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8"/>
  </p:notesMasterIdLst>
  <p:handoutMasterIdLst>
    <p:handoutMasterId r:id="rId119"/>
  </p:handoutMasterIdLst>
  <p:sldIdLst>
    <p:sldId id="546" r:id="rId2"/>
    <p:sldId id="286" r:id="rId3"/>
    <p:sldId id="419" r:id="rId4"/>
    <p:sldId id="420" r:id="rId5"/>
    <p:sldId id="421" r:id="rId6"/>
    <p:sldId id="422" r:id="rId7"/>
    <p:sldId id="423" r:id="rId8"/>
    <p:sldId id="511" r:id="rId9"/>
    <p:sldId id="424" r:id="rId10"/>
    <p:sldId id="512" r:id="rId11"/>
    <p:sldId id="425" r:id="rId12"/>
    <p:sldId id="513" r:id="rId13"/>
    <p:sldId id="426" r:id="rId14"/>
    <p:sldId id="427" r:id="rId15"/>
    <p:sldId id="428" r:id="rId16"/>
    <p:sldId id="514" r:id="rId17"/>
    <p:sldId id="429" r:id="rId18"/>
    <p:sldId id="430" r:id="rId19"/>
    <p:sldId id="431" r:id="rId20"/>
    <p:sldId id="432" r:id="rId21"/>
    <p:sldId id="515" r:id="rId22"/>
    <p:sldId id="433" r:id="rId23"/>
    <p:sldId id="516" r:id="rId24"/>
    <p:sldId id="519" r:id="rId25"/>
    <p:sldId id="520" r:id="rId26"/>
    <p:sldId id="521" r:id="rId27"/>
    <p:sldId id="522" r:id="rId28"/>
    <p:sldId id="524" r:id="rId29"/>
    <p:sldId id="526" r:id="rId30"/>
    <p:sldId id="523" r:id="rId31"/>
    <p:sldId id="525" r:id="rId32"/>
    <p:sldId id="517" r:id="rId33"/>
    <p:sldId id="435" r:id="rId34"/>
    <p:sldId id="518" r:id="rId35"/>
    <p:sldId id="436" r:id="rId36"/>
    <p:sldId id="527" r:id="rId37"/>
    <p:sldId id="528" r:id="rId38"/>
    <p:sldId id="529" r:id="rId39"/>
    <p:sldId id="530" r:id="rId40"/>
    <p:sldId id="531" r:id="rId41"/>
    <p:sldId id="532" r:id="rId42"/>
    <p:sldId id="533" r:id="rId43"/>
    <p:sldId id="534" r:id="rId44"/>
    <p:sldId id="535" r:id="rId45"/>
    <p:sldId id="536" r:id="rId46"/>
    <p:sldId id="437" r:id="rId47"/>
    <p:sldId id="438" r:id="rId48"/>
    <p:sldId id="439" r:id="rId49"/>
    <p:sldId id="440" r:id="rId50"/>
    <p:sldId id="441" r:id="rId51"/>
    <p:sldId id="442" r:id="rId52"/>
    <p:sldId id="443" r:id="rId53"/>
    <p:sldId id="444" r:id="rId54"/>
    <p:sldId id="537" r:id="rId55"/>
    <p:sldId id="445" r:id="rId56"/>
    <p:sldId id="446" r:id="rId57"/>
    <p:sldId id="538" r:id="rId58"/>
    <p:sldId id="539" r:id="rId59"/>
    <p:sldId id="447" r:id="rId60"/>
    <p:sldId id="540" r:id="rId61"/>
    <p:sldId id="541" r:id="rId62"/>
    <p:sldId id="542" r:id="rId63"/>
    <p:sldId id="450" r:id="rId64"/>
    <p:sldId id="451" r:id="rId65"/>
    <p:sldId id="543" r:id="rId66"/>
    <p:sldId id="544" r:id="rId67"/>
    <p:sldId id="545" r:id="rId68"/>
    <p:sldId id="448" r:id="rId69"/>
    <p:sldId id="453" r:id="rId70"/>
    <p:sldId id="454" r:id="rId71"/>
    <p:sldId id="455" r:id="rId72"/>
    <p:sldId id="456" r:id="rId73"/>
    <p:sldId id="457" r:id="rId74"/>
    <p:sldId id="458" r:id="rId75"/>
    <p:sldId id="459" r:id="rId76"/>
    <p:sldId id="460" r:id="rId77"/>
    <p:sldId id="461" r:id="rId78"/>
    <p:sldId id="469" r:id="rId79"/>
    <p:sldId id="470" r:id="rId80"/>
    <p:sldId id="474" r:id="rId81"/>
    <p:sldId id="475" r:id="rId82"/>
    <p:sldId id="476" r:id="rId83"/>
    <p:sldId id="477" r:id="rId84"/>
    <p:sldId id="478" r:id="rId85"/>
    <p:sldId id="479" r:id="rId86"/>
    <p:sldId id="480" r:id="rId87"/>
    <p:sldId id="481" r:id="rId88"/>
    <p:sldId id="482" r:id="rId89"/>
    <p:sldId id="483" r:id="rId90"/>
    <p:sldId id="486" r:id="rId91"/>
    <p:sldId id="485" r:id="rId92"/>
    <p:sldId id="487" r:id="rId93"/>
    <p:sldId id="488" r:id="rId94"/>
    <p:sldId id="547" r:id="rId95"/>
    <p:sldId id="548" r:id="rId96"/>
    <p:sldId id="549" r:id="rId97"/>
    <p:sldId id="550" r:id="rId98"/>
    <p:sldId id="551" r:id="rId99"/>
    <p:sldId id="552" r:id="rId100"/>
    <p:sldId id="489" r:id="rId101"/>
    <p:sldId id="490" r:id="rId102"/>
    <p:sldId id="493" r:id="rId103"/>
    <p:sldId id="494" r:id="rId104"/>
    <p:sldId id="495" r:id="rId105"/>
    <p:sldId id="496" r:id="rId106"/>
    <p:sldId id="497" r:id="rId107"/>
    <p:sldId id="499" r:id="rId108"/>
    <p:sldId id="500" r:id="rId109"/>
    <p:sldId id="501" r:id="rId110"/>
    <p:sldId id="504" r:id="rId111"/>
    <p:sldId id="505" r:id="rId112"/>
    <p:sldId id="506" r:id="rId113"/>
    <p:sldId id="507" r:id="rId114"/>
    <p:sldId id="508" r:id="rId115"/>
    <p:sldId id="509" r:id="rId116"/>
    <p:sldId id="553" r:id="rId11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3399FF"/>
    <a:srgbClr val="333399"/>
    <a:srgbClr val="FFCC66"/>
    <a:srgbClr val="363080"/>
    <a:srgbClr val="5850A5"/>
    <a:srgbClr val="342F61"/>
    <a:srgbClr val="463F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7993" autoAdjust="0"/>
  </p:normalViewPr>
  <p:slideViewPr>
    <p:cSldViewPr>
      <p:cViewPr varScale="1">
        <p:scale>
          <a:sx n="76" d="100"/>
          <a:sy n="76" d="100"/>
        </p:scale>
        <p:origin x="100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3" d="100"/>
          <a:sy n="63" d="100"/>
        </p:scale>
        <p:origin x="-1944" y="-77"/>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notesMaster" Target="notesMasters/notes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handoutMaster" Target="handoutMasters/handoutMaster1.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cs typeface="Arial" charset="0"/>
              </a:defRPr>
            </a:lvl1pPr>
          </a:lstStyle>
          <a:p>
            <a:pPr>
              <a:defRPr/>
            </a:pPr>
            <a:endParaRPr lang="zh-CN" altLang="en-US"/>
          </a:p>
        </p:txBody>
      </p:sp>
      <p:sp>
        <p:nvSpPr>
          <p:cNvPr id="3993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cs typeface="Arial" charset="0"/>
              </a:defRPr>
            </a:lvl1pPr>
          </a:lstStyle>
          <a:p>
            <a:pPr>
              <a:defRPr/>
            </a:pPr>
            <a:endParaRPr lang="en-US" altLang="zh-CN"/>
          </a:p>
        </p:txBody>
      </p:sp>
      <p:sp>
        <p:nvSpPr>
          <p:cNvPr id="3994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cs typeface="Arial" charset="0"/>
              </a:defRPr>
            </a:lvl1pPr>
          </a:lstStyle>
          <a:p>
            <a:pPr>
              <a:defRPr/>
            </a:pPr>
            <a:endParaRPr lang="en-US" altLang="zh-CN"/>
          </a:p>
        </p:txBody>
      </p:sp>
      <p:sp>
        <p:nvSpPr>
          <p:cNvPr id="3994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mn-ea"/>
                <a:cs typeface="Arial" charset="0"/>
              </a:defRPr>
            </a:lvl1pPr>
          </a:lstStyle>
          <a:p>
            <a:pPr>
              <a:defRPr/>
            </a:pPr>
            <a:fld id="{9FB2DB79-37A2-416A-B2D5-046244FE86DD}" type="slidenum">
              <a:rPr lang="zh-CN" altLang="en-US"/>
              <a:pPr>
                <a:defRPr/>
              </a:pPr>
              <a:t>‹#›</a:t>
            </a:fld>
            <a:endParaRPr lang="en-US" altLang="zh-CN"/>
          </a:p>
        </p:txBody>
      </p:sp>
    </p:spTree>
    <p:extLst>
      <p:ext uri="{BB962C8B-B14F-4D97-AF65-F5344CB8AC3E}">
        <p14:creationId xmlns:p14="http://schemas.microsoft.com/office/powerpoint/2010/main" val="42463950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cs typeface="Arial" charset="0"/>
              </a:defRPr>
            </a:lvl1pPr>
          </a:lstStyle>
          <a:p>
            <a:pPr>
              <a:defRPr/>
            </a:pPr>
            <a:endParaRPr lang="zh-CN" altLang="en-US"/>
          </a:p>
        </p:txBody>
      </p:sp>
      <p:sp>
        <p:nvSpPr>
          <p:cNvPr id="5222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cs typeface="Arial" charset="0"/>
              </a:defRPr>
            </a:lvl1pPr>
          </a:lstStyle>
          <a:p>
            <a:pPr>
              <a:defRPr/>
            </a:pPr>
            <a:endParaRPr lang="en-US" altLang="zh-CN"/>
          </a:p>
        </p:txBody>
      </p:sp>
      <p:sp>
        <p:nvSpPr>
          <p:cNvPr id="134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5223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cs typeface="Arial" charset="0"/>
              </a:defRPr>
            </a:lvl1pPr>
          </a:lstStyle>
          <a:p>
            <a:pPr>
              <a:defRPr/>
            </a:pPr>
            <a:endParaRPr lang="en-US" altLang="zh-CN"/>
          </a:p>
        </p:txBody>
      </p:sp>
      <p:sp>
        <p:nvSpPr>
          <p:cNvPr id="5223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mn-ea"/>
                <a:cs typeface="Arial" charset="0"/>
              </a:defRPr>
            </a:lvl1pPr>
          </a:lstStyle>
          <a:p>
            <a:pPr>
              <a:defRPr/>
            </a:pPr>
            <a:fld id="{E153E065-8659-4AA6-9BA6-09337EA1700E}" type="slidenum">
              <a:rPr lang="zh-CN" altLang="en-US"/>
              <a:pPr>
                <a:defRPr/>
              </a:pPr>
              <a:t>‹#›</a:t>
            </a:fld>
            <a:endParaRPr lang="en-US" altLang="zh-CN"/>
          </a:p>
        </p:txBody>
      </p:sp>
    </p:spTree>
    <p:extLst>
      <p:ext uri="{BB962C8B-B14F-4D97-AF65-F5344CB8AC3E}">
        <p14:creationId xmlns:p14="http://schemas.microsoft.com/office/powerpoint/2010/main" val="241235835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fld id="{291068EB-DD6F-4F63-8A10-E56ADB39DC78}" type="slidenum">
              <a:rPr lang="zh-CN" altLang="en-US" smtClean="0"/>
              <a:pPr eaLnBrk="1" hangingPunct="1">
                <a:defRPr/>
              </a:pPr>
              <a:t>1</a:t>
            </a:fld>
            <a:endParaRPr lang="en-US" altLang="zh-CN"/>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itchFamily="34" charset="0"/>
                <a:cs typeface="Arial" pitchFamily="34" charset="0"/>
              </a:rPr>
              <a:t>介绍课程组的情况：</a:t>
            </a:r>
            <a:endParaRPr lang="en-US" altLang="zh-CN">
              <a:latin typeface="Arial" pitchFamily="34" charset="0"/>
              <a:cs typeface="Arial" pitchFamily="34" charset="0"/>
            </a:endParaRPr>
          </a:p>
          <a:p>
            <a:pPr eaLnBrk="1" hangingPunct="1"/>
            <a:r>
              <a:rPr lang="zh-CN" altLang="en-US">
                <a:latin typeface="Arial" pitchFamily="34" charset="0"/>
                <a:cs typeface="Arial" pitchFamily="34" charset="0"/>
              </a:rPr>
              <a:t>课程组有</a:t>
            </a:r>
            <a:r>
              <a:rPr lang="en-US" altLang="zh-CN">
                <a:latin typeface="Arial" pitchFamily="34" charset="0"/>
                <a:cs typeface="Arial" pitchFamily="34" charset="0"/>
              </a:rPr>
              <a:t>7</a:t>
            </a:r>
            <a:r>
              <a:rPr lang="zh-CN" altLang="en-US">
                <a:latin typeface="Arial" pitchFamily="34" charset="0"/>
                <a:cs typeface="Arial" pitchFamily="34" charset="0"/>
              </a:rPr>
              <a:t>位老师。缪老师上钱伟长学院的课，其他</a:t>
            </a:r>
            <a:r>
              <a:rPr lang="en-US" altLang="zh-CN">
                <a:latin typeface="Arial" pitchFamily="34" charset="0"/>
                <a:cs typeface="Arial" pitchFamily="34" charset="0"/>
              </a:rPr>
              <a:t>6</a:t>
            </a:r>
            <a:r>
              <a:rPr lang="zh-CN" altLang="en-US">
                <a:latin typeface="Arial" pitchFamily="34" charset="0"/>
                <a:cs typeface="Arial" pitchFamily="34" charset="0"/>
              </a:rPr>
              <a:t>个老师分</a:t>
            </a:r>
            <a:r>
              <a:rPr lang="en-US" altLang="zh-CN">
                <a:latin typeface="Arial" pitchFamily="34" charset="0"/>
                <a:cs typeface="Arial" pitchFamily="34" charset="0"/>
              </a:rPr>
              <a:t>3</a:t>
            </a:r>
            <a:r>
              <a:rPr lang="zh-CN" altLang="en-US">
                <a:latin typeface="Arial" pitchFamily="34" charset="0"/>
                <a:cs typeface="Arial" pitchFamily="34" charset="0"/>
              </a:rPr>
              <a:t>个大班上课；</a:t>
            </a:r>
            <a:r>
              <a:rPr lang="en-US" altLang="zh-CN">
                <a:latin typeface="Arial" pitchFamily="34" charset="0"/>
                <a:cs typeface="Arial" pitchFamily="34" charset="0"/>
              </a:rPr>
              <a:t>6</a:t>
            </a:r>
            <a:r>
              <a:rPr lang="zh-CN" altLang="en-US">
                <a:latin typeface="Arial" pitchFamily="34" charset="0"/>
                <a:cs typeface="Arial" pitchFamily="34" charset="0"/>
              </a:rPr>
              <a:t>个中班上机；（我们再分</a:t>
            </a:r>
            <a:r>
              <a:rPr lang="en-US" altLang="zh-CN">
                <a:latin typeface="Arial" pitchFamily="34" charset="0"/>
                <a:cs typeface="Arial" pitchFamily="34" charset="0"/>
              </a:rPr>
              <a:t>4</a:t>
            </a:r>
            <a:r>
              <a:rPr lang="zh-CN" altLang="en-US">
                <a:latin typeface="Arial" pitchFamily="34" charset="0"/>
                <a:cs typeface="Arial" pitchFamily="34" charset="0"/>
              </a:rPr>
              <a:t>个小班研讨）。</a:t>
            </a:r>
            <a:endParaRPr lang="en-US" altLang="zh-CN">
              <a:latin typeface="Arial" pitchFamily="34" charset="0"/>
              <a:cs typeface="Arial" pitchFamily="34" charset="0"/>
            </a:endParaRPr>
          </a:p>
          <a:p>
            <a:pPr eaLnBrk="1" hangingPunct="1"/>
            <a:r>
              <a:rPr lang="zh-CN" altLang="en-US">
                <a:latin typeface="Arial" pitchFamily="34" charset="0"/>
                <a:cs typeface="Arial" pitchFamily="34" charset="0"/>
              </a:rPr>
              <a:t>课程组进行了多次讨论，</a:t>
            </a:r>
            <a:r>
              <a:rPr lang="en-US" altLang="zh-CN">
                <a:latin typeface="Arial" pitchFamily="34" charset="0"/>
                <a:cs typeface="Arial" pitchFamily="34" charset="0"/>
              </a:rPr>
              <a:t>3</a:t>
            </a:r>
            <a:r>
              <a:rPr lang="zh-CN" altLang="en-US">
                <a:latin typeface="Arial" pitchFamily="34" charset="0"/>
                <a:cs typeface="Arial" pitchFamily="34" charset="0"/>
              </a:rPr>
              <a:t>个组都各有特色，所以我们</a:t>
            </a:r>
            <a:r>
              <a:rPr lang="en-US" altLang="zh-CN">
                <a:latin typeface="Arial" pitchFamily="34" charset="0"/>
                <a:cs typeface="Arial" pitchFamily="34" charset="0"/>
              </a:rPr>
              <a:t>3</a:t>
            </a:r>
            <a:r>
              <a:rPr lang="zh-CN" altLang="en-US">
                <a:latin typeface="Arial" pitchFamily="34" charset="0"/>
                <a:cs typeface="Arial" pitchFamily="34" charset="0"/>
              </a:rPr>
              <a:t>个组先按各自的思路开展工作，再进行交流总结。</a:t>
            </a:r>
            <a:endParaRPr lang="en-US" altLang="zh-CN">
              <a:latin typeface="Arial" pitchFamily="34" charset="0"/>
              <a:cs typeface="Arial" pitchFamily="34" charset="0"/>
            </a:endParaRPr>
          </a:p>
          <a:p>
            <a:pPr eaLnBrk="1" hangingPunct="1"/>
            <a:r>
              <a:rPr lang="zh-CN" altLang="en-US">
                <a:latin typeface="Arial" pitchFamily="34" charset="0"/>
                <a:cs typeface="Arial" pitchFamily="34" charset="0"/>
              </a:rPr>
              <a:t>主讲老师认真规划，准备研讨题目；研讨老师积极参与（每次上课坐第</a:t>
            </a:r>
            <a:r>
              <a:rPr lang="en-US" altLang="zh-CN">
                <a:latin typeface="Arial" pitchFamily="34" charset="0"/>
                <a:cs typeface="Arial" pitchFamily="34" charset="0"/>
              </a:rPr>
              <a:t>1</a:t>
            </a:r>
            <a:r>
              <a:rPr lang="zh-CN" altLang="en-US">
                <a:latin typeface="Arial" pitchFamily="34" charset="0"/>
                <a:cs typeface="Arial" pitchFamily="34" charset="0"/>
              </a:rPr>
              <a:t>排）</a:t>
            </a:r>
            <a:endParaRPr lang="en-US" altLang="zh-CN">
              <a:latin typeface="Arial" pitchFamily="34" charset="0"/>
              <a:cs typeface="Arial" pitchFamily="34" charset="0"/>
            </a:endParaRPr>
          </a:p>
          <a:p>
            <a:pPr eaLnBrk="1" hangingPunct="1"/>
            <a:endParaRPr lang="zh-CN" altLang="en-US">
              <a:latin typeface="Arial" pitchFamily="34" charset="0"/>
              <a:cs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fld id="{CECAB358-42D0-4496-B544-BBC12BCC88E9}" type="slidenum">
              <a:rPr lang="zh-CN" altLang="en-US" smtClean="0"/>
              <a:pPr eaLnBrk="1" hangingPunct="1">
                <a:defRPr/>
              </a:pPr>
              <a:t>2</a:t>
            </a:fld>
            <a:endParaRPr lang="en-US" altLang="zh-CN"/>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itchFamily="34" charset="0"/>
              <a:cs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3"/>
          <p:cNvSpPr>
            <a:spLocks noChangeArrowheads="1"/>
          </p:cNvSpPr>
          <p:nvPr/>
        </p:nvSpPr>
        <p:spPr bwMode="auto">
          <a:xfrm>
            <a:off x="0" y="0"/>
            <a:ext cx="9144000" cy="24209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5" name="Rectangle 4"/>
          <p:cNvSpPr>
            <a:spLocks noChangeArrowheads="1"/>
          </p:cNvSpPr>
          <p:nvPr/>
        </p:nvSpPr>
        <p:spPr bwMode="auto">
          <a:xfrm>
            <a:off x="0" y="6605588"/>
            <a:ext cx="9139238" cy="2778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6" name="Rectangle 5"/>
          <p:cNvSpPr>
            <a:spLocks noChangeArrowheads="1"/>
          </p:cNvSpPr>
          <p:nvPr/>
        </p:nvSpPr>
        <p:spPr bwMode="auto">
          <a:xfrm>
            <a:off x="-3175" y="2420938"/>
            <a:ext cx="9147175" cy="215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pic>
        <p:nvPicPr>
          <p:cNvPr id="7"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7493000" y="361950"/>
            <a:ext cx="1277938" cy="1655763"/>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p:cNvPicPr>
            <a:picLocks noChangeAspect="1" noChangeArrowheads="1"/>
          </p:cNvPicPr>
          <p:nvPr userDrawn="1"/>
        </p:nvPicPr>
        <p:blipFill>
          <a:blip r:embed="rId3"/>
          <a:srcRect/>
          <a:stretch>
            <a:fillRect/>
          </a:stretch>
        </p:blipFill>
        <p:spPr bwMode="auto">
          <a:xfrm rot="20470050">
            <a:off x="1011238" y="3829050"/>
            <a:ext cx="1474787" cy="2047875"/>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102" name="Rectangle 6"/>
          <p:cNvSpPr>
            <a:spLocks noGrp="1" noChangeArrowheads="1"/>
          </p:cNvSpPr>
          <p:nvPr>
            <p:ph type="ctrTitle"/>
          </p:nvPr>
        </p:nvSpPr>
        <p:spPr>
          <a:xfrm>
            <a:off x="446031" y="296863"/>
            <a:ext cx="6937471" cy="1655762"/>
          </a:xfrm>
        </p:spPr>
        <p:txBody>
          <a:bodyPr/>
          <a:lstStyle>
            <a:lvl1pPr>
              <a:defRPr sz="4400"/>
            </a:lvl1pPr>
          </a:lstStyle>
          <a:p>
            <a:r>
              <a:rPr lang="en-US" altLang="zh-CN" dirty="0"/>
              <a:t>Click to edit Master title style</a:t>
            </a:r>
          </a:p>
        </p:txBody>
      </p:sp>
      <p:sp>
        <p:nvSpPr>
          <p:cNvPr id="4103" name="Rectangle 7"/>
          <p:cNvSpPr>
            <a:spLocks noGrp="1" noChangeArrowheads="1"/>
          </p:cNvSpPr>
          <p:nvPr>
            <p:ph type="subTitle" idx="1"/>
          </p:nvPr>
        </p:nvSpPr>
        <p:spPr>
          <a:xfrm>
            <a:off x="3294045" y="3100384"/>
            <a:ext cx="5659515" cy="3030578"/>
          </a:xfrm>
        </p:spPr>
        <p:txBody>
          <a:bodyPr/>
          <a:lstStyle>
            <a:lvl1pPr marL="0" indent="0">
              <a:buFontTx/>
              <a:buNone/>
              <a:defRPr>
                <a:solidFill>
                  <a:schemeClr val="tx1"/>
                </a:solidFill>
              </a:defRPr>
            </a:lvl1pPr>
          </a:lstStyle>
          <a:p>
            <a:r>
              <a:rPr lang="en-US" altLang="zh-CN" dirty="0"/>
              <a:t>Click to edit Master subtitle style</a:t>
            </a:r>
          </a:p>
        </p:txBody>
      </p:sp>
      <p:sp>
        <p:nvSpPr>
          <p:cNvPr id="9" name="Rectangle 11"/>
          <p:cNvSpPr>
            <a:spLocks noGrp="1" noChangeArrowheads="1"/>
          </p:cNvSpPr>
          <p:nvPr>
            <p:ph type="dt" sz="half" idx="10"/>
          </p:nvPr>
        </p:nvSpPr>
        <p:spPr>
          <a:xfrm>
            <a:off x="457200" y="6605588"/>
            <a:ext cx="2133600" cy="279400"/>
          </a:xfrm>
        </p:spPr>
        <p:txBody>
          <a:bodyPr/>
          <a:lstStyle>
            <a:lvl1pPr>
              <a:defRPr>
                <a:solidFill>
                  <a:schemeClr val="tx1"/>
                </a:solidFill>
              </a:defRPr>
            </a:lvl1pPr>
          </a:lstStyle>
          <a:p>
            <a:pPr>
              <a:defRPr/>
            </a:pPr>
            <a:endParaRPr lang="en-US" altLang="zh-CN"/>
          </a:p>
        </p:txBody>
      </p:sp>
      <p:sp>
        <p:nvSpPr>
          <p:cNvPr id="10" name="Rectangle 12"/>
          <p:cNvSpPr>
            <a:spLocks noGrp="1" noChangeArrowheads="1"/>
          </p:cNvSpPr>
          <p:nvPr>
            <p:ph type="ftr" sz="quarter" idx="11"/>
          </p:nvPr>
        </p:nvSpPr>
        <p:spPr>
          <a:xfrm>
            <a:off x="3124200" y="6605588"/>
            <a:ext cx="2895600" cy="279400"/>
          </a:xfrm>
        </p:spPr>
        <p:txBody>
          <a:bodyPr/>
          <a:lstStyle>
            <a:lvl1pPr>
              <a:defRPr>
                <a:solidFill>
                  <a:schemeClr val="tx1"/>
                </a:solidFill>
              </a:defRPr>
            </a:lvl1pPr>
          </a:lstStyle>
          <a:p>
            <a:pPr>
              <a:defRPr/>
            </a:pPr>
            <a:endParaRPr lang="en-US" altLang="zh-CN"/>
          </a:p>
        </p:txBody>
      </p:sp>
      <p:sp>
        <p:nvSpPr>
          <p:cNvPr id="11" name="Rectangle 13"/>
          <p:cNvSpPr>
            <a:spLocks noGrp="1" noChangeArrowheads="1"/>
          </p:cNvSpPr>
          <p:nvPr>
            <p:ph type="sldNum" sz="quarter" idx="12"/>
          </p:nvPr>
        </p:nvSpPr>
        <p:spPr>
          <a:xfrm>
            <a:off x="6553200" y="6605588"/>
            <a:ext cx="2133600" cy="279400"/>
          </a:xfrm>
        </p:spPr>
        <p:txBody>
          <a:bodyPr/>
          <a:lstStyle>
            <a:lvl1pPr>
              <a:defRPr>
                <a:solidFill>
                  <a:schemeClr val="tx1"/>
                </a:solidFill>
              </a:defRPr>
            </a:lvl1pPr>
          </a:lstStyle>
          <a:p>
            <a:pPr>
              <a:defRPr/>
            </a:pPr>
            <a:fld id="{4A5D70FE-3FB5-416F-A87F-61656128E029}" type="slidenum">
              <a:rPr lang="zh-CN" altLang="en-US"/>
              <a:pPr>
                <a:defRPr/>
              </a:pPr>
              <a:t>‹#›</a:t>
            </a:fld>
            <a:endParaRPr lang="en-US" altLang="zh-CN"/>
          </a:p>
        </p:txBody>
      </p:sp>
    </p:spTree>
    <p:extLst>
      <p:ext uri="{BB962C8B-B14F-4D97-AF65-F5344CB8AC3E}">
        <p14:creationId xmlns:p14="http://schemas.microsoft.com/office/powerpoint/2010/main" val="2247541967"/>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28575" y="106363"/>
            <a:ext cx="746125" cy="96678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p:cNvPicPr>
            <a:picLocks noChangeAspect="1" noChangeArrowheads="1"/>
          </p:cNvPicPr>
          <p:nvPr userDrawn="1"/>
        </p:nvPicPr>
        <p:blipFill>
          <a:blip r:embed="rId3"/>
          <a:srcRect/>
          <a:stretch>
            <a:fillRect/>
          </a:stretch>
        </p:blipFill>
        <p:spPr bwMode="auto">
          <a:xfrm rot="1649606">
            <a:off x="6881813" y="3606800"/>
            <a:ext cx="1525587" cy="2119313"/>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a:xfrm>
            <a:off x="993725" y="142830"/>
            <a:ext cx="7754987" cy="838245"/>
          </a:xfrm>
        </p:spPr>
        <p:txBody>
          <a:bodyPr/>
          <a:lstStyle>
            <a:lvl1pPr>
              <a:defRPr sz="3600" b="1">
                <a:latin typeface="黑体" pitchFamily="2" charset="-122"/>
                <a:ea typeface="黑体" pitchFamily="2" charset="-122"/>
              </a:defRPr>
            </a:lvl1pPr>
          </a:lstStyle>
          <a:p>
            <a:r>
              <a:rPr lang="zh-CN" altLang="en-US" dirty="0"/>
              <a:t>单击此处编辑母版标题样式</a:t>
            </a:r>
          </a:p>
        </p:txBody>
      </p:sp>
      <p:sp>
        <p:nvSpPr>
          <p:cNvPr id="3" name="内容占位符 2"/>
          <p:cNvSpPr>
            <a:spLocks noGrp="1"/>
          </p:cNvSpPr>
          <p:nvPr>
            <p:ph idx="1"/>
          </p:nvPr>
        </p:nvSpPr>
        <p:spPr>
          <a:xfrm>
            <a:off x="457201" y="1484313"/>
            <a:ext cx="5283216" cy="4608512"/>
          </a:xfrm>
        </p:spPr>
        <p:txBody>
          <a:bodyPr/>
          <a:lstStyle>
            <a:lvl1pPr>
              <a:defRPr>
                <a:solidFill>
                  <a:schemeClr val="tx1">
                    <a:lumMod val="75000"/>
                  </a:schemeClr>
                </a:solidFill>
              </a:defRPr>
            </a:lvl1pPr>
            <a:lvl2pPr>
              <a:defRPr>
                <a:solidFill>
                  <a:schemeClr val="tx1">
                    <a:lumMod val="75000"/>
                  </a:schemeClr>
                </a:solidFill>
              </a:defRPr>
            </a:lvl2pPr>
            <a:lvl3pPr>
              <a:defRPr>
                <a:solidFill>
                  <a:schemeClr val="tx1">
                    <a:lumMod val="75000"/>
                  </a:schemeClr>
                </a:solidFill>
              </a:defRPr>
            </a:lvl3pPr>
            <a:lvl4pPr>
              <a:defRPr>
                <a:solidFill>
                  <a:schemeClr val="tx1">
                    <a:lumMod val="75000"/>
                  </a:schemeClr>
                </a:solidFill>
              </a:defRPr>
            </a:lvl4pPr>
            <a:lvl5pPr>
              <a:defRPr>
                <a:solidFill>
                  <a:schemeClr val="tx1">
                    <a:lumMod val="7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pPr>
              <a:defRPr/>
            </a:pPr>
            <a:fld id="{7779F6EF-02D9-4316-8BF9-10469CED1DCE}" type="slidenum">
              <a:rPr lang="zh-CN" altLang="en-US"/>
              <a:pPr>
                <a:defRPr/>
              </a:pPr>
              <a:t>‹#›</a:t>
            </a:fld>
            <a:endParaRPr lang="en-US" altLang="zh-CN"/>
          </a:p>
        </p:txBody>
      </p:sp>
    </p:spTree>
    <p:extLst>
      <p:ext uri="{BB962C8B-B14F-4D97-AF65-F5344CB8AC3E}">
        <p14:creationId xmlns:p14="http://schemas.microsoft.com/office/powerpoint/2010/main" val="2288010804"/>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4"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28575" y="106363"/>
            <a:ext cx="746125" cy="96678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p:cNvPicPr>
            <a:picLocks noChangeAspect="1" noChangeArrowheads="1"/>
          </p:cNvPicPr>
          <p:nvPr userDrawn="1"/>
        </p:nvPicPr>
        <p:blipFill>
          <a:blip r:embed="rId3"/>
          <a:srcRect/>
          <a:stretch>
            <a:fillRect/>
          </a:stretch>
        </p:blipFill>
        <p:spPr bwMode="auto">
          <a:xfrm rot="1866568">
            <a:off x="8353425" y="5732463"/>
            <a:ext cx="503238" cy="70008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文本占位符 2"/>
          <p:cNvSpPr>
            <a:spLocks noGrp="1"/>
          </p:cNvSpPr>
          <p:nvPr>
            <p:ph type="body" idx="1"/>
          </p:nvPr>
        </p:nvSpPr>
        <p:spPr>
          <a:xfrm>
            <a:off x="299979" y="1384272"/>
            <a:ext cx="7521678" cy="5075307"/>
          </a:xfrm>
        </p:spPr>
        <p:txBody>
          <a:bodyPr/>
          <a:lstStyle>
            <a:lvl1pPr marL="0" indent="0">
              <a:buNone/>
              <a:defRPr sz="2400" b="1">
                <a:solidFill>
                  <a:schemeClr val="tx1">
                    <a:lumMod val="75000"/>
                  </a:schemeClr>
                </a:solidFill>
                <a:latin typeface="黑体" pitchFamily="2" charset="-122"/>
                <a:ea typeface="黑体" pitchFamily="2" charset="-122"/>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a:t>单击此处编辑母版文本样式</a:t>
            </a:r>
          </a:p>
        </p:txBody>
      </p:sp>
      <p:sp>
        <p:nvSpPr>
          <p:cNvPr id="10" name="标题 1"/>
          <p:cNvSpPr>
            <a:spLocks noGrp="1"/>
          </p:cNvSpPr>
          <p:nvPr>
            <p:ph type="title"/>
          </p:nvPr>
        </p:nvSpPr>
        <p:spPr>
          <a:xfrm>
            <a:off x="993725" y="142830"/>
            <a:ext cx="7754987" cy="838245"/>
          </a:xfrm>
        </p:spPr>
        <p:txBody>
          <a:bodyPr/>
          <a:lstStyle>
            <a:lvl1pPr>
              <a:defRPr sz="3600" b="1">
                <a:solidFill>
                  <a:schemeClr val="tx2">
                    <a:lumMod val="95000"/>
                  </a:schemeClr>
                </a:solidFill>
                <a:latin typeface="黑体" pitchFamily="2" charset="-122"/>
                <a:ea typeface="黑体" pitchFamily="2" charset="-122"/>
              </a:defRPr>
            </a:lvl1pPr>
          </a:lstStyle>
          <a:p>
            <a:r>
              <a:rPr lang="zh-CN" altLang="en-US" dirty="0"/>
              <a:t>单击此处编辑母版标题样式</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pPr>
              <a:defRPr/>
            </a:pPr>
            <a:fld id="{48481BD9-FDB5-48FB-A0BB-A5DABADBFA34}" type="slidenum">
              <a:rPr lang="zh-CN" altLang="en-US"/>
              <a:pPr>
                <a:defRPr/>
              </a:pPr>
              <a:t>‹#›</a:t>
            </a:fld>
            <a:endParaRPr lang="en-US" altLang="zh-CN"/>
          </a:p>
        </p:txBody>
      </p:sp>
    </p:spTree>
    <p:extLst>
      <p:ext uri="{BB962C8B-B14F-4D97-AF65-F5344CB8AC3E}">
        <p14:creationId xmlns:p14="http://schemas.microsoft.com/office/powerpoint/2010/main" val="1621678789"/>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pic>
        <p:nvPicPr>
          <p:cNvPr id="5"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28575" y="106363"/>
            <a:ext cx="746125" cy="96678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p:cNvPicPr>
            <a:picLocks noChangeAspect="1" noChangeArrowheads="1"/>
          </p:cNvPicPr>
          <p:nvPr userDrawn="1"/>
        </p:nvPicPr>
        <p:blipFill>
          <a:blip r:embed="rId3"/>
          <a:srcRect/>
          <a:stretch>
            <a:fillRect/>
          </a:stretch>
        </p:blipFill>
        <p:spPr bwMode="auto">
          <a:xfrm rot="1866568">
            <a:off x="8353425" y="5732463"/>
            <a:ext cx="503238" cy="70008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内容占位符 2"/>
          <p:cNvSpPr>
            <a:spLocks noGrp="1"/>
          </p:cNvSpPr>
          <p:nvPr>
            <p:ph sz="half" idx="1"/>
          </p:nvPr>
        </p:nvSpPr>
        <p:spPr>
          <a:xfrm>
            <a:off x="336492" y="1484313"/>
            <a:ext cx="3749670" cy="4608512"/>
          </a:xfrm>
        </p:spPr>
        <p:txBody>
          <a:bodyPr/>
          <a:lstStyle>
            <a:lvl1pPr>
              <a:defRPr sz="2800">
                <a:solidFill>
                  <a:schemeClr val="tx1">
                    <a:lumMod val="75000"/>
                  </a:schemeClr>
                </a:solidFill>
              </a:defRPr>
            </a:lvl1pPr>
            <a:lvl2pPr>
              <a:defRPr sz="2400">
                <a:solidFill>
                  <a:schemeClr val="tx1">
                    <a:lumMod val="75000"/>
                  </a:schemeClr>
                </a:solidFill>
              </a:defRPr>
            </a:lvl2pPr>
            <a:lvl3pPr>
              <a:defRPr sz="2000">
                <a:solidFill>
                  <a:schemeClr val="tx1">
                    <a:lumMod val="75000"/>
                  </a:schemeClr>
                </a:solidFill>
              </a:defRPr>
            </a:lvl3pPr>
            <a:lvl4pPr>
              <a:defRPr sz="1800">
                <a:solidFill>
                  <a:schemeClr val="tx1">
                    <a:lumMod val="75000"/>
                  </a:schemeClr>
                </a:solidFill>
              </a:defRPr>
            </a:lvl4pPr>
            <a:lvl5pPr>
              <a:defRPr sz="1800">
                <a:solidFill>
                  <a:schemeClr val="tx1">
                    <a:lumMod val="75000"/>
                  </a:schemeClr>
                </a:solidFill>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170357" y="1484313"/>
            <a:ext cx="3764015" cy="4608512"/>
          </a:xfrm>
        </p:spPr>
        <p:txBody>
          <a:bodyPr/>
          <a:lstStyle>
            <a:lvl1pPr>
              <a:defRPr sz="2800">
                <a:solidFill>
                  <a:schemeClr val="tx1">
                    <a:lumMod val="75000"/>
                  </a:schemeClr>
                </a:solidFill>
              </a:defRPr>
            </a:lvl1pPr>
            <a:lvl2pPr>
              <a:defRPr sz="2400">
                <a:solidFill>
                  <a:schemeClr val="tx1">
                    <a:lumMod val="75000"/>
                  </a:schemeClr>
                </a:solidFill>
              </a:defRPr>
            </a:lvl2pPr>
            <a:lvl3pPr>
              <a:defRPr sz="2000">
                <a:solidFill>
                  <a:schemeClr val="tx1">
                    <a:lumMod val="75000"/>
                  </a:schemeClr>
                </a:solidFill>
              </a:defRPr>
            </a:lvl3pPr>
            <a:lvl4pPr>
              <a:defRPr sz="1800">
                <a:solidFill>
                  <a:schemeClr val="tx1">
                    <a:lumMod val="75000"/>
                  </a:schemeClr>
                </a:solidFill>
              </a:defRPr>
            </a:lvl4pPr>
            <a:lvl5pPr>
              <a:defRPr sz="1800">
                <a:solidFill>
                  <a:schemeClr val="tx1">
                    <a:lumMod val="75000"/>
                  </a:schemeClr>
                </a:solidFill>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标题 1"/>
          <p:cNvSpPr>
            <a:spLocks noGrp="1"/>
          </p:cNvSpPr>
          <p:nvPr>
            <p:ph type="title"/>
          </p:nvPr>
        </p:nvSpPr>
        <p:spPr>
          <a:xfrm>
            <a:off x="993725" y="260350"/>
            <a:ext cx="7754987" cy="720725"/>
          </a:xfrm>
        </p:spPr>
        <p:txBody>
          <a:bodyPr/>
          <a:lstStyle>
            <a:lvl1pPr>
              <a:defRPr b="1">
                <a:latin typeface="黑体" pitchFamily="2" charset="-122"/>
                <a:ea typeface="黑体" pitchFamily="2" charset="-122"/>
              </a:defRPr>
            </a:lvl1pPr>
          </a:lstStyle>
          <a:p>
            <a:r>
              <a:rPr lang="zh-CN" altLang="en-US" dirty="0"/>
              <a:t>单击此处编辑母版标题样式</a:t>
            </a:r>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629CF5B7-9813-4F2D-A51C-80D0CFC22702}" type="slidenum">
              <a:rPr lang="zh-CN" altLang="en-US"/>
              <a:pPr>
                <a:defRPr/>
              </a:pPr>
              <a:t>‹#›</a:t>
            </a:fld>
            <a:endParaRPr lang="en-US" altLang="zh-CN"/>
          </a:p>
        </p:txBody>
      </p:sp>
    </p:spTree>
    <p:extLst>
      <p:ext uri="{BB962C8B-B14F-4D97-AF65-F5344CB8AC3E}">
        <p14:creationId xmlns:p14="http://schemas.microsoft.com/office/powerpoint/2010/main" val="2377248743"/>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5"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28575" y="106363"/>
            <a:ext cx="746125" cy="96678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p:cNvPicPr>
            <a:picLocks noChangeAspect="1" noChangeArrowheads="1"/>
          </p:cNvPicPr>
          <p:nvPr userDrawn="1"/>
        </p:nvPicPr>
        <p:blipFill>
          <a:blip r:embed="rId3"/>
          <a:srcRect/>
          <a:stretch>
            <a:fillRect/>
          </a:stretch>
        </p:blipFill>
        <p:spPr bwMode="auto">
          <a:xfrm rot="1866568">
            <a:off x="8353425" y="5732463"/>
            <a:ext cx="503238" cy="70008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标题 1"/>
          <p:cNvSpPr>
            <a:spLocks noGrp="1"/>
          </p:cNvSpPr>
          <p:nvPr>
            <p:ph type="title"/>
          </p:nvPr>
        </p:nvSpPr>
        <p:spPr>
          <a:xfrm>
            <a:off x="993725" y="260350"/>
            <a:ext cx="7754987" cy="720725"/>
          </a:xfrm>
        </p:spPr>
        <p:txBody>
          <a:bodyPr/>
          <a:lstStyle>
            <a:lvl1pPr>
              <a:defRPr b="1">
                <a:latin typeface="黑体" pitchFamily="2" charset="-122"/>
                <a:ea typeface="黑体" pitchFamily="2" charset="-122"/>
              </a:defRPr>
            </a:lvl1pPr>
          </a:lstStyle>
          <a:p>
            <a:r>
              <a:rPr lang="zh-CN" altLang="en-US" dirty="0"/>
              <a:t>单击此处编辑母版标题样式</a:t>
            </a:r>
          </a:p>
        </p:txBody>
      </p:sp>
      <p:sp>
        <p:nvSpPr>
          <p:cNvPr id="10" name="文本占位符 2"/>
          <p:cNvSpPr>
            <a:spLocks noGrp="1"/>
          </p:cNvSpPr>
          <p:nvPr>
            <p:ph type="body" idx="1"/>
          </p:nvPr>
        </p:nvSpPr>
        <p:spPr>
          <a:xfrm>
            <a:off x="519057" y="1384272"/>
            <a:ext cx="3724326" cy="5075307"/>
          </a:xfrm>
        </p:spPr>
        <p:txBody>
          <a:bodyPr/>
          <a:lstStyle>
            <a:lvl1pPr marL="0" indent="0">
              <a:buNone/>
              <a:defRPr sz="2000">
                <a:solidFill>
                  <a:schemeClr val="tx1">
                    <a:lumMod val="7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a:t>单击此处编辑母版文本样式</a:t>
            </a:r>
          </a:p>
        </p:txBody>
      </p:sp>
      <p:sp>
        <p:nvSpPr>
          <p:cNvPr id="12" name="文本占位符 2"/>
          <p:cNvSpPr>
            <a:spLocks noGrp="1"/>
          </p:cNvSpPr>
          <p:nvPr>
            <p:ph type="body" idx="13"/>
          </p:nvPr>
        </p:nvSpPr>
        <p:spPr>
          <a:xfrm>
            <a:off x="4425948" y="1384272"/>
            <a:ext cx="3724326" cy="5075307"/>
          </a:xfrm>
        </p:spPr>
        <p:txBody>
          <a:bodyPr/>
          <a:lstStyle>
            <a:lvl1pPr marL="0" indent="0">
              <a:buNone/>
              <a:defRPr sz="2000">
                <a:solidFill>
                  <a:schemeClr val="tx1">
                    <a:lumMod val="7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a:t>单击此处编辑母版文本样式</a:t>
            </a:r>
          </a:p>
        </p:txBody>
      </p:sp>
      <p:sp>
        <p:nvSpPr>
          <p:cNvPr id="7" name="Rectangle 4"/>
          <p:cNvSpPr>
            <a:spLocks noGrp="1" noChangeArrowheads="1"/>
          </p:cNvSpPr>
          <p:nvPr>
            <p:ph type="dt" sz="half" idx="14"/>
          </p:nvPr>
        </p:nvSpPr>
        <p:spPr/>
        <p:txBody>
          <a:bodyPr/>
          <a:lstStyle>
            <a:lvl1pPr>
              <a:defRPr/>
            </a:lvl1pPr>
          </a:lstStyle>
          <a:p>
            <a:pPr>
              <a:defRPr/>
            </a:pPr>
            <a:endParaRPr lang="en-US" altLang="zh-CN"/>
          </a:p>
        </p:txBody>
      </p:sp>
      <p:sp>
        <p:nvSpPr>
          <p:cNvPr id="9" name="Rectangle 5"/>
          <p:cNvSpPr>
            <a:spLocks noGrp="1" noChangeArrowheads="1"/>
          </p:cNvSpPr>
          <p:nvPr>
            <p:ph type="ftr" sz="quarter" idx="15"/>
          </p:nvPr>
        </p:nvSpPr>
        <p:spPr/>
        <p:txBody>
          <a:bodyPr/>
          <a:lstStyle>
            <a:lvl1pPr>
              <a:defRPr/>
            </a:lvl1pPr>
          </a:lstStyle>
          <a:p>
            <a:pPr>
              <a:defRPr/>
            </a:pPr>
            <a:endParaRPr lang="en-US" altLang="zh-CN"/>
          </a:p>
        </p:txBody>
      </p:sp>
      <p:sp>
        <p:nvSpPr>
          <p:cNvPr id="11" name="Rectangle 6"/>
          <p:cNvSpPr>
            <a:spLocks noGrp="1" noChangeArrowheads="1"/>
          </p:cNvSpPr>
          <p:nvPr>
            <p:ph type="sldNum" sz="quarter" idx="16"/>
          </p:nvPr>
        </p:nvSpPr>
        <p:spPr/>
        <p:txBody>
          <a:bodyPr/>
          <a:lstStyle>
            <a:lvl1pPr>
              <a:defRPr/>
            </a:lvl1pPr>
          </a:lstStyle>
          <a:p>
            <a:pPr>
              <a:defRPr/>
            </a:pPr>
            <a:fld id="{B3B05F59-CC06-410E-882A-E71E916E6307}" type="slidenum">
              <a:rPr lang="zh-CN" altLang="en-US"/>
              <a:pPr>
                <a:defRPr/>
              </a:pPr>
              <a:t>‹#›</a:t>
            </a:fld>
            <a:endParaRPr lang="en-US" altLang="zh-CN"/>
          </a:p>
        </p:txBody>
      </p:sp>
    </p:spTree>
    <p:extLst>
      <p:ext uri="{BB962C8B-B14F-4D97-AF65-F5344CB8AC3E}">
        <p14:creationId xmlns:p14="http://schemas.microsoft.com/office/powerpoint/2010/main" val="488149409"/>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4"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28575" y="106363"/>
            <a:ext cx="746125" cy="96678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1"/>
          <p:cNvSpPr txBox="1">
            <a:spLocks/>
          </p:cNvSpPr>
          <p:nvPr userDrawn="1"/>
        </p:nvSpPr>
        <p:spPr bwMode="auto">
          <a:xfrm>
            <a:off x="993775" y="260350"/>
            <a:ext cx="7754938"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defRPr/>
            </a:pPr>
            <a:r>
              <a:rPr lang="zh-CN" altLang="en-US" sz="3600" b="1">
                <a:solidFill>
                  <a:schemeClr val="tx2"/>
                </a:solidFill>
                <a:latin typeface="黑体" pitchFamily="2" charset="-122"/>
                <a:ea typeface="黑体" pitchFamily="2" charset="-122"/>
              </a:rPr>
              <a:t>单击此处编辑母版标题样式</a:t>
            </a:r>
          </a:p>
        </p:txBody>
      </p:sp>
      <p:pic>
        <p:nvPicPr>
          <p:cNvPr id="6" name="Picture 2"/>
          <p:cNvPicPr>
            <a:picLocks noChangeAspect="1" noChangeArrowheads="1"/>
          </p:cNvPicPr>
          <p:nvPr userDrawn="1"/>
        </p:nvPicPr>
        <p:blipFill>
          <a:blip r:embed="rId3"/>
          <a:srcRect/>
          <a:stretch>
            <a:fillRect/>
          </a:stretch>
        </p:blipFill>
        <p:spPr bwMode="auto">
          <a:xfrm rot="1866568">
            <a:off x="8353425" y="5732463"/>
            <a:ext cx="503238" cy="70008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图片占位符 2"/>
          <p:cNvSpPr>
            <a:spLocks noGrp="1"/>
          </p:cNvSpPr>
          <p:nvPr>
            <p:ph type="pic" idx="1"/>
          </p:nvPr>
        </p:nvSpPr>
        <p:spPr>
          <a:xfrm>
            <a:off x="1792288" y="1797084"/>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2CBA85B1-EE8C-4C36-9AE5-73607147DA85}" type="slidenum">
              <a:rPr lang="zh-CN" altLang="en-US"/>
              <a:pPr>
                <a:defRPr/>
              </a:pPr>
              <a:t>‹#›</a:t>
            </a:fld>
            <a:endParaRPr lang="en-US" altLang="zh-CN"/>
          </a:p>
        </p:txBody>
      </p:sp>
    </p:spTree>
    <p:extLst>
      <p:ext uri="{BB962C8B-B14F-4D97-AF65-F5344CB8AC3E}">
        <p14:creationId xmlns:p14="http://schemas.microsoft.com/office/powerpoint/2010/main" val="3943398373"/>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533401"/>
            <a:ext cx="8229600" cy="55927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00529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65"/>
          <p:cNvSpPr>
            <a:spLocks noGrp="1" noChangeArrowheads="1"/>
          </p:cNvSpPr>
          <p:nvPr>
            <p:ph type="dt" sz="half" idx="10"/>
          </p:nvPr>
        </p:nvSpPr>
        <p:spPr/>
        <p:txBody>
          <a:bodyPr/>
          <a:lstStyle>
            <a:lvl1pPr>
              <a:defRPr/>
            </a:lvl1pPr>
          </a:lstStyle>
          <a:p>
            <a:pPr>
              <a:defRPr/>
            </a:pPr>
            <a:endParaRPr lang="en-US" altLang="zh-CN"/>
          </a:p>
        </p:txBody>
      </p:sp>
      <p:sp>
        <p:nvSpPr>
          <p:cNvPr id="3" name="Rectangle 66"/>
          <p:cNvSpPr>
            <a:spLocks noGrp="1" noChangeArrowheads="1"/>
          </p:cNvSpPr>
          <p:nvPr>
            <p:ph type="ftr" sz="quarter" idx="11"/>
          </p:nvPr>
        </p:nvSpPr>
        <p:spPr/>
        <p:txBody>
          <a:bodyPr/>
          <a:lstStyle>
            <a:lvl1pPr>
              <a:defRPr/>
            </a:lvl1pPr>
          </a:lstStyle>
          <a:p>
            <a:pPr>
              <a:defRPr/>
            </a:pPr>
            <a:endParaRPr lang="en-US" altLang="zh-CN"/>
          </a:p>
        </p:txBody>
      </p:sp>
      <p:sp>
        <p:nvSpPr>
          <p:cNvPr id="4" name="Rectangle 67"/>
          <p:cNvSpPr>
            <a:spLocks noGrp="1" noChangeArrowheads="1"/>
          </p:cNvSpPr>
          <p:nvPr>
            <p:ph type="sldNum" sz="quarter" idx="12"/>
          </p:nvPr>
        </p:nvSpPr>
        <p:spPr/>
        <p:txBody>
          <a:bodyPr/>
          <a:lstStyle>
            <a:lvl1pPr>
              <a:defRPr/>
            </a:lvl1pPr>
          </a:lstStyle>
          <a:p>
            <a:pPr>
              <a:defRPr/>
            </a:pPr>
            <a:fld id="{F85DBC4B-45BD-4CD7-9866-8D73A3576C70}" type="slidenum">
              <a:rPr lang="en-US" altLang="zh-CN"/>
              <a:pPr>
                <a:defRPr/>
              </a:pPr>
              <a:t>‹#›</a:t>
            </a:fld>
            <a:endParaRPr lang="en-US" altLang="zh-CN"/>
          </a:p>
        </p:txBody>
      </p:sp>
    </p:spTree>
    <p:extLst>
      <p:ext uri="{BB962C8B-B14F-4D97-AF65-F5344CB8AC3E}">
        <p14:creationId xmlns:p14="http://schemas.microsoft.com/office/powerpoint/2010/main" val="496545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026" name="Rectangle 8"/>
          <p:cNvSpPr>
            <a:spLocks noChangeArrowheads="1"/>
          </p:cNvSpPr>
          <p:nvPr/>
        </p:nvSpPr>
        <p:spPr bwMode="auto">
          <a:xfrm>
            <a:off x="-3175" y="0"/>
            <a:ext cx="9144000" cy="11969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027" name="Rectangle 10"/>
          <p:cNvSpPr>
            <a:spLocks noChangeArrowheads="1"/>
          </p:cNvSpPr>
          <p:nvPr/>
        </p:nvSpPr>
        <p:spPr bwMode="auto">
          <a:xfrm>
            <a:off x="-3175" y="1089025"/>
            <a:ext cx="9147175" cy="215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028" name="Rectangle 2"/>
          <p:cNvSpPr>
            <a:spLocks noGrp="1" noChangeArrowheads="1"/>
          </p:cNvSpPr>
          <p:nvPr>
            <p:ph type="title"/>
          </p:nvPr>
        </p:nvSpPr>
        <p:spPr bwMode="auto">
          <a:xfrm>
            <a:off x="457200" y="260350"/>
            <a:ext cx="829151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9" name="Rectangle 3"/>
          <p:cNvSpPr>
            <a:spLocks noGrp="1" noChangeArrowheads="1"/>
          </p:cNvSpPr>
          <p:nvPr>
            <p:ph type="body" idx="1"/>
          </p:nvPr>
        </p:nvSpPr>
        <p:spPr bwMode="auto">
          <a:xfrm>
            <a:off x="457200" y="1484313"/>
            <a:ext cx="8291513"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30" name="Rectangle 11"/>
          <p:cNvSpPr>
            <a:spLocks noChangeArrowheads="1"/>
          </p:cNvSpPr>
          <p:nvPr/>
        </p:nvSpPr>
        <p:spPr bwMode="auto">
          <a:xfrm>
            <a:off x="0" y="6605588"/>
            <a:ext cx="9139238" cy="2778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 name="Rectangle 4"/>
          <p:cNvSpPr>
            <a:spLocks noGrp="1" noChangeArrowheads="1"/>
          </p:cNvSpPr>
          <p:nvPr>
            <p:ph type="dt" sz="half" idx="2"/>
          </p:nvPr>
        </p:nvSpPr>
        <p:spPr bwMode="auto">
          <a:xfrm>
            <a:off x="457200" y="6561138"/>
            <a:ext cx="2133600"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chemeClr val="accent2"/>
                </a:solidFill>
                <a:latin typeface="Arial" charset="0"/>
                <a:ea typeface="宋体" pitchFamily="2" charset="-122"/>
              </a:defRPr>
            </a:lvl1pPr>
          </a:lstStyle>
          <a:p>
            <a:pPr>
              <a:defRPr/>
            </a:pPr>
            <a:endParaRPr lang="en-US" altLang="zh-CN"/>
          </a:p>
        </p:txBody>
      </p:sp>
      <p:sp>
        <p:nvSpPr>
          <p:cNvPr id="3" name="Rectangle 5"/>
          <p:cNvSpPr>
            <a:spLocks noGrp="1" noChangeArrowheads="1"/>
          </p:cNvSpPr>
          <p:nvPr>
            <p:ph type="ftr" sz="quarter" idx="3"/>
          </p:nvPr>
        </p:nvSpPr>
        <p:spPr bwMode="auto">
          <a:xfrm>
            <a:off x="3124200" y="6561138"/>
            <a:ext cx="2895600"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chemeClr val="accent2"/>
                </a:solidFill>
                <a:latin typeface="Arial" charset="0"/>
                <a:ea typeface="宋体" pitchFamily="2" charset="-122"/>
              </a:defRPr>
            </a:lvl1pPr>
          </a:lstStyle>
          <a:p>
            <a:pPr>
              <a:defRPr/>
            </a:pPr>
            <a:endParaRPr lang="en-US" altLang="zh-CN"/>
          </a:p>
        </p:txBody>
      </p:sp>
      <p:sp>
        <p:nvSpPr>
          <p:cNvPr id="4" name="Rectangle 6"/>
          <p:cNvSpPr>
            <a:spLocks noGrp="1" noChangeArrowheads="1"/>
          </p:cNvSpPr>
          <p:nvPr>
            <p:ph type="sldNum" sz="quarter" idx="4"/>
          </p:nvPr>
        </p:nvSpPr>
        <p:spPr bwMode="auto">
          <a:xfrm>
            <a:off x="6553200" y="6561138"/>
            <a:ext cx="2133600"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chemeClr val="accent2"/>
                </a:solidFill>
                <a:latin typeface="Arial" charset="0"/>
                <a:ea typeface="宋体" pitchFamily="2" charset="-122"/>
              </a:defRPr>
            </a:lvl1pPr>
          </a:lstStyle>
          <a:p>
            <a:pPr>
              <a:defRPr/>
            </a:pPr>
            <a:fld id="{0055E5FD-974B-4BB7-9683-A1DB32F15306}"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155" r:id="rId1"/>
    <p:sldLayoutId id="2147484156" r:id="rId2"/>
    <p:sldLayoutId id="2147484157" r:id="rId3"/>
    <p:sldLayoutId id="2147484158" r:id="rId4"/>
    <p:sldLayoutId id="2147484159" r:id="rId5"/>
    <p:sldLayoutId id="2147484160" r:id="rId6"/>
    <p:sldLayoutId id="2147484161" r:id="rId7"/>
    <p:sldLayoutId id="2147484162" r:id="rId8"/>
  </p:sldLayoutIdLst>
  <p:transition>
    <p:wipe dir="r"/>
  </p:transition>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cs typeface="Arial" charset="0"/>
        </a:defRPr>
      </a:lvl2pPr>
      <a:lvl3pPr algn="l" rtl="0" eaLnBrk="0" fontAlgn="base" hangingPunct="0">
        <a:spcBef>
          <a:spcPct val="0"/>
        </a:spcBef>
        <a:spcAft>
          <a:spcPct val="0"/>
        </a:spcAft>
        <a:defRPr sz="3600">
          <a:solidFill>
            <a:schemeClr val="tx2"/>
          </a:solidFill>
          <a:latin typeface="Arial" charset="0"/>
          <a:cs typeface="Arial" charset="0"/>
        </a:defRPr>
      </a:lvl3pPr>
      <a:lvl4pPr algn="l" rtl="0" eaLnBrk="0" fontAlgn="base" hangingPunct="0">
        <a:spcBef>
          <a:spcPct val="0"/>
        </a:spcBef>
        <a:spcAft>
          <a:spcPct val="0"/>
        </a:spcAft>
        <a:defRPr sz="3600">
          <a:solidFill>
            <a:schemeClr val="tx2"/>
          </a:solidFill>
          <a:latin typeface="Arial" charset="0"/>
          <a:cs typeface="Arial" charset="0"/>
        </a:defRPr>
      </a:lvl4pPr>
      <a:lvl5pPr algn="l" rtl="0" eaLnBrk="0" fontAlgn="base" hangingPunct="0">
        <a:spcBef>
          <a:spcPct val="0"/>
        </a:spcBef>
        <a:spcAft>
          <a:spcPct val="0"/>
        </a:spcAft>
        <a:defRPr sz="3600">
          <a:solidFill>
            <a:schemeClr val="tx2"/>
          </a:solidFill>
          <a:latin typeface="Arial" charset="0"/>
          <a:cs typeface="Arial" charset="0"/>
        </a:defRPr>
      </a:lvl5pPr>
      <a:lvl6pPr marL="457200" algn="l" rtl="0" fontAlgn="base">
        <a:spcBef>
          <a:spcPct val="0"/>
        </a:spcBef>
        <a:spcAft>
          <a:spcPct val="0"/>
        </a:spcAft>
        <a:defRPr sz="3600">
          <a:solidFill>
            <a:schemeClr val="tx2"/>
          </a:solidFill>
          <a:latin typeface="Arial" charset="0"/>
          <a:cs typeface="Arial" charset="0"/>
        </a:defRPr>
      </a:lvl6pPr>
      <a:lvl7pPr marL="914400" algn="l" rtl="0" fontAlgn="base">
        <a:spcBef>
          <a:spcPct val="0"/>
        </a:spcBef>
        <a:spcAft>
          <a:spcPct val="0"/>
        </a:spcAft>
        <a:defRPr sz="3600">
          <a:solidFill>
            <a:schemeClr val="tx2"/>
          </a:solidFill>
          <a:latin typeface="Arial" charset="0"/>
          <a:cs typeface="Arial" charset="0"/>
        </a:defRPr>
      </a:lvl7pPr>
      <a:lvl8pPr marL="1371600" algn="l" rtl="0" fontAlgn="base">
        <a:spcBef>
          <a:spcPct val="0"/>
        </a:spcBef>
        <a:spcAft>
          <a:spcPct val="0"/>
        </a:spcAft>
        <a:defRPr sz="3600">
          <a:solidFill>
            <a:schemeClr val="tx2"/>
          </a:solidFill>
          <a:latin typeface="Arial" charset="0"/>
          <a:cs typeface="Arial" charset="0"/>
        </a:defRPr>
      </a:lvl8pPr>
      <a:lvl9pPr marL="1828800" algn="l" rtl="0" fontAlgn="base">
        <a:spcBef>
          <a:spcPct val="0"/>
        </a:spcBef>
        <a:spcAft>
          <a:spcPct val="0"/>
        </a:spcAft>
        <a:defRPr sz="36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bg1"/>
          </a:solidFill>
          <a:latin typeface="+mn-lt"/>
          <a:ea typeface="+mn-ea"/>
          <a:cs typeface="+mn-cs"/>
        </a:defRPr>
      </a:lvl1pPr>
      <a:lvl2pPr marL="742950" indent="-285750" algn="l" rtl="0" eaLnBrk="0" fontAlgn="base" hangingPunct="0">
        <a:spcBef>
          <a:spcPct val="20000"/>
        </a:spcBef>
        <a:spcAft>
          <a:spcPct val="0"/>
        </a:spcAft>
        <a:buChar char="–"/>
        <a:defRPr sz="2800">
          <a:solidFill>
            <a:schemeClr val="bg1"/>
          </a:solidFill>
          <a:latin typeface="+mn-lt"/>
          <a:cs typeface="+mn-cs"/>
        </a:defRPr>
      </a:lvl2pPr>
      <a:lvl3pPr marL="1143000" indent="-228600" algn="l" rtl="0" eaLnBrk="0" fontAlgn="base" hangingPunct="0">
        <a:spcBef>
          <a:spcPct val="20000"/>
        </a:spcBef>
        <a:spcAft>
          <a:spcPct val="0"/>
        </a:spcAft>
        <a:buChar char="•"/>
        <a:defRPr sz="2400">
          <a:solidFill>
            <a:schemeClr val="bg1"/>
          </a:solidFill>
          <a:latin typeface="+mn-lt"/>
          <a:cs typeface="+mn-cs"/>
        </a:defRPr>
      </a:lvl3pPr>
      <a:lvl4pPr marL="1600200" indent="-228600" algn="l" rtl="0" eaLnBrk="0" fontAlgn="base" hangingPunct="0">
        <a:spcBef>
          <a:spcPct val="20000"/>
        </a:spcBef>
        <a:spcAft>
          <a:spcPct val="0"/>
        </a:spcAft>
        <a:buChar char="–"/>
        <a:defRPr sz="2000">
          <a:solidFill>
            <a:schemeClr val="bg1"/>
          </a:solidFill>
          <a:latin typeface="+mn-lt"/>
          <a:cs typeface="+mn-cs"/>
        </a:defRPr>
      </a:lvl4pPr>
      <a:lvl5pPr marL="2057400" indent="-228600" algn="l" rtl="0" eaLnBrk="0" fontAlgn="base" hangingPunct="0">
        <a:spcBef>
          <a:spcPct val="20000"/>
        </a:spcBef>
        <a:spcAft>
          <a:spcPct val="0"/>
        </a:spcAft>
        <a:buChar char="»"/>
        <a:defRPr sz="2000">
          <a:solidFill>
            <a:schemeClr val="bg1"/>
          </a:solidFill>
          <a:latin typeface="+mn-lt"/>
          <a:cs typeface="+mn-cs"/>
        </a:defRPr>
      </a:lvl5pPr>
      <a:lvl6pPr marL="2514600" indent="-228600" algn="l" rtl="0" fontAlgn="base">
        <a:spcBef>
          <a:spcPct val="20000"/>
        </a:spcBef>
        <a:spcAft>
          <a:spcPct val="0"/>
        </a:spcAft>
        <a:buChar char="»"/>
        <a:defRPr sz="2000">
          <a:solidFill>
            <a:schemeClr val="bg1"/>
          </a:solidFill>
          <a:latin typeface="+mn-lt"/>
          <a:cs typeface="+mn-cs"/>
        </a:defRPr>
      </a:lvl6pPr>
      <a:lvl7pPr marL="2971800" indent="-228600" algn="l" rtl="0" fontAlgn="base">
        <a:spcBef>
          <a:spcPct val="20000"/>
        </a:spcBef>
        <a:spcAft>
          <a:spcPct val="0"/>
        </a:spcAft>
        <a:buChar char="»"/>
        <a:defRPr sz="2000">
          <a:solidFill>
            <a:schemeClr val="bg1"/>
          </a:solidFill>
          <a:latin typeface="+mn-lt"/>
          <a:cs typeface="+mn-cs"/>
        </a:defRPr>
      </a:lvl7pPr>
      <a:lvl8pPr marL="3429000" indent="-228600" algn="l" rtl="0" fontAlgn="base">
        <a:spcBef>
          <a:spcPct val="20000"/>
        </a:spcBef>
        <a:spcAft>
          <a:spcPct val="0"/>
        </a:spcAft>
        <a:buChar char="»"/>
        <a:defRPr sz="2000">
          <a:solidFill>
            <a:schemeClr val="bg1"/>
          </a:solidFill>
          <a:latin typeface="+mn-lt"/>
          <a:cs typeface="+mn-cs"/>
        </a:defRPr>
      </a:lvl8pPr>
      <a:lvl9pPr marL="3886200" indent="-228600" algn="l" rtl="0" fontAlgn="base">
        <a:spcBef>
          <a:spcPct val="20000"/>
        </a:spcBef>
        <a:spcAft>
          <a:spcPct val="0"/>
        </a:spcAft>
        <a:buChar char="»"/>
        <a:defRPr sz="2000">
          <a:solidFill>
            <a:schemeClr val="bg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9.wmf"/></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9.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image" Target="../media/image9.w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3.xml"/><Relationship Id="rId1" Type="http://schemas.openxmlformats.org/officeDocument/2006/relationships/vmlDrawing" Target="../drawings/vmlDrawing4.vml"/><Relationship Id="rId4" Type="http://schemas.openxmlformats.org/officeDocument/2006/relationships/image" Target="../media/image9.wmf"/></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3.xml"/><Relationship Id="rId1" Type="http://schemas.openxmlformats.org/officeDocument/2006/relationships/vmlDrawing" Target="../drawings/vmlDrawing5.vml"/><Relationship Id="rId4" Type="http://schemas.openxmlformats.org/officeDocument/2006/relationships/image" Target="../media/image9.w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3.xml"/><Relationship Id="rId1" Type="http://schemas.openxmlformats.org/officeDocument/2006/relationships/vmlDrawing" Target="../drawings/vmlDrawing6.vml"/><Relationship Id="rId4" Type="http://schemas.openxmlformats.org/officeDocument/2006/relationships/image" Target="../media/image10.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3.xml"/><Relationship Id="rId1" Type="http://schemas.openxmlformats.org/officeDocument/2006/relationships/vmlDrawing" Target="../drawings/vmlDrawing7.vml"/><Relationship Id="rId4" Type="http://schemas.openxmlformats.org/officeDocument/2006/relationships/image" Target="../media/image12.wmf"/></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3.xml"/><Relationship Id="rId1" Type="http://schemas.openxmlformats.org/officeDocument/2006/relationships/vmlDrawing" Target="../drawings/vmlDrawing8.vml"/><Relationship Id="rId4" Type="http://schemas.openxmlformats.org/officeDocument/2006/relationships/image" Target="../media/image13.wmf"/></Relationships>
</file>

<file path=ppt/slides/_rels/slide7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ctrTitle"/>
          </p:nvPr>
        </p:nvSpPr>
        <p:spPr>
          <a:xfrm>
            <a:off x="446088" y="296863"/>
            <a:ext cx="6937375" cy="1655762"/>
          </a:xfrm>
        </p:spPr>
        <p:txBody>
          <a:bodyPr/>
          <a:lstStyle/>
          <a:p>
            <a:pPr algn="ctr" eaLnBrk="1" hangingPunct="1"/>
            <a:r>
              <a:rPr lang="zh-CN" altLang="en-US" sz="4000" b="1">
                <a:ea typeface="黑体" pitchFamily="49" charset="-122"/>
              </a:rPr>
              <a:t>数据结构</a:t>
            </a:r>
            <a:r>
              <a:rPr lang="en-US" altLang="zh-CN" sz="4000" b="1">
                <a:ea typeface="黑体" pitchFamily="49" charset="-122"/>
              </a:rPr>
              <a:t>—C++</a:t>
            </a:r>
            <a:r>
              <a:rPr lang="zh-CN" altLang="en-US" sz="4000" b="1">
                <a:ea typeface="黑体" pitchFamily="49" charset="-122"/>
              </a:rPr>
              <a:t>实现</a:t>
            </a:r>
          </a:p>
        </p:txBody>
      </p:sp>
      <p:sp>
        <p:nvSpPr>
          <p:cNvPr id="6" name="副标题 3">
            <a:extLst>
              <a:ext uri="{FF2B5EF4-FFF2-40B4-BE49-F238E27FC236}">
                <a16:creationId xmlns:a16="http://schemas.microsoft.com/office/drawing/2014/main" id="{021CE02D-6971-4FBF-A8C5-BFA1FB6367FD}"/>
              </a:ext>
            </a:extLst>
          </p:cNvPr>
          <p:cNvSpPr>
            <a:spLocks noGrp="1"/>
          </p:cNvSpPr>
          <p:nvPr/>
        </p:nvSpPr>
        <p:spPr bwMode="auto">
          <a:xfrm>
            <a:off x="3347864" y="2996952"/>
            <a:ext cx="5581650" cy="3240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FontTx/>
              <a:buNone/>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bg1"/>
                </a:solidFill>
                <a:latin typeface="+mn-lt"/>
                <a:cs typeface="+mn-cs"/>
              </a:defRPr>
            </a:lvl2pPr>
            <a:lvl3pPr marL="1143000" indent="-228600" algn="l" rtl="0" eaLnBrk="0" fontAlgn="base" hangingPunct="0">
              <a:spcBef>
                <a:spcPct val="20000"/>
              </a:spcBef>
              <a:spcAft>
                <a:spcPct val="0"/>
              </a:spcAft>
              <a:buChar char="•"/>
              <a:defRPr sz="2400">
                <a:solidFill>
                  <a:schemeClr val="bg1"/>
                </a:solidFill>
                <a:latin typeface="+mn-lt"/>
                <a:cs typeface="+mn-cs"/>
              </a:defRPr>
            </a:lvl3pPr>
            <a:lvl4pPr marL="1600200" indent="-228600" algn="l" rtl="0" eaLnBrk="0" fontAlgn="base" hangingPunct="0">
              <a:spcBef>
                <a:spcPct val="20000"/>
              </a:spcBef>
              <a:spcAft>
                <a:spcPct val="0"/>
              </a:spcAft>
              <a:buChar char="–"/>
              <a:defRPr sz="2000">
                <a:solidFill>
                  <a:schemeClr val="bg1"/>
                </a:solidFill>
                <a:latin typeface="+mn-lt"/>
                <a:cs typeface="+mn-cs"/>
              </a:defRPr>
            </a:lvl4pPr>
            <a:lvl5pPr marL="2057400" indent="-228600" algn="l" rtl="0" eaLnBrk="0" fontAlgn="base" hangingPunct="0">
              <a:spcBef>
                <a:spcPct val="20000"/>
              </a:spcBef>
              <a:spcAft>
                <a:spcPct val="0"/>
              </a:spcAft>
              <a:buChar char="»"/>
              <a:defRPr sz="2000">
                <a:solidFill>
                  <a:schemeClr val="bg1"/>
                </a:solidFill>
                <a:latin typeface="+mn-lt"/>
                <a:cs typeface="+mn-cs"/>
              </a:defRPr>
            </a:lvl5pPr>
            <a:lvl6pPr marL="2514600" indent="-228600" algn="l" rtl="0" fontAlgn="base">
              <a:spcBef>
                <a:spcPct val="20000"/>
              </a:spcBef>
              <a:spcAft>
                <a:spcPct val="0"/>
              </a:spcAft>
              <a:buChar char="»"/>
              <a:defRPr sz="2000">
                <a:solidFill>
                  <a:schemeClr val="bg1"/>
                </a:solidFill>
                <a:latin typeface="+mn-lt"/>
                <a:cs typeface="+mn-cs"/>
              </a:defRPr>
            </a:lvl6pPr>
            <a:lvl7pPr marL="2971800" indent="-228600" algn="l" rtl="0" fontAlgn="base">
              <a:spcBef>
                <a:spcPct val="20000"/>
              </a:spcBef>
              <a:spcAft>
                <a:spcPct val="0"/>
              </a:spcAft>
              <a:buChar char="»"/>
              <a:defRPr sz="2000">
                <a:solidFill>
                  <a:schemeClr val="bg1"/>
                </a:solidFill>
                <a:latin typeface="+mn-lt"/>
                <a:cs typeface="+mn-cs"/>
              </a:defRPr>
            </a:lvl7pPr>
            <a:lvl8pPr marL="3429000" indent="-228600" algn="l" rtl="0" fontAlgn="base">
              <a:spcBef>
                <a:spcPct val="20000"/>
              </a:spcBef>
              <a:spcAft>
                <a:spcPct val="0"/>
              </a:spcAft>
              <a:buChar char="»"/>
              <a:defRPr sz="2000">
                <a:solidFill>
                  <a:schemeClr val="bg1"/>
                </a:solidFill>
                <a:latin typeface="+mn-lt"/>
                <a:cs typeface="+mn-cs"/>
              </a:defRPr>
            </a:lvl8pPr>
            <a:lvl9pPr marL="3886200" indent="-228600" algn="l" rtl="0" fontAlgn="base">
              <a:spcBef>
                <a:spcPct val="20000"/>
              </a:spcBef>
              <a:spcAft>
                <a:spcPct val="0"/>
              </a:spcAft>
              <a:buChar char="»"/>
              <a:defRPr sz="2000">
                <a:solidFill>
                  <a:schemeClr val="bg1"/>
                </a:solidFill>
                <a:latin typeface="+mn-lt"/>
                <a:cs typeface="+mn-cs"/>
              </a:defRPr>
            </a:lvl9pPr>
          </a:lstStyle>
          <a:p>
            <a:pPr>
              <a:lnSpc>
                <a:spcPct val="150000"/>
              </a:lnSpc>
            </a:pPr>
            <a:r>
              <a:rPr lang="zh-CN" altLang="en-US" sz="2800" b="1" dirty="0">
                <a:latin typeface="楷体_GB2312"/>
                <a:ea typeface="楷体_GB2312"/>
                <a:cs typeface="楷体_GB2312"/>
              </a:rPr>
              <a:t>沈 俊</a:t>
            </a:r>
            <a:endParaRPr lang="en-US" altLang="zh-CN" sz="2800" b="1" dirty="0">
              <a:latin typeface="楷体_GB2312"/>
              <a:ea typeface="楷体_GB2312"/>
              <a:cs typeface="楷体_GB2312"/>
            </a:endParaRPr>
          </a:p>
          <a:p>
            <a:pPr>
              <a:lnSpc>
                <a:spcPct val="150000"/>
              </a:lnSpc>
            </a:pPr>
            <a:r>
              <a:rPr lang="en-US" altLang="zh-CN" sz="2800" b="1" dirty="0">
                <a:latin typeface="楷体_GB2312"/>
                <a:ea typeface="楷体_GB2312"/>
                <a:cs typeface="楷体_GB2312"/>
              </a:rPr>
              <a:t>jshen@t.shu.edu.cn</a:t>
            </a:r>
          </a:p>
          <a:p>
            <a:pPr>
              <a:lnSpc>
                <a:spcPct val="150000"/>
              </a:lnSpc>
            </a:pPr>
            <a:r>
              <a:rPr lang="zh-CN" altLang="en-US" sz="2800" b="1" dirty="0">
                <a:latin typeface="楷体_GB2312"/>
                <a:ea typeface="楷体_GB2312"/>
                <a:cs typeface="楷体_GB2312"/>
              </a:rPr>
              <a:t>上海大学 计算机工程与科学学院</a:t>
            </a:r>
          </a:p>
          <a:p>
            <a:pPr>
              <a:lnSpc>
                <a:spcPct val="150000"/>
              </a:lnSpc>
            </a:pPr>
            <a:r>
              <a:rPr lang="en-GB" altLang="zh-CN" sz="2800" b="1" dirty="0" smtClean="0">
                <a:latin typeface="楷体_GB2312"/>
                <a:ea typeface="楷体_GB2312"/>
                <a:cs typeface="楷体_GB2312"/>
              </a:rPr>
              <a:t>20</a:t>
            </a:r>
            <a:r>
              <a:rPr lang="en-US" altLang="zh-CN" sz="2800" b="1" dirty="0" smtClean="0">
                <a:latin typeface="楷体_GB2312"/>
                <a:ea typeface="楷体_GB2312"/>
                <a:cs typeface="楷体_GB2312"/>
              </a:rPr>
              <a:t>20</a:t>
            </a:r>
            <a:r>
              <a:rPr lang="zh-CN" altLang="en-GB" sz="2800" b="1" dirty="0" smtClean="0">
                <a:latin typeface="楷体_GB2312"/>
                <a:ea typeface="楷体_GB2312"/>
                <a:cs typeface="楷体_GB2312"/>
              </a:rPr>
              <a:t>年</a:t>
            </a:r>
            <a:r>
              <a:rPr lang="en-GB" altLang="zh-CN" sz="2800" b="1" dirty="0">
                <a:latin typeface="楷体_GB2312"/>
                <a:ea typeface="楷体_GB2312"/>
                <a:cs typeface="楷体_GB2312"/>
              </a:rPr>
              <a:t>12</a:t>
            </a:r>
            <a:r>
              <a:rPr lang="zh-CN" altLang="en-GB" sz="2800" b="1" dirty="0">
                <a:latin typeface="楷体_GB2312"/>
                <a:ea typeface="楷体_GB2312"/>
                <a:cs typeface="楷体_GB2312"/>
              </a:rPr>
              <a:t>月</a:t>
            </a:r>
          </a:p>
        </p:txBody>
      </p:sp>
    </p:spTree>
  </p:cSld>
  <p:clrMapOvr>
    <a:masterClrMapping/>
  </p:clrMapOvr>
  <p:transition spd="slow">
    <p:circle/>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2899" name="Rectangle 3" descr="Rectangle: Click to edit Master text styles&#10;Second level&#10;Third level&#10;Fourth level&#10;Fifth level"/>
          <p:cNvSpPr>
            <a:spLocks noGrp="1" noChangeArrowheads="1"/>
          </p:cNvSpPr>
          <p:nvPr>
            <p:ph type="body" idx="1"/>
          </p:nvPr>
        </p:nvSpPr>
        <p:spPr>
          <a:xfrm>
            <a:off x="300038" y="1384300"/>
            <a:ext cx="7521575" cy="5075238"/>
          </a:xfrm>
        </p:spPr>
        <p:txBody>
          <a:bodyPr/>
          <a:lstStyle/>
          <a:p>
            <a:pPr algn="just" eaLnBrk="1" hangingPunct="1">
              <a:lnSpc>
                <a:spcPct val="110000"/>
              </a:lnSpc>
              <a:spcBef>
                <a:spcPct val="50000"/>
              </a:spcBef>
              <a:buClr>
                <a:srgbClr val="0000FF"/>
              </a:buClr>
              <a:defRPr/>
            </a:pPr>
            <a:r>
              <a:rPr lang="en-US" altLang="zh-CN" dirty="0">
                <a:solidFill>
                  <a:srgbClr val="0000FF"/>
                </a:solidFill>
                <a:ea typeface="楷体_GB2312" pitchFamily="49" charset="-122"/>
              </a:rPr>
              <a:t>(7)</a:t>
            </a:r>
            <a:r>
              <a:rPr lang="en-US" altLang="zh-CN" dirty="0">
                <a:solidFill>
                  <a:srgbClr val="0000FF"/>
                </a:solidFill>
                <a:latin typeface="Times New Roman" pitchFamily="18" charset="0"/>
                <a:ea typeface="楷体_GB2312" pitchFamily="49" charset="-122"/>
              </a:rPr>
              <a:t>  </a:t>
            </a:r>
            <a:r>
              <a:rPr lang="zh-CN" altLang="en-US" dirty="0">
                <a:solidFill>
                  <a:srgbClr val="0000FF"/>
                </a:solidFill>
                <a:ea typeface="楷体_GB2312" pitchFamily="49" charset="-122"/>
              </a:rPr>
              <a:t>取子串：截取子串形成一个新串。</a:t>
            </a:r>
          </a:p>
          <a:p>
            <a:pPr algn="just" eaLnBrk="1" hangingPunct="1">
              <a:lnSpc>
                <a:spcPct val="110000"/>
              </a:lnSpc>
              <a:spcBef>
                <a:spcPct val="50000"/>
              </a:spcBef>
              <a:buClr>
                <a:srgbClr val="0000FF"/>
              </a:buClr>
              <a:buFont typeface="Wingdings" pitchFamily="2" charset="2"/>
              <a:buNone/>
              <a:defRPr/>
            </a:pPr>
            <a:r>
              <a:rPr lang="zh-CN" altLang="en-US" dirty="0">
                <a:ea typeface="楷体_GB2312" pitchFamily="49" charset="-122"/>
              </a:rPr>
              <a:t>设</a:t>
            </a:r>
            <a:r>
              <a:rPr lang="en-US" altLang="zh-CN" dirty="0" err="1">
                <a:ea typeface="楷体_GB2312" pitchFamily="49" charset="-122"/>
              </a:rPr>
              <a:t>str</a:t>
            </a:r>
            <a:r>
              <a:rPr lang="zh-CN" altLang="en-US" dirty="0">
                <a:ea typeface="楷体_GB2312" pitchFamily="49" charset="-122"/>
              </a:rPr>
              <a:t>为要截取的串，</a:t>
            </a:r>
            <a:r>
              <a:rPr lang="en-US" altLang="zh-CN" dirty="0" err="1">
                <a:ea typeface="楷体_GB2312" pitchFamily="49" charset="-122"/>
              </a:rPr>
              <a:t>pos</a:t>
            </a:r>
            <a:r>
              <a:rPr lang="zh-CN" altLang="en-US" dirty="0">
                <a:ea typeface="楷体_GB2312" pitchFamily="49" charset="-122"/>
              </a:rPr>
              <a:t>为要截取的起始位置，</a:t>
            </a:r>
            <a:r>
              <a:rPr lang="en-US" altLang="zh-CN" dirty="0">
                <a:ea typeface="楷体_GB2312" pitchFamily="49" charset="-122"/>
              </a:rPr>
              <a:t>length</a:t>
            </a:r>
            <a:r>
              <a:rPr lang="zh-CN" altLang="en-US" dirty="0">
                <a:ea typeface="楷体_GB2312" pitchFamily="49" charset="-122"/>
              </a:rPr>
              <a:t>为要截取的长度，则形成的新串长度为</a:t>
            </a:r>
            <a:r>
              <a:rPr lang="en-US" altLang="zh-CN" dirty="0">
                <a:ea typeface="楷体_GB2312" pitchFamily="49" charset="-122"/>
              </a:rPr>
              <a:t>length</a:t>
            </a:r>
            <a:r>
              <a:rPr lang="zh-CN" altLang="en-US" dirty="0">
                <a:ea typeface="楷体_GB2312" pitchFamily="49" charset="-122"/>
              </a:rPr>
              <a:t>。</a:t>
            </a:r>
          </a:p>
          <a:p>
            <a:pPr algn="just" eaLnBrk="1" hangingPunct="1">
              <a:lnSpc>
                <a:spcPct val="110000"/>
              </a:lnSpc>
              <a:spcBef>
                <a:spcPct val="50000"/>
              </a:spcBef>
              <a:buClr>
                <a:srgbClr val="0000FF"/>
              </a:buClr>
              <a:buFont typeface="Wingdings" pitchFamily="2" charset="2"/>
              <a:buNone/>
              <a:defRPr/>
            </a:pPr>
            <a:r>
              <a:rPr lang="zh-CN" altLang="en-US" dirty="0">
                <a:solidFill>
                  <a:srgbClr val="CC0000"/>
                </a:solidFill>
                <a:ea typeface="楷体_GB2312" pitchFamily="49" charset="-122"/>
              </a:rPr>
              <a:t>例如：从</a:t>
            </a:r>
            <a:r>
              <a:rPr lang="en-US" altLang="zh-CN" dirty="0">
                <a:solidFill>
                  <a:srgbClr val="CC0000"/>
                </a:solidFill>
                <a:ea typeface="楷体_GB2312" pitchFamily="49" charset="-122"/>
              </a:rPr>
              <a:t>s1</a:t>
            </a:r>
            <a:r>
              <a:rPr lang="zh-CN" altLang="en-US" dirty="0">
                <a:solidFill>
                  <a:srgbClr val="CC0000"/>
                </a:solidFill>
                <a:ea typeface="楷体_GB2312" pitchFamily="49" charset="-122"/>
              </a:rPr>
              <a:t>串截取起始位置为</a:t>
            </a:r>
            <a:r>
              <a:rPr lang="en-US" altLang="zh-CN" dirty="0">
                <a:solidFill>
                  <a:srgbClr val="CC0000"/>
                </a:solidFill>
                <a:ea typeface="楷体_GB2312" pitchFamily="49" charset="-122"/>
              </a:rPr>
              <a:t>3</a:t>
            </a:r>
            <a:r>
              <a:rPr lang="zh-CN" altLang="en-US" dirty="0">
                <a:solidFill>
                  <a:srgbClr val="CC0000"/>
                </a:solidFill>
                <a:ea typeface="楷体_GB2312" pitchFamily="49" charset="-122"/>
              </a:rPr>
              <a:t>（这里是从</a:t>
            </a:r>
            <a:r>
              <a:rPr lang="en-US" altLang="zh-CN" dirty="0">
                <a:solidFill>
                  <a:srgbClr val="CC0000"/>
                </a:solidFill>
                <a:ea typeface="楷体_GB2312" pitchFamily="49" charset="-122"/>
              </a:rPr>
              <a:t>0</a:t>
            </a:r>
            <a:r>
              <a:rPr lang="zh-CN" altLang="en-US" dirty="0">
                <a:solidFill>
                  <a:srgbClr val="CC0000"/>
                </a:solidFill>
                <a:ea typeface="楷体_GB2312" pitchFamily="49" charset="-122"/>
              </a:rPr>
              <a:t>开始）、长度为</a:t>
            </a:r>
            <a:r>
              <a:rPr lang="en-US" altLang="zh-CN" dirty="0">
                <a:solidFill>
                  <a:srgbClr val="CC0000"/>
                </a:solidFill>
                <a:ea typeface="楷体_GB2312" pitchFamily="49" charset="-122"/>
              </a:rPr>
              <a:t>2</a:t>
            </a:r>
            <a:r>
              <a:rPr lang="zh-CN" altLang="en-US" dirty="0">
                <a:solidFill>
                  <a:srgbClr val="CC0000"/>
                </a:solidFill>
                <a:ea typeface="楷体_GB2312" pitchFamily="49" charset="-122"/>
              </a:rPr>
              <a:t>的子串放在</a:t>
            </a:r>
            <a:r>
              <a:rPr lang="en-US" altLang="zh-CN" dirty="0">
                <a:solidFill>
                  <a:srgbClr val="CC0000"/>
                </a:solidFill>
                <a:ea typeface="楷体_GB2312" pitchFamily="49" charset="-122"/>
              </a:rPr>
              <a:t>s6</a:t>
            </a:r>
            <a:r>
              <a:rPr lang="zh-CN" altLang="en-US" dirty="0">
                <a:solidFill>
                  <a:srgbClr val="CC0000"/>
                </a:solidFill>
                <a:ea typeface="楷体_GB2312" pitchFamily="49" charset="-122"/>
              </a:rPr>
              <a:t>中，则</a:t>
            </a:r>
            <a:r>
              <a:rPr lang="en-US" altLang="zh-CN" dirty="0">
                <a:solidFill>
                  <a:srgbClr val="CC0000"/>
                </a:solidFill>
                <a:ea typeface="楷体_GB2312" pitchFamily="49" charset="-122"/>
              </a:rPr>
              <a:t>s6</a:t>
            </a:r>
            <a:r>
              <a:rPr lang="zh-CN" altLang="en-US" dirty="0">
                <a:solidFill>
                  <a:srgbClr val="CC0000"/>
                </a:solidFill>
                <a:ea typeface="楷体_GB2312" pitchFamily="49" charset="-122"/>
              </a:rPr>
              <a:t>＝</a:t>
            </a:r>
            <a:r>
              <a:rPr lang="en-US" altLang="zh-CN" dirty="0">
                <a:solidFill>
                  <a:srgbClr val="CC0000"/>
                </a:solidFill>
                <a:ea typeface="楷体_GB2312" pitchFamily="49" charset="-122"/>
              </a:rPr>
              <a:t>"is"</a:t>
            </a:r>
            <a:r>
              <a:rPr lang="zh-CN" altLang="en-US" dirty="0">
                <a:solidFill>
                  <a:srgbClr val="CC0000"/>
                </a:solidFill>
                <a:ea typeface="楷体_GB2312" pitchFamily="49" charset="-122"/>
              </a:rPr>
              <a:t>。</a:t>
            </a:r>
          </a:p>
        </p:txBody>
      </p:sp>
      <p:sp>
        <p:nvSpPr>
          <p:cNvPr id="19459" name="Rectangle 2"/>
          <p:cNvSpPr>
            <a:spLocks noGrp="1" noChangeArrowheads="1"/>
          </p:cNvSpPr>
          <p:nvPr>
            <p:ph type="title"/>
          </p:nvPr>
        </p:nvSpPr>
        <p:spPr>
          <a:xfrm>
            <a:off x="993775" y="142875"/>
            <a:ext cx="7754938" cy="838200"/>
          </a:xfrm>
        </p:spPr>
        <p:txBody>
          <a:bodyPr/>
          <a:lstStyle/>
          <a:p>
            <a:pPr eaLnBrk="1" hangingPunct="1"/>
            <a:r>
              <a:rPr lang="zh-CN" altLang="en-US">
                <a:solidFill>
                  <a:schemeClr val="tx2"/>
                </a:solidFill>
                <a:latin typeface="黑体" pitchFamily="49" charset="-122"/>
                <a:ea typeface="黑体" pitchFamily="49" charset="-122"/>
              </a:rPr>
              <a:t>字符串的操作</a:t>
            </a:r>
          </a:p>
        </p:txBody>
      </p:sp>
      <p:sp>
        <p:nvSpPr>
          <p:cNvPr id="5" name="TextBox 4"/>
          <p:cNvSpPr txBox="1">
            <a:spLocks noChangeArrowheads="1"/>
          </p:cNvSpPr>
          <p:nvPr/>
        </p:nvSpPr>
        <p:spPr bwMode="auto">
          <a:xfrm>
            <a:off x="865188" y="4076700"/>
            <a:ext cx="5653087" cy="130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110000"/>
              </a:lnSpc>
              <a:buClr>
                <a:srgbClr val="0000FF"/>
              </a:buClr>
              <a:buFont typeface="Wingdings" pitchFamily="2" charset="2"/>
              <a:buNone/>
            </a:pPr>
            <a:r>
              <a:rPr lang="en-US" altLang="zh-CN" sz="2400">
                <a:solidFill>
                  <a:srgbClr val="0000FF"/>
                </a:solidFill>
                <a:ea typeface="楷体_GB2312"/>
                <a:cs typeface="楷体_GB2312"/>
              </a:rPr>
              <a:t>s1</a:t>
            </a:r>
            <a:r>
              <a:rPr lang="en-US" altLang="zh-CN" sz="2400">
                <a:ea typeface="楷体_GB2312"/>
                <a:cs typeface="楷体_GB2312"/>
              </a:rPr>
              <a:t> = "It is a car"</a:t>
            </a:r>
          </a:p>
          <a:p>
            <a:pPr algn="just" eaLnBrk="1" hangingPunct="1">
              <a:lnSpc>
                <a:spcPct val="110000"/>
              </a:lnSpc>
              <a:buClr>
                <a:srgbClr val="0000FF"/>
              </a:buClr>
              <a:buFont typeface="Wingdings" pitchFamily="2" charset="2"/>
              <a:buNone/>
            </a:pPr>
            <a:r>
              <a:rPr lang="en-US" altLang="zh-CN" sz="2400">
                <a:solidFill>
                  <a:srgbClr val="0000FF"/>
                </a:solidFill>
                <a:ea typeface="楷体_GB2312"/>
                <a:cs typeface="楷体_GB2312"/>
              </a:rPr>
              <a:t>s2</a:t>
            </a:r>
            <a:r>
              <a:rPr lang="en-US" altLang="zh-CN" sz="2400">
                <a:ea typeface="楷体_GB2312"/>
                <a:cs typeface="楷体_GB2312"/>
              </a:rPr>
              <a:t> = "jeep"</a:t>
            </a:r>
          </a:p>
          <a:p>
            <a:pPr algn="just" eaLnBrk="1" hangingPunct="1">
              <a:lnSpc>
                <a:spcPct val="110000"/>
              </a:lnSpc>
              <a:buClr>
                <a:srgbClr val="0000FF"/>
              </a:buClr>
              <a:buFont typeface="Wingdings" pitchFamily="2" charset="2"/>
              <a:buNone/>
            </a:pPr>
            <a:r>
              <a:rPr lang="en-US" altLang="zh-CN" sz="2400">
                <a:solidFill>
                  <a:srgbClr val="0000FF"/>
                </a:solidFill>
                <a:ea typeface="楷体_GB2312"/>
                <a:cs typeface="楷体_GB2312"/>
              </a:rPr>
              <a:t>s3 </a:t>
            </a:r>
            <a:r>
              <a:rPr lang="en-US" altLang="zh-CN" sz="2400">
                <a:ea typeface="楷体_GB2312"/>
                <a:cs typeface="楷体_GB2312"/>
              </a:rPr>
              <a:t>= "car"</a:t>
            </a:r>
          </a:p>
        </p:txBody>
      </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92899">
                                            <p:txEl>
                                              <p:pRg st="0" end="0"/>
                                            </p:txEl>
                                          </p:spTgt>
                                        </p:tgtEl>
                                        <p:attrNameLst>
                                          <p:attrName>style.visibility</p:attrName>
                                        </p:attrNameLst>
                                      </p:cBhvr>
                                      <p:to>
                                        <p:strVal val="visible"/>
                                      </p:to>
                                    </p:set>
                                    <p:anim calcmode="lin" valueType="num">
                                      <p:cBhvr additive="base">
                                        <p:cTn id="7" dur="500" fill="hold"/>
                                        <p:tgtEl>
                                          <p:spTgt spid="5928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928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92899">
                                            <p:txEl>
                                              <p:pRg st="1" end="1"/>
                                            </p:txEl>
                                          </p:spTgt>
                                        </p:tgtEl>
                                        <p:attrNameLst>
                                          <p:attrName>style.visibility</p:attrName>
                                        </p:attrNameLst>
                                      </p:cBhvr>
                                      <p:to>
                                        <p:strVal val="visible"/>
                                      </p:to>
                                    </p:set>
                                    <p:anim calcmode="lin" valueType="num">
                                      <p:cBhvr additive="base">
                                        <p:cTn id="13" dur="500" fill="hold"/>
                                        <p:tgtEl>
                                          <p:spTgt spid="59289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9289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92899">
                                            <p:txEl>
                                              <p:pRg st="2" end="2"/>
                                            </p:txEl>
                                          </p:spTgt>
                                        </p:tgtEl>
                                        <p:attrNameLst>
                                          <p:attrName>style.visibility</p:attrName>
                                        </p:attrNameLst>
                                      </p:cBhvr>
                                      <p:to>
                                        <p:strVal val="visible"/>
                                      </p:to>
                                    </p:set>
                                    <p:anim calcmode="lin" valueType="num">
                                      <p:cBhvr additive="base">
                                        <p:cTn id="19" dur="500" fill="hold"/>
                                        <p:tgtEl>
                                          <p:spTgt spid="59289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9289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ppt_w</p:attrName>
                                        </p:attrNameLst>
                                      </p:cBhvr>
                                      <p:tavLst>
                                        <p:tav tm="0">
                                          <p:val>
                                            <p:fltVal val="0"/>
                                          </p:val>
                                        </p:tav>
                                        <p:tav tm="100000">
                                          <p:val>
                                            <p:strVal val="#ppt_w"/>
                                          </p:val>
                                        </p:tav>
                                      </p:tavLst>
                                    </p:anim>
                                    <p:anim calcmode="lin" valueType="num">
                                      <p:cBhvr>
                                        <p:cTn id="26" dur="500" fill="hold"/>
                                        <p:tgtEl>
                                          <p:spTgt spid="5"/>
                                        </p:tgtEl>
                                        <p:attrNameLst>
                                          <p:attrName>ppt_h</p:attrName>
                                        </p:attrNameLst>
                                      </p:cBhvr>
                                      <p:tavLst>
                                        <p:tav tm="0">
                                          <p:val>
                                            <p:fltVal val="0"/>
                                          </p:val>
                                        </p:tav>
                                        <p:tav tm="100000">
                                          <p:val>
                                            <p:strVal val="#ppt_h"/>
                                          </p:val>
                                        </p:tav>
                                      </p:tavLst>
                                    </p:anim>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2899" grpId="0" build="p" autoUpdateAnimBg="0"/>
      <p:bldP spid="5" grpId="0"/>
    </p:bldLst>
  </p:timing>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8915" name="Rectangle 3" descr="Rectangle: Click to edit Master text styles&#10;Second level&#10;Third level&#10;Fourth level&#10;Fifth level"/>
          <p:cNvSpPr>
            <a:spLocks noGrp="1" noChangeArrowheads="1"/>
          </p:cNvSpPr>
          <p:nvPr>
            <p:ph type="body" idx="1"/>
          </p:nvPr>
        </p:nvSpPr>
        <p:spPr>
          <a:xfrm>
            <a:off x="300038" y="1384300"/>
            <a:ext cx="8485187" cy="5075238"/>
          </a:xfrm>
        </p:spPr>
        <p:txBody>
          <a:bodyPr/>
          <a:lstStyle/>
          <a:p>
            <a:pPr algn="just" eaLnBrk="1" hangingPunct="1">
              <a:lnSpc>
                <a:spcPct val="90000"/>
              </a:lnSpc>
              <a:buFont typeface="Wingdings" pitchFamily="2" charset="2"/>
              <a:buNone/>
              <a:defRPr/>
            </a:pPr>
            <a:r>
              <a:rPr lang="zh-CN" altLang="en-US" dirty="0">
                <a:ea typeface="楷体_GB2312" pitchFamily="49" charset="-122"/>
              </a:rPr>
              <a:t>广义表</a:t>
            </a:r>
            <a:r>
              <a:rPr lang="en-US" altLang="zh-CN" dirty="0">
                <a:ea typeface="楷体_GB2312" pitchFamily="49" charset="-122"/>
              </a:rPr>
              <a:t>LS</a:t>
            </a:r>
            <a:r>
              <a:rPr lang="zh-CN" altLang="en-US" dirty="0">
                <a:ea typeface="楷体_GB2312" pitchFamily="49" charset="-122"/>
              </a:rPr>
              <a:t>是由</a:t>
            </a:r>
            <a:r>
              <a:rPr lang="en-US" altLang="zh-CN" dirty="0">
                <a:ea typeface="楷体_GB2312" pitchFamily="49" charset="-122"/>
              </a:rPr>
              <a:t>n≥0</a:t>
            </a:r>
            <a:r>
              <a:rPr lang="zh-CN" altLang="en-US" dirty="0">
                <a:ea typeface="楷体_GB2312" pitchFamily="49" charset="-122"/>
              </a:rPr>
              <a:t>个表元素</a:t>
            </a:r>
            <a:r>
              <a:rPr lang="en-US" altLang="zh-CN" dirty="0">
                <a:ea typeface="楷体_GB2312" pitchFamily="49" charset="-122"/>
              </a:rPr>
              <a:t>α</a:t>
            </a:r>
            <a:r>
              <a:rPr lang="en-US" altLang="zh-CN" baseline="-30000" dirty="0">
                <a:ea typeface="楷体_GB2312" pitchFamily="49" charset="-122"/>
              </a:rPr>
              <a:t>1</a:t>
            </a:r>
            <a:r>
              <a:rPr lang="en-US" altLang="zh-CN" dirty="0">
                <a:ea typeface="楷体_GB2312" pitchFamily="49" charset="-122"/>
              </a:rPr>
              <a:t> ,α</a:t>
            </a:r>
            <a:r>
              <a:rPr lang="en-US" altLang="zh-CN" baseline="-30000" dirty="0">
                <a:ea typeface="楷体_GB2312" pitchFamily="49" charset="-122"/>
              </a:rPr>
              <a:t>2</a:t>
            </a:r>
            <a:r>
              <a:rPr lang="en-US" altLang="zh-CN" dirty="0">
                <a:ea typeface="楷体_GB2312" pitchFamily="49" charset="-122"/>
              </a:rPr>
              <a:t> , </a:t>
            </a:r>
            <a:r>
              <a:rPr lang="en-US" altLang="zh-CN" dirty="0">
                <a:latin typeface="Times New Roman" pitchFamily="18" charset="0"/>
                <a:ea typeface="楷体_GB2312" pitchFamily="49" charset="-122"/>
              </a:rPr>
              <a:t>…</a:t>
            </a:r>
            <a:r>
              <a:rPr lang="en-US" altLang="zh-CN" dirty="0">
                <a:ea typeface="楷体_GB2312" pitchFamily="49" charset="-122"/>
              </a:rPr>
              <a:t> , α</a:t>
            </a:r>
            <a:r>
              <a:rPr lang="en-US" altLang="zh-CN" baseline="-30000" dirty="0">
                <a:ea typeface="楷体_GB2312" pitchFamily="49" charset="-122"/>
              </a:rPr>
              <a:t>n</a:t>
            </a:r>
            <a:r>
              <a:rPr lang="en-US" altLang="zh-CN" dirty="0">
                <a:ea typeface="楷体_GB2312" pitchFamily="49" charset="-122"/>
              </a:rPr>
              <a:t> </a:t>
            </a:r>
            <a:r>
              <a:rPr lang="zh-CN" altLang="en-US" dirty="0">
                <a:ea typeface="楷体_GB2312" pitchFamily="49" charset="-122"/>
              </a:rPr>
              <a:t>组成的有限序列，其中表元素</a:t>
            </a:r>
            <a:r>
              <a:rPr lang="en-US" altLang="zh-CN" dirty="0">
                <a:ea typeface="楷体_GB2312" pitchFamily="49" charset="-122"/>
              </a:rPr>
              <a:t>α</a:t>
            </a:r>
            <a:r>
              <a:rPr lang="en-US" altLang="zh-CN" baseline="-30000" dirty="0">
                <a:ea typeface="楷体_GB2312" pitchFamily="49" charset="-122"/>
              </a:rPr>
              <a:t>i</a:t>
            </a:r>
            <a:r>
              <a:rPr lang="en-US" altLang="zh-CN" dirty="0">
                <a:ea typeface="楷体_GB2312" pitchFamily="49" charset="-122"/>
              </a:rPr>
              <a:t> (1≤i≤n) </a:t>
            </a:r>
            <a:r>
              <a:rPr lang="zh-CN" altLang="en-US" dirty="0">
                <a:ea typeface="楷体_GB2312" pitchFamily="49" charset="-122"/>
              </a:rPr>
              <a:t>或者是一个数据元素 </a:t>
            </a:r>
            <a:r>
              <a:rPr lang="en-US" altLang="zh-CN" dirty="0">
                <a:ea typeface="楷体_GB2312" pitchFamily="49" charset="-122"/>
              </a:rPr>
              <a:t>(</a:t>
            </a:r>
            <a:r>
              <a:rPr lang="zh-CN" altLang="en-US" dirty="0">
                <a:ea typeface="楷体_GB2312" pitchFamily="49" charset="-122"/>
              </a:rPr>
              <a:t>可称为单元素或原子</a:t>
            </a:r>
            <a:r>
              <a:rPr lang="en-US" altLang="zh-CN" dirty="0">
                <a:ea typeface="楷体_GB2312" pitchFamily="49" charset="-122"/>
              </a:rPr>
              <a:t>)</a:t>
            </a:r>
            <a:r>
              <a:rPr lang="zh-CN" altLang="en-US" dirty="0">
                <a:ea typeface="楷体_GB2312" pitchFamily="49" charset="-122"/>
              </a:rPr>
              <a:t>，或者是一个表</a:t>
            </a:r>
            <a:r>
              <a:rPr lang="en-US" altLang="zh-CN" dirty="0">
                <a:ea typeface="楷体_GB2312" pitchFamily="49" charset="-122"/>
              </a:rPr>
              <a:t>(</a:t>
            </a:r>
            <a:r>
              <a:rPr lang="zh-CN" altLang="en-US" dirty="0">
                <a:ea typeface="楷体_GB2312" pitchFamily="49" charset="-122"/>
              </a:rPr>
              <a:t>称为子表</a:t>
            </a:r>
            <a:r>
              <a:rPr lang="en-US" altLang="zh-CN" dirty="0">
                <a:ea typeface="楷体_GB2312" pitchFamily="49" charset="-122"/>
              </a:rPr>
              <a:t>)</a:t>
            </a:r>
            <a:r>
              <a:rPr lang="zh-CN" altLang="en-US" dirty="0">
                <a:ea typeface="楷体_GB2312" pitchFamily="49" charset="-122"/>
              </a:rPr>
              <a:t>。记作</a:t>
            </a:r>
          </a:p>
          <a:p>
            <a:pPr algn="ctr" eaLnBrk="1" hangingPunct="1">
              <a:lnSpc>
                <a:spcPct val="90000"/>
              </a:lnSpc>
              <a:buFont typeface="Wingdings" pitchFamily="2" charset="2"/>
              <a:buNone/>
              <a:defRPr/>
            </a:pPr>
            <a:r>
              <a:rPr lang="en-US" altLang="zh-CN" dirty="0">
                <a:solidFill>
                  <a:srgbClr val="0000FF"/>
                </a:solidFill>
                <a:ea typeface="楷体_GB2312" pitchFamily="49" charset="-122"/>
              </a:rPr>
              <a:t>LS = (α</a:t>
            </a:r>
            <a:r>
              <a:rPr lang="en-US" altLang="zh-CN" baseline="-30000" dirty="0">
                <a:solidFill>
                  <a:srgbClr val="0000FF"/>
                </a:solidFill>
                <a:ea typeface="楷体_GB2312" pitchFamily="49" charset="-122"/>
              </a:rPr>
              <a:t>1</a:t>
            </a:r>
            <a:r>
              <a:rPr lang="en-US" altLang="zh-CN" dirty="0">
                <a:solidFill>
                  <a:srgbClr val="0000FF"/>
                </a:solidFill>
                <a:ea typeface="楷体_GB2312" pitchFamily="49" charset="-122"/>
              </a:rPr>
              <a:t> ,α</a:t>
            </a:r>
            <a:r>
              <a:rPr lang="en-US" altLang="zh-CN" baseline="-30000" dirty="0">
                <a:solidFill>
                  <a:srgbClr val="0000FF"/>
                </a:solidFill>
                <a:ea typeface="楷体_GB2312" pitchFamily="49" charset="-122"/>
              </a:rPr>
              <a:t>2</a:t>
            </a:r>
            <a:r>
              <a:rPr lang="en-US" altLang="zh-CN" dirty="0">
                <a:solidFill>
                  <a:srgbClr val="0000FF"/>
                </a:solidFill>
                <a:ea typeface="楷体_GB2312" pitchFamily="49" charset="-122"/>
              </a:rPr>
              <a:t> , </a:t>
            </a:r>
            <a:r>
              <a:rPr lang="en-US" altLang="zh-CN" dirty="0">
                <a:solidFill>
                  <a:srgbClr val="0000FF"/>
                </a:solidFill>
                <a:latin typeface="Times New Roman" pitchFamily="18" charset="0"/>
                <a:ea typeface="楷体_GB2312" pitchFamily="49" charset="-122"/>
              </a:rPr>
              <a:t>…</a:t>
            </a:r>
            <a:r>
              <a:rPr lang="en-US" altLang="zh-CN" dirty="0">
                <a:solidFill>
                  <a:srgbClr val="0000FF"/>
                </a:solidFill>
                <a:ea typeface="楷体_GB2312" pitchFamily="49" charset="-122"/>
              </a:rPr>
              <a:t> , α</a:t>
            </a:r>
            <a:r>
              <a:rPr lang="en-US" altLang="zh-CN" baseline="-30000" dirty="0">
                <a:solidFill>
                  <a:srgbClr val="0000FF"/>
                </a:solidFill>
                <a:ea typeface="楷体_GB2312" pitchFamily="49" charset="-122"/>
              </a:rPr>
              <a:t>n</a:t>
            </a:r>
            <a:r>
              <a:rPr lang="en-US" altLang="zh-CN" dirty="0">
                <a:solidFill>
                  <a:srgbClr val="0000FF"/>
                </a:solidFill>
                <a:ea typeface="楷体_GB2312" pitchFamily="49" charset="-122"/>
              </a:rPr>
              <a:t> )</a:t>
            </a:r>
          </a:p>
          <a:p>
            <a:pPr algn="just" eaLnBrk="1" hangingPunct="1">
              <a:lnSpc>
                <a:spcPct val="90000"/>
              </a:lnSpc>
              <a:buFont typeface="Wingdings" pitchFamily="2" charset="2"/>
              <a:buNone/>
              <a:defRPr/>
            </a:pPr>
            <a:r>
              <a:rPr lang="zh-CN" altLang="en-US" dirty="0">
                <a:solidFill>
                  <a:srgbClr val="C00000"/>
                </a:solidFill>
                <a:ea typeface="楷体_GB2312" pitchFamily="49" charset="-122"/>
              </a:rPr>
              <a:t>其中</a:t>
            </a:r>
            <a:r>
              <a:rPr lang="en-US" altLang="zh-CN" dirty="0">
                <a:solidFill>
                  <a:srgbClr val="C00000"/>
                </a:solidFill>
                <a:ea typeface="楷体_GB2312" pitchFamily="49" charset="-122"/>
              </a:rPr>
              <a:t>LS</a:t>
            </a:r>
            <a:r>
              <a:rPr lang="zh-CN" altLang="en-US" dirty="0">
                <a:solidFill>
                  <a:srgbClr val="C00000"/>
                </a:solidFill>
                <a:ea typeface="楷体_GB2312" pitchFamily="49" charset="-122"/>
              </a:rPr>
              <a:t>是表名，表的长度为</a:t>
            </a:r>
            <a:r>
              <a:rPr lang="en-US" altLang="zh-CN" dirty="0">
                <a:solidFill>
                  <a:srgbClr val="C00000"/>
                </a:solidFill>
                <a:ea typeface="楷体_GB2312" pitchFamily="49" charset="-122"/>
              </a:rPr>
              <a:t>n</a:t>
            </a:r>
            <a:r>
              <a:rPr lang="zh-CN" altLang="en-US" dirty="0">
                <a:solidFill>
                  <a:srgbClr val="C00000"/>
                </a:solidFill>
                <a:ea typeface="楷体_GB2312" pitchFamily="49" charset="-122"/>
              </a:rPr>
              <a:t>。长度为</a:t>
            </a:r>
            <a:r>
              <a:rPr lang="en-US" altLang="zh-CN" dirty="0">
                <a:solidFill>
                  <a:srgbClr val="C00000"/>
                </a:solidFill>
                <a:ea typeface="楷体_GB2312" pitchFamily="49" charset="-122"/>
              </a:rPr>
              <a:t>0</a:t>
            </a:r>
            <a:r>
              <a:rPr lang="zh-CN" altLang="en-US" dirty="0">
                <a:solidFill>
                  <a:srgbClr val="C00000"/>
                </a:solidFill>
                <a:ea typeface="楷体_GB2312" pitchFamily="49" charset="-122"/>
              </a:rPr>
              <a:t>的广义表为空表。一般用大写字母表示表名，用小写字母表示数据元素。如果</a:t>
            </a:r>
            <a:r>
              <a:rPr lang="en-US" altLang="zh-CN" dirty="0">
                <a:solidFill>
                  <a:srgbClr val="C00000"/>
                </a:solidFill>
                <a:ea typeface="楷体_GB2312" pitchFamily="49" charset="-122"/>
              </a:rPr>
              <a:t>n≥1</a:t>
            </a:r>
            <a:r>
              <a:rPr lang="zh-CN" altLang="en-US" dirty="0">
                <a:solidFill>
                  <a:srgbClr val="C00000"/>
                </a:solidFill>
                <a:ea typeface="楷体_GB2312" pitchFamily="49" charset="-122"/>
              </a:rPr>
              <a:t>，则称</a:t>
            </a:r>
            <a:r>
              <a:rPr lang="en-US" altLang="zh-CN" dirty="0">
                <a:solidFill>
                  <a:srgbClr val="C00000"/>
                </a:solidFill>
                <a:ea typeface="楷体_GB2312" pitchFamily="49" charset="-122"/>
              </a:rPr>
              <a:t>α</a:t>
            </a:r>
            <a:r>
              <a:rPr lang="en-US" altLang="zh-CN" baseline="-30000" dirty="0">
                <a:solidFill>
                  <a:srgbClr val="C00000"/>
                </a:solidFill>
                <a:ea typeface="楷体_GB2312" pitchFamily="49" charset="-122"/>
              </a:rPr>
              <a:t>1</a:t>
            </a:r>
            <a:r>
              <a:rPr lang="en-US" altLang="zh-CN" dirty="0">
                <a:solidFill>
                  <a:srgbClr val="C00000"/>
                </a:solidFill>
                <a:ea typeface="楷体_GB2312" pitchFamily="49" charset="-122"/>
              </a:rPr>
              <a:t> </a:t>
            </a:r>
            <a:r>
              <a:rPr lang="zh-CN" altLang="en-US" dirty="0">
                <a:solidFill>
                  <a:srgbClr val="C00000"/>
                </a:solidFill>
                <a:ea typeface="楷体_GB2312" pitchFamily="49" charset="-122"/>
              </a:rPr>
              <a:t>为广义表</a:t>
            </a:r>
            <a:r>
              <a:rPr lang="en-US" altLang="zh-CN" dirty="0">
                <a:solidFill>
                  <a:srgbClr val="C00000"/>
                </a:solidFill>
                <a:ea typeface="楷体_GB2312" pitchFamily="49" charset="-122"/>
              </a:rPr>
              <a:t>LS</a:t>
            </a:r>
            <a:r>
              <a:rPr lang="zh-CN" altLang="en-US" dirty="0">
                <a:solidFill>
                  <a:srgbClr val="C00000"/>
                </a:solidFill>
                <a:ea typeface="楷体_GB2312" pitchFamily="49" charset="-122"/>
              </a:rPr>
              <a:t>的表头</a:t>
            </a:r>
            <a:r>
              <a:rPr lang="en-US" altLang="zh-CN" dirty="0">
                <a:solidFill>
                  <a:srgbClr val="C00000"/>
                </a:solidFill>
                <a:ea typeface="楷体_GB2312" pitchFamily="49" charset="-122"/>
              </a:rPr>
              <a:t>(head)</a:t>
            </a:r>
            <a:r>
              <a:rPr lang="zh-CN" altLang="en-US" dirty="0">
                <a:solidFill>
                  <a:srgbClr val="C00000"/>
                </a:solidFill>
                <a:ea typeface="楷体_GB2312" pitchFamily="49" charset="-122"/>
              </a:rPr>
              <a:t>，称</a:t>
            </a:r>
            <a:r>
              <a:rPr lang="en-US" altLang="zh-CN" dirty="0">
                <a:solidFill>
                  <a:srgbClr val="C00000"/>
                </a:solidFill>
                <a:ea typeface="楷体_GB2312" pitchFamily="49" charset="-122"/>
              </a:rPr>
              <a:t>(α</a:t>
            </a:r>
            <a:r>
              <a:rPr lang="en-US" altLang="zh-CN" baseline="-30000" dirty="0">
                <a:solidFill>
                  <a:srgbClr val="C00000"/>
                </a:solidFill>
                <a:ea typeface="楷体_GB2312" pitchFamily="49" charset="-122"/>
              </a:rPr>
              <a:t>2</a:t>
            </a:r>
            <a:r>
              <a:rPr lang="en-US" altLang="zh-CN" dirty="0">
                <a:solidFill>
                  <a:srgbClr val="C00000"/>
                </a:solidFill>
                <a:ea typeface="楷体_GB2312" pitchFamily="49" charset="-122"/>
              </a:rPr>
              <a:t> , </a:t>
            </a:r>
            <a:r>
              <a:rPr lang="en-US" altLang="zh-CN" dirty="0">
                <a:solidFill>
                  <a:srgbClr val="C00000"/>
                </a:solidFill>
                <a:latin typeface="Times New Roman" pitchFamily="18" charset="0"/>
                <a:ea typeface="楷体_GB2312" pitchFamily="49" charset="-122"/>
              </a:rPr>
              <a:t>…</a:t>
            </a:r>
            <a:r>
              <a:rPr lang="en-US" altLang="zh-CN" dirty="0">
                <a:solidFill>
                  <a:srgbClr val="C00000"/>
                </a:solidFill>
                <a:ea typeface="楷体_GB2312" pitchFamily="49" charset="-122"/>
              </a:rPr>
              <a:t> , α</a:t>
            </a:r>
            <a:r>
              <a:rPr lang="en-US" altLang="zh-CN" baseline="-30000" dirty="0">
                <a:solidFill>
                  <a:srgbClr val="C00000"/>
                </a:solidFill>
                <a:ea typeface="楷体_GB2312" pitchFamily="49" charset="-122"/>
              </a:rPr>
              <a:t>n</a:t>
            </a:r>
            <a:r>
              <a:rPr lang="en-US" altLang="zh-CN" dirty="0">
                <a:solidFill>
                  <a:srgbClr val="C00000"/>
                </a:solidFill>
                <a:ea typeface="楷体_GB2312" pitchFamily="49" charset="-122"/>
              </a:rPr>
              <a:t> )</a:t>
            </a:r>
            <a:r>
              <a:rPr lang="zh-CN" altLang="en-US" dirty="0">
                <a:solidFill>
                  <a:srgbClr val="C00000"/>
                </a:solidFill>
                <a:ea typeface="楷体_GB2312" pitchFamily="49" charset="-122"/>
              </a:rPr>
              <a:t>为广义表</a:t>
            </a:r>
            <a:r>
              <a:rPr lang="en-US" altLang="zh-CN" dirty="0">
                <a:solidFill>
                  <a:srgbClr val="C00000"/>
                </a:solidFill>
                <a:ea typeface="楷体_GB2312" pitchFamily="49" charset="-122"/>
              </a:rPr>
              <a:t>LS</a:t>
            </a:r>
            <a:r>
              <a:rPr lang="zh-CN" altLang="en-US" dirty="0">
                <a:solidFill>
                  <a:srgbClr val="C00000"/>
                </a:solidFill>
                <a:ea typeface="楷体_GB2312" pitchFamily="49" charset="-122"/>
              </a:rPr>
              <a:t>的表尾</a:t>
            </a:r>
            <a:r>
              <a:rPr lang="en-US" altLang="zh-CN" dirty="0">
                <a:solidFill>
                  <a:srgbClr val="C00000"/>
                </a:solidFill>
                <a:ea typeface="楷体_GB2312" pitchFamily="49" charset="-122"/>
              </a:rPr>
              <a:t>(tail)</a:t>
            </a:r>
            <a:r>
              <a:rPr lang="zh-CN" altLang="en-US" dirty="0">
                <a:solidFill>
                  <a:srgbClr val="C00000"/>
                </a:solidFill>
                <a:ea typeface="楷体_GB2312" pitchFamily="49" charset="-122"/>
              </a:rPr>
              <a:t>。</a:t>
            </a:r>
          </a:p>
        </p:txBody>
      </p:sp>
      <p:sp>
        <p:nvSpPr>
          <p:cNvPr id="113667" name="Rectangle 2"/>
          <p:cNvSpPr>
            <a:spLocks noGrp="1" noChangeArrowheads="1"/>
          </p:cNvSpPr>
          <p:nvPr>
            <p:ph type="title"/>
          </p:nvPr>
        </p:nvSpPr>
        <p:spPr>
          <a:xfrm>
            <a:off x="993775" y="142875"/>
            <a:ext cx="7754938" cy="838200"/>
          </a:xfrm>
        </p:spPr>
        <p:txBody>
          <a:bodyPr/>
          <a:lstStyle/>
          <a:p>
            <a:pPr eaLnBrk="1" hangingPunct="1"/>
            <a:r>
              <a:rPr lang="en-US" altLang="zh-CN">
                <a:solidFill>
                  <a:schemeClr val="tx2"/>
                </a:solidFill>
                <a:latin typeface="黑体" pitchFamily="49" charset="-122"/>
                <a:ea typeface="黑体" pitchFamily="49" charset="-122"/>
              </a:rPr>
              <a:t>5.4 </a:t>
            </a:r>
            <a:r>
              <a:rPr lang="zh-CN" altLang="en-US">
                <a:solidFill>
                  <a:schemeClr val="tx2"/>
                </a:solidFill>
                <a:latin typeface="黑体" pitchFamily="49" charset="-122"/>
                <a:ea typeface="黑体" pitchFamily="49" charset="-122"/>
              </a:rPr>
              <a:t>广义表</a:t>
            </a:r>
          </a:p>
        </p:txBody>
      </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78915">
                                            <p:txEl>
                                              <p:pRg st="0" end="0"/>
                                            </p:txEl>
                                          </p:spTgt>
                                        </p:tgtEl>
                                        <p:attrNameLst>
                                          <p:attrName>style.visibility</p:attrName>
                                        </p:attrNameLst>
                                      </p:cBhvr>
                                      <p:to>
                                        <p:strVal val="visible"/>
                                      </p:to>
                                    </p:set>
                                    <p:anim calcmode="lin" valueType="num">
                                      <p:cBhvr>
                                        <p:cTn id="7" dur="1000" fill="hold"/>
                                        <p:tgtEl>
                                          <p:spTgt spid="678915">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678915">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678915">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67891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678915">
                                            <p:txEl>
                                              <p:pRg st="1" end="1"/>
                                            </p:txEl>
                                          </p:spTgt>
                                        </p:tgtEl>
                                        <p:attrNameLst>
                                          <p:attrName>style.visibility</p:attrName>
                                        </p:attrNameLst>
                                      </p:cBhvr>
                                      <p:to>
                                        <p:strVal val="visible"/>
                                      </p:to>
                                    </p:set>
                                    <p:anim calcmode="lin" valueType="num">
                                      <p:cBhvr>
                                        <p:cTn id="15" dur="1000" fill="hold"/>
                                        <p:tgtEl>
                                          <p:spTgt spid="678915">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678915">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678915">
                                            <p:txEl>
                                              <p:pRg st="1" end="1"/>
                                            </p:txEl>
                                          </p:spTgt>
                                        </p:tgtEl>
                                        <p:attrNameLst>
                                          <p:attrName>style.rotation</p:attrName>
                                        </p:attrNameLst>
                                      </p:cBhvr>
                                      <p:tavLst>
                                        <p:tav tm="0">
                                          <p:val>
                                            <p:fltVal val="90"/>
                                          </p:val>
                                        </p:tav>
                                        <p:tav tm="100000">
                                          <p:val>
                                            <p:fltVal val="0"/>
                                          </p:val>
                                        </p:tav>
                                      </p:tavLst>
                                    </p:anim>
                                    <p:animEffect transition="in" filter="fade">
                                      <p:cBhvr>
                                        <p:cTn id="18" dur="1000"/>
                                        <p:tgtEl>
                                          <p:spTgt spid="678915">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678915">
                                            <p:txEl>
                                              <p:pRg st="2" end="2"/>
                                            </p:txEl>
                                          </p:spTgt>
                                        </p:tgtEl>
                                        <p:attrNameLst>
                                          <p:attrName>style.visibility</p:attrName>
                                        </p:attrNameLst>
                                      </p:cBhvr>
                                      <p:to>
                                        <p:strVal val="visible"/>
                                      </p:to>
                                    </p:set>
                                    <p:anim calcmode="lin" valueType="num">
                                      <p:cBhvr>
                                        <p:cTn id="23" dur="1000" fill="hold"/>
                                        <p:tgtEl>
                                          <p:spTgt spid="678915">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678915">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678915">
                                            <p:txEl>
                                              <p:pRg st="2" end="2"/>
                                            </p:txEl>
                                          </p:spTgt>
                                        </p:tgtEl>
                                        <p:attrNameLst>
                                          <p:attrName>style.rotation</p:attrName>
                                        </p:attrNameLst>
                                      </p:cBhvr>
                                      <p:tavLst>
                                        <p:tav tm="0">
                                          <p:val>
                                            <p:fltVal val="90"/>
                                          </p:val>
                                        </p:tav>
                                        <p:tav tm="100000">
                                          <p:val>
                                            <p:fltVal val="0"/>
                                          </p:val>
                                        </p:tav>
                                      </p:tavLst>
                                    </p:anim>
                                    <p:animEffect transition="in" filter="fade">
                                      <p:cBhvr>
                                        <p:cTn id="26" dur="1000"/>
                                        <p:tgtEl>
                                          <p:spTgt spid="6789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8915" grpId="0" build="p"/>
    </p:bldLst>
  </p:timing>
</p:sld>
</file>

<file path=ppt/slides/slide1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3011" name="Rectangle 3" descr="Rectangle: Click to edit Master text styles&#10;Second level&#10;Third level&#10;Fourth level&#10;Fifth level"/>
          <p:cNvSpPr>
            <a:spLocks noGrp="1" noChangeArrowheads="1"/>
          </p:cNvSpPr>
          <p:nvPr>
            <p:ph type="body" idx="1"/>
          </p:nvPr>
        </p:nvSpPr>
        <p:spPr>
          <a:xfrm>
            <a:off x="300038" y="1384300"/>
            <a:ext cx="8412162" cy="5075238"/>
          </a:xfrm>
        </p:spPr>
        <p:txBody>
          <a:bodyPr/>
          <a:lstStyle/>
          <a:p>
            <a:pPr eaLnBrk="1" hangingPunct="1">
              <a:lnSpc>
                <a:spcPct val="90000"/>
              </a:lnSpc>
              <a:buFont typeface="Wingdings" pitchFamily="2" charset="2"/>
              <a:buNone/>
              <a:defRPr/>
            </a:pPr>
            <a:r>
              <a:rPr lang="zh-CN" altLang="en-US" dirty="0">
                <a:ea typeface="楷体_GB2312" pitchFamily="49" charset="-122"/>
              </a:rPr>
              <a:t>广义表的定义是递归的，因为在表的描述中又用到了表。</a:t>
            </a:r>
          </a:p>
          <a:p>
            <a:pPr eaLnBrk="1" hangingPunct="1">
              <a:lnSpc>
                <a:spcPct val="90000"/>
              </a:lnSpc>
              <a:buFont typeface="Wingdings" pitchFamily="2" charset="2"/>
              <a:buNone/>
              <a:defRPr/>
            </a:pPr>
            <a:r>
              <a:rPr lang="zh-CN" altLang="en-US" dirty="0">
                <a:solidFill>
                  <a:srgbClr val="CC0000"/>
                </a:solidFill>
                <a:ea typeface="楷体_GB2312" pitchFamily="49" charset="-122"/>
              </a:rPr>
              <a:t>广义表的例子：</a:t>
            </a:r>
          </a:p>
          <a:p>
            <a:pPr algn="just" eaLnBrk="1" hangingPunct="1">
              <a:lnSpc>
                <a:spcPct val="90000"/>
              </a:lnSpc>
              <a:buFontTx/>
              <a:buAutoNum type="arabicParenBoth"/>
              <a:defRPr/>
            </a:pPr>
            <a:r>
              <a:rPr lang="zh-CN" altLang="en-US" dirty="0">
                <a:ea typeface="楷体_GB2312" pitchFamily="49" charset="-122"/>
              </a:rPr>
              <a:t>  </a:t>
            </a:r>
            <a:r>
              <a:rPr lang="en-US" altLang="zh-CN" dirty="0">
                <a:solidFill>
                  <a:srgbClr val="0000FF"/>
                </a:solidFill>
                <a:ea typeface="楷体_GB2312" pitchFamily="49" charset="-122"/>
              </a:rPr>
              <a:t>A = ( )  </a:t>
            </a:r>
            <a:r>
              <a:rPr lang="zh-CN" altLang="en-US" dirty="0">
                <a:solidFill>
                  <a:srgbClr val="0000FF"/>
                </a:solidFill>
                <a:ea typeface="楷体_GB2312" pitchFamily="49" charset="-122"/>
              </a:rPr>
              <a:t>空表，它的长度为零。</a:t>
            </a:r>
          </a:p>
          <a:p>
            <a:pPr algn="just" eaLnBrk="1" hangingPunct="1">
              <a:lnSpc>
                <a:spcPct val="90000"/>
              </a:lnSpc>
              <a:buFontTx/>
              <a:buAutoNum type="arabicParenBoth"/>
              <a:defRPr/>
            </a:pPr>
            <a:r>
              <a:rPr lang="zh-CN" altLang="en-US" dirty="0">
                <a:solidFill>
                  <a:srgbClr val="0000FF"/>
                </a:solidFill>
                <a:ea typeface="楷体_GB2312" pitchFamily="49" charset="-122"/>
              </a:rPr>
              <a:t>  </a:t>
            </a:r>
            <a:r>
              <a:rPr lang="en-US" altLang="zh-CN" dirty="0">
                <a:ea typeface="楷体_GB2312" pitchFamily="49" charset="-122"/>
              </a:rPr>
              <a:t>B = (e) </a:t>
            </a:r>
          </a:p>
          <a:p>
            <a:pPr algn="just" eaLnBrk="1" hangingPunct="1">
              <a:lnSpc>
                <a:spcPct val="90000"/>
              </a:lnSpc>
              <a:buFontTx/>
              <a:buAutoNum type="arabicParenBoth"/>
              <a:defRPr/>
            </a:pPr>
            <a:r>
              <a:rPr lang="zh-CN" altLang="en-US" dirty="0">
                <a:solidFill>
                  <a:srgbClr val="0000FF"/>
                </a:solidFill>
                <a:ea typeface="楷体_GB2312" pitchFamily="49" charset="-122"/>
              </a:rPr>
              <a:t>  </a:t>
            </a:r>
            <a:r>
              <a:rPr lang="en-US" altLang="zh-CN" dirty="0">
                <a:solidFill>
                  <a:srgbClr val="0000FF"/>
                </a:solidFill>
                <a:ea typeface="楷体_GB2312" pitchFamily="49" charset="-122"/>
              </a:rPr>
              <a:t>C = (a , (b , c , d))      </a:t>
            </a:r>
            <a:r>
              <a:rPr lang="zh-CN" altLang="en-US" dirty="0">
                <a:solidFill>
                  <a:srgbClr val="0000FF"/>
                </a:solidFill>
                <a:ea typeface="楷体_GB2312" pitchFamily="49" charset="-122"/>
              </a:rPr>
              <a:t>长度为</a:t>
            </a:r>
            <a:r>
              <a:rPr lang="en-US" altLang="zh-CN" dirty="0">
                <a:solidFill>
                  <a:srgbClr val="0000FF"/>
                </a:solidFill>
                <a:ea typeface="楷体_GB2312" pitchFamily="49" charset="-122"/>
              </a:rPr>
              <a:t>2</a:t>
            </a:r>
            <a:r>
              <a:rPr lang="zh-CN" altLang="en-US" dirty="0">
                <a:solidFill>
                  <a:srgbClr val="0000FF"/>
                </a:solidFill>
                <a:ea typeface="楷体_GB2312" pitchFamily="49" charset="-122"/>
              </a:rPr>
              <a:t>，两个表元素分别为单元素</a:t>
            </a:r>
            <a:r>
              <a:rPr lang="en-US" altLang="zh-CN" dirty="0">
                <a:solidFill>
                  <a:srgbClr val="0000FF"/>
                </a:solidFill>
                <a:ea typeface="楷体_GB2312" pitchFamily="49" charset="-122"/>
              </a:rPr>
              <a:t>a</a:t>
            </a:r>
            <a:r>
              <a:rPr lang="zh-CN" altLang="en-US" dirty="0">
                <a:solidFill>
                  <a:srgbClr val="0000FF"/>
                </a:solidFill>
                <a:ea typeface="楷体_GB2312" pitchFamily="49" charset="-122"/>
              </a:rPr>
              <a:t>和子表</a:t>
            </a:r>
            <a:r>
              <a:rPr lang="en-US" altLang="zh-CN" dirty="0">
                <a:solidFill>
                  <a:srgbClr val="0000FF"/>
                </a:solidFill>
                <a:ea typeface="楷体_GB2312" pitchFamily="49" charset="-122"/>
              </a:rPr>
              <a:t>(b , c , d )</a:t>
            </a:r>
            <a:r>
              <a:rPr lang="zh-CN" altLang="en-US" dirty="0">
                <a:solidFill>
                  <a:srgbClr val="0000FF"/>
                </a:solidFill>
                <a:ea typeface="楷体_GB2312" pitchFamily="49" charset="-122"/>
              </a:rPr>
              <a:t>。 </a:t>
            </a:r>
            <a:r>
              <a:rPr lang="en-US" altLang="zh-CN" dirty="0">
                <a:solidFill>
                  <a:srgbClr val="0000FF"/>
                </a:solidFill>
                <a:ea typeface="楷体_GB2312" pitchFamily="49" charset="-122"/>
              </a:rPr>
              <a:t>head(C) = a </a:t>
            </a:r>
            <a:r>
              <a:rPr lang="zh-CN" altLang="en-US" dirty="0">
                <a:solidFill>
                  <a:srgbClr val="0000FF"/>
                </a:solidFill>
                <a:ea typeface="楷体_GB2312" pitchFamily="49" charset="-122"/>
              </a:rPr>
              <a:t>，  </a:t>
            </a:r>
            <a:r>
              <a:rPr lang="en-US" altLang="zh-CN" dirty="0">
                <a:solidFill>
                  <a:srgbClr val="0000FF"/>
                </a:solidFill>
                <a:ea typeface="楷体_GB2312" pitchFamily="49" charset="-122"/>
              </a:rPr>
              <a:t>tail(C) = ((b ,  c , d))</a:t>
            </a:r>
            <a:r>
              <a:rPr lang="zh-CN" altLang="en-US" dirty="0">
                <a:solidFill>
                  <a:srgbClr val="0000FF"/>
                </a:solidFill>
                <a:ea typeface="楷体_GB2312" pitchFamily="49" charset="-122"/>
              </a:rPr>
              <a:t>。</a:t>
            </a:r>
          </a:p>
          <a:p>
            <a:pPr algn="just" eaLnBrk="1" hangingPunct="1">
              <a:lnSpc>
                <a:spcPct val="90000"/>
              </a:lnSpc>
              <a:buFontTx/>
              <a:buAutoNum type="arabicParenBoth"/>
              <a:defRPr/>
            </a:pPr>
            <a:r>
              <a:rPr lang="zh-CN" altLang="en-US" dirty="0">
                <a:solidFill>
                  <a:srgbClr val="0000FF"/>
                </a:solidFill>
                <a:ea typeface="楷体_GB2312" pitchFamily="49" charset="-122"/>
              </a:rPr>
              <a:t>  </a:t>
            </a:r>
            <a:r>
              <a:rPr lang="en-US" altLang="zh-CN" dirty="0">
                <a:ea typeface="楷体_GB2312" pitchFamily="49" charset="-122"/>
              </a:rPr>
              <a:t>D = (A , B , C)          </a:t>
            </a:r>
            <a:r>
              <a:rPr lang="zh-CN" altLang="en-US" dirty="0">
                <a:ea typeface="楷体_GB2312" pitchFamily="49" charset="-122"/>
              </a:rPr>
              <a:t>长度为</a:t>
            </a:r>
            <a:r>
              <a:rPr lang="en-US" altLang="zh-CN" dirty="0">
                <a:ea typeface="楷体_GB2312" pitchFamily="49" charset="-122"/>
              </a:rPr>
              <a:t>3</a:t>
            </a:r>
            <a:r>
              <a:rPr lang="zh-CN" altLang="en-US" dirty="0">
                <a:ea typeface="楷体_GB2312" pitchFamily="49" charset="-122"/>
              </a:rPr>
              <a:t>，三个表元素都是子表。</a:t>
            </a:r>
            <a:r>
              <a:rPr lang="en-US" altLang="zh-CN" dirty="0">
                <a:ea typeface="楷体_GB2312" pitchFamily="49" charset="-122"/>
              </a:rPr>
              <a:t>head (D) = A </a:t>
            </a:r>
            <a:r>
              <a:rPr lang="zh-CN" altLang="en-US" dirty="0">
                <a:ea typeface="楷体_GB2312" pitchFamily="49" charset="-122"/>
              </a:rPr>
              <a:t>，  </a:t>
            </a:r>
            <a:r>
              <a:rPr lang="en-US" altLang="zh-CN" dirty="0">
                <a:ea typeface="楷体_GB2312" pitchFamily="49" charset="-122"/>
              </a:rPr>
              <a:t>tail (D) = (B , C)</a:t>
            </a:r>
            <a:r>
              <a:rPr lang="zh-CN" altLang="en-US" dirty="0">
                <a:ea typeface="楷体_GB2312" pitchFamily="49" charset="-122"/>
              </a:rPr>
              <a:t>。</a:t>
            </a:r>
          </a:p>
          <a:p>
            <a:pPr algn="just" eaLnBrk="1" hangingPunct="1">
              <a:lnSpc>
                <a:spcPct val="90000"/>
              </a:lnSpc>
              <a:buFontTx/>
              <a:buAutoNum type="arabicParenBoth"/>
              <a:defRPr/>
            </a:pPr>
            <a:r>
              <a:rPr lang="zh-CN" altLang="en-US" dirty="0">
                <a:solidFill>
                  <a:srgbClr val="0000FF"/>
                </a:solidFill>
                <a:ea typeface="楷体_GB2312" pitchFamily="49" charset="-122"/>
              </a:rPr>
              <a:t> </a:t>
            </a:r>
            <a:r>
              <a:rPr lang="en-US" altLang="zh-CN" dirty="0">
                <a:solidFill>
                  <a:srgbClr val="0000FF"/>
                </a:solidFill>
                <a:ea typeface="楷体_GB2312" pitchFamily="49" charset="-122"/>
              </a:rPr>
              <a:t>E = (a , E)    </a:t>
            </a:r>
            <a:r>
              <a:rPr lang="zh-CN" altLang="en-US" dirty="0">
                <a:solidFill>
                  <a:srgbClr val="0000FF"/>
                </a:solidFill>
                <a:ea typeface="楷体_GB2312" pitchFamily="49" charset="-122"/>
              </a:rPr>
              <a:t>长度为</a:t>
            </a:r>
            <a:r>
              <a:rPr lang="en-US" altLang="zh-CN" dirty="0">
                <a:solidFill>
                  <a:srgbClr val="0000FF"/>
                </a:solidFill>
                <a:ea typeface="楷体_GB2312" pitchFamily="49" charset="-122"/>
              </a:rPr>
              <a:t>2</a:t>
            </a:r>
            <a:r>
              <a:rPr lang="zh-CN" altLang="en-US" dirty="0">
                <a:solidFill>
                  <a:srgbClr val="0000FF"/>
                </a:solidFill>
                <a:ea typeface="楷体_GB2312" pitchFamily="49" charset="-122"/>
              </a:rPr>
              <a:t>，</a:t>
            </a:r>
            <a:r>
              <a:rPr lang="en-US" altLang="zh-CN" dirty="0">
                <a:solidFill>
                  <a:srgbClr val="0000FF"/>
                </a:solidFill>
                <a:ea typeface="楷体_GB2312" pitchFamily="49" charset="-122"/>
              </a:rPr>
              <a:t>E</a:t>
            </a:r>
            <a:r>
              <a:rPr lang="zh-CN" altLang="en-US" dirty="0">
                <a:solidFill>
                  <a:srgbClr val="0000FF"/>
                </a:solidFill>
                <a:ea typeface="楷体_GB2312" pitchFamily="49" charset="-122"/>
              </a:rPr>
              <a:t>是一个递归表，它对应于无限表</a:t>
            </a:r>
            <a:r>
              <a:rPr lang="en-US" altLang="zh-CN" dirty="0">
                <a:solidFill>
                  <a:srgbClr val="0000FF"/>
                </a:solidFill>
                <a:ea typeface="楷体_GB2312" pitchFamily="49" charset="-122"/>
              </a:rPr>
              <a:t>E = (a , (a , (a ,</a:t>
            </a:r>
            <a:r>
              <a:rPr lang="en-US" altLang="zh-CN" dirty="0">
                <a:solidFill>
                  <a:srgbClr val="0000FF"/>
                </a:solidFill>
                <a:latin typeface="Times New Roman" pitchFamily="18" charset="0"/>
                <a:ea typeface="楷体_GB2312" pitchFamily="49" charset="-122"/>
              </a:rPr>
              <a:t>…</a:t>
            </a:r>
            <a:r>
              <a:rPr lang="en-US" altLang="zh-CN" dirty="0">
                <a:solidFill>
                  <a:srgbClr val="0000FF"/>
                </a:solidFill>
                <a:ea typeface="楷体_GB2312" pitchFamily="49" charset="-122"/>
              </a:rPr>
              <a:t> )))</a:t>
            </a:r>
            <a:r>
              <a:rPr lang="zh-CN" altLang="en-US" dirty="0">
                <a:solidFill>
                  <a:srgbClr val="0000FF"/>
                </a:solidFill>
                <a:ea typeface="楷体_GB2312" pitchFamily="49" charset="-122"/>
              </a:rPr>
              <a:t>。  </a:t>
            </a:r>
            <a:r>
              <a:rPr lang="en-US" altLang="zh-CN" dirty="0">
                <a:solidFill>
                  <a:srgbClr val="0000FF"/>
                </a:solidFill>
                <a:ea typeface="楷体_GB2312" pitchFamily="49" charset="-122"/>
              </a:rPr>
              <a:t>head (E) = a </a:t>
            </a:r>
            <a:r>
              <a:rPr lang="zh-CN" altLang="en-US" dirty="0">
                <a:solidFill>
                  <a:srgbClr val="0000FF"/>
                </a:solidFill>
                <a:ea typeface="楷体_GB2312" pitchFamily="49" charset="-122"/>
              </a:rPr>
              <a:t>， </a:t>
            </a:r>
            <a:r>
              <a:rPr lang="en-US" altLang="zh-CN" dirty="0">
                <a:solidFill>
                  <a:srgbClr val="0000FF"/>
                </a:solidFill>
                <a:ea typeface="楷体_GB2312" pitchFamily="49" charset="-122"/>
              </a:rPr>
              <a:t>tail (E) = (E)</a:t>
            </a:r>
            <a:r>
              <a:rPr lang="zh-CN" altLang="en-US" dirty="0">
                <a:solidFill>
                  <a:srgbClr val="0000FF"/>
                </a:solidFill>
                <a:ea typeface="楷体_GB2312" pitchFamily="49" charset="-122"/>
              </a:rPr>
              <a:t>。 </a:t>
            </a:r>
          </a:p>
        </p:txBody>
      </p:sp>
      <p:sp>
        <p:nvSpPr>
          <p:cNvPr id="114691" name="Rectangle 2"/>
          <p:cNvSpPr>
            <a:spLocks noGrp="1" noChangeArrowheads="1"/>
          </p:cNvSpPr>
          <p:nvPr>
            <p:ph type="title"/>
          </p:nvPr>
        </p:nvSpPr>
        <p:spPr>
          <a:xfrm>
            <a:off x="993775" y="142875"/>
            <a:ext cx="7754938" cy="838200"/>
          </a:xfrm>
        </p:spPr>
        <p:txBody>
          <a:bodyPr/>
          <a:lstStyle/>
          <a:p>
            <a:pPr eaLnBrk="1" hangingPunct="1"/>
            <a:r>
              <a:rPr lang="en-US" altLang="zh-CN">
                <a:solidFill>
                  <a:schemeClr val="tx2"/>
                </a:solidFill>
                <a:latin typeface="黑体" pitchFamily="49" charset="-122"/>
                <a:ea typeface="黑体" pitchFamily="49" charset="-122"/>
              </a:rPr>
              <a:t>5.4 </a:t>
            </a:r>
            <a:r>
              <a:rPr lang="zh-CN" altLang="en-US">
                <a:solidFill>
                  <a:schemeClr val="tx2"/>
                </a:solidFill>
                <a:latin typeface="黑体" pitchFamily="49" charset="-122"/>
                <a:ea typeface="黑体" pitchFamily="49" charset="-122"/>
              </a:rPr>
              <a:t>广义表</a:t>
            </a:r>
          </a:p>
        </p:txBody>
      </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83011">
                                            <p:txEl>
                                              <p:pRg st="0" end="0"/>
                                            </p:txEl>
                                          </p:spTgt>
                                        </p:tgtEl>
                                        <p:attrNameLst>
                                          <p:attrName>style.visibility</p:attrName>
                                        </p:attrNameLst>
                                      </p:cBhvr>
                                      <p:to>
                                        <p:strVal val="visible"/>
                                      </p:to>
                                    </p:set>
                                    <p:anim calcmode="lin" valueType="num">
                                      <p:cBhvr>
                                        <p:cTn id="7" dur="1000" fill="hold"/>
                                        <p:tgtEl>
                                          <p:spTgt spid="683011">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683011">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683011">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683011">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683011">
                                            <p:txEl>
                                              <p:pRg st="1" end="1"/>
                                            </p:txEl>
                                          </p:spTgt>
                                        </p:tgtEl>
                                        <p:attrNameLst>
                                          <p:attrName>style.visibility</p:attrName>
                                        </p:attrNameLst>
                                      </p:cBhvr>
                                      <p:to>
                                        <p:strVal val="visible"/>
                                      </p:to>
                                    </p:set>
                                    <p:anim calcmode="lin" valueType="num">
                                      <p:cBhvr>
                                        <p:cTn id="15" dur="1000" fill="hold"/>
                                        <p:tgtEl>
                                          <p:spTgt spid="683011">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683011">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683011">
                                            <p:txEl>
                                              <p:pRg st="1" end="1"/>
                                            </p:txEl>
                                          </p:spTgt>
                                        </p:tgtEl>
                                        <p:attrNameLst>
                                          <p:attrName>style.rotation</p:attrName>
                                        </p:attrNameLst>
                                      </p:cBhvr>
                                      <p:tavLst>
                                        <p:tav tm="0">
                                          <p:val>
                                            <p:fltVal val="90"/>
                                          </p:val>
                                        </p:tav>
                                        <p:tav tm="100000">
                                          <p:val>
                                            <p:fltVal val="0"/>
                                          </p:val>
                                        </p:tav>
                                      </p:tavLst>
                                    </p:anim>
                                    <p:animEffect transition="in" filter="fade">
                                      <p:cBhvr>
                                        <p:cTn id="18" dur="1000"/>
                                        <p:tgtEl>
                                          <p:spTgt spid="683011">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683011">
                                            <p:txEl>
                                              <p:pRg st="2" end="2"/>
                                            </p:txEl>
                                          </p:spTgt>
                                        </p:tgtEl>
                                        <p:attrNameLst>
                                          <p:attrName>style.visibility</p:attrName>
                                        </p:attrNameLst>
                                      </p:cBhvr>
                                      <p:to>
                                        <p:strVal val="visible"/>
                                      </p:to>
                                    </p:set>
                                    <p:anim calcmode="lin" valueType="num">
                                      <p:cBhvr>
                                        <p:cTn id="23" dur="1000" fill="hold"/>
                                        <p:tgtEl>
                                          <p:spTgt spid="683011">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683011">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683011">
                                            <p:txEl>
                                              <p:pRg st="2" end="2"/>
                                            </p:txEl>
                                          </p:spTgt>
                                        </p:tgtEl>
                                        <p:attrNameLst>
                                          <p:attrName>style.rotation</p:attrName>
                                        </p:attrNameLst>
                                      </p:cBhvr>
                                      <p:tavLst>
                                        <p:tav tm="0">
                                          <p:val>
                                            <p:fltVal val="90"/>
                                          </p:val>
                                        </p:tav>
                                        <p:tav tm="100000">
                                          <p:val>
                                            <p:fltVal val="0"/>
                                          </p:val>
                                        </p:tav>
                                      </p:tavLst>
                                    </p:anim>
                                    <p:animEffect transition="in" filter="fade">
                                      <p:cBhvr>
                                        <p:cTn id="26" dur="1000"/>
                                        <p:tgtEl>
                                          <p:spTgt spid="683011">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683011">
                                            <p:txEl>
                                              <p:pRg st="3" end="3"/>
                                            </p:txEl>
                                          </p:spTgt>
                                        </p:tgtEl>
                                        <p:attrNameLst>
                                          <p:attrName>style.visibility</p:attrName>
                                        </p:attrNameLst>
                                      </p:cBhvr>
                                      <p:to>
                                        <p:strVal val="visible"/>
                                      </p:to>
                                    </p:set>
                                    <p:anim calcmode="lin" valueType="num">
                                      <p:cBhvr>
                                        <p:cTn id="31" dur="1000" fill="hold"/>
                                        <p:tgtEl>
                                          <p:spTgt spid="683011">
                                            <p:txEl>
                                              <p:pRg st="3" end="3"/>
                                            </p:txEl>
                                          </p:spTgt>
                                        </p:tgtEl>
                                        <p:attrNameLst>
                                          <p:attrName>ppt_w</p:attrName>
                                        </p:attrNameLst>
                                      </p:cBhvr>
                                      <p:tavLst>
                                        <p:tav tm="0">
                                          <p:val>
                                            <p:fltVal val="0"/>
                                          </p:val>
                                        </p:tav>
                                        <p:tav tm="100000">
                                          <p:val>
                                            <p:strVal val="#ppt_w"/>
                                          </p:val>
                                        </p:tav>
                                      </p:tavLst>
                                    </p:anim>
                                    <p:anim calcmode="lin" valueType="num">
                                      <p:cBhvr>
                                        <p:cTn id="32" dur="1000" fill="hold"/>
                                        <p:tgtEl>
                                          <p:spTgt spid="683011">
                                            <p:txEl>
                                              <p:pRg st="3" end="3"/>
                                            </p:txEl>
                                          </p:spTgt>
                                        </p:tgtEl>
                                        <p:attrNameLst>
                                          <p:attrName>ppt_h</p:attrName>
                                        </p:attrNameLst>
                                      </p:cBhvr>
                                      <p:tavLst>
                                        <p:tav tm="0">
                                          <p:val>
                                            <p:fltVal val="0"/>
                                          </p:val>
                                        </p:tav>
                                        <p:tav tm="100000">
                                          <p:val>
                                            <p:strVal val="#ppt_h"/>
                                          </p:val>
                                        </p:tav>
                                      </p:tavLst>
                                    </p:anim>
                                    <p:anim calcmode="lin" valueType="num">
                                      <p:cBhvr>
                                        <p:cTn id="33" dur="1000" fill="hold"/>
                                        <p:tgtEl>
                                          <p:spTgt spid="683011">
                                            <p:txEl>
                                              <p:pRg st="3" end="3"/>
                                            </p:txEl>
                                          </p:spTgt>
                                        </p:tgtEl>
                                        <p:attrNameLst>
                                          <p:attrName>style.rotation</p:attrName>
                                        </p:attrNameLst>
                                      </p:cBhvr>
                                      <p:tavLst>
                                        <p:tav tm="0">
                                          <p:val>
                                            <p:fltVal val="90"/>
                                          </p:val>
                                        </p:tav>
                                        <p:tav tm="100000">
                                          <p:val>
                                            <p:fltVal val="0"/>
                                          </p:val>
                                        </p:tav>
                                      </p:tavLst>
                                    </p:anim>
                                    <p:animEffect transition="in" filter="fade">
                                      <p:cBhvr>
                                        <p:cTn id="34" dur="1000"/>
                                        <p:tgtEl>
                                          <p:spTgt spid="683011">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683011">
                                            <p:txEl>
                                              <p:pRg st="4" end="4"/>
                                            </p:txEl>
                                          </p:spTgt>
                                        </p:tgtEl>
                                        <p:attrNameLst>
                                          <p:attrName>style.visibility</p:attrName>
                                        </p:attrNameLst>
                                      </p:cBhvr>
                                      <p:to>
                                        <p:strVal val="visible"/>
                                      </p:to>
                                    </p:set>
                                    <p:anim calcmode="lin" valueType="num">
                                      <p:cBhvr>
                                        <p:cTn id="39" dur="1000" fill="hold"/>
                                        <p:tgtEl>
                                          <p:spTgt spid="683011">
                                            <p:txEl>
                                              <p:pRg st="4" end="4"/>
                                            </p:txEl>
                                          </p:spTgt>
                                        </p:tgtEl>
                                        <p:attrNameLst>
                                          <p:attrName>ppt_w</p:attrName>
                                        </p:attrNameLst>
                                      </p:cBhvr>
                                      <p:tavLst>
                                        <p:tav tm="0">
                                          <p:val>
                                            <p:fltVal val="0"/>
                                          </p:val>
                                        </p:tav>
                                        <p:tav tm="100000">
                                          <p:val>
                                            <p:strVal val="#ppt_w"/>
                                          </p:val>
                                        </p:tav>
                                      </p:tavLst>
                                    </p:anim>
                                    <p:anim calcmode="lin" valueType="num">
                                      <p:cBhvr>
                                        <p:cTn id="40" dur="1000" fill="hold"/>
                                        <p:tgtEl>
                                          <p:spTgt spid="683011">
                                            <p:txEl>
                                              <p:pRg st="4" end="4"/>
                                            </p:txEl>
                                          </p:spTgt>
                                        </p:tgtEl>
                                        <p:attrNameLst>
                                          <p:attrName>ppt_h</p:attrName>
                                        </p:attrNameLst>
                                      </p:cBhvr>
                                      <p:tavLst>
                                        <p:tav tm="0">
                                          <p:val>
                                            <p:fltVal val="0"/>
                                          </p:val>
                                        </p:tav>
                                        <p:tav tm="100000">
                                          <p:val>
                                            <p:strVal val="#ppt_h"/>
                                          </p:val>
                                        </p:tav>
                                      </p:tavLst>
                                    </p:anim>
                                    <p:anim calcmode="lin" valueType="num">
                                      <p:cBhvr>
                                        <p:cTn id="41" dur="1000" fill="hold"/>
                                        <p:tgtEl>
                                          <p:spTgt spid="683011">
                                            <p:txEl>
                                              <p:pRg st="4" end="4"/>
                                            </p:txEl>
                                          </p:spTgt>
                                        </p:tgtEl>
                                        <p:attrNameLst>
                                          <p:attrName>style.rotation</p:attrName>
                                        </p:attrNameLst>
                                      </p:cBhvr>
                                      <p:tavLst>
                                        <p:tav tm="0">
                                          <p:val>
                                            <p:fltVal val="90"/>
                                          </p:val>
                                        </p:tav>
                                        <p:tav tm="100000">
                                          <p:val>
                                            <p:fltVal val="0"/>
                                          </p:val>
                                        </p:tav>
                                      </p:tavLst>
                                    </p:anim>
                                    <p:animEffect transition="in" filter="fade">
                                      <p:cBhvr>
                                        <p:cTn id="42" dur="1000"/>
                                        <p:tgtEl>
                                          <p:spTgt spid="683011">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grpId="0" nodeType="clickEffect">
                                  <p:stCondLst>
                                    <p:cond delay="0"/>
                                  </p:stCondLst>
                                  <p:childTnLst>
                                    <p:set>
                                      <p:cBhvr>
                                        <p:cTn id="46" dur="1" fill="hold">
                                          <p:stCondLst>
                                            <p:cond delay="0"/>
                                          </p:stCondLst>
                                        </p:cTn>
                                        <p:tgtEl>
                                          <p:spTgt spid="683011">
                                            <p:txEl>
                                              <p:pRg st="5" end="5"/>
                                            </p:txEl>
                                          </p:spTgt>
                                        </p:tgtEl>
                                        <p:attrNameLst>
                                          <p:attrName>style.visibility</p:attrName>
                                        </p:attrNameLst>
                                      </p:cBhvr>
                                      <p:to>
                                        <p:strVal val="visible"/>
                                      </p:to>
                                    </p:set>
                                    <p:anim calcmode="lin" valueType="num">
                                      <p:cBhvr>
                                        <p:cTn id="47" dur="1000" fill="hold"/>
                                        <p:tgtEl>
                                          <p:spTgt spid="683011">
                                            <p:txEl>
                                              <p:pRg st="5" end="5"/>
                                            </p:txEl>
                                          </p:spTgt>
                                        </p:tgtEl>
                                        <p:attrNameLst>
                                          <p:attrName>ppt_w</p:attrName>
                                        </p:attrNameLst>
                                      </p:cBhvr>
                                      <p:tavLst>
                                        <p:tav tm="0">
                                          <p:val>
                                            <p:fltVal val="0"/>
                                          </p:val>
                                        </p:tav>
                                        <p:tav tm="100000">
                                          <p:val>
                                            <p:strVal val="#ppt_w"/>
                                          </p:val>
                                        </p:tav>
                                      </p:tavLst>
                                    </p:anim>
                                    <p:anim calcmode="lin" valueType="num">
                                      <p:cBhvr>
                                        <p:cTn id="48" dur="1000" fill="hold"/>
                                        <p:tgtEl>
                                          <p:spTgt spid="683011">
                                            <p:txEl>
                                              <p:pRg st="5" end="5"/>
                                            </p:txEl>
                                          </p:spTgt>
                                        </p:tgtEl>
                                        <p:attrNameLst>
                                          <p:attrName>ppt_h</p:attrName>
                                        </p:attrNameLst>
                                      </p:cBhvr>
                                      <p:tavLst>
                                        <p:tav tm="0">
                                          <p:val>
                                            <p:fltVal val="0"/>
                                          </p:val>
                                        </p:tav>
                                        <p:tav tm="100000">
                                          <p:val>
                                            <p:strVal val="#ppt_h"/>
                                          </p:val>
                                        </p:tav>
                                      </p:tavLst>
                                    </p:anim>
                                    <p:anim calcmode="lin" valueType="num">
                                      <p:cBhvr>
                                        <p:cTn id="49" dur="1000" fill="hold"/>
                                        <p:tgtEl>
                                          <p:spTgt spid="683011">
                                            <p:txEl>
                                              <p:pRg st="5" end="5"/>
                                            </p:txEl>
                                          </p:spTgt>
                                        </p:tgtEl>
                                        <p:attrNameLst>
                                          <p:attrName>style.rotation</p:attrName>
                                        </p:attrNameLst>
                                      </p:cBhvr>
                                      <p:tavLst>
                                        <p:tav tm="0">
                                          <p:val>
                                            <p:fltVal val="90"/>
                                          </p:val>
                                        </p:tav>
                                        <p:tav tm="100000">
                                          <p:val>
                                            <p:fltVal val="0"/>
                                          </p:val>
                                        </p:tav>
                                      </p:tavLst>
                                    </p:anim>
                                    <p:animEffect transition="in" filter="fade">
                                      <p:cBhvr>
                                        <p:cTn id="50" dur="1000"/>
                                        <p:tgtEl>
                                          <p:spTgt spid="683011">
                                            <p:txEl>
                                              <p:pRg st="5" end="5"/>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1" presetClass="entr" presetSubtype="0" fill="hold" grpId="0" nodeType="clickEffect">
                                  <p:stCondLst>
                                    <p:cond delay="0"/>
                                  </p:stCondLst>
                                  <p:childTnLst>
                                    <p:set>
                                      <p:cBhvr>
                                        <p:cTn id="54" dur="1" fill="hold">
                                          <p:stCondLst>
                                            <p:cond delay="0"/>
                                          </p:stCondLst>
                                        </p:cTn>
                                        <p:tgtEl>
                                          <p:spTgt spid="683011">
                                            <p:txEl>
                                              <p:pRg st="6" end="6"/>
                                            </p:txEl>
                                          </p:spTgt>
                                        </p:tgtEl>
                                        <p:attrNameLst>
                                          <p:attrName>style.visibility</p:attrName>
                                        </p:attrNameLst>
                                      </p:cBhvr>
                                      <p:to>
                                        <p:strVal val="visible"/>
                                      </p:to>
                                    </p:set>
                                    <p:anim calcmode="lin" valueType="num">
                                      <p:cBhvr>
                                        <p:cTn id="55" dur="1000" fill="hold"/>
                                        <p:tgtEl>
                                          <p:spTgt spid="683011">
                                            <p:txEl>
                                              <p:pRg st="6" end="6"/>
                                            </p:txEl>
                                          </p:spTgt>
                                        </p:tgtEl>
                                        <p:attrNameLst>
                                          <p:attrName>ppt_w</p:attrName>
                                        </p:attrNameLst>
                                      </p:cBhvr>
                                      <p:tavLst>
                                        <p:tav tm="0">
                                          <p:val>
                                            <p:fltVal val="0"/>
                                          </p:val>
                                        </p:tav>
                                        <p:tav tm="100000">
                                          <p:val>
                                            <p:strVal val="#ppt_w"/>
                                          </p:val>
                                        </p:tav>
                                      </p:tavLst>
                                    </p:anim>
                                    <p:anim calcmode="lin" valueType="num">
                                      <p:cBhvr>
                                        <p:cTn id="56" dur="1000" fill="hold"/>
                                        <p:tgtEl>
                                          <p:spTgt spid="683011">
                                            <p:txEl>
                                              <p:pRg st="6" end="6"/>
                                            </p:txEl>
                                          </p:spTgt>
                                        </p:tgtEl>
                                        <p:attrNameLst>
                                          <p:attrName>ppt_h</p:attrName>
                                        </p:attrNameLst>
                                      </p:cBhvr>
                                      <p:tavLst>
                                        <p:tav tm="0">
                                          <p:val>
                                            <p:fltVal val="0"/>
                                          </p:val>
                                        </p:tav>
                                        <p:tav tm="100000">
                                          <p:val>
                                            <p:strVal val="#ppt_h"/>
                                          </p:val>
                                        </p:tav>
                                      </p:tavLst>
                                    </p:anim>
                                    <p:anim calcmode="lin" valueType="num">
                                      <p:cBhvr>
                                        <p:cTn id="57" dur="1000" fill="hold"/>
                                        <p:tgtEl>
                                          <p:spTgt spid="683011">
                                            <p:txEl>
                                              <p:pRg st="6" end="6"/>
                                            </p:txEl>
                                          </p:spTgt>
                                        </p:tgtEl>
                                        <p:attrNameLst>
                                          <p:attrName>style.rotation</p:attrName>
                                        </p:attrNameLst>
                                      </p:cBhvr>
                                      <p:tavLst>
                                        <p:tav tm="0">
                                          <p:val>
                                            <p:fltVal val="90"/>
                                          </p:val>
                                        </p:tav>
                                        <p:tav tm="100000">
                                          <p:val>
                                            <p:fltVal val="0"/>
                                          </p:val>
                                        </p:tav>
                                      </p:tavLst>
                                    </p:anim>
                                    <p:animEffect transition="in" filter="fade">
                                      <p:cBhvr>
                                        <p:cTn id="58" dur="1000"/>
                                        <p:tgtEl>
                                          <p:spTgt spid="6830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3011" grpId="0" build="p"/>
    </p:bldLst>
  </p:timing>
</p:sld>
</file>

<file path=ppt/slides/slide10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4579" name="Rectangle 3" descr="Rectangle: Click to edit Master text styles&#10;Second level&#10;Third level&#10;Fourth level&#10;Fifth level"/>
          <p:cNvSpPr>
            <a:spLocks noGrp="1" noChangeArrowheads="1"/>
          </p:cNvSpPr>
          <p:nvPr>
            <p:ph type="body" idx="1"/>
          </p:nvPr>
        </p:nvSpPr>
        <p:spPr>
          <a:xfrm>
            <a:off x="300038" y="1384300"/>
            <a:ext cx="8556625" cy="5075238"/>
          </a:xfrm>
        </p:spPr>
        <p:txBody>
          <a:bodyPr/>
          <a:lstStyle/>
          <a:p>
            <a:pPr eaLnBrk="1" hangingPunct="1">
              <a:buFont typeface="Wingdings" pitchFamily="2" charset="2"/>
              <a:buNone/>
              <a:defRPr/>
            </a:pPr>
            <a:r>
              <a:rPr lang="zh-CN" altLang="en-US" dirty="0">
                <a:solidFill>
                  <a:srgbClr val="CC0000"/>
                </a:solidFill>
                <a:ea typeface="楷体_GB2312" pitchFamily="49" charset="-122"/>
              </a:rPr>
              <a:t>广义表采用</a:t>
            </a:r>
            <a:r>
              <a:rPr lang="en-US" altLang="zh-CN" dirty="0">
                <a:solidFill>
                  <a:srgbClr val="CC0000"/>
                </a:solidFill>
                <a:ea typeface="楷体_GB2312" pitchFamily="49" charset="-122"/>
              </a:rPr>
              <a:t>3</a:t>
            </a:r>
            <a:r>
              <a:rPr lang="zh-CN" altLang="en-US" dirty="0">
                <a:solidFill>
                  <a:srgbClr val="CC0000"/>
                </a:solidFill>
                <a:ea typeface="楷体_GB2312" pitchFamily="49" charset="-122"/>
              </a:rPr>
              <a:t>个域的结点结构表示。</a:t>
            </a:r>
          </a:p>
          <a:p>
            <a:pPr algn="just" eaLnBrk="1" hangingPunct="1">
              <a:buFont typeface="Wingdings" pitchFamily="2" charset="2"/>
              <a:buNone/>
              <a:defRPr/>
            </a:pPr>
            <a:r>
              <a:rPr lang="zh-CN" altLang="en-US" dirty="0">
                <a:ea typeface="楷体_GB2312" pitchFamily="49" charset="-122"/>
              </a:rPr>
              <a:t>第一个域是</a:t>
            </a:r>
            <a:r>
              <a:rPr lang="en-US" altLang="zh-CN" dirty="0">
                <a:ea typeface="楷体_GB2312" pitchFamily="49" charset="-122"/>
              </a:rPr>
              <a:t>tag</a:t>
            </a:r>
            <a:r>
              <a:rPr lang="zh-CN" altLang="en-US" dirty="0">
                <a:ea typeface="楷体_GB2312" pitchFamily="49" charset="-122"/>
              </a:rPr>
              <a:t>域，</a:t>
            </a:r>
            <a:r>
              <a:rPr lang="en-US" altLang="zh-CN" dirty="0">
                <a:ea typeface="楷体_GB2312" pitchFamily="49" charset="-122"/>
              </a:rPr>
              <a:t>tag =0</a:t>
            </a:r>
            <a:r>
              <a:rPr lang="zh-CN" altLang="en-US" dirty="0">
                <a:ea typeface="楷体_GB2312" pitchFamily="49" charset="-122"/>
              </a:rPr>
              <a:t>，表示此结点是专用表头结点；</a:t>
            </a:r>
            <a:r>
              <a:rPr lang="en-US" altLang="zh-CN" dirty="0">
                <a:ea typeface="楷体_GB2312" pitchFamily="49" charset="-122"/>
              </a:rPr>
              <a:t>tag=1</a:t>
            </a:r>
            <a:r>
              <a:rPr lang="zh-CN" altLang="en-US" dirty="0">
                <a:ea typeface="楷体_GB2312" pitchFamily="49" charset="-122"/>
              </a:rPr>
              <a:t>，表示是单元素结点；</a:t>
            </a:r>
            <a:r>
              <a:rPr lang="en-US" altLang="zh-CN" dirty="0">
                <a:ea typeface="楷体_GB2312" pitchFamily="49" charset="-122"/>
              </a:rPr>
              <a:t>tag=2</a:t>
            </a:r>
            <a:r>
              <a:rPr lang="zh-CN" altLang="en-US" dirty="0">
                <a:ea typeface="楷体_GB2312" pitchFamily="49" charset="-122"/>
              </a:rPr>
              <a:t>，表示是子表结点。</a:t>
            </a:r>
          </a:p>
          <a:p>
            <a:pPr algn="just" eaLnBrk="1" hangingPunct="1">
              <a:buFont typeface="Wingdings" pitchFamily="2" charset="2"/>
              <a:buNone/>
              <a:defRPr/>
            </a:pPr>
            <a:r>
              <a:rPr lang="zh-CN" altLang="en-US" dirty="0">
                <a:solidFill>
                  <a:srgbClr val="CC0000"/>
                </a:solidFill>
                <a:ea typeface="楷体_GB2312" pitchFamily="49" charset="-122"/>
              </a:rPr>
              <a:t>第二个域</a:t>
            </a:r>
            <a:r>
              <a:rPr lang="en-US" altLang="zh-CN" dirty="0">
                <a:solidFill>
                  <a:srgbClr val="CC0000"/>
                </a:solidFill>
                <a:ea typeface="楷体_GB2312" pitchFamily="49" charset="-122"/>
              </a:rPr>
              <a:t>ref/data/</a:t>
            </a:r>
            <a:r>
              <a:rPr lang="en-US" altLang="zh-CN" dirty="0" err="1">
                <a:solidFill>
                  <a:srgbClr val="CC0000"/>
                </a:solidFill>
                <a:ea typeface="楷体_GB2312" pitchFamily="49" charset="-122"/>
              </a:rPr>
              <a:t>hlink</a:t>
            </a:r>
            <a:r>
              <a:rPr lang="zh-CN" altLang="en-US" dirty="0">
                <a:solidFill>
                  <a:srgbClr val="CC0000"/>
                </a:solidFill>
                <a:ea typeface="楷体_GB2312" pitchFamily="49" charset="-122"/>
              </a:rPr>
              <a:t>由其</a:t>
            </a:r>
            <a:r>
              <a:rPr lang="en-US" altLang="zh-CN" dirty="0">
                <a:solidFill>
                  <a:srgbClr val="CC0000"/>
                </a:solidFill>
                <a:ea typeface="楷体_GB2312" pitchFamily="49" charset="-122"/>
              </a:rPr>
              <a:t>tag</a:t>
            </a:r>
            <a:r>
              <a:rPr lang="zh-CN" altLang="en-US" dirty="0">
                <a:solidFill>
                  <a:srgbClr val="CC0000"/>
                </a:solidFill>
                <a:ea typeface="楷体_GB2312" pitchFamily="49" charset="-122"/>
              </a:rPr>
              <a:t>域确定，当</a:t>
            </a:r>
            <a:r>
              <a:rPr lang="en-US" altLang="zh-CN" dirty="0">
                <a:solidFill>
                  <a:srgbClr val="CC0000"/>
                </a:solidFill>
                <a:ea typeface="楷体_GB2312" pitchFamily="49" charset="-122"/>
              </a:rPr>
              <a:t>tag=0</a:t>
            </a:r>
            <a:r>
              <a:rPr lang="zh-CN" altLang="en-US" dirty="0">
                <a:solidFill>
                  <a:srgbClr val="CC0000"/>
                </a:solidFill>
                <a:ea typeface="楷体_GB2312" pitchFamily="49" charset="-122"/>
              </a:rPr>
              <a:t>时，</a:t>
            </a:r>
            <a:r>
              <a:rPr lang="en-US" altLang="zh-CN" dirty="0">
                <a:solidFill>
                  <a:srgbClr val="CC0000"/>
                </a:solidFill>
                <a:ea typeface="楷体_GB2312" pitchFamily="49" charset="-122"/>
              </a:rPr>
              <a:t>ref</a:t>
            </a:r>
            <a:r>
              <a:rPr lang="zh-CN" altLang="en-US" dirty="0">
                <a:solidFill>
                  <a:srgbClr val="CC0000"/>
                </a:solidFill>
                <a:ea typeface="楷体_GB2312" pitchFamily="49" charset="-122"/>
              </a:rPr>
              <a:t>中存放引用计数；当</a:t>
            </a:r>
            <a:r>
              <a:rPr lang="en-US" altLang="zh-CN" dirty="0">
                <a:solidFill>
                  <a:srgbClr val="CC0000"/>
                </a:solidFill>
                <a:ea typeface="楷体_GB2312" pitchFamily="49" charset="-122"/>
              </a:rPr>
              <a:t>tag=1</a:t>
            </a:r>
            <a:r>
              <a:rPr lang="zh-CN" altLang="en-US" dirty="0">
                <a:solidFill>
                  <a:srgbClr val="CC0000"/>
                </a:solidFill>
                <a:ea typeface="楷体_GB2312" pitchFamily="49" charset="-122"/>
              </a:rPr>
              <a:t>时，即为</a:t>
            </a:r>
            <a:r>
              <a:rPr lang="en-US" altLang="zh-CN" dirty="0">
                <a:solidFill>
                  <a:srgbClr val="CC0000"/>
                </a:solidFill>
                <a:ea typeface="楷体_GB2312" pitchFamily="49" charset="-122"/>
              </a:rPr>
              <a:t>data</a:t>
            </a:r>
            <a:r>
              <a:rPr lang="zh-CN" altLang="en-US" dirty="0">
                <a:solidFill>
                  <a:srgbClr val="CC0000"/>
                </a:solidFill>
                <a:ea typeface="楷体_GB2312" pitchFamily="49" charset="-122"/>
              </a:rPr>
              <a:t>域，此处假设存放字符型数据；当</a:t>
            </a:r>
            <a:r>
              <a:rPr lang="en-US" altLang="zh-CN" dirty="0">
                <a:solidFill>
                  <a:srgbClr val="CC0000"/>
                </a:solidFill>
                <a:ea typeface="楷体_GB2312" pitchFamily="49" charset="-122"/>
              </a:rPr>
              <a:t>tag=2</a:t>
            </a:r>
            <a:r>
              <a:rPr lang="zh-CN" altLang="en-US" dirty="0">
                <a:solidFill>
                  <a:srgbClr val="CC0000"/>
                </a:solidFill>
                <a:ea typeface="楷体_GB2312" pitchFamily="49" charset="-122"/>
              </a:rPr>
              <a:t>时，即为</a:t>
            </a:r>
            <a:r>
              <a:rPr lang="en-US" altLang="zh-CN" dirty="0" err="1">
                <a:solidFill>
                  <a:srgbClr val="CC0000"/>
                </a:solidFill>
                <a:ea typeface="楷体_GB2312" pitchFamily="49" charset="-122"/>
              </a:rPr>
              <a:t>hlink</a:t>
            </a:r>
            <a:r>
              <a:rPr lang="zh-CN" altLang="en-US" dirty="0">
                <a:solidFill>
                  <a:srgbClr val="CC0000"/>
                </a:solidFill>
                <a:ea typeface="楷体_GB2312" pitchFamily="49" charset="-122"/>
              </a:rPr>
              <a:t>域，用来存放指向子表表头的指针。</a:t>
            </a:r>
          </a:p>
          <a:p>
            <a:pPr eaLnBrk="1" hangingPunct="1">
              <a:buFont typeface="Wingdings" pitchFamily="2" charset="2"/>
              <a:buNone/>
              <a:defRPr/>
            </a:pPr>
            <a:r>
              <a:rPr lang="zh-CN" altLang="en-US" dirty="0">
                <a:ea typeface="楷体_GB2312" pitchFamily="49" charset="-122"/>
              </a:rPr>
              <a:t> 第三个域是</a:t>
            </a:r>
            <a:r>
              <a:rPr lang="en-US" altLang="zh-CN" dirty="0" err="1">
                <a:ea typeface="楷体_GB2312" pitchFamily="49" charset="-122"/>
              </a:rPr>
              <a:t>tlink</a:t>
            </a:r>
            <a:r>
              <a:rPr lang="zh-CN" altLang="en-US" dirty="0">
                <a:ea typeface="楷体_GB2312" pitchFamily="49" charset="-122"/>
              </a:rPr>
              <a:t>域，当</a:t>
            </a:r>
            <a:r>
              <a:rPr lang="en-US" altLang="zh-CN" dirty="0">
                <a:ea typeface="楷体_GB2312" pitchFamily="49" charset="-122"/>
              </a:rPr>
              <a:t>tag=0</a:t>
            </a:r>
            <a:r>
              <a:rPr lang="zh-CN" altLang="en-US" dirty="0">
                <a:ea typeface="楷体_GB2312" pitchFamily="49" charset="-122"/>
              </a:rPr>
              <a:t>时，该指针域存放指向该表表头元素的指针；当</a:t>
            </a:r>
            <a:r>
              <a:rPr lang="en-US" altLang="zh-CN" dirty="0">
                <a:ea typeface="楷体_GB2312" pitchFamily="49" charset="-122"/>
              </a:rPr>
              <a:t>tag</a:t>
            </a:r>
            <a:r>
              <a:rPr lang="en-US" altLang="zh-CN" dirty="0">
                <a:ea typeface="楷体_GB2312" pitchFamily="49" charset="-122"/>
                <a:sym typeface="Symbol" pitchFamily="18" charset="2"/>
              </a:rPr>
              <a:t></a:t>
            </a:r>
            <a:r>
              <a:rPr lang="en-US" altLang="zh-CN" dirty="0">
                <a:ea typeface="楷体_GB2312" pitchFamily="49" charset="-122"/>
              </a:rPr>
              <a:t>0</a:t>
            </a:r>
            <a:r>
              <a:rPr lang="zh-CN" altLang="en-US" dirty="0">
                <a:ea typeface="楷体_GB2312" pitchFamily="49" charset="-122"/>
              </a:rPr>
              <a:t>时，用来存放指向同一层下一个结点的指针。</a:t>
            </a:r>
            <a:r>
              <a:rPr lang="zh-CN" altLang="en-US" dirty="0">
                <a:latin typeface="宋体" pitchFamily="2" charset="-122"/>
              </a:rPr>
              <a:t> </a:t>
            </a:r>
          </a:p>
          <a:p>
            <a:pPr eaLnBrk="1" hangingPunct="1">
              <a:buFont typeface="Wingdings" pitchFamily="2" charset="2"/>
              <a:buNone/>
              <a:defRPr/>
            </a:pPr>
            <a:r>
              <a:rPr lang="zh-CN" altLang="en-US" dirty="0"/>
              <a:t> </a:t>
            </a:r>
          </a:p>
        </p:txBody>
      </p:sp>
      <p:sp>
        <p:nvSpPr>
          <p:cNvPr id="664578" name="Rectangle 2"/>
          <p:cNvSpPr>
            <a:spLocks noGrp="1" noChangeArrowheads="1"/>
          </p:cNvSpPr>
          <p:nvPr>
            <p:ph type="title"/>
          </p:nvPr>
        </p:nvSpPr>
        <p:spPr>
          <a:xfrm>
            <a:off x="993775" y="142875"/>
            <a:ext cx="7754938" cy="838200"/>
          </a:xfrm>
        </p:spPr>
        <p:txBody>
          <a:bodyPr/>
          <a:lstStyle/>
          <a:p>
            <a:pPr eaLnBrk="1" hangingPunct="1"/>
            <a:r>
              <a:rPr lang="zh-CN" altLang="en-US" dirty="0">
                <a:solidFill>
                  <a:schemeClr val="tx2"/>
                </a:solidFill>
                <a:latin typeface="黑体" pitchFamily="49" charset="-122"/>
                <a:ea typeface="楷体_GB2312"/>
                <a:cs typeface="楷体_GB2312"/>
              </a:rPr>
              <a:t>广义表结点类的定义</a:t>
            </a:r>
            <a:endParaRPr lang="zh-CN" altLang="en-US" dirty="0">
              <a:solidFill>
                <a:schemeClr val="tx2"/>
              </a:solidFill>
              <a:latin typeface="黑体" pitchFamily="49" charset="-122"/>
              <a:ea typeface="黑体" pitchFamily="49" charset="-122"/>
            </a:endParaRPr>
          </a:p>
        </p:txBody>
      </p:sp>
      <p:pic>
        <p:nvPicPr>
          <p:cNvPr id="664580" name="Picture 4" descr="E:\hkmiao\BOOK\数据结构\第五章-图\Fig5-14.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5331296"/>
            <a:ext cx="5867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664580"/>
                                        </p:tgtEl>
                                        <p:attrNameLst>
                                          <p:attrName>style.visibility</p:attrName>
                                        </p:attrNameLst>
                                      </p:cBhvr>
                                      <p:to>
                                        <p:strVal val="visible"/>
                                      </p:to>
                                    </p:set>
                                    <p:anim calcmode="lin" valueType="num">
                                      <p:cBhvr>
                                        <p:cTn id="7" dur="1000" fill="hold"/>
                                        <p:tgtEl>
                                          <p:spTgt spid="664580"/>
                                        </p:tgtEl>
                                        <p:attrNameLst>
                                          <p:attrName>ppt_w</p:attrName>
                                        </p:attrNameLst>
                                      </p:cBhvr>
                                      <p:tavLst>
                                        <p:tav tm="0">
                                          <p:val>
                                            <p:fltVal val="0"/>
                                          </p:val>
                                        </p:tav>
                                        <p:tav tm="100000">
                                          <p:val>
                                            <p:strVal val="#ppt_w"/>
                                          </p:val>
                                        </p:tav>
                                      </p:tavLst>
                                    </p:anim>
                                    <p:anim calcmode="lin" valueType="num">
                                      <p:cBhvr>
                                        <p:cTn id="8" dur="1000" fill="hold"/>
                                        <p:tgtEl>
                                          <p:spTgt spid="664580"/>
                                        </p:tgtEl>
                                        <p:attrNameLst>
                                          <p:attrName>ppt_h</p:attrName>
                                        </p:attrNameLst>
                                      </p:cBhvr>
                                      <p:tavLst>
                                        <p:tav tm="0">
                                          <p:val>
                                            <p:fltVal val="0"/>
                                          </p:val>
                                        </p:tav>
                                        <p:tav tm="100000">
                                          <p:val>
                                            <p:strVal val="#ppt_h"/>
                                          </p:val>
                                        </p:tav>
                                      </p:tavLst>
                                    </p:anim>
                                    <p:anim calcmode="lin" valueType="num">
                                      <p:cBhvr>
                                        <p:cTn id="9" dur="1000" fill="hold"/>
                                        <p:tgtEl>
                                          <p:spTgt spid="664580"/>
                                        </p:tgtEl>
                                        <p:attrNameLst>
                                          <p:attrName>style.rotation</p:attrName>
                                        </p:attrNameLst>
                                      </p:cBhvr>
                                      <p:tavLst>
                                        <p:tav tm="0">
                                          <p:val>
                                            <p:fltVal val="90"/>
                                          </p:val>
                                        </p:tav>
                                        <p:tav tm="100000">
                                          <p:val>
                                            <p:fltVal val="0"/>
                                          </p:val>
                                        </p:tav>
                                      </p:tavLst>
                                    </p:anim>
                                    <p:animEffect transition="in" filter="fade">
                                      <p:cBhvr>
                                        <p:cTn id="10" dur="1000"/>
                                        <p:tgtEl>
                                          <p:spTgt spid="664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4579" name="Rectangle 3" descr="Rectangle: Click to edit Master text styles&#10;Second level&#10;Third level&#10;Fourth level&#10;Fifth level"/>
          <p:cNvSpPr>
            <a:spLocks noGrp="1" noChangeArrowheads="1"/>
          </p:cNvSpPr>
          <p:nvPr>
            <p:ph type="body" idx="1"/>
          </p:nvPr>
        </p:nvSpPr>
        <p:spPr>
          <a:xfrm>
            <a:off x="300038" y="1384300"/>
            <a:ext cx="8159750" cy="5075238"/>
          </a:xfrm>
        </p:spPr>
        <p:txBody>
          <a:bodyPr/>
          <a:lstStyle/>
          <a:p>
            <a:pPr eaLnBrk="1" hangingPunct="1">
              <a:buFont typeface="Wingdings" pitchFamily="2" charset="2"/>
              <a:buNone/>
              <a:defRPr/>
            </a:pPr>
            <a:r>
              <a:rPr lang="en-US" altLang="zh-CN" sz="2000" b="0" dirty="0" err="1">
                <a:solidFill>
                  <a:schemeClr val="bg2">
                    <a:lumMod val="50000"/>
                  </a:schemeClr>
                </a:solidFill>
                <a:latin typeface="+mn-lt"/>
                <a:ea typeface="楷体_GB2312" pitchFamily="49" charset="-122"/>
              </a:rPr>
              <a:t>enum</a:t>
            </a:r>
            <a:r>
              <a:rPr lang="en-US" altLang="zh-CN" sz="2000" b="0" dirty="0">
                <a:solidFill>
                  <a:schemeClr val="bg2">
                    <a:lumMod val="50000"/>
                  </a:schemeClr>
                </a:solidFill>
                <a:latin typeface="+mn-lt"/>
                <a:ea typeface="楷体_GB2312" pitchFamily="49" charset="-122"/>
              </a:rPr>
              <a:t> </a:t>
            </a:r>
            <a:r>
              <a:rPr lang="en-US" altLang="zh-CN" sz="2000" b="0" dirty="0" err="1">
                <a:solidFill>
                  <a:schemeClr val="bg2">
                    <a:lumMod val="50000"/>
                  </a:schemeClr>
                </a:solidFill>
                <a:latin typeface="+mn-lt"/>
                <a:ea typeface="楷体_GB2312" pitchFamily="49" charset="-122"/>
              </a:rPr>
              <a:t>GenListNodeType</a:t>
            </a:r>
            <a:r>
              <a:rPr lang="en-US" altLang="zh-CN" sz="2000" b="0" dirty="0">
                <a:solidFill>
                  <a:schemeClr val="bg2">
                    <a:lumMod val="50000"/>
                  </a:schemeClr>
                </a:solidFill>
                <a:latin typeface="+mn-lt"/>
                <a:ea typeface="楷体_GB2312" pitchFamily="49" charset="-122"/>
              </a:rPr>
              <a:t> {HEAD, ATOM, LIST};</a:t>
            </a:r>
          </a:p>
          <a:p>
            <a:pPr eaLnBrk="1" hangingPunct="1">
              <a:buFont typeface="Wingdings" pitchFamily="2" charset="2"/>
              <a:buNone/>
              <a:defRPr/>
            </a:pPr>
            <a:r>
              <a:rPr lang="en-US" altLang="zh-CN" sz="2000" b="0" dirty="0">
                <a:solidFill>
                  <a:schemeClr val="bg2">
                    <a:lumMod val="50000"/>
                  </a:schemeClr>
                </a:solidFill>
                <a:latin typeface="+mn-lt"/>
                <a:ea typeface="楷体_GB2312" pitchFamily="49" charset="-122"/>
              </a:rPr>
              <a:t>template&lt;class </a:t>
            </a:r>
            <a:r>
              <a:rPr lang="en-US" altLang="zh-CN" sz="2000" b="0" dirty="0" err="1">
                <a:solidFill>
                  <a:schemeClr val="bg2">
                    <a:lumMod val="50000"/>
                  </a:schemeClr>
                </a:solidFill>
                <a:latin typeface="+mn-lt"/>
                <a:ea typeface="楷体_GB2312" pitchFamily="49" charset="-122"/>
              </a:rPr>
              <a:t>ElemType</a:t>
            </a:r>
            <a:r>
              <a:rPr lang="en-US" altLang="zh-CN" sz="2000" b="0" dirty="0">
                <a:solidFill>
                  <a:schemeClr val="bg2">
                    <a:lumMod val="50000"/>
                  </a:schemeClr>
                </a:solidFill>
                <a:latin typeface="+mn-lt"/>
                <a:ea typeface="楷体_GB2312" pitchFamily="49" charset="-122"/>
              </a:rPr>
              <a:t>&gt;</a:t>
            </a:r>
            <a:r>
              <a:rPr lang="en-US" altLang="zh-CN" sz="2000" b="0" dirty="0" err="1">
                <a:solidFill>
                  <a:schemeClr val="bg2">
                    <a:lumMod val="50000"/>
                  </a:schemeClr>
                </a:solidFill>
                <a:latin typeface="+mn-lt"/>
                <a:ea typeface="楷体_GB2312" pitchFamily="49" charset="-122"/>
              </a:rPr>
              <a:t>struct</a:t>
            </a:r>
            <a:r>
              <a:rPr lang="en-US" altLang="zh-CN" sz="2000" b="0" dirty="0">
                <a:solidFill>
                  <a:schemeClr val="bg2">
                    <a:lumMod val="50000"/>
                  </a:schemeClr>
                </a:solidFill>
                <a:latin typeface="+mn-lt"/>
                <a:ea typeface="楷体_GB2312" pitchFamily="49" charset="-122"/>
              </a:rPr>
              <a:t> </a:t>
            </a:r>
            <a:r>
              <a:rPr lang="en-US" altLang="zh-CN" sz="2000" b="0" dirty="0" err="1">
                <a:solidFill>
                  <a:schemeClr val="bg2">
                    <a:lumMod val="50000"/>
                  </a:schemeClr>
                </a:solidFill>
                <a:latin typeface="+mn-lt"/>
                <a:ea typeface="楷体_GB2312" pitchFamily="49" charset="-122"/>
              </a:rPr>
              <a:t>GenListNode</a:t>
            </a:r>
            <a:r>
              <a:rPr lang="en-US" altLang="zh-CN" sz="2000" b="0" dirty="0">
                <a:solidFill>
                  <a:schemeClr val="bg2">
                    <a:lumMod val="50000"/>
                  </a:schemeClr>
                </a:solidFill>
                <a:latin typeface="+mn-lt"/>
                <a:ea typeface="楷体_GB2312" pitchFamily="49" charset="-122"/>
              </a:rPr>
              <a:t>  {</a:t>
            </a:r>
          </a:p>
          <a:p>
            <a:pPr eaLnBrk="1" hangingPunct="1">
              <a:buFont typeface="Wingdings" pitchFamily="2" charset="2"/>
              <a:buNone/>
              <a:defRPr/>
            </a:pPr>
            <a:r>
              <a:rPr lang="en-US" altLang="zh-CN" sz="2000" b="0" dirty="0">
                <a:solidFill>
                  <a:schemeClr val="bg2">
                    <a:lumMod val="50000"/>
                  </a:schemeClr>
                </a:solidFill>
                <a:latin typeface="+mn-lt"/>
                <a:ea typeface="楷体_GB2312" pitchFamily="49" charset="-122"/>
              </a:rPr>
              <a:t>    </a:t>
            </a:r>
            <a:r>
              <a:rPr lang="en-US" altLang="zh-CN" sz="2000" b="0" dirty="0" err="1">
                <a:solidFill>
                  <a:schemeClr val="bg2">
                    <a:lumMod val="50000"/>
                  </a:schemeClr>
                </a:solidFill>
                <a:latin typeface="+mn-lt"/>
                <a:ea typeface="楷体_GB2312" pitchFamily="49" charset="-122"/>
              </a:rPr>
              <a:t>GenListNodeType</a:t>
            </a:r>
            <a:r>
              <a:rPr lang="en-US" altLang="zh-CN" sz="2000" b="0" dirty="0">
                <a:solidFill>
                  <a:schemeClr val="bg2">
                    <a:lumMod val="50000"/>
                  </a:schemeClr>
                </a:solidFill>
                <a:latin typeface="+mn-lt"/>
                <a:ea typeface="楷体_GB2312" pitchFamily="49" charset="-122"/>
              </a:rPr>
              <a:t> tag;				</a:t>
            </a:r>
          </a:p>
          <a:p>
            <a:pPr eaLnBrk="1" hangingPunct="1">
              <a:buFont typeface="Wingdings" pitchFamily="2" charset="2"/>
              <a:buNone/>
              <a:defRPr/>
            </a:pPr>
            <a:r>
              <a:rPr lang="en-US" altLang="zh-CN" sz="2000" b="0" dirty="0">
                <a:solidFill>
                  <a:schemeClr val="bg2">
                    <a:lumMod val="50000"/>
                  </a:schemeClr>
                </a:solidFill>
                <a:latin typeface="+mn-lt"/>
                <a:ea typeface="楷体_GB2312" pitchFamily="49" charset="-122"/>
              </a:rPr>
              <a:t>     // </a:t>
            </a:r>
            <a:r>
              <a:rPr lang="zh-CN" altLang="en-US" sz="2000" b="0" dirty="0">
                <a:solidFill>
                  <a:schemeClr val="bg2">
                    <a:lumMod val="50000"/>
                  </a:schemeClr>
                </a:solidFill>
                <a:latin typeface="+mn-lt"/>
                <a:ea typeface="楷体_GB2312" pitchFamily="49" charset="-122"/>
              </a:rPr>
              <a:t>标志域</a:t>
            </a:r>
            <a:r>
              <a:rPr lang="en-US" altLang="zh-CN" sz="2000" b="0" dirty="0">
                <a:solidFill>
                  <a:schemeClr val="bg2">
                    <a:lumMod val="50000"/>
                  </a:schemeClr>
                </a:solidFill>
                <a:latin typeface="+mn-lt"/>
                <a:ea typeface="楷体_GB2312" pitchFamily="49" charset="-122"/>
              </a:rPr>
              <a:t>,HEAD(0):</a:t>
            </a:r>
            <a:r>
              <a:rPr lang="zh-CN" altLang="en-US" sz="2000" b="0" dirty="0">
                <a:solidFill>
                  <a:schemeClr val="bg2">
                    <a:lumMod val="50000"/>
                  </a:schemeClr>
                </a:solidFill>
                <a:latin typeface="+mn-lt"/>
                <a:ea typeface="楷体_GB2312" pitchFamily="49" charset="-122"/>
              </a:rPr>
              <a:t>头结点</a:t>
            </a:r>
            <a:r>
              <a:rPr lang="en-US" altLang="zh-CN" sz="2000" b="0" dirty="0">
                <a:solidFill>
                  <a:schemeClr val="bg2">
                    <a:lumMod val="50000"/>
                  </a:schemeClr>
                </a:solidFill>
                <a:latin typeface="+mn-lt"/>
                <a:ea typeface="楷体_GB2312" pitchFamily="49" charset="-122"/>
              </a:rPr>
              <a:t>, ATOM(1):</a:t>
            </a:r>
            <a:r>
              <a:rPr lang="zh-CN" altLang="en-US" sz="2000" b="0" dirty="0">
                <a:solidFill>
                  <a:schemeClr val="bg2">
                    <a:lumMod val="50000"/>
                  </a:schemeClr>
                </a:solidFill>
                <a:latin typeface="+mn-lt"/>
                <a:ea typeface="楷体_GB2312" pitchFamily="49" charset="-122"/>
              </a:rPr>
              <a:t>原子结构</a:t>
            </a:r>
            <a:r>
              <a:rPr lang="en-US" altLang="zh-CN" sz="2000" b="0" dirty="0">
                <a:solidFill>
                  <a:schemeClr val="bg2">
                    <a:lumMod val="50000"/>
                  </a:schemeClr>
                </a:solidFill>
                <a:latin typeface="+mn-lt"/>
                <a:ea typeface="楷体_GB2312" pitchFamily="49" charset="-122"/>
              </a:rPr>
              <a:t>, LIST(2):</a:t>
            </a:r>
            <a:r>
              <a:rPr lang="zh-CN" altLang="en-US" sz="2000" b="0" dirty="0">
                <a:solidFill>
                  <a:schemeClr val="bg2">
                    <a:lumMod val="50000"/>
                  </a:schemeClr>
                </a:solidFill>
                <a:latin typeface="+mn-lt"/>
                <a:ea typeface="楷体_GB2312" pitchFamily="49" charset="-122"/>
              </a:rPr>
              <a:t>表结点</a:t>
            </a:r>
          </a:p>
          <a:p>
            <a:pPr eaLnBrk="1" hangingPunct="1">
              <a:buFont typeface="Wingdings" pitchFamily="2" charset="2"/>
              <a:buNone/>
              <a:defRPr/>
            </a:pPr>
            <a:r>
              <a:rPr lang="zh-CN" altLang="en-US" sz="2000" b="0" dirty="0">
                <a:solidFill>
                  <a:schemeClr val="bg2">
                    <a:lumMod val="50000"/>
                  </a:schemeClr>
                </a:solidFill>
                <a:latin typeface="+mn-lt"/>
                <a:ea typeface="楷体_GB2312" pitchFamily="49" charset="-122"/>
              </a:rPr>
              <a:t>    </a:t>
            </a:r>
            <a:r>
              <a:rPr lang="en-US" altLang="zh-CN" sz="2000" b="0" dirty="0" err="1">
                <a:solidFill>
                  <a:schemeClr val="bg2">
                    <a:lumMod val="50000"/>
                  </a:schemeClr>
                </a:solidFill>
                <a:latin typeface="+mn-lt"/>
                <a:ea typeface="楷体_GB2312" pitchFamily="49" charset="-122"/>
              </a:rPr>
              <a:t>GenListNode</a:t>
            </a:r>
            <a:r>
              <a:rPr lang="en-US" altLang="zh-CN" sz="2000" b="0" dirty="0">
                <a:solidFill>
                  <a:schemeClr val="bg2">
                    <a:lumMod val="50000"/>
                  </a:schemeClr>
                </a:solidFill>
                <a:latin typeface="+mn-lt"/>
                <a:ea typeface="楷体_GB2312" pitchFamily="49" charset="-122"/>
              </a:rPr>
              <a:t>&lt;</a:t>
            </a:r>
            <a:r>
              <a:rPr lang="en-US" altLang="zh-CN" sz="2000" b="0" dirty="0" err="1">
                <a:solidFill>
                  <a:schemeClr val="bg2">
                    <a:lumMod val="50000"/>
                  </a:schemeClr>
                </a:solidFill>
                <a:latin typeface="+mn-lt"/>
                <a:ea typeface="楷体_GB2312" pitchFamily="49" charset="-122"/>
              </a:rPr>
              <a:t>ElemType</a:t>
            </a:r>
            <a:r>
              <a:rPr lang="en-US" altLang="zh-CN" sz="2000" b="0" dirty="0">
                <a:solidFill>
                  <a:schemeClr val="bg2">
                    <a:lumMod val="50000"/>
                  </a:schemeClr>
                </a:solidFill>
                <a:latin typeface="+mn-lt"/>
                <a:ea typeface="楷体_GB2312" pitchFamily="49" charset="-122"/>
              </a:rPr>
              <a:t>&gt; *</a:t>
            </a:r>
            <a:r>
              <a:rPr lang="en-US" altLang="zh-CN" sz="2000" b="0" dirty="0" err="1">
                <a:solidFill>
                  <a:schemeClr val="bg2">
                    <a:lumMod val="50000"/>
                  </a:schemeClr>
                </a:solidFill>
                <a:latin typeface="+mn-lt"/>
                <a:ea typeface="楷体_GB2312" pitchFamily="49" charset="-122"/>
              </a:rPr>
              <a:t>tLink</a:t>
            </a:r>
            <a:r>
              <a:rPr lang="en-US" altLang="zh-CN" sz="2000" b="0" dirty="0">
                <a:solidFill>
                  <a:schemeClr val="bg2">
                    <a:lumMod val="50000"/>
                  </a:schemeClr>
                </a:solidFill>
                <a:latin typeface="+mn-lt"/>
                <a:ea typeface="楷体_GB2312" pitchFamily="49" charset="-122"/>
              </a:rPr>
              <a:t>;</a:t>
            </a:r>
          </a:p>
          <a:p>
            <a:pPr eaLnBrk="1" hangingPunct="1">
              <a:buFont typeface="Wingdings" pitchFamily="2" charset="2"/>
              <a:buNone/>
              <a:defRPr/>
            </a:pPr>
            <a:r>
              <a:rPr lang="en-US" altLang="zh-CN" sz="2000" b="0" dirty="0">
                <a:solidFill>
                  <a:schemeClr val="bg2">
                    <a:lumMod val="50000"/>
                  </a:schemeClr>
                </a:solidFill>
                <a:latin typeface="+mn-lt"/>
                <a:ea typeface="楷体_GB2312" pitchFamily="49" charset="-122"/>
              </a:rPr>
              <a:t>    union{</a:t>
            </a:r>
          </a:p>
          <a:p>
            <a:pPr eaLnBrk="1" hangingPunct="1">
              <a:buFont typeface="Wingdings" pitchFamily="2" charset="2"/>
              <a:buNone/>
              <a:defRPr/>
            </a:pPr>
            <a:r>
              <a:rPr lang="en-US" altLang="zh-CN" sz="2000" b="0" dirty="0">
                <a:solidFill>
                  <a:schemeClr val="bg2">
                    <a:lumMod val="50000"/>
                  </a:schemeClr>
                </a:solidFill>
                <a:latin typeface="+mn-lt"/>
                <a:ea typeface="楷体_GB2312" pitchFamily="49" charset="-122"/>
              </a:rPr>
              <a:t>	</a:t>
            </a:r>
            <a:r>
              <a:rPr lang="en-US" altLang="zh-CN" sz="2000" b="0" dirty="0" err="1">
                <a:solidFill>
                  <a:schemeClr val="bg2">
                    <a:lumMod val="50000"/>
                  </a:schemeClr>
                </a:solidFill>
                <a:latin typeface="+mn-lt"/>
                <a:ea typeface="楷体_GB2312" pitchFamily="49" charset="-122"/>
              </a:rPr>
              <a:t>int</a:t>
            </a:r>
            <a:r>
              <a:rPr lang="en-US" altLang="zh-CN" sz="2000" b="0" dirty="0">
                <a:solidFill>
                  <a:schemeClr val="bg2">
                    <a:lumMod val="50000"/>
                  </a:schemeClr>
                </a:solidFill>
                <a:latin typeface="+mn-lt"/>
                <a:ea typeface="楷体_GB2312" pitchFamily="49" charset="-122"/>
              </a:rPr>
              <a:t> ref;	// tag=HEAD,</a:t>
            </a:r>
            <a:r>
              <a:rPr lang="zh-CN" altLang="en-US" sz="2000" b="0" dirty="0">
                <a:solidFill>
                  <a:schemeClr val="bg2">
                    <a:lumMod val="50000"/>
                  </a:schemeClr>
                </a:solidFill>
                <a:latin typeface="+mn-lt"/>
                <a:ea typeface="楷体_GB2312" pitchFamily="49" charset="-122"/>
              </a:rPr>
              <a:t>头结点</a:t>
            </a:r>
            <a:r>
              <a:rPr lang="en-US" altLang="zh-CN" sz="2000" b="0" dirty="0">
                <a:solidFill>
                  <a:schemeClr val="bg2">
                    <a:lumMod val="50000"/>
                  </a:schemeClr>
                </a:solidFill>
                <a:latin typeface="+mn-lt"/>
                <a:ea typeface="楷体_GB2312" pitchFamily="49" charset="-122"/>
              </a:rPr>
              <a:t>,</a:t>
            </a:r>
            <a:r>
              <a:rPr lang="zh-CN" altLang="en-US" sz="2000" b="0" dirty="0">
                <a:solidFill>
                  <a:schemeClr val="bg2">
                    <a:lumMod val="50000"/>
                  </a:schemeClr>
                </a:solidFill>
                <a:latin typeface="+mn-lt"/>
                <a:ea typeface="楷体_GB2312" pitchFamily="49" charset="-122"/>
              </a:rPr>
              <a:t>存放引用数</a:t>
            </a:r>
          </a:p>
          <a:p>
            <a:pPr eaLnBrk="1" hangingPunct="1">
              <a:buFont typeface="Wingdings" pitchFamily="2" charset="2"/>
              <a:buNone/>
              <a:defRPr/>
            </a:pPr>
            <a:r>
              <a:rPr lang="zh-CN" altLang="en-US" sz="2000" b="0" dirty="0">
                <a:solidFill>
                  <a:schemeClr val="bg2">
                    <a:lumMod val="50000"/>
                  </a:schemeClr>
                </a:solidFill>
                <a:latin typeface="+mn-lt"/>
                <a:ea typeface="楷体_GB2312" pitchFamily="49" charset="-122"/>
              </a:rPr>
              <a:t>	</a:t>
            </a:r>
            <a:r>
              <a:rPr lang="en-US" altLang="zh-CN" sz="2000" b="0" dirty="0" err="1">
                <a:solidFill>
                  <a:schemeClr val="bg2">
                    <a:lumMod val="50000"/>
                  </a:schemeClr>
                </a:solidFill>
                <a:latin typeface="+mn-lt"/>
                <a:ea typeface="楷体_GB2312" pitchFamily="49" charset="-122"/>
              </a:rPr>
              <a:t>ElemType</a:t>
            </a:r>
            <a:r>
              <a:rPr lang="en-US" altLang="zh-CN" sz="2000" b="0" dirty="0">
                <a:solidFill>
                  <a:schemeClr val="bg2">
                    <a:lumMod val="50000"/>
                  </a:schemeClr>
                </a:solidFill>
                <a:latin typeface="+mn-lt"/>
                <a:ea typeface="楷体_GB2312" pitchFamily="49" charset="-122"/>
              </a:rPr>
              <a:t> atom;	// tag=ATOM,</a:t>
            </a:r>
            <a:r>
              <a:rPr lang="zh-CN" altLang="en-US" sz="2000" b="0" dirty="0">
                <a:solidFill>
                  <a:schemeClr val="bg2">
                    <a:lumMod val="50000"/>
                  </a:schemeClr>
                </a:solidFill>
                <a:latin typeface="+mn-lt"/>
                <a:ea typeface="楷体_GB2312" pitchFamily="49" charset="-122"/>
              </a:rPr>
              <a:t>存放原子结点的数据域</a:t>
            </a:r>
          </a:p>
          <a:p>
            <a:pPr eaLnBrk="1" hangingPunct="1">
              <a:buFont typeface="Wingdings" pitchFamily="2" charset="2"/>
              <a:buNone/>
              <a:defRPr/>
            </a:pPr>
            <a:r>
              <a:rPr lang="zh-CN" altLang="en-US" sz="2000" b="0" dirty="0">
                <a:solidFill>
                  <a:schemeClr val="bg2">
                    <a:lumMod val="50000"/>
                  </a:schemeClr>
                </a:solidFill>
                <a:latin typeface="+mn-lt"/>
                <a:ea typeface="楷体_GB2312" pitchFamily="49" charset="-122"/>
              </a:rPr>
              <a:t>	</a:t>
            </a:r>
            <a:r>
              <a:rPr lang="en-US" altLang="zh-CN" sz="2000" b="0" dirty="0" err="1">
                <a:solidFill>
                  <a:schemeClr val="bg2">
                    <a:lumMod val="50000"/>
                  </a:schemeClr>
                </a:solidFill>
                <a:latin typeface="+mn-lt"/>
                <a:ea typeface="楷体_GB2312" pitchFamily="49" charset="-122"/>
              </a:rPr>
              <a:t>GenListNode</a:t>
            </a:r>
            <a:r>
              <a:rPr lang="en-US" altLang="zh-CN" sz="2000" b="0" dirty="0">
                <a:solidFill>
                  <a:schemeClr val="bg2">
                    <a:lumMod val="50000"/>
                  </a:schemeClr>
                </a:solidFill>
                <a:latin typeface="+mn-lt"/>
                <a:ea typeface="楷体_GB2312" pitchFamily="49" charset="-122"/>
              </a:rPr>
              <a:t>&lt;</a:t>
            </a:r>
            <a:r>
              <a:rPr lang="en-US" altLang="zh-CN" sz="2000" b="0" dirty="0" err="1">
                <a:solidFill>
                  <a:schemeClr val="bg2">
                    <a:lumMod val="50000"/>
                  </a:schemeClr>
                </a:solidFill>
                <a:latin typeface="+mn-lt"/>
                <a:ea typeface="楷体_GB2312" pitchFamily="49" charset="-122"/>
              </a:rPr>
              <a:t>ElemType</a:t>
            </a:r>
            <a:r>
              <a:rPr lang="en-US" altLang="zh-CN" sz="2000" b="0" dirty="0">
                <a:solidFill>
                  <a:schemeClr val="bg2">
                    <a:lumMod val="50000"/>
                  </a:schemeClr>
                </a:solidFill>
                <a:latin typeface="+mn-lt"/>
                <a:ea typeface="楷体_GB2312" pitchFamily="49" charset="-122"/>
              </a:rPr>
              <a:t>&gt; *</a:t>
            </a:r>
            <a:r>
              <a:rPr lang="en-US" altLang="zh-CN" sz="2000" b="0" dirty="0" err="1">
                <a:solidFill>
                  <a:schemeClr val="bg2">
                    <a:lumMod val="50000"/>
                  </a:schemeClr>
                </a:solidFill>
                <a:latin typeface="+mn-lt"/>
                <a:ea typeface="楷体_GB2312" pitchFamily="49" charset="-122"/>
              </a:rPr>
              <a:t>hLink</a:t>
            </a:r>
            <a:r>
              <a:rPr lang="en-US" altLang="zh-CN" sz="2000" b="0" dirty="0">
                <a:solidFill>
                  <a:schemeClr val="bg2">
                    <a:lumMod val="50000"/>
                  </a:schemeClr>
                </a:solidFill>
                <a:latin typeface="+mn-lt"/>
                <a:ea typeface="楷体_GB2312" pitchFamily="49" charset="-122"/>
              </a:rPr>
              <a:t>;</a:t>
            </a:r>
          </a:p>
          <a:p>
            <a:pPr eaLnBrk="1" hangingPunct="1">
              <a:buFont typeface="Wingdings" pitchFamily="2" charset="2"/>
              <a:buNone/>
              <a:defRPr/>
            </a:pPr>
            <a:r>
              <a:rPr lang="en-US" altLang="zh-CN" sz="2000" b="0" dirty="0">
                <a:solidFill>
                  <a:schemeClr val="bg2">
                    <a:lumMod val="50000"/>
                  </a:schemeClr>
                </a:solidFill>
                <a:latin typeface="+mn-lt"/>
                <a:ea typeface="楷体_GB2312" pitchFamily="49" charset="-122"/>
              </a:rPr>
              <a:t>     }; </a:t>
            </a:r>
          </a:p>
          <a:p>
            <a:pPr eaLnBrk="1" hangingPunct="1">
              <a:buFont typeface="Wingdings" pitchFamily="2" charset="2"/>
              <a:buNone/>
              <a:defRPr/>
            </a:pPr>
            <a:r>
              <a:rPr lang="en-US" altLang="zh-CN" sz="2000" b="0" dirty="0">
                <a:solidFill>
                  <a:schemeClr val="bg2">
                    <a:lumMod val="50000"/>
                  </a:schemeClr>
                </a:solidFill>
                <a:latin typeface="+mn-lt"/>
                <a:ea typeface="楷体_GB2312" pitchFamily="49" charset="-122"/>
              </a:rPr>
              <a:t>     </a:t>
            </a:r>
            <a:r>
              <a:rPr lang="en-US" altLang="zh-CN" sz="2000" b="0" dirty="0" err="1">
                <a:solidFill>
                  <a:schemeClr val="bg2">
                    <a:lumMod val="50000"/>
                  </a:schemeClr>
                </a:solidFill>
                <a:latin typeface="+mn-lt"/>
                <a:ea typeface="楷体_GB2312" pitchFamily="49" charset="-122"/>
              </a:rPr>
              <a:t>GenListNode</a:t>
            </a:r>
            <a:r>
              <a:rPr lang="en-US" altLang="zh-CN" sz="2000" b="0" dirty="0">
                <a:solidFill>
                  <a:schemeClr val="bg2">
                    <a:lumMod val="50000"/>
                  </a:schemeClr>
                </a:solidFill>
                <a:latin typeface="+mn-lt"/>
                <a:ea typeface="楷体_GB2312" pitchFamily="49" charset="-122"/>
              </a:rPr>
              <a:t>(</a:t>
            </a:r>
            <a:r>
              <a:rPr lang="en-US" altLang="zh-CN" sz="2000" b="0" dirty="0" err="1">
                <a:solidFill>
                  <a:schemeClr val="bg2">
                    <a:lumMod val="50000"/>
                  </a:schemeClr>
                </a:solidFill>
                <a:latin typeface="+mn-lt"/>
                <a:ea typeface="楷体_GB2312" pitchFamily="49" charset="-122"/>
              </a:rPr>
              <a:t>GenListNodeType</a:t>
            </a:r>
            <a:r>
              <a:rPr lang="en-US" altLang="zh-CN" sz="2000" b="0" dirty="0">
                <a:solidFill>
                  <a:schemeClr val="bg2">
                    <a:lumMod val="50000"/>
                  </a:schemeClr>
                </a:solidFill>
                <a:latin typeface="+mn-lt"/>
                <a:ea typeface="楷体_GB2312" pitchFamily="49" charset="-122"/>
              </a:rPr>
              <a:t> </a:t>
            </a:r>
            <a:r>
              <a:rPr lang="en-US" altLang="zh-CN" sz="2000" b="0" dirty="0" err="1">
                <a:solidFill>
                  <a:schemeClr val="bg2">
                    <a:lumMod val="50000"/>
                  </a:schemeClr>
                </a:solidFill>
                <a:latin typeface="+mn-lt"/>
                <a:ea typeface="楷体_GB2312" pitchFamily="49" charset="-122"/>
              </a:rPr>
              <a:t>tg</a:t>
            </a:r>
            <a:r>
              <a:rPr lang="en-US" altLang="zh-CN" sz="2000" b="0" dirty="0">
                <a:solidFill>
                  <a:schemeClr val="bg2">
                    <a:lumMod val="50000"/>
                  </a:schemeClr>
                </a:solidFill>
                <a:latin typeface="+mn-lt"/>
                <a:ea typeface="楷体_GB2312" pitchFamily="49" charset="-122"/>
              </a:rPr>
              <a:t> = HEAD, </a:t>
            </a:r>
          </a:p>
          <a:p>
            <a:pPr eaLnBrk="1" hangingPunct="1">
              <a:buFont typeface="Wingdings" pitchFamily="2" charset="2"/>
              <a:buNone/>
              <a:defRPr/>
            </a:pPr>
            <a:r>
              <a:rPr lang="en-US" altLang="zh-CN" sz="2000" b="0" dirty="0">
                <a:solidFill>
                  <a:schemeClr val="bg2">
                    <a:lumMod val="50000"/>
                  </a:schemeClr>
                </a:solidFill>
                <a:latin typeface="+mn-lt"/>
                <a:ea typeface="楷体_GB2312" pitchFamily="49" charset="-122"/>
              </a:rPr>
              <a:t>            </a:t>
            </a:r>
            <a:r>
              <a:rPr lang="en-US" altLang="zh-CN" sz="2000" b="0" dirty="0" err="1">
                <a:solidFill>
                  <a:schemeClr val="bg2">
                    <a:lumMod val="50000"/>
                  </a:schemeClr>
                </a:solidFill>
                <a:latin typeface="+mn-lt"/>
                <a:ea typeface="楷体_GB2312" pitchFamily="49" charset="-122"/>
              </a:rPr>
              <a:t>GenListNode</a:t>
            </a:r>
            <a:r>
              <a:rPr lang="en-US" altLang="zh-CN" sz="2000" b="0" dirty="0">
                <a:solidFill>
                  <a:schemeClr val="bg2">
                    <a:lumMod val="50000"/>
                  </a:schemeClr>
                </a:solidFill>
                <a:latin typeface="+mn-lt"/>
                <a:ea typeface="楷体_GB2312" pitchFamily="49" charset="-122"/>
              </a:rPr>
              <a:t>&lt;</a:t>
            </a:r>
            <a:r>
              <a:rPr lang="en-US" altLang="zh-CN" sz="2000" b="0" dirty="0" err="1">
                <a:solidFill>
                  <a:schemeClr val="bg2">
                    <a:lumMod val="50000"/>
                  </a:schemeClr>
                </a:solidFill>
                <a:latin typeface="+mn-lt"/>
                <a:ea typeface="楷体_GB2312" pitchFamily="49" charset="-122"/>
              </a:rPr>
              <a:t>ElemType</a:t>
            </a:r>
            <a:r>
              <a:rPr lang="en-US" altLang="zh-CN" sz="2000" b="0" dirty="0">
                <a:solidFill>
                  <a:schemeClr val="bg2">
                    <a:lumMod val="50000"/>
                  </a:schemeClr>
                </a:solidFill>
                <a:latin typeface="+mn-lt"/>
                <a:ea typeface="楷体_GB2312" pitchFamily="49" charset="-122"/>
              </a:rPr>
              <a:t>&gt; *next = NULL);</a:t>
            </a:r>
          </a:p>
          <a:p>
            <a:pPr eaLnBrk="1" hangingPunct="1">
              <a:buFont typeface="Wingdings" pitchFamily="2" charset="2"/>
              <a:buNone/>
              <a:defRPr/>
            </a:pPr>
            <a:r>
              <a:rPr lang="en-US" altLang="zh-CN" sz="2000" b="0" dirty="0">
                <a:solidFill>
                  <a:schemeClr val="bg2">
                    <a:lumMod val="50000"/>
                  </a:schemeClr>
                </a:solidFill>
                <a:latin typeface="+mn-lt"/>
                <a:ea typeface="楷体_GB2312" pitchFamily="49" charset="-122"/>
              </a:rPr>
              <a:t>            // </a:t>
            </a:r>
            <a:r>
              <a:rPr lang="zh-CN" altLang="en-US" sz="2000" b="0" dirty="0">
                <a:solidFill>
                  <a:schemeClr val="bg2">
                    <a:lumMod val="50000"/>
                  </a:schemeClr>
                </a:solidFill>
                <a:latin typeface="+mn-lt"/>
                <a:ea typeface="楷体_GB2312" pitchFamily="49" charset="-122"/>
              </a:rPr>
              <a:t>由标志</a:t>
            </a:r>
            <a:r>
              <a:rPr lang="en-US" altLang="zh-CN" sz="2000" b="0" dirty="0" err="1">
                <a:solidFill>
                  <a:schemeClr val="bg2">
                    <a:lumMod val="50000"/>
                  </a:schemeClr>
                </a:solidFill>
                <a:latin typeface="+mn-lt"/>
                <a:ea typeface="楷体_GB2312" pitchFamily="49" charset="-122"/>
              </a:rPr>
              <a:t>tg</a:t>
            </a:r>
            <a:r>
              <a:rPr lang="zh-CN" altLang="en-US" sz="2000" b="0" dirty="0">
                <a:solidFill>
                  <a:schemeClr val="bg2">
                    <a:lumMod val="50000"/>
                  </a:schemeClr>
                </a:solidFill>
                <a:latin typeface="+mn-lt"/>
                <a:ea typeface="楷体_GB2312" pitchFamily="49" charset="-122"/>
              </a:rPr>
              <a:t>和指针</a:t>
            </a:r>
            <a:r>
              <a:rPr lang="en-US" altLang="zh-CN" sz="2000" b="0" dirty="0">
                <a:solidFill>
                  <a:schemeClr val="bg2">
                    <a:lumMod val="50000"/>
                  </a:schemeClr>
                </a:solidFill>
                <a:latin typeface="+mn-lt"/>
                <a:ea typeface="楷体_GB2312" pitchFamily="49" charset="-122"/>
              </a:rPr>
              <a:t>next</a:t>
            </a:r>
            <a:r>
              <a:rPr lang="zh-CN" altLang="en-US" sz="2000" b="0" dirty="0">
                <a:solidFill>
                  <a:schemeClr val="bg2">
                    <a:lumMod val="50000"/>
                  </a:schemeClr>
                </a:solidFill>
                <a:latin typeface="+mn-lt"/>
                <a:ea typeface="楷体_GB2312" pitchFamily="49" charset="-122"/>
              </a:rPr>
              <a:t>构造引用数法广义表结点</a:t>
            </a:r>
          </a:p>
          <a:p>
            <a:pPr eaLnBrk="1" hangingPunct="1">
              <a:buFont typeface="Wingdings" pitchFamily="2" charset="2"/>
              <a:buNone/>
              <a:defRPr/>
            </a:pPr>
            <a:r>
              <a:rPr lang="en-US" altLang="zh-CN" sz="2000" b="0" dirty="0">
                <a:solidFill>
                  <a:schemeClr val="bg2">
                    <a:lumMod val="50000"/>
                  </a:schemeClr>
                </a:solidFill>
                <a:latin typeface="+mn-lt"/>
                <a:ea typeface="楷体_GB2312" pitchFamily="49" charset="-122"/>
              </a:rPr>
              <a:t>};</a:t>
            </a:r>
            <a:endParaRPr lang="zh-CN" altLang="en-US" sz="2000" b="0" dirty="0">
              <a:solidFill>
                <a:schemeClr val="bg2">
                  <a:lumMod val="50000"/>
                </a:schemeClr>
              </a:solidFill>
              <a:latin typeface="+mn-lt"/>
            </a:endParaRPr>
          </a:p>
        </p:txBody>
      </p:sp>
      <p:sp>
        <p:nvSpPr>
          <p:cNvPr id="664578" name="Rectangle 2"/>
          <p:cNvSpPr>
            <a:spLocks noGrp="1" noChangeArrowheads="1"/>
          </p:cNvSpPr>
          <p:nvPr>
            <p:ph type="title"/>
          </p:nvPr>
        </p:nvSpPr>
        <p:spPr>
          <a:xfrm>
            <a:off x="993775" y="142875"/>
            <a:ext cx="7754938" cy="838200"/>
          </a:xfrm>
        </p:spPr>
        <p:txBody>
          <a:bodyPr/>
          <a:lstStyle/>
          <a:p>
            <a:pPr eaLnBrk="1" hangingPunct="1"/>
            <a:r>
              <a:rPr lang="zh-CN" altLang="en-US" dirty="0">
                <a:solidFill>
                  <a:schemeClr val="tx2"/>
                </a:solidFill>
                <a:latin typeface="黑体" pitchFamily="49" charset="-122"/>
                <a:ea typeface="黑体" pitchFamily="49" charset="-122"/>
              </a:rPr>
              <a:t>广义表结点类的定义</a:t>
            </a:r>
          </a:p>
        </p:txBody>
      </p:sp>
    </p:spTree>
  </p:cSld>
  <p:clrMapOvr>
    <a:masterClrMapping/>
  </p:clrMapOvr>
  <p:transition spd="slow">
    <p:circle/>
  </p:transition>
</p:sld>
</file>

<file path=ppt/slides/slide10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a:xfrm>
            <a:off x="993775" y="142875"/>
            <a:ext cx="7754938" cy="838200"/>
          </a:xfrm>
        </p:spPr>
        <p:txBody>
          <a:bodyPr/>
          <a:lstStyle/>
          <a:p>
            <a:pPr>
              <a:defRPr/>
            </a:pPr>
            <a:r>
              <a:rPr lang="zh-CN" altLang="en-US" dirty="0">
                <a:solidFill>
                  <a:schemeClr val="tx2"/>
                </a:solidFill>
                <a:latin typeface="黑体" pitchFamily="49" charset="-122"/>
                <a:ea typeface="黑体" pitchFamily="49" charset="-122"/>
              </a:rPr>
              <a:t>广义表的存储结构</a:t>
            </a:r>
            <a:endParaRPr lang="zh-CN" altLang="en-US" dirty="0"/>
          </a:p>
        </p:txBody>
      </p:sp>
      <p:pic>
        <p:nvPicPr>
          <p:cNvPr id="663556" name="Picture 4" descr="E:\hkmiao\BOOK\数据结构\第五章-图\Fig5-13.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2958510"/>
            <a:ext cx="5220580" cy="3623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descr="Rectangle: Click to edit Master text styles&#10;Second level&#10;Third level&#10;Fourth level&#10;Fifth level"/>
          <p:cNvSpPr>
            <a:spLocks noGrp="1" noChangeArrowheads="1"/>
          </p:cNvSpPr>
          <p:nvPr>
            <p:ph type="body" idx="1"/>
          </p:nvPr>
        </p:nvSpPr>
        <p:spPr>
          <a:xfrm>
            <a:off x="300038" y="1384300"/>
            <a:ext cx="7728346" cy="2188716"/>
          </a:xfrm>
        </p:spPr>
        <p:txBody>
          <a:bodyPr/>
          <a:lstStyle/>
          <a:p>
            <a:pPr eaLnBrk="1" hangingPunct="1">
              <a:lnSpc>
                <a:spcPct val="90000"/>
              </a:lnSpc>
              <a:buFont typeface="Wingdings" pitchFamily="2" charset="2"/>
              <a:buNone/>
              <a:defRPr/>
            </a:pPr>
            <a:r>
              <a:rPr lang="en-US" altLang="zh-CN" dirty="0">
                <a:solidFill>
                  <a:srgbClr val="0000FF"/>
                </a:solidFill>
                <a:ea typeface="楷体_GB2312" pitchFamily="49" charset="-122"/>
              </a:rPr>
              <a:t>A = ( ) </a:t>
            </a:r>
          </a:p>
          <a:p>
            <a:pPr eaLnBrk="1" hangingPunct="1">
              <a:lnSpc>
                <a:spcPct val="90000"/>
              </a:lnSpc>
              <a:buFont typeface="Wingdings" pitchFamily="2" charset="2"/>
              <a:buNone/>
              <a:defRPr/>
            </a:pPr>
            <a:r>
              <a:rPr lang="en-US" altLang="zh-CN" dirty="0">
                <a:ea typeface="楷体_GB2312" pitchFamily="49" charset="-122"/>
              </a:rPr>
              <a:t>B = (e)</a:t>
            </a:r>
          </a:p>
          <a:p>
            <a:pPr algn="just" eaLnBrk="1" hangingPunct="1">
              <a:lnSpc>
                <a:spcPct val="90000"/>
              </a:lnSpc>
              <a:defRPr/>
            </a:pPr>
            <a:r>
              <a:rPr lang="en-US" altLang="zh-CN" dirty="0">
                <a:solidFill>
                  <a:srgbClr val="0000FF"/>
                </a:solidFill>
                <a:ea typeface="楷体_GB2312" pitchFamily="49" charset="-122"/>
              </a:rPr>
              <a:t>C = (a , (b , c , d)) </a:t>
            </a:r>
          </a:p>
          <a:p>
            <a:pPr algn="just" eaLnBrk="1" hangingPunct="1">
              <a:lnSpc>
                <a:spcPct val="90000"/>
              </a:lnSpc>
              <a:defRPr/>
            </a:pPr>
            <a:r>
              <a:rPr lang="en-US" altLang="zh-CN" dirty="0">
                <a:ea typeface="楷体_GB2312" pitchFamily="49" charset="-122"/>
              </a:rPr>
              <a:t>D = (A , B , C)</a:t>
            </a:r>
          </a:p>
          <a:p>
            <a:pPr algn="just" eaLnBrk="1" hangingPunct="1">
              <a:lnSpc>
                <a:spcPct val="90000"/>
              </a:lnSpc>
              <a:defRPr/>
            </a:pPr>
            <a:r>
              <a:rPr lang="en-US" altLang="zh-CN" dirty="0">
                <a:solidFill>
                  <a:srgbClr val="0000FF"/>
                </a:solidFill>
                <a:ea typeface="楷体_GB2312" pitchFamily="49" charset="-122"/>
              </a:rPr>
              <a:t>E = (a , E)</a:t>
            </a:r>
          </a:p>
        </p:txBody>
      </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663556"/>
                                        </p:tgtEl>
                                        <p:attrNameLst>
                                          <p:attrName>style.visibility</p:attrName>
                                        </p:attrNameLst>
                                      </p:cBhvr>
                                      <p:to>
                                        <p:strVal val="visible"/>
                                      </p:to>
                                    </p:set>
                                    <p:anim calcmode="lin" valueType="num">
                                      <p:cBhvr>
                                        <p:cTn id="7" dur="1000" fill="hold"/>
                                        <p:tgtEl>
                                          <p:spTgt spid="663556"/>
                                        </p:tgtEl>
                                        <p:attrNameLst>
                                          <p:attrName>ppt_w</p:attrName>
                                        </p:attrNameLst>
                                      </p:cBhvr>
                                      <p:tavLst>
                                        <p:tav tm="0">
                                          <p:val>
                                            <p:fltVal val="0"/>
                                          </p:val>
                                        </p:tav>
                                        <p:tav tm="100000">
                                          <p:val>
                                            <p:strVal val="#ppt_w"/>
                                          </p:val>
                                        </p:tav>
                                      </p:tavLst>
                                    </p:anim>
                                    <p:anim calcmode="lin" valueType="num">
                                      <p:cBhvr>
                                        <p:cTn id="8" dur="1000" fill="hold"/>
                                        <p:tgtEl>
                                          <p:spTgt spid="663556"/>
                                        </p:tgtEl>
                                        <p:attrNameLst>
                                          <p:attrName>ppt_h</p:attrName>
                                        </p:attrNameLst>
                                      </p:cBhvr>
                                      <p:tavLst>
                                        <p:tav tm="0">
                                          <p:val>
                                            <p:fltVal val="0"/>
                                          </p:val>
                                        </p:tav>
                                        <p:tav tm="100000">
                                          <p:val>
                                            <p:strVal val="#ppt_h"/>
                                          </p:val>
                                        </p:tav>
                                      </p:tavLst>
                                    </p:anim>
                                    <p:anim calcmode="lin" valueType="num">
                                      <p:cBhvr>
                                        <p:cTn id="9" dur="1000" fill="hold"/>
                                        <p:tgtEl>
                                          <p:spTgt spid="663556"/>
                                        </p:tgtEl>
                                        <p:attrNameLst>
                                          <p:attrName>style.rotation</p:attrName>
                                        </p:attrNameLst>
                                      </p:cBhvr>
                                      <p:tavLst>
                                        <p:tav tm="0">
                                          <p:val>
                                            <p:fltVal val="90"/>
                                          </p:val>
                                        </p:tav>
                                        <p:tav tm="100000">
                                          <p:val>
                                            <p:fltVal val="0"/>
                                          </p:val>
                                        </p:tav>
                                      </p:tavLst>
                                    </p:anim>
                                    <p:animEffect transition="in" filter="fade">
                                      <p:cBhvr>
                                        <p:cTn id="10" dur="1000"/>
                                        <p:tgtEl>
                                          <p:spTgt spid="6635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4579" name="Rectangle 3" descr="Rectangle: Click to edit Master text styles&#10;Second level&#10;Third level&#10;Fourth level&#10;Fifth level"/>
          <p:cNvSpPr>
            <a:spLocks noGrp="1" noChangeArrowheads="1"/>
          </p:cNvSpPr>
          <p:nvPr>
            <p:ph type="body" idx="1"/>
          </p:nvPr>
        </p:nvSpPr>
        <p:spPr>
          <a:xfrm>
            <a:off x="9988" y="1304764"/>
            <a:ext cx="9134012" cy="5075238"/>
          </a:xfrm>
        </p:spPr>
        <p:txBody>
          <a:bodyPr/>
          <a:lstStyle/>
          <a:p>
            <a:pPr eaLnBrk="1" hangingPunct="1">
              <a:defRPr/>
            </a:pPr>
            <a:r>
              <a:rPr lang="en-US" altLang="zh-CN" b="0" dirty="0">
                <a:solidFill>
                  <a:schemeClr val="bg2">
                    <a:lumMod val="50000"/>
                  </a:schemeClr>
                </a:solidFill>
                <a:latin typeface="+mn-lt"/>
                <a:ea typeface="楷体_GB2312" pitchFamily="49" charset="-122"/>
              </a:rPr>
              <a:t>template&lt;class </a:t>
            </a:r>
            <a:r>
              <a:rPr lang="en-US" altLang="zh-CN" b="0" dirty="0" err="1">
                <a:solidFill>
                  <a:schemeClr val="bg2">
                    <a:lumMod val="50000"/>
                  </a:schemeClr>
                </a:solidFill>
                <a:latin typeface="+mn-lt"/>
                <a:ea typeface="楷体_GB2312" pitchFamily="49" charset="-122"/>
              </a:rPr>
              <a:t>ElemType</a:t>
            </a:r>
            <a:r>
              <a:rPr lang="en-US" altLang="zh-CN" b="0" dirty="0">
                <a:solidFill>
                  <a:schemeClr val="bg2">
                    <a:lumMod val="50000"/>
                  </a:schemeClr>
                </a:solidFill>
                <a:latin typeface="+mn-lt"/>
                <a:ea typeface="楷体_GB2312" pitchFamily="49" charset="-122"/>
              </a:rPr>
              <a:t>&gt;</a:t>
            </a:r>
          </a:p>
          <a:p>
            <a:pPr eaLnBrk="1" hangingPunct="1">
              <a:defRPr/>
            </a:pPr>
            <a:r>
              <a:rPr lang="en-US" altLang="zh-CN" b="0" dirty="0">
                <a:solidFill>
                  <a:schemeClr val="bg2">
                    <a:lumMod val="50000"/>
                  </a:schemeClr>
                </a:solidFill>
                <a:latin typeface="+mn-lt"/>
                <a:ea typeface="楷体_GB2312" pitchFamily="49" charset="-122"/>
              </a:rPr>
              <a:t>class </a:t>
            </a:r>
            <a:r>
              <a:rPr lang="en-US" altLang="zh-CN" b="0" dirty="0" err="1">
                <a:solidFill>
                  <a:schemeClr val="bg2">
                    <a:lumMod val="50000"/>
                  </a:schemeClr>
                </a:solidFill>
                <a:latin typeface="+mn-lt"/>
                <a:ea typeface="楷体_GB2312" pitchFamily="49" charset="-122"/>
              </a:rPr>
              <a:t>GenList</a:t>
            </a:r>
            <a:r>
              <a:rPr lang="en-US" altLang="zh-CN" b="0" dirty="0">
                <a:solidFill>
                  <a:schemeClr val="bg2">
                    <a:lumMod val="50000"/>
                  </a:schemeClr>
                </a:solidFill>
                <a:latin typeface="+mn-lt"/>
                <a:ea typeface="楷体_GB2312" pitchFamily="49" charset="-122"/>
              </a:rPr>
              <a:t>  {</a:t>
            </a:r>
          </a:p>
          <a:p>
            <a:pPr eaLnBrk="1" hangingPunct="1">
              <a:defRPr/>
            </a:pPr>
            <a:r>
              <a:rPr lang="en-US" altLang="zh-CN" b="0" dirty="0">
                <a:solidFill>
                  <a:schemeClr val="bg2">
                    <a:lumMod val="50000"/>
                  </a:schemeClr>
                </a:solidFill>
                <a:latin typeface="+mn-lt"/>
                <a:ea typeface="楷体_GB2312" pitchFamily="49" charset="-122"/>
              </a:rPr>
              <a:t>protected:</a:t>
            </a:r>
          </a:p>
          <a:p>
            <a:pPr eaLnBrk="1" hangingPunct="1">
              <a:defRPr/>
            </a:pPr>
            <a:r>
              <a:rPr lang="en-US" altLang="zh-CN" b="0" dirty="0">
                <a:solidFill>
                  <a:schemeClr val="bg2">
                    <a:lumMod val="50000"/>
                  </a:schemeClr>
                </a:solidFill>
                <a:latin typeface="+mn-lt"/>
                <a:ea typeface="楷体_GB2312" pitchFamily="49" charset="-122"/>
              </a:rPr>
              <a:t>      </a:t>
            </a:r>
            <a:r>
              <a:rPr lang="en-US" altLang="zh-CN" b="0" dirty="0" err="1">
                <a:solidFill>
                  <a:schemeClr val="bg2">
                    <a:lumMod val="50000"/>
                  </a:schemeClr>
                </a:solidFill>
                <a:latin typeface="+mn-lt"/>
                <a:ea typeface="楷体_GB2312" pitchFamily="49" charset="-122"/>
              </a:rPr>
              <a:t>GenListNode</a:t>
            </a:r>
            <a:r>
              <a:rPr lang="en-US" altLang="zh-CN" b="0" dirty="0">
                <a:solidFill>
                  <a:schemeClr val="bg2">
                    <a:lumMod val="50000"/>
                  </a:schemeClr>
                </a:solidFill>
                <a:latin typeface="+mn-lt"/>
                <a:ea typeface="楷体_GB2312" pitchFamily="49" charset="-122"/>
              </a:rPr>
              <a:t>&lt;</a:t>
            </a:r>
            <a:r>
              <a:rPr lang="en-US" altLang="zh-CN" b="0" dirty="0" err="1">
                <a:solidFill>
                  <a:schemeClr val="bg2">
                    <a:lumMod val="50000"/>
                  </a:schemeClr>
                </a:solidFill>
                <a:latin typeface="+mn-lt"/>
                <a:ea typeface="楷体_GB2312" pitchFamily="49" charset="-122"/>
              </a:rPr>
              <a:t>ElemType</a:t>
            </a:r>
            <a:r>
              <a:rPr lang="en-US" altLang="zh-CN" b="0" dirty="0">
                <a:solidFill>
                  <a:schemeClr val="bg2">
                    <a:lumMod val="50000"/>
                  </a:schemeClr>
                </a:solidFill>
                <a:latin typeface="+mn-lt"/>
                <a:ea typeface="楷体_GB2312" pitchFamily="49" charset="-122"/>
              </a:rPr>
              <a:t>&gt; *head;</a:t>
            </a:r>
          </a:p>
          <a:p>
            <a:pPr eaLnBrk="1" hangingPunct="1">
              <a:defRPr/>
            </a:pPr>
            <a:r>
              <a:rPr lang="zh-CN" altLang="en-US" b="0" dirty="0">
                <a:solidFill>
                  <a:schemeClr val="bg2">
                    <a:lumMod val="50000"/>
                  </a:schemeClr>
                </a:solidFill>
                <a:latin typeface="+mn-lt"/>
                <a:ea typeface="楷体_GB2312" pitchFamily="49" charset="-122"/>
              </a:rPr>
              <a:t>      </a:t>
            </a:r>
            <a:r>
              <a:rPr lang="en-US" altLang="zh-CN" b="0" dirty="0">
                <a:solidFill>
                  <a:schemeClr val="bg2">
                    <a:lumMod val="50000"/>
                  </a:schemeClr>
                </a:solidFill>
                <a:latin typeface="+mn-lt"/>
                <a:ea typeface="楷体_GB2312" pitchFamily="49" charset="-122"/>
              </a:rPr>
              <a:t>void </a:t>
            </a:r>
            <a:r>
              <a:rPr lang="en-US" altLang="zh-CN" b="0" dirty="0" err="1">
                <a:solidFill>
                  <a:schemeClr val="bg2">
                    <a:lumMod val="50000"/>
                  </a:schemeClr>
                </a:solidFill>
                <a:latin typeface="+mn-lt"/>
                <a:ea typeface="楷体_GB2312" pitchFamily="49" charset="-122"/>
              </a:rPr>
              <a:t>ShowHelp</a:t>
            </a:r>
            <a:r>
              <a:rPr lang="en-US" altLang="zh-CN" b="0" dirty="0">
                <a:solidFill>
                  <a:schemeClr val="bg2">
                    <a:lumMod val="50000"/>
                  </a:schemeClr>
                </a:solidFill>
                <a:latin typeface="+mn-lt"/>
                <a:ea typeface="楷体_GB2312" pitchFamily="49" charset="-122"/>
              </a:rPr>
              <a:t>(</a:t>
            </a:r>
            <a:r>
              <a:rPr lang="en-US" altLang="zh-CN" b="0" dirty="0" err="1">
                <a:solidFill>
                  <a:schemeClr val="bg2">
                    <a:lumMod val="50000"/>
                  </a:schemeClr>
                </a:solidFill>
                <a:latin typeface="+mn-lt"/>
                <a:ea typeface="楷体_GB2312" pitchFamily="49" charset="-122"/>
              </a:rPr>
              <a:t>GenListNode</a:t>
            </a:r>
            <a:r>
              <a:rPr lang="en-US" altLang="zh-CN" b="0" dirty="0">
                <a:solidFill>
                  <a:schemeClr val="bg2">
                    <a:lumMod val="50000"/>
                  </a:schemeClr>
                </a:solidFill>
                <a:latin typeface="+mn-lt"/>
                <a:ea typeface="楷体_GB2312" pitchFamily="49" charset="-122"/>
              </a:rPr>
              <a:t>&lt;</a:t>
            </a:r>
            <a:r>
              <a:rPr lang="en-US" altLang="zh-CN" b="0" dirty="0" err="1">
                <a:solidFill>
                  <a:schemeClr val="bg2">
                    <a:lumMod val="50000"/>
                  </a:schemeClr>
                </a:solidFill>
                <a:latin typeface="+mn-lt"/>
                <a:ea typeface="楷体_GB2312" pitchFamily="49" charset="-122"/>
              </a:rPr>
              <a:t>ElemType</a:t>
            </a:r>
            <a:r>
              <a:rPr lang="en-US" altLang="zh-CN" b="0" dirty="0">
                <a:solidFill>
                  <a:schemeClr val="bg2">
                    <a:lumMod val="50000"/>
                  </a:schemeClr>
                </a:solidFill>
                <a:latin typeface="+mn-lt"/>
                <a:ea typeface="楷体_GB2312" pitchFamily="49" charset="-122"/>
              </a:rPr>
              <a:t>&gt; *</a:t>
            </a:r>
            <a:r>
              <a:rPr lang="en-US" altLang="zh-CN" b="0" dirty="0" err="1">
                <a:solidFill>
                  <a:schemeClr val="bg2">
                    <a:lumMod val="50000"/>
                  </a:schemeClr>
                </a:solidFill>
                <a:latin typeface="+mn-lt"/>
                <a:ea typeface="楷体_GB2312" pitchFamily="49" charset="-122"/>
              </a:rPr>
              <a:t>hd</a:t>
            </a:r>
            <a:r>
              <a:rPr lang="en-US" altLang="zh-CN" b="0" dirty="0">
                <a:solidFill>
                  <a:schemeClr val="bg2">
                    <a:lumMod val="50000"/>
                  </a:schemeClr>
                </a:solidFill>
                <a:latin typeface="+mn-lt"/>
                <a:ea typeface="楷体_GB2312" pitchFamily="49" charset="-122"/>
              </a:rPr>
              <a:t>) </a:t>
            </a:r>
            <a:r>
              <a:rPr lang="en-US" altLang="zh-CN" b="0" dirty="0" err="1">
                <a:solidFill>
                  <a:schemeClr val="bg2">
                    <a:lumMod val="50000"/>
                  </a:schemeClr>
                </a:solidFill>
                <a:latin typeface="+mn-lt"/>
                <a:ea typeface="楷体_GB2312" pitchFamily="49" charset="-122"/>
              </a:rPr>
              <a:t>const</a:t>
            </a:r>
            <a:r>
              <a:rPr lang="en-US" altLang="zh-CN" b="0" dirty="0">
                <a:solidFill>
                  <a:schemeClr val="bg2">
                    <a:lumMod val="50000"/>
                  </a:schemeClr>
                </a:solidFill>
                <a:latin typeface="+mn-lt"/>
                <a:ea typeface="楷体_GB2312" pitchFamily="49" charset="-122"/>
              </a:rPr>
              <a:t>;	</a:t>
            </a:r>
          </a:p>
          <a:p>
            <a:pPr eaLnBrk="1" hangingPunct="1">
              <a:defRPr/>
            </a:pPr>
            <a:r>
              <a:rPr lang="zh-CN" altLang="en-US" b="0" dirty="0">
                <a:solidFill>
                  <a:schemeClr val="bg2">
                    <a:lumMod val="50000"/>
                  </a:schemeClr>
                </a:solidFill>
                <a:latin typeface="+mn-lt"/>
                <a:ea typeface="楷体_GB2312" pitchFamily="49" charset="-122"/>
              </a:rPr>
              <a:t>      </a:t>
            </a:r>
            <a:r>
              <a:rPr lang="en-US" altLang="zh-CN" b="0" dirty="0" err="1">
                <a:solidFill>
                  <a:schemeClr val="bg2">
                    <a:lumMod val="50000"/>
                  </a:schemeClr>
                </a:solidFill>
                <a:latin typeface="+mn-lt"/>
                <a:ea typeface="楷体_GB2312" pitchFamily="49" charset="-122"/>
              </a:rPr>
              <a:t>int</a:t>
            </a:r>
            <a:r>
              <a:rPr lang="en-US" altLang="zh-CN" b="0" dirty="0">
                <a:solidFill>
                  <a:schemeClr val="bg2">
                    <a:lumMod val="50000"/>
                  </a:schemeClr>
                </a:solidFill>
                <a:latin typeface="+mn-lt"/>
                <a:ea typeface="楷体_GB2312" pitchFamily="49" charset="-122"/>
              </a:rPr>
              <a:t> </a:t>
            </a:r>
            <a:r>
              <a:rPr lang="en-US" altLang="zh-CN" b="0" dirty="0" err="1">
                <a:solidFill>
                  <a:schemeClr val="bg2">
                    <a:lumMod val="50000"/>
                  </a:schemeClr>
                </a:solidFill>
                <a:latin typeface="+mn-lt"/>
                <a:ea typeface="楷体_GB2312" pitchFamily="49" charset="-122"/>
              </a:rPr>
              <a:t>DepthHelp</a:t>
            </a:r>
            <a:r>
              <a:rPr lang="en-US" altLang="zh-CN" b="0" dirty="0">
                <a:solidFill>
                  <a:schemeClr val="bg2">
                    <a:lumMod val="50000"/>
                  </a:schemeClr>
                </a:solidFill>
                <a:latin typeface="+mn-lt"/>
                <a:ea typeface="楷体_GB2312" pitchFamily="49" charset="-122"/>
              </a:rPr>
              <a:t>(</a:t>
            </a:r>
            <a:r>
              <a:rPr lang="en-US" altLang="zh-CN" b="0" dirty="0" err="1">
                <a:solidFill>
                  <a:schemeClr val="bg2">
                    <a:lumMod val="50000"/>
                  </a:schemeClr>
                </a:solidFill>
                <a:latin typeface="+mn-lt"/>
                <a:ea typeface="楷体_GB2312" pitchFamily="49" charset="-122"/>
              </a:rPr>
              <a:t>const</a:t>
            </a:r>
            <a:r>
              <a:rPr lang="en-US" altLang="zh-CN" b="0" dirty="0">
                <a:solidFill>
                  <a:schemeClr val="bg2">
                    <a:lumMod val="50000"/>
                  </a:schemeClr>
                </a:solidFill>
                <a:latin typeface="+mn-lt"/>
                <a:ea typeface="楷体_GB2312" pitchFamily="49" charset="-122"/>
              </a:rPr>
              <a:t> </a:t>
            </a:r>
            <a:r>
              <a:rPr lang="en-US" altLang="zh-CN" b="0" dirty="0" err="1">
                <a:solidFill>
                  <a:schemeClr val="bg2">
                    <a:lumMod val="50000"/>
                  </a:schemeClr>
                </a:solidFill>
                <a:latin typeface="+mn-lt"/>
                <a:ea typeface="楷体_GB2312" pitchFamily="49" charset="-122"/>
              </a:rPr>
              <a:t>GenListNode</a:t>
            </a:r>
            <a:r>
              <a:rPr lang="en-US" altLang="zh-CN" b="0" dirty="0">
                <a:solidFill>
                  <a:schemeClr val="bg2">
                    <a:lumMod val="50000"/>
                  </a:schemeClr>
                </a:solidFill>
                <a:latin typeface="+mn-lt"/>
                <a:ea typeface="楷体_GB2312" pitchFamily="49" charset="-122"/>
              </a:rPr>
              <a:t>&lt;</a:t>
            </a:r>
            <a:r>
              <a:rPr lang="en-US" altLang="zh-CN" b="0" dirty="0" err="1">
                <a:solidFill>
                  <a:schemeClr val="bg2">
                    <a:lumMod val="50000"/>
                  </a:schemeClr>
                </a:solidFill>
                <a:latin typeface="+mn-lt"/>
                <a:ea typeface="楷体_GB2312" pitchFamily="49" charset="-122"/>
              </a:rPr>
              <a:t>ElemType</a:t>
            </a:r>
            <a:r>
              <a:rPr lang="en-US" altLang="zh-CN" b="0" dirty="0">
                <a:solidFill>
                  <a:schemeClr val="bg2">
                    <a:lumMod val="50000"/>
                  </a:schemeClr>
                </a:solidFill>
                <a:latin typeface="+mn-lt"/>
                <a:ea typeface="楷体_GB2312" pitchFamily="49" charset="-122"/>
              </a:rPr>
              <a:t>&gt; *</a:t>
            </a:r>
            <a:r>
              <a:rPr lang="en-US" altLang="zh-CN" b="0" dirty="0" err="1">
                <a:solidFill>
                  <a:schemeClr val="bg2">
                    <a:lumMod val="50000"/>
                  </a:schemeClr>
                </a:solidFill>
                <a:latin typeface="+mn-lt"/>
                <a:ea typeface="楷体_GB2312" pitchFamily="49" charset="-122"/>
              </a:rPr>
              <a:t>hd</a:t>
            </a:r>
            <a:r>
              <a:rPr lang="en-US" altLang="zh-CN" b="0" dirty="0">
                <a:solidFill>
                  <a:schemeClr val="bg2">
                    <a:lumMod val="50000"/>
                  </a:schemeClr>
                </a:solidFill>
                <a:latin typeface="+mn-lt"/>
                <a:ea typeface="楷体_GB2312" pitchFamily="49" charset="-122"/>
              </a:rPr>
              <a:t>);	</a:t>
            </a:r>
          </a:p>
          <a:p>
            <a:pPr eaLnBrk="1" hangingPunct="1">
              <a:defRPr/>
            </a:pPr>
            <a:r>
              <a:rPr lang="zh-CN" altLang="en-US" b="0" dirty="0">
                <a:solidFill>
                  <a:schemeClr val="bg2">
                    <a:lumMod val="50000"/>
                  </a:schemeClr>
                </a:solidFill>
                <a:latin typeface="+mn-lt"/>
                <a:ea typeface="楷体_GB2312" pitchFamily="49" charset="-122"/>
              </a:rPr>
              <a:t>      </a:t>
            </a:r>
            <a:r>
              <a:rPr lang="en-US" altLang="zh-CN" b="0" dirty="0">
                <a:solidFill>
                  <a:schemeClr val="bg2">
                    <a:lumMod val="50000"/>
                  </a:schemeClr>
                </a:solidFill>
                <a:latin typeface="+mn-lt"/>
                <a:ea typeface="楷体_GB2312" pitchFamily="49" charset="-122"/>
              </a:rPr>
              <a:t>void </a:t>
            </a:r>
            <a:r>
              <a:rPr lang="en-US" altLang="zh-CN" b="0" dirty="0" err="1">
                <a:solidFill>
                  <a:schemeClr val="bg2">
                    <a:lumMod val="50000"/>
                  </a:schemeClr>
                </a:solidFill>
                <a:latin typeface="+mn-lt"/>
                <a:ea typeface="楷体_GB2312" pitchFamily="49" charset="-122"/>
              </a:rPr>
              <a:t>ClearHelp</a:t>
            </a:r>
            <a:r>
              <a:rPr lang="en-US" altLang="zh-CN" b="0" dirty="0">
                <a:solidFill>
                  <a:schemeClr val="bg2">
                    <a:lumMod val="50000"/>
                  </a:schemeClr>
                </a:solidFill>
                <a:latin typeface="+mn-lt"/>
                <a:ea typeface="楷体_GB2312" pitchFamily="49" charset="-122"/>
              </a:rPr>
              <a:t>(</a:t>
            </a:r>
            <a:r>
              <a:rPr lang="en-US" altLang="zh-CN" b="0" dirty="0" err="1">
                <a:solidFill>
                  <a:schemeClr val="bg2">
                    <a:lumMod val="50000"/>
                  </a:schemeClr>
                </a:solidFill>
                <a:latin typeface="+mn-lt"/>
                <a:ea typeface="楷体_GB2312" pitchFamily="49" charset="-122"/>
              </a:rPr>
              <a:t>GenListNode</a:t>
            </a:r>
            <a:r>
              <a:rPr lang="en-US" altLang="zh-CN" b="0" dirty="0">
                <a:solidFill>
                  <a:schemeClr val="bg2">
                    <a:lumMod val="50000"/>
                  </a:schemeClr>
                </a:solidFill>
                <a:latin typeface="+mn-lt"/>
                <a:ea typeface="楷体_GB2312" pitchFamily="49" charset="-122"/>
              </a:rPr>
              <a:t>&lt;</a:t>
            </a:r>
            <a:r>
              <a:rPr lang="en-US" altLang="zh-CN" b="0" dirty="0" err="1">
                <a:solidFill>
                  <a:schemeClr val="bg2">
                    <a:lumMod val="50000"/>
                  </a:schemeClr>
                </a:solidFill>
                <a:latin typeface="+mn-lt"/>
                <a:ea typeface="楷体_GB2312" pitchFamily="49" charset="-122"/>
              </a:rPr>
              <a:t>ElemType</a:t>
            </a:r>
            <a:r>
              <a:rPr lang="en-US" altLang="zh-CN" b="0" dirty="0">
                <a:solidFill>
                  <a:schemeClr val="bg2">
                    <a:lumMod val="50000"/>
                  </a:schemeClr>
                </a:solidFill>
                <a:latin typeface="+mn-lt"/>
                <a:ea typeface="楷体_GB2312" pitchFamily="49" charset="-122"/>
              </a:rPr>
              <a:t>&gt; *</a:t>
            </a:r>
            <a:r>
              <a:rPr lang="en-US" altLang="zh-CN" b="0" dirty="0" err="1">
                <a:solidFill>
                  <a:schemeClr val="bg2">
                    <a:lumMod val="50000"/>
                  </a:schemeClr>
                </a:solidFill>
                <a:latin typeface="+mn-lt"/>
                <a:ea typeface="楷体_GB2312" pitchFamily="49" charset="-122"/>
              </a:rPr>
              <a:t>hd</a:t>
            </a:r>
            <a:r>
              <a:rPr lang="en-US" altLang="zh-CN" b="0" dirty="0">
                <a:solidFill>
                  <a:schemeClr val="bg2">
                    <a:lumMod val="50000"/>
                  </a:schemeClr>
                </a:solidFill>
                <a:latin typeface="+mn-lt"/>
                <a:ea typeface="楷体_GB2312" pitchFamily="49" charset="-122"/>
              </a:rPr>
              <a:t>);		</a:t>
            </a:r>
          </a:p>
          <a:p>
            <a:pPr eaLnBrk="1" hangingPunct="1">
              <a:defRPr/>
            </a:pPr>
            <a:r>
              <a:rPr lang="zh-CN" altLang="en-US" b="0" dirty="0">
                <a:solidFill>
                  <a:schemeClr val="bg2">
                    <a:lumMod val="50000"/>
                  </a:schemeClr>
                </a:solidFill>
                <a:latin typeface="+mn-lt"/>
                <a:ea typeface="楷体_GB2312" pitchFamily="49" charset="-122"/>
              </a:rPr>
              <a:t>      </a:t>
            </a:r>
            <a:r>
              <a:rPr lang="en-US" altLang="zh-CN" b="0" dirty="0">
                <a:solidFill>
                  <a:schemeClr val="bg2">
                    <a:lumMod val="50000"/>
                  </a:schemeClr>
                </a:solidFill>
                <a:latin typeface="+mn-lt"/>
                <a:ea typeface="楷体_GB2312" pitchFamily="49" charset="-122"/>
              </a:rPr>
              <a:t>void </a:t>
            </a:r>
            <a:r>
              <a:rPr lang="en-US" altLang="zh-CN" b="0" dirty="0" err="1">
                <a:solidFill>
                  <a:schemeClr val="bg2">
                    <a:lumMod val="50000"/>
                  </a:schemeClr>
                </a:solidFill>
                <a:latin typeface="+mn-lt"/>
                <a:ea typeface="楷体_GB2312" pitchFamily="49" charset="-122"/>
              </a:rPr>
              <a:t>CopyHelp</a:t>
            </a:r>
            <a:r>
              <a:rPr lang="en-US" altLang="zh-CN" b="0" dirty="0">
                <a:solidFill>
                  <a:schemeClr val="bg2">
                    <a:lumMod val="50000"/>
                  </a:schemeClr>
                </a:solidFill>
                <a:latin typeface="+mn-lt"/>
                <a:ea typeface="楷体_GB2312" pitchFamily="49" charset="-122"/>
              </a:rPr>
              <a:t>(</a:t>
            </a:r>
            <a:r>
              <a:rPr lang="en-US" altLang="zh-CN" b="0" dirty="0" err="1">
                <a:solidFill>
                  <a:schemeClr val="bg2">
                    <a:lumMod val="50000"/>
                  </a:schemeClr>
                </a:solidFill>
                <a:latin typeface="+mn-lt"/>
                <a:ea typeface="楷体_GB2312" pitchFamily="49" charset="-122"/>
              </a:rPr>
              <a:t>const</a:t>
            </a:r>
            <a:r>
              <a:rPr lang="en-US" altLang="zh-CN" b="0" dirty="0">
                <a:solidFill>
                  <a:schemeClr val="bg2">
                    <a:lumMod val="50000"/>
                  </a:schemeClr>
                </a:solidFill>
                <a:latin typeface="+mn-lt"/>
                <a:ea typeface="楷体_GB2312" pitchFamily="49" charset="-122"/>
              </a:rPr>
              <a:t> </a:t>
            </a:r>
            <a:r>
              <a:rPr lang="en-US" altLang="zh-CN" b="0" dirty="0" err="1">
                <a:solidFill>
                  <a:schemeClr val="bg2">
                    <a:lumMod val="50000"/>
                  </a:schemeClr>
                </a:solidFill>
                <a:latin typeface="+mn-lt"/>
                <a:ea typeface="楷体_GB2312" pitchFamily="49" charset="-122"/>
              </a:rPr>
              <a:t>GenListNode</a:t>
            </a:r>
            <a:r>
              <a:rPr lang="en-US" altLang="zh-CN" b="0" dirty="0">
                <a:solidFill>
                  <a:schemeClr val="bg2">
                    <a:lumMod val="50000"/>
                  </a:schemeClr>
                </a:solidFill>
                <a:latin typeface="+mn-lt"/>
                <a:ea typeface="楷体_GB2312" pitchFamily="49" charset="-122"/>
              </a:rPr>
              <a:t>&lt;</a:t>
            </a:r>
            <a:r>
              <a:rPr lang="en-US" altLang="zh-CN" b="0" dirty="0" err="1">
                <a:solidFill>
                  <a:schemeClr val="bg2">
                    <a:lumMod val="50000"/>
                  </a:schemeClr>
                </a:solidFill>
                <a:latin typeface="+mn-lt"/>
                <a:ea typeface="楷体_GB2312" pitchFamily="49" charset="-122"/>
              </a:rPr>
              <a:t>ElemType</a:t>
            </a:r>
            <a:r>
              <a:rPr lang="en-US" altLang="zh-CN" b="0" dirty="0">
                <a:solidFill>
                  <a:schemeClr val="bg2">
                    <a:lumMod val="50000"/>
                  </a:schemeClr>
                </a:solidFill>
                <a:latin typeface="+mn-lt"/>
                <a:ea typeface="楷体_GB2312" pitchFamily="49" charset="-122"/>
              </a:rPr>
              <a:t>&gt; *</a:t>
            </a:r>
            <a:r>
              <a:rPr lang="en-US" altLang="zh-CN" b="0" dirty="0" err="1">
                <a:solidFill>
                  <a:schemeClr val="bg2">
                    <a:lumMod val="50000"/>
                  </a:schemeClr>
                </a:solidFill>
                <a:latin typeface="+mn-lt"/>
                <a:ea typeface="楷体_GB2312" pitchFamily="49" charset="-122"/>
              </a:rPr>
              <a:t>sourceHead</a:t>
            </a:r>
            <a:r>
              <a:rPr lang="en-US" altLang="zh-CN" b="0" dirty="0">
                <a:solidFill>
                  <a:schemeClr val="bg2">
                    <a:lumMod val="50000"/>
                  </a:schemeClr>
                </a:solidFill>
                <a:latin typeface="+mn-lt"/>
                <a:ea typeface="楷体_GB2312" pitchFamily="49" charset="-122"/>
              </a:rPr>
              <a:t>, </a:t>
            </a:r>
          </a:p>
          <a:p>
            <a:pPr eaLnBrk="1" hangingPunct="1">
              <a:defRPr/>
            </a:pPr>
            <a:r>
              <a:rPr lang="en-US" altLang="zh-CN" b="0" dirty="0">
                <a:solidFill>
                  <a:schemeClr val="bg2">
                    <a:lumMod val="50000"/>
                  </a:schemeClr>
                </a:solidFill>
                <a:latin typeface="+mn-lt"/>
                <a:ea typeface="楷体_GB2312" pitchFamily="49" charset="-122"/>
              </a:rPr>
              <a:t>		 </a:t>
            </a:r>
            <a:r>
              <a:rPr lang="en-US" altLang="zh-CN" b="0" dirty="0" err="1">
                <a:solidFill>
                  <a:schemeClr val="bg2">
                    <a:lumMod val="50000"/>
                  </a:schemeClr>
                </a:solidFill>
                <a:latin typeface="+mn-lt"/>
                <a:ea typeface="楷体_GB2312" pitchFamily="49" charset="-122"/>
              </a:rPr>
              <a:t>GenListNode</a:t>
            </a:r>
            <a:r>
              <a:rPr lang="en-US" altLang="zh-CN" b="0" dirty="0">
                <a:solidFill>
                  <a:schemeClr val="bg2">
                    <a:lumMod val="50000"/>
                  </a:schemeClr>
                </a:solidFill>
                <a:latin typeface="+mn-lt"/>
                <a:ea typeface="楷体_GB2312" pitchFamily="49" charset="-122"/>
              </a:rPr>
              <a:t>&lt;</a:t>
            </a:r>
            <a:r>
              <a:rPr lang="en-US" altLang="zh-CN" b="0" dirty="0" err="1">
                <a:solidFill>
                  <a:schemeClr val="bg2">
                    <a:lumMod val="50000"/>
                  </a:schemeClr>
                </a:solidFill>
                <a:latin typeface="+mn-lt"/>
                <a:ea typeface="楷体_GB2312" pitchFamily="49" charset="-122"/>
              </a:rPr>
              <a:t>ElemType</a:t>
            </a:r>
            <a:r>
              <a:rPr lang="en-US" altLang="zh-CN" b="0" dirty="0">
                <a:solidFill>
                  <a:schemeClr val="bg2">
                    <a:lumMod val="50000"/>
                  </a:schemeClr>
                </a:solidFill>
                <a:latin typeface="+mn-lt"/>
                <a:ea typeface="楷体_GB2312" pitchFamily="49" charset="-122"/>
              </a:rPr>
              <a:t>&gt; *&amp;</a:t>
            </a:r>
            <a:r>
              <a:rPr lang="en-US" altLang="zh-CN" b="0" dirty="0" err="1">
                <a:solidFill>
                  <a:schemeClr val="bg2">
                    <a:lumMod val="50000"/>
                  </a:schemeClr>
                </a:solidFill>
                <a:latin typeface="+mn-lt"/>
                <a:ea typeface="楷体_GB2312" pitchFamily="49" charset="-122"/>
              </a:rPr>
              <a:t>destHead</a:t>
            </a:r>
            <a:r>
              <a:rPr lang="en-US" altLang="zh-CN" b="0" dirty="0">
                <a:solidFill>
                  <a:schemeClr val="bg2">
                    <a:lumMod val="50000"/>
                  </a:schemeClr>
                </a:solidFill>
                <a:latin typeface="+mn-lt"/>
                <a:ea typeface="楷体_GB2312" pitchFamily="49" charset="-122"/>
              </a:rPr>
              <a:t>);	</a:t>
            </a:r>
          </a:p>
          <a:p>
            <a:pPr eaLnBrk="1" hangingPunct="1">
              <a:defRPr/>
            </a:pPr>
            <a:r>
              <a:rPr lang="zh-CN" altLang="en-US" b="0" dirty="0">
                <a:solidFill>
                  <a:schemeClr val="bg2">
                    <a:lumMod val="50000"/>
                  </a:schemeClr>
                </a:solidFill>
                <a:latin typeface="+mn-lt"/>
                <a:ea typeface="楷体_GB2312" pitchFamily="49" charset="-122"/>
              </a:rPr>
              <a:t>      </a:t>
            </a:r>
            <a:r>
              <a:rPr lang="en-US" altLang="zh-CN" b="0" dirty="0">
                <a:solidFill>
                  <a:schemeClr val="bg2">
                    <a:lumMod val="50000"/>
                  </a:schemeClr>
                </a:solidFill>
                <a:latin typeface="+mn-lt"/>
                <a:ea typeface="楷体_GB2312" pitchFamily="49" charset="-122"/>
              </a:rPr>
              <a:t>static void </a:t>
            </a:r>
            <a:r>
              <a:rPr lang="en-US" altLang="zh-CN" b="0" dirty="0" err="1">
                <a:solidFill>
                  <a:schemeClr val="bg2">
                    <a:lumMod val="50000"/>
                  </a:schemeClr>
                </a:solidFill>
                <a:latin typeface="+mn-lt"/>
                <a:ea typeface="楷体_GB2312" pitchFamily="49" charset="-122"/>
              </a:rPr>
              <a:t>CreateHelp</a:t>
            </a:r>
            <a:r>
              <a:rPr lang="en-US" altLang="zh-CN" b="0" dirty="0">
                <a:solidFill>
                  <a:schemeClr val="bg2">
                    <a:lumMod val="50000"/>
                  </a:schemeClr>
                </a:solidFill>
                <a:latin typeface="+mn-lt"/>
                <a:ea typeface="楷体_GB2312" pitchFamily="49" charset="-122"/>
              </a:rPr>
              <a:t>(</a:t>
            </a:r>
            <a:r>
              <a:rPr lang="en-US" altLang="zh-CN" b="0" dirty="0" err="1">
                <a:solidFill>
                  <a:schemeClr val="bg2">
                    <a:lumMod val="50000"/>
                  </a:schemeClr>
                </a:solidFill>
                <a:latin typeface="+mn-lt"/>
                <a:ea typeface="楷体_GB2312" pitchFamily="49" charset="-122"/>
              </a:rPr>
              <a:t>GenListNode</a:t>
            </a:r>
            <a:r>
              <a:rPr lang="en-US" altLang="zh-CN" b="0" dirty="0">
                <a:solidFill>
                  <a:schemeClr val="bg2">
                    <a:lumMod val="50000"/>
                  </a:schemeClr>
                </a:solidFill>
                <a:latin typeface="+mn-lt"/>
                <a:ea typeface="楷体_GB2312" pitchFamily="49" charset="-122"/>
              </a:rPr>
              <a:t>&lt;</a:t>
            </a:r>
            <a:r>
              <a:rPr lang="en-US" altLang="zh-CN" b="0" dirty="0" err="1">
                <a:solidFill>
                  <a:schemeClr val="bg2">
                    <a:lumMod val="50000"/>
                  </a:schemeClr>
                </a:solidFill>
                <a:latin typeface="+mn-lt"/>
                <a:ea typeface="楷体_GB2312" pitchFamily="49" charset="-122"/>
              </a:rPr>
              <a:t>ElemType</a:t>
            </a:r>
            <a:r>
              <a:rPr lang="en-US" altLang="zh-CN" b="0" dirty="0">
                <a:solidFill>
                  <a:schemeClr val="bg2">
                    <a:lumMod val="50000"/>
                  </a:schemeClr>
                </a:solidFill>
                <a:latin typeface="+mn-lt"/>
                <a:ea typeface="楷体_GB2312" pitchFamily="49" charset="-122"/>
              </a:rPr>
              <a:t>&gt; *&amp;first);</a:t>
            </a:r>
          </a:p>
        </p:txBody>
      </p:sp>
      <p:sp>
        <p:nvSpPr>
          <p:cNvPr id="664578" name="Rectangle 2"/>
          <p:cNvSpPr>
            <a:spLocks noGrp="1" noChangeArrowheads="1"/>
          </p:cNvSpPr>
          <p:nvPr>
            <p:ph type="title"/>
          </p:nvPr>
        </p:nvSpPr>
        <p:spPr>
          <a:xfrm>
            <a:off x="993775" y="142875"/>
            <a:ext cx="7754938" cy="838200"/>
          </a:xfrm>
        </p:spPr>
        <p:txBody>
          <a:bodyPr/>
          <a:lstStyle/>
          <a:p>
            <a:pPr eaLnBrk="1" hangingPunct="1"/>
            <a:r>
              <a:rPr lang="zh-CN" altLang="en-US" dirty="0">
                <a:solidFill>
                  <a:schemeClr val="tx2"/>
                </a:solidFill>
                <a:latin typeface="黑体" pitchFamily="49" charset="-122"/>
                <a:ea typeface="黑体" pitchFamily="49" charset="-122"/>
              </a:rPr>
              <a:t>广义表类的定义</a:t>
            </a:r>
          </a:p>
        </p:txBody>
      </p:sp>
    </p:spTree>
  </p:cSld>
  <p:clrMapOvr>
    <a:masterClrMapping/>
  </p:clrMapOvr>
  <p:transition spd="slow">
    <p:circle/>
  </p:transition>
</p:sld>
</file>

<file path=ppt/slides/slide10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4579" name="Rectangle 3" descr="Rectangle: Click to edit Master text styles&#10;Second level&#10;Third level&#10;Fourth level&#10;Fifth level"/>
          <p:cNvSpPr>
            <a:spLocks noGrp="1" noChangeArrowheads="1"/>
          </p:cNvSpPr>
          <p:nvPr>
            <p:ph type="body" idx="1"/>
          </p:nvPr>
        </p:nvSpPr>
        <p:spPr>
          <a:xfrm>
            <a:off x="0" y="1304764"/>
            <a:ext cx="8843962" cy="5553236"/>
          </a:xfrm>
        </p:spPr>
        <p:txBody>
          <a:bodyPr/>
          <a:lstStyle/>
          <a:p>
            <a:pPr eaLnBrk="1" hangingPunct="1">
              <a:defRPr/>
            </a:pPr>
            <a:r>
              <a:rPr lang="en-US" altLang="zh-CN" sz="2000" dirty="0">
                <a:solidFill>
                  <a:schemeClr val="bg2">
                    <a:lumMod val="50000"/>
                  </a:schemeClr>
                </a:solidFill>
                <a:latin typeface="+mn-lt"/>
                <a:ea typeface="楷体_GB2312" pitchFamily="49" charset="-122"/>
              </a:rPr>
              <a:t>public:</a:t>
            </a:r>
          </a:p>
          <a:p>
            <a:pPr eaLnBrk="1" hangingPunct="1">
              <a:defRPr/>
            </a:pPr>
            <a:r>
              <a:rPr lang="en-US" altLang="zh-CN" sz="2000" dirty="0">
                <a:solidFill>
                  <a:schemeClr val="bg2">
                    <a:lumMod val="50000"/>
                  </a:schemeClr>
                </a:solidFill>
                <a:latin typeface="+mn-lt"/>
                <a:ea typeface="楷体_GB2312" pitchFamily="49" charset="-122"/>
              </a:rPr>
              <a:t>     </a:t>
            </a:r>
            <a:r>
              <a:rPr lang="en-US" altLang="zh-CN" sz="2000" dirty="0" err="1">
                <a:solidFill>
                  <a:schemeClr val="bg2">
                    <a:lumMod val="50000"/>
                  </a:schemeClr>
                </a:solidFill>
                <a:latin typeface="+mn-lt"/>
                <a:ea typeface="楷体_GB2312" pitchFamily="49" charset="-122"/>
              </a:rPr>
              <a:t>GenList</a:t>
            </a:r>
            <a:r>
              <a:rPr lang="en-US" altLang="zh-CN" sz="2000" dirty="0">
                <a:solidFill>
                  <a:schemeClr val="bg2">
                    <a:lumMod val="50000"/>
                  </a:schemeClr>
                </a:solidFill>
                <a:latin typeface="+mn-lt"/>
                <a:ea typeface="楷体_GB2312" pitchFamily="49" charset="-122"/>
              </a:rPr>
              <a:t>();			</a:t>
            </a:r>
          </a:p>
          <a:p>
            <a:pPr eaLnBrk="1" hangingPunct="1">
              <a:defRPr/>
            </a:pPr>
            <a:r>
              <a:rPr lang="en-US" altLang="zh-CN" sz="2000" dirty="0">
                <a:solidFill>
                  <a:schemeClr val="bg2">
                    <a:lumMod val="50000"/>
                  </a:schemeClr>
                </a:solidFill>
                <a:latin typeface="+mn-lt"/>
                <a:ea typeface="楷体_GB2312" pitchFamily="49" charset="-122"/>
              </a:rPr>
              <a:t>     </a:t>
            </a:r>
            <a:r>
              <a:rPr lang="en-US" altLang="zh-CN" sz="2000" dirty="0" err="1">
                <a:solidFill>
                  <a:schemeClr val="bg2">
                    <a:lumMod val="50000"/>
                  </a:schemeClr>
                </a:solidFill>
                <a:latin typeface="+mn-lt"/>
                <a:ea typeface="楷体_GB2312" pitchFamily="49" charset="-122"/>
              </a:rPr>
              <a:t>GenList</a:t>
            </a:r>
            <a:r>
              <a:rPr lang="en-US" altLang="zh-CN" sz="2000" dirty="0">
                <a:solidFill>
                  <a:schemeClr val="bg2">
                    <a:lumMod val="50000"/>
                  </a:schemeClr>
                </a:solidFill>
                <a:latin typeface="+mn-lt"/>
                <a:ea typeface="楷体_GB2312" pitchFamily="49" charset="-122"/>
              </a:rPr>
              <a:t>(</a:t>
            </a:r>
            <a:r>
              <a:rPr lang="en-US" altLang="zh-CN" sz="2000" dirty="0" err="1">
                <a:solidFill>
                  <a:schemeClr val="bg2">
                    <a:lumMod val="50000"/>
                  </a:schemeClr>
                </a:solidFill>
                <a:latin typeface="+mn-lt"/>
                <a:ea typeface="楷体_GB2312" pitchFamily="49" charset="-122"/>
              </a:rPr>
              <a:t>GenListNode</a:t>
            </a:r>
            <a:r>
              <a:rPr lang="en-US" altLang="zh-CN" sz="2000" dirty="0">
                <a:solidFill>
                  <a:schemeClr val="bg2">
                    <a:lumMod val="50000"/>
                  </a:schemeClr>
                </a:solidFill>
                <a:latin typeface="+mn-lt"/>
                <a:ea typeface="楷体_GB2312" pitchFamily="49" charset="-122"/>
              </a:rPr>
              <a:t>&lt;</a:t>
            </a:r>
            <a:r>
              <a:rPr lang="en-US" altLang="zh-CN" sz="2000" dirty="0" err="1">
                <a:solidFill>
                  <a:schemeClr val="bg2">
                    <a:lumMod val="50000"/>
                  </a:schemeClr>
                </a:solidFill>
                <a:latin typeface="+mn-lt"/>
                <a:ea typeface="楷体_GB2312" pitchFamily="49" charset="-122"/>
              </a:rPr>
              <a:t>ElemType</a:t>
            </a:r>
            <a:r>
              <a:rPr lang="en-US" altLang="zh-CN" sz="2000" dirty="0">
                <a:solidFill>
                  <a:schemeClr val="bg2">
                    <a:lumMod val="50000"/>
                  </a:schemeClr>
                </a:solidFill>
                <a:latin typeface="+mn-lt"/>
                <a:ea typeface="楷体_GB2312" pitchFamily="49" charset="-122"/>
              </a:rPr>
              <a:t>&gt; *</a:t>
            </a:r>
            <a:r>
              <a:rPr lang="en-US" altLang="zh-CN" sz="2000" dirty="0" err="1">
                <a:solidFill>
                  <a:schemeClr val="bg2">
                    <a:lumMod val="50000"/>
                  </a:schemeClr>
                </a:solidFill>
                <a:latin typeface="+mn-lt"/>
                <a:ea typeface="楷体_GB2312" pitchFamily="49" charset="-122"/>
              </a:rPr>
              <a:t>hd</a:t>
            </a:r>
            <a:r>
              <a:rPr lang="en-US" altLang="zh-CN" sz="2000" dirty="0">
                <a:solidFill>
                  <a:schemeClr val="bg2">
                    <a:lumMod val="50000"/>
                  </a:schemeClr>
                </a:solidFill>
                <a:latin typeface="+mn-lt"/>
                <a:ea typeface="楷体_GB2312" pitchFamily="49" charset="-122"/>
              </a:rPr>
              <a:t>);</a:t>
            </a:r>
          </a:p>
          <a:p>
            <a:pPr eaLnBrk="1" hangingPunct="1">
              <a:defRPr/>
            </a:pPr>
            <a:r>
              <a:rPr lang="en-US" altLang="zh-CN" sz="2000" dirty="0">
                <a:solidFill>
                  <a:schemeClr val="bg2">
                    <a:lumMod val="50000"/>
                  </a:schemeClr>
                </a:solidFill>
                <a:latin typeface="+mn-lt"/>
                <a:ea typeface="楷体_GB2312" pitchFamily="49" charset="-122"/>
              </a:rPr>
              <a:t>     ~</a:t>
            </a:r>
            <a:r>
              <a:rPr lang="en-US" altLang="zh-CN" sz="2000" dirty="0" err="1">
                <a:solidFill>
                  <a:schemeClr val="bg2">
                    <a:lumMod val="50000"/>
                  </a:schemeClr>
                </a:solidFill>
                <a:latin typeface="+mn-lt"/>
                <a:ea typeface="楷体_GB2312" pitchFamily="49" charset="-122"/>
              </a:rPr>
              <a:t>GenList</a:t>
            </a:r>
            <a:r>
              <a:rPr lang="en-US" altLang="zh-CN" sz="2000" dirty="0">
                <a:solidFill>
                  <a:schemeClr val="bg2">
                    <a:lumMod val="50000"/>
                  </a:schemeClr>
                </a:solidFill>
                <a:latin typeface="+mn-lt"/>
                <a:ea typeface="楷体_GB2312" pitchFamily="49" charset="-122"/>
              </a:rPr>
              <a:t>();				</a:t>
            </a:r>
          </a:p>
          <a:p>
            <a:pPr eaLnBrk="1" hangingPunct="1">
              <a:defRPr/>
            </a:pPr>
            <a:r>
              <a:rPr lang="en-US" altLang="zh-CN" sz="2000" dirty="0">
                <a:solidFill>
                  <a:schemeClr val="bg2">
                    <a:lumMod val="50000"/>
                  </a:schemeClr>
                </a:solidFill>
                <a:latin typeface="+mn-lt"/>
                <a:ea typeface="楷体_GB2312" pitchFamily="49" charset="-122"/>
              </a:rPr>
              <a:t>     </a:t>
            </a:r>
            <a:r>
              <a:rPr lang="en-US" altLang="zh-CN" sz="2000" dirty="0" err="1">
                <a:solidFill>
                  <a:schemeClr val="bg2">
                    <a:lumMod val="50000"/>
                  </a:schemeClr>
                </a:solidFill>
                <a:latin typeface="+mn-lt"/>
                <a:ea typeface="楷体_GB2312" pitchFamily="49" charset="-122"/>
              </a:rPr>
              <a:t>GenListNode</a:t>
            </a:r>
            <a:r>
              <a:rPr lang="en-US" altLang="zh-CN" sz="2000" dirty="0">
                <a:solidFill>
                  <a:schemeClr val="bg2">
                    <a:lumMod val="50000"/>
                  </a:schemeClr>
                </a:solidFill>
                <a:latin typeface="+mn-lt"/>
                <a:ea typeface="楷体_GB2312" pitchFamily="49" charset="-122"/>
              </a:rPr>
              <a:t>&lt;</a:t>
            </a:r>
            <a:r>
              <a:rPr lang="en-US" altLang="zh-CN" sz="2000" dirty="0" err="1">
                <a:solidFill>
                  <a:schemeClr val="bg2">
                    <a:lumMod val="50000"/>
                  </a:schemeClr>
                </a:solidFill>
                <a:latin typeface="+mn-lt"/>
                <a:ea typeface="楷体_GB2312" pitchFamily="49" charset="-122"/>
              </a:rPr>
              <a:t>ElemType</a:t>
            </a:r>
            <a:r>
              <a:rPr lang="en-US" altLang="zh-CN" sz="2000" dirty="0">
                <a:solidFill>
                  <a:schemeClr val="bg2">
                    <a:lumMod val="50000"/>
                  </a:schemeClr>
                </a:solidFill>
                <a:latin typeface="+mn-lt"/>
                <a:ea typeface="楷体_GB2312" pitchFamily="49" charset="-122"/>
              </a:rPr>
              <a:t>&gt; *First() </a:t>
            </a:r>
            <a:r>
              <a:rPr lang="en-US" altLang="zh-CN" sz="2000" dirty="0" err="1">
                <a:solidFill>
                  <a:schemeClr val="bg2">
                    <a:lumMod val="50000"/>
                  </a:schemeClr>
                </a:solidFill>
                <a:latin typeface="+mn-lt"/>
                <a:ea typeface="楷体_GB2312" pitchFamily="49" charset="-122"/>
              </a:rPr>
              <a:t>const</a:t>
            </a:r>
            <a:r>
              <a:rPr lang="en-US" altLang="zh-CN" sz="2000" dirty="0">
                <a:solidFill>
                  <a:schemeClr val="bg2">
                    <a:lumMod val="50000"/>
                  </a:schemeClr>
                </a:solidFill>
                <a:latin typeface="+mn-lt"/>
                <a:ea typeface="楷体_GB2312" pitchFamily="49" charset="-122"/>
              </a:rPr>
              <a:t>;</a:t>
            </a:r>
          </a:p>
          <a:p>
            <a:pPr eaLnBrk="1" hangingPunct="1">
              <a:defRPr/>
            </a:pPr>
            <a:r>
              <a:rPr lang="en-US" altLang="zh-CN" sz="2000" dirty="0">
                <a:solidFill>
                  <a:schemeClr val="bg2">
                    <a:lumMod val="50000"/>
                  </a:schemeClr>
                </a:solidFill>
                <a:latin typeface="+mn-lt"/>
                <a:ea typeface="楷体_GB2312" pitchFamily="49" charset="-122"/>
              </a:rPr>
              <a:t>     </a:t>
            </a:r>
            <a:r>
              <a:rPr lang="en-US" altLang="zh-CN" sz="2000" dirty="0" err="1">
                <a:solidFill>
                  <a:schemeClr val="bg2">
                    <a:lumMod val="50000"/>
                  </a:schemeClr>
                </a:solidFill>
                <a:latin typeface="+mn-lt"/>
                <a:ea typeface="楷体_GB2312" pitchFamily="49" charset="-122"/>
              </a:rPr>
              <a:t>GenListNode</a:t>
            </a:r>
            <a:r>
              <a:rPr lang="en-US" altLang="zh-CN" sz="2000" dirty="0">
                <a:solidFill>
                  <a:schemeClr val="bg2">
                    <a:lumMod val="50000"/>
                  </a:schemeClr>
                </a:solidFill>
                <a:latin typeface="+mn-lt"/>
                <a:ea typeface="楷体_GB2312" pitchFamily="49" charset="-122"/>
              </a:rPr>
              <a:t>&lt;</a:t>
            </a:r>
            <a:r>
              <a:rPr lang="en-US" altLang="zh-CN" sz="2000" dirty="0" err="1">
                <a:solidFill>
                  <a:schemeClr val="bg2">
                    <a:lumMod val="50000"/>
                  </a:schemeClr>
                </a:solidFill>
                <a:latin typeface="+mn-lt"/>
                <a:ea typeface="楷体_GB2312" pitchFamily="49" charset="-122"/>
              </a:rPr>
              <a:t>ElemType</a:t>
            </a:r>
            <a:r>
              <a:rPr lang="en-US" altLang="zh-CN" sz="2000" dirty="0">
                <a:solidFill>
                  <a:schemeClr val="bg2">
                    <a:lumMod val="50000"/>
                  </a:schemeClr>
                </a:solidFill>
                <a:latin typeface="+mn-lt"/>
                <a:ea typeface="楷体_GB2312" pitchFamily="49" charset="-122"/>
              </a:rPr>
              <a:t>&gt; *Next(</a:t>
            </a:r>
            <a:r>
              <a:rPr lang="en-US" altLang="zh-CN" sz="2000" dirty="0" err="1">
                <a:solidFill>
                  <a:schemeClr val="bg2">
                    <a:lumMod val="50000"/>
                  </a:schemeClr>
                </a:solidFill>
                <a:latin typeface="+mn-lt"/>
                <a:ea typeface="楷体_GB2312" pitchFamily="49" charset="-122"/>
              </a:rPr>
              <a:t>GenListNode</a:t>
            </a:r>
            <a:r>
              <a:rPr lang="en-US" altLang="zh-CN" sz="2000" dirty="0">
                <a:solidFill>
                  <a:schemeClr val="bg2">
                    <a:lumMod val="50000"/>
                  </a:schemeClr>
                </a:solidFill>
                <a:latin typeface="+mn-lt"/>
                <a:ea typeface="楷体_GB2312" pitchFamily="49" charset="-122"/>
              </a:rPr>
              <a:t>&lt;</a:t>
            </a:r>
            <a:r>
              <a:rPr lang="en-US" altLang="zh-CN" sz="2000" dirty="0" err="1">
                <a:solidFill>
                  <a:schemeClr val="bg2">
                    <a:lumMod val="50000"/>
                  </a:schemeClr>
                </a:solidFill>
                <a:latin typeface="+mn-lt"/>
                <a:ea typeface="楷体_GB2312" pitchFamily="49" charset="-122"/>
              </a:rPr>
              <a:t>ElemType</a:t>
            </a:r>
            <a:r>
              <a:rPr lang="en-US" altLang="zh-CN" sz="2000" dirty="0">
                <a:solidFill>
                  <a:schemeClr val="bg2">
                    <a:lumMod val="50000"/>
                  </a:schemeClr>
                </a:solidFill>
                <a:latin typeface="+mn-lt"/>
                <a:ea typeface="楷体_GB2312" pitchFamily="49" charset="-122"/>
              </a:rPr>
              <a:t>&gt; *p) </a:t>
            </a:r>
            <a:r>
              <a:rPr lang="en-US" altLang="zh-CN" sz="2000" dirty="0" err="1">
                <a:solidFill>
                  <a:schemeClr val="bg2">
                    <a:lumMod val="50000"/>
                  </a:schemeClr>
                </a:solidFill>
                <a:latin typeface="+mn-lt"/>
                <a:ea typeface="楷体_GB2312" pitchFamily="49" charset="-122"/>
              </a:rPr>
              <a:t>const</a:t>
            </a:r>
            <a:r>
              <a:rPr lang="en-US" altLang="zh-CN" sz="2000" dirty="0">
                <a:solidFill>
                  <a:schemeClr val="bg2">
                    <a:lumMod val="50000"/>
                  </a:schemeClr>
                </a:solidFill>
                <a:latin typeface="+mn-lt"/>
                <a:ea typeface="楷体_GB2312" pitchFamily="49" charset="-122"/>
              </a:rPr>
              <a:t>;</a:t>
            </a:r>
          </a:p>
          <a:p>
            <a:pPr eaLnBrk="1" hangingPunct="1">
              <a:defRPr/>
            </a:pPr>
            <a:r>
              <a:rPr lang="en-US" altLang="zh-CN" sz="2000" dirty="0">
                <a:solidFill>
                  <a:schemeClr val="bg2">
                    <a:lumMod val="50000"/>
                  </a:schemeClr>
                </a:solidFill>
                <a:latin typeface="+mn-lt"/>
                <a:ea typeface="楷体_GB2312" pitchFamily="49" charset="-122"/>
              </a:rPr>
              <a:t>     </a:t>
            </a:r>
            <a:r>
              <a:rPr lang="en-US" altLang="zh-CN" sz="2000" dirty="0" err="1">
                <a:solidFill>
                  <a:schemeClr val="bg2">
                    <a:lumMod val="50000"/>
                  </a:schemeClr>
                </a:solidFill>
                <a:latin typeface="+mn-lt"/>
                <a:ea typeface="楷体_GB2312" pitchFamily="49" charset="-122"/>
              </a:rPr>
              <a:t>bool</a:t>
            </a:r>
            <a:r>
              <a:rPr lang="en-US" altLang="zh-CN" sz="2000" dirty="0">
                <a:solidFill>
                  <a:schemeClr val="bg2">
                    <a:lumMod val="50000"/>
                  </a:schemeClr>
                </a:solidFill>
                <a:latin typeface="+mn-lt"/>
                <a:ea typeface="楷体_GB2312" pitchFamily="49" charset="-122"/>
              </a:rPr>
              <a:t> </a:t>
            </a:r>
            <a:r>
              <a:rPr lang="en-US" altLang="zh-CN" sz="2000" dirty="0" err="1">
                <a:solidFill>
                  <a:schemeClr val="bg2">
                    <a:lumMod val="50000"/>
                  </a:schemeClr>
                </a:solidFill>
                <a:latin typeface="+mn-lt"/>
                <a:ea typeface="楷体_GB2312" pitchFamily="49" charset="-122"/>
              </a:rPr>
              <a:t>IsEmpty</a:t>
            </a:r>
            <a:r>
              <a:rPr lang="en-US" altLang="zh-CN" sz="2000" dirty="0">
                <a:solidFill>
                  <a:schemeClr val="bg2">
                    <a:lumMod val="50000"/>
                  </a:schemeClr>
                </a:solidFill>
                <a:latin typeface="+mn-lt"/>
                <a:ea typeface="楷体_GB2312" pitchFamily="49" charset="-122"/>
              </a:rPr>
              <a:t>() </a:t>
            </a:r>
            <a:r>
              <a:rPr lang="en-US" altLang="zh-CN" sz="2000" dirty="0" err="1">
                <a:solidFill>
                  <a:schemeClr val="bg2">
                    <a:lumMod val="50000"/>
                  </a:schemeClr>
                </a:solidFill>
                <a:latin typeface="+mn-lt"/>
                <a:ea typeface="楷体_GB2312" pitchFamily="49" charset="-122"/>
              </a:rPr>
              <a:t>const</a:t>
            </a:r>
            <a:r>
              <a:rPr lang="en-US" altLang="zh-CN" sz="2000" dirty="0">
                <a:solidFill>
                  <a:schemeClr val="bg2">
                    <a:lumMod val="50000"/>
                  </a:schemeClr>
                </a:solidFill>
                <a:latin typeface="+mn-lt"/>
                <a:ea typeface="楷体_GB2312" pitchFamily="49" charset="-122"/>
              </a:rPr>
              <a:t>;</a:t>
            </a:r>
          </a:p>
          <a:p>
            <a:pPr eaLnBrk="1" hangingPunct="1">
              <a:defRPr/>
            </a:pPr>
            <a:r>
              <a:rPr lang="en-US" altLang="zh-CN" sz="2000" dirty="0">
                <a:solidFill>
                  <a:schemeClr val="bg2">
                    <a:lumMod val="50000"/>
                  </a:schemeClr>
                </a:solidFill>
                <a:latin typeface="+mn-lt"/>
                <a:ea typeface="楷体_GB2312" pitchFamily="49" charset="-122"/>
              </a:rPr>
              <a:t>     void Insert(</a:t>
            </a:r>
            <a:r>
              <a:rPr lang="en-US" altLang="zh-CN" sz="2000" dirty="0" err="1">
                <a:solidFill>
                  <a:schemeClr val="bg2">
                    <a:lumMod val="50000"/>
                  </a:schemeClr>
                </a:solidFill>
                <a:latin typeface="+mn-lt"/>
                <a:ea typeface="楷体_GB2312" pitchFamily="49" charset="-122"/>
              </a:rPr>
              <a:t>const</a:t>
            </a:r>
            <a:r>
              <a:rPr lang="en-US" altLang="zh-CN" sz="2000" dirty="0">
                <a:solidFill>
                  <a:schemeClr val="bg2">
                    <a:lumMod val="50000"/>
                  </a:schemeClr>
                </a:solidFill>
                <a:latin typeface="+mn-lt"/>
                <a:ea typeface="楷体_GB2312" pitchFamily="49" charset="-122"/>
              </a:rPr>
              <a:t> </a:t>
            </a:r>
            <a:r>
              <a:rPr lang="en-US" altLang="zh-CN" sz="2000" dirty="0" err="1">
                <a:solidFill>
                  <a:schemeClr val="bg2">
                    <a:lumMod val="50000"/>
                  </a:schemeClr>
                </a:solidFill>
                <a:latin typeface="+mn-lt"/>
                <a:ea typeface="楷体_GB2312" pitchFamily="49" charset="-122"/>
              </a:rPr>
              <a:t>ElemType</a:t>
            </a:r>
            <a:r>
              <a:rPr lang="en-US" altLang="zh-CN" sz="2000" dirty="0">
                <a:solidFill>
                  <a:schemeClr val="bg2">
                    <a:lumMod val="50000"/>
                  </a:schemeClr>
                </a:solidFill>
                <a:latin typeface="+mn-lt"/>
                <a:ea typeface="楷体_GB2312" pitchFamily="49" charset="-122"/>
              </a:rPr>
              <a:t> &amp;e);</a:t>
            </a:r>
          </a:p>
          <a:p>
            <a:pPr eaLnBrk="1" hangingPunct="1">
              <a:defRPr/>
            </a:pPr>
            <a:r>
              <a:rPr lang="en-US" altLang="zh-CN" sz="2000" dirty="0">
                <a:solidFill>
                  <a:schemeClr val="bg2">
                    <a:lumMod val="50000"/>
                  </a:schemeClr>
                </a:solidFill>
                <a:latin typeface="+mn-lt"/>
                <a:ea typeface="楷体_GB2312" pitchFamily="49" charset="-122"/>
              </a:rPr>
              <a:t>     void Insert(</a:t>
            </a:r>
            <a:r>
              <a:rPr lang="en-US" altLang="zh-CN" sz="2000" dirty="0" err="1">
                <a:solidFill>
                  <a:schemeClr val="bg2">
                    <a:lumMod val="50000"/>
                  </a:schemeClr>
                </a:solidFill>
                <a:latin typeface="+mn-lt"/>
                <a:ea typeface="楷体_GB2312" pitchFamily="49" charset="-122"/>
              </a:rPr>
              <a:t>GenList</a:t>
            </a:r>
            <a:r>
              <a:rPr lang="en-US" altLang="zh-CN" sz="2000" dirty="0">
                <a:solidFill>
                  <a:schemeClr val="bg2">
                    <a:lumMod val="50000"/>
                  </a:schemeClr>
                </a:solidFill>
                <a:latin typeface="+mn-lt"/>
                <a:ea typeface="楷体_GB2312" pitchFamily="49" charset="-122"/>
              </a:rPr>
              <a:t>&lt;</a:t>
            </a:r>
            <a:r>
              <a:rPr lang="en-US" altLang="zh-CN" sz="2000" dirty="0" err="1">
                <a:solidFill>
                  <a:schemeClr val="bg2">
                    <a:lumMod val="50000"/>
                  </a:schemeClr>
                </a:solidFill>
                <a:latin typeface="+mn-lt"/>
                <a:ea typeface="楷体_GB2312" pitchFamily="49" charset="-122"/>
              </a:rPr>
              <a:t>ElemType</a:t>
            </a:r>
            <a:r>
              <a:rPr lang="en-US" altLang="zh-CN" sz="2000" dirty="0">
                <a:solidFill>
                  <a:schemeClr val="bg2">
                    <a:lumMod val="50000"/>
                  </a:schemeClr>
                </a:solidFill>
                <a:latin typeface="+mn-lt"/>
                <a:ea typeface="楷体_GB2312" pitchFamily="49" charset="-122"/>
              </a:rPr>
              <a:t>&gt; &amp;</a:t>
            </a:r>
            <a:r>
              <a:rPr lang="en-US" altLang="zh-CN" sz="2000" dirty="0" err="1">
                <a:solidFill>
                  <a:schemeClr val="bg2">
                    <a:lumMod val="50000"/>
                  </a:schemeClr>
                </a:solidFill>
                <a:latin typeface="+mn-lt"/>
                <a:ea typeface="楷体_GB2312" pitchFamily="49" charset="-122"/>
              </a:rPr>
              <a:t>subList</a:t>
            </a:r>
            <a:r>
              <a:rPr lang="en-US" altLang="zh-CN" sz="2000" dirty="0">
                <a:solidFill>
                  <a:schemeClr val="bg2">
                    <a:lumMod val="50000"/>
                  </a:schemeClr>
                </a:solidFill>
                <a:latin typeface="+mn-lt"/>
                <a:ea typeface="楷体_GB2312" pitchFamily="49" charset="-122"/>
              </a:rPr>
              <a:t>);	</a:t>
            </a:r>
          </a:p>
          <a:p>
            <a:pPr eaLnBrk="1" hangingPunct="1">
              <a:defRPr/>
            </a:pPr>
            <a:r>
              <a:rPr lang="en-US" altLang="zh-CN" sz="2000" dirty="0">
                <a:solidFill>
                  <a:schemeClr val="bg2">
                    <a:lumMod val="50000"/>
                  </a:schemeClr>
                </a:solidFill>
                <a:latin typeface="+mn-lt"/>
                <a:ea typeface="楷体_GB2312" pitchFamily="49" charset="-122"/>
              </a:rPr>
              <a:t>     Status Delete(</a:t>
            </a:r>
            <a:r>
              <a:rPr lang="en-US" altLang="zh-CN" sz="2000" dirty="0" err="1">
                <a:solidFill>
                  <a:schemeClr val="bg2">
                    <a:lumMod val="50000"/>
                  </a:schemeClr>
                </a:solidFill>
                <a:latin typeface="+mn-lt"/>
                <a:ea typeface="楷体_GB2312" pitchFamily="49" charset="-122"/>
              </a:rPr>
              <a:t>int</a:t>
            </a:r>
            <a:r>
              <a:rPr lang="en-US" altLang="zh-CN" sz="2000" dirty="0">
                <a:solidFill>
                  <a:schemeClr val="bg2">
                    <a:lumMod val="50000"/>
                  </a:schemeClr>
                </a:solidFill>
                <a:latin typeface="+mn-lt"/>
                <a:ea typeface="楷体_GB2312" pitchFamily="49" charset="-122"/>
              </a:rPr>
              <a:t> i);</a:t>
            </a:r>
          </a:p>
          <a:p>
            <a:pPr eaLnBrk="1" hangingPunct="1">
              <a:defRPr/>
            </a:pPr>
            <a:r>
              <a:rPr lang="en-US" altLang="zh-CN" sz="2000" dirty="0">
                <a:solidFill>
                  <a:schemeClr val="bg2">
                    <a:lumMod val="50000"/>
                  </a:schemeClr>
                </a:solidFill>
                <a:latin typeface="+mn-lt"/>
                <a:ea typeface="楷体_GB2312" pitchFamily="49" charset="-122"/>
              </a:rPr>
              <a:t>     </a:t>
            </a:r>
            <a:r>
              <a:rPr lang="en-US" altLang="zh-CN" sz="2000" dirty="0" err="1">
                <a:solidFill>
                  <a:schemeClr val="bg2">
                    <a:lumMod val="50000"/>
                  </a:schemeClr>
                </a:solidFill>
                <a:latin typeface="+mn-lt"/>
                <a:ea typeface="楷体_GB2312" pitchFamily="49" charset="-122"/>
              </a:rPr>
              <a:t>int</a:t>
            </a:r>
            <a:r>
              <a:rPr lang="en-US" altLang="zh-CN" sz="2000" dirty="0">
                <a:solidFill>
                  <a:schemeClr val="bg2">
                    <a:lumMod val="50000"/>
                  </a:schemeClr>
                </a:solidFill>
                <a:latin typeface="+mn-lt"/>
                <a:ea typeface="楷体_GB2312" pitchFamily="49" charset="-122"/>
              </a:rPr>
              <a:t> </a:t>
            </a:r>
            <a:r>
              <a:rPr lang="en-US" altLang="zh-CN" sz="2000" dirty="0" err="1">
                <a:solidFill>
                  <a:schemeClr val="bg2">
                    <a:lumMod val="50000"/>
                  </a:schemeClr>
                </a:solidFill>
                <a:latin typeface="+mn-lt"/>
                <a:ea typeface="楷体_GB2312" pitchFamily="49" charset="-122"/>
              </a:rPr>
              <a:t>GetDepth</a:t>
            </a:r>
            <a:r>
              <a:rPr lang="en-US" altLang="zh-CN" sz="2000" dirty="0">
                <a:solidFill>
                  <a:schemeClr val="bg2">
                    <a:lumMod val="50000"/>
                  </a:schemeClr>
                </a:solidFill>
                <a:latin typeface="+mn-lt"/>
                <a:ea typeface="楷体_GB2312" pitchFamily="49" charset="-122"/>
              </a:rPr>
              <a:t>();</a:t>
            </a:r>
          </a:p>
          <a:p>
            <a:pPr eaLnBrk="1" hangingPunct="1">
              <a:defRPr/>
            </a:pPr>
            <a:r>
              <a:rPr lang="en-US" altLang="zh-CN" sz="2000" dirty="0">
                <a:solidFill>
                  <a:schemeClr val="bg2">
                    <a:lumMod val="50000"/>
                  </a:schemeClr>
                </a:solidFill>
                <a:latin typeface="+mn-lt"/>
                <a:ea typeface="楷体_GB2312" pitchFamily="49" charset="-122"/>
              </a:rPr>
              <a:t>     </a:t>
            </a:r>
            <a:r>
              <a:rPr lang="en-US" altLang="zh-CN" sz="2000" dirty="0" err="1">
                <a:solidFill>
                  <a:schemeClr val="bg2">
                    <a:lumMod val="50000"/>
                  </a:schemeClr>
                </a:solidFill>
                <a:latin typeface="+mn-lt"/>
                <a:ea typeface="楷体_GB2312" pitchFamily="49" charset="-122"/>
              </a:rPr>
              <a:t>int</a:t>
            </a:r>
            <a:r>
              <a:rPr lang="en-US" altLang="zh-CN" sz="2000" dirty="0">
                <a:solidFill>
                  <a:schemeClr val="bg2">
                    <a:lumMod val="50000"/>
                  </a:schemeClr>
                </a:solidFill>
                <a:latin typeface="+mn-lt"/>
                <a:ea typeface="楷体_GB2312" pitchFamily="49" charset="-122"/>
              </a:rPr>
              <a:t> </a:t>
            </a:r>
            <a:r>
              <a:rPr lang="en-US" altLang="zh-CN" sz="2000" dirty="0" err="1">
                <a:solidFill>
                  <a:schemeClr val="bg2">
                    <a:lumMod val="50000"/>
                  </a:schemeClr>
                </a:solidFill>
                <a:latin typeface="+mn-lt"/>
                <a:ea typeface="楷体_GB2312" pitchFamily="49" charset="-122"/>
              </a:rPr>
              <a:t>GetLength</a:t>
            </a:r>
            <a:r>
              <a:rPr lang="en-US" altLang="zh-CN" sz="2000" dirty="0">
                <a:solidFill>
                  <a:schemeClr val="bg2">
                    <a:lumMod val="50000"/>
                  </a:schemeClr>
                </a:solidFill>
                <a:latin typeface="+mn-lt"/>
                <a:ea typeface="楷体_GB2312" pitchFamily="49" charset="-122"/>
              </a:rPr>
              <a:t>();</a:t>
            </a:r>
          </a:p>
          <a:p>
            <a:pPr eaLnBrk="1" hangingPunct="1">
              <a:defRPr/>
            </a:pPr>
            <a:r>
              <a:rPr lang="en-US" altLang="zh-CN" sz="2000" dirty="0">
                <a:solidFill>
                  <a:schemeClr val="bg2">
                    <a:lumMod val="50000"/>
                  </a:schemeClr>
                </a:solidFill>
                <a:latin typeface="+mn-lt"/>
                <a:ea typeface="楷体_GB2312" pitchFamily="49" charset="-122"/>
              </a:rPr>
              <a:t>     void Input(void);</a:t>
            </a:r>
          </a:p>
          <a:p>
            <a:pPr eaLnBrk="1" hangingPunct="1">
              <a:defRPr/>
            </a:pPr>
            <a:r>
              <a:rPr lang="en-US" altLang="zh-CN" sz="2000" dirty="0">
                <a:solidFill>
                  <a:schemeClr val="bg2">
                    <a:lumMod val="50000"/>
                  </a:schemeClr>
                </a:solidFill>
                <a:latin typeface="+mn-lt"/>
                <a:ea typeface="楷体_GB2312" pitchFamily="49" charset="-122"/>
              </a:rPr>
              <a:t>     void Show(void);</a:t>
            </a:r>
          </a:p>
          <a:p>
            <a:pPr eaLnBrk="1" hangingPunct="1">
              <a:defRPr/>
            </a:pPr>
            <a:r>
              <a:rPr lang="en-US" altLang="zh-CN" sz="2000" dirty="0">
                <a:solidFill>
                  <a:schemeClr val="bg2">
                    <a:lumMod val="50000"/>
                  </a:schemeClr>
                </a:solidFill>
                <a:latin typeface="+mn-lt"/>
                <a:ea typeface="楷体_GB2312" pitchFamily="49" charset="-122"/>
              </a:rPr>
              <a:t>};</a:t>
            </a:r>
            <a:endParaRPr lang="zh-CN" altLang="en-US" sz="2000" dirty="0">
              <a:solidFill>
                <a:schemeClr val="bg2">
                  <a:lumMod val="50000"/>
                </a:schemeClr>
              </a:solidFill>
              <a:latin typeface="+mn-lt"/>
              <a:ea typeface="楷体_GB2312" pitchFamily="49" charset="-122"/>
            </a:endParaRPr>
          </a:p>
        </p:txBody>
      </p:sp>
      <p:sp>
        <p:nvSpPr>
          <p:cNvPr id="664578" name="Rectangle 2"/>
          <p:cNvSpPr>
            <a:spLocks noGrp="1" noChangeArrowheads="1"/>
          </p:cNvSpPr>
          <p:nvPr>
            <p:ph type="title"/>
          </p:nvPr>
        </p:nvSpPr>
        <p:spPr>
          <a:xfrm>
            <a:off x="993775" y="142875"/>
            <a:ext cx="7754938" cy="838200"/>
          </a:xfrm>
        </p:spPr>
        <p:txBody>
          <a:bodyPr/>
          <a:lstStyle/>
          <a:p>
            <a:pPr eaLnBrk="1" hangingPunct="1"/>
            <a:r>
              <a:rPr lang="zh-CN" altLang="en-US" dirty="0">
                <a:solidFill>
                  <a:schemeClr val="tx2"/>
                </a:solidFill>
                <a:latin typeface="黑体" pitchFamily="49" charset="-122"/>
                <a:ea typeface="黑体" pitchFamily="49" charset="-122"/>
              </a:rPr>
              <a:t>广义表类的定义</a:t>
            </a:r>
            <a:endParaRPr lang="zh-CN" altLang="en-US" dirty="0">
              <a:solidFill>
                <a:srgbClr val="0000FF"/>
              </a:solidFill>
              <a:latin typeface="黑体" pitchFamily="49" charset="-122"/>
              <a:ea typeface="黑体" pitchFamily="49" charset="-122"/>
            </a:endParaRPr>
          </a:p>
        </p:txBody>
      </p:sp>
    </p:spTree>
  </p:cSld>
  <p:clrMapOvr>
    <a:masterClrMapping/>
  </p:clrMapOvr>
  <p:transition spd="slow">
    <p:circle/>
  </p:transition>
</p:sld>
</file>

<file path=ppt/slides/slide10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0723" name="Rectangle 3" descr="Rectangle: Click to edit Master text styles&#10;Second level&#10;Third level&#10;Fourth level&#10;Fifth level"/>
          <p:cNvSpPr>
            <a:spLocks noGrp="1" noChangeArrowheads="1"/>
          </p:cNvSpPr>
          <p:nvPr>
            <p:ph type="body" idx="1"/>
          </p:nvPr>
        </p:nvSpPr>
        <p:spPr>
          <a:xfrm>
            <a:off x="9720" y="1304764"/>
            <a:ext cx="9242800" cy="5111242"/>
          </a:xfrm>
        </p:spPr>
        <p:txBody>
          <a:bodyPr/>
          <a:lstStyle/>
          <a:p>
            <a:pPr marL="574675" indent="-574675" algn="just" eaLnBrk="1" hangingPunct="1">
              <a:lnSpc>
                <a:spcPct val="105000"/>
              </a:lnSpc>
            </a:pPr>
            <a:r>
              <a:rPr lang="en-US" altLang="zh-CN" sz="2000" b="0" dirty="0">
                <a:solidFill>
                  <a:srgbClr val="0000FF"/>
                </a:solidFill>
                <a:latin typeface="Arial" pitchFamily="34" charset="0"/>
                <a:ea typeface="楷体_GB2312"/>
                <a:cs typeface="楷体_GB2312"/>
              </a:rPr>
              <a:t>template &lt;class </a:t>
            </a:r>
            <a:r>
              <a:rPr lang="en-US" altLang="zh-CN" sz="2000" b="0" dirty="0" err="1">
                <a:solidFill>
                  <a:srgbClr val="0000FF"/>
                </a:solidFill>
                <a:latin typeface="Arial" pitchFamily="34" charset="0"/>
                <a:ea typeface="楷体_GB2312"/>
                <a:cs typeface="楷体_GB2312"/>
              </a:rPr>
              <a:t>ElemType</a:t>
            </a:r>
            <a:r>
              <a:rPr lang="en-US" altLang="zh-CN" sz="2000" b="0" dirty="0">
                <a:solidFill>
                  <a:srgbClr val="0000FF"/>
                </a:solidFill>
                <a:latin typeface="Arial" pitchFamily="34" charset="0"/>
                <a:ea typeface="楷体_GB2312"/>
                <a:cs typeface="楷体_GB2312"/>
              </a:rPr>
              <a:t>&gt;</a:t>
            </a:r>
          </a:p>
          <a:p>
            <a:pPr marL="574675" indent="-574675" algn="just" eaLnBrk="1" hangingPunct="1">
              <a:lnSpc>
                <a:spcPct val="105000"/>
              </a:lnSpc>
            </a:pPr>
            <a:r>
              <a:rPr lang="en-US" altLang="zh-CN" sz="2000" b="0" dirty="0" err="1">
                <a:solidFill>
                  <a:srgbClr val="0000FF"/>
                </a:solidFill>
                <a:latin typeface="Arial" pitchFamily="34" charset="0"/>
                <a:ea typeface="楷体_GB2312"/>
                <a:cs typeface="楷体_GB2312"/>
              </a:rPr>
              <a:t>int</a:t>
            </a:r>
            <a:r>
              <a:rPr lang="en-US" altLang="zh-CN" sz="2000" b="0" dirty="0">
                <a:solidFill>
                  <a:srgbClr val="0000FF"/>
                </a:solidFill>
                <a:latin typeface="Arial" pitchFamily="34" charset="0"/>
                <a:ea typeface="楷体_GB2312"/>
                <a:cs typeface="楷体_GB2312"/>
              </a:rPr>
              <a:t> </a:t>
            </a:r>
            <a:r>
              <a:rPr lang="en-US" altLang="zh-CN" sz="2000" b="0" dirty="0" err="1">
                <a:solidFill>
                  <a:srgbClr val="0000FF"/>
                </a:solidFill>
                <a:latin typeface="Arial" pitchFamily="34" charset="0"/>
                <a:ea typeface="楷体_GB2312"/>
                <a:cs typeface="楷体_GB2312"/>
              </a:rPr>
              <a:t>GenList</a:t>
            </a:r>
            <a:r>
              <a:rPr lang="en-US" altLang="zh-CN" sz="2000" b="0" dirty="0">
                <a:solidFill>
                  <a:srgbClr val="0000FF"/>
                </a:solidFill>
                <a:latin typeface="Arial" pitchFamily="34" charset="0"/>
                <a:ea typeface="楷体_GB2312"/>
                <a:cs typeface="楷体_GB2312"/>
              </a:rPr>
              <a:t>&lt;</a:t>
            </a:r>
            <a:r>
              <a:rPr lang="en-US" altLang="zh-CN" sz="2000" b="0" dirty="0" err="1">
                <a:solidFill>
                  <a:srgbClr val="0000FF"/>
                </a:solidFill>
                <a:latin typeface="Arial" pitchFamily="34" charset="0"/>
                <a:ea typeface="楷体_GB2312"/>
                <a:cs typeface="楷体_GB2312"/>
              </a:rPr>
              <a:t>ElemType</a:t>
            </a:r>
            <a:r>
              <a:rPr lang="en-US" altLang="zh-CN" sz="2000" b="0" dirty="0">
                <a:solidFill>
                  <a:srgbClr val="0000FF"/>
                </a:solidFill>
                <a:latin typeface="Arial" pitchFamily="34" charset="0"/>
                <a:ea typeface="楷体_GB2312"/>
                <a:cs typeface="楷体_GB2312"/>
              </a:rPr>
              <a:t>&gt;::</a:t>
            </a:r>
            <a:r>
              <a:rPr lang="en-US" altLang="zh-CN" sz="2000" b="0" dirty="0" err="1">
                <a:solidFill>
                  <a:srgbClr val="0000FF"/>
                </a:solidFill>
                <a:latin typeface="Arial" pitchFamily="34" charset="0"/>
                <a:ea typeface="楷体_GB2312"/>
                <a:cs typeface="楷体_GB2312"/>
              </a:rPr>
              <a:t>DepthHelp</a:t>
            </a:r>
            <a:r>
              <a:rPr lang="en-US" altLang="zh-CN" sz="2000" b="0" dirty="0">
                <a:solidFill>
                  <a:srgbClr val="0000FF"/>
                </a:solidFill>
                <a:latin typeface="Arial" pitchFamily="34" charset="0"/>
                <a:ea typeface="楷体_GB2312"/>
                <a:cs typeface="楷体_GB2312"/>
              </a:rPr>
              <a:t>(</a:t>
            </a:r>
            <a:r>
              <a:rPr lang="en-US" altLang="zh-CN" sz="2000" b="0" dirty="0" err="1">
                <a:solidFill>
                  <a:srgbClr val="0000FF"/>
                </a:solidFill>
                <a:latin typeface="Arial" pitchFamily="34" charset="0"/>
                <a:ea typeface="楷体_GB2312"/>
                <a:cs typeface="楷体_GB2312"/>
              </a:rPr>
              <a:t>const</a:t>
            </a:r>
            <a:r>
              <a:rPr lang="en-US" altLang="zh-CN" sz="2000" b="0" dirty="0">
                <a:solidFill>
                  <a:srgbClr val="0000FF"/>
                </a:solidFill>
                <a:latin typeface="Arial" pitchFamily="34" charset="0"/>
                <a:ea typeface="楷体_GB2312"/>
                <a:cs typeface="楷体_GB2312"/>
              </a:rPr>
              <a:t> </a:t>
            </a:r>
            <a:r>
              <a:rPr lang="en-US" altLang="zh-CN" sz="2000" b="0" dirty="0" err="1">
                <a:solidFill>
                  <a:srgbClr val="0000FF"/>
                </a:solidFill>
                <a:latin typeface="Arial" pitchFamily="34" charset="0"/>
                <a:ea typeface="楷体_GB2312"/>
                <a:cs typeface="楷体_GB2312"/>
              </a:rPr>
              <a:t>GenListNode</a:t>
            </a:r>
            <a:r>
              <a:rPr lang="en-US" altLang="zh-CN" sz="2000" b="0" dirty="0">
                <a:solidFill>
                  <a:srgbClr val="0000FF"/>
                </a:solidFill>
                <a:latin typeface="Arial" pitchFamily="34" charset="0"/>
                <a:ea typeface="楷体_GB2312"/>
                <a:cs typeface="楷体_GB2312"/>
              </a:rPr>
              <a:t>&lt;</a:t>
            </a:r>
            <a:r>
              <a:rPr lang="en-US" altLang="zh-CN" sz="2000" b="0" dirty="0" err="1">
                <a:solidFill>
                  <a:srgbClr val="0000FF"/>
                </a:solidFill>
                <a:latin typeface="Arial" pitchFamily="34" charset="0"/>
                <a:ea typeface="楷体_GB2312"/>
                <a:cs typeface="楷体_GB2312"/>
              </a:rPr>
              <a:t>ElemType</a:t>
            </a:r>
            <a:r>
              <a:rPr lang="en-US" altLang="zh-CN" sz="2000" b="0" dirty="0">
                <a:solidFill>
                  <a:srgbClr val="0000FF"/>
                </a:solidFill>
                <a:latin typeface="Arial" pitchFamily="34" charset="0"/>
                <a:ea typeface="楷体_GB2312"/>
                <a:cs typeface="楷体_GB2312"/>
              </a:rPr>
              <a:t>&gt; *</a:t>
            </a:r>
            <a:r>
              <a:rPr lang="en-US" altLang="zh-CN" sz="2000" b="0" dirty="0" err="1">
                <a:solidFill>
                  <a:srgbClr val="0000FF"/>
                </a:solidFill>
                <a:latin typeface="Arial" pitchFamily="34" charset="0"/>
                <a:ea typeface="楷体_GB2312"/>
                <a:cs typeface="楷体_GB2312"/>
              </a:rPr>
              <a:t>hd</a:t>
            </a:r>
            <a:r>
              <a:rPr lang="en-US" altLang="zh-CN" sz="2000" b="0" dirty="0">
                <a:solidFill>
                  <a:srgbClr val="0000FF"/>
                </a:solidFill>
                <a:latin typeface="Arial" pitchFamily="34" charset="0"/>
                <a:ea typeface="楷体_GB2312"/>
                <a:cs typeface="楷体_GB2312"/>
              </a:rPr>
              <a:t>)</a:t>
            </a:r>
          </a:p>
          <a:p>
            <a:pPr marL="574675" indent="-574675" algn="just" eaLnBrk="1" hangingPunct="1">
              <a:lnSpc>
                <a:spcPct val="105000"/>
              </a:lnSpc>
            </a:pPr>
            <a:r>
              <a:rPr lang="en-US" altLang="zh-CN" sz="2000" b="0" dirty="0">
                <a:solidFill>
                  <a:srgbClr val="0000FF"/>
                </a:solidFill>
                <a:latin typeface="Arial" pitchFamily="34" charset="0"/>
                <a:ea typeface="楷体_GB2312"/>
                <a:cs typeface="楷体_GB2312"/>
              </a:rPr>
              <a:t>// </a:t>
            </a:r>
            <a:r>
              <a:rPr lang="zh-CN" altLang="en-US" sz="2000" b="0" dirty="0">
                <a:solidFill>
                  <a:srgbClr val="0000FF"/>
                </a:solidFill>
                <a:latin typeface="Arial" pitchFamily="34" charset="0"/>
                <a:ea typeface="楷体_GB2312"/>
                <a:cs typeface="楷体_GB2312"/>
              </a:rPr>
              <a:t>操作结果：返回以</a:t>
            </a:r>
            <a:r>
              <a:rPr lang="en-US" altLang="zh-CN" sz="2000" b="0" dirty="0" err="1">
                <a:solidFill>
                  <a:srgbClr val="0000FF"/>
                </a:solidFill>
                <a:latin typeface="Arial" pitchFamily="34" charset="0"/>
                <a:ea typeface="楷体_GB2312"/>
                <a:cs typeface="楷体_GB2312"/>
              </a:rPr>
              <a:t>hd</a:t>
            </a:r>
            <a:r>
              <a:rPr lang="zh-CN" altLang="en-US" sz="2000" b="0" dirty="0">
                <a:solidFill>
                  <a:srgbClr val="0000FF"/>
                </a:solidFill>
                <a:latin typeface="Arial" pitchFamily="34" charset="0"/>
                <a:ea typeface="楷体_GB2312"/>
                <a:cs typeface="楷体_GB2312"/>
              </a:rPr>
              <a:t>为表头的广义表的深度</a:t>
            </a:r>
          </a:p>
          <a:p>
            <a:pPr marL="574675" indent="-574675" algn="just" eaLnBrk="1" hangingPunct="1">
              <a:lnSpc>
                <a:spcPct val="105000"/>
              </a:lnSpc>
            </a:pPr>
            <a:r>
              <a:rPr lang="en-US" altLang="zh-CN" sz="2000" b="0" dirty="0">
                <a:solidFill>
                  <a:srgbClr val="0000FF"/>
                </a:solidFill>
                <a:latin typeface="Arial" pitchFamily="34" charset="0"/>
                <a:ea typeface="楷体_GB2312"/>
                <a:cs typeface="楷体_GB2312"/>
              </a:rPr>
              <a:t>{</a:t>
            </a:r>
          </a:p>
          <a:p>
            <a:pPr marL="574675" indent="-574675" algn="just" eaLnBrk="1" hangingPunct="1">
              <a:lnSpc>
                <a:spcPct val="105000"/>
              </a:lnSpc>
            </a:pPr>
            <a:r>
              <a:rPr lang="en-US" altLang="zh-CN" sz="2000" b="0" dirty="0">
                <a:solidFill>
                  <a:srgbClr val="0000FF"/>
                </a:solidFill>
                <a:latin typeface="Arial" pitchFamily="34" charset="0"/>
                <a:ea typeface="楷体_GB2312"/>
                <a:cs typeface="楷体_GB2312"/>
              </a:rPr>
              <a:t>	if (</a:t>
            </a:r>
            <a:r>
              <a:rPr lang="en-US" altLang="zh-CN" sz="2000" b="0" dirty="0" err="1">
                <a:solidFill>
                  <a:srgbClr val="0000FF"/>
                </a:solidFill>
                <a:latin typeface="Arial" pitchFamily="34" charset="0"/>
                <a:ea typeface="楷体_GB2312"/>
                <a:cs typeface="楷体_GB2312"/>
              </a:rPr>
              <a:t>hd</a:t>
            </a:r>
            <a:r>
              <a:rPr lang="en-US" altLang="zh-CN" sz="2000" b="0" dirty="0">
                <a:solidFill>
                  <a:srgbClr val="0000FF"/>
                </a:solidFill>
                <a:latin typeface="Arial" pitchFamily="34" charset="0"/>
                <a:ea typeface="楷体_GB2312"/>
                <a:cs typeface="楷体_GB2312"/>
              </a:rPr>
              <a:t>-&gt;</a:t>
            </a:r>
            <a:r>
              <a:rPr lang="en-US" altLang="zh-CN" sz="2000" b="0" dirty="0" err="1">
                <a:solidFill>
                  <a:srgbClr val="0000FF"/>
                </a:solidFill>
                <a:latin typeface="Arial" pitchFamily="34" charset="0"/>
                <a:ea typeface="楷体_GB2312"/>
                <a:cs typeface="楷体_GB2312"/>
              </a:rPr>
              <a:t>tLink</a:t>
            </a:r>
            <a:r>
              <a:rPr lang="en-US" altLang="zh-CN" sz="2000" b="0" dirty="0">
                <a:solidFill>
                  <a:srgbClr val="0000FF"/>
                </a:solidFill>
                <a:latin typeface="Arial" pitchFamily="34" charset="0"/>
                <a:ea typeface="楷体_GB2312"/>
                <a:cs typeface="楷体_GB2312"/>
              </a:rPr>
              <a:t> == NULL) return 1;</a:t>
            </a:r>
          </a:p>
          <a:p>
            <a:pPr marL="574675" indent="-574675" algn="just" eaLnBrk="1" hangingPunct="1">
              <a:lnSpc>
                <a:spcPct val="105000"/>
              </a:lnSpc>
            </a:pPr>
            <a:r>
              <a:rPr lang="en-US" altLang="zh-CN" sz="2000" b="0" dirty="0">
                <a:solidFill>
                  <a:srgbClr val="0000FF"/>
                </a:solidFill>
                <a:latin typeface="Arial" pitchFamily="34" charset="0"/>
                <a:ea typeface="楷体_GB2312"/>
                <a:cs typeface="楷体_GB2312"/>
              </a:rPr>
              <a:t>	</a:t>
            </a:r>
            <a:r>
              <a:rPr lang="en-US" altLang="zh-CN" sz="2000" b="0" dirty="0" err="1">
                <a:solidFill>
                  <a:srgbClr val="0000FF"/>
                </a:solidFill>
                <a:latin typeface="Arial" pitchFamily="34" charset="0"/>
                <a:ea typeface="楷体_GB2312"/>
                <a:cs typeface="楷体_GB2312"/>
              </a:rPr>
              <a:t>int</a:t>
            </a:r>
            <a:r>
              <a:rPr lang="en-US" altLang="zh-CN" sz="2000" b="0" dirty="0">
                <a:solidFill>
                  <a:srgbClr val="0000FF"/>
                </a:solidFill>
                <a:latin typeface="Arial" pitchFamily="34" charset="0"/>
                <a:ea typeface="楷体_GB2312"/>
                <a:cs typeface="楷体_GB2312"/>
              </a:rPr>
              <a:t> </a:t>
            </a:r>
            <a:r>
              <a:rPr lang="en-US" altLang="zh-CN" sz="2000" b="0" dirty="0" err="1">
                <a:solidFill>
                  <a:srgbClr val="0000FF"/>
                </a:solidFill>
                <a:latin typeface="Arial" pitchFamily="34" charset="0"/>
                <a:ea typeface="楷体_GB2312"/>
                <a:cs typeface="楷体_GB2312"/>
              </a:rPr>
              <a:t>subMaxDepth</a:t>
            </a:r>
            <a:r>
              <a:rPr lang="en-US" altLang="zh-CN" sz="2000" b="0" dirty="0">
                <a:solidFill>
                  <a:srgbClr val="0000FF"/>
                </a:solidFill>
                <a:latin typeface="Arial" pitchFamily="34" charset="0"/>
                <a:ea typeface="楷体_GB2312"/>
                <a:cs typeface="楷体_GB2312"/>
              </a:rPr>
              <a:t> = 0;			// </a:t>
            </a:r>
            <a:r>
              <a:rPr lang="zh-CN" altLang="en-US" sz="2000" b="0" dirty="0">
                <a:solidFill>
                  <a:srgbClr val="0000FF"/>
                </a:solidFill>
                <a:latin typeface="Arial" pitchFamily="34" charset="0"/>
                <a:ea typeface="楷体_GB2312"/>
                <a:cs typeface="楷体_GB2312"/>
              </a:rPr>
              <a:t>子表最大深度</a:t>
            </a:r>
          </a:p>
          <a:p>
            <a:pPr marL="574675" indent="-574675" algn="just" eaLnBrk="1" hangingPunct="1">
              <a:lnSpc>
                <a:spcPct val="105000"/>
              </a:lnSpc>
            </a:pPr>
            <a:r>
              <a:rPr lang="zh-CN" altLang="en-US" sz="2000" b="0" dirty="0">
                <a:solidFill>
                  <a:srgbClr val="0000FF"/>
                </a:solidFill>
                <a:latin typeface="Arial" pitchFamily="34" charset="0"/>
                <a:ea typeface="楷体_GB2312"/>
                <a:cs typeface="楷体_GB2312"/>
              </a:rPr>
              <a:t>	</a:t>
            </a:r>
            <a:r>
              <a:rPr lang="en-US" altLang="zh-CN" sz="2000" b="0" dirty="0">
                <a:solidFill>
                  <a:srgbClr val="0000FF"/>
                </a:solidFill>
                <a:latin typeface="Arial" pitchFamily="34" charset="0"/>
                <a:ea typeface="楷体_GB2312"/>
                <a:cs typeface="楷体_GB2312"/>
              </a:rPr>
              <a:t>for (</a:t>
            </a:r>
            <a:r>
              <a:rPr lang="en-US" altLang="zh-CN" sz="2000" b="0" dirty="0" err="1">
                <a:solidFill>
                  <a:srgbClr val="0000FF"/>
                </a:solidFill>
                <a:latin typeface="Arial" pitchFamily="34" charset="0"/>
                <a:ea typeface="楷体_GB2312"/>
                <a:cs typeface="楷体_GB2312"/>
              </a:rPr>
              <a:t>GenListNode</a:t>
            </a:r>
            <a:r>
              <a:rPr lang="en-US" altLang="zh-CN" sz="2000" b="0" dirty="0">
                <a:solidFill>
                  <a:srgbClr val="0000FF"/>
                </a:solidFill>
                <a:latin typeface="Arial" pitchFamily="34" charset="0"/>
                <a:ea typeface="楷体_GB2312"/>
                <a:cs typeface="楷体_GB2312"/>
              </a:rPr>
              <a:t>&lt;</a:t>
            </a:r>
            <a:r>
              <a:rPr lang="en-US" altLang="zh-CN" sz="2000" b="0" dirty="0" err="1">
                <a:solidFill>
                  <a:srgbClr val="0000FF"/>
                </a:solidFill>
                <a:latin typeface="Arial" pitchFamily="34" charset="0"/>
                <a:ea typeface="楷体_GB2312"/>
                <a:cs typeface="楷体_GB2312"/>
              </a:rPr>
              <a:t>ElemType</a:t>
            </a:r>
            <a:r>
              <a:rPr lang="en-US" altLang="zh-CN" sz="2000" b="0" dirty="0">
                <a:solidFill>
                  <a:srgbClr val="0000FF"/>
                </a:solidFill>
                <a:latin typeface="Arial" pitchFamily="34" charset="0"/>
                <a:ea typeface="楷体_GB2312"/>
                <a:cs typeface="楷体_GB2312"/>
              </a:rPr>
              <a:t>&gt; *p = </a:t>
            </a:r>
            <a:r>
              <a:rPr lang="en-US" altLang="zh-CN" sz="2000" b="0" dirty="0" err="1">
                <a:solidFill>
                  <a:srgbClr val="0000FF"/>
                </a:solidFill>
                <a:latin typeface="Arial" pitchFamily="34" charset="0"/>
                <a:ea typeface="楷体_GB2312"/>
                <a:cs typeface="楷体_GB2312"/>
              </a:rPr>
              <a:t>hd</a:t>
            </a:r>
            <a:r>
              <a:rPr lang="en-US" altLang="zh-CN" sz="2000" b="0" dirty="0">
                <a:solidFill>
                  <a:srgbClr val="0000FF"/>
                </a:solidFill>
                <a:latin typeface="Arial" pitchFamily="34" charset="0"/>
                <a:ea typeface="楷体_GB2312"/>
                <a:cs typeface="楷体_GB2312"/>
              </a:rPr>
              <a:t>-&gt;</a:t>
            </a:r>
            <a:r>
              <a:rPr lang="en-US" altLang="zh-CN" sz="2000" b="0" dirty="0" err="1">
                <a:solidFill>
                  <a:srgbClr val="0000FF"/>
                </a:solidFill>
                <a:latin typeface="Arial" pitchFamily="34" charset="0"/>
                <a:ea typeface="楷体_GB2312"/>
                <a:cs typeface="楷体_GB2312"/>
              </a:rPr>
              <a:t>tLink</a:t>
            </a:r>
            <a:r>
              <a:rPr lang="en-US" altLang="zh-CN" sz="2000" b="0" dirty="0">
                <a:solidFill>
                  <a:srgbClr val="0000FF"/>
                </a:solidFill>
                <a:latin typeface="Arial" pitchFamily="34" charset="0"/>
                <a:ea typeface="楷体_GB2312"/>
                <a:cs typeface="楷体_GB2312"/>
              </a:rPr>
              <a:t>; p != NULL; p = p-&gt;</a:t>
            </a:r>
            <a:r>
              <a:rPr lang="en-US" altLang="zh-CN" sz="2000" b="0" dirty="0" err="1">
                <a:solidFill>
                  <a:srgbClr val="0000FF"/>
                </a:solidFill>
                <a:latin typeface="Arial" pitchFamily="34" charset="0"/>
                <a:ea typeface="楷体_GB2312"/>
                <a:cs typeface="楷体_GB2312"/>
              </a:rPr>
              <a:t>tLink</a:t>
            </a:r>
            <a:r>
              <a:rPr lang="en-US" altLang="zh-CN" sz="2000" b="0" dirty="0">
                <a:solidFill>
                  <a:srgbClr val="0000FF"/>
                </a:solidFill>
                <a:latin typeface="Arial" pitchFamily="34" charset="0"/>
                <a:ea typeface="楷体_GB2312"/>
                <a:cs typeface="楷体_GB2312"/>
              </a:rPr>
              <a:t>){</a:t>
            </a:r>
          </a:p>
          <a:p>
            <a:pPr marL="574675" indent="-574675" algn="just" eaLnBrk="1" hangingPunct="1">
              <a:lnSpc>
                <a:spcPct val="105000"/>
              </a:lnSpc>
            </a:pPr>
            <a:r>
              <a:rPr lang="zh-CN" altLang="en-US" sz="2000" b="0" dirty="0">
                <a:solidFill>
                  <a:srgbClr val="0000FF"/>
                </a:solidFill>
                <a:latin typeface="Arial" pitchFamily="34" charset="0"/>
                <a:ea typeface="楷体_GB2312"/>
                <a:cs typeface="楷体_GB2312"/>
              </a:rPr>
              <a:t>		</a:t>
            </a:r>
            <a:r>
              <a:rPr lang="en-US" altLang="zh-CN" sz="2000" b="0" dirty="0">
                <a:solidFill>
                  <a:srgbClr val="0000FF"/>
                </a:solidFill>
                <a:latin typeface="Arial" pitchFamily="34" charset="0"/>
                <a:ea typeface="楷体_GB2312"/>
                <a:cs typeface="楷体_GB2312"/>
              </a:rPr>
              <a:t>if (p-&gt;tag == LIST) {	// </a:t>
            </a:r>
            <a:r>
              <a:rPr lang="zh-CN" altLang="en-US" sz="2000" b="0" dirty="0">
                <a:solidFill>
                  <a:srgbClr val="0000FF"/>
                </a:solidFill>
                <a:latin typeface="Arial" pitchFamily="34" charset="0"/>
                <a:ea typeface="楷体_GB2312"/>
                <a:cs typeface="楷体_GB2312"/>
              </a:rPr>
              <a:t>子表</a:t>
            </a:r>
          </a:p>
          <a:p>
            <a:pPr marL="574675" indent="-574675" algn="just" eaLnBrk="1" hangingPunct="1">
              <a:lnSpc>
                <a:spcPct val="105000"/>
              </a:lnSpc>
            </a:pPr>
            <a:r>
              <a:rPr lang="zh-CN" altLang="en-US" sz="2000" b="0" dirty="0">
                <a:solidFill>
                  <a:srgbClr val="0000FF"/>
                </a:solidFill>
                <a:latin typeface="Arial" pitchFamily="34" charset="0"/>
                <a:ea typeface="楷体_GB2312"/>
                <a:cs typeface="楷体_GB2312"/>
              </a:rPr>
              <a:t>			</a:t>
            </a:r>
            <a:r>
              <a:rPr lang="en-US" altLang="zh-CN" sz="2000" b="0" dirty="0" err="1">
                <a:solidFill>
                  <a:srgbClr val="0000FF"/>
                </a:solidFill>
                <a:latin typeface="Arial" pitchFamily="34" charset="0"/>
                <a:ea typeface="楷体_GB2312"/>
                <a:cs typeface="楷体_GB2312"/>
              </a:rPr>
              <a:t>int</a:t>
            </a:r>
            <a:r>
              <a:rPr lang="en-US" altLang="zh-CN" sz="2000" b="0" dirty="0">
                <a:solidFill>
                  <a:srgbClr val="0000FF"/>
                </a:solidFill>
                <a:latin typeface="Arial" pitchFamily="34" charset="0"/>
                <a:ea typeface="楷体_GB2312"/>
                <a:cs typeface="楷体_GB2312"/>
              </a:rPr>
              <a:t> </a:t>
            </a:r>
            <a:r>
              <a:rPr lang="en-US" altLang="zh-CN" sz="2000" b="0" dirty="0" err="1">
                <a:solidFill>
                  <a:srgbClr val="0000FF"/>
                </a:solidFill>
                <a:latin typeface="Arial" pitchFamily="34" charset="0"/>
                <a:ea typeface="楷体_GB2312"/>
                <a:cs typeface="楷体_GB2312"/>
              </a:rPr>
              <a:t>curSubDepth</a:t>
            </a:r>
            <a:r>
              <a:rPr lang="en-US" altLang="zh-CN" sz="2000" b="0" dirty="0">
                <a:solidFill>
                  <a:srgbClr val="0000FF"/>
                </a:solidFill>
                <a:latin typeface="Arial" pitchFamily="34" charset="0"/>
                <a:ea typeface="楷体_GB2312"/>
                <a:cs typeface="楷体_GB2312"/>
              </a:rPr>
              <a:t> = </a:t>
            </a:r>
            <a:r>
              <a:rPr lang="en-US" altLang="zh-CN" sz="2000" b="0" dirty="0" err="1">
                <a:solidFill>
                  <a:srgbClr val="0000FF"/>
                </a:solidFill>
                <a:latin typeface="Arial" pitchFamily="34" charset="0"/>
                <a:ea typeface="楷体_GB2312"/>
                <a:cs typeface="楷体_GB2312"/>
              </a:rPr>
              <a:t>DepthHelp</a:t>
            </a:r>
            <a:r>
              <a:rPr lang="en-US" altLang="zh-CN" sz="2000" b="0" dirty="0">
                <a:solidFill>
                  <a:srgbClr val="0000FF"/>
                </a:solidFill>
                <a:latin typeface="Arial" pitchFamily="34" charset="0"/>
                <a:ea typeface="楷体_GB2312"/>
                <a:cs typeface="楷体_GB2312"/>
              </a:rPr>
              <a:t>(p-&gt;</a:t>
            </a:r>
            <a:r>
              <a:rPr lang="en-US" altLang="zh-CN" sz="2000" b="0" dirty="0" err="1">
                <a:solidFill>
                  <a:srgbClr val="0000FF"/>
                </a:solidFill>
                <a:latin typeface="Arial" pitchFamily="34" charset="0"/>
                <a:ea typeface="楷体_GB2312"/>
                <a:cs typeface="楷体_GB2312"/>
              </a:rPr>
              <a:t>hLink</a:t>
            </a:r>
            <a:r>
              <a:rPr lang="en-US" altLang="zh-CN" sz="2000" b="0" dirty="0">
                <a:solidFill>
                  <a:srgbClr val="0000FF"/>
                </a:solidFill>
                <a:latin typeface="Arial" pitchFamily="34" charset="0"/>
                <a:ea typeface="楷体_GB2312"/>
                <a:cs typeface="楷体_GB2312"/>
              </a:rPr>
              <a:t>);	// </a:t>
            </a:r>
            <a:r>
              <a:rPr lang="zh-CN" altLang="en-US" sz="2000" b="0" dirty="0">
                <a:solidFill>
                  <a:srgbClr val="0000FF"/>
                </a:solidFill>
                <a:latin typeface="Arial" pitchFamily="34" charset="0"/>
                <a:ea typeface="楷体_GB2312"/>
                <a:cs typeface="楷体_GB2312"/>
              </a:rPr>
              <a:t>子表深度</a:t>
            </a:r>
          </a:p>
          <a:p>
            <a:pPr marL="574675" indent="-574675" algn="just" eaLnBrk="1" hangingPunct="1">
              <a:lnSpc>
                <a:spcPct val="105000"/>
              </a:lnSpc>
            </a:pPr>
            <a:r>
              <a:rPr lang="zh-CN" altLang="en-US" sz="2000" b="0" dirty="0">
                <a:solidFill>
                  <a:srgbClr val="0000FF"/>
                </a:solidFill>
                <a:latin typeface="Arial" pitchFamily="34" charset="0"/>
                <a:ea typeface="楷体_GB2312"/>
                <a:cs typeface="楷体_GB2312"/>
              </a:rPr>
              <a:t>			</a:t>
            </a:r>
            <a:r>
              <a:rPr lang="en-US" altLang="zh-CN" sz="2000" b="0" dirty="0">
                <a:solidFill>
                  <a:srgbClr val="0000FF"/>
                </a:solidFill>
                <a:latin typeface="Arial" pitchFamily="34" charset="0"/>
                <a:ea typeface="楷体_GB2312"/>
                <a:cs typeface="楷体_GB2312"/>
              </a:rPr>
              <a:t>if (</a:t>
            </a:r>
            <a:r>
              <a:rPr lang="en-US" altLang="zh-CN" sz="2000" b="0" dirty="0" err="1">
                <a:solidFill>
                  <a:srgbClr val="0000FF"/>
                </a:solidFill>
                <a:latin typeface="Arial" pitchFamily="34" charset="0"/>
                <a:ea typeface="楷体_GB2312"/>
                <a:cs typeface="楷体_GB2312"/>
              </a:rPr>
              <a:t>subMaxDepth</a:t>
            </a:r>
            <a:r>
              <a:rPr lang="en-US" altLang="zh-CN" sz="2000" b="0" dirty="0">
                <a:solidFill>
                  <a:srgbClr val="0000FF"/>
                </a:solidFill>
                <a:latin typeface="Arial" pitchFamily="34" charset="0"/>
                <a:ea typeface="楷体_GB2312"/>
                <a:cs typeface="楷体_GB2312"/>
              </a:rPr>
              <a:t> &lt; </a:t>
            </a:r>
            <a:r>
              <a:rPr lang="en-US" altLang="zh-CN" sz="2000" b="0" dirty="0" err="1">
                <a:solidFill>
                  <a:srgbClr val="0000FF"/>
                </a:solidFill>
                <a:latin typeface="Arial" pitchFamily="34" charset="0"/>
                <a:ea typeface="楷体_GB2312"/>
                <a:cs typeface="楷体_GB2312"/>
              </a:rPr>
              <a:t>curSubDepth</a:t>
            </a:r>
            <a:r>
              <a:rPr lang="en-US" altLang="zh-CN" sz="2000" b="0" dirty="0">
                <a:solidFill>
                  <a:srgbClr val="0000FF"/>
                </a:solidFill>
                <a:latin typeface="Arial" pitchFamily="34" charset="0"/>
                <a:ea typeface="楷体_GB2312"/>
                <a:cs typeface="楷体_GB2312"/>
              </a:rPr>
              <a:t>) </a:t>
            </a:r>
            <a:r>
              <a:rPr lang="en-US" altLang="zh-CN" sz="2000" b="0" dirty="0" err="1">
                <a:solidFill>
                  <a:srgbClr val="0000FF"/>
                </a:solidFill>
                <a:latin typeface="Arial" pitchFamily="34" charset="0"/>
                <a:ea typeface="楷体_GB2312"/>
                <a:cs typeface="楷体_GB2312"/>
              </a:rPr>
              <a:t>subMaxDepth</a:t>
            </a:r>
            <a:r>
              <a:rPr lang="en-US" altLang="zh-CN" sz="2000" b="0" dirty="0">
                <a:solidFill>
                  <a:srgbClr val="0000FF"/>
                </a:solidFill>
                <a:latin typeface="Arial" pitchFamily="34" charset="0"/>
                <a:ea typeface="楷体_GB2312"/>
                <a:cs typeface="楷体_GB2312"/>
              </a:rPr>
              <a:t> = </a:t>
            </a:r>
            <a:r>
              <a:rPr lang="en-US" altLang="zh-CN" sz="2000" b="0" dirty="0" err="1">
                <a:solidFill>
                  <a:srgbClr val="0000FF"/>
                </a:solidFill>
                <a:latin typeface="Arial" pitchFamily="34" charset="0"/>
                <a:ea typeface="楷体_GB2312"/>
                <a:cs typeface="楷体_GB2312"/>
              </a:rPr>
              <a:t>curSubDepth</a:t>
            </a:r>
            <a:r>
              <a:rPr lang="en-US" altLang="zh-CN" sz="2000" b="0" dirty="0">
                <a:solidFill>
                  <a:srgbClr val="0000FF"/>
                </a:solidFill>
                <a:latin typeface="Arial" pitchFamily="34" charset="0"/>
                <a:ea typeface="楷体_GB2312"/>
                <a:cs typeface="楷体_GB2312"/>
              </a:rPr>
              <a:t>;</a:t>
            </a:r>
          </a:p>
          <a:p>
            <a:pPr marL="574675" indent="-574675" algn="just" eaLnBrk="1" hangingPunct="1">
              <a:lnSpc>
                <a:spcPct val="105000"/>
              </a:lnSpc>
            </a:pPr>
            <a:r>
              <a:rPr lang="en-US" altLang="zh-CN" sz="2000" b="0" dirty="0">
                <a:solidFill>
                  <a:srgbClr val="0000FF"/>
                </a:solidFill>
                <a:latin typeface="Arial" pitchFamily="34" charset="0"/>
                <a:ea typeface="楷体_GB2312"/>
                <a:cs typeface="楷体_GB2312"/>
              </a:rPr>
              <a:t>		}</a:t>
            </a:r>
          </a:p>
          <a:p>
            <a:pPr marL="574675" indent="-574675" algn="just" eaLnBrk="1" hangingPunct="1">
              <a:lnSpc>
                <a:spcPct val="105000"/>
              </a:lnSpc>
            </a:pPr>
            <a:r>
              <a:rPr lang="en-US" altLang="zh-CN" sz="2000" b="0" dirty="0">
                <a:solidFill>
                  <a:srgbClr val="0000FF"/>
                </a:solidFill>
                <a:latin typeface="Arial" pitchFamily="34" charset="0"/>
                <a:ea typeface="楷体_GB2312"/>
                <a:cs typeface="楷体_GB2312"/>
              </a:rPr>
              <a:t>	}</a:t>
            </a:r>
          </a:p>
          <a:p>
            <a:pPr marL="574675" indent="-574675" algn="just" eaLnBrk="1" hangingPunct="1">
              <a:lnSpc>
                <a:spcPct val="105000"/>
              </a:lnSpc>
            </a:pPr>
            <a:r>
              <a:rPr lang="en-US" altLang="zh-CN" sz="2000" b="0" dirty="0">
                <a:solidFill>
                  <a:srgbClr val="0000FF"/>
                </a:solidFill>
                <a:latin typeface="Arial" pitchFamily="34" charset="0"/>
                <a:ea typeface="楷体_GB2312"/>
                <a:cs typeface="楷体_GB2312"/>
              </a:rPr>
              <a:t>	return </a:t>
            </a:r>
            <a:r>
              <a:rPr lang="en-US" altLang="zh-CN" sz="2000" b="0" dirty="0" err="1">
                <a:solidFill>
                  <a:srgbClr val="0000FF"/>
                </a:solidFill>
                <a:latin typeface="Arial" pitchFamily="34" charset="0"/>
                <a:ea typeface="楷体_GB2312"/>
                <a:cs typeface="楷体_GB2312"/>
              </a:rPr>
              <a:t>subMaxDepth</a:t>
            </a:r>
            <a:r>
              <a:rPr lang="en-US" altLang="zh-CN" sz="2000" b="0" dirty="0">
                <a:solidFill>
                  <a:srgbClr val="0000FF"/>
                </a:solidFill>
                <a:latin typeface="Arial" pitchFamily="34" charset="0"/>
                <a:ea typeface="楷体_GB2312"/>
                <a:cs typeface="楷体_GB2312"/>
              </a:rPr>
              <a:t> + 1;</a:t>
            </a:r>
          </a:p>
          <a:p>
            <a:pPr marL="574675" indent="-574675" algn="just" eaLnBrk="1" hangingPunct="1">
              <a:lnSpc>
                <a:spcPct val="105000"/>
              </a:lnSpc>
            </a:pPr>
            <a:r>
              <a:rPr lang="en-US" altLang="zh-CN" sz="2000" b="0" dirty="0">
                <a:solidFill>
                  <a:srgbClr val="0000FF"/>
                </a:solidFill>
                <a:latin typeface="Arial" pitchFamily="34" charset="0"/>
                <a:ea typeface="楷体_GB2312"/>
                <a:cs typeface="楷体_GB2312"/>
              </a:rPr>
              <a:t>}</a:t>
            </a:r>
          </a:p>
        </p:txBody>
      </p:sp>
      <p:sp>
        <p:nvSpPr>
          <p:cNvPr id="670722" name="Rectangle 2"/>
          <p:cNvSpPr>
            <a:spLocks noGrp="1" noChangeArrowheads="1"/>
          </p:cNvSpPr>
          <p:nvPr>
            <p:ph type="title"/>
          </p:nvPr>
        </p:nvSpPr>
        <p:spPr>
          <a:xfrm>
            <a:off x="993775" y="142875"/>
            <a:ext cx="7754938" cy="838200"/>
          </a:xfrm>
        </p:spPr>
        <p:txBody>
          <a:bodyPr/>
          <a:lstStyle/>
          <a:p>
            <a:pPr eaLnBrk="1" hangingPunct="1"/>
            <a:r>
              <a:rPr lang="zh-CN" altLang="en-US">
                <a:solidFill>
                  <a:schemeClr val="tx2"/>
                </a:solidFill>
                <a:latin typeface="黑体" pitchFamily="49" charset="-122"/>
                <a:ea typeface="黑体" pitchFamily="49" charset="-122"/>
              </a:rPr>
              <a:t>部分成员函数的实现</a:t>
            </a:r>
          </a:p>
        </p:txBody>
      </p:sp>
    </p:spTree>
  </p:cSld>
  <p:clrMapOvr>
    <a:masterClrMapping/>
  </p:clrMapOvr>
  <p:transition spd="slow">
    <p:circle/>
  </p:transition>
</p:sld>
</file>

<file path=ppt/slides/slide10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0723" name="Rectangle 3" descr="Rectangle: Click to edit Master text styles&#10;Second level&#10;Third level&#10;Fourth level&#10;Fifth level"/>
          <p:cNvSpPr>
            <a:spLocks noGrp="1" noChangeArrowheads="1"/>
          </p:cNvSpPr>
          <p:nvPr>
            <p:ph type="body" idx="1"/>
          </p:nvPr>
        </p:nvSpPr>
        <p:spPr>
          <a:xfrm>
            <a:off x="0" y="1342094"/>
            <a:ext cx="9144000" cy="5111242"/>
          </a:xfrm>
        </p:spPr>
        <p:txBody>
          <a:bodyPr/>
          <a:lstStyle/>
          <a:p>
            <a:pPr marL="574675" indent="-574675" algn="just" eaLnBrk="1" hangingPunct="1">
              <a:lnSpc>
                <a:spcPct val="105000"/>
              </a:lnSpc>
            </a:pPr>
            <a:r>
              <a:rPr lang="en-US" altLang="zh-CN" sz="2000" b="0" dirty="0">
                <a:solidFill>
                  <a:srgbClr val="0000FF"/>
                </a:solidFill>
                <a:latin typeface="Arial" pitchFamily="34" charset="0"/>
                <a:ea typeface="楷体_GB2312"/>
                <a:cs typeface="楷体_GB2312"/>
              </a:rPr>
              <a:t>template &lt;class </a:t>
            </a:r>
            <a:r>
              <a:rPr lang="en-US" altLang="zh-CN" sz="2000" b="0" dirty="0" err="1">
                <a:solidFill>
                  <a:srgbClr val="0000FF"/>
                </a:solidFill>
                <a:latin typeface="Arial" pitchFamily="34" charset="0"/>
                <a:ea typeface="楷体_GB2312"/>
                <a:cs typeface="楷体_GB2312"/>
              </a:rPr>
              <a:t>ElemType</a:t>
            </a:r>
            <a:r>
              <a:rPr lang="en-US" altLang="zh-CN" sz="2000" b="0" dirty="0">
                <a:solidFill>
                  <a:srgbClr val="0000FF"/>
                </a:solidFill>
                <a:latin typeface="Arial" pitchFamily="34" charset="0"/>
                <a:ea typeface="楷体_GB2312"/>
                <a:cs typeface="楷体_GB2312"/>
              </a:rPr>
              <a:t>&gt;</a:t>
            </a:r>
          </a:p>
          <a:p>
            <a:pPr marL="574675" indent="-574675" algn="just" eaLnBrk="1" hangingPunct="1">
              <a:lnSpc>
                <a:spcPct val="105000"/>
              </a:lnSpc>
            </a:pPr>
            <a:r>
              <a:rPr lang="en-US" altLang="zh-CN" sz="2000" b="0" dirty="0">
                <a:solidFill>
                  <a:srgbClr val="0000FF"/>
                </a:solidFill>
                <a:latin typeface="Arial" pitchFamily="34" charset="0"/>
                <a:ea typeface="楷体_GB2312"/>
                <a:cs typeface="楷体_GB2312"/>
              </a:rPr>
              <a:t>void </a:t>
            </a:r>
            <a:r>
              <a:rPr lang="en-US" altLang="zh-CN" sz="2000" b="0" dirty="0" err="1">
                <a:solidFill>
                  <a:srgbClr val="0000FF"/>
                </a:solidFill>
                <a:latin typeface="Arial" pitchFamily="34" charset="0"/>
                <a:ea typeface="楷体_GB2312"/>
                <a:cs typeface="楷体_GB2312"/>
              </a:rPr>
              <a:t>GenList</a:t>
            </a:r>
            <a:r>
              <a:rPr lang="en-US" altLang="zh-CN" sz="2000" b="0" dirty="0">
                <a:solidFill>
                  <a:srgbClr val="0000FF"/>
                </a:solidFill>
                <a:latin typeface="Arial" pitchFamily="34" charset="0"/>
                <a:ea typeface="楷体_GB2312"/>
                <a:cs typeface="楷体_GB2312"/>
              </a:rPr>
              <a:t>&lt;</a:t>
            </a:r>
            <a:r>
              <a:rPr lang="en-US" altLang="zh-CN" sz="2000" b="0" dirty="0" err="1">
                <a:solidFill>
                  <a:srgbClr val="0000FF"/>
                </a:solidFill>
                <a:latin typeface="Arial" pitchFamily="34" charset="0"/>
                <a:ea typeface="楷体_GB2312"/>
                <a:cs typeface="楷体_GB2312"/>
              </a:rPr>
              <a:t>ElemType</a:t>
            </a:r>
            <a:r>
              <a:rPr lang="en-US" altLang="zh-CN" sz="2000" b="0" dirty="0">
                <a:solidFill>
                  <a:srgbClr val="0000FF"/>
                </a:solidFill>
                <a:latin typeface="Arial" pitchFamily="34" charset="0"/>
                <a:ea typeface="楷体_GB2312"/>
                <a:cs typeface="楷体_GB2312"/>
              </a:rPr>
              <a:t>&gt;::</a:t>
            </a:r>
            <a:r>
              <a:rPr lang="en-US" altLang="zh-CN" sz="2000" b="0" dirty="0" err="1">
                <a:solidFill>
                  <a:srgbClr val="0000FF"/>
                </a:solidFill>
                <a:latin typeface="Arial" pitchFamily="34" charset="0"/>
                <a:ea typeface="楷体_GB2312"/>
                <a:cs typeface="楷体_GB2312"/>
              </a:rPr>
              <a:t>ClearHelp</a:t>
            </a:r>
            <a:r>
              <a:rPr lang="en-US" altLang="zh-CN" sz="2000" b="0" dirty="0">
                <a:solidFill>
                  <a:srgbClr val="0000FF"/>
                </a:solidFill>
                <a:latin typeface="Arial" pitchFamily="34" charset="0"/>
                <a:ea typeface="楷体_GB2312"/>
                <a:cs typeface="楷体_GB2312"/>
              </a:rPr>
              <a:t>(</a:t>
            </a:r>
            <a:r>
              <a:rPr lang="en-US" altLang="zh-CN" sz="2000" b="0" dirty="0" err="1">
                <a:solidFill>
                  <a:srgbClr val="0000FF"/>
                </a:solidFill>
                <a:latin typeface="Arial" pitchFamily="34" charset="0"/>
                <a:ea typeface="楷体_GB2312"/>
                <a:cs typeface="楷体_GB2312"/>
              </a:rPr>
              <a:t>GenListNode</a:t>
            </a:r>
            <a:r>
              <a:rPr lang="en-US" altLang="zh-CN" sz="2000" b="0" dirty="0">
                <a:solidFill>
                  <a:srgbClr val="0000FF"/>
                </a:solidFill>
                <a:latin typeface="Arial" pitchFamily="34" charset="0"/>
                <a:ea typeface="楷体_GB2312"/>
                <a:cs typeface="楷体_GB2312"/>
              </a:rPr>
              <a:t>&lt;</a:t>
            </a:r>
            <a:r>
              <a:rPr lang="en-US" altLang="zh-CN" sz="2000" b="0" dirty="0" err="1">
                <a:solidFill>
                  <a:srgbClr val="0000FF"/>
                </a:solidFill>
                <a:latin typeface="Arial" pitchFamily="34" charset="0"/>
                <a:ea typeface="楷体_GB2312"/>
                <a:cs typeface="楷体_GB2312"/>
              </a:rPr>
              <a:t>ElemType</a:t>
            </a:r>
            <a:r>
              <a:rPr lang="en-US" altLang="zh-CN" sz="2000" b="0" dirty="0">
                <a:solidFill>
                  <a:srgbClr val="0000FF"/>
                </a:solidFill>
                <a:latin typeface="Arial" pitchFamily="34" charset="0"/>
                <a:ea typeface="楷体_GB2312"/>
                <a:cs typeface="楷体_GB2312"/>
              </a:rPr>
              <a:t>&gt; *</a:t>
            </a:r>
            <a:r>
              <a:rPr lang="en-US" altLang="zh-CN" sz="2000" b="0" dirty="0" err="1">
                <a:solidFill>
                  <a:srgbClr val="0000FF"/>
                </a:solidFill>
                <a:latin typeface="Arial" pitchFamily="34" charset="0"/>
                <a:ea typeface="楷体_GB2312"/>
                <a:cs typeface="楷体_GB2312"/>
              </a:rPr>
              <a:t>hd</a:t>
            </a:r>
            <a:r>
              <a:rPr lang="en-US" altLang="zh-CN" sz="2000" b="0" dirty="0">
                <a:solidFill>
                  <a:srgbClr val="0000FF"/>
                </a:solidFill>
                <a:latin typeface="Arial" pitchFamily="34" charset="0"/>
                <a:ea typeface="楷体_GB2312"/>
                <a:cs typeface="楷体_GB2312"/>
              </a:rPr>
              <a:t>) {</a:t>
            </a:r>
          </a:p>
          <a:p>
            <a:pPr marL="574675" indent="-574675" algn="just" eaLnBrk="1" hangingPunct="1">
              <a:lnSpc>
                <a:spcPct val="105000"/>
              </a:lnSpc>
            </a:pPr>
            <a:r>
              <a:rPr lang="en-US" altLang="zh-CN" sz="2000" b="0" dirty="0">
                <a:solidFill>
                  <a:srgbClr val="0000FF"/>
                </a:solidFill>
                <a:latin typeface="Arial" pitchFamily="34" charset="0"/>
                <a:ea typeface="楷体_GB2312"/>
                <a:cs typeface="楷体_GB2312"/>
              </a:rPr>
              <a:t>// </a:t>
            </a:r>
            <a:r>
              <a:rPr lang="zh-CN" altLang="en-US" sz="2000" b="0" dirty="0">
                <a:solidFill>
                  <a:srgbClr val="0000FF"/>
                </a:solidFill>
                <a:latin typeface="Arial" pitchFamily="34" charset="0"/>
                <a:ea typeface="楷体_GB2312"/>
                <a:cs typeface="楷体_GB2312"/>
              </a:rPr>
              <a:t>操作结果：释放以</a:t>
            </a:r>
            <a:r>
              <a:rPr lang="en-US" altLang="zh-CN" sz="2000" b="0" dirty="0" err="1">
                <a:solidFill>
                  <a:srgbClr val="0000FF"/>
                </a:solidFill>
                <a:latin typeface="Arial" pitchFamily="34" charset="0"/>
                <a:ea typeface="楷体_GB2312"/>
                <a:cs typeface="楷体_GB2312"/>
              </a:rPr>
              <a:t>hd</a:t>
            </a:r>
            <a:r>
              <a:rPr lang="zh-CN" altLang="en-US" sz="2000" b="0" dirty="0">
                <a:solidFill>
                  <a:srgbClr val="0000FF"/>
                </a:solidFill>
                <a:latin typeface="Arial" pitchFamily="34" charset="0"/>
                <a:ea typeface="楷体_GB2312"/>
                <a:cs typeface="楷体_GB2312"/>
              </a:rPr>
              <a:t>为表头的广义表结构</a:t>
            </a:r>
          </a:p>
          <a:p>
            <a:pPr marL="574675" indent="-574675" algn="just" eaLnBrk="1" hangingPunct="1">
              <a:lnSpc>
                <a:spcPct val="105000"/>
              </a:lnSpc>
            </a:pPr>
            <a:r>
              <a:rPr lang="en-US" altLang="zh-CN" sz="2000" b="0" dirty="0">
                <a:solidFill>
                  <a:srgbClr val="0000FF"/>
                </a:solidFill>
                <a:latin typeface="Arial" pitchFamily="34" charset="0"/>
                <a:ea typeface="楷体_GB2312"/>
                <a:cs typeface="楷体_GB2312"/>
              </a:rPr>
              <a:t>	</a:t>
            </a:r>
            <a:r>
              <a:rPr lang="en-US" altLang="zh-CN" sz="2000" b="0" dirty="0" err="1">
                <a:solidFill>
                  <a:srgbClr val="0000FF"/>
                </a:solidFill>
                <a:latin typeface="Arial" pitchFamily="34" charset="0"/>
                <a:ea typeface="楷体_GB2312"/>
                <a:cs typeface="楷体_GB2312"/>
              </a:rPr>
              <a:t>hd</a:t>
            </a:r>
            <a:r>
              <a:rPr lang="en-US" altLang="zh-CN" sz="2000" b="0" dirty="0">
                <a:solidFill>
                  <a:srgbClr val="0000FF"/>
                </a:solidFill>
                <a:latin typeface="Arial" pitchFamily="34" charset="0"/>
                <a:ea typeface="楷体_GB2312"/>
                <a:cs typeface="楷体_GB2312"/>
              </a:rPr>
              <a:t>-&gt;ref--;</a:t>
            </a:r>
          </a:p>
          <a:p>
            <a:pPr marL="574675" indent="-574675" algn="just" eaLnBrk="1" hangingPunct="1">
              <a:lnSpc>
                <a:spcPct val="105000"/>
              </a:lnSpc>
            </a:pPr>
            <a:r>
              <a:rPr lang="en-US" altLang="zh-CN" sz="2000" b="0" dirty="0">
                <a:solidFill>
                  <a:srgbClr val="0000FF"/>
                </a:solidFill>
                <a:latin typeface="Arial" pitchFamily="34" charset="0"/>
                <a:ea typeface="楷体_GB2312"/>
                <a:cs typeface="楷体_GB2312"/>
              </a:rPr>
              <a:t>	if (</a:t>
            </a:r>
            <a:r>
              <a:rPr lang="en-US" altLang="zh-CN" sz="2000" b="0" dirty="0" err="1">
                <a:solidFill>
                  <a:srgbClr val="0000FF"/>
                </a:solidFill>
                <a:latin typeface="Arial" pitchFamily="34" charset="0"/>
                <a:ea typeface="楷体_GB2312"/>
                <a:cs typeface="楷体_GB2312"/>
              </a:rPr>
              <a:t>hd</a:t>
            </a:r>
            <a:r>
              <a:rPr lang="en-US" altLang="zh-CN" sz="2000" b="0" dirty="0">
                <a:solidFill>
                  <a:srgbClr val="0000FF"/>
                </a:solidFill>
                <a:latin typeface="Arial" pitchFamily="34" charset="0"/>
                <a:ea typeface="楷体_GB2312"/>
                <a:cs typeface="楷体_GB2312"/>
              </a:rPr>
              <a:t>-&gt;ref == 0)	{</a:t>
            </a:r>
            <a:endParaRPr lang="zh-CN" altLang="en-US" sz="2000" b="0" dirty="0">
              <a:solidFill>
                <a:srgbClr val="0000FF"/>
              </a:solidFill>
              <a:latin typeface="Arial" pitchFamily="34" charset="0"/>
              <a:ea typeface="楷体_GB2312"/>
              <a:cs typeface="楷体_GB2312"/>
            </a:endParaRPr>
          </a:p>
          <a:p>
            <a:pPr marL="574675" indent="-574675" algn="just" eaLnBrk="1" hangingPunct="1">
              <a:lnSpc>
                <a:spcPct val="105000"/>
              </a:lnSpc>
            </a:pPr>
            <a:r>
              <a:rPr lang="zh-CN" altLang="en-US" sz="2000" b="0" dirty="0">
                <a:solidFill>
                  <a:srgbClr val="0000FF"/>
                </a:solidFill>
                <a:latin typeface="Arial" pitchFamily="34" charset="0"/>
                <a:ea typeface="楷体_GB2312"/>
                <a:cs typeface="楷体_GB2312"/>
              </a:rPr>
              <a:t>		</a:t>
            </a:r>
            <a:r>
              <a:rPr lang="en-US" altLang="zh-CN" sz="2000" b="0" dirty="0" err="1">
                <a:solidFill>
                  <a:srgbClr val="0000FF"/>
                </a:solidFill>
                <a:latin typeface="Arial" pitchFamily="34" charset="0"/>
                <a:ea typeface="楷体_GB2312"/>
                <a:cs typeface="楷体_GB2312"/>
              </a:rPr>
              <a:t>GenListNode</a:t>
            </a:r>
            <a:r>
              <a:rPr lang="en-US" altLang="zh-CN" sz="2000" b="0" dirty="0">
                <a:solidFill>
                  <a:srgbClr val="0000FF"/>
                </a:solidFill>
                <a:latin typeface="Arial" pitchFamily="34" charset="0"/>
                <a:ea typeface="楷体_GB2312"/>
                <a:cs typeface="楷体_GB2312"/>
              </a:rPr>
              <a:t>&lt;</a:t>
            </a:r>
            <a:r>
              <a:rPr lang="en-US" altLang="zh-CN" sz="2000" b="0" dirty="0" err="1">
                <a:solidFill>
                  <a:srgbClr val="0000FF"/>
                </a:solidFill>
                <a:latin typeface="Arial" pitchFamily="34" charset="0"/>
                <a:ea typeface="楷体_GB2312"/>
                <a:cs typeface="楷体_GB2312"/>
              </a:rPr>
              <a:t>ElemType</a:t>
            </a:r>
            <a:r>
              <a:rPr lang="en-US" altLang="zh-CN" sz="2000" b="0" dirty="0">
                <a:solidFill>
                  <a:srgbClr val="0000FF"/>
                </a:solidFill>
                <a:latin typeface="Arial" pitchFamily="34" charset="0"/>
                <a:ea typeface="楷体_GB2312"/>
                <a:cs typeface="楷体_GB2312"/>
              </a:rPr>
              <a:t>&gt; *pre = </a:t>
            </a:r>
            <a:r>
              <a:rPr lang="en-US" altLang="zh-CN" sz="2000" b="0" dirty="0" err="1">
                <a:solidFill>
                  <a:srgbClr val="0000FF"/>
                </a:solidFill>
                <a:latin typeface="Arial" pitchFamily="34" charset="0"/>
                <a:ea typeface="楷体_GB2312"/>
                <a:cs typeface="楷体_GB2312"/>
              </a:rPr>
              <a:t>hd</a:t>
            </a:r>
            <a:r>
              <a:rPr lang="en-US" altLang="zh-CN" sz="2000" b="0" dirty="0">
                <a:solidFill>
                  <a:srgbClr val="0000FF"/>
                </a:solidFill>
                <a:latin typeface="Arial" pitchFamily="34" charset="0"/>
                <a:ea typeface="楷体_GB2312"/>
                <a:cs typeface="楷体_GB2312"/>
              </a:rPr>
              <a:t>, *p;	</a:t>
            </a:r>
            <a:endParaRPr lang="zh-CN" altLang="en-US" sz="2000" b="0" dirty="0">
              <a:solidFill>
                <a:srgbClr val="0000FF"/>
              </a:solidFill>
              <a:latin typeface="Arial" pitchFamily="34" charset="0"/>
              <a:ea typeface="楷体_GB2312"/>
              <a:cs typeface="楷体_GB2312"/>
            </a:endParaRPr>
          </a:p>
          <a:p>
            <a:pPr marL="574675" indent="-574675" algn="just" eaLnBrk="1" hangingPunct="1">
              <a:lnSpc>
                <a:spcPct val="105000"/>
              </a:lnSpc>
            </a:pPr>
            <a:r>
              <a:rPr lang="zh-CN" altLang="en-US" sz="2000" b="0" dirty="0">
                <a:solidFill>
                  <a:srgbClr val="0000FF"/>
                </a:solidFill>
                <a:latin typeface="Arial" pitchFamily="34" charset="0"/>
                <a:ea typeface="楷体_GB2312"/>
                <a:cs typeface="楷体_GB2312"/>
              </a:rPr>
              <a:t>		</a:t>
            </a:r>
            <a:r>
              <a:rPr lang="en-US" altLang="zh-CN" sz="2000" b="0" dirty="0">
                <a:solidFill>
                  <a:srgbClr val="0000FF"/>
                </a:solidFill>
                <a:latin typeface="Arial" pitchFamily="34" charset="0"/>
                <a:ea typeface="楷体_GB2312"/>
                <a:cs typeface="楷体_GB2312"/>
              </a:rPr>
              <a:t>for (p = </a:t>
            </a:r>
            <a:r>
              <a:rPr lang="en-US" altLang="zh-CN" sz="2000" b="0" dirty="0" err="1">
                <a:solidFill>
                  <a:srgbClr val="0000FF"/>
                </a:solidFill>
                <a:latin typeface="Arial" pitchFamily="34" charset="0"/>
                <a:ea typeface="楷体_GB2312"/>
                <a:cs typeface="楷体_GB2312"/>
              </a:rPr>
              <a:t>hd</a:t>
            </a:r>
            <a:r>
              <a:rPr lang="en-US" altLang="zh-CN" sz="2000" b="0" dirty="0">
                <a:solidFill>
                  <a:srgbClr val="0000FF"/>
                </a:solidFill>
                <a:latin typeface="Arial" pitchFamily="34" charset="0"/>
                <a:ea typeface="楷体_GB2312"/>
                <a:cs typeface="楷体_GB2312"/>
              </a:rPr>
              <a:t>-&gt;</a:t>
            </a:r>
            <a:r>
              <a:rPr lang="en-US" altLang="zh-CN" sz="2000" b="0" dirty="0" err="1">
                <a:solidFill>
                  <a:srgbClr val="0000FF"/>
                </a:solidFill>
                <a:latin typeface="Arial" pitchFamily="34" charset="0"/>
                <a:ea typeface="楷体_GB2312"/>
                <a:cs typeface="楷体_GB2312"/>
              </a:rPr>
              <a:t>tLink</a:t>
            </a:r>
            <a:r>
              <a:rPr lang="en-US" altLang="zh-CN" sz="2000" b="0" dirty="0">
                <a:solidFill>
                  <a:srgbClr val="0000FF"/>
                </a:solidFill>
                <a:latin typeface="Arial" pitchFamily="34" charset="0"/>
                <a:ea typeface="楷体_GB2312"/>
                <a:cs typeface="楷体_GB2312"/>
              </a:rPr>
              <a:t>; p != NULL; p = p-&gt;</a:t>
            </a:r>
            <a:r>
              <a:rPr lang="en-US" altLang="zh-CN" sz="2000" b="0" dirty="0" err="1">
                <a:solidFill>
                  <a:srgbClr val="0000FF"/>
                </a:solidFill>
                <a:latin typeface="Arial" pitchFamily="34" charset="0"/>
                <a:ea typeface="楷体_GB2312"/>
                <a:cs typeface="楷体_GB2312"/>
              </a:rPr>
              <a:t>tLink</a:t>
            </a:r>
            <a:r>
              <a:rPr lang="en-US" altLang="zh-CN" sz="2000" b="0" dirty="0">
                <a:solidFill>
                  <a:srgbClr val="0000FF"/>
                </a:solidFill>
                <a:latin typeface="Arial" pitchFamily="34" charset="0"/>
                <a:ea typeface="楷体_GB2312"/>
                <a:cs typeface="楷体_GB2312"/>
              </a:rPr>
              <a:t>){</a:t>
            </a:r>
          </a:p>
          <a:p>
            <a:pPr marL="574675" indent="-574675" algn="just" eaLnBrk="1" hangingPunct="1">
              <a:lnSpc>
                <a:spcPct val="105000"/>
              </a:lnSpc>
            </a:pPr>
            <a:r>
              <a:rPr lang="zh-CN" altLang="en-US" sz="2000" b="0" dirty="0">
                <a:solidFill>
                  <a:srgbClr val="0000FF"/>
                </a:solidFill>
                <a:latin typeface="Arial" pitchFamily="34" charset="0"/>
                <a:ea typeface="楷体_GB2312"/>
                <a:cs typeface="楷体_GB2312"/>
              </a:rPr>
              <a:t>			</a:t>
            </a:r>
            <a:r>
              <a:rPr lang="en-US" altLang="zh-CN" sz="2000" b="0" dirty="0">
                <a:solidFill>
                  <a:srgbClr val="0000FF"/>
                </a:solidFill>
                <a:latin typeface="Arial" pitchFamily="34" charset="0"/>
                <a:ea typeface="楷体_GB2312"/>
                <a:cs typeface="楷体_GB2312"/>
              </a:rPr>
              <a:t>delete pre;	pre = p;</a:t>
            </a:r>
          </a:p>
          <a:p>
            <a:pPr marL="574675" indent="-574675" algn="just" eaLnBrk="1" hangingPunct="1">
              <a:lnSpc>
                <a:spcPct val="105000"/>
              </a:lnSpc>
            </a:pPr>
            <a:r>
              <a:rPr lang="en-US" altLang="zh-CN" sz="2000" b="0" dirty="0">
                <a:solidFill>
                  <a:srgbClr val="0000FF"/>
                </a:solidFill>
                <a:latin typeface="Arial" pitchFamily="34" charset="0"/>
                <a:ea typeface="楷体_GB2312"/>
                <a:cs typeface="楷体_GB2312"/>
              </a:rPr>
              <a:t>			if (p-&gt;tag == LIST)</a:t>
            </a:r>
            <a:r>
              <a:rPr lang="zh-CN" altLang="en-US" sz="2000" b="0" dirty="0">
                <a:solidFill>
                  <a:srgbClr val="0000FF"/>
                </a:solidFill>
                <a:latin typeface="Arial" pitchFamily="34" charset="0"/>
                <a:ea typeface="楷体_GB2312"/>
                <a:cs typeface="楷体_GB2312"/>
              </a:rPr>
              <a:t>	</a:t>
            </a:r>
            <a:r>
              <a:rPr lang="en-US" altLang="zh-CN" sz="2000" b="0" dirty="0" err="1">
                <a:solidFill>
                  <a:srgbClr val="0000FF"/>
                </a:solidFill>
                <a:latin typeface="Arial" pitchFamily="34" charset="0"/>
                <a:ea typeface="楷体_GB2312"/>
                <a:cs typeface="楷体_GB2312"/>
              </a:rPr>
              <a:t>ClearHelp</a:t>
            </a:r>
            <a:r>
              <a:rPr lang="en-US" altLang="zh-CN" sz="2000" b="0" dirty="0">
                <a:solidFill>
                  <a:srgbClr val="0000FF"/>
                </a:solidFill>
                <a:latin typeface="Arial" pitchFamily="34" charset="0"/>
                <a:ea typeface="楷体_GB2312"/>
                <a:cs typeface="楷体_GB2312"/>
              </a:rPr>
              <a:t>(p-&gt;</a:t>
            </a:r>
            <a:r>
              <a:rPr lang="en-US" altLang="zh-CN" sz="2000" b="0" dirty="0" err="1">
                <a:solidFill>
                  <a:srgbClr val="0000FF"/>
                </a:solidFill>
                <a:latin typeface="Arial" pitchFamily="34" charset="0"/>
                <a:ea typeface="楷体_GB2312"/>
                <a:cs typeface="楷体_GB2312"/>
              </a:rPr>
              <a:t>hLink</a:t>
            </a:r>
            <a:r>
              <a:rPr lang="en-US" altLang="zh-CN" sz="2000" b="0" dirty="0">
                <a:solidFill>
                  <a:srgbClr val="0000FF"/>
                </a:solidFill>
                <a:latin typeface="Arial" pitchFamily="34" charset="0"/>
                <a:ea typeface="楷体_GB2312"/>
                <a:cs typeface="楷体_GB2312"/>
              </a:rPr>
              <a:t>);	// </a:t>
            </a:r>
            <a:r>
              <a:rPr lang="zh-CN" altLang="en-US" sz="2000" b="0" dirty="0">
                <a:solidFill>
                  <a:srgbClr val="0000FF"/>
                </a:solidFill>
                <a:latin typeface="Arial" pitchFamily="34" charset="0"/>
                <a:ea typeface="楷体_GB2312"/>
                <a:cs typeface="楷体_GB2312"/>
              </a:rPr>
              <a:t>释放子表</a:t>
            </a:r>
          </a:p>
          <a:p>
            <a:pPr marL="574675" indent="-574675" algn="just" eaLnBrk="1" hangingPunct="1">
              <a:lnSpc>
                <a:spcPct val="105000"/>
              </a:lnSpc>
            </a:pPr>
            <a:r>
              <a:rPr lang="zh-CN" altLang="en-US" sz="2000" b="0" dirty="0">
                <a:solidFill>
                  <a:srgbClr val="0000FF"/>
                </a:solidFill>
                <a:latin typeface="Arial" pitchFamily="34" charset="0"/>
                <a:ea typeface="楷体_GB2312"/>
                <a:cs typeface="楷体_GB2312"/>
              </a:rPr>
              <a:t>		</a:t>
            </a:r>
            <a:r>
              <a:rPr lang="en-US" altLang="zh-CN" sz="2000" b="0" dirty="0">
                <a:solidFill>
                  <a:srgbClr val="0000FF"/>
                </a:solidFill>
                <a:latin typeface="Arial" pitchFamily="34" charset="0"/>
                <a:ea typeface="楷体_GB2312"/>
                <a:cs typeface="楷体_GB2312"/>
              </a:rPr>
              <a:t>}</a:t>
            </a:r>
          </a:p>
          <a:p>
            <a:pPr marL="574675" indent="-574675" algn="just" eaLnBrk="1" hangingPunct="1">
              <a:lnSpc>
                <a:spcPct val="105000"/>
              </a:lnSpc>
            </a:pPr>
            <a:r>
              <a:rPr lang="en-US" altLang="zh-CN" sz="2000" b="0" dirty="0">
                <a:solidFill>
                  <a:srgbClr val="0000FF"/>
                </a:solidFill>
                <a:latin typeface="Arial" pitchFamily="34" charset="0"/>
                <a:ea typeface="楷体_GB2312"/>
                <a:cs typeface="楷体_GB2312"/>
              </a:rPr>
              <a:t>		delete pre;</a:t>
            </a:r>
          </a:p>
          <a:p>
            <a:pPr marL="574675" indent="-574675" algn="just" eaLnBrk="1" hangingPunct="1">
              <a:lnSpc>
                <a:spcPct val="105000"/>
              </a:lnSpc>
            </a:pPr>
            <a:r>
              <a:rPr lang="en-US" altLang="zh-CN" sz="2000" b="0" dirty="0">
                <a:solidFill>
                  <a:srgbClr val="0000FF"/>
                </a:solidFill>
                <a:latin typeface="Arial" pitchFamily="34" charset="0"/>
                <a:ea typeface="楷体_GB2312"/>
                <a:cs typeface="楷体_GB2312"/>
              </a:rPr>
              <a:t>	}</a:t>
            </a:r>
          </a:p>
          <a:p>
            <a:pPr marL="574675" indent="-574675" algn="just" eaLnBrk="1" hangingPunct="1">
              <a:lnSpc>
                <a:spcPct val="105000"/>
              </a:lnSpc>
            </a:pPr>
            <a:r>
              <a:rPr lang="en-US" altLang="zh-CN" sz="2000" b="0" dirty="0">
                <a:solidFill>
                  <a:srgbClr val="0000FF"/>
                </a:solidFill>
                <a:latin typeface="Arial" pitchFamily="34" charset="0"/>
                <a:ea typeface="楷体_GB2312"/>
                <a:cs typeface="楷体_GB2312"/>
              </a:rPr>
              <a:t>}</a:t>
            </a:r>
          </a:p>
        </p:txBody>
      </p:sp>
      <p:sp>
        <p:nvSpPr>
          <p:cNvPr id="670722" name="Rectangle 2"/>
          <p:cNvSpPr>
            <a:spLocks noGrp="1" noChangeArrowheads="1"/>
          </p:cNvSpPr>
          <p:nvPr>
            <p:ph type="title"/>
          </p:nvPr>
        </p:nvSpPr>
        <p:spPr>
          <a:xfrm>
            <a:off x="993775" y="142875"/>
            <a:ext cx="7754938" cy="838200"/>
          </a:xfrm>
        </p:spPr>
        <p:txBody>
          <a:bodyPr/>
          <a:lstStyle/>
          <a:p>
            <a:pPr eaLnBrk="1" hangingPunct="1"/>
            <a:r>
              <a:rPr lang="zh-CN" altLang="en-US" dirty="0">
                <a:solidFill>
                  <a:schemeClr val="tx2"/>
                </a:solidFill>
                <a:latin typeface="黑体" pitchFamily="49" charset="-122"/>
                <a:ea typeface="黑体" pitchFamily="49" charset="-122"/>
              </a:rPr>
              <a:t>部分成员函数的实现</a:t>
            </a:r>
          </a:p>
        </p:txBody>
      </p:sp>
    </p:spTree>
  </p:cSld>
  <p:clrMapOvr>
    <a:masterClrMapping/>
  </p:clrMapOvr>
  <p:transition spd="slow">
    <p:circle/>
  </p:transition>
</p:sld>
</file>

<file path=ppt/slides/slide10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0723" name="Rectangle 3" descr="Rectangle: Click to edit Master text styles&#10;Second level&#10;Third level&#10;Fourth level&#10;Fifth level"/>
          <p:cNvSpPr>
            <a:spLocks noGrp="1" noChangeArrowheads="1"/>
          </p:cNvSpPr>
          <p:nvPr>
            <p:ph type="body" idx="1"/>
          </p:nvPr>
        </p:nvSpPr>
        <p:spPr>
          <a:xfrm>
            <a:off x="-72516" y="1378098"/>
            <a:ext cx="10333148" cy="5075238"/>
          </a:xfrm>
        </p:spPr>
        <p:txBody>
          <a:bodyPr/>
          <a:lstStyle/>
          <a:p>
            <a:pPr marL="574675" indent="-574675" algn="just" eaLnBrk="1" hangingPunct="1">
              <a:lnSpc>
                <a:spcPct val="105000"/>
              </a:lnSpc>
            </a:pPr>
            <a:r>
              <a:rPr lang="en-US" altLang="zh-CN" sz="2000" b="0" dirty="0">
                <a:solidFill>
                  <a:srgbClr val="0000FF"/>
                </a:solidFill>
                <a:latin typeface="Arial" pitchFamily="34" charset="0"/>
                <a:ea typeface="楷体_GB2312"/>
                <a:cs typeface="楷体_GB2312"/>
              </a:rPr>
              <a:t>template &lt;class </a:t>
            </a:r>
            <a:r>
              <a:rPr lang="en-US" altLang="zh-CN" sz="2000" b="0" dirty="0" err="1">
                <a:solidFill>
                  <a:srgbClr val="0000FF"/>
                </a:solidFill>
                <a:latin typeface="Arial" pitchFamily="34" charset="0"/>
                <a:ea typeface="楷体_GB2312"/>
                <a:cs typeface="楷体_GB2312"/>
              </a:rPr>
              <a:t>ElemType</a:t>
            </a:r>
            <a:r>
              <a:rPr lang="en-US" altLang="zh-CN" sz="2000" b="0" dirty="0">
                <a:solidFill>
                  <a:srgbClr val="0000FF"/>
                </a:solidFill>
                <a:latin typeface="Arial" pitchFamily="34" charset="0"/>
                <a:ea typeface="楷体_GB2312"/>
                <a:cs typeface="楷体_GB2312"/>
              </a:rPr>
              <a:t>&gt;</a:t>
            </a:r>
          </a:p>
          <a:p>
            <a:pPr marL="574675" indent="-574675" algn="just" eaLnBrk="1" hangingPunct="1">
              <a:lnSpc>
                <a:spcPct val="105000"/>
              </a:lnSpc>
            </a:pPr>
            <a:r>
              <a:rPr lang="en-US" altLang="zh-CN" sz="2000" b="0" dirty="0">
                <a:solidFill>
                  <a:srgbClr val="0000FF"/>
                </a:solidFill>
                <a:latin typeface="Arial" pitchFamily="34" charset="0"/>
                <a:ea typeface="楷体_GB2312"/>
                <a:cs typeface="楷体_GB2312"/>
              </a:rPr>
              <a:t>void </a:t>
            </a:r>
            <a:r>
              <a:rPr lang="en-US" altLang="zh-CN" sz="2000" b="0" dirty="0" err="1">
                <a:solidFill>
                  <a:srgbClr val="0000FF"/>
                </a:solidFill>
                <a:latin typeface="Arial" pitchFamily="34" charset="0"/>
                <a:ea typeface="楷体_GB2312"/>
                <a:cs typeface="楷体_GB2312"/>
              </a:rPr>
              <a:t>GenList</a:t>
            </a:r>
            <a:r>
              <a:rPr lang="en-US" altLang="zh-CN" sz="2000" b="0" dirty="0">
                <a:solidFill>
                  <a:srgbClr val="0000FF"/>
                </a:solidFill>
                <a:latin typeface="Arial" pitchFamily="34" charset="0"/>
                <a:ea typeface="楷体_GB2312"/>
                <a:cs typeface="楷体_GB2312"/>
              </a:rPr>
              <a:t>&lt;</a:t>
            </a:r>
            <a:r>
              <a:rPr lang="en-US" altLang="zh-CN" sz="2000" b="0" dirty="0" err="1">
                <a:solidFill>
                  <a:srgbClr val="0000FF"/>
                </a:solidFill>
                <a:latin typeface="Arial" pitchFamily="34" charset="0"/>
                <a:ea typeface="楷体_GB2312"/>
                <a:cs typeface="楷体_GB2312"/>
              </a:rPr>
              <a:t>ElemType</a:t>
            </a:r>
            <a:r>
              <a:rPr lang="en-US" altLang="zh-CN" sz="2000" b="0" dirty="0">
                <a:solidFill>
                  <a:srgbClr val="0000FF"/>
                </a:solidFill>
                <a:latin typeface="Arial" pitchFamily="34" charset="0"/>
                <a:ea typeface="楷体_GB2312"/>
                <a:cs typeface="楷体_GB2312"/>
              </a:rPr>
              <a:t>&gt;::</a:t>
            </a:r>
            <a:r>
              <a:rPr lang="en-US" altLang="zh-CN" sz="2000" b="0" dirty="0" err="1">
                <a:solidFill>
                  <a:srgbClr val="0000FF"/>
                </a:solidFill>
                <a:latin typeface="Arial" pitchFamily="34" charset="0"/>
                <a:ea typeface="楷体_GB2312"/>
                <a:cs typeface="楷体_GB2312"/>
              </a:rPr>
              <a:t>CopyHelp</a:t>
            </a:r>
            <a:r>
              <a:rPr lang="en-US" altLang="zh-CN" sz="2000" b="0" dirty="0">
                <a:solidFill>
                  <a:srgbClr val="0000FF"/>
                </a:solidFill>
                <a:latin typeface="Arial" pitchFamily="34" charset="0"/>
                <a:ea typeface="楷体_GB2312"/>
                <a:cs typeface="楷体_GB2312"/>
              </a:rPr>
              <a:t>(</a:t>
            </a:r>
            <a:r>
              <a:rPr lang="en-US" altLang="zh-CN" sz="2000" b="0" dirty="0" err="1">
                <a:solidFill>
                  <a:srgbClr val="0000FF"/>
                </a:solidFill>
                <a:latin typeface="Arial" pitchFamily="34" charset="0"/>
                <a:ea typeface="楷体_GB2312"/>
                <a:cs typeface="楷体_GB2312"/>
              </a:rPr>
              <a:t>const</a:t>
            </a:r>
            <a:r>
              <a:rPr lang="en-US" altLang="zh-CN" sz="2000" b="0" dirty="0">
                <a:solidFill>
                  <a:srgbClr val="0000FF"/>
                </a:solidFill>
                <a:latin typeface="Arial" pitchFamily="34" charset="0"/>
                <a:ea typeface="楷体_GB2312"/>
                <a:cs typeface="楷体_GB2312"/>
              </a:rPr>
              <a:t> </a:t>
            </a:r>
            <a:r>
              <a:rPr lang="en-US" altLang="zh-CN" sz="2000" b="0" dirty="0" err="1">
                <a:solidFill>
                  <a:srgbClr val="0000FF"/>
                </a:solidFill>
                <a:latin typeface="Arial" pitchFamily="34" charset="0"/>
                <a:ea typeface="楷体_GB2312"/>
                <a:cs typeface="楷体_GB2312"/>
              </a:rPr>
              <a:t>GenListNode</a:t>
            </a:r>
            <a:r>
              <a:rPr lang="en-US" altLang="zh-CN" sz="2000" b="0" dirty="0">
                <a:solidFill>
                  <a:srgbClr val="0000FF"/>
                </a:solidFill>
                <a:latin typeface="Arial" pitchFamily="34" charset="0"/>
                <a:ea typeface="楷体_GB2312"/>
                <a:cs typeface="楷体_GB2312"/>
              </a:rPr>
              <a:t>&lt;</a:t>
            </a:r>
            <a:r>
              <a:rPr lang="en-US" altLang="zh-CN" sz="2000" b="0" dirty="0" err="1">
                <a:solidFill>
                  <a:srgbClr val="0000FF"/>
                </a:solidFill>
                <a:latin typeface="Arial" pitchFamily="34" charset="0"/>
                <a:ea typeface="楷体_GB2312"/>
                <a:cs typeface="楷体_GB2312"/>
              </a:rPr>
              <a:t>ElemType</a:t>
            </a:r>
            <a:r>
              <a:rPr lang="en-US" altLang="zh-CN" sz="2000" b="0" dirty="0">
                <a:solidFill>
                  <a:srgbClr val="0000FF"/>
                </a:solidFill>
                <a:latin typeface="Arial" pitchFamily="34" charset="0"/>
                <a:ea typeface="楷体_GB2312"/>
                <a:cs typeface="楷体_GB2312"/>
              </a:rPr>
              <a:t>&gt; *</a:t>
            </a:r>
            <a:r>
              <a:rPr lang="en-US" altLang="zh-CN" sz="2000" b="0" dirty="0" err="1">
                <a:solidFill>
                  <a:srgbClr val="0000FF"/>
                </a:solidFill>
                <a:latin typeface="Arial" pitchFamily="34" charset="0"/>
                <a:ea typeface="楷体_GB2312"/>
                <a:cs typeface="楷体_GB2312"/>
              </a:rPr>
              <a:t>sourceHead</a:t>
            </a:r>
            <a:r>
              <a:rPr lang="en-US" altLang="zh-CN" sz="2000" b="0" dirty="0">
                <a:solidFill>
                  <a:srgbClr val="0000FF"/>
                </a:solidFill>
                <a:latin typeface="Arial" pitchFamily="34" charset="0"/>
                <a:ea typeface="楷体_GB2312"/>
                <a:cs typeface="楷体_GB2312"/>
              </a:rPr>
              <a:t>, </a:t>
            </a:r>
          </a:p>
          <a:p>
            <a:pPr marL="574675" indent="-574675" algn="just" eaLnBrk="1" hangingPunct="1">
              <a:lnSpc>
                <a:spcPct val="105000"/>
              </a:lnSpc>
            </a:pPr>
            <a:r>
              <a:rPr lang="en-US" altLang="zh-CN" sz="2000" b="0" dirty="0">
                <a:solidFill>
                  <a:srgbClr val="0000FF"/>
                </a:solidFill>
                <a:latin typeface="Arial" pitchFamily="34" charset="0"/>
                <a:ea typeface="楷体_GB2312"/>
                <a:cs typeface="楷体_GB2312"/>
              </a:rPr>
              <a:t>	</a:t>
            </a:r>
            <a:r>
              <a:rPr lang="en-US" altLang="zh-CN" sz="2000" b="0" dirty="0" err="1">
                <a:solidFill>
                  <a:srgbClr val="0000FF"/>
                </a:solidFill>
                <a:latin typeface="Arial" pitchFamily="34" charset="0"/>
                <a:ea typeface="楷体_GB2312"/>
                <a:cs typeface="楷体_GB2312"/>
              </a:rPr>
              <a:t>GenListNode</a:t>
            </a:r>
            <a:r>
              <a:rPr lang="en-US" altLang="zh-CN" sz="2000" b="0" dirty="0">
                <a:solidFill>
                  <a:srgbClr val="0000FF"/>
                </a:solidFill>
                <a:latin typeface="Arial" pitchFamily="34" charset="0"/>
                <a:ea typeface="楷体_GB2312"/>
                <a:cs typeface="楷体_GB2312"/>
              </a:rPr>
              <a:t>&lt;</a:t>
            </a:r>
            <a:r>
              <a:rPr lang="en-US" altLang="zh-CN" sz="2000" b="0" dirty="0" err="1">
                <a:solidFill>
                  <a:srgbClr val="0000FF"/>
                </a:solidFill>
                <a:latin typeface="Arial" pitchFamily="34" charset="0"/>
                <a:ea typeface="楷体_GB2312"/>
                <a:cs typeface="楷体_GB2312"/>
              </a:rPr>
              <a:t>ElemType</a:t>
            </a:r>
            <a:r>
              <a:rPr lang="en-US" altLang="zh-CN" sz="2000" b="0" dirty="0">
                <a:solidFill>
                  <a:srgbClr val="0000FF"/>
                </a:solidFill>
                <a:latin typeface="Arial" pitchFamily="34" charset="0"/>
                <a:ea typeface="楷体_GB2312"/>
                <a:cs typeface="楷体_GB2312"/>
              </a:rPr>
              <a:t>&gt; *&amp;</a:t>
            </a:r>
            <a:r>
              <a:rPr lang="en-US" altLang="zh-CN" sz="2000" b="0" dirty="0" err="1">
                <a:solidFill>
                  <a:srgbClr val="0000FF"/>
                </a:solidFill>
                <a:latin typeface="Arial" pitchFamily="34" charset="0"/>
                <a:ea typeface="楷体_GB2312"/>
                <a:cs typeface="楷体_GB2312"/>
              </a:rPr>
              <a:t>destHead</a:t>
            </a:r>
            <a:r>
              <a:rPr lang="en-US" altLang="zh-CN" sz="2000" b="0" dirty="0">
                <a:solidFill>
                  <a:srgbClr val="0000FF"/>
                </a:solidFill>
                <a:latin typeface="Arial" pitchFamily="34" charset="0"/>
                <a:ea typeface="楷体_GB2312"/>
                <a:cs typeface="楷体_GB2312"/>
              </a:rPr>
              <a:t>)	{</a:t>
            </a:r>
          </a:p>
          <a:p>
            <a:pPr marL="574675" indent="-574675" algn="just" eaLnBrk="1" hangingPunct="1">
              <a:lnSpc>
                <a:spcPct val="105000"/>
              </a:lnSpc>
            </a:pPr>
            <a:r>
              <a:rPr lang="en-US" altLang="zh-CN" sz="2000" b="0" dirty="0">
                <a:solidFill>
                  <a:srgbClr val="0000FF"/>
                </a:solidFill>
                <a:latin typeface="Arial" pitchFamily="34" charset="0"/>
                <a:ea typeface="楷体_GB2312"/>
                <a:cs typeface="楷体_GB2312"/>
              </a:rPr>
              <a:t>	</a:t>
            </a:r>
            <a:r>
              <a:rPr lang="en-US" altLang="zh-CN" sz="2000" b="0" dirty="0" err="1">
                <a:solidFill>
                  <a:srgbClr val="0000FF"/>
                </a:solidFill>
                <a:latin typeface="Arial" pitchFamily="34" charset="0"/>
                <a:ea typeface="楷体_GB2312"/>
                <a:cs typeface="楷体_GB2312"/>
              </a:rPr>
              <a:t>destHead</a:t>
            </a:r>
            <a:r>
              <a:rPr lang="en-US" altLang="zh-CN" sz="2000" b="0" dirty="0">
                <a:solidFill>
                  <a:srgbClr val="0000FF"/>
                </a:solidFill>
                <a:latin typeface="Arial" pitchFamily="34" charset="0"/>
                <a:ea typeface="楷体_GB2312"/>
                <a:cs typeface="楷体_GB2312"/>
              </a:rPr>
              <a:t> = new </a:t>
            </a:r>
            <a:r>
              <a:rPr lang="en-US" altLang="zh-CN" sz="2000" b="0" dirty="0" err="1">
                <a:solidFill>
                  <a:srgbClr val="0000FF"/>
                </a:solidFill>
                <a:latin typeface="Arial" pitchFamily="34" charset="0"/>
                <a:ea typeface="楷体_GB2312"/>
                <a:cs typeface="楷体_GB2312"/>
              </a:rPr>
              <a:t>GenListNode</a:t>
            </a:r>
            <a:r>
              <a:rPr lang="en-US" altLang="zh-CN" sz="2000" b="0" dirty="0">
                <a:solidFill>
                  <a:srgbClr val="0000FF"/>
                </a:solidFill>
                <a:latin typeface="Arial" pitchFamily="34" charset="0"/>
                <a:ea typeface="楷体_GB2312"/>
                <a:cs typeface="楷体_GB2312"/>
              </a:rPr>
              <a:t>&lt;</a:t>
            </a:r>
            <a:r>
              <a:rPr lang="en-US" altLang="zh-CN" sz="2000" b="0" dirty="0" err="1">
                <a:solidFill>
                  <a:srgbClr val="0000FF"/>
                </a:solidFill>
                <a:latin typeface="Arial" pitchFamily="34" charset="0"/>
                <a:ea typeface="楷体_GB2312"/>
                <a:cs typeface="楷体_GB2312"/>
              </a:rPr>
              <a:t>ElemType</a:t>
            </a:r>
            <a:r>
              <a:rPr lang="en-US" altLang="zh-CN" sz="2000" b="0" dirty="0">
                <a:solidFill>
                  <a:srgbClr val="0000FF"/>
                </a:solidFill>
                <a:latin typeface="Arial" pitchFamily="34" charset="0"/>
                <a:ea typeface="楷体_GB2312"/>
                <a:cs typeface="楷体_GB2312"/>
              </a:rPr>
              <a:t>&gt;(HEAD);	</a:t>
            </a:r>
          </a:p>
          <a:p>
            <a:pPr marL="574675" indent="-574675" algn="just" eaLnBrk="1" hangingPunct="1">
              <a:lnSpc>
                <a:spcPct val="105000"/>
              </a:lnSpc>
            </a:pPr>
            <a:r>
              <a:rPr lang="zh-CN" altLang="en-US" sz="2000" b="0" dirty="0">
                <a:solidFill>
                  <a:srgbClr val="0000FF"/>
                </a:solidFill>
                <a:latin typeface="Arial" pitchFamily="34" charset="0"/>
                <a:ea typeface="楷体_GB2312"/>
                <a:cs typeface="楷体_GB2312"/>
              </a:rPr>
              <a:t>	</a:t>
            </a:r>
            <a:r>
              <a:rPr lang="en-US" altLang="zh-CN" sz="2000" b="0" dirty="0" err="1">
                <a:solidFill>
                  <a:srgbClr val="0000FF"/>
                </a:solidFill>
                <a:latin typeface="Arial" pitchFamily="34" charset="0"/>
                <a:ea typeface="楷体_GB2312"/>
                <a:cs typeface="楷体_GB2312"/>
              </a:rPr>
              <a:t>GenListNode</a:t>
            </a:r>
            <a:r>
              <a:rPr lang="en-US" altLang="zh-CN" sz="2000" b="0" dirty="0">
                <a:solidFill>
                  <a:srgbClr val="0000FF"/>
                </a:solidFill>
                <a:latin typeface="Arial" pitchFamily="34" charset="0"/>
                <a:ea typeface="楷体_GB2312"/>
                <a:cs typeface="楷体_GB2312"/>
              </a:rPr>
              <a:t>&lt;</a:t>
            </a:r>
            <a:r>
              <a:rPr lang="en-US" altLang="zh-CN" sz="2000" b="0" dirty="0" err="1">
                <a:solidFill>
                  <a:srgbClr val="0000FF"/>
                </a:solidFill>
                <a:latin typeface="Arial" pitchFamily="34" charset="0"/>
                <a:ea typeface="楷体_GB2312"/>
                <a:cs typeface="楷体_GB2312"/>
              </a:rPr>
              <a:t>ElemType</a:t>
            </a:r>
            <a:r>
              <a:rPr lang="en-US" altLang="zh-CN" sz="2000" b="0" dirty="0">
                <a:solidFill>
                  <a:srgbClr val="0000FF"/>
                </a:solidFill>
                <a:latin typeface="Arial" pitchFamily="34" charset="0"/>
                <a:ea typeface="楷体_GB2312"/>
                <a:cs typeface="楷体_GB2312"/>
              </a:rPr>
              <a:t>&gt; *</a:t>
            </a:r>
            <a:r>
              <a:rPr lang="en-US" altLang="zh-CN" sz="2000" b="0" dirty="0" err="1">
                <a:solidFill>
                  <a:srgbClr val="0000FF"/>
                </a:solidFill>
                <a:latin typeface="Arial" pitchFamily="34" charset="0"/>
                <a:ea typeface="楷体_GB2312"/>
                <a:cs typeface="楷体_GB2312"/>
              </a:rPr>
              <a:t>destPtr</a:t>
            </a:r>
            <a:r>
              <a:rPr lang="en-US" altLang="zh-CN" sz="2000" b="0" dirty="0">
                <a:solidFill>
                  <a:srgbClr val="0000FF"/>
                </a:solidFill>
                <a:latin typeface="Arial" pitchFamily="34" charset="0"/>
                <a:ea typeface="楷体_GB2312"/>
                <a:cs typeface="楷体_GB2312"/>
              </a:rPr>
              <a:t> = </a:t>
            </a:r>
            <a:r>
              <a:rPr lang="en-US" altLang="zh-CN" sz="2000" b="0" dirty="0" err="1">
                <a:solidFill>
                  <a:srgbClr val="0000FF"/>
                </a:solidFill>
                <a:latin typeface="Arial" pitchFamily="34" charset="0"/>
                <a:ea typeface="楷体_GB2312"/>
                <a:cs typeface="楷体_GB2312"/>
              </a:rPr>
              <a:t>destHead</a:t>
            </a:r>
            <a:r>
              <a:rPr lang="en-US" altLang="zh-CN" sz="2000" b="0" dirty="0">
                <a:solidFill>
                  <a:srgbClr val="0000FF"/>
                </a:solidFill>
                <a:latin typeface="Arial" pitchFamily="34" charset="0"/>
                <a:ea typeface="楷体_GB2312"/>
                <a:cs typeface="楷体_GB2312"/>
              </a:rPr>
              <a:t>;</a:t>
            </a:r>
          </a:p>
          <a:p>
            <a:pPr marL="574675" indent="-574675" algn="just" eaLnBrk="1" hangingPunct="1">
              <a:lnSpc>
                <a:spcPct val="105000"/>
              </a:lnSpc>
            </a:pPr>
            <a:r>
              <a:rPr lang="zh-CN" altLang="en-US" sz="2000" b="0" dirty="0">
                <a:solidFill>
                  <a:srgbClr val="0000FF"/>
                </a:solidFill>
                <a:latin typeface="Arial" pitchFamily="34" charset="0"/>
                <a:ea typeface="楷体_GB2312"/>
                <a:cs typeface="楷体_GB2312"/>
              </a:rPr>
              <a:t>	</a:t>
            </a:r>
            <a:r>
              <a:rPr lang="en-US" altLang="zh-CN" sz="2000" b="0" dirty="0" err="1">
                <a:solidFill>
                  <a:srgbClr val="0000FF"/>
                </a:solidFill>
                <a:latin typeface="Arial" pitchFamily="34" charset="0"/>
                <a:ea typeface="楷体_GB2312"/>
                <a:cs typeface="楷体_GB2312"/>
              </a:rPr>
              <a:t>destHead</a:t>
            </a:r>
            <a:r>
              <a:rPr lang="en-US" altLang="zh-CN" sz="2000" b="0" dirty="0">
                <a:solidFill>
                  <a:srgbClr val="0000FF"/>
                </a:solidFill>
                <a:latin typeface="Arial" pitchFamily="34" charset="0"/>
                <a:ea typeface="楷体_GB2312"/>
                <a:cs typeface="楷体_GB2312"/>
              </a:rPr>
              <a:t>-&gt;ref = 1;	</a:t>
            </a:r>
          </a:p>
          <a:p>
            <a:pPr marL="574675" indent="-574675" algn="just" eaLnBrk="1" hangingPunct="1">
              <a:lnSpc>
                <a:spcPct val="105000"/>
              </a:lnSpc>
            </a:pPr>
            <a:r>
              <a:rPr lang="en-US" altLang="zh-CN" sz="2000" b="0" dirty="0">
                <a:solidFill>
                  <a:srgbClr val="0000FF"/>
                </a:solidFill>
                <a:latin typeface="Arial" pitchFamily="34" charset="0"/>
                <a:ea typeface="楷体_GB2312"/>
                <a:cs typeface="楷体_GB2312"/>
              </a:rPr>
              <a:t>	for (</a:t>
            </a:r>
            <a:r>
              <a:rPr lang="en-US" altLang="zh-CN" sz="2000" b="0" dirty="0" err="1">
                <a:solidFill>
                  <a:srgbClr val="0000FF"/>
                </a:solidFill>
                <a:latin typeface="Arial" pitchFamily="34" charset="0"/>
                <a:ea typeface="楷体_GB2312"/>
                <a:cs typeface="楷体_GB2312"/>
              </a:rPr>
              <a:t>GenListNode</a:t>
            </a:r>
            <a:r>
              <a:rPr lang="en-US" altLang="zh-CN" sz="2000" b="0" dirty="0">
                <a:solidFill>
                  <a:srgbClr val="0000FF"/>
                </a:solidFill>
                <a:latin typeface="Arial" pitchFamily="34" charset="0"/>
                <a:ea typeface="楷体_GB2312"/>
                <a:cs typeface="楷体_GB2312"/>
              </a:rPr>
              <a:t>&lt;</a:t>
            </a:r>
            <a:r>
              <a:rPr lang="en-US" altLang="zh-CN" sz="2000" b="0" dirty="0" err="1">
                <a:solidFill>
                  <a:srgbClr val="0000FF"/>
                </a:solidFill>
                <a:latin typeface="Arial" pitchFamily="34" charset="0"/>
                <a:ea typeface="楷体_GB2312"/>
                <a:cs typeface="楷体_GB2312"/>
              </a:rPr>
              <a:t>ElemType</a:t>
            </a:r>
            <a:r>
              <a:rPr lang="en-US" altLang="zh-CN" sz="2000" b="0" dirty="0">
                <a:solidFill>
                  <a:srgbClr val="0000FF"/>
                </a:solidFill>
                <a:latin typeface="Arial" pitchFamily="34" charset="0"/>
                <a:ea typeface="楷体_GB2312"/>
                <a:cs typeface="楷体_GB2312"/>
              </a:rPr>
              <a:t>&gt; *p = </a:t>
            </a:r>
            <a:r>
              <a:rPr lang="en-US" altLang="zh-CN" sz="2000" b="0" dirty="0" err="1">
                <a:solidFill>
                  <a:srgbClr val="0000FF"/>
                </a:solidFill>
                <a:latin typeface="Arial" pitchFamily="34" charset="0"/>
                <a:ea typeface="楷体_GB2312"/>
                <a:cs typeface="楷体_GB2312"/>
              </a:rPr>
              <a:t>sourceHead</a:t>
            </a:r>
            <a:r>
              <a:rPr lang="en-US" altLang="zh-CN" sz="2000" b="0" dirty="0">
                <a:solidFill>
                  <a:srgbClr val="0000FF"/>
                </a:solidFill>
                <a:latin typeface="Arial" pitchFamily="34" charset="0"/>
                <a:ea typeface="楷体_GB2312"/>
                <a:cs typeface="楷体_GB2312"/>
              </a:rPr>
              <a:t>-&gt;</a:t>
            </a:r>
            <a:r>
              <a:rPr lang="en-US" altLang="zh-CN" sz="2000" b="0" dirty="0" err="1">
                <a:solidFill>
                  <a:srgbClr val="0000FF"/>
                </a:solidFill>
                <a:latin typeface="Arial" pitchFamily="34" charset="0"/>
                <a:ea typeface="楷体_GB2312"/>
                <a:cs typeface="楷体_GB2312"/>
              </a:rPr>
              <a:t>tLink</a:t>
            </a:r>
            <a:r>
              <a:rPr lang="en-US" altLang="zh-CN" sz="2000" b="0" dirty="0">
                <a:solidFill>
                  <a:srgbClr val="0000FF"/>
                </a:solidFill>
                <a:latin typeface="Arial" pitchFamily="34" charset="0"/>
                <a:ea typeface="楷体_GB2312"/>
                <a:cs typeface="楷体_GB2312"/>
              </a:rPr>
              <a:t>; p != NULL; </a:t>
            </a:r>
          </a:p>
          <a:p>
            <a:pPr marL="574675" indent="-574675" algn="just" eaLnBrk="1" hangingPunct="1">
              <a:lnSpc>
                <a:spcPct val="105000"/>
              </a:lnSpc>
            </a:pPr>
            <a:r>
              <a:rPr lang="en-US" altLang="zh-CN" sz="2000" b="0" dirty="0">
                <a:solidFill>
                  <a:srgbClr val="0000FF"/>
                </a:solidFill>
                <a:latin typeface="Arial" pitchFamily="34" charset="0"/>
                <a:ea typeface="楷体_GB2312"/>
                <a:cs typeface="楷体_GB2312"/>
              </a:rPr>
              <a:t>		p = p-&gt;</a:t>
            </a:r>
            <a:r>
              <a:rPr lang="en-US" altLang="zh-CN" sz="2000" b="0" dirty="0" err="1">
                <a:solidFill>
                  <a:srgbClr val="0000FF"/>
                </a:solidFill>
                <a:latin typeface="Arial" pitchFamily="34" charset="0"/>
                <a:ea typeface="楷体_GB2312"/>
                <a:cs typeface="楷体_GB2312"/>
              </a:rPr>
              <a:t>tLink</a:t>
            </a:r>
            <a:r>
              <a:rPr lang="en-US" altLang="zh-CN" sz="2000" b="0" dirty="0">
                <a:solidFill>
                  <a:srgbClr val="0000FF"/>
                </a:solidFill>
                <a:latin typeface="Arial" pitchFamily="34" charset="0"/>
                <a:ea typeface="楷体_GB2312"/>
                <a:cs typeface="楷体_GB2312"/>
              </a:rPr>
              <a:t>)	{</a:t>
            </a:r>
          </a:p>
          <a:p>
            <a:pPr marL="574675" indent="-574675" algn="just" eaLnBrk="1" hangingPunct="1">
              <a:lnSpc>
                <a:spcPct val="105000"/>
              </a:lnSpc>
            </a:pPr>
            <a:r>
              <a:rPr lang="zh-CN" altLang="en-US" sz="2000" b="0" dirty="0">
                <a:solidFill>
                  <a:srgbClr val="0000FF"/>
                </a:solidFill>
                <a:latin typeface="Arial" pitchFamily="34" charset="0"/>
                <a:ea typeface="楷体_GB2312"/>
                <a:cs typeface="楷体_GB2312"/>
              </a:rPr>
              <a:t>		</a:t>
            </a:r>
            <a:r>
              <a:rPr lang="en-US" altLang="zh-CN" sz="2000" b="0" dirty="0" err="1">
                <a:solidFill>
                  <a:srgbClr val="0000FF"/>
                </a:solidFill>
                <a:latin typeface="Arial" pitchFamily="34" charset="0"/>
                <a:ea typeface="楷体_GB2312"/>
                <a:cs typeface="楷体_GB2312"/>
              </a:rPr>
              <a:t>destPtr</a:t>
            </a:r>
            <a:r>
              <a:rPr lang="en-US" altLang="zh-CN" sz="2000" b="0" dirty="0">
                <a:solidFill>
                  <a:srgbClr val="0000FF"/>
                </a:solidFill>
                <a:latin typeface="Arial" pitchFamily="34" charset="0"/>
                <a:ea typeface="楷体_GB2312"/>
                <a:cs typeface="楷体_GB2312"/>
              </a:rPr>
              <a:t> = </a:t>
            </a:r>
            <a:r>
              <a:rPr lang="en-US" altLang="zh-CN" sz="2000" b="0" dirty="0" err="1">
                <a:solidFill>
                  <a:srgbClr val="0000FF"/>
                </a:solidFill>
                <a:latin typeface="Arial" pitchFamily="34" charset="0"/>
                <a:ea typeface="楷体_GB2312"/>
                <a:cs typeface="楷体_GB2312"/>
              </a:rPr>
              <a:t>destPtr</a:t>
            </a:r>
            <a:r>
              <a:rPr lang="en-US" altLang="zh-CN" sz="2000" b="0" dirty="0">
                <a:solidFill>
                  <a:srgbClr val="0000FF"/>
                </a:solidFill>
                <a:latin typeface="Arial" pitchFamily="34" charset="0"/>
                <a:ea typeface="楷体_GB2312"/>
                <a:cs typeface="楷体_GB2312"/>
              </a:rPr>
              <a:t>-&gt;</a:t>
            </a:r>
            <a:r>
              <a:rPr lang="en-US" altLang="zh-CN" sz="2000" b="0" dirty="0" err="1">
                <a:solidFill>
                  <a:srgbClr val="0000FF"/>
                </a:solidFill>
                <a:latin typeface="Arial" pitchFamily="34" charset="0"/>
                <a:ea typeface="楷体_GB2312"/>
                <a:cs typeface="楷体_GB2312"/>
              </a:rPr>
              <a:t>tLink</a:t>
            </a:r>
            <a:r>
              <a:rPr lang="en-US" altLang="zh-CN" sz="2000" b="0" dirty="0">
                <a:solidFill>
                  <a:srgbClr val="0000FF"/>
                </a:solidFill>
                <a:latin typeface="Arial" pitchFamily="34" charset="0"/>
                <a:ea typeface="楷体_GB2312"/>
                <a:cs typeface="楷体_GB2312"/>
              </a:rPr>
              <a:t> = new </a:t>
            </a:r>
            <a:r>
              <a:rPr lang="en-US" altLang="zh-CN" sz="2000" b="0" dirty="0" err="1">
                <a:solidFill>
                  <a:srgbClr val="0000FF"/>
                </a:solidFill>
                <a:latin typeface="Arial" pitchFamily="34" charset="0"/>
                <a:ea typeface="楷体_GB2312"/>
                <a:cs typeface="楷体_GB2312"/>
              </a:rPr>
              <a:t>GenListNode</a:t>
            </a:r>
            <a:r>
              <a:rPr lang="en-US" altLang="zh-CN" sz="2000" b="0" dirty="0">
                <a:solidFill>
                  <a:srgbClr val="0000FF"/>
                </a:solidFill>
                <a:latin typeface="Arial" pitchFamily="34" charset="0"/>
                <a:ea typeface="楷体_GB2312"/>
                <a:cs typeface="楷体_GB2312"/>
              </a:rPr>
              <a:t>&lt;</a:t>
            </a:r>
            <a:r>
              <a:rPr lang="en-US" altLang="zh-CN" sz="2000" b="0" dirty="0" err="1">
                <a:solidFill>
                  <a:srgbClr val="0000FF"/>
                </a:solidFill>
                <a:latin typeface="Arial" pitchFamily="34" charset="0"/>
                <a:ea typeface="楷体_GB2312"/>
                <a:cs typeface="楷体_GB2312"/>
              </a:rPr>
              <a:t>ElemType</a:t>
            </a:r>
            <a:r>
              <a:rPr lang="en-US" altLang="zh-CN" sz="2000" b="0" dirty="0">
                <a:solidFill>
                  <a:srgbClr val="0000FF"/>
                </a:solidFill>
                <a:latin typeface="Arial" pitchFamily="34" charset="0"/>
                <a:ea typeface="楷体_GB2312"/>
                <a:cs typeface="楷体_GB2312"/>
              </a:rPr>
              <a:t>&gt;(p-&gt;tag);</a:t>
            </a:r>
          </a:p>
          <a:p>
            <a:pPr marL="574675" indent="-574675" algn="just" eaLnBrk="1" hangingPunct="1">
              <a:lnSpc>
                <a:spcPct val="105000"/>
              </a:lnSpc>
            </a:pPr>
            <a:r>
              <a:rPr lang="zh-CN" altLang="en-US" sz="2000" b="0" dirty="0">
                <a:solidFill>
                  <a:srgbClr val="0000FF"/>
                </a:solidFill>
                <a:latin typeface="Arial" pitchFamily="34" charset="0"/>
                <a:ea typeface="楷体_GB2312"/>
                <a:cs typeface="楷体_GB2312"/>
              </a:rPr>
              <a:t>		</a:t>
            </a:r>
            <a:r>
              <a:rPr lang="en-US" altLang="zh-CN" sz="2000" b="0" dirty="0">
                <a:solidFill>
                  <a:srgbClr val="0000FF"/>
                </a:solidFill>
                <a:latin typeface="Arial" pitchFamily="34" charset="0"/>
                <a:ea typeface="楷体_GB2312"/>
                <a:cs typeface="楷体_GB2312"/>
              </a:rPr>
              <a:t>if (p-&gt;tag == LIST)	</a:t>
            </a:r>
            <a:r>
              <a:rPr lang="en-US" altLang="zh-CN" sz="2000" b="0" dirty="0" err="1">
                <a:solidFill>
                  <a:srgbClr val="0000FF"/>
                </a:solidFill>
                <a:latin typeface="Arial" pitchFamily="34" charset="0"/>
                <a:ea typeface="楷体_GB2312"/>
                <a:cs typeface="楷体_GB2312"/>
              </a:rPr>
              <a:t>CopyHelp</a:t>
            </a:r>
            <a:r>
              <a:rPr lang="en-US" altLang="zh-CN" sz="2000" b="0" dirty="0">
                <a:solidFill>
                  <a:srgbClr val="0000FF"/>
                </a:solidFill>
                <a:latin typeface="Arial" pitchFamily="34" charset="0"/>
                <a:ea typeface="楷体_GB2312"/>
                <a:cs typeface="楷体_GB2312"/>
              </a:rPr>
              <a:t>(p-&gt;</a:t>
            </a:r>
            <a:r>
              <a:rPr lang="en-US" altLang="zh-CN" sz="2000" b="0" dirty="0" err="1">
                <a:solidFill>
                  <a:srgbClr val="0000FF"/>
                </a:solidFill>
                <a:latin typeface="Arial" pitchFamily="34" charset="0"/>
                <a:ea typeface="楷体_GB2312"/>
                <a:cs typeface="楷体_GB2312"/>
              </a:rPr>
              <a:t>hLink</a:t>
            </a:r>
            <a:r>
              <a:rPr lang="en-US" altLang="zh-CN" sz="2000" b="0" dirty="0">
                <a:solidFill>
                  <a:srgbClr val="0000FF"/>
                </a:solidFill>
                <a:latin typeface="Arial" pitchFamily="34" charset="0"/>
                <a:ea typeface="楷体_GB2312"/>
                <a:cs typeface="楷体_GB2312"/>
              </a:rPr>
              <a:t>, </a:t>
            </a:r>
            <a:r>
              <a:rPr lang="en-US" altLang="zh-CN" sz="2000" b="0" dirty="0" err="1">
                <a:solidFill>
                  <a:srgbClr val="0000FF"/>
                </a:solidFill>
                <a:latin typeface="Arial" pitchFamily="34" charset="0"/>
                <a:ea typeface="楷体_GB2312"/>
                <a:cs typeface="楷体_GB2312"/>
              </a:rPr>
              <a:t>destPtr</a:t>
            </a:r>
            <a:r>
              <a:rPr lang="en-US" altLang="zh-CN" sz="2000" b="0" dirty="0">
                <a:solidFill>
                  <a:srgbClr val="0000FF"/>
                </a:solidFill>
                <a:latin typeface="Arial" pitchFamily="34" charset="0"/>
                <a:ea typeface="楷体_GB2312"/>
                <a:cs typeface="楷体_GB2312"/>
              </a:rPr>
              <a:t>-&gt;</a:t>
            </a:r>
            <a:r>
              <a:rPr lang="en-US" altLang="zh-CN" sz="2000" b="0" dirty="0" err="1">
                <a:solidFill>
                  <a:srgbClr val="0000FF"/>
                </a:solidFill>
                <a:latin typeface="Arial" pitchFamily="34" charset="0"/>
                <a:ea typeface="楷体_GB2312"/>
                <a:cs typeface="楷体_GB2312"/>
              </a:rPr>
              <a:t>hLink</a:t>
            </a:r>
            <a:r>
              <a:rPr lang="en-US" altLang="zh-CN" sz="2000" b="0" dirty="0">
                <a:solidFill>
                  <a:srgbClr val="0000FF"/>
                </a:solidFill>
                <a:latin typeface="Arial" pitchFamily="34" charset="0"/>
                <a:ea typeface="楷体_GB2312"/>
                <a:cs typeface="楷体_GB2312"/>
              </a:rPr>
              <a:t>);</a:t>
            </a:r>
          </a:p>
          <a:p>
            <a:pPr marL="574675" indent="-574675" algn="just" eaLnBrk="1" hangingPunct="1">
              <a:lnSpc>
                <a:spcPct val="105000"/>
              </a:lnSpc>
            </a:pPr>
            <a:r>
              <a:rPr lang="en-US" altLang="zh-CN" sz="2000" b="0" dirty="0">
                <a:solidFill>
                  <a:srgbClr val="0000FF"/>
                </a:solidFill>
                <a:latin typeface="Arial" pitchFamily="34" charset="0"/>
                <a:ea typeface="楷体_GB2312"/>
                <a:cs typeface="楷体_GB2312"/>
              </a:rPr>
              <a:t>		else	</a:t>
            </a:r>
            <a:r>
              <a:rPr lang="en-US" altLang="zh-CN" sz="2000" b="0" dirty="0" err="1">
                <a:solidFill>
                  <a:srgbClr val="0000FF"/>
                </a:solidFill>
                <a:latin typeface="Arial" pitchFamily="34" charset="0"/>
                <a:ea typeface="楷体_GB2312"/>
                <a:cs typeface="楷体_GB2312"/>
              </a:rPr>
              <a:t>destPtr</a:t>
            </a:r>
            <a:r>
              <a:rPr lang="en-US" altLang="zh-CN" sz="2000" b="0" dirty="0">
                <a:solidFill>
                  <a:srgbClr val="0000FF"/>
                </a:solidFill>
                <a:latin typeface="Arial" pitchFamily="34" charset="0"/>
                <a:ea typeface="楷体_GB2312"/>
                <a:cs typeface="楷体_GB2312"/>
              </a:rPr>
              <a:t>-&gt;atom = p-&gt;atom;</a:t>
            </a:r>
          </a:p>
          <a:p>
            <a:pPr marL="574675" indent="-574675" algn="just" eaLnBrk="1" hangingPunct="1">
              <a:lnSpc>
                <a:spcPct val="105000"/>
              </a:lnSpc>
            </a:pPr>
            <a:r>
              <a:rPr lang="en-US" altLang="zh-CN" sz="2000" b="0" dirty="0">
                <a:solidFill>
                  <a:srgbClr val="0000FF"/>
                </a:solidFill>
                <a:latin typeface="Arial" pitchFamily="34" charset="0"/>
                <a:ea typeface="楷体_GB2312"/>
                <a:cs typeface="楷体_GB2312"/>
              </a:rPr>
              <a:t>	}</a:t>
            </a:r>
          </a:p>
          <a:p>
            <a:pPr marL="574675" indent="-574675" algn="just" eaLnBrk="1" hangingPunct="1">
              <a:lnSpc>
                <a:spcPct val="105000"/>
              </a:lnSpc>
            </a:pPr>
            <a:r>
              <a:rPr lang="en-US" altLang="zh-CN" sz="2000" b="0" dirty="0">
                <a:solidFill>
                  <a:srgbClr val="0000FF"/>
                </a:solidFill>
                <a:latin typeface="Arial" pitchFamily="34" charset="0"/>
                <a:ea typeface="楷体_GB2312"/>
                <a:cs typeface="楷体_GB2312"/>
              </a:rPr>
              <a:t>}</a:t>
            </a:r>
          </a:p>
          <a:p>
            <a:pPr marL="574675" indent="-574675" algn="just" eaLnBrk="1" hangingPunct="1">
              <a:lnSpc>
                <a:spcPct val="105000"/>
              </a:lnSpc>
              <a:buFont typeface="Wingdings" pitchFamily="2" charset="2"/>
              <a:buNone/>
            </a:pPr>
            <a:endParaRPr lang="en-US" altLang="zh-CN" sz="2000" dirty="0">
              <a:solidFill>
                <a:srgbClr val="0000FF"/>
              </a:solidFill>
              <a:latin typeface="黑体" pitchFamily="49" charset="-122"/>
              <a:ea typeface="楷体_GB2312"/>
              <a:cs typeface="楷体_GB2312"/>
            </a:endParaRPr>
          </a:p>
        </p:txBody>
      </p:sp>
      <p:sp>
        <p:nvSpPr>
          <p:cNvPr id="670722" name="Rectangle 2"/>
          <p:cNvSpPr>
            <a:spLocks noGrp="1" noChangeArrowheads="1"/>
          </p:cNvSpPr>
          <p:nvPr>
            <p:ph type="title"/>
          </p:nvPr>
        </p:nvSpPr>
        <p:spPr>
          <a:xfrm>
            <a:off x="993775" y="142875"/>
            <a:ext cx="7754938" cy="838200"/>
          </a:xfrm>
        </p:spPr>
        <p:txBody>
          <a:bodyPr/>
          <a:lstStyle/>
          <a:p>
            <a:pPr eaLnBrk="1" hangingPunct="1"/>
            <a:r>
              <a:rPr lang="zh-CN" altLang="en-US" dirty="0">
                <a:solidFill>
                  <a:schemeClr val="tx2"/>
                </a:solidFill>
                <a:latin typeface="黑体" pitchFamily="49" charset="-122"/>
                <a:ea typeface="黑体" pitchFamily="49" charset="-122"/>
              </a:rPr>
              <a:t>部分成员函数的实现</a:t>
            </a:r>
            <a:endParaRPr lang="zh-CN" altLang="en-US" dirty="0">
              <a:solidFill>
                <a:srgbClr val="990033"/>
              </a:solidFill>
              <a:latin typeface="黑体" pitchFamily="49" charset="-122"/>
              <a:ea typeface="楷体_GB2312"/>
              <a:cs typeface="楷体_GB2312"/>
            </a:endParaRPr>
          </a:p>
        </p:txBody>
      </p:sp>
    </p:spTree>
  </p:cSld>
  <p:clrMapOvr>
    <a:masterClrMapping/>
  </p:clrMapOvr>
  <p:transition spd="slow">
    <p:circle/>
  </p:transition>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23" name="Rectangle 3" descr="Rectangle: Click to edit Master text styles&#10;Second level&#10;Third level&#10;Fourth level&#10;Fifth level"/>
          <p:cNvSpPr>
            <a:spLocks noGrp="1" noChangeArrowheads="1"/>
          </p:cNvSpPr>
          <p:nvPr>
            <p:ph type="body" idx="1"/>
          </p:nvPr>
        </p:nvSpPr>
        <p:spPr>
          <a:xfrm>
            <a:off x="300038" y="1384300"/>
            <a:ext cx="7521575" cy="5075238"/>
          </a:xfrm>
        </p:spPr>
        <p:txBody>
          <a:bodyPr/>
          <a:lstStyle/>
          <a:p>
            <a:pPr algn="just" eaLnBrk="1" hangingPunct="1">
              <a:lnSpc>
                <a:spcPct val="105000"/>
              </a:lnSpc>
              <a:spcBef>
                <a:spcPct val="50000"/>
              </a:spcBef>
              <a:buClr>
                <a:srgbClr val="0000FF"/>
              </a:buClr>
              <a:buFont typeface="Wingdings" pitchFamily="2" charset="2"/>
              <a:buNone/>
              <a:defRPr/>
            </a:pPr>
            <a:r>
              <a:rPr lang="en-US" altLang="zh-CN" dirty="0">
                <a:ea typeface="楷体_GB2312" pitchFamily="49" charset="-122"/>
              </a:rPr>
              <a:t>(8)</a:t>
            </a:r>
            <a:r>
              <a:rPr lang="en-US" altLang="zh-CN" dirty="0">
                <a:latin typeface="Times New Roman" pitchFamily="18" charset="0"/>
                <a:ea typeface="楷体_GB2312" pitchFamily="49" charset="-122"/>
              </a:rPr>
              <a:t>  </a:t>
            </a:r>
            <a:r>
              <a:rPr lang="zh-CN" altLang="en-US" dirty="0">
                <a:solidFill>
                  <a:srgbClr val="0000FF"/>
                </a:solidFill>
                <a:ea typeface="楷体_GB2312" pitchFamily="49" charset="-122"/>
              </a:rPr>
              <a:t>在一个串中插入另一个串。</a:t>
            </a:r>
            <a:r>
              <a:rPr lang="zh-CN" altLang="en-US" dirty="0">
                <a:ea typeface="楷体_GB2312" pitchFamily="49" charset="-122"/>
              </a:rPr>
              <a:t>设把串</a:t>
            </a:r>
            <a:r>
              <a:rPr lang="en-US" altLang="zh-CN" dirty="0">
                <a:ea typeface="楷体_GB2312" pitchFamily="49" charset="-122"/>
              </a:rPr>
              <a:t>str2</a:t>
            </a:r>
            <a:r>
              <a:rPr lang="zh-CN" altLang="en-US" dirty="0">
                <a:ea typeface="楷体_GB2312" pitchFamily="49" charset="-122"/>
              </a:rPr>
              <a:t>插入到串</a:t>
            </a:r>
            <a:r>
              <a:rPr lang="en-US" altLang="zh-CN" dirty="0">
                <a:ea typeface="楷体_GB2312" pitchFamily="49" charset="-122"/>
              </a:rPr>
              <a:t>str1</a:t>
            </a:r>
            <a:r>
              <a:rPr lang="zh-CN" altLang="en-US" dirty="0">
                <a:ea typeface="楷体_GB2312" pitchFamily="49" charset="-122"/>
              </a:rPr>
              <a:t>中，</a:t>
            </a:r>
            <a:r>
              <a:rPr lang="en-US" altLang="zh-CN" dirty="0" err="1">
                <a:ea typeface="楷体_GB2312" pitchFamily="49" charset="-122"/>
              </a:rPr>
              <a:t>pos</a:t>
            </a:r>
            <a:r>
              <a:rPr lang="zh-CN" altLang="en-US" dirty="0">
                <a:ea typeface="楷体_GB2312" pitchFamily="49" charset="-122"/>
              </a:rPr>
              <a:t>为要插入的起始位置，则操作结果形成的新串长度为</a:t>
            </a:r>
            <a:r>
              <a:rPr lang="en-US" altLang="zh-CN" dirty="0">
                <a:ea typeface="楷体_GB2312" pitchFamily="49" charset="-122"/>
              </a:rPr>
              <a:t>str1</a:t>
            </a:r>
            <a:r>
              <a:rPr lang="zh-CN" altLang="en-US" dirty="0">
                <a:ea typeface="楷体_GB2312" pitchFamily="49" charset="-122"/>
              </a:rPr>
              <a:t>和</a:t>
            </a:r>
            <a:r>
              <a:rPr lang="en-US" altLang="zh-CN" dirty="0">
                <a:ea typeface="楷体_GB2312" pitchFamily="49" charset="-122"/>
              </a:rPr>
              <a:t>str2</a:t>
            </a:r>
            <a:r>
              <a:rPr lang="zh-CN" altLang="en-US" dirty="0">
                <a:ea typeface="楷体_GB2312" pitchFamily="49" charset="-122"/>
              </a:rPr>
              <a:t>之和。</a:t>
            </a:r>
          </a:p>
          <a:p>
            <a:pPr algn="just" eaLnBrk="1" hangingPunct="1">
              <a:lnSpc>
                <a:spcPct val="105000"/>
              </a:lnSpc>
              <a:spcBef>
                <a:spcPct val="50000"/>
              </a:spcBef>
              <a:buClr>
                <a:srgbClr val="0000FF"/>
              </a:buClr>
              <a:buFont typeface="Wingdings" pitchFamily="2" charset="2"/>
              <a:buNone/>
              <a:defRPr/>
            </a:pPr>
            <a:r>
              <a:rPr lang="zh-CN" altLang="en-US" dirty="0">
                <a:solidFill>
                  <a:srgbClr val="CC0000"/>
                </a:solidFill>
                <a:ea typeface="楷体_GB2312" pitchFamily="49" charset="-122"/>
              </a:rPr>
              <a:t>例如，把串</a:t>
            </a:r>
            <a:r>
              <a:rPr lang="en-US" altLang="zh-CN" dirty="0">
                <a:solidFill>
                  <a:srgbClr val="CC0000"/>
                </a:solidFill>
                <a:ea typeface="楷体_GB2312" pitchFamily="49" charset="-122"/>
              </a:rPr>
              <a:t>s7=" not"</a:t>
            </a:r>
            <a:r>
              <a:rPr lang="zh-CN" altLang="en-US" dirty="0">
                <a:solidFill>
                  <a:srgbClr val="CC0000"/>
                </a:solidFill>
                <a:ea typeface="楷体_GB2312" pitchFamily="49" charset="-122"/>
              </a:rPr>
              <a:t>，插入到串</a:t>
            </a:r>
            <a:r>
              <a:rPr lang="en-US" altLang="zh-CN" dirty="0">
                <a:solidFill>
                  <a:srgbClr val="CC0000"/>
                </a:solidFill>
                <a:ea typeface="楷体_GB2312" pitchFamily="49" charset="-122"/>
              </a:rPr>
              <a:t>s1</a:t>
            </a:r>
            <a:r>
              <a:rPr lang="zh-CN" altLang="en-US" dirty="0">
                <a:solidFill>
                  <a:srgbClr val="CC0000"/>
                </a:solidFill>
                <a:ea typeface="楷体_GB2312" pitchFamily="49" charset="-122"/>
              </a:rPr>
              <a:t>的位置</a:t>
            </a:r>
            <a:r>
              <a:rPr lang="en-US" altLang="zh-CN" dirty="0">
                <a:solidFill>
                  <a:srgbClr val="CC0000"/>
                </a:solidFill>
                <a:ea typeface="楷体_GB2312" pitchFamily="49" charset="-122"/>
              </a:rPr>
              <a:t>5</a:t>
            </a:r>
            <a:r>
              <a:rPr lang="zh-CN" altLang="en-US" dirty="0">
                <a:solidFill>
                  <a:srgbClr val="CC0000"/>
                </a:solidFill>
                <a:ea typeface="楷体_GB2312" pitchFamily="49" charset="-122"/>
              </a:rPr>
              <a:t>处，则操作结果形成的新串</a:t>
            </a:r>
            <a:r>
              <a:rPr lang="en-US" altLang="zh-CN" dirty="0">
                <a:solidFill>
                  <a:srgbClr val="CC0000"/>
                </a:solidFill>
                <a:ea typeface="楷体_GB2312" pitchFamily="49" charset="-122"/>
              </a:rPr>
              <a:t>s8="It is not a car"</a:t>
            </a:r>
            <a:r>
              <a:rPr lang="zh-CN" altLang="en-US" dirty="0">
                <a:solidFill>
                  <a:srgbClr val="CC0000"/>
                </a:solidFill>
                <a:ea typeface="楷体_GB2312" pitchFamily="49" charset="-122"/>
              </a:rPr>
              <a:t>。</a:t>
            </a:r>
          </a:p>
        </p:txBody>
      </p:sp>
      <p:sp>
        <p:nvSpPr>
          <p:cNvPr id="20483" name="Rectangle 2"/>
          <p:cNvSpPr>
            <a:spLocks noGrp="1" noChangeArrowheads="1"/>
          </p:cNvSpPr>
          <p:nvPr>
            <p:ph type="title"/>
          </p:nvPr>
        </p:nvSpPr>
        <p:spPr>
          <a:xfrm>
            <a:off x="993775" y="142875"/>
            <a:ext cx="7754938" cy="838200"/>
          </a:xfrm>
        </p:spPr>
        <p:txBody>
          <a:bodyPr/>
          <a:lstStyle/>
          <a:p>
            <a:pPr eaLnBrk="1" hangingPunct="1"/>
            <a:r>
              <a:rPr lang="zh-CN" altLang="en-US">
                <a:solidFill>
                  <a:schemeClr val="tx2"/>
                </a:solidFill>
                <a:latin typeface="黑体" pitchFamily="49" charset="-122"/>
                <a:ea typeface="黑体" pitchFamily="49" charset="-122"/>
              </a:rPr>
              <a:t>字符串的操作</a:t>
            </a:r>
          </a:p>
        </p:txBody>
      </p:sp>
      <p:sp>
        <p:nvSpPr>
          <p:cNvPr id="4" name="TextBox 3"/>
          <p:cNvSpPr txBox="1">
            <a:spLocks noChangeArrowheads="1"/>
          </p:cNvSpPr>
          <p:nvPr/>
        </p:nvSpPr>
        <p:spPr bwMode="auto">
          <a:xfrm>
            <a:off x="865188" y="4076700"/>
            <a:ext cx="5653087" cy="130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110000"/>
              </a:lnSpc>
              <a:buClr>
                <a:srgbClr val="0000FF"/>
              </a:buClr>
              <a:buFont typeface="Wingdings" pitchFamily="2" charset="2"/>
              <a:buNone/>
            </a:pPr>
            <a:r>
              <a:rPr lang="en-US" altLang="zh-CN" sz="2400">
                <a:solidFill>
                  <a:srgbClr val="0000FF"/>
                </a:solidFill>
                <a:ea typeface="楷体_GB2312"/>
                <a:cs typeface="楷体_GB2312"/>
              </a:rPr>
              <a:t>s1</a:t>
            </a:r>
            <a:r>
              <a:rPr lang="en-US" altLang="zh-CN" sz="2400">
                <a:ea typeface="楷体_GB2312"/>
                <a:cs typeface="楷体_GB2312"/>
              </a:rPr>
              <a:t> = "It is a car"</a:t>
            </a:r>
          </a:p>
          <a:p>
            <a:pPr algn="just" eaLnBrk="1" hangingPunct="1">
              <a:lnSpc>
                <a:spcPct val="110000"/>
              </a:lnSpc>
              <a:buClr>
                <a:srgbClr val="0000FF"/>
              </a:buClr>
              <a:buFont typeface="Wingdings" pitchFamily="2" charset="2"/>
              <a:buNone/>
            </a:pPr>
            <a:r>
              <a:rPr lang="en-US" altLang="zh-CN" sz="2400">
                <a:solidFill>
                  <a:srgbClr val="0000FF"/>
                </a:solidFill>
                <a:ea typeface="楷体_GB2312"/>
                <a:cs typeface="楷体_GB2312"/>
              </a:rPr>
              <a:t>s2</a:t>
            </a:r>
            <a:r>
              <a:rPr lang="en-US" altLang="zh-CN" sz="2400">
                <a:ea typeface="楷体_GB2312"/>
                <a:cs typeface="楷体_GB2312"/>
              </a:rPr>
              <a:t> = "jeep"</a:t>
            </a:r>
          </a:p>
          <a:p>
            <a:pPr algn="just" eaLnBrk="1" hangingPunct="1">
              <a:lnSpc>
                <a:spcPct val="110000"/>
              </a:lnSpc>
              <a:buClr>
                <a:srgbClr val="0000FF"/>
              </a:buClr>
              <a:buFont typeface="Wingdings" pitchFamily="2" charset="2"/>
              <a:buNone/>
            </a:pPr>
            <a:r>
              <a:rPr lang="en-US" altLang="zh-CN" sz="2400">
                <a:solidFill>
                  <a:srgbClr val="0000FF"/>
                </a:solidFill>
                <a:ea typeface="楷体_GB2312"/>
                <a:cs typeface="楷体_GB2312"/>
              </a:rPr>
              <a:t>s3 </a:t>
            </a:r>
            <a:r>
              <a:rPr lang="en-US" altLang="zh-CN" sz="2400">
                <a:ea typeface="楷体_GB2312"/>
                <a:cs typeface="楷体_GB2312"/>
              </a:rPr>
              <a:t>= "car"</a:t>
            </a:r>
          </a:p>
        </p:txBody>
      </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93923">
                                            <p:txEl>
                                              <p:pRg st="0" end="0"/>
                                            </p:txEl>
                                          </p:spTgt>
                                        </p:tgtEl>
                                        <p:attrNameLst>
                                          <p:attrName>style.visibility</p:attrName>
                                        </p:attrNameLst>
                                      </p:cBhvr>
                                      <p:to>
                                        <p:strVal val="visible"/>
                                      </p:to>
                                    </p:set>
                                    <p:anim calcmode="lin" valueType="num">
                                      <p:cBhvr additive="base">
                                        <p:cTn id="7" dur="500" fill="hold"/>
                                        <p:tgtEl>
                                          <p:spTgt spid="5939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939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93923">
                                            <p:txEl>
                                              <p:pRg st="1" end="1"/>
                                            </p:txEl>
                                          </p:spTgt>
                                        </p:tgtEl>
                                        <p:attrNameLst>
                                          <p:attrName>style.visibility</p:attrName>
                                        </p:attrNameLst>
                                      </p:cBhvr>
                                      <p:to>
                                        <p:strVal val="visible"/>
                                      </p:to>
                                    </p:set>
                                    <p:anim calcmode="lin" valueType="num">
                                      <p:cBhvr additive="base">
                                        <p:cTn id="13" dur="500" fill="hold"/>
                                        <p:tgtEl>
                                          <p:spTgt spid="59392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9392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Effect transition="in" filter="fade">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23" grpId="0" build="p" autoUpdateAnimBg="0"/>
      <p:bldP spid="4" grpId="0"/>
    </p:bldLst>
  </p:timing>
</p:sld>
</file>

<file path=ppt/slides/slide1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3795" name="Rectangle 3" descr="Rectangle: Click to edit Master text styles&#10;Second level&#10;Third level&#10;Fourth level&#10;Fifth level"/>
          <p:cNvSpPr>
            <a:spLocks noGrp="1" noChangeArrowheads="1"/>
          </p:cNvSpPr>
          <p:nvPr>
            <p:ph type="body" idx="1"/>
          </p:nvPr>
        </p:nvSpPr>
        <p:spPr>
          <a:xfrm>
            <a:off x="300038" y="1384300"/>
            <a:ext cx="8592442" cy="5075238"/>
          </a:xfrm>
        </p:spPr>
        <p:txBody>
          <a:bodyPr/>
          <a:lstStyle/>
          <a:p>
            <a:pPr marL="287338" indent="-287338" algn="just" eaLnBrk="1" hangingPunct="1">
              <a:lnSpc>
                <a:spcPct val="90000"/>
              </a:lnSpc>
              <a:buFont typeface="Wingdings" pitchFamily="2" charset="2"/>
              <a:buNone/>
              <a:defRPr/>
            </a:pPr>
            <a:r>
              <a:rPr lang="zh-CN" altLang="en-US" dirty="0">
                <a:ea typeface="楷体_GB2312" pitchFamily="49" charset="-122"/>
              </a:rPr>
              <a:t>如果用线性表表示</a:t>
            </a:r>
            <a:r>
              <a:rPr lang="en-US" altLang="zh-CN" dirty="0">
                <a:ea typeface="楷体_GB2312" pitchFamily="49" charset="-122"/>
              </a:rPr>
              <a:t>n</a:t>
            </a:r>
            <a:r>
              <a:rPr lang="zh-CN" altLang="en-US" dirty="0">
                <a:ea typeface="楷体_GB2312" pitchFamily="49" charset="-122"/>
              </a:rPr>
              <a:t>元多项式，会有两个问题：</a:t>
            </a:r>
          </a:p>
          <a:p>
            <a:pPr marL="287338" indent="-287338" algn="just" eaLnBrk="1" hangingPunct="1">
              <a:lnSpc>
                <a:spcPct val="90000"/>
              </a:lnSpc>
              <a:buClr>
                <a:schemeClr val="tx1"/>
              </a:buClr>
              <a:buFont typeface="Wingdings" pitchFamily="2" charset="2"/>
              <a:buChar char="Ø"/>
              <a:defRPr/>
            </a:pPr>
            <a:r>
              <a:rPr lang="zh-CN" altLang="en-US" dirty="0">
                <a:ea typeface="楷体_GB2312" pitchFamily="49" charset="-122"/>
              </a:rPr>
              <a:t>   一</a:t>
            </a:r>
            <a:r>
              <a:rPr lang="zh-CN" altLang="en-US" dirty="0">
                <a:solidFill>
                  <a:srgbClr val="0000FF"/>
                </a:solidFill>
                <a:ea typeface="楷体_GB2312" pitchFamily="49" charset="-122"/>
              </a:rPr>
              <a:t>是对于变元数较少的项，也要按</a:t>
            </a:r>
            <a:r>
              <a:rPr lang="en-US" altLang="zh-CN" dirty="0">
                <a:solidFill>
                  <a:srgbClr val="0000FF"/>
                </a:solidFill>
                <a:ea typeface="楷体_GB2312" pitchFamily="49" charset="-122"/>
              </a:rPr>
              <a:t>n</a:t>
            </a:r>
            <a:r>
              <a:rPr lang="zh-CN" altLang="en-US" dirty="0">
                <a:solidFill>
                  <a:srgbClr val="0000FF"/>
                </a:solidFill>
                <a:ea typeface="楷体_GB2312" pitchFamily="49" charset="-122"/>
              </a:rPr>
              <a:t>个变元分配存储空间，将造成浪费；</a:t>
            </a:r>
          </a:p>
          <a:p>
            <a:pPr marL="287338" indent="-287338" algn="just" eaLnBrk="1" hangingPunct="1">
              <a:lnSpc>
                <a:spcPct val="90000"/>
              </a:lnSpc>
              <a:buClr>
                <a:schemeClr val="tx1"/>
              </a:buClr>
              <a:buFont typeface="Wingdings" pitchFamily="2" charset="2"/>
              <a:buChar char="Ø"/>
              <a:defRPr/>
            </a:pPr>
            <a:r>
              <a:rPr lang="zh-CN" altLang="en-US" dirty="0">
                <a:solidFill>
                  <a:srgbClr val="0000FF"/>
                </a:solidFill>
                <a:ea typeface="楷体_GB2312" pitchFamily="49" charset="-122"/>
              </a:rPr>
              <a:t>   二是对</a:t>
            </a:r>
            <a:r>
              <a:rPr lang="en-US" altLang="zh-CN" dirty="0">
                <a:solidFill>
                  <a:srgbClr val="0000FF"/>
                </a:solidFill>
                <a:ea typeface="楷体_GB2312" pitchFamily="49" charset="-122"/>
              </a:rPr>
              <a:t>n</a:t>
            </a:r>
            <a:r>
              <a:rPr lang="zh-CN" altLang="en-US" dirty="0">
                <a:solidFill>
                  <a:srgbClr val="0000FF"/>
                </a:solidFill>
                <a:ea typeface="楷体_GB2312" pitchFamily="49" charset="-122"/>
              </a:rPr>
              <a:t>值不同的多项式，存储线性表时结点大小也不同，存储管理也就不便。</a:t>
            </a:r>
          </a:p>
          <a:p>
            <a:pPr marL="287338" indent="-287338" algn="just" eaLnBrk="1" hangingPunct="1">
              <a:lnSpc>
                <a:spcPct val="90000"/>
              </a:lnSpc>
              <a:buClr>
                <a:schemeClr val="tx1"/>
              </a:buClr>
              <a:buFont typeface="Wingdings" pitchFamily="2" charset="2"/>
              <a:buNone/>
              <a:defRPr/>
            </a:pPr>
            <a:r>
              <a:rPr lang="zh-CN" altLang="en-US" dirty="0">
                <a:solidFill>
                  <a:srgbClr val="CC0000"/>
                </a:solidFill>
                <a:ea typeface="楷体_GB2312" pitchFamily="49" charset="-122"/>
              </a:rPr>
              <a:t>为了避免上述问题，我们将用广义表表示</a:t>
            </a:r>
            <a:r>
              <a:rPr lang="en-US" altLang="zh-CN" dirty="0">
                <a:solidFill>
                  <a:srgbClr val="CC0000"/>
                </a:solidFill>
                <a:ea typeface="楷体_GB2312" pitchFamily="49" charset="-122"/>
              </a:rPr>
              <a:t>n</a:t>
            </a:r>
            <a:r>
              <a:rPr lang="zh-CN" altLang="en-US" dirty="0">
                <a:solidFill>
                  <a:srgbClr val="CC0000"/>
                </a:solidFill>
                <a:ea typeface="楷体_GB2312" pitchFamily="49" charset="-122"/>
              </a:rPr>
              <a:t>元多项式。</a:t>
            </a:r>
          </a:p>
          <a:p>
            <a:pPr marL="287338" indent="-287338" algn="just" eaLnBrk="1" hangingPunct="1">
              <a:lnSpc>
                <a:spcPct val="90000"/>
              </a:lnSpc>
              <a:buClr>
                <a:schemeClr val="tx1"/>
              </a:buClr>
              <a:buFont typeface="Wingdings" pitchFamily="2" charset="2"/>
              <a:buNone/>
              <a:defRPr/>
            </a:pPr>
            <a:r>
              <a:rPr lang="zh-CN" altLang="en-US" dirty="0">
                <a:ea typeface="楷体_GB2312" pitchFamily="49" charset="-122"/>
              </a:rPr>
              <a:t>例如三元多项式：</a:t>
            </a:r>
          </a:p>
          <a:p>
            <a:pPr marL="287338" indent="-287338" algn="ctr" eaLnBrk="1" hangingPunct="1">
              <a:lnSpc>
                <a:spcPct val="90000"/>
              </a:lnSpc>
              <a:buFont typeface="Wingdings" pitchFamily="2" charset="2"/>
              <a:buNone/>
              <a:defRPr/>
            </a:pPr>
            <a:r>
              <a:rPr lang="en-US" altLang="zh-CN" dirty="0">
                <a:solidFill>
                  <a:srgbClr val="0000FF"/>
                </a:solidFill>
                <a:ea typeface="楷体_GB2312" pitchFamily="49" charset="-122"/>
              </a:rPr>
              <a:t>P(x, y, z)=x</a:t>
            </a:r>
            <a:r>
              <a:rPr lang="en-US" altLang="zh-CN" baseline="30000" dirty="0">
                <a:solidFill>
                  <a:srgbClr val="0000FF"/>
                </a:solidFill>
                <a:ea typeface="楷体_GB2312" pitchFamily="49" charset="-122"/>
              </a:rPr>
              <a:t>10</a:t>
            </a:r>
            <a:r>
              <a:rPr lang="en-US" altLang="zh-CN" dirty="0">
                <a:solidFill>
                  <a:srgbClr val="0000FF"/>
                </a:solidFill>
                <a:ea typeface="楷体_GB2312" pitchFamily="49" charset="-122"/>
              </a:rPr>
              <a:t>y</a:t>
            </a:r>
            <a:r>
              <a:rPr lang="en-US" altLang="zh-CN" baseline="30000" dirty="0">
                <a:solidFill>
                  <a:srgbClr val="0000FF"/>
                </a:solidFill>
                <a:ea typeface="楷体_GB2312" pitchFamily="49" charset="-122"/>
              </a:rPr>
              <a:t>3</a:t>
            </a:r>
            <a:r>
              <a:rPr lang="en-US" altLang="zh-CN" dirty="0">
                <a:solidFill>
                  <a:srgbClr val="0000FF"/>
                </a:solidFill>
                <a:ea typeface="楷体_GB2312" pitchFamily="49" charset="-122"/>
              </a:rPr>
              <a:t>z</a:t>
            </a:r>
            <a:r>
              <a:rPr lang="en-US" altLang="zh-CN" baseline="30000" dirty="0">
                <a:solidFill>
                  <a:srgbClr val="0000FF"/>
                </a:solidFill>
                <a:ea typeface="楷体_GB2312" pitchFamily="49" charset="-122"/>
              </a:rPr>
              <a:t>2</a:t>
            </a:r>
            <a:r>
              <a:rPr lang="en-US" altLang="zh-CN" dirty="0">
                <a:solidFill>
                  <a:srgbClr val="0000FF"/>
                </a:solidFill>
                <a:ea typeface="楷体_GB2312" pitchFamily="49" charset="-122"/>
              </a:rPr>
              <a:t>+2x</a:t>
            </a:r>
            <a:r>
              <a:rPr lang="en-US" altLang="zh-CN" baseline="30000" dirty="0">
                <a:solidFill>
                  <a:srgbClr val="0000FF"/>
                </a:solidFill>
                <a:ea typeface="楷体_GB2312" pitchFamily="49" charset="-122"/>
              </a:rPr>
              <a:t>8</a:t>
            </a:r>
            <a:r>
              <a:rPr lang="en-US" altLang="zh-CN" dirty="0">
                <a:solidFill>
                  <a:srgbClr val="0000FF"/>
                </a:solidFill>
                <a:ea typeface="楷体_GB2312" pitchFamily="49" charset="-122"/>
              </a:rPr>
              <a:t>y</a:t>
            </a:r>
            <a:r>
              <a:rPr lang="en-US" altLang="zh-CN" baseline="30000" dirty="0">
                <a:solidFill>
                  <a:srgbClr val="0000FF"/>
                </a:solidFill>
                <a:ea typeface="楷体_GB2312" pitchFamily="49" charset="-122"/>
              </a:rPr>
              <a:t>3</a:t>
            </a:r>
            <a:r>
              <a:rPr lang="en-US" altLang="zh-CN" dirty="0">
                <a:solidFill>
                  <a:srgbClr val="0000FF"/>
                </a:solidFill>
                <a:ea typeface="楷体_GB2312" pitchFamily="49" charset="-122"/>
              </a:rPr>
              <a:t>z</a:t>
            </a:r>
            <a:r>
              <a:rPr lang="en-US" altLang="zh-CN" baseline="30000" dirty="0">
                <a:solidFill>
                  <a:srgbClr val="0000FF"/>
                </a:solidFill>
                <a:ea typeface="楷体_GB2312" pitchFamily="49" charset="-122"/>
              </a:rPr>
              <a:t>2</a:t>
            </a:r>
            <a:r>
              <a:rPr lang="en-US" altLang="zh-CN" dirty="0">
                <a:solidFill>
                  <a:srgbClr val="0000FF"/>
                </a:solidFill>
                <a:ea typeface="楷体_GB2312" pitchFamily="49" charset="-122"/>
              </a:rPr>
              <a:t>+3x</a:t>
            </a:r>
            <a:r>
              <a:rPr lang="en-US" altLang="zh-CN" baseline="30000" dirty="0">
                <a:solidFill>
                  <a:srgbClr val="0000FF"/>
                </a:solidFill>
                <a:ea typeface="楷体_GB2312" pitchFamily="49" charset="-122"/>
              </a:rPr>
              <a:t>8</a:t>
            </a:r>
            <a:r>
              <a:rPr lang="en-US" altLang="zh-CN" dirty="0">
                <a:solidFill>
                  <a:srgbClr val="0000FF"/>
                </a:solidFill>
                <a:ea typeface="楷体_GB2312" pitchFamily="49" charset="-122"/>
              </a:rPr>
              <a:t>y</a:t>
            </a:r>
            <a:r>
              <a:rPr lang="en-US" altLang="zh-CN" baseline="30000" dirty="0">
                <a:solidFill>
                  <a:srgbClr val="0000FF"/>
                </a:solidFill>
                <a:ea typeface="楷体_GB2312" pitchFamily="49" charset="-122"/>
              </a:rPr>
              <a:t>2</a:t>
            </a:r>
            <a:r>
              <a:rPr lang="en-US" altLang="zh-CN" dirty="0">
                <a:solidFill>
                  <a:srgbClr val="0000FF"/>
                </a:solidFill>
                <a:ea typeface="楷体_GB2312" pitchFamily="49" charset="-122"/>
              </a:rPr>
              <a:t>z</a:t>
            </a:r>
            <a:r>
              <a:rPr lang="en-US" altLang="zh-CN" baseline="30000" dirty="0">
                <a:solidFill>
                  <a:srgbClr val="0000FF"/>
                </a:solidFill>
                <a:ea typeface="楷体_GB2312" pitchFamily="49" charset="-122"/>
              </a:rPr>
              <a:t>2</a:t>
            </a:r>
            <a:r>
              <a:rPr lang="en-US" altLang="zh-CN" dirty="0">
                <a:solidFill>
                  <a:srgbClr val="0000FF"/>
                </a:solidFill>
                <a:ea typeface="楷体_GB2312" pitchFamily="49" charset="-122"/>
              </a:rPr>
              <a:t>+x</a:t>
            </a:r>
            <a:r>
              <a:rPr lang="en-US" altLang="zh-CN" baseline="30000" dirty="0">
                <a:solidFill>
                  <a:srgbClr val="0000FF"/>
                </a:solidFill>
                <a:ea typeface="楷体_GB2312" pitchFamily="49" charset="-122"/>
              </a:rPr>
              <a:t>4</a:t>
            </a:r>
            <a:r>
              <a:rPr lang="en-US" altLang="zh-CN" dirty="0">
                <a:solidFill>
                  <a:srgbClr val="0000FF"/>
                </a:solidFill>
                <a:ea typeface="楷体_GB2312" pitchFamily="49" charset="-122"/>
              </a:rPr>
              <a:t>y</a:t>
            </a:r>
            <a:r>
              <a:rPr lang="en-US" altLang="zh-CN" baseline="30000" dirty="0">
                <a:solidFill>
                  <a:srgbClr val="0000FF"/>
                </a:solidFill>
                <a:ea typeface="楷体_GB2312" pitchFamily="49" charset="-122"/>
              </a:rPr>
              <a:t>4</a:t>
            </a:r>
            <a:r>
              <a:rPr lang="en-US" altLang="zh-CN" dirty="0">
                <a:solidFill>
                  <a:srgbClr val="0000FF"/>
                </a:solidFill>
                <a:ea typeface="楷体_GB2312" pitchFamily="49" charset="-122"/>
              </a:rPr>
              <a:t>z+6x</a:t>
            </a:r>
            <a:r>
              <a:rPr lang="en-US" altLang="zh-CN" baseline="30000" dirty="0">
                <a:solidFill>
                  <a:srgbClr val="0000FF"/>
                </a:solidFill>
                <a:ea typeface="楷体_GB2312" pitchFamily="49" charset="-122"/>
              </a:rPr>
              <a:t>3</a:t>
            </a:r>
            <a:r>
              <a:rPr lang="en-US" altLang="zh-CN" dirty="0">
                <a:solidFill>
                  <a:srgbClr val="0000FF"/>
                </a:solidFill>
                <a:ea typeface="楷体_GB2312" pitchFamily="49" charset="-122"/>
              </a:rPr>
              <a:t>y</a:t>
            </a:r>
            <a:r>
              <a:rPr lang="en-US" altLang="zh-CN" baseline="30000" dirty="0">
                <a:solidFill>
                  <a:srgbClr val="0000FF"/>
                </a:solidFill>
                <a:ea typeface="楷体_GB2312" pitchFamily="49" charset="-122"/>
              </a:rPr>
              <a:t>4</a:t>
            </a:r>
            <a:r>
              <a:rPr lang="en-US" altLang="zh-CN" dirty="0">
                <a:solidFill>
                  <a:srgbClr val="0000FF"/>
                </a:solidFill>
                <a:ea typeface="楷体_GB2312" pitchFamily="49" charset="-122"/>
              </a:rPr>
              <a:t>z+2yz</a:t>
            </a:r>
          </a:p>
          <a:p>
            <a:pPr marL="287338" indent="-287338" algn="just" eaLnBrk="1" hangingPunct="1">
              <a:lnSpc>
                <a:spcPct val="90000"/>
              </a:lnSpc>
              <a:buFont typeface="Wingdings" pitchFamily="2" charset="2"/>
              <a:buNone/>
              <a:defRPr/>
            </a:pPr>
            <a:r>
              <a:rPr lang="zh-CN" altLang="en-US" dirty="0">
                <a:ea typeface="楷体_GB2312" pitchFamily="49" charset="-122"/>
              </a:rPr>
              <a:t>把</a:t>
            </a:r>
            <a:r>
              <a:rPr lang="en-US" altLang="zh-CN" dirty="0">
                <a:ea typeface="楷体_GB2312" pitchFamily="49" charset="-122"/>
              </a:rPr>
              <a:t>P(x , y , z)</a:t>
            </a:r>
            <a:r>
              <a:rPr lang="zh-CN" altLang="en-US" dirty="0">
                <a:ea typeface="楷体_GB2312" pitchFamily="49" charset="-122"/>
              </a:rPr>
              <a:t>重新写作：</a:t>
            </a:r>
          </a:p>
          <a:p>
            <a:pPr marL="287338" indent="-287338" algn="ctr" eaLnBrk="1" hangingPunct="1">
              <a:lnSpc>
                <a:spcPct val="90000"/>
              </a:lnSpc>
              <a:buFont typeface="Wingdings" pitchFamily="2" charset="2"/>
              <a:buNone/>
              <a:defRPr/>
            </a:pPr>
            <a:r>
              <a:rPr lang="en-US" altLang="zh-CN" dirty="0">
                <a:solidFill>
                  <a:srgbClr val="0000FF"/>
                </a:solidFill>
                <a:ea typeface="楷体_GB2312" pitchFamily="49" charset="-122"/>
              </a:rPr>
              <a:t>P(x, y, z)=((x</a:t>
            </a:r>
            <a:r>
              <a:rPr lang="en-US" altLang="zh-CN" baseline="30000" dirty="0">
                <a:solidFill>
                  <a:srgbClr val="0000FF"/>
                </a:solidFill>
                <a:ea typeface="楷体_GB2312" pitchFamily="49" charset="-122"/>
              </a:rPr>
              <a:t>10</a:t>
            </a:r>
            <a:r>
              <a:rPr lang="en-US" altLang="zh-CN" dirty="0">
                <a:solidFill>
                  <a:srgbClr val="0000FF"/>
                </a:solidFill>
                <a:ea typeface="楷体_GB2312" pitchFamily="49" charset="-122"/>
              </a:rPr>
              <a:t>+ 2x</a:t>
            </a:r>
            <a:r>
              <a:rPr lang="en-US" altLang="zh-CN" baseline="30000" dirty="0">
                <a:solidFill>
                  <a:srgbClr val="0000FF"/>
                </a:solidFill>
                <a:ea typeface="楷体_GB2312" pitchFamily="49" charset="-122"/>
              </a:rPr>
              <a:t>8</a:t>
            </a:r>
            <a:r>
              <a:rPr lang="en-US" altLang="zh-CN" dirty="0">
                <a:solidFill>
                  <a:srgbClr val="0000FF"/>
                </a:solidFill>
                <a:ea typeface="楷体_GB2312" pitchFamily="49" charset="-122"/>
              </a:rPr>
              <a:t>)y</a:t>
            </a:r>
            <a:r>
              <a:rPr lang="en-US" altLang="zh-CN" baseline="30000" dirty="0">
                <a:solidFill>
                  <a:srgbClr val="0000FF"/>
                </a:solidFill>
                <a:ea typeface="楷体_GB2312" pitchFamily="49" charset="-122"/>
              </a:rPr>
              <a:t>3</a:t>
            </a:r>
            <a:r>
              <a:rPr lang="en-US" altLang="zh-CN" dirty="0">
                <a:solidFill>
                  <a:srgbClr val="0000FF"/>
                </a:solidFill>
                <a:ea typeface="楷体_GB2312" pitchFamily="49" charset="-122"/>
              </a:rPr>
              <a:t>+3x</a:t>
            </a:r>
            <a:r>
              <a:rPr lang="en-US" altLang="zh-CN" baseline="30000" dirty="0">
                <a:solidFill>
                  <a:srgbClr val="0000FF"/>
                </a:solidFill>
                <a:ea typeface="楷体_GB2312" pitchFamily="49" charset="-122"/>
              </a:rPr>
              <a:t>8</a:t>
            </a:r>
            <a:r>
              <a:rPr lang="en-US" altLang="zh-CN" dirty="0">
                <a:solidFill>
                  <a:srgbClr val="0000FF"/>
                </a:solidFill>
                <a:ea typeface="楷体_GB2312" pitchFamily="49" charset="-122"/>
              </a:rPr>
              <a:t>y</a:t>
            </a:r>
            <a:r>
              <a:rPr lang="en-US" altLang="zh-CN" baseline="30000" dirty="0">
                <a:solidFill>
                  <a:srgbClr val="0000FF"/>
                </a:solidFill>
                <a:ea typeface="楷体_GB2312" pitchFamily="49" charset="-122"/>
              </a:rPr>
              <a:t>2</a:t>
            </a:r>
            <a:r>
              <a:rPr lang="en-US" altLang="zh-CN" dirty="0">
                <a:solidFill>
                  <a:srgbClr val="0000FF"/>
                </a:solidFill>
                <a:ea typeface="楷体_GB2312" pitchFamily="49" charset="-122"/>
              </a:rPr>
              <a:t>)z</a:t>
            </a:r>
            <a:r>
              <a:rPr lang="en-US" altLang="zh-CN" baseline="30000" dirty="0">
                <a:solidFill>
                  <a:srgbClr val="0000FF"/>
                </a:solidFill>
                <a:ea typeface="楷体_GB2312" pitchFamily="49" charset="-122"/>
              </a:rPr>
              <a:t>2</a:t>
            </a:r>
            <a:r>
              <a:rPr lang="en-US" altLang="zh-CN" dirty="0">
                <a:solidFill>
                  <a:srgbClr val="0000FF"/>
                </a:solidFill>
                <a:ea typeface="楷体_GB2312" pitchFamily="49" charset="-122"/>
              </a:rPr>
              <a:t>+((x</a:t>
            </a:r>
            <a:r>
              <a:rPr lang="en-US" altLang="zh-CN" baseline="30000" dirty="0">
                <a:solidFill>
                  <a:srgbClr val="0000FF"/>
                </a:solidFill>
                <a:ea typeface="楷体_GB2312" pitchFamily="49" charset="-122"/>
              </a:rPr>
              <a:t>4</a:t>
            </a:r>
            <a:r>
              <a:rPr lang="en-US" altLang="zh-CN" dirty="0">
                <a:solidFill>
                  <a:srgbClr val="0000FF"/>
                </a:solidFill>
                <a:ea typeface="楷体_GB2312" pitchFamily="49" charset="-122"/>
              </a:rPr>
              <a:t>+6x</a:t>
            </a:r>
            <a:r>
              <a:rPr lang="en-US" altLang="zh-CN" baseline="30000" dirty="0">
                <a:solidFill>
                  <a:srgbClr val="0000FF"/>
                </a:solidFill>
                <a:ea typeface="楷体_GB2312" pitchFamily="49" charset="-122"/>
              </a:rPr>
              <a:t>3</a:t>
            </a:r>
            <a:r>
              <a:rPr lang="en-US" altLang="zh-CN" dirty="0">
                <a:solidFill>
                  <a:srgbClr val="0000FF"/>
                </a:solidFill>
                <a:ea typeface="楷体_GB2312" pitchFamily="49" charset="-122"/>
              </a:rPr>
              <a:t>)y</a:t>
            </a:r>
            <a:r>
              <a:rPr lang="en-US" altLang="zh-CN" baseline="30000" dirty="0">
                <a:solidFill>
                  <a:srgbClr val="0000FF"/>
                </a:solidFill>
                <a:ea typeface="楷体_GB2312" pitchFamily="49" charset="-122"/>
              </a:rPr>
              <a:t>4</a:t>
            </a:r>
            <a:r>
              <a:rPr lang="en-US" altLang="zh-CN" dirty="0">
                <a:solidFill>
                  <a:srgbClr val="0000FF"/>
                </a:solidFill>
                <a:ea typeface="楷体_GB2312" pitchFamily="49" charset="-122"/>
              </a:rPr>
              <a:t>+2y)z</a:t>
            </a:r>
          </a:p>
        </p:txBody>
      </p:sp>
      <p:sp>
        <p:nvSpPr>
          <p:cNvPr id="673794" name="Rectangle 2"/>
          <p:cNvSpPr>
            <a:spLocks noGrp="1" noChangeArrowheads="1"/>
          </p:cNvSpPr>
          <p:nvPr>
            <p:ph type="title"/>
          </p:nvPr>
        </p:nvSpPr>
        <p:spPr>
          <a:xfrm>
            <a:off x="993775" y="142875"/>
            <a:ext cx="7754938" cy="838200"/>
          </a:xfrm>
        </p:spPr>
        <p:txBody>
          <a:bodyPr/>
          <a:lstStyle/>
          <a:p>
            <a:pPr eaLnBrk="1" hangingPunct="1">
              <a:defRPr/>
            </a:pPr>
            <a:r>
              <a:rPr lang="en-US" altLang="zh-CN" dirty="0">
                <a:latin typeface="黑体" pitchFamily="49" charset="-122"/>
                <a:ea typeface="黑体" pitchFamily="49" charset="-122"/>
              </a:rPr>
              <a:t>n</a:t>
            </a:r>
            <a:r>
              <a:rPr lang="zh-CN" altLang="en-US" dirty="0">
                <a:latin typeface="黑体" pitchFamily="49" charset="-122"/>
                <a:ea typeface="黑体" pitchFamily="49" charset="-122"/>
              </a:rPr>
              <a:t>元多项式的表示</a:t>
            </a:r>
          </a:p>
        </p:txBody>
      </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73795">
                                            <p:txEl>
                                              <p:pRg st="0" end="0"/>
                                            </p:txEl>
                                          </p:spTgt>
                                        </p:tgtEl>
                                        <p:attrNameLst>
                                          <p:attrName>style.visibility</p:attrName>
                                        </p:attrNameLst>
                                      </p:cBhvr>
                                      <p:to>
                                        <p:strVal val="visible"/>
                                      </p:to>
                                    </p:set>
                                    <p:anim calcmode="lin" valueType="num">
                                      <p:cBhvr>
                                        <p:cTn id="7" dur="1000" fill="hold"/>
                                        <p:tgtEl>
                                          <p:spTgt spid="673795">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673795">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673795">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67379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673795">
                                            <p:txEl>
                                              <p:pRg st="1" end="1"/>
                                            </p:txEl>
                                          </p:spTgt>
                                        </p:tgtEl>
                                        <p:attrNameLst>
                                          <p:attrName>style.visibility</p:attrName>
                                        </p:attrNameLst>
                                      </p:cBhvr>
                                      <p:to>
                                        <p:strVal val="visible"/>
                                      </p:to>
                                    </p:set>
                                    <p:anim calcmode="lin" valueType="num">
                                      <p:cBhvr>
                                        <p:cTn id="15" dur="1000" fill="hold"/>
                                        <p:tgtEl>
                                          <p:spTgt spid="673795">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673795">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673795">
                                            <p:txEl>
                                              <p:pRg st="1" end="1"/>
                                            </p:txEl>
                                          </p:spTgt>
                                        </p:tgtEl>
                                        <p:attrNameLst>
                                          <p:attrName>style.rotation</p:attrName>
                                        </p:attrNameLst>
                                      </p:cBhvr>
                                      <p:tavLst>
                                        <p:tav tm="0">
                                          <p:val>
                                            <p:fltVal val="90"/>
                                          </p:val>
                                        </p:tav>
                                        <p:tav tm="100000">
                                          <p:val>
                                            <p:fltVal val="0"/>
                                          </p:val>
                                        </p:tav>
                                      </p:tavLst>
                                    </p:anim>
                                    <p:animEffect transition="in" filter="fade">
                                      <p:cBhvr>
                                        <p:cTn id="18" dur="1000"/>
                                        <p:tgtEl>
                                          <p:spTgt spid="673795">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673795">
                                            <p:txEl>
                                              <p:pRg st="2" end="2"/>
                                            </p:txEl>
                                          </p:spTgt>
                                        </p:tgtEl>
                                        <p:attrNameLst>
                                          <p:attrName>style.visibility</p:attrName>
                                        </p:attrNameLst>
                                      </p:cBhvr>
                                      <p:to>
                                        <p:strVal val="visible"/>
                                      </p:to>
                                    </p:set>
                                    <p:anim calcmode="lin" valueType="num">
                                      <p:cBhvr>
                                        <p:cTn id="23" dur="1000" fill="hold"/>
                                        <p:tgtEl>
                                          <p:spTgt spid="673795">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673795">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673795">
                                            <p:txEl>
                                              <p:pRg st="2" end="2"/>
                                            </p:txEl>
                                          </p:spTgt>
                                        </p:tgtEl>
                                        <p:attrNameLst>
                                          <p:attrName>style.rotation</p:attrName>
                                        </p:attrNameLst>
                                      </p:cBhvr>
                                      <p:tavLst>
                                        <p:tav tm="0">
                                          <p:val>
                                            <p:fltVal val="90"/>
                                          </p:val>
                                        </p:tav>
                                        <p:tav tm="100000">
                                          <p:val>
                                            <p:fltVal val="0"/>
                                          </p:val>
                                        </p:tav>
                                      </p:tavLst>
                                    </p:anim>
                                    <p:animEffect transition="in" filter="fade">
                                      <p:cBhvr>
                                        <p:cTn id="26" dur="1000"/>
                                        <p:tgtEl>
                                          <p:spTgt spid="673795">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673795">
                                            <p:txEl>
                                              <p:pRg st="3" end="3"/>
                                            </p:txEl>
                                          </p:spTgt>
                                        </p:tgtEl>
                                        <p:attrNameLst>
                                          <p:attrName>style.visibility</p:attrName>
                                        </p:attrNameLst>
                                      </p:cBhvr>
                                      <p:to>
                                        <p:strVal val="visible"/>
                                      </p:to>
                                    </p:set>
                                    <p:anim calcmode="lin" valueType="num">
                                      <p:cBhvr>
                                        <p:cTn id="31" dur="1000" fill="hold"/>
                                        <p:tgtEl>
                                          <p:spTgt spid="673795">
                                            <p:txEl>
                                              <p:pRg st="3" end="3"/>
                                            </p:txEl>
                                          </p:spTgt>
                                        </p:tgtEl>
                                        <p:attrNameLst>
                                          <p:attrName>ppt_w</p:attrName>
                                        </p:attrNameLst>
                                      </p:cBhvr>
                                      <p:tavLst>
                                        <p:tav tm="0">
                                          <p:val>
                                            <p:fltVal val="0"/>
                                          </p:val>
                                        </p:tav>
                                        <p:tav tm="100000">
                                          <p:val>
                                            <p:strVal val="#ppt_w"/>
                                          </p:val>
                                        </p:tav>
                                      </p:tavLst>
                                    </p:anim>
                                    <p:anim calcmode="lin" valueType="num">
                                      <p:cBhvr>
                                        <p:cTn id="32" dur="1000" fill="hold"/>
                                        <p:tgtEl>
                                          <p:spTgt spid="673795">
                                            <p:txEl>
                                              <p:pRg st="3" end="3"/>
                                            </p:txEl>
                                          </p:spTgt>
                                        </p:tgtEl>
                                        <p:attrNameLst>
                                          <p:attrName>ppt_h</p:attrName>
                                        </p:attrNameLst>
                                      </p:cBhvr>
                                      <p:tavLst>
                                        <p:tav tm="0">
                                          <p:val>
                                            <p:fltVal val="0"/>
                                          </p:val>
                                        </p:tav>
                                        <p:tav tm="100000">
                                          <p:val>
                                            <p:strVal val="#ppt_h"/>
                                          </p:val>
                                        </p:tav>
                                      </p:tavLst>
                                    </p:anim>
                                    <p:anim calcmode="lin" valueType="num">
                                      <p:cBhvr>
                                        <p:cTn id="33" dur="1000" fill="hold"/>
                                        <p:tgtEl>
                                          <p:spTgt spid="673795">
                                            <p:txEl>
                                              <p:pRg st="3" end="3"/>
                                            </p:txEl>
                                          </p:spTgt>
                                        </p:tgtEl>
                                        <p:attrNameLst>
                                          <p:attrName>style.rotation</p:attrName>
                                        </p:attrNameLst>
                                      </p:cBhvr>
                                      <p:tavLst>
                                        <p:tav tm="0">
                                          <p:val>
                                            <p:fltVal val="90"/>
                                          </p:val>
                                        </p:tav>
                                        <p:tav tm="100000">
                                          <p:val>
                                            <p:fltVal val="0"/>
                                          </p:val>
                                        </p:tav>
                                      </p:tavLst>
                                    </p:anim>
                                    <p:animEffect transition="in" filter="fade">
                                      <p:cBhvr>
                                        <p:cTn id="34" dur="1000"/>
                                        <p:tgtEl>
                                          <p:spTgt spid="673795">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673795">
                                            <p:txEl>
                                              <p:pRg st="4" end="4"/>
                                            </p:txEl>
                                          </p:spTgt>
                                        </p:tgtEl>
                                        <p:attrNameLst>
                                          <p:attrName>style.visibility</p:attrName>
                                        </p:attrNameLst>
                                      </p:cBhvr>
                                      <p:to>
                                        <p:strVal val="visible"/>
                                      </p:to>
                                    </p:set>
                                    <p:anim calcmode="lin" valueType="num">
                                      <p:cBhvr>
                                        <p:cTn id="39" dur="1000" fill="hold"/>
                                        <p:tgtEl>
                                          <p:spTgt spid="673795">
                                            <p:txEl>
                                              <p:pRg st="4" end="4"/>
                                            </p:txEl>
                                          </p:spTgt>
                                        </p:tgtEl>
                                        <p:attrNameLst>
                                          <p:attrName>ppt_w</p:attrName>
                                        </p:attrNameLst>
                                      </p:cBhvr>
                                      <p:tavLst>
                                        <p:tav tm="0">
                                          <p:val>
                                            <p:fltVal val="0"/>
                                          </p:val>
                                        </p:tav>
                                        <p:tav tm="100000">
                                          <p:val>
                                            <p:strVal val="#ppt_w"/>
                                          </p:val>
                                        </p:tav>
                                      </p:tavLst>
                                    </p:anim>
                                    <p:anim calcmode="lin" valueType="num">
                                      <p:cBhvr>
                                        <p:cTn id="40" dur="1000" fill="hold"/>
                                        <p:tgtEl>
                                          <p:spTgt spid="673795">
                                            <p:txEl>
                                              <p:pRg st="4" end="4"/>
                                            </p:txEl>
                                          </p:spTgt>
                                        </p:tgtEl>
                                        <p:attrNameLst>
                                          <p:attrName>ppt_h</p:attrName>
                                        </p:attrNameLst>
                                      </p:cBhvr>
                                      <p:tavLst>
                                        <p:tav tm="0">
                                          <p:val>
                                            <p:fltVal val="0"/>
                                          </p:val>
                                        </p:tav>
                                        <p:tav tm="100000">
                                          <p:val>
                                            <p:strVal val="#ppt_h"/>
                                          </p:val>
                                        </p:tav>
                                      </p:tavLst>
                                    </p:anim>
                                    <p:anim calcmode="lin" valueType="num">
                                      <p:cBhvr>
                                        <p:cTn id="41" dur="1000" fill="hold"/>
                                        <p:tgtEl>
                                          <p:spTgt spid="673795">
                                            <p:txEl>
                                              <p:pRg st="4" end="4"/>
                                            </p:txEl>
                                          </p:spTgt>
                                        </p:tgtEl>
                                        <p:attrNameLst>
                                          <p:attrName>style.rotation</p:attrName>
                                        </p:attrNameLst>
                                      </p:cBhvr>
                                      <p:tavLst>
                                        <p:tav tm="0">
                                          <p:val>
                                            <p:fltVal val="90"/>
                                          </p:val>
                                        </p:tav>
                                        <p:tav tm="100000">
                                          <p:val>
                                            <p:fltVal val="0"/>
                                          </p:val>
                                        </p:tav>
                                      </p:tavLst>
                                    </p:anim>
                                    <p:animEffect transition="in" filter="fade">
                                      <p:cBhvr>
                                        <p:cTn id="42" dur="1000"/>
                                        <p:tgtEl>
                                          <p:spTgt spid="673795">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grpId="0" nodeType="clickEffect">
                                  <p:stCondLst>
                                    <p:cond delay="0"/>
                                  </p:stCondLst>
                                  <p:childTnLst>
                                    <p:set>
                                      <p:cBhvr>
                                        <p:cTn id="46" dur="1" fill="hold">
                                          <p:stCondLst>
                                            <p:cond delay="0"/>
                                          </p:stCondLst>
                                        </p:cTn>
                                        <p:tgtEl>
                                          <p:spTgt spid="673795">
                                            <p:txEl>
                                              <p:pRg st="5" end="5"/>
                                            </p:txEl>
                                          </p:spTgt>
                                        </p:tgtEl>
                                        <p:attrNameLst>
                                          <p:attrName>style.visibility</p:attrName>
                                        </p:attrNameLst>
                                      </p:cBhvr>
                                      <p:to>
                                        <p:strVal val="visible"/>
                                      </p:to>
                                    </p:set>
                                    <p:anim calcmode="lin" valueType="num">
                                      <p:cBhvr>
                                        <p:cTn id="47" dur="1000" fill="hold"/>
                                        <p:tgtEl>
                                          <p:spTgt spid="673795">
                                            <p:txEl>
                                              <p:pRg st="5" end="5"/>
                                            </p:txEl>
                                          </p:spTgt>
                                        </p:tgtEl>
                                        <p:attrNameLst>
                                          <p:attrName>ppt_w</p:attrName>
                                        </p:attrNameLst>
                                      </p:cBhvr>
                                      <p:tavLst>
                                        <p:tav tm="0">
                                          <p:val>
                                            <p:fltVal val="0"/>
                                          </p:val>
                                        </p:tav>
                                        <p:tav tm="100000">
                                          <p:val>
                                            <p:strVal val="#ppt_w"/>
                                          </p:val>
                                        </p:tav>
                                      </p:tavLst>
                                    </p:anim>
                                    <p:anim calcmode="lin" valueType="num">
                                      <p:cBhvr>
                                        <p:cTn id="48" dur="1000" fill="hold"/>
                                        <p:tgtEl>
                                          <p:spTgt spid="673795">
                                            <p:txEl>
                                              <p:pRg st="5" end="5"/>
                                            </p:txEl>
                                          </p:spTgt>
                                        </p:tgtEl>
                                        <p:attrNameLst>
                                          <p:attrName>ppt_h</p:attrName>
                                        </p:attrNameLst>
                                      </p:cBhvr>
                                      <p:tavLst>
                                        <p:tav tm="0">
                                          <p:val>
                                            <p:fltVal val="0"/>
                                          </p:val>
                                        </p:tav>
                                        <p:tav tm="100000">
                                          <p:val>
                                            <p:strVal val="#ppt_h"/>
                                          </p:val>
                                        </p:tav>
                                      </p:tavLst>
                                    </p:anim>
                                    <p:anim calcmode="lin" valueType="num">
                                      <p:cBhvr>
                                        <p:cTn id="49" dur="1000" fill="hold"/>
                                        <p:tgtEl>
                                          <p:spTgt spid="673795">
                                            <p:txEl>
                                              <p:pRg st="5" end="5"/>
                                            </p:txEl>
                                          </p:spTgt>
                                        </p:tgtEl>
                                        <p:attrNameLst>
                                          <p:attrName>style.rotation</p:attrName>
                                        </p:attrNameLst>
                                      </p:cBhvr>
                                      <p:tavLst>
                                        <p:tav tm="0">
                                          <p:val>
                                            <p:fltVal val="90"/>
                                          </p:val>
                                        </p:tav>
                                        <p:tav tm="100000">
                                          <p:val>
                                            <p:fltVal val="0"/>
                                          </p:val>
                                        </p:tav>
                                      </p:tavLst>
                                    </p:anim>
                                    <p:animEffect transition="in" filter="fade">
                                      <p:cBhvr>
                                        <p:cTn id="50" dur="1000"/>
                                        <p:tgtEl>
                                          <p:spTgt spid="673795">
                                            <p:txEl>
                                              <p:pRg st="5" end="5"/>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1" presetClass="entr" presetSubtype="0" fill="hold" grpId="0" nodeType="clickEffect">
                                  <p:stCondLst>
                                    <p:cond delay="0"/>
                                  </p:stCondLst>
                                  <p:childTnLst>
                                    <p:set>
                                      <p:cBhvr>
                                        <p:cTn id="54" dur="1" fill="hold">
                                          <p:stCondLst>
                                            <p:cond delay="0"/>
                                          </p:stCondLst>
                                        </p:cTn>
                                        <p:tgtEl>
                                          <p:spTgt spid="673795">
                                            <p:txEl>
                                              <p:pRg st="6" end="6"/>
                                            </p:txEl>
                                          </p:spTgt>
                                        </p:tgtEl>
                                        <p:attrNameLst>
                                          <p:attrName>style.visibility</p:attrName>
                                        </p:attrNameLst>
                                      </p:cBhvr>
                                      <p:to>
                                        <p:strVal val="visible"/>
                                      </p:to>
                                    </p:set>
                                    <p:anim calcmode="lin" valueType="num">
                                      <p:cBhvr>
                                        <p:cTn id="55" dur="1000" fill="hold"/>
                                        <p:tgtEl>
                                          <p:spTgt spid="673795">
                                            <p:txEl>
                                              <p:pRg st="6" end="6"/>
                                            </p:txEl>
                                          </p:spTgt>
                                        </p:tgtEl>
                                        <p:attrNameLst>
                                          <p:attrName>ppt_w</p:attrName>
                                        </p:attrNameLst>
                                      </p:cBhvr>
                                      <p:tavLst>
                                        <p:tav tm="0">
                                          <p:val>
                                            <p:fltVal val="0"/>
                                          </p:val>
                                        </p:tav>
                                        <p:tav tm="100000">
                                          <p:val>
                                            <p:strVal val="#ppt_w"/>
                                          </p:val>
                                        </p:tav>
                                      </p:tavLst>
                                    </p:anim>
                                    <p:anim calcmode="lin" valueType="num">
                                      <p:cBhvr>
                                        <p:cTn id="56" dur="1000" fill="hold"/>
                                        <p:tgtEl>
                                          <p:spTgt spid="673795">
                                            <p:txEl>
                                              <p:pRg st="6" end="6"/>
                                            </p:txEl>
                                          </p:spTgt>
                                        </p:tgtEl>
                                        <p:attrNameLst>
                                          <p:attrName>ppt_h</p:attrName>
                                        </p:attrNameLst>
                                      </p:cBhvr>
                                      <p:tavLst>
                                        <p:tav tm="0">
                                          <p:val>
                                            <p:fltVal val="0"/>
                                          </p:val>
                                        </p:tav>
                                        <p:tav tm="100000">
                                          <p:val>
                                            <p:strVal val="#ppt_h"/>
                                          </p:val>
                                        </p:tav>
                                      </p:tavLst>
                                    </p:anim>
                                    <p:anim calcmode="lin" valueType="num">
                                      <p:cBhvr>
                                        <p:cTn id="57" dur="1000" fill="hold"/>
                                        <p:tgtEl>
                                          <p:spTgt spid="673795">
                                            <p:txEl>
                                              <p:pRg st="6" end="6"/>
                                            </p:txEl>
                                          </p:spTgt>
                                        </p:tgtEl>
                                        <p:attrNameLst>
                                          <p:attrName>style.rotation</p:attrName>
                                        </p:attrNameLst>
                                      </p:cBhvr>
                                      <p:tavLst>
                                        <p:tav tm="0">
                                          <p:val>
                                            <p:fltVal val="90"/>
                                          </p:val>
                                        </p:tav>
                                        <p:tav tm="100000">
                                          <p:val>
                                            <p:fltVal val="0"/>
                                          </p:val>
                                        </p:tav>
                                      </p:tavLst>
                                    </p:anim>
                                    <p:animEffect transition="in" filter="fade">
                                      <p:cBhvr>
                                        <p:cTn id="58" dur="1000"/>
                                        <p:tgtEl>
                                          <p:spTgt spid="673795">
                                            <p:txEl>
                                              <p:pRg st="6" end="6"/>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1" presetClass="entr" presetSubtype="0" fill="hold" grpId="0" nodeType="clickEffect">
                                  <p:stCondLst>
                                    <p:cond delay="0"/>
                                  </p:stCondLst>
                                  <p:childTnLst>
                                    <p:set>
                                      <p:cBhvr>
                                        <p:cTn id="62" dur="1" fill="hold">
                                          <p:stCondLst>
                                            <p:cond delay="0"/>
                                          </p:stCondLst>
                                        </p:cTn>
                                        <p:tgtEl>
                                          <p:spTgt spid="673795">
                                            <p:txEl>
                                              <p:pRg st="7" end="7"/>
                                            </p:txEl>
                                          </p:spTgt>
                                        </p:tgtEl>
                                        <p:attrNameLst>
                                          <p:attrName>style.visibility</p:attrName>
                                        </p:attrNameLst>
                                      </p:cBhvr>
                                      <p:to>
                                        <p:strVal val="visible"/>
                                      </p:to>
                                    </p:set>
                                    <p:anim calcmode="lin" valueType="num">
                                      <p:cBhvr>
                                        <p:cTn id="63" dur="1000" fill="hold"/>
                                        <p:tgtEl>
                                          <p:spTgt spid="673795">
                                            <p:txEl>
                                              <p:pRg st="7" end="7"/>
                                            </p:txEl>
                                          </p:spTgt>
                                        </p:tgtEl>
                                        <p:attrNameLst>
                                          <p:attrName>ppt_w</p:attrName>
                                        </p:attrNameLst>
                                      </p:cBhvr>
                                      <p:tavLst>
                                        <p:tav tm="0">
                                          <p:val>
                                            <p:fltVal val="0"/>
                                          </p:val>
                                        </p:tav>
                                        <p:tav tm="100000">
                                          <p:val>
                                            <p:strVal val="#ppt_w"/>
                                          </p:val>
                                        </p:tav>
                                      </p:tavLst>
                                    </p:anim>
                                    <p:anim calcmode="lin" valueType="num">
                                      <p:cBhvr>
                                        <p:cTn id="64" dur="1000" fill="hold"/>
                                        <p:tgtEl>
                                          <p:spTgt spid="673795">
                                            <p:txEl>
                                              <p:pRg st="7" end="7"/>
                                            </p:txEl>
                                          </p:spTgt>
                                        </p:tgtEl>
                                        <p:attrNameLst>
                                          <p:attrName>ppt_h</p:attrName>
                                        </p:attrNameLst>
                                      </p:cBhvr>
                                      <p:tavLst>
                                        <p:tav tm="0">
                                          <p:val>
                                            <p:fltVal val="0"/>
                                          </p:val>
                                        </p:tav>
                                        <p:tav tm="100000">
                                          <p:val>
                                            <p:strVal val="#ppt_h"/>
                                          </p:val>
                                        </p:tav>
                                      </p:tavLst>
                                    </p:anim>
                                    <p:anim calcmode="lin" valueType="num">
                                      <p:cBhvr>
                                        <p:cTn id="65" dur="1000" fill="hold"/>
                                        <p:tgtEl>
                                          <p:spTgt spid="673795">
                                            <p:txEl>
                                              <p:pRg st="7" end="7"/>
                                            </p:txEl>
                                          </p:spTgt>
                                        </p:tgtEl>
                                        <p:attrNameLst>
                                          <p:attrName>style.rotation</p:attrName>
                                        </p:attrNameLst>
                                      </p:cBhvr>
                                      <p:tavLst>
                                        <p:tav tm="0">
                                          <p:val>
                                            <p:fltVal val="90"/>
                                          </p:val>
                                        </p:tav>
                                        <p:tav tm="100000">
                                          <p:val>
                                            <p:fltVal val="0"/>
                                          </p:val>
                                        </p:tav>
                                      </p:tavLst>
                                    </p:anim>
                                    <p:animEffect transition="in" filter="fade">
                                      <p:cBhvr>
                                        <p:cTn id="66" dur="1000"/>
                                        <p:tgtEl>
                                          <p:spTgt spid="67379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3795" grpId="0" build="p"/>
    </p:bldLst>
  </p:timing>
</p:sld>
</file>

<file path=ppt/slides/slide1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2771" name="Rectangle 3" descr="Rectangle: Click to edit Master text styles&#10;Second level&#10;Third level&#10;Fourth level&#10;Fifth level"/>
          <p:cNvSpPr>
            <a:spLocks noGrp="1" noChangeArrowheads="1"/>
          </p:cNvSpPr>
          <p:nvPr>
            <p:ph type="body" idx="1"/>
          </p:nvPr>
        </p:nvSpPr>
        <p:spPr>
          <a:xfrm>
            <a:off x="300038" y="1384300"/>
            <a:ext cx="8485187" cy="5075238"/>
          </a:xfrm>
        </p:spPr>
        <p:txBody>
          <a:bodyPr/>
          <a:lstStyle/>
          <a:p>
            <a:pPr algn="just" eaLnBrk="1" hangingPunct="1">
              <a:spcBef>
                <a:spcPts val="0"/>
              </a:spcBef>
              <a:spcAft>
                <a:spcPts val="0"/>
              </a:spcAft>
              <a:buFont typeface="Wingdings" pitchFamily="2" charset="2"/>
              <a:buNone/>
              <a:defRPr/>
            </a:pPr>
            <a:r>
              <a:rPr lang="en-US" altLang="zh-CN" dirty="0">
                <a:solidFill>
                  <a:srgbClr val="CC0000"/>
                </a:solidFill>
                <a:ea typeface="楷体_GB2312" pitchFamily="49" charset="-122"/>
              </a:rPr>
              <a:t>P(x , y , z)</a:t>
            </a:r>
            <a:r>
              <a:rPr lang="zh-CN" altLang="en-US" dirty="0">
                <a:solidFill>
                  <a:srgbClr val="CC0000"/>
                </a:solidFill>
                <a:ea typeface="楷体_GB2312" pitchFamily="49" charset="-122"/>
              </a:rPr>
              <a:t>可以看作是</a:t>
            </a:r>
            <a:r>
              <a:rPr lang="en-US" altLang="zh-CN" dirty="0">
                <a:solidFill>
                  <a:srgbClr val="CC0000"/>
                </a:solidFill>
                <a:ea typeface="楷体_GB2312" pitchFamily="49" charset="-122"/>
              </a:rPr>
              <a:t>z</a:t>
            </a:r>
            <a:r>
              <a:rPr lang="zh-CN" altLang="en-US" dirty="0">
                <a:solidFill>
                  <a:srgbClr val="CC0000"/>
                </a:solidFill>
                <a:ea typeface="楷体_GB2312" pitchFamily="49" charset="-122"/>
              </a:rPr>
              <a:t>的多项式，即</a:t>
            </a:r>
            <a:r>
              <a:rPr lang="en-US" altLang="zh-CN" dirty="0">
                <a:solidFill>
                  <a:srgbClr val="CC0000"/>
                </a:solidFill>
                <a:ea typeface="楷体_GB2312" pitchFamily="49" charset="-122"/>
              </a:rPr>
              <a:t>Az</a:t>
            </a:r>
            <a:r>
              <a:rPr lang="en-US" altLang="zh-CN" baseline="30000" dirty="0">
                <a:solidFill>
                  <a:srgbClr val="CC0000"/>
                </a:solidFill>
                <a:ea typeface="楷体_GB2312" pitchFamily="49" charset="-122"/>
              </a:rPr>
              <a:t>2</a:t>
            </a:r>
            <a:r>
              <a:rPr lang="en-US" altLang="zh-CN" dirty="0">
                <a:solidFill>
                  <a:srgbClr val="CC0000"/>
                </a:solidFill>
                <a:ea typeface="楷体_GB2312" pitchFamily="49" charset="-122"/>
              </a:rPr>
              <a:t>+Bz</a:t>
            </a:r>
            <a:r>
              <a:rPr lang="zh-CN" altLang="en-US" dirty="0">
                <a:solidFill>
                  <a:srgbClr val="CC0000"/>
                </a:solidFill>
                <a:ea typeface="楷体_GB2312" pitchFamily="49" charset="-122"/>
              </a:rPr>
              <a:t>。</a:t>
            </a:r>
            <a:r>
              <a:rPr lang="en-US" altLang="zh-CN" dirty="0">
                <a:solidFill>
                  <a:srgbClr val="CC0000"/>
                </a:solidFill>
                <a:ea typeface="楷体_GB2312" pitchFamily="49" charset="-122"/>
              </a:rPr>
              <a:t>A</a:t>
            </a:r>
            <a:r>
              <a:rPr lang="zh-CN" altLang="en-US" dirty="0">
                <a:solidFill>
                  <a:srgbClr val="CC0000"/>
                </a:solidFill>
                <a:ea typeface="楷体_GB2312" pitchFamily="49" charset="-122"/>
              </a:rPr>
              <a:t>和</a:t>
            </a:r>
            <a:r>
              <a:rPr lang="en-US" altLang="zh-CN" dirty="0">
                <a:solidFill>
                  <a:srgbClr val="CC0000"/>
                </a:solidFill>
                <a:ea typeface="楷体_GB2312" pitchFamily="49" charset="-122"/>
              </a:rPr>
              <a:t>B</a:t>
            </a:r>
            <a:r>
              <a:rPr lang="zh-CN" altLang="en-US" dirty="0">
                <a:solidFill>
                  <a:srgbClr val="CC0000"/>
                </a:solidFill>
                <a:ea typeface="楷体_GB2312" pitchFamily="49" charset="-122"/>
              </a:rPr>
              <a:t>本身又是</a:t>
            </a:r>
            <a:r>
              <a:rPr lang="en-US" altLang="zh-CN" dirty="0">
                <a:solidFill>
                  <a:srgbClr val="CC0000"/>
                </a:solidFill>
                <a:ea typeface="楷体_GB2312" pitchFamily="49" charset="-122"/>
              </a:rPr>
              <a:t>(x , y)</a:t>
            </a:r>
            <a:r>
              <a:rPr lang="zh-CN" altLang="en-US" dirty="0">
                <a:solidFill>
                  <a:srgbClr val="CC0000"/>
                </a:solidFill>
                <a:ea typeface="楷体_GB2312" pitchFamily="49" charset="-122"/>
              </a:rPr>
              <a:t>的二元多项式，如</a:t>
            </a:r>
            <a:r>
              <a:rPr lang="en-US" altLang="zh-CN" dirty="0">
                <a:solidFill>
                  <a:srgbClr val="CC0000"/>
                </a:solidFill>
                <a:ea typeface="楷体_GB2312" pitchFamily="49" charset="-122"/>
              </a:rPr>
              <a:t>A(x , y) = Cy</a:t>
            </a:r>
            <a:r>
              <a:rPr lang="en-US" altLang="zh-CN" baseline="30000" dirty="0">
                <a:solidFill>
                  <a:srgbClr val="CC0000"/>
                </a:solidFill>
                <a:ea typeface="楷体_GB2312" pitchFamily="49" charset="-122"/>
              </a:rPr>
              <a:t>3</a:t>
            </a:r>
            <a:r>
              <a:rPr lang="en-US" altLang="zh-CN" dirty="0">
                <a:solidFill>
                  <a:srgbClr val="CC0000"/>
                </a:solidFill>
                <a:ea typeface="楷体_GB2312" pitchFamily="49" charset="-122"/>
              </a:rPr>
              <a:t>+Dy</a:t>
            </a:r>
            <a:r>
              <a:rPr lang="en-US" altLang="zh-CN" baseline="30000" dirty="0">
                <a:solidFill>
                  <a:srgbClr val="CC0000"/>
                </a:solidFill>
                <a:ea typeface="楷体_GB2312" pitchFamily="49" charset="-122"/>
              </a:rPr>
              <a:t>2</a:t>
            </a:r>
            <a:r>
              <a:rPr lang="zh-CN" altLang="en-US" dirty="0">
                <a:solidFill>
                  <a:srgbClr val="CC0000"/>
                </a:solidFill>
                <a:ea typeface="楷体_GB2312" pitchFamily="49" charset="-122"/>
              </a:rPr>
              <a:t>，</a:t>
            </a:r>
            <a:r>
              <a:rPr lang="en-US" altLang="zh-CN" dirty="0">
                <a:solidFill>
                  <a:srgbClr val="CC0000"/>
                </a:solidFill>
                <a:ea typeface="楷体_GB2312" pitchFamily="49" charset="-122"/>
              </a:rPr>
              <a:t>C</a:t>
            </a:r>
            <a:r>
              <a:rPr lang="zh-CN" altLang="en-US" dirty="0">
                <a:solidFill>
                  <a:srgbClr val="CC0000"/>
                </a:solidFill>
                <a:ea typeface="楷体_GB2312" pitchFamily="49" charset="-122"/>
              </a:rPr>
              <a:t>和</a:t>
            </a:r>
            <a:r>
              <a:rPr lang="en-US" altLang="zh-CN" dirty="0">
                <a:solidFill>
                  <a:srgbClr val="CC0000"/>
                </a:solidFill>
                <a:ea typeface="楷体_GB2312" pitchFamily="49" charset="-122"/>
              </a:rPr>
              <a:t>D</a:t>
            </a:r>
            <a:r>
              <a:rPr lang="zh-CN" altLang="en-US" dirty="0">
                <a:solidFill>
                  <a:srgbClr val="CC0000"/>
                </a:solidFill>
                <a:ea typeface="楷体_GB2312" pitchFamily="49" charset="-122"/>
              </a:rPr>
              <a:t>又为</a:t>
            </a:r>
            <a:r>
              <a:rPr lang="en-US" altLang="zh-CN" dirty="0">
                <a:solidFill>
                  <a:srgbClr val="CC0000"/>
                </a:solidFill>
                <a:ea typeface="楷体_GB2312" pitchFamily="49" charset="-122"/>
              </a:rPr>
              <a:t>x</a:t>
            </a:r>
            <a:r>
              <a:rPr lang="zh-CN" altLang="en-US" dirty="0">
                <a:solidFill>
                  <a:srgbClr val="CC0000"/>
                </a:solidFill>
                <a:ea typeface="楷体_GB2312" pitchFamily="49" charset="-122"/>
              </a:rPr>
              <a:t>的一元多项式。继续这样分析，可知</a:t>
            </a:r>
            <a:r>
              <a:rPr lang="en-US" altLang="zh-CN" dirty="0">
                <a:solidFill>
                  <a:srgbClr val="CC0000"/>
                </a:solidFill>
                <a:ea typeface="楷体_GB2312" pitchFamily="49" charset="-122"/>
              </a:rPr>
              <a:t>P</a:t>
            </a:r>
            <a:r>
              <a:rPr lang="zh-CN" altLang="en-US" dirty="0">
                <a:solidFill>
                  <a:srgbClr val="CC0000"/>
                </a:solidFill>
                <a:ea typeface="楷体_GB2312" pitchFamily="49" charset="-122"/>
              </a:rPr>
              <a:t>中的每一个子多项式由一个变元和若干个系数、指数偶对组成，其中每个系数本身可以又是一个多项式。</a:t>
            </a:r>
          </a:p>
          <a:p>
            <a:pPr algn="just" eaLnBrk="1" hangingPunct="1">
              <a:spcBef>
                <a:spcPts val="0"/>
              </a:spcBef>
              <a:spcAft>
                <a:spcPts val="0"/>
              </a:spcAft>
              <a:buFont typeface="Wingdings" pitchFamily="2" charset="2"/>
              <a:buNone/>
              <a:defRPr/>
            </a:pPr>
            <a:r>
              <a:rPr lang="zh-CN" altLang="en-US" dirty="0">
                <a:ea typeface="楷体_GB2312" pitchFamily="49" charset="-122"/>
              </a:rPr>
              <a:t>上述三元多项式可以表示为下面的广义表</a:t>
            </a:r>
            <a:r>
              <a:rPr lang="en-US" altLang="zh-CN" dirty="0">
                <a:ea typeface="楷体_GB2312" pitchFamily="49" charset="-122"/>
              </a:rPr>
              <a:t>P</a:t>
            </a:r>
            <a:r>
              <a:rPr lang="zh-CN" altLang="en-US" dirty="0">
                <a:ea typeface="楷体_GB2312" pitchFamily="49" charset="-122"/>
              </a:rPr>
              <a:t>： </a:t>
            </a:r>
          </a:p>
          <a:p>
            <a:pPr algn="ctr" eaLnBrk="1" hangingPunct="1">
              <a:spcBef>
                <a:spcPts val="0"/>
              </a:spcBef>
              <a:spcAft>
                <a:spcPts val="0"/>
              </a:spcAft>
              <a:buFont typeface="Wingdings" pitchFamily="2" charset="2"/>
              <a:buNone/>
              <a:defRPr/>
            </a:pPr>
            <a:r>
              <a:rPr lang="en-US" altLang="zh-CN" dirty="0">
                <a:solidFill>
                  <a:srgbClr val="0000FF"/>
                </a:solidFill>
                <a:ea typeface="楷体_GB2312" pitchFamily="49" charset="-122"/>
              </a:rPr>
              <a:t>P = ((A</a:t>
            </a:r>
            <a:r>
              <a:rPr lang="zh-CN" altLang="en-US" dirty="0">
                <a:solidFill>
                  <a:srgbClr val="0000FF"/>
                </a:solidFill>
                <a:ea typeface="楷体_GB2312" pitchFamily="49" charset="-122"/>
              </a:rPr>
              <a:t>，</a:t>
            </a:r>
            <a:r>
              <a:rPr lang="en-US" altLang="zh-CN" dirty="0">
                <a:solidFill>
                  <a:srgbClr val="0000FF"/>
                </a:solidFill>
                <a:ea typeface="楷体_GB2312" pitchFamily="49" charset="-122"/>
              </a:rPr>
              <a:t>2)</a:t>
            </a:r>
            <a:r>
              <a:rPr lang="zh-CN" altLang="en-US" dirty="0">
                <a:solidFill>
                  <a:srgbClr val="0000FF"/>
                </a:solidFill>
                <a:ea typeface="楷体_GB2312" pitchFamily="49" charset="-122"/>
              </a:rPr>
              <a:t>，</a:t>
            </a:r>
            <a:r>
              <a:rPr lang="en-US" altLang="zh-CN" dirty="0">
                <a:solidFill>
                  <a:srgbClr val="0000FF"/>
                </a:solidFill>
                <a:ea typeface="楷体_GB2312" pitchFamily="49" charset="-122"/>
              </a:rPr>
              <a:t>(B</a:t>
            </a:r>
            <a:r>
              <a:rPr lang="zh-CN" altLang="en-US" dirty="0">
                <a:solidFill>
                  <a:srgbClr val="0000FF"/>
                </a:solidFill>
                <a:ea typeface="楷体_GB2312" pitchFamily="49" charset="-122"/>
              </a:rPr>
              <a:t>，</a:t>
            </a:r>
            <a:r>
              <a:rPr lang="en-US" altLang="zh-CN" dirty="0">
                <a:solidFill>
                  <a:srgbClr val="0000FF"/>
                </a:solidFill>
                <a:ea typeface="楷体_GB2312" pitchFamily="49" charset="-122"/>
              </a:rPr>
              <a:t>1))</a:t>
            </a:r>
            <a:r>
              <a:rPr lang="en-US" altLang="zh-CN" dirty="0">
                <a:ea typeface="楷体_GB2312" pitchFamily="49" charset="-122"/>
              </a:rPr>
              <a:t>          </a:t>
            </a:r>
          </a:p>
          <a:p>
            <a:pPr algn="just" eaLnBrk="1" hangingPunct="1">
              <a:spcBef>
                <a:spcPts val="0"/>
              </a:spcBef>
              <a:spcAft>
                <a:spcPts val="0"/>
              </a:spcAft>
              <a:buFont typeface="Wingdings" pitchFamily="2" charset="2"/>
              <a:buNone/>
              <a:defRPr/>
            </a:pPr>
            <a:r>
              <a:rPr lang="en-US" altLang="zh-CN" dirty="0">
                <a:ea typeface="楷体_GB2312" pitchFamily="49" charset="-122"/>
              </a:rPr>
              <a:t>P</a:t>
            </a:r>
            <a:r>
              <a:rPr lang="zh-CN" altLang="en-US" dirty="0">
                <a:ea typeface="楷体_GB2312" pitchFamily="49" charset="-122"/>
              </a:rPr>
              <a:t>的变元为</a:t>
            </a:r>
            <a:r>
              <a:rPr lang="en-US" altLang="zh-CN" dirty="0">
                <a:ea typeface="楷体_GB2312" pitchFamily="49" charset="-122"/>
              </a:rPr>
              <a:t>z</a:t>
            </a:r>
            <a:r>
              <a:rPr lang="zh-CN" altLang="en-US" dirty="0">
                <a:ea typeface="楷体_GB2312" pitchFamily="49" charset="-122"/>
              </a:rPr>
              <a:t>，其中：</a:t>
            </a:r>
          </a:p>
          <a:p>
            <a:pPr algn="just" eaLnBrk="1" hangingPunct="1">
              <a:spcBef>
                <a:spcPts val="0"/>
              </a:spcBef>
              <a:spcAft>
                <a:spcPts val="0"/>
              </a:spcAft>
              <a:buFont typeface="Wingdings" pitchFamily="2" charset="2"/>
              <a:buNone/>
              <a:defRPr/>
            </a:pPr>
            <a:r>
              <a:rPr lang="en-US" altLang="zh-CN" dirty="0">
                <a:solidFill>
                  <a:srgbClr val="0000FF"/>
                </a:solidFill>
                <a:ea typeface="楷体_GB2312" pitchFamily="49" charset="-122"/>
              </a:rPr>
              <a:t>A = ((C</a:t>
            </a:r>
            <a:r>
              <a:rPr lang="zh-CN" altLang="en-US" dirty="0">
                <a:solidFill>
                  <a:srgbClr val="0000FF"/>
                </a:solidFill>
                <a:ea typeface="楷体_GB2312" pitchFamily="49" charset="-122"/>
              </a:rPr>
              <a:t>，</a:t>
            </a:r>
            <a:r>
              <a:rPr lang="en-US" altLang="zh-CN" dirty="0">
                <a:solidFill>
                  <a:srgbClr val="0000FF"/>
                </a:solidFill>
                <a:ea typeface="楷体_GB2312" pitchFamily="49" charset="-122"/>
              </a:rPr>
              <a:t>3)</a:t>
            </a:r>
            <a:r>
              <a:rPr lang="zh-CN" altLang="en-US" dirty="0">
                <a:solidFill>
                  <a:srgbClr val="0000FF"/>
                </a:solidFill>
                <a:ea typeface="楷体_GB2312" pitchFamily="49" charset="-122"/>
              </a:rPr>
              <a:t>，</a:t>
            </a:r>
            <a:r>
              <a:rPr lang="en-US" altLang="zh-CN" dirty="0">
                <a:solidFill>
                  <a:srgbClr val="0000FF"/>
                </a:solidFill>
                <a:ea typeface="楷体_GB2312" pitchFamily="49" charset="-122"/>
              </a:rPr>
              <a:t>(D</a:t>
            </a:r>
            <a:r>
              <a:rPr lang="zh-CN" altLang="en-US" dirty="0">
                <a:solidFill>
                  <a:srgbClr val="0000FF"/>
                </a:solidFill>
                <a:ea typeface="楷体_GB2312" pitchFamily="49" charset="-122"/>
              </a:rPr>
              <a:t>，</a:t>
            </a:r>
            <a:r>
              <a:rPr lang="en-US" altLang="zh-CN" dirty="0">
                <a:solidFill>
                  <a:srgbClr val="0000FF"/>
                </a:solidFill>
                <a:ea typeface="楷体_GB2312" pitchFamily="49" charset="-122"/>
              </a:rPr>
              <a:t>2))   B = ((E</a:t>
            </a:r>
            <a:r>
              <a:rPr lang="zh-CN" altLang="en-US" dirty="0">
                <a:solidFill>
                  <a:srgbClr val="0000FF"/>
                </a:solidFill>
                <a:ea typeface="楷体_GB2312" pitchFamily="49" charset="-122"/>
              </a:rPr>
              <a:t>，</a:t>
            </a:r>
            <a:r>
              <a:rPr lang="en-US" altLang="zh-CN" dirty="0">
                <a:solidFill>
                  <a:srgbClr val="0000FF"/>
                </a:solidFill>
                <a:ea typeface="楷体_GB2312" pitchFamily="49" charset="-122"/>
              </a:rPr>
              <a:t>4)</a:t>
            </a:r>
            <a:r>
              <a:rPr lang="zh-CN" altLang="en-US" dirty="0">
                <a:solidFill>
                  <a:srgbClr val="0000FF"/>
                </a:solidFill>
                <a:ea typeface="楷体_GB2312" pitchFamily="49" charset="-122"/>
              </a:rPr>
              <a:t>，</a:t>
            </a:r>
            <a:r>
              <a:rPr lang="en-US" altLang="zh-CN" dirty="0">
                <a:solidFill>
                  <a:srgbClr val="0000FF"/>
                </a:solidFill>
                <a:ea typeface="楷体_GB2312" pitchFamily="49" charset="-122"/>
              </a:rPr>
              <a:t>(2,1))</a:t>
            </a:r>
            <a:r>
              <a:rPr lang="en-US" altLang="zh-CN" dirty="0">
                <a:ea typeface="楷体_GB2312" pitchFamily="49" charset="-122"/>
              </a:rPr>
              <a:t> </a:t>
            </a:r>
          </a:p>
          <a:p>
            <a:pPr algn="just" eaLnBrk="1" hangingPunct="1">
              <a:spcBef>
                <a:spcPts val="0"/>
              </a:spcBef>
              <a:spcAft>
                <a:spcPts val="0"/>
              </a:spcAft>
              <a:buFont typeface="Wingdings" pitchFamily="2" charset="2"/>
              <a:buNone/>
              <a:defRPr/>
            </a:pPr>
            <a:r>
              <a:rPr lang="en-US" altLang="zh-CN" dirty="0">
                <a:ea typeface="楷体_GB2312" pitchFamily="49" charset="-122"/>
              </a:rPr>
              <a:t>A</a:t>
            </a:r>
            <a:r>
              <a:rPr lang="zh-CN" altLang="en-US" dirty="0">
                <a:ea typeface="楷体_GB2312" pitchFamily="49" charset="-122"/>
              </a:rPr>
              <a:t>、</a:t>
            </a:r>
            <a:r>
              <a:rPr lang="en-US" altLang="zh-CN" dirty="0">
                <a:ea typeface="楷体_GB2312" pitchFamily="49" charset="-122"/>
              </a:rPr>
              <a:t>B</a:t>
            </a:r>
            <a:r>
              <a:rPr lang="zh-CN" altLang="en-US" dirty="0">
                <a:ea typeface="楷体_GB2312" pitchFamily="49" charset="-122"/>
              </a:rPr>
              <a:t>的变元为</a:t>
            </a:r>
            <a:r>
              <a:rPr lang="en-US" altLang="zh-CN" dirty="0">
                <a:ea typeface="楷体_GB2312" pitchFamily="49" charset="-122"/>
              </a:rPr>
              <a:t>y</a:t>
            </a:r>
          </a:p>
          <a:p>
            <a:pPr algn="just" eaLnBrk="1" hangingPunct="1">
              <a:spcBef>
                <a:spcPts val="0"/>
              </a:spcBef>
              <a:spcAft>
                <a:spcPts val="0"/>
              </a:spcAft>
              <a:buFont typeface="Wingdings" pitchFamily="2" charset="2"/>
              <a:buNone/>
              <a:defRPr/>
            </a:pPr>
            <a:r>
              <a:rPr lang="en-US" altLang="zh-CN" dirty="0">
                <a:solidFill>
                  <a:srgbClr val="0000FF"/>
                </a:solidFill>
                <a:ea typeface="楷体_GB2312" pitchFamily="49" charset="-122"/>
              </a:rPr>
              <a:t>C = ((1</a:t>
            </a:r>
            <a:r>
              <a:rPr lang="zh-CN" altLang="en-US" dirty="0">
                <a:solidFill>
                  <a:srgbClr val="0000FF"/>
                </a:solidFill>
                <a:ea typeface="楷体_GB2312" pitchFamily="49" charset="-122"/>
              </a:rPr>
              <a:t>，</a:t>
            </a:r>
            <a:r>
              <a:rPr lang="en-US" altLang="zh-CN" dirty="0">
                <a:solidFill>
                  <a:srgbClr val="0000FF"/>
                </a:solidFill>
                <a:ea typeface="楷体_GB2312" pitchFamily="49" charset="-122"/>
              </a:rPr>
              <a:t>10)</a:t>
            </a:r>
            <a:r>
              <a:rPr lang="zh-CN" altLang="en-US" dirty="0">
                <a:solidFill>
                  <a:srgbClr val="0000FF"/>
                </a:solidFill>
                <a:ea typeface="楷体_GB2312" pitchFamily="49" charset="-122"/>
              </a:rPr>
              <a:t>，</a:t>
            </a:r>
            <a:r>
              <a:rPr lang="en-US" altLang="zh-CN" dirty="0">
                <a:solidFill>
                  <a:srgbClr val="0000FF"/>
                </a:solidFill>
                <a:ea typeface="楷体_GB2312" pitchFamily="49" charset="-122"/>
              </a:rPr>
              <a:t>(2</a:t>
            </a:r>
            <a:r>
              <a:rPr lang="zh-CN" altLang="en-US" dirty="0">
                <a:solidFill>
                  <a:srgbClr val="0000FF"/>
                </a:solidFill>
                <a:ea typeface="楷体_GB2312" pitchFamily="49" charset="-122"/>
              </a:rPr>
              <a:t>，</a:t>
            </a:r>
            <a:r>
              <a:rPr lang="en-US" altLang="zh-CN" dirty="0">
                <a:solidFill>
                  <a:srgbClr val="0000FF"/>
                </a:solidFill>
                <a:ea typeface="楷体_GB2312" pitchFamily="49" charset="-122"/>
              </a:rPr>
              <a:t>8))</a:t>
            </a:r>
            <a:r>
              <a:rPr lang="zh-CN" altLang="en-US" dirty="0">
                <a:solidFill>
                  <a:srgbClr val="0000FF"/>
                </a:solidFill>
                <a:ea typeface="楷体_GB2312" pitchFamily="49" charset="-122"/>
              </a:rPr>
              <a:t>　　　</a:t>
            </a:r>
            <a:r>
              <a:rPr lang="en-US" altLang="zh-CN" dirty="0">
                <a:solidFill>
                  <a:srgbClr val="0000FF"/>
                </a:solidFill>
                <a:ea typeface="楷体_GB2312" pitchFamily="49" charset="-122"/>
              </a:rPr>
              <a:t>D = ((3</a:t>
            </a:r>
            <a:r>
              <a:rPr lang="zh-CN" altLang="en-US" dirty="0">
                <a:solidFill>
                  <a:srgbClr val="0000FF"/>
                </a:solidFill>
                <a:ea typeface="楷体_GB2312" pitchFamily="49" charset="-122"/>
              </a:rPr>
              <a:t>，</a:t>
            </a:r>
            <a:r>
              <a:rPr lang="en-US" altLang="zh-CN" dirty="0">
                <a:solidFill>
                  <a:srgbClr val="0000FF"/>
                </a:solidFill>
                <a:ea typeface="楷体_GB2312" pitchFamily="49" charset="-122"/>
              </a:rPr>
              <a:t>8)) </a:t>
            </a:r>
          </a:p>
          <a:p>
            <a:pPr algn="just" eaLnBrk="1" hangingPunct="1">
              <a:spcBef>
                <a:spcPts val="0"/>
              </a:spcBef>
              <a:spcAft>
                <a:spcPts val="0"/>
              </a:spcAft>
              <a:buFont typeface="Wingdings" pitchFamily="2" charset="2"/>
              <a:buNone/>
              <a:defRPr/>
            </a:pPr>
            <a:r>
              <a:rPr lang="en-US" altLang="zh-CN" dirty="0">
                <a:solidFill>
                  <a:srgbClr val="0000FF"/>
                </a:solidFill>
                <a:ea typeface="楷体_GB2312" pitchFamily="49" charset="-122"/>
              </a:rPr>
              <a:t>E =</a:t>
            </a:r>
            <a:r>
              <a:rPr lang="zh-CN" altLang="en-US" dirty="0">
                <a:solidFill>
                  <a:srgbClr val="0000FF"/>
                </a:solidFill>
                <a:ea typeface="楷体_GB2312" pitchFamily="49" charset="-122"/>
              </a:rPr>
              <a:t>（（</a:t>
            </a:r>
            <a:r>
              <a:rPr lang="en-US" altLang="zh-CN" dirty="0">
                <a:solidFill>
                  <a:srgbClr val="0000FF"/>
                </a:solidFill>
                <a:ea typeface="楷体_GB2312" pitchFamily="49" charset="-122"/>
              </a:rPr>
              <a:t>1</a:t>
            </a:r>
            <a:r>
              <a:rPr lang="zh-CN" altLang="en-US" dirty="0">
                <a:solidFill>
                  <a:srgbClr val="0000FF"/>
                </a:solidFill>
                <a:ea typeface="楷体_GB2312" pitchFamily="49" charset="-122"/>
              </a:rPr>
              <a:t>，</a:t>
            </a:r>
            <a:r>
              <a:rPr lang="en-US" altLang="zh-CN" dirty="0">
                <a:solidFill>
                  <a:srgbClr val="0000FF"/>
                </a:solidFill>
                <a:ea typeface="楷体_GB2312" pitchFamily="49" charset="-122"/>
              </a:rPr>
              <a:t>4</a:t>
            </a:r>
            <a:r>
              <a:rPr lang="zh-CN" altLang="en-US" dirty="0">
                <a:solidFill>
                  <a:srgbClr val="0000FF"/>
                </a:solidFill>
                <a:ea typeface="楷体_GB2312" pitchFamily="49" charset="-122"/>
              </a:rPr>
              <a:t>），（</a:t>
            </a:r>
            <a:r>
              <a:rPr lang="en-US" altLang="zh-CN" dirty="0">
                <a:solidFill>
                  <a:srgbClr val="0000FF"/>
                </a:solidFill>
                <a:ea typeface="楷体_GB2312" pitchFamily="49" charset="-122"/>
              </a:rPr>
              <a:t>6</a:t>
            </a:r>
            <a:r>
              <a:rPr lang="zh-CN" altLang="en-US" dirty="0">
                <a:solidFill>
                  <a:srgbClr val="0000FF"/>
                </a:solidFill>
                <a:ea typeface="楷体_GB2312" pitchFamily="49" charset="-122"/>
              </a:rPr>
              <a:t>，</a:t>
            </a:r>
            <a:r>
              <a:rPr lang="en-US" altLang="zh-CN" dirty="0">
                <a:solidFill>
                  <a:srgbClr val="0000FF"/>
                </a:solidFill>
                <a:ea typeface="楷体_GB2312" pitchFamily="49" charset="-122"/>
              </a:rPr>
              <a:t>3</a:t>
            </a:r>
            <a:r>
              <a:rPr lang="zh-CN" altLang="en-US" dirty="0">
                <a:solidFill>
                  <a:srgbClr val="0000FF"/>
                </a:solidFill>
                <a:ea typeface="楷体_GB2312" pitchFamily="49" charset="-122"/>
              </a:rPr>
              <a:t>））　</a:t>
            </a:r>
            <a:r>
              <a:rPr lang="zh-CN" altLang="en-US" dirty="0">
                <a:ea typeface="楷体_GB2312" pitchFamily="49" charset="-122"/>
              </a:rPr>
              <a:t>　</a:t>
            </a:r>
            <a:endParaRPr lang="en-US" altLang="zh-CN" dirty="0">
              <a:ea typeface="楷体_GB2312" pitchFamily="49" charset="-122"/>
            </a:endParaRPr>
          </a:p>
          <a:p>
            <a:pPr algn="just" eaLnBrk="1" hangingPunct="1">
              <a:spcBef>
                <a:spcPts val="0"/>
              </a:spcBef>
              <a:spcAft>
                <a:spcPts val="0"/>
              </a:spcAft>
              <a:buFont typeface="Wingdings" pitchFamily="2" charset="2"/>
              <a:buNone/>
              <a:defRPr/>
            </a:pPr>
            <a:r>
              <a:rPr lang="en-US" altLang="zh-CN" dirty="0">
                <a:ea typeface="楷体_GB2312" pitchFamily="49" charset="-122"/>
              </a:rPr>
              <a:t>C</a:t>
            </a:r>
            <a:r>
              <a:rPr lang="zh-CN" altLang="en-US" dirty="0">
                <a:ea typeface="楷体_GB2312" pitchFamily="49" charset="-122"/>
              </a:rPr>
              <a:t>、</a:t>
            </a:r>
            <a:r>
              <a:rPr lang="en-US" altLang="zh-CN" dirty="0">
                <a:ea typeface="楷体_GB2312" pitchFamily="49" charset="-122"/>
              </a:rPr>
              <a:t>D</a:t>
            </a:r>
            <a:r>
              <a:rPr lang="zh-CN" altLang="en-US" dirty="0">
                <a:ea typeface="楷体_GB2312" pitchFamily="49" charset="-122"/>
              </a:rPr>
              <a:t>、</a:t>
            </a:r>
            <a:r>
              <a:rPr lang="en-US" altLang="zh-CN" dirty="0">
                <a:ea typeface="楷体_GB2312" pitchFamily="49" charset="-122"/>
              </a:rPr>
              <a:t>E</a:t>
            </a:r>
            <a:r>
              <a:rPr lang="zh-CN" altLang="en-US" dirty="0">
                <a:ea typeface="楷体_GB2312" pitchFamily="49" charset="-122"/>
              </a:rPr>
              <a:t>的变元为</a:t>
            </a:r>
            <a:r>
              <a:rPr lang="en-US" altLang="zh-CN" dirty="0">
                <a:ea typeface="楷体_GB2312" pitchFamily="49" charset="-122"/>
              </a:rPr>
              <a:t>x</a:t>
            </a:r>
            <a:endParaRPr lang="en-US" altLang="zh-CN" sz="2800" dirty="0"/>
          </a:p>
        </p:txBody>
      </p:sp>
      <p:sp>
        <p:nvSpPr>
          <p:cNvPr id="4" name="Rectangle 2"/>
          <p:cNvSpPr>
            <a:spLocks noGrp="1" noChangeArrowheads="1"/>
          </p:cNvSpPr>
          <p:nvPr>
            <p:ph type="title"/>
          </p:nvPr>
        </p:nvSpPr>
        <p:spPr>
          <a:xfrm>
            <a:off x="993775" y="142875"/>
            <a:ext cx="7754938" cy="838200"/>
          </a:xfrm>
        </p:spPr>
        <p:txBody>
          <a:bodyPr/>
          <a:lstStyle/>
          <a:p>
            <a:pPr eaLnBrk="1" hangingPunct="1">
              <a:defRPr/>
            </a:pPr>
            <a:r>
              <a:rPr lang="en-US" altLang="zh-CN" dirty="0">
                <a:latin typeface="黑体" pitchFamily="49" charset="-122"/>
                <a:ea typeface="黑体" pitchFamily="49" charset="-122"/>
              </a:rPr>
              <a:t>n</a:t>
            </a:r>
            <a:r>
              <a:rPr lang="zh-CN" altLang="en-US" dirty="0">
                <a:latin typeface="黑体" pitchFamily="49" charset="-122"/>
                <a:ea typeface="黑体" pitchFamily="49" charset="-122"/>
              </a:rPr>
              <a:t>元多项式的表示</a:t>
            </a:r>
          </a:p>
        </p:txBody>
      </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72771">
                                            <p:txEl>
                                              <p:pRg st="0" end="0"/>
                                            </p:txEl>
                                          </p:spTgt>
                                        </p:tgtEl>
                                        <p:attrNameLst>
                                          <p:attrName>style.visibility</p:attrName>
                                        </p:attrNameLst>
                                      </p:cBhvr>
                                      <p:to>
                                        <p:strVal val="visible"/>
                                      </p:to>
                                    </p:set>
                                    <p:anim calcmode="lin" valueType="num">
                                      <p:cBhvr>
                                        <p:cTn id="7" dur="1000" fill="hold"/>
                                        <p:tgtEl>
                                          <p:spTgt spid="672771">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672771">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672771">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672771">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672771">
                                            <p:txEl>
                                              <p:pRg st="1" end="1"/>
                                            </p:txEl>
                                          </p:spTgt>
                                        </p:tgtEl>
                                        <p:attrNameLst>
                                          <p:attrName>style.visibility</p:attrName>
                                        </p:attrNameLst>
                                      </p:cBhvr>
                                      <p:to>
                                        <p:strVal val="visible"/>
                                      </p:to>
                                    </p:set>
                                    <p:anim calcmode="lin" valueType="num">
                                      <p:cBhvr>
                                        <p:cTn id="15" dur="1000" fill="hold"/>
                                        <p:tgtEl>
                                          <p:spTgt spid="672771">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672771">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672771">
                                            <p:txEl>
                                              <p:pRg st="1" end="1"/>
                                            </p:txEl>
                                          </p:spTgt>
                                        </p:tgtEl>
                                        <p:attrNameLst>
                                          <p:attrName>style.rotation</p:attrName>
                                        </p:attrNameLst>
                                      </p:cBhvr>
                                      <p:tavLst>
                                        <p:tav tm="0">
                                          <p:val>
                                            <p:fltVal val="90"/>
                                          </p:val>
                                        </p:tav>
                                        <p:tav tm="100000">
                                          <p:val>
                                            <p:fltVal val="0"/>
                                          </p:val>
                                        </p:tav>
                                      </p:tavLst>
                                    </p:anim>
                                    <p:animEffect transition="in" filter="fade">
                                      <p:cBhvr>
                                        <p:cTn id="18" dur="1000"/>
                                        <p:tgtEl>
                                          <p:spTgt spid="672771">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672771">
                                            <p:txEl>
                                              <p:pRg st="2" end="2"/>
                                            </p:txEl>
                                          </p:spTgt>
                                        </p:tgtEl>
                                        <p:attrNameLst>
                                          <p:attrName>style.visibility</p:attrName>
                                        </p:attrNameLst>
                                      </p:cBhvr>
                                      <p:to>
                                        <p:strVal val="visible"/>
                                      </p:to>
                                    </p:set>
                                    <p:anim calcmode="lin" valueType="num">
                                      <p:cBhvr>
                                        <p:cTn id="23" dur="1000" fill="hold"/>
                                        <p:tgtEl>
                                          <p:spTgt spid="672771">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672771">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672771">
                                            <p:txEl>
                                              <p:pRg st="2" end="2"/>
                                            </p:txEl>
                                          </p:spTgt>
                                        </p:tgtEl>
                                        <p:attrNameLst>
                                          <p:attrName>style.rotation</p:attrName>
                                        </p:attrNameLst>
                                      </p:cBhvr>
                                      <p:tavLst>
                                        <p:tav tm="0">
                                          <p:val>
                                            <p:fltVal val="90"/>
                                          </p:val>
                                        </p:tav>
                                        <p:tav tm="100000">
                                          <p:val>
                                            <p:fltVal val="0"/>
                                          </p:val>
                                        </p:tav>
                                      </p:tavLst>
                                    </p:anim>
                                    <p:animEffect transition="in" filter="fade">
                                      <p:cBhvr>
                                        <p:cTn id="26" dur="1000"/>
                                        <p:tgtEl>
                                          <p:spTgt spid="672771">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672771">
                                            <p:txEl>
                                              <p:pRg st="3" end="3"/>
                                            </p:txEl>
                                          </p:spTgt>
                                        </p:tgtEl>
                                        <p:attrNameLst>
                                          <p:attrName>style.visibility</p:attrName>
                                        </p:attrNameLst>
                                      </p:cBhvr>
                                      <p:to>
                                        <p:strVal val="visible"/>
                                      </p:to>
                                    </p:set>
                                    <p:anim calcmode="lin" valueType="num">
                                      <p:cBhvr>
                                        <p:cTn id="31" dur="1000" fill="hold"/>
                                        <p:tgtEl>
                                          <p:spTgt spid="672771">
                                            <p:txEl>
                                              <p:pRg st="3" end="3"/>
                                            </p:txEl>
                                          </p:spTgt>
                                        </p:tgtEl>
                                        <p:attrNameLst>
                                          <p:attrName>ppt_w</p:attrName>
                                        </p:attrNameLst>
                                      </p:cBhvr>
                                      <p:tavLst>
                                        <p:tav tm="0">
                                          <p:val>
                                            <p:fltVal val="0"/>
                                          </p:val>
                                        </p:tav>
                                        <p:tav tm="100000">
                                          <p:val>
                                            <p:strVal val="#ppt_w"/>
                                          </p:val>
                                        </p:tav>
                                      </p:tavLst>
                                    </p:anim>
                                    <p:anim calcmode="lin" valueType="num">
                                      <p:cBhvr>
                                        <p:cTn id="32" dur="1000" fill="hold"/>
                                        <p:tgtEl>
                                          <p:spTgt spid="672771">
                                            <p:txEl>
                                              <p:pRg st="3" end="3"/>
                                            </p:txEl>
                                          </p:spTgt>
                                        </p:tgtEl>
                                        <p:attrNameLst>
                                          <p:attrName>ppt_h</p:attrName>
                                        </p:attrNameLst>
                                      </p:cBhvr>
                                      <p:tavLst>
                                        <p:tav tm="0">
                                          <p:val>
                                            <p:fltVal val="0"/>
                                          </p:val>
                                        </p:tav>
                                        <p:tav tm="100000">
                                          <p:val>
                                            <p:strVal val="#ppt_h"/>
                                          </p:val>
                                        </p:tav>
                                      </p:tavLst>
                                    </p:anim>
                                    <p:anim calcmode="lin" valueType="num">
                                      <p:cBhvr>
                                        <p:cTn id="33" dur="1000" fill="hold"/>
                                        <p:tgtEl>
                                          <p:spTgt spid="672771">
                                            <p:txEl>
                                              <p:pRg st="3" end="3"/>
                                            </p:txEl>
                                          </p:spTgt>
                                        </p:tgtEl>
                                        <p:attrNameLst>
                                          <p:attrName>style.rotation</p:attrName>
                                        </p:attrNameLst>
                                      </p:cBhvr>
                                      <p:tavLst>
                                        <p:tav tm="0">
                                          <p:val>
                                            <p:fltVal val="90"/>
                                          </p:val>
                                        </p:tav>
                                        <p:tav tm="100000">
                                          <p:val>
                                            <p:fltVal val="0"/>
                                          </p:val>
                                        </p:tav>
                                      </p:tavLst>
                                    </p:anim>
                                    <p:animEffect transition="in" filter="fade">
                                      <p:cBhvr>
                                        <p:cTn id="34" dur="1000"/>
                                        <p:tgtEl>
                                          <p:spTgt spid="672771">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672771">
                                            <p:txEl>
                                              <p:pRg st="4" end="4"/>
                                            </p:txEl>
                                          </p:spTgt>
                                        </p:tgtEl>
                                        <p:attrNameLst>
                                          <p:attrName>style.visibility</p:attrName>
                                        </p:attrNameLst>
                                      </p:cBhvr>
                                      <p:to>
                                        <p:strVal val="visible"/>
                                      </p:to>
                                    </p:set>
                                    <p:anim calcmode="lin" valueType="num">
                                      <p:cBhvr>
                                        <p:cTn id="39" dur="1000" fill="hold"/>
                                        <p:tgtEl>
                                          <p:spTgt spid="672771">
                                            <p:txEl>
                                              <p:pRg st="4" end="4"/>
                                            </p:txEl>
                                          </p:spTgt>
                                        </p:tgtEl>
                                        <p:attrNameLst>
                                          <p:attrName>ppt_w</p:attrName>
                                        </p:attrNameLst>
                                      </p:cBhvr>
                                      <p:tavLst>
                                        <p:tav tm="0">
                                          <p:val>
                                            <p:fltVal val="0"/>
                                          </p:val>
                                        </p:tav>
                                        <p:tav tm="100000">
                                          <p:val>
                                            <p:strVal val="#ppt_w"/>
                                          </p:val>
                                        </p:tav>
                                      </p:tavLst>
                                    </p:anim>
                                    <p:anim calcmode="lin" valueType="num">
                                      <p:cBhvr>
                                        <p:cTn id="40" dur="1000" fill="hold"/>
                                        <p:tgtEl>
                                          <p:spTgt spid="672771">
                                            <p:txEl>
                                              <p:pRg st="4" end="4"/>
                                            </p:txEl>
                                          </p:spTgt>
                                        </p:tgtEl>
                                        <p:attrNameLst>
                                          <p:attrName>ppt_h</p:attrName>
                                        </p:attrNameLst>
                                      </p:cBhvr>
                                      <p:tavLst>
                                        <p:tav tm="0">
                                          <p:val>
                                            <p:fltVal val="0"/>
                                          </p:val>
                                        </p:tav>
                                        <p:tav tm="100000">
                                          <p:val>
                                            <p:strVal val="#ppt_h"/>
                                          </p:val>
                                        </p:tav>
                                      </p:tavLst>
                                    </p:anim>
                                    <p:anim calcmode="lin" valueType="num">
                                      <p:cBhvr>
                                        <p:cTn id="41" dur="1000" fill="hold"/>
                                        <p:tgtEl>
                                          <p:spTgt spid="672771">
                                            <p:txEl>
                                              <p:pRg st="4" end="4"/>
                                            </p:txEl>
                                          </p:spTgt>
                                        </p:tgtEl>
                                        <p:attrNameLst>
                                          <p:attrName>style.rotation</p:attrName>
                                        </p:attrNameLst>
                                      </p:cBhvr>
                                      <p:tavLst>
                                        <p:tav tm="0">
                                          <p:val>
                                            <p:fltVal val="90"/>
                                          </p:val>
                                        </p:tav>
                                        <p:tav tm="100000">
                                          <p:val>
                                            <p:fltVal val="0"/>
                                          </p:val>
                                        </p:tav>
                                      </p:tavLst>
                                    </p:anim>
                                    <p:animEffect transition="in" filter="fade">
                                      <p:cBhvr>
                                        <p:cTn id="42" dur="1000"/>
                                        <p:tgtEl>
                                          <p:spTgt spid="672771">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grpId="0" nodeType="clickEffect">
                                  <p:stCondLst>
                                    <p:cond delay="0"/>
                                  </p:stCondLst>
                                  <p:childTnLst>
                                    <p:set>
                                      <p:cBhvr>
                                        <p:cTn id="46" dur="1" fill="hold">
                                          <p:stCondLst>
                                            <p:cond delay="0"/>
                                          </p:stCondLst>
                                        </p:cTn>
                                        <p:tgtEl>
                                          <p:spTgt spid="672771">
                                            <p:txEl>
                                              <p:pRg st="5" end="5"/>
                                            </p:txEl>
                                          </p:spTgt>
                                        </p:tgtEl>
                                        <p:attrNameLst>
                                          <p:attrName>style.visibility</p:attrName>
                                        </p:attrNameLst>
                                      </p:cBhvr>
                                      <p:to>
                                        <p:strVal val="visible"/>
                                      </p:to>
                                    </p:set>
                                    <p:anim calcmode="lin" valueType="num">
                                      <p:cBhvr>
                                        <p:cTn id="47" dur="1000" fill="hold"/>
                                        <p:tgtEl>
                                          <p:spTgt spid="672771">
                                            <p:txEl>
                                              <p:pRg st="5" end="5"/>
                                            </p:txEl>
                                          </p:spTgt>
                                        </p:tgtEl>
                                        <p:attrNameLst>
                                          <p:attrName>ppt_w</p:attrName>
                                        </p:attrNameLst>
                                      </p:cBhvr>
                                      <p:tavLst>
                                        <p:tav tm="0">
                                          <p:val>
                                            <p:fltVal val="0"/>
                                          </p:val>
                                        </p:tav>
                                        <p:tav tm="100000">
                                          <p:val>
                                            <p:strVal val="#ppt_w"/>
                                          </p:val>
                                        </p:tav>
                                      </p:tavLst>
                                    </p:anim>
                                    <p:anim calcmode="lin" valueType="num">
                                      <p:cBhvr>
                                        <p:cTn id="48" dur="1000" fill="hold"/>
                                        <p:tgtEl>
                                          <p:spTgt spid="672771">
                                            <p:txEl>
                                              <p:pRg st="5" end="5"/>
                                            </p:txEl>
                                          </p:spTgt>
                                        </p:tgtEl>
                                        <p:attrNameLst>
                                          <p:attrName>ppt_h</p:attrName>
                                        </p:attrNameLst>
                                      </p:cBhvr>
                                      <p:tavLst>
                                        <p:tav tm="0">
                                          <p:val>
                                            <p:fltVal val="0"/>
                                          </p:val>
                                        </p:tav>
                                        <p:tav tm="100000">
                                          <p:val>
                                            <p:strVal val="#ppt_h"/>
                                          </p:val>
                                        </p:tav>
                                      </p:tavLst>
                                    </p:anim>
                                    <p:anim calcmode="lin" valueType="num">
                                      <p:cBhvr>
                                        <p:cTn id="49" dur="1000" fill="hold"/>
                                        <p:tgtEl>
                                          <p:spTgt spid="672771">
                                            <p:txEl>
                                              <p:pRg st="5" end="5"/>
                                            </p:txEl>
                                          </p:spTgt>
                                        </p:tgtEl>
                                        <p:attrNameLst>
                                          <p:attrName>style.rotation</p:attrName>
                                        </p:attrNameLst>
                                      </p:cBhvr>
                                      <p:tavLst>
                                        <p:tav tm="0">
                                          <p:val>
                                            <p:fltVal val="90"/>
                                          </p:val>
                                        </p:tav>
                                        <p:tav tm="100000">
                                          <p:val>
                                            <p:fltVal val="0"/>
                                          </p:val>
                                        </p:tav>
                                      </p:tavLst>
                                    </p:anim>
                                    <p:animEffect transition="in" filter="fade">
                                      <p:cBhvr>
                                        <p:cTn id="50" dur="1000"/>
                                        <p:tgtEl>
                                          <p:spTgt spid="672771">
                                            <p:txEl>
                                              <p:pRg st="5" end="5"/>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1" presetClass="entr" presetSubtype="0" fill="hold" grpId="0" nodeType="clickEffect">
                                  <p:stCondLst>
                                    <p:cond delay="0"/>
                                  </p:stCondLst>
                                  <p:childTnLst>
                                    <p:set>
                                      <p:cBhvr>
                                        <p:cTn id="54" dur="1" fill="hold">
                                          <p:stCondLst>
                                            <p:cond delay="0"/>
                                          </p:stCondLst>
                                        </p:cTn>
                                        <p:tgtEl>
                                          <p:spTgt spid="672771">
                                            <p:txEl>
                                              <p:pRg st="6" end="6"/>
                                            </p:txEl>
                                          </p:spTgt>
                                        </p:tgtEl>
                                        <p:attrNameLst>
                                          <p:attrName>style.visibility</p:attrName>
                                        </p:attrNameLst>
                                      </p:cBhvr>
                                      <p:to>
                                        <p:strVal val="visible"/>
                                      </p:to>
                                    </p:set>
                                    <p:anim calcmode="lin" valueType="num">
                                      <p:cBhvr>
                                        <p:cTn id="55" dur="1000" fill="hold"/>
                                        <p:tgtEl>
                                          <p:spTgt spid="672771">
                                            <p:txEl>
                                              <p:pRg st="6" end="6"/>
                                            </p:txEl>
                                          </p:spTgt>
                                        </p:tgtEl>
                                        <p:attrNameLst>
                                          <p:attrName>ppt_w</p:attrName>
                                        </p:attrNameLst>
                                      </p:cBhvr>
                                      <p:tavLst>
                                        <p:tav tm="0">
                                          <p:val>
                                            <p:fltVal val="0"/>
                                          </p:val>
                                        </p:tav>
                                        <p:tav tm="100000">
                                          <p:val>
                                            <p:strVal val="#ppt_w"/>
                                          </p:val>
                                        </p:tav>
                                      </p:tavLst>
                                    </p:anim>
                                    <p:anim calcmode="lin" valueType="num">
                                      <p:cBhvr>
                                        <p:cTn id="56" dur="1000" fill="hold"/>
                                        <p:tgtEl>
                                          <p:spTgt spid="672771">
                                            <p:txEl>
                                              <p:pRg st="6" end="6"/>
                                            </p:txEl>
                                          </p:spTgt>
                                        </p:tgtEl>
                                        <p:attrNameLst>
                                          <p:attrName>ppt_h</p:attrName>
                                        </p:attrNameLst>
                                      </p:cBhvr>
                                      <p:tavLst>
                                        <p:tav tm="0">
                                          <p:val>
                                            <p:fltVal val="0"/>
                                          </p:val>
                                        </p:tav>
                                        <p:tav tm="100000">
                                          <p:val>
                                            <p:strVal val="#ppt_h"/>
                                          </p:val>
                                        </p:tav>
                                      </p:tavLst>
                                    </p:anim>
                                    <p:anim calcmode="lin" valueType="num">
                                      <p:cBhvr>
                                        <p:cTn id="57" dur="1000" fill="hold"/>
                                        <p:tgtEl>
                                          <p:spTgt spid="672771">
                                            <p:txEl>
                                              <p:pRg st="6" end="6"/>
                                            </p:txEl>
                                          </p:spTgt>
                                        </p:tgtEl>
                                        <p:attrNameLst>
                                          <p:attrName>style.rotation</p:attrName>
                                        </p:attrNameLst>
                                      </p:cBhvr>
                                      <p:tavLst>
                                        <p:tav tm="0">
                                          <p:val>
                                            <p:fltVal val="90"/>
                                          </p:val>
                                        </p:tav>
                                        <p:tav tm="100000">
                                          <p:val>
                                            <p:fltVal val="0"/>
                                          </p:val>
                                        </p:tav>
                                      </p:tavLst>
                                    </p:anim>
                                    <p:animEffect transition="in" filter="fade">
                                      <p:cBhvr>
                                        <p:cTn id="58" dur="1000"/>
                                        <p:tgtEl>
                                          <p:spTgt spid="672771">
                                            <p:txEl>
                                              <p:pRg st="6" end="6"/>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1" presetClass="entr" presetSubtype="0" fill="hold" grpId="0" nodeType="clickEffect">
                                  <p:stCondLst>
                                    <p:cond delay="0"/>
                                  </p:stCondLst>
                                  <p:childTnLst>
                                    <p:set>
                                      <p:cBhvr>
                                        <p:cTn id="62" dur="1" fill="hold">
                                          <p:stCondLst>
                                            <p:cond delay="0"/>
                                          </p:stCondLst>
                                        </p:cTn>
                                        <p:tgtEl>
                                          <p:spTgt spid="672771">
                                            <p:txEl>
                                              <p:pRg st="7" end="7"/>
                                            </p:txEl>
                                          </p:spTgt>
                                        </p:tgtEl>
                                        <p:attrNameLst>
                                          <p:attrName>style.visibility</p:attrName>
                                        </p:attrNameLst>
                                      </p:cBhvr>
                                      <p:to>
                                        <p:strVal val="visible"/>
                                      </p:to>
                                    </p:set>
                                    <p:anim calcmode="lin" valueType="num">
                                      <p:cBhvr>
                                        <p:cTn id="63" dur="1000" fill="hold"/>
                                        <p:tgtEl>
                                          <p:spTgt spid="672771">
                                            <p:txEl>
                                              <p:pRg st="7" end="7"/>
                                            </p:txEl>
                                          </p:spTgt>
                                        </p:tgtEl>
                                        <p:attrNameLst>
                                          <p:attrName>ppt_w</p:attrName>
                                        </p:attrNameLst>
                                      </p:cBhvr>
                                      <p:tavLst>
                                        <p:tav tm="0">
                                          <p:val>
                                            <p:fltVal val="0"/>
                                          </p:val>
                                        </p:tav>
                                        <p:tav tm="100000">
                                          <p:val>
                                            <p:strVal val="#ppt_w"/>
                                          </p:val>
                                        </p:tav>
                                      </p:tavLst>
                                    </p:anim>
                                    <p:anim calcmode="lin" valueType="num">
                                      <p:cBhvr>
                                        <p:cTn id="64" dur="1000" fill="hold"/>
                                        <p:tgtEl>
                                          <p:spTgt spid="672771">
                                            <p:txEl>
                                              <p:pRg st="7" end="7"/>
                                            </p:txEl>
                                          </p:spTgt>
                                        </p:tgtEl>
                                        <p:attrNameLst>
                                          <p:attrName>ppt_h</p:attrName>
                                        </p:attrNameLst>
                                      </p:cBhvr>
                                      <p:tavLst>
                                        <p:tav tm="0">
                                          <p:val>
                                            <p:fltVal val="0"/>
                                          </p:val>
                                        </p:tav>
                                        <p:tav tm="100000">
                                          <p:val>
                                            <p:strVal val="#ppt_h"/>
                                          </p:val>
                                        </p:tav>
                                      </p:tavLst>
                                    </p:anim>
                                    <p:anim calcmode="lin" valueType="num">
                                      <p:cBhvr>
                                        <p:cTn id="65" dur="1000" fill="hold"/>
                                        <p:tgtEl>
                                          <p:spTgt spid="672771">
                                            <p:txEl>
                                              <p:pRg st="7" end="7"/>
                                            </p:txEl>
                                          </p:spTgt>
                                        </p:tgtEl>
                                        <p:attrNameLst>
                                          <p:attrName>style.rotation</p:attrName>
                                        </p:attrNameLst>
                                      </p:cBhvr>
                                      <p:tavLst>
                                        <p:tav tm="0">
                                          <p:val>
                                            <p:fltVal val="90"/>
                                          </p:val>
                                        </p:tav>
                                        <p:tav tm="100000">
                                          <p:val>
                                            <p:fltVal val="0"/>
                                          </p:val>
                                        </p:tav>
                                      </p:tavLst>
                                    </p:anim>
                                    <p:animEffect transition="in" filter="fade">
                                      <p:cBhvr>
                                        <p:cTn id="66" dur="1000"/>
                                        <p:tgtEl>
                                          <p:spTgt spid="672771">
                                            <p:txEl>
                                              <p:pRg st="7" end="7"/>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31" presetClass="entr" presetSubtype="0" fill="hold" grpId="0" nodeType="clickEffect">
                                  <p:stCondLst>
                                    <p:cond delay="0"/>
                                  </p:stCondLst>
                                  <p:childTnLst>
                                    <p:set>
                                      <p:cBhvr>
                                        <p:cTn id="70" dur="1" fill="hold">
                                          <p:stCondLst>
                                            <p:cond delay="0"/>
                                          </p:stCondLst>
                                        </p:cTn>
                                        <p:tgtEl>
                                          <p:spTgt spid="672771">
                                            <p:txEl>
                                              <p:pRg st="8" end="8"/>
                                            </p:txEl>
                                          </p:spTgt>
                                        </p:tgtEl>
                                        <p:attrNameLst>
                                          <p:attrName>style.visibility</p:attrName>
                                        </p:attrNameLst>
                                      </p:cBhvr>
                                      <p:to>
                                        <p:strVal val="visible"/>
                                      </p:to>
                                    </p:set>
                                    <p:anim calcmode="lin" valueType="num">
                                      <p:cBhvr>
                                        <p:cTn id="71" dur="1000" fill="hold"/>
                                        <p:tgtEl>
                                          <p:spTgt spid="672771">
                                            <p:txEl>
                                              <p:pRg st="8" end="8"/>
                                            </p:txEl>
                                          </p:spTgt>
                                        </p:tgtEl>
                                        <p:attrNameLst>
                                          <p:attrName>ppt_w</p:attrName>
                                        </p:attrNameLst>
                                      </p:cBhvr>
                                      <p:tavLst>
                                        <p:tav tm="0">
                                          <p:val>
                                            <p:fltVal val="0"/>
                                          </p:val>
                                        </p:tav>
                                        <p:tav tm="100000">
                                          <p:val>
                                            <p:strVal val="#ppt_w"/>
                                          </p:val>
                                        </p:tav>
                                      </p:tavLst>
                                    </p:anim>
                                    <p:anim calcmode="lin" valueType="num">
                                      <p:cBhvr>
                                        <p:cTn id="72" dur="1000" fill="hold"/>
                                        <p:tgtEl>
                                          <p:spTgt spid="672771">
                                            <p:txEl>
                                              <p:pRg st="8" end="8"/>
                                            </p:txEl>
                                          </p:spTgt>
                                        </p:tgtEl>
                                        <p:attrNameLst>
                                          <p:attrName>ppt_h</p:attrName>
                                        </p:attrNameLst>
                                      </p:cBhvr>
                                      <p:tavLst>
                                        <p:tav tm="0">
                                          <p:val>
                                            <p:fltVal val="0"/>
                                          </p:val>
                                        </p:tav>
                                        <p:tav tm="100000">
                                          <p:val>
                                            <p:strVal val="#ppt_h"/>
                                          </p:val>
                                        </p:tav>
                                      </p:tavLst>
                                    </p:anim>
                                    <p:anim calcmode="lin" valueType="num">
                                      <p:cBhvr>
                                        <p:cTn id="73" dur="1000" fill="hold"/>
                                        <p:tgtEl>
                                          <p:spTgt spid="672771">
                                            <p:txEl>
                                              <p:pRg st="8" end="8"/>
                                            </p:txEl>
                                          </p:spTgt>
                                        </p:tgtEl>
                                        <p:attrNameLst>
                                          <p:attrName>style.rotation</p:attrName>
                                        </p:attrNameLst>
                                      </p:cBhvr>
                                      <p:tavLst>
                                        <p:tav tm="0">
                                          <p:val>
                                            <p:fltVal val="90"/>
                                          </p:val>
                                        </p:tav>
                                        <p:tav tm="100000">
                                          <p:val>
                                            <p:fltVal val="0"/>
                                          </p:val>
                                        </p:tav>
                                      </p:tavLst>
                                    </p:anim>
                                    <p:animEffect transition="in" filter="fade">
                                      <p:cBhvr>
                                        <p:cTn id="74" dur="1000"/>
                                        <p:tgtEl>
                                          <p:spTgt spid="67277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2771" grpId="0" build="p"/>
    </p:bldLst>
  </p:timing>
</p:sld>
</file>

<file path=ppt/slides/slide1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9155" name="Rectangle 3" descr="Rectangle: Click to edit Master text styles&#10;Second level&#10;Third level&#10;Fourth level&#10;Fifth level"/>
          <p:cNvSpPr>
            <a:spLocks noGrp="1" noChangeArrowheads="1"/>
          </p:cNvSpPr>
          <p:nvPr>
            <p:ph type="body" idx="1"/>
          </p:nvPr>
        </p:nvSpPr>
        <p:spPr>
          <a:xfrm>
            <a:off x="300038" y="1384300"/>
            <a:ext cx="8340725" cy="3700463"/>
          </a:xfrm>
        </p:spPr>
        <p:txBody>
          <a:bodyPr/>
          <a:lstStyle/>
          <a:p>
            <a:pPr eaLnBrk="1" hangingPunct="1">
              <a:buFont typeface="Wingdings" pitchFamily="2" charset="2"/>
              <a:buNone/>
              <a:defRPr/>
            </a:pPr>
            <a:r>
              <a:rPr lang="zh-CN" altLang="en-US" dirty="0">
                <a:ea typeface="楷体_GB2312" pitchFamily="49" charset="-122"/>
              </a:rPr>
              <a:t>每个结点有</a:t>
            </a:r>
            <a:r>
              <a:rPr lang="en-US" altLang="zh-CN" dirty="0">
                <a:ea typeface="楷体_GB2312" pitchFamily="49" charset="-122"/>
              </a:rPr>
              <a:t>4</a:t>
            </a:r>
            <a:r>
              <a:rPr lang="zh-CN" altLang="en-US" dirty="0">
                <a:ea typeface="楷体_GB2312" pitchFamily="49" charset="-122"/>
              </a:rPr>
              <a:t>个域，第</a:t>
            </a:r>
            <a:r>
              <a:rPr lang="en-US" altLang="zh-CN" dirty="0">
                <a:ea typeface="楷体_GB2312" pitchFamily="49" charset="-122"/>
              </a:rPr>
              <a:t>1</a:t>
            </a:r>
            <a:r>
              <a:rPr lang="zh-CN" altLang="en-US" dirty="0">
                <a:ea typeface="楷体_GB2312" pitchFamily="49" charset="-122"/>
              </a:rPr>
              <a:t>个域为</a:t>
            </a:r>
            <a:r>
              <a:rPr lang="en-US" altLang="zh-CN" dirty="0">
                <a:ea typeface="楷体_GB2312" pitchFamily="49" charset="-122"/>
              </a:rPr>
              <a:t>tag</a:t>
            </a:r>
            <a:r>
              <a:rPr lang="zh-CN" altLang="en-US" dirty="0">
                <a:ea typeface="楷体_GB2312" pitchFamily="49" charset="-122"/>
              </a:rPr>
              <a:t>，第二个域称为</a:t>
            </a:r>
            <a:r>
              <a:rPr lang="en-US" altLang="zh-CN" dirty="0" err="1">
                <a:ea typeface="楷体_GB2312" pitchFamily="49" charset="-122"/>
              </a:rPr>
              <a:t>nodename</a:t>
            </a:r>
            <a:r>
              <a:rPr lang="zh-CN" altLang="en-US" dirty="0">
                <a:ea typeface="楷体_GB2312" pitchFamily="49" charset="-122"/>
              </a:rPr>
              <a:t>，依据</a:t>
            </a:r>
            <a:r>
              <a:rPr lang="en-US" altLang="zh-CN" dirty="0">
                <a:ea typeface="楷体_GB2312" pitchFamily="49" charset="-122"/>
              </a:rPr>
              <a:t>tag</a:t>
            </a:r>
            <a:r>
              <a:rPr lang="zh-CN" altLang="en-US" dirty="0">
                <a:ea typeface="楷体_GB2312" pitchFamily="49" charset="-122"/>
              </a:rPr>
              <a:t>的不同取值，</a:t>
            </a:r>
            <a:r>
              <a:rPr lang="en-US" altLang="zh-CN" dirty="0" err="1">
                <a:ea typeface="楷体_GB2312" pitchFamily="49" charset="-122"/>
              </a:rPr>
              <a:t>nodename</a:t>
            </a:r>
            <a:r>
              <a:rPr lang="zh-CN" altLang="en-US" dirty="0">
                <a:ea typeface="楷体_GB2312" pitchFamily="49" charset="-122"/>
              </a:rPr>
              <a:t>亦不同</a:t>
            </a:r>
            <a:r>
              <a:rPr lang="en-US" altLang="zh-CN" dirty="0">
                <a:ea typeface="楷体_GB2312" pitchFamily="49" charset="-122"/>
              </a:rPr>
              <a:t>,</a:t>
            </a:r>
            <a:r>
              <a:rPr lang="zh-CN" altLang="en-US" dirty="0">
                <a:ea typeface="楷体_GB2312" pitchFamily="49" charset="-122"/>
              </a:rPr>
              <a:t>如</a:t>
            </a:r>
            <a:r>
              <a:rPr lang="zh-CN" altLang="en-US" dirty="0">
                <a:solidFill>
                  <a:srgbClr val="0000FF"/>
                </a:solidFill>
                <a:ea typeface="楷体_GB2312" pitchFamily="49" charset="-122"/>
              </a:rPr>
              <a:t>图</a:t>
            </a:r>
            <a:r>
              <a:rPr lang="en-US" altLang="zh-CN" dirty="0">
                <a:solidFill>
                  <a:srgbClr val="0000FF"/>
                </a:solidFill>
                <a:ea typeface="楷体_GB2312" pitchFamily="49" charset="-122"/>
              </a:rPr>
              <a:t>5-14</a:t>
            </a:r>
            <a:r>
              <a:rPr lang="zh-CN" altLang="en-US" dirty="0">
                <a:ea typeface="楷体_GB2312" pitchFamily="49" charset="-122"/>
              </a:rPr>
              <a:t>所示。第一种</a:t>
            </a:r>
            <a:r>
              <a:rPr lang="en-US" altLang="zh-CN" dirty="0">
                <a:ea typeface="楷体_GB2312" pitchFamily="49" charset="-122"/>
              </a:rPr>
              <a:t>tag </a:t>
            </a:r>
            <a:r>
              <a:rPr lang="zh-CN" altLang="en-US" dirty="0">
                <a:ea typeface="楷体_GB2312" pitchFamily="49" charset="-122"/>
              </a:rPr>
              <a:t>为 </a:t>
            </a:r>
            <a:r>
              <a:rPr lang="en-US" altLang="zh-CN" dirty="0" err="1">
                <a:ea typeface="楷体_GB2312" pitchFamily="49" charset="-122"/>
              </a:rPr>
              <a:t>var</a:t>
            </a:r>
            <a:r>
              <a:rPr lang="zh-CN" altLang="en-US" dirty="0">
                <a:ea typeface="楷体_GB2312" pitchFamily="49" charset="-122"/>
              </a:rPr>
              <a:t>，表示该结点是链表的头结点，则</a:t>
            </a:r>
            <a:r>
              <a:rPr lang="en-US" altLang="zh-CN" dirty="0" err="1">
                <a:ea typeface="楷体_GB2312" pitchFamily="49" charset="-122"/>
              </a:rPr>
              <a:t>nodename</a:t>
            </a:r>
            <a:r>
              <a:rPr lang="zh-CN" altLang="en-US" dirty="0">
                <a:ea typeface="楷体_GB2312" pitchFamily="49" charset="-122"/>
              </a:rPr>
              <a:t>为</a:t>
            </a:r>
            <a:r>
              <a:rPr lang="en-US" altLang="zh-CN" dirty="0" err="1">
                <a:ea typeface="楷体_GB2312" pitchFamily="49" charset="-122"/>
              </a:rPr>
              <a:t>vble</a:t>
            </a:r>
            <a:r>
              <a:rPr lang="zh-CN" altLang="en-US" dirty="0">
                <a:ea typeface="楷体_GB2312" pitchFamily="49" charset="-122"/>
              </a:rPr>
              <a:t>域，存变元名，且</a:t>
            </a:r>
            <a:r>
              <a:rPr lang="en-US" altLang="zh-CN" dirty="0" err="1">
                <a:ea typeface="楷体_GB2312" pitchFamily="49" charset="-122"/>
              </a:rPr>
              <a:t>exp</a:t>
            </a:r>
            <a:r>
              <a:rPr lang="en-US" altLang="zh-CN" dirty="0">
                <a:ea typeface="楷体_GB2312" pitchFamily="49" charset="-122"/>
              </a:rPr>
              <a:t> = 0</a:t>
            </a:r>
            <a:r>
              <a:rPr lang="zh-CN" altLang="en-US" dirty="0">
                <a:ea typeface="楷体_GB2312" pitchFamily="49" charset="-122"/>
              </a:rPr>
              <a:t>；第二种</a:t>
            </a:r>
            <a:r>
              <a:rPr lang="en-US" altLang="zh-CN" dirty="0">
                <a:ea typeface="楷体_GB2312" pitchFamily="49" charset="-122"/>
              </a:rPr>
              <a:t>tag </a:t>
            </a:r>
            <a:r>
              <a:rPr lang="zh-CN" altLang="en-US" dirty="0">
                <a:ea typeface="楷体_GB2312" pitchFamily="49" charset="-122"/>
              </a:rPr>
              <a:t>为 </a:t>
            </a:r>
            <a:r>
              <a:rPr lang="en-US" altLang="zh-CN" dirty="0" err="1">
                <a:ea typeface="楷体_GB2312" pitchFamily="49" charset="-122"/>
              </a:rPr>
              <a:t>ptr</a:t>
            </a:r>
            <a:r>
              <a:rPr lang="zh-CN" altLang="en-US" dirty="0">
                <a:ea typeface="楷体_GB2312" pitchFamily="49" charset="-122"/>
              </a:rPr>
              <a:t>，则系数本身又是一个多项式，</a:t>
            </a:r>
            <a:r>
              <a:rPr lang="en-US" altLang="zh-CN" dirty="0" err="1">
                <a:ea typeface="楷体_GB2312" pitchFamily="49" charset="-122"/>
              </a:rPr>
              <a:t>nodename</a:t>
            </a:r>
            <a:r>
              <a:rPr lang="zh-CN" altLang="en-US" dirty="0">
                <a:ea typeface="楷体_GB2312" pitchFamily="49" charset="-122"/>
              </a:rPr>
              <a:t>为</a:t>
            </a:r>
            <a:r>
              <a:rPr lang="en-US" altLang="zh-CN" dirty="0" err="1">
                <a:ea typeface="楷体_GB2312" pitchFamily="49" charset="-122"/>
              </a:rPr>
              <a:t>hlink</a:t>
            </a:r>
            <a:r>
              <a:rPr lang="zh-CN" altLang="en-US" dirty="0">
                <a:ea typeface="楷体_GB2312" pitchFamily="49" charset="-122"/>
              </a:rPr>
              <a:t>域，</a:t>
            </a:r>
            <a:r>
              <a:rPr lang="en-US" altLang="zh-CN" dirty="0" err="1">
                <a:ea typeface="楷体_GB2312" pitchFamily="49" charset="-122"/>
              </a:rPr>
              <a:t>hlink</a:t>
            </a:r>
            <a:r>
              <a:rPr lang="zh-CN" altLang="en-US" dirty="0">
                <a:ea typeface="楷体_GB2312" pitchFamily="49" charset="-122"/>
              </a:rPr>
              <a:t>中存放指向那个多项式子链表的指针，</a:t>
            </a:r>
            <a:r>
              <a:rPr lang="en-US" altLang="zh-CN" dirty="0" err="1">
                <a:ea typeface="楷体_GB2312" pitchFamily="49" charset="-122"/>
              </a:rPr>
              <a:t>exp</a:t>
            </a:r>
            <a:r>
              <a:rPr lang="zh-CN" altLang="en-US" dirty="0">
                <a:ea typeface="楷体_GB2312" pitchFamily="49" charset="-122"/>
              </a:rPr>
              <a:t>为变元的指数；第三种是</a:t>
            </a:r>
            <a:r>
              <a:rPr lang="en-US" altLang="zh-CN" dirty="0">
                <a:ea typeface="楷体_GB2312" pitchFamily="49" charset="-122"/>
              </a:rPr>
              <a:t>tag </a:t>
            </a:r>
            <a:r>
              <a:rPr lang="zh-CN" altLang="en-US" dirty="0">
                <a:ea typeface="楷体_GB2312" pitchFamily="49" charset="-122"/>
              </a:rPr>
              <a:t>为 </a:t>
            </a:r>
            <a:r>
              <a:rPr lang="en-US" altLang="zh-CN" dirty="0" err="1">
                <a:ea typeface="楷体_GB2312" pitchFamily="49" charset="-122"/>
              </a:rPr>
              <a:t>num</a:t>
            </a:r>
            <a:r>
              <a:rPr lang="zh-CN" altLang="en-US" dirty="0">
                <a:ea typeface="楷体_GB2312" pitchFamily="49" charset="-122"/>
              </a:rPr>
              <a:t>，</a:t>
            </a:r>
            <a:r>
              <a:rPr lang="en-US" altLang="zh-CN" dirty="0" err="1">
                <a:ea typeface="楷体_GB2312" pitchFamily="49" charset="-122"/>
              </a:rPr>
              <a:t>nodename</a:t>
            </a:r>
            <a:r>
              <a:rPr lang="zh-CN" altLang="en-US" dirty="0">
                <a:ea typeface="楷体_GB2312" pitchFamily="49" charset="-122"/>
              </a:rPr>
              <a:t>为</a:t>
            </a:r>
            <a:r>
              <a:rPr lang="en-US" altLang="zh-CN" dirty="0" err="1">
                <a:ea typeface="楷体_GB2312" pitchFamily="49" charset="-122"/>
              </a:rPr>
              <a:t>coef</a:t>
            </a:r>
            <a:r>
              <a:rPr lang="zh-CN" altLang="en-US" dirty="0">
                <a:ea typeface="楷体_GB2312" pitchFamily="49" charset="-122"/>
              </a:rPr>
              <a:t>，表示系数是一个实数，</a:t>
            </a:r>
            <a:r>
              <a:rPr lang="en-US" altLang="zh-CN" dirty="0" err="1">
                <a:ea typeface="楷体_GB2312" pitchFamily="49" charset="-122"/>
              </a:rPr>
              <a:t>exp</a:t>
            </a:r>
            <a:r>
              <a:rPr lang="zh-CN" altLang="en-US" dirty="0">
                <a:ea typeface="楷体_GB2312" pitchFamily="49" charset="-122"/>
              </a:rPr>
              <a:t>为变元的指数值。 </a:t>
            </a:r>
          </a:p>
          <a:p>
            <a:pPr eaLnBrk="1" hangingPunct="1">
              <a:buFont typeface="Wingdings" pitchFamily="2" charset="2"/>
              <a:buNone/>
              <a:defRPr/>
            </a:pPr>
            <a:endParaRPr lang="en-US" altLang="zh-CN" dirty="0">
              <a:ea typeface="楷体_GB2312" pitchFamily="49" charset="-122"/>
            </a:endParaRPr>
          </a:p>
        </p:txBody>
      </p:sp>
      <p:pic>
        <p:nvPicPr>
          <p:cNvPr id="689156" name="Picture 4" descr="E:\hkmiao\BOOK\数据结构\第五章-图\Fig5-14-1.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2563" y="4473116"/>
            <a:ext cx="57912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a:spLocks noGrp="1" noChangeArrowheads="1"/>
          </p:cNvSpPr>
          <p:nvPr>
            <p:ph type="title"/>
          </p:nvPr>
        </p:nvSpPr>
        <p:spPr>
          <a:xfrm>
            <a:off x="993775" y="142875"/>
            <a:ext cx="7754938" cy="838200"/>
          </a:xfrm>
        </p:spPr>
        <p:txBody>
          <a:bodyPr/>
          <a:lstStyle/>
          <a:p>
            <a:pPr eaLnBrk="1" hangingPunct="1">
              <a:defRPr/>
            </a:pPr>
            <a:r>
              <a:rPr lang="en-US" altLang="zh-CN" dirty="0">
                <a:latin typeface="黑体" pitchFamily="49" charset="-122"/>
                <a:ea typeface="黑体" pitchFamily="49" charset="-122"/>
              </a:rPr>
              <a:t>n</a:t>
            </a:r>
            <a:r>
              <a:rPr lang="zh-CN" altLang="en-US" dirty="0">
                <a:latin typeface="黑体" pitchFamily="49" charset="-122"/>
                <a:ea typeface="黑体" pitchFamily="49" charset="-122"/>
              </a:rPr>
              <a:t>元多项式的表示</a:t>
            </a:r>
          </a:p>
        </p:txBody>
      </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89155">
                                            <p:txEl>
                                              <p:pRg st="0" end="0"/>
                                            </p:txEl>
                                          </p:spTgt>
                                        </p:tgtEl>
                                        <p:attrNameLst>
                                          <p:attrName>style.visibility</p:attrName>
                                        </p:attrNameLst>
                                      </p:cBhvr>
                                      <p:to>
                                        <p:strVal val="visible"/>
                                      </p:to>
                                    </p:set>
                                    <p:anim calcmode="lin" valueType="num">
                                      <p:cBhvr>
                                        <p:cTn id="7" dur="1000" fill="hold"/>
                                        <p:tgtEl>
                                          <p:spTgt spid="689155">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689155">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689155">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68915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689156"/>
                                        </p:tgtEl>
                                        <p:attrNameLst>
                                          <p:attrName>style.visibility</p:attrName>
                                        </p:attrNameLst>
                                      </p:cBhvr>
                                      <p:to>
                                        <p:strVal val="visible"/>
                                      </p:to>
                                    </p:set>
                                    <p:anim calcmode="lin" valueType="num">
                                      <p:cBhvr>
                                        <p:cTn id="15" dur="1000" fill="hold"/>
                                        <p:tgtEl>
                                          <p:spTgt spid="689156"/>
                                        </p:tgtEl>
                                        <p:attrNameLst>
                                          <p:attrName>ppt_w</p:attrName>
                                        </p:attrNameLst>
                                      </p:cBhvr>
                                      <p:tavLst>
                                        <p:tav tm="0">
                                          <p:val>
                                            <p:fltVal val="0"/>
                                          </p:val>
                                        </p:tav>
                                        <p:tav tm="100000">
                                          <p:val>
                                            <p:strVal val="#ppt_w"/>
                                          </p:val>
                                        </p:tav>
                                      </p:tavLst>
                                    </p:anim>
                                    <p:anim calcmode="lin" valueType="num">
                                      <p:cBhvr>
                                        <p:cTn id="16" dur="1000" fill="hold"/>
                                        <p:tgtEl>
                                          <p:spTgt spid="689156"/>
                                        </p:tgtEl>
                                        <p:attrNameLst>
                                          <p:attrName>ppt_h</p:attrName>
                                        </p:attrNameLst>
                                      </p:cBhvr>
                                      <p:tavLst>
                                        <p:tav tm="0">
                                          <p:val>
                                            <p:fltVal val="0"/>
                                          </p:val>
                                        </p:tav>
                                        <p:tav tm="100000">
                                          <p:val>
                                            <p:strVal val="#ppt_h"/>
                                          </p:val>
                                        </p:tav>
                                      </p:tavLst>
                                    </p:anim>
                                    <p:anim calcmode="lin" valueType="num">
                                      <p:cBhvr>
                                        <p:cTn id="17" dur="1000" fill="hold"/>
                                        <p:tgtEl>
                                          <p:spTgt spid="689156"/>
                                        </p:tgtEl>
                                        <p:attrNameLst>
                                          <p:attrName>style.rotation</p:attrName>
                                        </p:attrNameLst>
                                      </p:cBhvr>
                                      <p:tavLst>
                                        <p:tav tm="0">
                                          <p:val>
                                            <p:fltVal val="90"/>
                                          </p:val>
                                        </p:tav>
                                        <p:tav tm="100000">
                                          <p:val>
                                            <p:fltVal val="0"/>
                                          </p:val>
                                        </p:tav>
                                      </p:tavLst>
                                    </p:anim>
                                    <p:animEffect transition="in" filter="fade">
                                      <p:cBhvr>
                                        <p:cTn id="18" dur="1000"/>
                                        <p:tgtEl>
                                          <p:spTgt spid="689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9155" grpId="0" build="p"/>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3" descr="Rectangle: Click to edit Master text styles&#10;Second level&#10;Third level&#10;Fourth level&#10;Fifth level"/>
          <p:cNvSpPr>
            <a:spLocks noGrp="1" noChangeArrowheads="1"/>
          </p:cNvSpPr>
          <p:nvPr>
            <p:ph type="body" idx="1"/>
          </p:nvPr>
        </p:nvSpPr>
        <p:spPr>
          <a:xfrm>
            <a:off x="300038" y="1384300"/>
            <a:ext cx="8340725" cy="5075238"/>
          </a:xfrm>
        </p:spPr>
        <p:txBody>
          <a:bodyPr/>
          <a:lstStyle/>
          <a:p>
            <a:pPr marL="287338" algn="just" eaLnBrk="1" hangingPunct="1">
              <a:lnSpc>
                <a:spcPct val="90000"/>
              </a:lnSpc>
              <a:buFont typeface="Wingdings" pitchFamily="2" charset="2"/>
              <a:buNone/>
            </a:pPr>
            <a:r>
              <a:rPr lang="en-US" altLang="zh-CN" b="0">
                <a:solidFill>
                  <a:srgbClr val="0A141F"/>
                </a:solidFill>
                <a:latin typeface="Arial" pitchFamily="34" charset="0"/>
                <a:ea typeface="宋体" pitchFamily="2" charset="-122"/>
              </a:rPr>
              <a:t>enum triple { var , ptr , num };    </a:t>
            </a:r>
          </a:p>
          <a:p>
            <a:pPr marL="287338" algn="just" eaLnBrk="1" hangingPunct="1">
              <a:lnSpc>
                <a:spcPct val="90000"/>
              </a:lnSpc>
              <a:buFont typeface="Wingdings" pitchFamily="2" charset="2"/>
              <a:buNone/>
            </a:pPr>
            <a:r>
              <a:rPr lang="en-US" altLang="zh-CN" b="0">
                <a:solidFill>
                  <a:srgbClr val="0A141F"/>
                </a:solidFill>
                <a:latin typeface="Arial" pitchFamily="34" charset="0"/>
                <a:ea typeface="宋体" pitchFamily="2" charset="-122"/>
              </a:rPr>
              <a:t>class polynode{//</a:t>
            </a:r>
            <a:r>
              <a:rPr lang="zh-CN" altLang="en-US" b="0">
                <a:solidFill>
                  <a:srgbClr val="0A141F"/>
                </a:solidFill>
                <a:latin typeface="Arial" pitchFamily="34" charset="0"/>
                <a:ea typeface="宋体" pitchFamily="2" charset="-122"/>
              </a:rPr>
              <a:t>多项式结点类定义</a:t>
            </a:r>
          </a:p>
          <a:p>
            <a:pPr marL="287338" algn="just" eaLnBrk="1" hangingPunct="1">
              <a:lnSpc>
                <a:spcPct val="90000"/>
              </a:lnSpc>
              <a:buFont typeface="Wingdings" pitchFamily="2" charset="2"/>
              <a:buNone/>
            </a:pPr>
            <a:r>
              <a:rPr lang="en-US" altLang="zh-CN" b="0">
                <a:solidFill>
                  <a:srgbClr val="0A141F"/>
                </a:solidFill>
                <a:latin typeface="Arial" pitchFamily="34" charset="0"/>
                <a:ea typeface="宋体" pitchFamily="2" charset="-122"/>
              </a:rPr>
              <a:t>	polynode * tlink ;</a:t>
            </a:r>
            <a:r>
              <a:rPr lang="zh-CN" altLang="en-US" b="0">
                <a:solidFill>
                  <a:srgbClr val="0A141F"/>
                </a:solidFill>
                <a:latin typeface="Arial" pitchFamily="34" charset="0"/>
                <a:ea typeface="宋体" pitchFamily="2" charset="-122"/>
              </a:rPr>
              <a:t>　　　</a:t>
            </a:r>
            <a:r>
              <a:rPr lang="en-US" altLang="zh-CN" b="0">
                <a:solidFill>
                  <a:srgbClr val="0A141F"/>
                </a:solidFill>
                <a:latin typeface="Arial" pitchFamily="34" charset="0"/>
                <a:ea typeface="宋体" pitchFamily="2" charset="-122"/>
              </a:rPr>
              <a:t>//</a:t>
            </a:r>
            <a:r>
              <a:rPr lang="zh-CN" altLang="en-US" b="0">
                <a:solidFill>
                  <a:srgbClr val="0A141F"/>
                </a:solidFill>
                <a:latin typeface="Arial" pitchFamily="34" charset="0"/>
                <a:ea typeface="宋体" pitchFamily="2" charset="-122"/>
              </a:rPr>
              <a:t>同一层下一结点指针</a:t>
            </a:r>
          </a:p>
          <a:p>
            <a:pPr marL="287338" algn="just" eaLnBrk="1" hangingPunct="1">
              <a:lnSpc>
                <a:spcPct val="90000"/>
              </a:lnSpc>
              <a:buFont typeface="Wingdings" pitchFamily="2" charset="2"/>
              <a:buNone/>
            </a:pPr>
            <a:r>
              <a:rPr lang="en-US" altLang="zh-CN" b="0">
                <a:solidFill>
                  <a:srgbClr val="0A141F"/>
                </a:solidFill>
                <a:latin typeface="Arial" pitchFamily="34" charset="0"/>
                <a:ea typeface="宋体" pitchFamily="2" charset="-122"/>
              </a:rPr>
              <a:t>	int exp ;</a:t>
            </a:r>
            <a:r>
              <a:rPr lang="zh-CN" altLang="en-US" b="0">
                <a:solidFill>
                  <a:srgbClr val="0A141F"/>
                </a:solidFill>
                <a:latin typeface="Arial" pitchFamily="34" charset="0"/>
                <a:ea typeface="宋体" pitchFamily="2" charset="-122"/>
              </a:rPr>
              <a:t>　　　　　　　</a:t>
            </a:r>
            <a:r>
              <a:rPr lang="en-US" altLang="zh-CN" b="0">
                <a:solidFill>
                  <a:srgbClr val="0A141F"/>
                </a:solidFill>
                <a:latin typeface="Arial" pitchFamily="34" charset="0"/>
                <a:ea typeface="宋体" pitchFamily="2" charset="-122"/>
              </a:rPr>
              <a:t>//</a:t>
            </a:r>
            <a:r>
              <a:rPr lang="zh-CN" altLang="en-US" b="0">
                <a:solidFill>
                  <a:srgbClr val="0A141F"/>
                </a:solidFill>
                <a:latin typeface="Arial" pitchFamily="34" charset="0"/>
                <a:ea typeface="宋体" pitchFamily="2" charset="-122"/>
              </a:rPr>
              <a:t>指数</a:t>
            </a:r>
          </a:p>
          <a:p>
            <a:pPr marL="287338" algn="just" eaLnBrk="1" hangingPunct="1">
              <a:lnSpc>
                <a:spcPct val="90000"/>
              </a:lnSpc>
              <a:buFont typeface="Wingdings" pitchFamily="2" charset="2"/>
              <a:buNone/>
            </a:pPr>
            <a:r>
              <a:rPr lang="en-US" altLang="zh-CN" b="0">
                <a:solidFill>
                  <a:srgbClr val="0A141F"/>
                </a:solidFill>
                <a:latin typeface="Arial" pitchFamily="34" charset="0"/>
                <a:ea typeface="宋体" pitchFamily="2" charset="-122"/>
              </a:rPr>
              <a:t>	triple tag ;</a:t>
            </a:r>
            <a:r>
              <a:rPr lang="zh-CN" altLang="en-US" b="0">
                <a:solidFill>
                  <a:srgbClr val="0A141F"/>
                </a:solidFill>
                <a:latin typeface="Arial" pitchFamily="34" charset="0"/>
                <a:ea typeface="宋体" pitchFamily="2" charset="-122"/>
              </a:rPr>
              <a:t>　</a:t>
            </a:r>
            <a:endParaRPr lang="en-US" altLang="zh-CN" b="0">
              <a:solidFill>
                <a:srgbClr val="0A141F"/>
              </a:solidFill>
              <a:latin typeface="Arial" pitchFamily="34" charset="0"/>
              <a:ea typeface="宋体" pitchFamily="2" charset="-122"/>
            </a:endParaRPr>
          </a:p>
          <a:p>
            <a:pPr marL="287338" algn="just" eaLnBrk="1" hangingPunct="1">
              <a:lnSpc>
                <a:spcPct val="90000"/>
              </a:lnSpc>
              <a:buFont typeface="Wingdings" pitchFamily="2" charset="2"/>
              <a:buNone/>
            </a:pPr>
            <a:r>
              <a:rPr lang="en-US" altLang="zh-CN" b="0">
                <a:solidFill>
                  <a:srgbClr val="0A141F"/>
                </a:solidFill>
                <a:latin typeface="Arial" pitchFamily="34" charset="0"/>
                <a:ea typeface="宋体" pitchFamily="2" charset="-122"/>
              </a:rPr>
              <a:t>	union </a:t>
            </a:r>
            <a:r>
              <a:rPr lang="zh-CN" altLang="en-US" b="0">
                <a:solidFill>
                  <a:srgbClr val="0A141F"/>
                </a:solidFill>
                <a:latin typeface="Arial" pitchFamily="34" charset="0"/>
                <a:ea typeface="宋体" pitchFamily="2" charset="-122"/>
              </a:rPr>
              <a:t>　　</a:t>
            </a:r>
            <a:r>
              <a:rPr lang="en-US" altLang="zh-CN" b="0">
                <a:solidFill>
                  <a:srgbClr val="0A141F"/>
                </a:solidFill>
                <a:latin typeface="Arial" pitchFamily="34" charset="0"/>
                <a:ea typeface="宋体" pitchFamily="2" charset="-122"/>
              </a:rPr>
              <a:t>{</a:t>
            </a:r>
          </a:p>
          <a:p>
            <a:pPr marL="287338" algn="just" eaLnBrk="1" hangingPunct="1">
              <a:lnSpc>
                <a:spcPct val="90000"/>
              </a:lnSpc>
              <a:buFont typeface="Wingdings" pitchFamily="2" charset="2"/>
              <a:buNone/>
            </a:pPr>
            <a:r>
              <a:rPr lang="en-US" altLang="zh-CN" b="0">
                <a:solidFill>
                  <a:srgbClr val="0A141F"/>
                </a:solidFill>
                <a:latin typeface="Arial" pitchFamily="34" charset="0"/>
                <a:ea typeface="宋体" pitchFamily="2" charset="-122"/>
              </a:rPr>
              <a:t>	     char vble ;</a:t>
            </a:r>
          </a:p>
          <a:p>
            <a:pPr marL="287338" algn="just" eaLnBrk="1" hangingPunct="1">
              <a:lnSpc>
                <a:spcPct val="90000"/>
              </a:lnSpc>
              <a:buFont typeface="Wingdings" pitchFamily="2" charset="2"/>
              <a:buNone/>
            </a:pPr>
            <a:r>
              <a:rPr lang="en-US" altLang="zh-CN" b="0">
                <a:solidFill>
                  <a:srgbClr val="0A141F"/>
                </a:solidFill>
                <a:latin typeface="Arial" pitchFamily="34" charset="0"/>
                <a:ea typeface="宋体" pitchFamily="2" charset="-122"/>
              </a:rPr>
              <a:t>	     polynode * hlink ;</a:t>
            </a:r>
            <a:r>
              <a:rPr lang="zh-CN" altLang="en-US" b="0">
                <a:solidFill>
                  <a:srgbClr val="0A141F"/>
                </a:solidFill>
                <a:latin typeface="Arial" pitchFamily="34" charset="0"/>
                <a:ea typeface="宋体" pitchFamily="2" charset="-122"/>
              </a:rPr>
              <a:t>　</a:t>
            </a:r>
            <a:endParaRPr lang="en-US" altLang="zh-CN" b="0">
              <a:solidFill>
                <a:srgbClr val="0A141F"/>
              </a:solidFill>
              <a:latin typeface="Arial" pitchFamily="34" charset="0"/>
              <a:ea typeface="宋体" pitchFamily="2" charset="-122"/>
            </a:endParaRPr>
          </a:p>
          <a:p>
            <a:pPr marL="287338" algn="just" eaLnBrk="1" hangingPunct="1">
              <a:lnSpc>
                <a:spcPct val="90000"/>
              </a:lnSpc>
              <a:buFont typeface="Wingdings" pitchFamily="2" charset="2"/>
              <a:buNone/>
            </a:pPr>
            <a:r>
              <a:rPr lang="en-US" altLang="zh-CN" b="0">
                <a:solidFill>
                  <a:srgbClr val="0A141F"/>
                </a:solidFill>
                <a:latin typeface="Arial" pitchFamily="34" charset="0"/>
                <a:ea typeface="宋体" pitchFamily="2" charset="-122"/>
              </a:rPr>
              <a:t>	     int coef ;</a:t>
            </a:r>
            <a:r>
              <a:rPr lang="zh-CN" altLang="en-US" b="0">
                <a:solidFill>
                  <a:srgbClr val="0A141F"/>
                </a:solidFill>
                <a:latin typeface="Arial" pitchFamily="34" charset="0"/>
                <a:ea typeface="宋体" pitchFamily="2" charset="-122"/>
              </a:rPr>
              <a:t>　　</a:t>
            </a:r>
            <a:endParaRPr lang="en-US" altLang="zh-CN" b="0">
              <a:solidFill>
                <a:srgbClr val="0A141F"/>
              </a:solidFill>
              <a:latin typeface="Arial" pitchFamily="34" charset="0"/>
              <a:ea typeface="宋体" pitchFamily="2" charset="-122"/>
            </a:endParaRPr>
          </a:p>
          <a:p>
            <a:pPr marL="287338" algn="just" eaLnBrk="1" hangingPunct="1">
              <a:lnSpc>
                <a:spcPct val="90000"/>
              </a:lnSpc>
              <a:buFont typeface="Wingdings" pitchFamily="2" charset="2"/>
              <a:buNone/>
            </a:pPr>
            <a:r>
              <a:rPr lang="en-US" altLang="zh-CN" b="0">
                <a:solidFill>
                  <a:srgbClr val="0A141F"/>
                </a:solidFill>
                <a:latin typeface="Arial" pitchFamily="34" charset="0"/>
                <a:ea typeface="宋体" pitchFamily="2" charset="-122"/>
              </a:rPr>
              <a:t>	};</a:t>
            </a:r>
          </a:p>
          <a:p>
            <a:pPr marL="287338" algn="just" eaLnBrk="1" hangingPunct="1">
              <a:lnSpc>
                <a:spcPct val="90000"/>
              </a:lnSpc>
              <a:buFont typeface="Wingdings" pitchFamily="2" charset="2"/>
              <a:buNone/>
            </a:pPr>
            <a:r>
              <a:rPr lang="en-US" altLang="zh-CN" b="0">
                <a:solidFill>
                  <a:srgbClr val="0A141F"/>
                </a:solidFill>
                <a:latin typeface="Arial" pitchFamily="34" charset="0"/>
                <a:ea typeface="宋体" pitchFamily="2" charset="-122"/>
              </a:rPr>
              <a:t>};</a:t>
            </a:r>
          </a:p>
        </p:txBody>
      </p:sp>
      <p:sp>
        <p:nvSpPr>
          <p:cNvPr id="4" name="Rectangle 2"/>
          <p:cNvSpPr>
            <a:spLocks noGrp="1" noChangeArrowheads="1"/>
          </p:cNvSpPr>
          <p:nvPr>
            <p:ph type="title"/>
          </p:nvPr>
        </p:nvSpPr>
        <p:spPr>
          <a:xfrm>
            <a:off x="993775" y="142875"/>
            <a:ext cx="7754938" cy="838200"/>
          </a:xfrm>
        </p:spPr>
        <p:txBody>
          <a:bodyPr/>
          <a:lstStyle/>
          <a:p>
            <a:pPr eaLnBrk="1" hangingPunct="1">
              <a:defRPr/>
            </a:pPr>
            <a:r>
              <a:rPr lang="en-US" altLang="zh-CN" dirty="0" err="1">
                <a:latin typeface="黑体" pitchFamily="49" charset="-122"/>
                <a:ea typeface="黑体" pitchFamily="49" charset="-122"/>
              </a:rPr>
              <a:t>polynode</a:t>
            </a:r>
            <a:r>
              <a:rPr lang="zh-CN" altLang="en-US" dirty="0">
                <a:latin typeface="黑体" pitchFamily="49" charset="-122"/>
                <a:ea typeface="黑体" pitchFamily="49" charset="-122"/>
              </a:rPr>
              <a:t>类的定义</a:t>
            </a:r>
          </a:p>
        </p:txBody>
      </p:sp>
    </p:spTree>
  </p:cSld>
  <p:clrMapOvr>
    <a:masterClrMapping/>
  </p:clrMapOvr>
  <p:transition spd="slow">
    <p:circle/>
  </p:transition>
</p:sld>
</file>

<file path=ppt/slides/slide1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3251" name="Rectangle 3" descr="Rectangle: Click to edit Master text styles&#10;Second level&#10;Third level&#10;Fourth level&#10;Fifth level"/>
          <p:cNvSpPr>
            <a:spLocks noGrp="1" noChangeArrowheads="1"/>
          </p:cNvSpPr>
          <p:nvPr>
            <p:ph type="body" idx="1"/>
          </p:nvPr>
        </p:nvSpPr>
        <p:spPr>
          <a:xfrm>
            <a:off x="300039" y="1384300"/>
            <a:ext cx="8232402" cy="3088816"/>
          </a:xfrm>
        </p:spPr>
        <p:txBody>
          <a:bodyPr/>
          <a:lstStyle/>
          <a:p>
            <a:pPr algn="just" eaLnBrk="1" hangingPunct="1">
              <a:buFont typeface="Wingdings" pitchFamily="2" charset="2"/>
              <a:buNone/>
              <a:defRPr/>
            </a:pPr>
            <a:r>
              <a:rPr lang="zh-CN" altLang="en-US" dirty="0">
                <a:ea typeface="楷体_GB2312" pitchFamily="49" charset="-122"/>
              </a:rPr>
              <a:t>这里给出一个简单的多项式</a:t>
            </a:r>
          </a:p>
          <a:p>
            <a:pPr algn="ctr" eaLnBrk="1" hangingPunct="1">
              <a:buFont typeface="Wingdings" pitchFamily="2" charset="2"/>
              <a:buNone/>
              <a:defRPr/>
            </a:pPr>
            <a:r>
              <a:rPr lang="en-US" altLang="zh-CN" dirty="0">
                <a:solidFill>
                  <a:srgbClr val="0000FF"/>
                </a:solidFill>
                <a:ea typeface="楷体_GB2312" pitchFamily="49" charset="-122"/>
              </a:rPr>
              <a:t>q(x, y)=y</a:t>
            </a:r>
            <a:r>
              <a:rPr lang="en-US" altLang="zh-CN" baseline="30000" dirty="0">
                <a:solidFill>
                  <a:srgbClr val="0000FF"/>
                </a:solidFill>
                <a:ea typeface="楷体_GB2312" pitchFamily="49" charset="-122"/>
              </a:rPr>
              <a:t>3</a:t>
            </a:r>
            <a:r>
              <a:rPr lang="en-US" altLang="zh-CN" dirty="0">
                <a:solidFill>
                  <a:srgbClr val="0000FF"/>
                </a:solidFill>
                <a:ea typeface="楷体_GB2312" pitchFamily="49" charset="-122"/>
              </a:rPr>
              <a:t>+3x</a:t>
            </a:r>
            <a:r>
              <a:rPr lang="en-US" altLang="zh-CN" baseline="30000" dirty="0">
                <a:solidFill>
                  <a:srgbClr val="0000FF"/>
                </a:solidFill>
                <a:ea typeface="楷体_GB2312" pitchFamily="49" charset="-122"/>
              </a:rPr>
              <a:t>2</a:t>
            </a:r>
            <a:r>
              <a:rPr lang="en-US" altLang="zh-CN" dirty="0">
                <a:solidFill>
                  <a:srgbClr val="0000FF"/>
                </a:solidFill>
                <a:ea typeface="楷体_GB2312" pitchFamily="49" charset="-122"/>
              </a:rPr>
              <a:t>y</a:t>
            </a:r>
            <a:r>
              <a:rPr lang="en-US" altLang="zh-CN" baseline="30000" dirty="0">
                <a:solidFill>
                  <a:srgbClr val="0000FF"/>
                </a:solidFill>
                <a:ea typeface="楷体_GB2312" pitchFamily="49" charset="-122"/>
              </a:rPr>
              <a:t>2</a:t>
            </a:r>
            <a:r>
              <a:rPr lang="en-US" altLang="zh-CN" dirty="0">
                <a:solidFill>
                  <a:srgbClr val="0000FF"/>
                </a:solidFill>
                <a:ea typeface="楷体_GB2312" pitchFamily="49" charset="-122"/>
              </a:rPr>
              <a:t>+1.5y+x</a:t>
            </a:r>
            <a:r>
              <a:rPr lang="en-US" altLang="zh-CN" baseline="30000" dirty="0">
                <a:solidFill>
                  <a:srgbClr val="0000FF"/>
                </a:solidFill>
                <a:ea typeface="楷体_GB2312" pitchFamily="49" charset="-122"/>
              </a:rPr>
              <a:t>3</a:t>
            </a:r>
            <a:r>
              <a:rPr lang="en-US" altLang="zh-CN" dirty="0">
                <a:solidFill>
                  <a:srgbClr val="0000FF"/>
                </a:solidFill>
                <a:ea typeface="楷体_GB2312" pitchFamily="49" charset="-122"/>
              </a:rPr>
              <a:t>-4</a:t>
            </a:r>
          </a:p>
          <a:p>
            <a:pPr algn="just" eaLnBrk="1" hangingPunct="1">
              <a:buFont typeface="Wingdings" pitchFamily="2" charset="2"/>
              <a:buNone/>
              <a:defRPr/>
            </a:pPr>
            <a:r>
              <a:rPr lang="zh-CN" altLang="en-US" dirty="0">
                <a:ea typeface="楷体_GB2312" pitchFamily="49" charset="-122"/>
              </a:rPr>
              <a:t>设表头指针</a:t>
            </a:r>
            <a:r>
              <a:rPr lang="en-US" altLang="zh-CN" dirty="0">
                <a:ea typeface="楷体_GB2312" pitchFamily="49" charset="-122"/>
              </a:rPr>
              <a:t>q</a:t>
            </a:r>
            <a:r>
              <a:rPr lang="zh-CN" altLang="en-US" dirty="0">
                <a:ea typeface="楷体_GB2312" pitchFamily="49" charset="-122"/>
              </a:rPr>
              <a:t>指示的是一个表头结点，它标明以它打头的一层链表是基于变元</a:t>
            </a:r>
            <a:r>
              <a:rPr lang="en-US" altLang="zh-CN" dirty="0">
                <a:ea typeface="楷体_GB2312" pitchFamily="49" charset="-122"/>
              </a:rPr>
              <a:t>y</a:t>
            </a:r>
            <a:r>
              <a:rPr lang="zh-CN" altLang="en-US" dirty="0">
                <a:ea typeface="楷体_GB2312" pitchFamily="49" charset="-122"/>
              </a:rPr>
              <a:t>的，其</a:t>
            </a:r>
            <a:r>
              <a:rPr lang="en-US" altLang="zh-CN" dirty="0" err="1">
                <a:ea typeface="楷体_GB2312" pitchFamily="49" charset="-122"/>
              </a:rPr>
              <a:t>tlink</a:t>
            </a:r>
            <a:r>
              <a:rPr lang="zh-CN" altLang="en-US" dirty="0">
                <a:ea typeface="楷体_GB2312" pitchFamily="49" charset="-122"/>
              </a:rPr>
              <a:t>指示了多项式链表的第一项。</a:t>
            </a:r>
          </a:p>
          <a:p>
            <a:pPr algn="just" eaLnBrk="1" hangingPunct="1">
              <a:buFont typeface="Wingdings" pitchFamily="2" charset="2"/>
              <a:buNone/>
              <a:defRPr/>
            </a:pPr>
            <a:r>
              <a:rPr lang="zh-CN" altLang="en-US" dirty="0">
                <a:solidFill>
                  <a:srgbClr val="CC0000"/>
                </a:solidFill>
                <a:ea typeface="楷体_GB2312" pitchFamily="49" charset="-122"/>
              </a:rPr>
              <a:t>对基于</a:t>
            </a:r>
            <a:r>
              <a:rPr lang="en-US" altLang="zh-CN" dirty="0">
                <a:solidFill>
                  <a:srgbClr val="CC0000"/>
                </a:solidFill>
                <a:ea typeface="楷体_GB2312" pitchFamily="49" charset="-122"/>
              </a:rPr>
              <a:t>y</a:t>
            </a:r>
            <a:r>
              <a:rPr lang="zh-CN" altLang="en-US" dirty="0">
                <a:solidFill>
                  <a:srgbClr val="CC0000"/>
                </a:solidFill>
                <a:ea typeface="楷体_GB2312" pitchFamily="49" charset="-122"/>
              </a:rPr>
              <a:t>的链表中第二个结点的</a:t>
            </a:r>
            <a:r>
              <a:rPr lang="en-US" altLang="zh-CN" dirty="0" err="1">
                <a:solidFill>
                  <a:srgbClr val="CC0000"/>
                </a:solidFill>
                <a:ea typeface="楷体_GB2312" pitchFamily="49" charset="-122"/>
              </a:rPr>
              <a:t>hlink</a:t>
            </a:r>
            <a:r>
              <a:rPr lang="zh-CN" altLang="en-US" dirty="0">
                <a:solidFill>
                  <a:srgbClr val="CC0000"/>
                </a:solidFill>
                <a:ea typeface="楷体_GB2312" pitchFamily="49" charset="-122"/>
              </a:rPr>
              <a:t>所指示的链表，表头结点中</a:t>
            </a:r>
            <a:r>
              <a:rPr lang="en-US" altLang="zh-CN" dirty="0">
                <a:solidFill>
                  <a:srgbClr val="CC0000"/>
                </a:solidFill>
                <a:ea typeface="楷体_GB2312" pitchFamily="49" charset="-122"/>
              </a:rPr>
              <a:t>tag=</a:t>
            </a:r>
            <a:r>
              <a:rPr lang="en-US" altLang="zh-CN" dirty="0" err="1">
                <a:solidFill>
                  <a:srgbClr val="CC0000"/>
                </a:solidFill>
                <a:ea typeface="楷体_GB2312" pitchFamily="49" charset="-122"/>
              </a:rPr>
              <a:t>var</a:t>
            </a:r>
            <a:r>
              <a:rPr lang="zh-CN" altLang="en-US" dirty="0">
                <a:solidFill>
                  <a:srgbClr val="CC0000"/>
                </a:solidFill>
                <a:ea typeface="楷体_GB2312" pitchFamily="49" charset="-122"/>
              </a:rPr>
              <a:t>，该链表是基于变量</a:t>
            </a:r>
            <a:r>
              <a:rPr lang="en-US" altLang="zh-CN" dirty="0">
                <a:solidFill>
                  <a:srgbClr val="CC0000"/>
                </a:solidFill>
                <a:ea typeface="楷体_GB2312" pitchFamily="49" charset="-122"/>
              </a:rPr>
              <a:t>x</a:t>
            </a:r>
            <a:r>
              <a:rPr lang="zh-CN" altLang="en-US" dirty="0">
                <a:solidFill>
                  <a:srgbClr val="CC0000"/>
                </a:solidFill>
                <a:ea typeface="楷体_GB2312" pitchFamily="49" charset="-122"/>
              </a:rPr>
              <a:t>的，</a:t>
            </a:r>
            <a:r>
              <a:rPr lang="en-US" altLang="zh-CN" dirty="0" err="1">
                <a:solidFill>
                  <a:srgbClr val="CC0000"/>
                </a:solidFill>
                <a:ea typeface="楷体_GB2312" pitchFamily="49" charset="-122"/>
              </a:rPr>
              <a:t>tlink</a:t>
            </a:r>
            <a:r>
              <a:rPr lang="zh-CN" altLang="en-US" dirty="0">
                <a:solidFill>
                  <a:srgbClr val="CC0000"/>
                </a:solidFill>
                <a:ea typeface="楷体_GB2312" pitchFamily="49" charset="-122"/>
              </a:rPr>
              <a:t>指向的结点的</a:t>
            </a:r>
            <a:r>
              <a:rPr lang="en-US" altLang="zh-CN" dirty="0">
                <a:solidFill>
                  <a:srgbClr val="CC0000"/>
                </a:solidFill>
                <a:ea typeface="楷体_GB2312" pitchFamily="49" charset="-122"/>
              </a:rPr>
              <a:t>tag</a:t>
            </a:r>
            <a:r>
              <a:rPr lang="zh-CN" altLang="en-US" dirty="0">
                <a:solidFill>
                  <a:srgbClr val="CC0000"/>
                </a:solidFill>
                <a:ea typeface="楷体_GB2312" pitchFamily="49" charset="-122"/>
              </a:rPr>
              <a:t>为</a:t>
            </a:r>
            <a:r>
              <a:rPr lang="en-US" altLang="zh-CN" dirty="0" err="1">
                <a:solidFill>
                  <a:srgbClr val="CC0000"/>
                </a:solidFill>
                <a:ea typeface="楷体_GB2312" pitchFamily="49" charset="-122"/>
              </a:rPr>
              <a:t>num</a:t>
            </a:r>
            <a:r>
              <a:rPr lang="zh-CN" altLang="en-US" dirty="0">
                <a:solidFill>
                  <a:srgbClr val="CC0000"/>
                </a:solidFill>
                <a:ea typeface="楷体_GB2312" pitchFamily="49" charset="-122"/>
              </a:rPr>
              <a:t>。</a:t>
            </a:r>
          </a:p>
        </p:txBody>
      </p:sp>
      <p:sp>
        <p:nvSpPr>
          <p:cNvPr id="2" name="标题 1"/>
          <p:cNvSpPr>
            <a:spLocks noGrp="1"/>
          </p:cNvSpPr>
          <p:nvPr>
            <p:ph type="title"/>
          </p:nvPr>
        </p:nvSpPr>
        <p:spPr>
          <a:xfrm>
            <a:off x="993775" y="142875"/>
            <a:ext cx="7754938" cy="838200"/>
          </a:xfrm>
        </p:spPr>
        <p:txBody>
          <a:bodyPr/>
          <a:lstStyle/>
          <a:p>
            <a:pPr>
              <a:defRPr/>
            </a:pPr>
            <a:r>
              <a:rPr lang="en-US" altLang="zh-CN" dirty="0">
                <a:latin typeface="黑体" pitchFamily="49" charset="-122"/>
                <a:ea typeface="黑体" pitchFamily="49" charset="-122"/>
              </a:rPr>
              <a:t>n</a:t>
            </a:r>
            <a:r>
              <a:rPr lang="zh-CN" altLang="en-US" dirty="0">
                <a:latin typeface="黑体" pitchFamily="49" charset="-122"/>
                <a:ea typeface="黑体" pitchFamily="49" charset="-122"/>
              </a:rPr>
              <a:t>元多项式的表示</a:t>
            </a:r>
            <a:endParaRPr lang="zh-CN" altLang="en-US" dirty="0"/>
          </a:p>
        </p:txBody>
      </p:sp>
      <p:pic>
        <p:nvPicPr>
          <p:cNvPr id="693252" name="Picture 4" descr="E:\hkmiao\BOOK\数据结构\第五章-图\Fig5-15.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548" y="4365104"/>
            <a:ext cx="7162800" cy="206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93251">
                                            <p:txEl>
                                              <p:pRg st="0" end="0"/>
                                            </p:txEl>
                                          </p:spTgt>
                                        </p:tgtEl>
                                        <p:attrNameLst>
                                          <p:attrName>style.visibility</p:attrName>
                                        </p:attrNameLst>
                                      </p:cBhvr>
                                      <p:to>
                                        <p:strVal val="visible"/>
                                      </p:to>
                                    </p:set>
                                    <p:anim calcmode="lin" valueType="num">
                                      <p:cBhvr>
                                        <p:cTn id="7" dur="1000" fill="hold"/>
                                        <p:tgtEl>
                                          <p:spTgt spid="693251">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693251">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693251">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693251">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693251">
                                            <p:txEl>
                                              <p:pRg st="1" end="1"/>
                                            </p:txEl>
                                          </p:spTgt>
                                        </p:tgtEl>
                                        <p:attrNameLst>
                                          <p:attrName>style.visibility</p:attrName>
                                        </p:attrNameLst>
                                      </p:cBhvr>
                                      <p:to>
                                        <p:strVal val="visible"/>
                                      </p:to>
                                    </p:set>
                                    <p:anim calcmode="lin" valueType="num">
                                      <p:cBhvr>
                                        <p:cTn id="15" dur="1000" fill="hold"/>
                                        <p:tgtEl>
                                          <p:spTgt spid="693251">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693251">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693251">
                                            <p:txEl>
                                              <p:pRg st="1" end="1"/>
                                            </p:txEl>
                                          </p:spTgt>
                                        </p:tgtEl>
                                        <p:attrNameLst>
                                          <p:attrName>style.rotation</p:attrName>
                                        </p:attrNameLst>
                                      </p:cBhvr>
                                      <p:tavLst>
                                        <p:tav tm="0">
                                          <p:val>
                                            <p:fltVal val="90"/>
                                          </p:val>
                                        </p:tav>
                                        <p:tav tm="100000">
                                          <p:val>
                                            <p:fltVal val="0"/>
                                          </p:val>
                                        </p:tav>
                                      </p:tavLst>
                                    </p:anim>
                                    <p:animEffect transition="in" filter="fade">
                                      <p:cBhvr>
                                        <p:cTn id="18" dur="1000"/>
                                        <p:tgtEl>
                                          <p:spTgt spid="693251">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693251">
                                            <p:txEl>
                                              <p:pRg st="2" end="2"/>
                                            </p:txEl>
                                          </p:spTgt>
                                        </p:tgtEl>
                                        <p:attrNameLst>
                                          <p:attrName>style.visibility</p:attrName>
                                        </p:attrNameLst>
                                      </p:cBhvr>
                                      <p:to>
                                        <p:strVal val="visible"/>
                                      </p:to>
                                    </p:set>
                                    <p:anim calcmode="lin" valueType="num">
                                      <p:cBhvr>
                                        <p:cTn id="23" dur="1000" fill="hold"/>
                                        <p:tgtEl>
                                          <p:spTgt spid="693251">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693251">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693251">
                                            <p:txEl>
                                              <p:pRg st="2" end="2"/>
                                            </p:txEl>
                                          </p:spTgt>
                                        </p:tgtEl>
                                        <p:attrNameLst>
                                          <p:attrName>style.rotation</p:attrName>
                                        </p:attrNameLst>
                                      </p:cBhvr>
                                      <p:tavLst>
                                        <p:tav tm="0">
                                          <p:val>
                                            <p:fltVal val="90"/>
                                          </p:val>
                                        </p:tav>
                                        <p:tav tm="100000">
                                          <p:val>
                                            <p:fltVal val="0"/>
                                          </p:val>
                                        </p:tav>
                                      </p:tavLst>
                                    </p:anim>
                                    <p:animEffect transition="in" filter="fade">
                                      <p:cBhvr>
                                        <p:cTn id="26" dur="1000"/>
                                        <p:tgtEl>
                                          <p:spTgt spid="693251">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693251">
                                            <p:txEl>
                                              <p:pRg st="3" end="3"/>
                                            </p:txEl>
                                          </p:spTgt>
                                        </p:tgtEl>
                                        <p:attrNameLst>
                                          <p:attrName>style.visibility</p:attrName>
                                        </p:attrNameLst>
                                      </p:cBhvr>
                                      <p:to>
                                        <p:strVal val="visible"/>
                                      </p:to>
                                    </p:set>
                                    <p:anim calcmode="lin" valueType="num">
                                      <p:cBhvr>
                                        <p:cTn id="31" dur="1000" fill="hold"/>
                                        <p:tgtEl>
                                          <p:spTgt spid="693251">
                                            <p:txEl>
                                              <p:pRg st="3" end="3"/>
                                            </p:txEl>
                                          </p:spTgt>
                                        </p:tgtEl>
                                        <p:attrNameLst>
                                          <p:attrName>ppt_w</p:attrName>
                                        </p:attrNameLst>
                                      </p:cBhvr>
                                      <p:tavLst>
                                        <p:tav tm="0">
                                          <p:val>
                                            <p:fltVal val="0"/>
                                          </p:val>
                                        </p:tav>
                                        <p:tav tm="100000">
                                          <p:val>
                                            <p:strVal val="#ppt_w"/>
                                          </p:val>
                                        </p:tav>
                                      </p:tavLst>
                                    </p:anim>
                                    <p:anim calcmode="lin" valueType="num">
                                      <p:cBhvr>
                                        <p:cTn id="32" dur="1000" fill="hold"/>
                                        <p:tgtEl>
                                          <p:spTgt spid="693251">
                                            <p:txEl>
                                              <p:pRg st="3" end="3"/>
                                            </p:txEl>
                                          </p:spTgt>
                                        </p:tgtEl>
                                        <p:attrNameLst>
                                          <p:attrName>ppt_h</p:attrName>
                                        </p:attrNameLst>
                                      </p:cBhvr>
                                      <p:tavLst>
                                        <p:tav tm="0">
                                          <p:val>
                                            <p:fltVal val="0"/>
                                          </p:val>
                                        </p:tav>
                                        <p:tav tm="100000">
                                          <p:val>
                                            <p:strVal val="#ppt_h"/>
                                          </p:val>
                                        </p:tav>
                                      </p:tavLst>
                                    </p:anim>
                                    <p:anim calcmode="lin" valueType="num">
                                      <p:cBhvr>
                                        <p:cTn id="33" dur="1000" fill="hold"/>
                                        <p:tgtEl>
                                          <p:spTgt spid="693251">
                                            <p:txEl>
                                              <p:pRg st="3" end="3"/>
                                            </p:txEl>
                                          </p:spTgt>
                                        </p:tgtEl>
                                        <p:attrNameLst>
                                          <p:attrName>style.rotation</p:attrName>
                                        </p:attrNameLst>
                                      </p:cBhvr>
                                      <p:tavLst>
                                        <p:tav tm="0">
                                          <p:val>
                                            <p:fltVal val="90"/>
                                          </p:val>
                                        </p:tav>
                                        <p:tav tm="100000">
                                          <p:val>
                                            <p:fltVal val="0"/>
                                          </p:val>
                                        </p:tav>
                                      </p:tavLst>
                                    </p:anim>
                                    <p:animEffect transition="in" filter="fade">
                                      <p:cBhvr>
                                        <p:cTn id="34" dur="1000"/>
                                        <p:tgtEl>
                                          <p:spTgt spid="693251">
                                            <p:txEl>
                                              <p:pRg st="3" end="3"/>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8" fill="hold" nodeType="clickEffect">
                                  <p:stCondLst>
                                    <p:cond delay="0"/>
                                  </p:stCondLst>
                                  <p:childTnLst>
                                    <p:set>
                                      <p:cBhvr>
                                        <p:cTn id="38" dur="1" fill="hold">
                                          <p:stCondLst>
                                            <p:cond delay="0"/>
                                          </p:stCondLst>
                                        </p:cTn>
                                        <p:tgtEl>
                                          <p:spTgt spid="693252"/>
                                        </p:tgtEl>
                                        <p:attrNameLst>
                                          <p:attrName>style.visibility</p:attrName>
                                        </p:attrNameLst>
                                      </p:cBhvr>
                                      <p:to>
                                        <p:strVal val="visible"/>
                                      </p:to>
                                    </p:set>
                                    <p:anim calcmode="lin" valueType="num">
                                      <p:cBhvr additive="base">
                                        <p:cTn id="39" dur="500" fill="hold"/>
                                        <p:tgtEl>
                                          <p:spTgt spid="693252"/>
                                        </p:tgtEl>
                                        <p:attrNameLst>
                                          <p:attrName>ppt_x</p:attrName>
                                        </p:attrNameLst>
                                      </p:cBhvr>
                                      <p:tavLst>
                                        <p:tav tm="0">
                                          <p:val>
                                            <p:strVal val="0-#ppt_w/2"/>
                                          </p:val>
                                        </p:tav>
                                        <p:tav tm="100000">
                                          <p:val>
                                            <p:strVal val="#ppt_x"/>
                                          </p:val>
                                        </p:tav>
                                      </p:tavLst>
                                    </p:anim>
                                    <p:anim calcmode="lin" valueType="num">
                                      <p:cBhvr additive="base">
                                        <p:cTn id="40" dur="500" fill="hold"/>
                                        <p:tgtEl>
                                          <p:spTgt spid="6932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3251" grpId="0" uiExpand="1" build="p"/>
    </p:bldLst>
  </p:timing>
</p:sld>
</file>

<file path=ppt/slides/slide1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2227" name="Rectangle 3" descr="Rectangle: Click to edit Master text styles&#10;Second level&#10;Third level&#10;Fourth level&#10;Fifth level"/>
          <p:cNvSpPr>
            <a:spLocks noGrp="1" noChangeArrowheads="1"/>
          </p:cNvSpPr>
          <p:nvPr>
            <p:ph type="body" idx="1"/>
          </p:nvPr>
        </p:nvSpPr>
        <p:spPr>
          <a:xfrm>
            <a:off x="300038" y="1384300"/>
            <a:ext cx="8556438" cy="1324620"/>
          </a:xfrm>
        </p:spPr>
        <p:txBody>
          <a:bodyPr/>
          <a:lstStyle/>
          <a:p>
            <a:pPr eaLnBrk="1" hangingPunct="1">
              <a:lnSpc>
                <a:spcPct val="110000"/>
              </a:lnSpc>
              <a:defRPr/>
            </a:pPr>
            <a:r>
              <a:rPr lang="en-US" altLang="zh-CN" dirty="0">
                <a:solidFill>
                  <a:srgbClr val="0000FF"/>
                </a:solidFill>
                <a:ea typeface="楷体_GB2312" pitchFamily="49" charset="-122"/>
              </a:rPr>
              <a:t>P(x, y, z)=((x</a:t>
            </a:r>
            <a:r>
              <a:rPr lang="en-US" altLang="zh-CN" baseline="30000" dirty="0">
                <a:solidFill>
                  <a:srgbClr val="0000FF"/>
                </a:solidFill>
                <a:ea typeface="楷体_GB2312" pitchFamily="49" charset="-122"/>
              </a:rPr>
              <a:t>10</a:t>
            </a:r>
            <a:r>
              <a:rPr lang="en-US" altLang="zh-CN" dirty="0">
                <a:solidFill>
                  <a:srgbClr val="0000FF"/>
                </a:solidFill>
                <a:ea typeface="楷体_GB2312" pitchFamily="49" charset="-122"/>
              </a:rPr>
              <a:t>+ 2x</a:t>
            </a:r>
            <a:r>
              <a:rPr lang="en-US" altLang="zh-CN" baseline="30000" dirty="0">
                <a:solidFill>
                  <a:srgbClr val="0000FF"/>
                </a:solidFill>
                <a:ea typeface="楷体_GB2312" pitchFamily="49" charset="-122"/>
              </a:rPr>
              <a:t>8</a:t>
            </a:r>
            <a:r>
              <a:rPr lang="en-US" altLang="zh-CN" dirty="0">
                <a:solidFill>
                  <a:srgbClr val="0000FF"/>
                </a:solidFill>
                <a:ea typeface="楷体_GB2312" pitchFamily="49" charset="-122"/>
              </a:rPr>
              <a:t>)y</a:t>
            </a:r>
            <a:r>
              <a:rPr lang="en-US" altLang="zh-CN" baseline="30000" dirty="0">
                <a:solidFill>
                  <a:srgbClr val="0000FF"/>
                </a:solidFill>
                <a:ea typeface="楷体_GB2312" pitchFamily="49" charset="-122"/>
              </a:rPr>
              <a:t>3</a:t>
            </a:r>
            <a:r>
              <a:rPr lang="en-US" altLang="zh-CN" dirty="0">
                <a:solidFill>
                  <a:srgbClr val="0000FF"/>
                </a:solidFill>
                <a:ea typeface="楷体_GB2312" pitchFamily="49" charset="-122"/>
              </a:rPr>
              <a:t>+3x</a:t>
            </a:r>
            <a:r>
              <a:rPr lang="en-US" altLang="zh-CN" baseline="30000" dirty="0">
                <a:solidFill>
                  <a:srgbClr val="0000FF"/>
                </a:solidFill>
                <a:ea typeface="楷体_GB2312" pitchFamily="49" charset="-122"/>
              </a:rPr>
              <a:t>8</a:t>
            </a:r>
            <a:r>
              <a:rPr lang="en-US" altLang="zh-CN" dirty="0">
                <a:solidFill>
                  <a:srgbClr val="0000FF"/>
                </a:solidFill>
                <a:ea typeface="楷体_GB2312" pitchFamily="49" charset="-122"/>
              </a:rPr>
              <a:t>y</a:t>
            </a:r>
            <a:r>
              <a:rPr lang="en-US" altLang="zh-CN" baseline="30000" dirty="0">
                <a:solidFill>
                  <a:srgbClr val="0000FF"/>
                </a:solidFill>
                <a:ea typeface="楷体_GB2312" pitchFamily="49" charset="-122"/>
              </a:rPr>
              <a:t>2</a:t>
            </a:r>
            <a:r>
              <a:rPr lang="en-US" altLang="zh-CN" dirty="0">
                <a:solidFill>
                  <a:srgbClr val="0000FF"/>
                </a:solidFill>
                <a:ea typeface="楷体_GB2312" pitchFamily="49" charset="-122"/>
              </a:rPr>
              <a:t>)z</a:t>
            </a:r>
            <a:r>
              <a:rPr lang="en-US" altLang="zh-CN" baseline="30000" dirty="0">
                <a:solidFill>
                  <a:srgbClr val="0000FF"/>
                </a:solidFill>
                <a:ea typeface="楷体_GB2312" pitchFamily="49" charset="-122"/>
              </a:rPr>
              <a:t>2</a:t>
            </a:r>
            <a:r>
              <a:rPr lang="en-US" altLang="zh-CN" dirty="0">
                <a:solidFill>
                  <a:srgbClr val="0000FF"/>
                </a:solidFill>
                <a:ea typeface="楷体_GB2312" pitchFamily="49" charset="-122"/>
              </a:rPr>
              <a:t>+((x</a:t>
            </a:r>
            <a:r>
              <a:rPr lang="en-US" altLang="zh-CN" baseline="30000" dirty="0">
                <a:solidFill>
                  <a:srgbClr val="0000FF"/>
                </a:solidFill>
                <a:ea typeface="楷体_GB2312" pitchFamily="49" charset="-122"/>
              </a:rPr>
              <a:t>4</a:t>
            </a:r>
            <a:r>
              <a:rPr lang="en-US" altLang="zh-CN" dirty="0">
                <a:solidFill>
                  <a:srgbClr val="0000FF"/>
                </a:solidFill>
                <a:ea typeface="楷体_GB2312" pitchFamily="49" charset="-122"/>
              </a:rPr>
              <a:t>+6x</a:t>
            </a:r>
            <a:r>
              <a:rPr lang="en-US" altLang="zh-CN" baseline="30000" dirty="0">
                <a:solidFill>
                  <a:srgbClr val="0000FF"/>
                </a:solidFill>
                <a:ea typeface="楷体_GB2312" pitchFamily="49" charset="-122"/>
              </a:rPr>
              <a:t>3</a:t>
            </a:r>
            <a:r>
              <a:rPr lang="en-US" altLang="zh-CN" dirty="0">
                <a:solidFill>
                  <a:srgbClr val="0000FF"/>
                </a:solidFill>
                <a:ea typeface="楷体_GB2312" pitchFamily="49" charset="-122"/>
              </a:rPr>
              <a:t>)y</a:t>
            </a:r>
            <a:r>
              <a:rPr lang="en-US" altLang="zh-CN" baseline="30000" dirty="0">
                <a:solidFill>
                  <a:srgbClr val="0000FF"/>
                </a:solidFill>
                <a:ea typeface="楷体_GB2312" pitchFamily="49" charset="-122"/>
              </a:rPr>
              <a:t>4</a:t>
            </a:r>
            <a:r>
              <a:rPr lang="en-US" altLang="zh-CN" dirty="0">
                <a:solidFill>
                  <a:srgbClr val="0000FF"/>
                </a:solidFill>
                <a:ea typeface="楷体_GB2312" pitchFamily="49" charset="-122"/>
              </a:rPr>
              <a:t>+2y)z</a:t>
            </a:r>
            <a:r>
              <a:rPr lang="zh-CN" altLang="en-US" dirty="0">
                <a:solidFill>
                  <a:srgbClr val="CC0000"/>
                </a:solidFill>
                <a:ea typeface="楷体_GB2312" pitchFamily="49" charset="-122"/>
              </a:rPr>
              <a:t>的链表表示，由于</a:t>
            </a:r>
            <a:r>
              <a:rPr lang="en-US" altLang="zh-CN" dirty="0">
                <a:solidFill>
                  <a:srgbClr val="CC0000"/>
                </a:solidFill>
                <a:ea typeface="楷体_GB2312" pitchFamily="49" charset="-122"/>
              </a:rPr>
              <a:t>tag</a:t>
            </a:r>
            <a:r>
              <a:rPr lang="zh-CN" altLang="en-US" dirty="0">
                <a:solidFill>
                  <a:srgbClr val="CC0000"/>
                </a:solidFill>
                <a:ea typeface="楷体_GB2312" pitchFamily="49" charset="-122"/>
              </a:rPr>
              <a:t>在该链表中是很明了的，因此在图中省略了</a:t>
            </a:r>
            <a:r>
              <a:rPr lang="en-US" altLang="zh-CN" dirty="0">
                <a:solidFill>
                  <a:srgbClr val="CC0000"/>
                </a:solidFill>
                <a:ea typeface="楷体_GB2312" pitchFamily="49" charset="-122"/>
              </a:rPr>
              <a:t>tag</a:t>
            </a:r>
            <a:r>
              <a:rPr lang="zh-CN" altLang="en-US" dirty="0">
                <a:solidFill>
                  <a:srgbClr val="CC0000"/>
                </a:solidFill>
                <a:ea typeface="楷体_GB2312" pitchFamily="49" charset="-122"/>
              </a:rPr>
              <a:t>域，这样该链表表示更清晰。</a:t>
            </a:r>
          </a:p>
        </p:txBody>
      </p:sp>
      <p:pic>
        <p:nvPicPr>
          <p:cNvPr id="13210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636912"/>
            <a:ext cx="6705600" cy="373380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标题 1"/>
          <p:cNvSpPr>
            <a:spLocks noGrp="1"/>
          </p:cNvSpPr>
          <p:nvPr>
            <p:ph type="title"/>
          </p:nvPr>
        </p:nvSpPr>
        <p:spPr>
          <a:xfrm>
            <a:off x="993775" y="142875"/>
            <a:ext cx="7754938" cy="838200"/>
          </a:xfrm>
        </p:spPr>
        <p:txBody>
          <a:bodyPr/>
          <a:lstStyle/>
          <a:p>
            <a:pPr>
              <a:defRPr/>
            </a:pPr>
            <a:r>
              <a:rPr lang="en-US" altLang="zh-CN" dirty="0">
                <a:latin typeface="黑体" pitchFamily="49" charset="-122"/>
                <a:ea typeface="黑体" pitchFamily="49" charset="-122"/>
              </a:rPr>
              <a:t>n</a:t>
            </a:r>
            <a:r>
              <a:rPr lang="zh-CN" altLang="en-US" dirty="0">
                <a:latin typeface="黑体" pitchFamily="49" charset="-122"/>
                <a:ea typeface="黑体" pitchFamily="49" charset="-122"/>
              </a:rPr>
              <a:t>元多项式的表示</a:t>
            </a:r>
            <a:endParaRPr lang="zh-CN" altLang="en-US" dirty="0"/>
          </a:p>
        </p:txBody>
      </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92227">
                                            <p:txEl>
                                              <p:pRg st="0" end="0"/>
                                            </p:txEl>
                                          </p:spTgt>
                                        </p:tgtEl>
                                        <p:attrNameLst>
                                          <p:attrName>style.visibility</p:attrName>
                                        </p:attrNameLst>
                                      </p:cBhvr>
                                      <p:to>
                                        <p:strVal val="visible"/>
                                      </p:to>
                                    </p:set>
                                    <p:anim calcmode="lin" valueType="num">
                                      <p:cBhvr>
                                        <p:cTn id="7" dur="1000" fill="hold"/>
                                        <p:tgtEl>
                                          <p:spTgt spid="692227">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692227">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692227">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69222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132104"/>
                                        </p:tgtEl>
                                        <p:attrNameLst>
                                          <p:attrName>style.visibility</p:attrName>
                                        </p:attrNameLst>
                                      </p:cBhvr>
                                      <p:to>
                                        <p:strVal val="visible"/>
                                      </p:to>
                                    </p:set>
                                    <p:anim calcmode="lin" valueType="num">
                                      <p:cBhvr>
                                        <p:cTn id="15" dur="1000" fill="hold"/>
                                        <p:tgtEl>
                                          <p:spTgt spid="132104"/>
                                        </p:tgtEl>
                                        <p:attrNameLst>
                                          <p:attrName>ppt_w</p:attrName>
                                        </p:attrNameLst>
                                      </p:cBhvr>
                                      <p:tavLst>
                                        <p:tav tm="0">
                                          <p:val>
                                            <p:fltVal val="0"/>
                                          </p:val>
                                        </p:tav>
                                        <p:tav tm="100000">
                                          <p:val>
                                            <p:strVal val="#ppt_w"/>
                                          </p:val>
                                        </p:tav>
                                      </p:tavLst>
                                    </p:anim>
                                    <p:anim calcmode="lin" valueType="num">
                                      <p:cBhvr>
                                        <p:cTn id="16" dur="1000" fill="hold"/>
                                        <p:tgtEl>
                                          <p:spTgt spid="132104"/>
                                        </p:tgtEl>
                                        <p:attrNameLst>
                                          <p:attrName>ppt_h</p:attrName>
                                        </p:attrNameLst>
                                      </p:cBhvr>
                                      <p:tavLst>
                                        <p:tav tm="0">
                                          <p:val>
                                            <p:fltVal val="0"/>
                                          </p:val>
                                        </p:tav>
                                        <p:tav tm="100000">
                                          <p:val>
                                            <p:strVal val="#ppt_h"/>
                                          </p:val>
                                        </p:tav>
                                      </p:tavLst>
                                    </p:anim>
                                    <p:anim calcmode="lin" valueType="num">
                                      <p:cBhvr>
                                        <p:cTn id="17" dur="1000" fill="hold"/>
                                        <p:tgtEl>
                                          <p:spTgt spid="132104"/>
                                        </p:tgtEl>
                                        <p:attrNameLst>
                                          <p:attrName>style.rotation</p:attrName>
                                        </p:attrNameLst>
                                      </p:cBhvr>
                                      <p:tavLst>
                                        <p:tav tm="0">
                                          <p:val>
                                            <p:fltVal val="90"/>
                                          </p:val>
                                        </p:tav>
                                        <p:tav tm="100000">
                                          <p:val>
                                            <p:fltVal val="0"/>
                                          </p:val>
                                        </p:tav>
                                      </p:tavLst>
                                    </p:anim>
                                    <p:animEffect transition="in" filter="fade">
                                      <p:cBhvr>
                                        <p:cTn id="18" dur="1000"/>
                                        <p:tgtEl>
                                          <p:spTgt spid="132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2227" grpId="0" build="p"/>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3" descr="Rectangle: Click to edit Master text styles&#10;Second level&#10;Third level&#10;Fourth level&#10;Fifth level"/>
          <p:cNvSpPr>
            <a:spLocks noGrp="1" noChangeArrowheads="1"/>
          </p:cNvSpPr>
          <p:nvPr>
            <p:ph type="body" idx="1"/>
          </p:nvPr>
        </p:nvSpPr>
        <p:spPr>
          <a:xfrm>
            <a:off x="300038" y="1384300"/>
            <a:ext cx="7521575" cy="5075238"/>
          </a:xfrm>
        </p:spPr>
        <p:txBody>
          <a:bodyPr/>
          <a:lstStyle/>
          <a:p>
            <a:pPr eaLnBrk="1" hangingPunct="1">
              <a:buFont typeface="Wingdings" pitchFamily="2" charset="2"/>
              <a:buNone/>
              <a:defRPr/>
            </a:pPr>
            <a:endParaRPr lang="en-US" altLang="zh-CN" dirty="0"/>
          </a:p>
          <a:p>
            <a:pPr eaLnBrk="1" hangingPunct="1">
              <a:buFont typeface="Wingdings" pitchFamily="2" charset="2"/>
              <a:buNone/>
              <a:defRPr/>
            </a:pPr>
            <a:endParaRPr lang="en-US" altLang="zh-CN" dirty="0"/>
          </a:p>
          <a:p>
            <a:pPr eaLnBrk="1" hangingPunct="1">
              <a:buFont typeface="Wingdings" pitchFamily="2" charset="2"/>
              <a:buNone/>
              <a:defRPr/>
            </a:pPr>
            <a:endParaRPr lang="en-US" altLang="zh-CN" dirty="0"/>
          </a:p>
          <a:p>
            <a:pPr eaLnBrk="1" hangingPunct="1">
              <a:buFont typeface="Wingdings" pitchFamily="2" charset="2"/>
              <a:buNone/>
              <a:defRPr/>
            </a:pPr>
            <a:endParaRPr lang="en-US" altLang="zh-CN" dirty="0"/>
          </a:p>
          <a:p>
            <a:pPr eaLnBrk="1" hangingPunct="1">
              <a:buFont typeface="Wingdings" pitchFamily="2" charset="2"/>
              <a:buNone/>
              <a:defRPr/>
            </a:pPr>
            <a:endParaRPr lang="en-US" altLang="zh-CN" dirty="0"/>
          </a:p>
          <a:p>
            <a:pPr eaLnBrk="1" hangingPunct="1">
              <a:buFont typeface="Wingdings" pitchFamily="2" charset="2"/>
              <a:buNone/>
              <a:defRPr/>
            </a:pPr>
            <a:endParaRPr lang="en-US" altLang="zh-CN" dirty="0"/>
          </a:p>
          <a:p>
            <a:pPr eaLnBrk="1" hangingPunct="1">
              <a:buFont typeface="Wingdings" pitchFamily="2" charset="2"/>
              <a:buNone/>
              <a:defRPr/>
            </a:pPr>
            <a:endParaRPr lang="en-US" altLang="zh-CN" dirty="0"/>
          </a:p>
          <a:p>
            <a:pPr eaLnBrk="1" hangingPunct="1">
              <a:buFont typeface="Wingdings" pitchFamily="2" charset="2"/>
              <a:buNone/>
              <a:defRPr/>
            </a:pPr>
            <a:endParaRPr lang="en-US" altLang="zh-CN" dirty="0"/>
          </a:p>
          <a:p>
            <a:pPr eaLnBrk="1" hangingPunct="1">
              <a:buFont typeface="Wingdings" pitchFamily="2" charset="2"/>
              <a:buNone/>
              <a:defRPr/>
            </a:pPr>
            <a:endParaRPr lang="en-US" altLang="zh-CN" dirty="0"/>
          </a:p>
        </p:txBody>
      </p:sp>
      <p:pic>
        <p:nvPicPr>
          <p:cNvPr id="133123" name="Picture 6" descr="D:\Program Files\Common Files\Microsoft Shared\Clipart\cagcat50\BD05584_.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2163" y="1549400"/>
            <a:ext cx="6248400" cy="421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24" name="WordArt 10"/>
          <p:cNvSpPr>
            <a:spLocks noChangeArrowheads="1" noChangeShapeType="1" noTextEdit="1"/>
          </p:cNvSpPr>
          <p:nvPr/>
        </p:nvSpPr>
        <p:spPr bwMode="auto">
          <a:xfrm>
            <a:off x="1528763" y="4905375"/>
            <a:ext cx="5511800" cy="1457325"/>
          </a:xfrm>
          <a:prstGeom prst="rect">
            <a:avLst/>
          </a:prstGeom>
        </p:spPr>
        <p:txBody>
          <a:bodyPr wrap="none" fromWordArt="1">
            <a:prstTxWarp prst="textCascadeUp">
              <a:avLst>
                <a:gd name="adj" fmla="val 44444"/>
              </a:avLst>
            </a:prstTxWarp>
            <a:scene3d>
              <a:camera prst="legacyPerspectiveFront">
                <a:rot lat="20519959" lon="1080000" rev="0"/>
              </a:camera>
              <a:lightRig rig="legacyHarsh2" dir="b"/>
            </a:scene3d>
            <a:sp3d extrusionH="430200" prstMaterial="legacyMatte">
              <a:extrusionClr>
                <a:srgbClr val="FF6600"/>
              </a:extrusionClr>
            </a:sp3d>
          </a:bodyPr>
          <a:lstStyle/>
          <a:p>
            <a:pPr algn="ctr"/>
            <a:r>
              <a:rPr lang="zh-CN" altLang="en-US" sz="3600" kern="10">
                <a:ln w="9525">
                  <a:round/>
                  <a:headEnd/>
                  <a:tailEnd/>
                </a:ln>
                <a:gradFill rotWithShape="1">
                  <a:gsLst>
                    <a:gs pos="0">
                      <a:srgbClr val="FFE701"/>
                    </a:gs>
                    <a:gs pos="100000">
                      <a:srgbClr val="FE3E02"/>
                    </a:gs>
                  </a:gsLst>
                  <a:lin ang="5400000" scaled="1"/>
                </a:gradFill>
                <a:latin typeface="宋体"/>
                <a:ea typeface="宋体"/>
              </a:rPr>
              <a:t>祝你成功！</a:t>
            </a:r>
          </a:p>
        </p:txBody>
      </p:sp>
    </p:spTree>
  </p:cSld>
  <p:clrMapOvr>
    <a:masterClrMapping/>
  </p:clrMapOvr>
  <p:transition spd="slow">
    <p:circle/>
  </p:transition>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23" name="Rectangle 3" descr="Rectangle: Click to edit Master text styles&#10;Second level&#10;Third level&#10;Fourth level&#10;Fifth level"/>
          <p:cNvSpPr>
            <a:spLocks noGrp="1" noChangeArrowheads="1"/>
          </p:cNvSpPr>
          <p:nvPr>
            <p:ph type="body" idx="1"/>
          </p:nvPr>
        </p:nvSpPr>
        <p:spPr>
          <a:xfrm>
            <a:off x="300038" y="1384300"/>
            <a:ext cx="7521575" cy="5075238"/>
          </a:xfrm>
        </p:spPr>
        <p:txBody>
          <a:bodyPr/>
          <a:lstStyle/>
          <a:p>
            <a:pPr algn="just" eaLnBrk="1" hangingPunct="1">
              <a:lnSpc>
                <a:spcPct val="105000"/>
              </a:lnSpc>
              <a:spcBef>
                <a:spcPct val="50000"/>
              </a:spcBef>
              <a:buClr>
                <a:srgbClr val="0000FF"/>
              </a:buClr>
              <a:buFont typeface="Wingdings" pitchFamily="2" charset="2"/>
              <a:buNone/>
              <a:defRPr/>
            </a:pPr>
            <a:r>
              <a:rPr lang="en-US" altLang="zh-CN" dirty="0">
                <a:ea typeface="楷体_GB2312" pitchFamily="49" charset="-122"/>
              </a:rPr>
              <a:t>(9)</a:t>
            </a:r>
            <a:r>
              <a:rPr lang="en-US" altLang="zh-CN" dirty="0">
                <a:latin typeface="Times New Roman" pitchFamily="18" charset="0"/>
                <a:ea typeface="楷体_GB2312" pitchFamily="49" charset="-122"/>
              </a:rPr>
              <a:t> </a:t>
            </a:r>
            <a:r>
              <a:rPr lang="zh-CN" altLang="en-US" dirty="0">
                <a:solidFill>
                  <a:srgbClr val="0000FF"/>
                </a:solidFill>
                <a:ea typeface="楷体_GB2312" pitchFamily="49" charset="-122"/>
              </a:rPr>
              <a:t>从一个串中删除一个子串。</a:t>
            </a:r>
            <a:r>
              <a:rPr lang="zh-CN" altLang="en-US" dirty="0">
                <a:ea typeface="楷体_GB2312" pitchFamily="49" charset="-122"/>
              </a:rPr>
              <a:t>设在串</a:t>
            </a:r>
            <a:r>
              <a:rPr lang="en-US" altLang="zh-CN" dirty="0" err="1">
                <a:ea typeface="楷体_GB2312" pitchFamily="49" charset="-122"/>
              </a:rPr>
              <a:t>str</a:t>
            </a:r>
            <a:r>
              <a:rPr lang="zh-CN" altLang="en-US" dirty="0">
                <a:ea typeface="楷体_GB2312" pitchFamily="49" charset="-122"/>
              </a:rPr>
              <a:t>中要删除长度为</a:t>
            </a:r>
            <a:r>
              <a:rPr lang="en-US" altLang="zh-CN" dirty="0">
                <a:ea typeface="楷体_GB2312" pitchFamily="49" charset="-122"/>
              </a:rPr>
              <a:t>length</a:t>
            </a:r>
            <a:r>
              <a:rPr lang="zh-CN" altLang="en-US" dirty="0">
                <a:ea typeface="楷体_GB2312" pitchFamily="49" charset="-122"/>
              </a:rPr>
              <a:t>的子串，</a:t>
            </a:r>
            <a:r>
              <a:rPr lang="en-US" altLang="zh-CN" dirty="0" err="1">
                <a:ea typeface="楷体_GB2312" pitchFamily="49" charset="-122"/>
              </a:rPr>
              <a:t>pos</a:t>
            </a:r>
            <a:r>
              <a:rPr lang="zh-CN" altLang="en-US" dirty="0">
                <a:ea typeface="楷体_GB2312" pitchFamily="49" charset="-122"/>
              </a:rPr>
              <a:t>为要删除的子串在</a:t>
            </a:r>
            <a:r>
              <a:rPr lang="en-US" altLang="zh-CN" dirty="0" err="1">
                <a:ea typeface="楷体_GB2312" pitchFamily="49" charset="-122"/>
              </a:rPr>
              <a:t>str</a:t>
            </a:r>
            <a:r>
              <a:rPr lang="zh-CN" altLang="en-US" dirty="0">
                <a:ea typeface="楷体_GB2312" pitchFamily="49" charset="-122"/>
              </a:rPr>
              <a:t>中的起始位置，则删除后的新串长度为原长度减去</a:t>
            </a:r>
            <a:r>
              <a:rPr lang="en-US" altLang="zh-CN" dirty="0">
                <a:ea typeface="楷体_GB2312" pitchFamily="49" charset="-122"/>
              </a:rPr>
              <a:t>length</a:t>
            </a:r>
            <a:r>
              <a:rPr lang="zh-CN" altLang="en-US" dirty="0">
                <a:ea typeface="楷体_GB2312" pitchFamily="49" charset="-122"/>
              </a:rPr>
              <a:t>。</a:t>
            </a:r>
          </a:p>
          <a:p>
            <a:pPr algn="just" eaLnBrk="1" hangingPunct="1">
              <a:lnSpc>
                <a:spcPct val="105000"/>
              </a:lnSpc>
              <a:spcBef>
                <a:spcPct val="50000"/>
              </a:spcBef>
              <a:buClr>
                <a:srgbClr val="0000FF"/>
              </a:buClr>
              <a:buFont typeface="Wingdings" pitchFamily="2" charset="2"/>
              <a:buNone/>
              <a:defRPr/>
            </a:pPr>
            <a:r>
              <a:rPr lang="zh-CN" altLang="en-US" dirty="0">
                <a:solidFill>
                  <a:srgbClr val="CC0000"/>
                </a:solidFill>
                <a:ea typeface="楷体_GB2312" pitchFamily="49" charset="-122"/>
              </a:rPr>
              <a:t>例如，要在</a:t>
            </a:r>
            <a:r>
              <a:rPr lang="en-US" altLang="zh-CN" dirty="0">
                <a:solidFill>
                  <a:srgbClr val="CC0000"/>
                </a:solidFill>
                <a:ea typeface="楷体_GB2312" pitchFamily="49" charset="-122"/>
              </a:rPr>
              <a:t>s8</a:t>
            </a:r>
            <a:r>
              <a:rPr lang="zh-CN" altLang="en-US" dirty="0">
                <a:solidFill>
                  <a:srgbClr val="CC0000"/>
                </a:solidFill>
                <a:ea typeface="楷体_GB2312" pitchFamily="49" charset="-122"/>
              </a:rPr>
              <a:t>中删除长度为</a:t>
            </a:r>
            <a:r>
              <a:rPr lang="en-US" altLang="zh-CN" dirty="0">
                <a:solidFill>
                  <a:srgbClr val="CC0000"/>
                </a:solidFill>
                <a:ea typeface="楷体_GB2312" pitchFamily="49" charset="-122"/>
              </a:rPr>
              <a:t>4</a:t>
            </a:r>
            <a:r>
              <a:rPr lang="zh-CN" altLang="en-US" dirty="0">
                <a:solidFill>
                  <a:srgbClr val="CC0000"/>
                </a:solidFill>
                <a:ea typeface="楷体_GB2312" pitchFamily="49" charset="-122"/>
              </a:rPr>
              <a:t>的子串，起始位置为</a:t>
            </a:r>
            <a:r>
              <a:rPr lang="en-US" altLang="zh-CN" dirty="0">
                <a:solidFill>
                  <a:srgbClr val="CC0000"/>
                </a:solidFill>
                <a:ea typeface="楷体_GB2312" pitchFamily="49" charset="-122"/>
              </a:rPr>
              <a:t>5</a:t>
            </a:r>
            <a:r>
              <a:rPr lang="zh-CN" altLang="en-US" dirty="0">
                <a:solidFill>
                  <a:srgbClr val="CC0000"/>
                </a:solidFill>
                <a:ea typeface="楷体_GB2312" pitchFamily="49" charset="-122"/>
              </a:rPr>
              <a:t>，则删除后的新串为</a:t>
            </a:r>
            <a:r>
              <a:rPr lang="en-US" altLang="zh-CN" dirty="0">
                <a:solidFill>
                  <a:srgbClr val="CC0000"/>
                </a:solidFill>
                <a:ea typeface="楷体_GB2312" pitchFamily="49" charset="-122"/>
              </a:rPr>
              <a:t>s1</a:t>
            </a:r>
            <a:r>
              <a:rPr lang="zh-CN" altLang="en-US" dirty="0">
                <a:solidFill>
                  <a:srgbClr val="CC0000"/>
                </a:solidFill>
                <a:ea typeface="楷体_GB2312" pitchFamily="49" charset="-122"/>
              </a:rPr>
              <a:t>。</a:t>
            </a:r>
          </a:p>
        </p:txBody>
      </p:sp>
      <p:sp>
        <p:nvSpPr>
          <p:cNvPr id="21507" name="Rectangle 2"/>
          <p:cNvSpPr>
            <a:spLocks noGrp="1" noChangeArrowheads="1"/>
          </p:cNvSpPr>
          <p:nvPr>
            <p:ph type="title"/>
          </p:nvPr>
        </p:nvSpPr>
        <p:spPr>
          <a:xfrm>
            <a:off x="993775" y="142875"/>
            <a:ext cx="7754938" cy="838200"/>
          </a:xfrm>
        </p:spPr>
        <p:txBody>
          <a:bodyPr/>
          <a:lstStyle/>
          <a:p>
            <a:pPr eaLnBrk="1" hangingPunct="1"/>
            <a:r>
              <a:rPr lang="zh-CN" altLang="en-US">
                <a:solidFill>
                  <a:schemeClr val="tx2"/>
                </a:solidFill>
                <a:latin typeface="黑体" pitchFamily="49" charset="-122"/>
                <a:ea typeface="黑体" pitchFamily="49" charset="-122"/>
              </a:rPr>
              <a:t>字符串的操作</a:t>
            </a:r>
          </a:p>
        </p:txBody>
      </p:sp>
      <p:sp>
        <p:nvSpPr>
          <p:cNvPr id="4" name="TextBox 3"/>
          <p:cNvSpPr txBox="1">
            <a:spLocks noChangeArrowheads="1"/>
          </p:cNvSpPr>
          <p:nvPr/>
        </p:nvSpPr>
        <p:spPr bwMode="auto">
          <a:xfrm>
            <a:off x="1047750" y="3644900"/>
            <a:ext cx="5653088"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110000"/>
              </a:lnSpc>
              <a:buClr>
                <a:srgbClr val="0000FF"/>
              </a:buClr>
              <a:buFont typeface="Wingdings" pitchFamily="2" charset="2"/>
              <a:buNone/>
            </a:pPr>
            <a:r>
              <a:rPr lang="en-US" altLang="zh-CN" sz="2400" dirty="0">
                <a:solidFill>
                  <a:srgbClr val="0000FF"/>
                </a:solidFill>
                <a:ea typeface="楷体_GB2312"/>
                <a:cs typeface="楷体_GB2312"/>
              </a:rPr>
              <a:t>s1</a:t>
            </a:r>
            <a:r>
              <a:rPr lang="en-US" altLang="zh-CN" sz="2400" dirty="0">
                <a:ea typeface="楷体_GB2312"/>
                <a:cs typeface="楷体_GB2312"/>
              </a:rPr>
              <a:t> = "It is a car"</a:t>
            </a:r>
          </a:p>
          <a:p>
            <a:pPr algn="just" eaLnBrk="1" hangingPunct="1">
              <a:lnSpc>
                <a:spcPct val="110000"/>
              </a:lnSpc>
              <a:buClr>
                <a:srgbClr val="0000FF"/>
              </a:buClr>
              <a:buFont typeface="Wingdings" pitchFamily="2" charset="2"/>
              <a:buNone/>
            </a:pPr>
            <a:r>
              <a:rPr lang="en-US" altLang="zh-CN" sz="2400" dirty="0">
                <a:solidFill>
                  <a:srgbClr val="0000FF"/>
                </a:solidFill>
                <a:ea typeface="楷体_GB2312"/>
                <a:cs typeface="楷体_GB2312"/>
              </a:rPr>
              <a:t>s8 </a:t>
            </a:r>
            <a:r>
              <a:rPr lang="en-US" altLang="zh-CN" sz="2400" dirty="0">
                <a:solidFill>
                  <a:srgbClr val="CC0000"/>
                </a:solidFill>
                <a:ea typeface="楷体_GB2312"/>
                <a:cs typeface="楷体_GB2312"/>
              </a:rPr>
              <a:t>= "It is not a car"</a:t>
            </a:r>
            <a:endParaRPr lang="en-US" altLang="zh-CN" sz="2400" dirty="0">
              <a:ea typeface="楷体_GB2312"/>
              <a:cs typeface="楷体_GB2312"/>
            </a:endParaRPr>
          </a:p>
        </p:txBody>
      </p:sp>
      <p:sp>
        <p:nvSpPr>
          <p:cNvPr id="5" name="Rectangle 3" descr="Rectangle: Click to edit Master text styles&#10;Second level&#10;Third level&#10;Fourth level&#10;Fifth level"/>
          <p:cNvSpPr txBox="1">
            <a:spLocks noChangeArrowheads="1"/>
          </p:cNvSpPr>
          <p:nvPr/>
        </p:nvSpPr>
        <p:spPr bwMode="auto">
          <a:xfrm>
            <a:off x="142875" y="5121275"/>
            <a:ext cx="7369175"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105000"/>
              </a:lnSpc>
              <a:spcBef>
                <a:spcPct val="50000"/>
              </a:spcBef>
              <a:buClr>
                <a:srgbClr val="0000FF"/>
              </a:buClr>
              <a:buFont typeface="Wingdings" pitchFamily="2" charset="2"/>
              <a:buNone/>
            </a:pPr>
            <a:r>
              <a:rPr lang="zh-CN" altLang="en-US" sz="2400" b="1" dirty="0">
                <a:solidFill>
                  <a:srgbClr val="00264D"/>
                </a:solidFill>
                <a:latin typeface="黑体" pitchFamily="49" charset="-122"/>
                <a:ea typeface="楷体_GB2312"/>
                <a:cs typeface="楷体_GB2312"/>
              </a:rPr>
              <a:t> </a:t>
            </a:r>
            <a:r>
              <a:rPr lang="en-US" altLang="zh-CN" sz="2400" b="1" dirty="0">
                <a:solidFill>
                  <a:srgbClr val="00264D"/>
                </a:solidFill>
                <a:latin typeface="黑体" pitchFamily="49" charset="-122"/>
                <a:ea typeface="楷体_GB2312"/>
                <a:cs typeface="楷体_GB2312"/>
              </a:rPr>
              <a:t>(10)</a:t>
            </a:r>
            <a:r>
              <a:rPr lang="en-US" altLang="zh-CN" sz="2400" b="1" dirty="0">
                <a:solidFill>
                  <a:srgbClr val="0000FF"/>
                </a:solidFill>
                <a:ea typeface="楷体_GB2312"/>
                <a:cs typeface="楷体_GB2312"/>
              </a:rPr>
              <a:t> </a:t>
            </a:r>
            <a:r>
              <a:rPr lang="zh-CN" altLang="en-US" sz="2400" b="1" dirty="0">
                <a:solidFill>
                  <a:srgbClr val="0000FF"/>
                </a:solidFill>
                <a:latin typeface="黑体" pitchFamily="49" charset="-122"/>
                <a:ea typeface="楷体_GB2312"/>
                <a:cs typeface="楷体_GB2312"/>
              </a:rPr>
              <a:t>从键盘输入一个字符序列。</a:t>
            </a:r>
          </a:p>
          <a:p>
            <a:pPr algn="just" eaLnBrk="1" hangingPunct="1">
              <a:lnSpc>
                <a:spcPct val="105000"/>
              </a:lnSpc>
              <a:spcBef>
                <a:spcPct val="50000"/>
              </a:spcBef>
              <a:buClr>
                <a:srgbClr val="0000FF"/>
              </a:buClr>
              <a:buFont typeface="Wingdings" pitchFamily="2" charset="2"/>
              <a:buNone/>
            </a:pPr>
            <a:r>
              <a:rPr lang="zh-CN" altLang="en-US" sz="2400" b="1" dirty="0">
                <a:solidFill>
                  <a:srgbClr val="00264D"/>
                </a:solidFill>
                <a:latin typeface="黑体" pitchFamily="49" charset="-122"/>
                <a:ea typeface="楷体_GB2312"/>
                <a:cs typeface="楷体_GB2312"/>
              </a:rPr>
              <a:t> </a:t>
            </a:r>
            <a:r>
              <a:rPr lang="en-US" altLang="zh-CN" sz="2400" b="1" dirty="0">
                <a:solidFill>
                  <a:srgbClr val="00264D"/>
                </a:solidFill>
                <a:latin typeface="黑体" pitchFamily="49" charset="-122"/>
                <a:ea typeface="楷体_GB2312"/>
                <a:cs typeface="楷体_GB2312"/>
              </a:rPr>
              <a:t>(11) </a:t>
            </a:r>
            <a:r>
              <a:rPr lang="zh-CN" altLang="en-US" sz="2400" b="1" dirty="0">
                <a:solidFill>
                  <a:srgbClr val="0000FF"/>
                </a:solidFill>
                <a:latin typeface="黑体" pitchFamily="49" charset="-122"/>
                <a:ea typeface="楷体_GB2312"/>
                <a:cs typeface="楷体_GB2312"/>
              </a:rPr>
              <a:t>在屏幕上显示一个字符序列。</a:t>
            </a:r>
          </a:p>
        </p:txBody>
      </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93923">
                                            <p:txEl>
                                              <p:pRg st="0" end="0"/>
                                            </p:txEl>
                                          </p:spTgt>
                                        </p:tgtEl>
                                        <p:attrNameLst>
                                          <p:attrName>style.visibility</p:attrName>
                                        </p:attrNameLst>
                                      </p:cBhvr>
                                      <p:to>
                                        <p:strVal val="visible"/>
                                      </p:to>
                                    </p:set>
                                    <p:anim calcmode="lin" valueType="num">
                                      <p:cBhvr additive="base">
                                        <p:cTn id="7" dur="500" fill="hold"/>
                                        <p:tgtEl>
                                          <p:spTgt spid="5939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939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93923">
                                            <p:txEl>
                                              <p:pRg st="1" end="1"/>
                                            </p:txEl>
                                          </p:spTgt>
                                        </p:tgtEl>
                                        <p:attrNameLst>
                                          <p:attrName>style.visibility</p:attrName>
                                        </p:attrNameLst>
                                      </p:cBhvr>
                                      <p:to>
                                        <p:strVal val="visible"/>
                                      </p:to>
                                    </p:set>
                                    <p:anim calcmode="lin" valueType="num">
                                      <p:cBhvr additive="base">
                                        <p:cTn id="13" dur="500" fill="hold"/>
                                        <p:tgtEl>
                                          <p:spTgt spid="59392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9392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3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1000" fill="hold"/>
                                        <p:tgtEl>
                                          <p:spTgt spid="4"/>
                                        </p:tgtEl>
                                        <p:attrNameLst>
                                          <p:attrName>ppt_w</p:attrName>
                                        </p:attrNameLst>
                                      </p:cBhvr>
                                      <p:tavLst>
                                        <p:tav tm="0">
                                          <p:val>
                                            <p:fltVal val="0"/>
                                          </p:val>
                                        </p:tav>
                                        <p:tav tm="100000">
                                          <p:val>
                                            <p:strVal val="#ppt_w"/>
                                          </p:val>
                                        </p:tav>
                                      </p:tavLst>
                                    </p:anim>
                                    <p:anim calcmode="lin" valueType="num">
                                      <p:cBhvr>
                                        <p:cTn id="20" dur="1000" fill="hold"/>
                                        <p:tgtEl>
                                          <p:spTgt spid="4"/>
                                        </p:tgtEl>
                                        <p:attrNameLst>
                                          <p:attrName>ppt_h</p:attrName>
                                        </p:attrNameLst>
                                      </p:cBhvr>
                                      <p:tavLst>
                                        <p:tav tm="0">
                                          <p:val>
                                            <p:fltVal val="0"/>
                                          </p:val>
                                        </p:tav>
                                        <p:tav tm="100000">
                                          <p:val>
                                            <p:strVal val="#ppt_h"/>
                                          </p:val>
                                        </p:tav>
                                      </p:tavLst>
                                    </p:anim>
                                    <p:anim calcmode="lin" valueType="num">
                                      <p:cBhvr>
                                        <p:cTn id="21" dur="1000" fill="hold"/>
                                        <p:tgtEl>
                                          <p:spTgt spid="4"/>
                                        </p:tgtEl>
                                        <p:attrNameLst>
                                          <p:attrName>style.rotation</p:attrName>
                                        </p:attrNameLst>
                                      </p:cBhvr>
                                      <p:tavLst>
                                        <p:tav tm="0">
                                          <p:val>
                                            <p:fltVal val="90"/>
                                          </p:val>
                                        </p:tav>
                                        <p:tav tm="100000">
                                          <p:val>
                                            <p:fltVal val="0"/>
                                          </p:val>
                                        </p:tav>
                                      </p:tavLst>
                                    </p:anim>
                                    <p:animEffect transition="in" filter="fade">
                                      <p:cBhvr>
                                        <p:cTn id="22" dur="10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0-#ppt_w/2"/>
                                          </p:val>
                                        </p:tav>
                                        <p:tav tm="100000">
                                          <p:val>
                                            <p:strVal val="#ppt_x"/>
                                          </p:val>
                                        </p:tav>
                                      </p:tavLst>
                                    </p:anim>
                                    <p:anim calcmode="lin" valueType="num">
                                      <p:cBhvr additive="base">
                                        <p:cTn id="2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23" grpId="0" build="p"/>
      <p:bldP spid="4"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4947" name="Rectangle 3" descr="Rectangle: Click to edit Master text styles&#10;Second level&#10;Third level&#10;Fourth level&#10;Fifth level"/>
          <p:cNvSpPr>
            <a:spLocks noGrp="1" noChangeArrowheads="1"/>
          </p:cNvSpPr>
          <p:nvPr>
            <p:ph type="body" idx="1"/>
          </p:nvPr>
        </p:nvSpPr>
        <p:spPr>
          <a:xfrm>
            <a:off x="300038" y="1384300"/>
            <a:ext cx="7521575" cy="5075238"/>
          </a:xfrm>
        </p:spPr>
        <p:txBody>
          <a:bodyPr/>
          <a:lstStyle/>
          <a:p>
            <a:pPr algn="just" eaLnBrk="1" hangingPunct="1">
              <a:lnSpc>
                <a:spcPct val="105000"/>
              </a:lnSpc>
              <a:spcBef>
                <a:spcPct val="50000"/>
              </a:spcBef>
              <a:buClr>
                <a:srgbClr val="0000FF"/>
              </a:buClr>
              <a:buFont typeface="Wingdings" pitchFamily="2" charset="2"/>
              <a:buNone/>
              <a:defRPr/>
            </a:pPr>
            <a:r>
              <a:rPr lang="en-US" altLang="zh-CN" dirty="0">
                <a:solidFill>
                  <a:srgbClr val="6600CC"/>
                </a:solidFill>
                <a:latin typeface="Comic Sans MS" pitchFamily="66" charset="0"/>
                <a:ea typeface="楷体_GB2312" pitchFamily="49" charset="-122"/>
              </a:rPr>
              <a:t>C++</a:t>
            </a:r>
            <a:r>
              <a:rPr lang="zh-CN" altLang="en-US" dirty="0">
                <a:solidFill>
                  <a:srgbClr val="6600CC"/>
                </a:solidFill>
                <a:latin typeface="Comic Sans MS" pitchFamily="66" charset="0"/>
                <a:ea typeface="楷体_GB2312" pitchFamily="49" charset="-122"/>
              </a:rPr>
              <a:t>的串库</a:t>
            </a:r>
            <a:r>
              <a:rPr lang="en-US" altLang="zh-CN" dirty="0">
                <a:solidFill>
                  <a:srgbClr val="6600CC"/>
                </a:solidFill>
                <a:latin typeface="Comic Sans MS" pitchFamily="66" charset="0"/>
                <a:ea typeface="楷体_GB2312" pitchFamily="49" charset="-122"/>
              </a:rPr>
              <a:t>(</a:t>
            </a:r>
            <a:r>
              <a:rPr lang="en-US" altLang="zh-CN" dirty="0" err="1">
                <a:solidFill>
                  <a:srgbClr val="6600CC"/>
                </a:solidFill>
                <a:latin typeface="Comic Sans MS" pitchFamily="66" charset="0"/>
                <a:ea typeface="楷体_GB2312" pitchFamily="49" charset="-122"/>
              </a:rPr>
              <a:t>string.h</a:t>
            </a:r>
            <a:r>
              <a:rPr lang="en-US" altLang="zh-CN" dirty="0">
                <a:solidFill>
                  <a:srgbClr val="6600CC"/>
                </a:solidFill>
                <a:latin typeface="Comic Sans MS" pitchFamily="66" charset="0"/>
                <a:ea typeface="楷体_GB2312" pitchFamily="49" charset="-122"/>
              </a:rPr>
              <a:t>)</a:t>
            </a:r>
            <a:r>
              <a:rPr lang="zh-CN" altLang="en-US" dirty="0">
                <a:solidFill>
                  <a:srgbClr val="6600CC"/>
                </a:solidFill>
                <a:latin typeface="Comic Sans MS" pitchFamily="66" charset="0"/>
                <a:ea typeface="楷体_GB2312" pitchFamily="49" charset="-122"/>
              </a:rPr>
              <a:t>中提供了许多字符串操作函数。但</a:t>
            </a:r>
            <a:r>
              <a:rPr lang="en-US" altLang="zh-CN" dirty="0">
                <a:solidFill>
                  <a:srgbClr val="6600CC"/>
                </a:solidFill>
                <a:latin typeface="Comic Sans MS" pitchFamily="66" charset="0"/>
                <a:ea typeface="楷体_GB2312" pitchFamily="49" charset="-122"/>
              </a:rPr>
              <a:t>C++</a:t>
            </a:r>
            <a:r>
              <a:rPr lang="zh-CN" altLang="en-US" dirty="0">
                <a:solidFill>
                  <a:srgbClr val="6600CC"/>
                </a:solidFill>
                <a:latin typeface="Comic Sans MS" pitchFamily="66" charset="0"/>
                <a:ea typeface="楷体_GB2312" pitchFamily="49" charset="-122"/>
              </a:rPr>
              <a:t>的串库中提供的实现字符串操作的函数功能和前面讨论的字符串的基本操作功能不完全相同。</a:t>
            </a:r>
          </a:p>
          <a:p>
            <a:pPr algn="just" eaLnBrk="1" hangingPunct="1">
              <a:lnSpc>
                <a:spcPct val="105000"/>
              </a:lnSpc>
              <a:spcBef>
                <a:spcPct val="50000"/>
              </a:spcBef>
              <a:buClr>
                <a:srgbClr val="0000FF"/>
              </a:buClr>
              <a:buFont typeface="Wingdings" pitchFamily="2" charset="2"/>
              <a:buNone/>
              <a:defRPr/>
            </a:pPr>
            <a:r>
              <a:rPr lang="zh-CN" altLang="en-US" dirty="0">
                <a:latin typeface="Comic Sans MS" pitchFamily="66" charset="0"/>
                <a:ea typeface="楷体_GB2312" pitchFamily="49" charset="-122"/>
              </a:rPr>
              <a:t>几个常用的</a:t>
            </a:r>
            <a:r>
              <a:rPr lang="en-US" altLang="zh-CN" dirty="0">
                <a:latin typeface="Comic Sans MS" pitchFamily="66" charset="0"/>
                <a:ea typeface="楷体_GB2312" pitchFamily="49" charset="-122"/>
              </a:rPr>
              <a:t>C++</a:t>
            </a:r>
            <a:r>
              <a:rPr lang="zh-CN" altLang="en-US" dirty="0">
                <a:latin typeface="Comic Sans MS" pitchFamily="66" charset="0"/>
                <a:ea typeface="楷体_GB2312" pitchFamily="49" charset="-122"/>
              </a:rPr>
              <a:t>字符串函数及其使用方法如下：</a:t>
            </a:r>
          </a:p>
          <a:p>
            <a:pPr algn="just" eaLnBrk="1" hangingPunct="1">
              <a:lnSpc>
                <a:spcPct val="105000"/>
              </a:lnSpc>
              <a:spcBef>
                <a:spcPct val="50000"/>
              </a:spcBef>
              <a:buClr>
                <a:srgbClr val="0000FF"/>
              </a:buClr>
              <a:buFont typeface="Wingdings" pitchFamily="2" charset="2"/>
              <a:buNone/>
              <a:defRPr/>
            </a:pPr>
            <a:r>
              <a:rPr lang="zh-CN" altLang="en-US" dirty="0">
                <a:solidFill>
                  <a:srgbClr val="CC0000"/>
                </a:solidFill>
                <a:latin typeface="Comic Sans MS" pitchFamily="66" charset="0"/>
                <a:ea typeface="楷体_GB2312" pitchFamily="49" charset="-122"/>
              </a:rPr>
              <a:t>假设我们已有如下定义语句：</a:t>
            </a:r>
          </a:p>
          <a:p>
            <a:pPr algn="just" eaLnBrk="1" hangingPunct="1">
              <a:lnSpc>
                <a:spcPct val="105000"/>
              </a:lnSpc>
              <a:spcBef>
                <a:spcPct val="50000"/>
              </a:spcBef>
              <a:buClr>
                <a:srgbClr val="0000FF"/>
              </a:buClr>
              <a:buFont typeface="Wingdings" pitchFamily="2" charset="2"/>
              <a:buNone/>
              <a:defRPr/>
            </a:pPr>
            <a:r>
              <a:rPr lang="en-US" altLang="zh-CN" dirty="0">
                <a:solidFill>
                  <a:srgbClr val="0000FF"/>
                </a:solidFill>
                <a:latin typeface="Comic Sans MS" pitchFamily="66" charset="0"/>
                <a:ea typeface="楷体_GB2312" pitchFamily="49" charset="-122"/>
              </a:rPr>
              <a:t>char s1[ ] = "It is a car"</a:t>
            </a:r>
            <a:r>
              <a:rPr lang="zh-CN" altLang="en-US" dirty="0">
                <a:solidFill>
                  <a:srgbClr val="0000FF"/>
                </a:solidFill>
                <a:latin typeface="Comic Sans MS" pitchFamily="66" charset="0"/>
                <a:ea typeface="楷体_GB2312" pitchFamily="49" charset="-122"/>
              </a:rPr>
              <a:t>；</a:t>
            </a:r>
          </a:p>
          <a:p>
            <a:pPr algn="just" eaLnBrk="1" hangingPunct="1">
              <a:lnSpc>
                <a:spcPct val="105000"/>
              </a:lnSpc>
              <a:spcBef>
                <a:spcPct val="50000"/>
              </a:spcBef>
              <a:buClr>
                <a:srgbClr val="0000FF"/>
              </a:buClr>
              <a:buFont typeface="Wingdings" pitchFamily="2" charset="2"/>
              <a:buNone/>
              <a:defRPr/>
            </a:pPr>
            <a:r>
              <a:rPr lang="en-US" altLang="zh-CN" dirty="0">
                <a:solidFill>
                  <a:srgbClr val="0000FF"/>
                </a:solidFill>
                <a:latin typeface="Comic Sans MS" pitchFamily="66" charset="0"/>
                <a:ea typeface="楷体_GB2312" pitchFamily="49" charset="-122"/>
              </a:rPr>
              <a:t>char s2[ ] = "jeep"</a:t>
            </a:r>
            <a:r>
              <a:rPr lang="zh-CN" altLang="en-US" dirty="0">
                <a:solidFill>
                  <a:srgbClr val="0000FF"/>
                </a:solidFill>
                <a:latin typeface="Comic Sans MS" pitchFamily="66" charset="0"/>
                <a:ea typeface="楷体_GB2312" pitchFamily="49" charset="-122"/>
              </a:rPr>
              <a:t>；</a:t>
            </a:r>
          </a:p>
          <a:p>
            <a:pPr algn="just" eaLnBrk="1" hangingPunct="1">
              <a:lnSpc>
                <a:spcPct val="105000"/>
              </a:lnSpc>
              <a:spcBef>
                <a:spcPct val="50000"/>
              </a:spcBef>
              <a:buClr>
                <a:srgbClr val="0000FF"/>
              </a:buClr>
              <a:buFont typeface="Wingdings" pitchFamily="2" charset="2"/>
              <a:buNone/>
              <a:defRPr/>
            </a:pPr>
            <a:r>
              <a:rPr lang="en-US" altLang="zh-CN" dirty="0">
                <a:solidFill>
                  <a:srgbClr val="0000FF"/>
                </a:solidFill>
                <a:latin typeface="Comic Sans MS" pitchFamily="66" charset="0"/>
                <a:ea typeface="楷体_GB2312" pitchFamily="49" charset="-122"/>
              </a:rPr>
              <a:t>char s3[ ] = "car"</a:t>
            </a:r>
            <a:r>
              <a:rPr lang="zh-CN" altLang="en-US" dirty="0">
                <a:solidFill>
                  <a:srgbClr val="0000FF"/>
                </a:solidFill>
                <a:latin typeface="Comic Sans MS" pitchFamily="66" charset="0"/>
                <a:ea typeface="楷体_GB2312" pitchFamily="49" charset="-122"/>
              </a:rPr>
              <a:t>；</a:t>
            </a:r>
          </a:p>
          <a:p>
            <a:pPr algn="just" eaLnBrk="1" hangingPunct="1">
              <a:lnSpc>
                <a:spcPct val="105000"/>
              </a:lnSpc>
              <a:spcBef>
                <a:spcPct val="50000"/>
              </a:spcBef>
              <a:buClr>
                <a:srgbClr val="0000FF"/>
              </a:buClr>
              <a:buFont typeface="Wingdings" pitchFamily="2" charset="2"/>
              <a:buNone/>
              <a:defRPr/>
            </a:pPr>
            <a:r>
              <a:rPr lang="en-US" altLang="zh-CN" dirty="0" err="1">
                <a:solidFill>
                  <a:srgbClr val="0000FF"/>
                </a:solidFill>
                <a:latin typeface="Comic Sans MS" pitchFamily="66" charset="0"/>
                <a:ea typeface="楷体_GB2312" pitchFamily="49" charset="-122"/>
              </a:rPr>
              <a:t>int</a:t>
            </a:r>
            <a:r>
              <a:rPr lang="en-US" altLang="zh-CN" dirty="0">
                <a:solidFill>
                  <a:srgbClr val="0000FF"/>
                </a:solidFill>
                <a:latin typeface="Comic Sans MS" pitchFamily="66" charset="0"/>
                <a:ea typeface="楷体_GB2312" pitchFamily="49" charset="-122"/>
              </a:rPr>
              <a:t> result</a:t>
            </a:r>
            <a:r>
              <a:rPr lang="zh-CN" altLang="en-US" dirty="0">
                <a:solidFill>
                  <a:srgbClr val="0000FF"/>
                </a:solidFill>
                <a:latin typeface="Comic Sans MS" pitchFamily="66" charset="0"/>
                <a:ea typeface="楷体_GB2312" pitchFamily="49" charset="-122"/>
              </a:rPr>
              <a:t>；</a:t>
            </a:r>
          </a:p>
          <a:p>
            <a:pPr algn="just" eaLnBrk="1" hangingPunct="1">
              <a:lnSpc>
                <a:spcPct val="105000"/>
              </a:lnSpc>
              <a:spcBef>
                <a:spcPct val="50000"/>
              </a:spcBef>
              <a:buClr>
                <a:srgbClr val="0000FF"/>
              </a:buClr>
              <a:buFont typeface="Wingdings" pitchFamily="2" charset="2"/>
              <a:buNone/>
              <a:defRPr/>
            </a:pPr>
            <a:r>
              <a:rPr lang="en-US" altLang="zh-CN" dirty="0">
                <a:solidFill>
                  <a:srgbClr val="0000FF"/>
                </a:solidFill>
                <a:latin typeface="Comic Sans MS" pitchFamily="66" charset="0"/>
                <a:ea typeface="楷体_GB2312" pitchFamily="49" charset="-122"/>
              </a:rPr>
              <a:t>char s4[20] </a:t>
            </a:r>
            <a:r>
              <a:rPr lang="zh-CN" altLang="en-US" dirty="0">
                <a:solidFill>
                  <a:srgbClr val="0000FF"/>
                </a:solidFill>
                <a:latin typeface="Comic Sans MS" pitchFamily="66" charset="0"/>
                <a:ea typeface="楷体_GB2312" pitchFamily="49" charset="-122"/>
              </a:rPr>
              <a:t>，*</a:t>
            </a:r>
            <a:r>
              <a:rPr lang="en-US" altLang="zh-CN" dirty="0">
                <a:solidFill>
                  <a:srgbClr val="0000FF"/>
                </a:solidFill>
                <a:latin typeface="Comic Sans MS" pitchFamily="66" charset="0"/>
                <a:ea typeface="楷体_GB2312" pitchFamily="49" charset="-122"/>
              </a:rPr>
              <a:t>p</a:t>
            </a:r>
            <a:r>
              <a:rPr lang="zh-CN" altLang="en-US" dirty="0">
                <a:solidFill>
                  <a:srgbClr val="0000FF"/>
                </a:solidFill>
                <a:latin typeface="Comic Sans MS" pitchFamily="66" charset="0"/>
                <a:ea typeface="楷体_GB2312" pitchFamily="49" charset="-122"/>
              </a:rPr>
              <a:t>；</a:t>
            </a:r>
          </a:p>
        </p:txBody>
      </p:sp>
      <p:sp>
        <p:nvSpPr>
          <p:cNvPr id="594946" name="Rectangle 2"/>
          <p:cNvSpPr>
            <a:spLocks noGrp="1" noChangeArrowheads="1"/>
          </p:cNvSpPr>
          <p:nvPr>
            <p:ph type="title"/>
          </p:nvPr>
        </p:nvSpPr>
        <p:spPr>
          <a:xfrm>
            <a:off x="993775" y="142875"/>
            <a:ext cx="7754938" cy="838200"/>
          </a:xfrm>
        </p:spPr>
        <p:txBody>
          <a:bodyPr/>
          <a:lstStyle/>
          <a:p>
            <a:pPr eaLnBrk="1" hangingPunct="1"/>
            <a:r>
              <a:rPr lang="zh-CN" altLang="en-US" dirty="0">
                <a:solidFill>
                  <a:schemeClr val="tx2"/>
                </a:solidFill>
                <a:latin typeface="黑体" pitchFamily="49" charset="-122"/>
                <a:ea typeface="黑体" pitchFamily="49" charset="-122"/>
              </a:rPr>
              <a:t>常用的</a:t>
            </a:r>
            <a:r>
              <a:rPr lang="en-US" altLang="zh-CN" dirty="0">
                <a:solidFill>
                  <a:schemeClr val="tx2"/>
                </a:solidFill>
                <a:latin typeface="黑体" pitchFamily="49" charset="-122"/>
                <a:ea typeface="黑体" pitchFamily="49" charset="-122"/>
              </a:rPr>
              <a:t>C++</a:t>
            </a:r>
            <a:r>
              <a:rPr lang="zh-CN" altLang="en-US" dirty="0">
                <a:solidFill>
                  <a:schemeClr val="tx2"/>
                </a:solidFill>
                <a:latin typeface="黑体" pitchFamily="49" charset="-122"/>
                <a:ea typeface="黑体" pitchFamily="49" charset="-122"/>
              </a:rPr>
              <a:t>字符串函数</a:t>
            </a:r>
          </a:p>
        </p:txBody>
      </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49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49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49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49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9494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9494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9494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9494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947"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5971" name="Rectangle 3" descr="Rectangle: Click to edit Master text styles&#10;Second level&#10;Third level&#10;Fourth level&#10;Fifth level"/>
          <p:cNvSpPr>
            <a:spLocks noGrp="1" noChangeArrowheads="1"/>
          </p:cNvSpPr>
          <p:nvPr>
            <p:ph type="body" idx="1"/>
          </p:nvPr>
        </p:nvSpPr>
        <p:spPr>
          <a:xfrm>
            <a:off x="300038" y="1384300"/>
            <a:ext cx="7521575" cy="5075238"/>
          </a:xfrm>
        </p:spPr>
        <p:txBody>
          <a:bodyPr/>
          <a:lstStyle/>
          <a:p>
            <a:pPr marL="198438" indent="-198438" algn="just" eaLnBrk="1" hangingPunct="1">
              <a:buClr>
                <a:srgbClr val="0000FF"/>
              </a:buClr>
              <a:buFont typeface="Wingdings" pitchFamily="2" charset="2"/>
              <a:buNone/>
              <a:defRPr/>
            </a:pPr>
            <a:r>
              <a:rPr lang="en-US" altLang="zh-CN" sz="2000" dirty="0">
                <a:latin typeface="Comic Sans MS" pitchFamily="66" charset="0"/>
                <a:ea typeface="楷体_GB2312" pitchFamily="49" charset="-122"/>
              </a:rPr>
              <a:t>(1) </a:t>
            </a:r>
            <a:r>
              <a:rPr lang="zh-CN" altLang="en-US" sz="2000" dirty="0">
                <a:solidFill>
                  <a:srgbClr val="0000FF"/>
                </a:solidFill>
                <a:latin typeface="Comic Sans MS" pitchFamily="66" charset="0"/>
                <a:ea typeface="楷体_GB2312" pitchFamily="49" charset="-122"/>
              </a:rPr>
              <a:t>串长度   </a:t>
            </a:r>
            <a:r>
              <a:rPr lang="en-US" altLang="zh-CN" sz="2000" dirty="0" err="1">
                <a:solidFill>
                  <a:srgbClr val="0000FF"/>
                </a:solidFill>
                <a:latin typeface="Comic Sans MS" pitchFamily="66" charset="0"/>
                <a:ea typeface="楷体_GB2312" pitchFamily="49" charset="-122"/>
              </a:rPr>
              <a:t>int</a:t>
            </a:r>
            <a:r>
              <a:rPr lang="en-US" altLang="zh-CN" sz="2000" dirty="0">
                <a:solidFill>
                  <a:srgbClr val="0000FF"/>
                </a:solidFill>
                <a:latin typeface="Comic Sans MS" pitchFamily="66" charset="0"/>
                <a:ea typeface="楷体_GB2312" pitchFamily="49" charset="-122"/>
              </a:rPr>
              <a:t> </a:t>
            </a:r>
            <a:r>
              <a:rPr lang="en-US" altLang="zh-CN" sz="2000" dirty="0" err="1">
                <a:solidFill>
                  <a:srgbClr val="0000FF"/>
                </a:solidFill>
                <a:latin typeface="Comic Sans MS" pitchFamily="66" charset="0"/>
                <a:ea typeface="楷体_GB2312" pitchFamily="49" charset="-122"/>
              </a:rPr>
              <a:t>strlen</a:t>
            </a:r>
            <a:r>
              <a:rPr lang="en-US" altLang="zh-CN" sz="2000" dirty="0">
                <a:solidFill>
                  <a:srgbClr val="0000FF"/>
                </a:solidFill>
                <a:latin typeface="Comic Sans MS" pitchFamily="66" charset="0"/>
                <a:ea typeface="楷体_GB2312" pitchFamily="49" charset="-122"/>
              </a:rPr>
              <a:t>(char *</a:t>
            </a:r>
            <a:r>
              <a:rPr lang="en-US" altLang="zh-CN" sz="2000" dirty="0" err="1">
                <a:solidFill>
                  <a:srgbClr val="0000FF"/>
                </a:solidFill>
                <a:latin typeface="Comic Sans MS" pitchFamily="66" charset="0"/>
                <a:ea typeface="楷体_GB2312" pitchFamily="49" charset="-122"/>
              </a:rPr>
              <a:t>str</a:t>
            </a:r>
            <a:r>
              <a:rPr lang="en-US" altLang="zh-CN" sz="2000" dirty="0">
                <a:solidFill>
                  <a:srgbClr val="0000FF"/>
                </a:solidFill>
                <a:latin typeface="Comic Sans MS" pitchFamily="66" charset="0"/>
                <a:ea typeface="楷体_GB2312" pitchFamily="49" charset="-122"/>
              </a:rPr>
              <a:t>)</a:t>
            </a:r>
            <a:r>
              <a:rPr lang="zh-CN" altLang="en-US" sz="2000" dirty="0">
                <a:latin typeface="Comic Sans MS" pitchFamily="66" charset="0"/>
                <a:ea typeface="楷体_GB2312" pitchFamily="49" charset="-122"/>
              </a:rPr>
              <a:t>：</a:t>
            </a:r>
          </a:p>
          <a:p>
            <a:pPr marL="198438" indent="-198438" algn="just" eaLnBrk="1" hangingPunct="1">
              <a:buClr>
                <a:srgbClr val="0000FF"/>
              </a:buClr>
              <a:buFont typeface="Wingdings" pitchFamily="2" charset="2"/>
              <a:buNone/>
              <a:defRPr/>
            </a:pPr>
            <a:r>
              <a:rPr lang="zh-CN" altLang="en-US" sz="2000" dirty="0">
                <a:latin typeface="Comic Sans MS" pitchFamily="66" charset="0"/>
                <a:ea typeface="楷体_GB2312" pitchFamily="49" charset="-122"/>
              </a:rPr>
              <a:t>　　</a:t>
            </a:r>
            <a:r>
              <a:rPr lang="en-US" altLang="zh-CN" sz="2000" dirty="0" err="1">
                <a:latin typeface="Comic Sans MS" pitchFamily="66" charset="0"/>
                <a:ea typeface="楷体_GB2312" pitchFamily="49" charset="-122"/>
              </a:rPr>
              <a:t>cout</a:t>
            </a:r>
            <a:r>
              <a:rPr lang="en-US" altLang="zh-CN" sz="2000" dirty="0">
                <a:latin typeface="Comic Sans MS" pitchFamily="66" charset="0"/>
                <a:ea typeface="楷体_GB2312" pitchFamily="49" charset="-122"/>
              </a:rPr>
              <a:t> &lt;&lt; </a:t>
            </a:r>
            <a:r>
              <a:rPr lang="en-US" altLang="zh-CN" sz="2000" dirty="0" err="1">
                <a:latin typeface="Comic Sans MS" pitchFamily="66" charset="0"/>
                <a:ea typeface="楷体_GB2312" pitchFamily="49" charset="-122"/>
              </a:rPr>
              <a:t>strlen</a:t>
            </a:r>
            <a:r>
              <a:rPr lang="en-US" altLang="zh-CN" sz="2000" dirty="0">
                <a:latin typeface="Comic Sans MS" pitchFamily="66" charset="0"/>
                <a:ea typeface="楷体_GB2312" pitchFamily="49" charset="-122"/>
              </a:rPr>
              <a:t>(s1)&lt;&lt;</a:t>
            </a:r>
            <a:r>
              <a:rPr lang="en-US" altLang="zh-CN" sz="2000" dirty="0" err="1">
                <a:latin typeface="Comic Sans MS" pitchFamily="66" charset="0"/>
                <a:ea typeface="楷体_GB2312" pitchFamily="49" charset="-122"/>
              </a:rPr>
              <a:t>endl</a:t>
            </a:r>
            <a:r>
              <a:rPr lang="zh-CN" altLang="en-US" sz="2000" dirty="0">
                <a:latin typeface="Comic Sans MS" pitchFamily="66" charset="0"/>
                <a:ea typeface="楷体_GB2312" pitchFamily="49" charset="-122"/>
              </a:rPr>
              <a:t>；　　</a:t>
            </a:r>
            <a:r>
              <a:rPr lang="en-US" altLang="zh-CN" sz="2000" dirty="0">
                <a:latin typeface="Comic Sans MS" pitchFamily="66" charset="0"/>
                <a:ea typeface="楷体_GB2312" pitchFamily="49" charset="-122"/>
              </a:rPr>
              <a:t>//</a:t>
            </a:r>
            <a:r>
              <a:rPr lang="zh-CN" altLang="en-US" sz="2000" dirty="0">
                <a:latin typeface="Comic Sans MS" pitchFamily="66" charset="0"/>
                <a:ea typeface="楷体_GB2312" pitchFamily="49" charset="-122"/>
              </a:rPr>
              <a:t>输出</a:t>
            </a:r>
            <a:r>
              <a:rPr lang="en-US" altLang="zh-CN" sz="2000" dirty="0">
                <a:latin typeface="Comic Sans MS" pitchFamily="66" charset="0"/>
                <a:ea typeface="楷体_GB2312" pitchFamily="49" charset="-122"/>
              </a:rPr>
              <a:t>11</a:t>
            </a:r>
          </a:p>
          <a:p>
            <a:pPr marL="198438" indent="-198438" algn="just" eaLnBrk="1" hangingPunct="1">
              <a:buClr>
                <a:srgbClr val="0000FF"/>
              </a:buClr>
              <a:buFont typeface="Wingdings" pitchFamily="2" charset="2"/>
              <a:buNone/>
              <a:defRPr/>
            </a:pPr>
            <a:r>
              <a:rPr lang="zh-CN" altLang="en-US" sz="2000" dirty="0">
                <a:latin typeface="Comic Sans MS" pitchFamily="66" charset="0"/>
                <a:ea typeface="楷体_GB2312" pitchFamily="49" charset="-122"/>
              </a:rPr>
              <a:t>　　</a:t>
            </a:r>
            <a:r>
              <a:rPr lang="en-US" altLang="zh-CN" sz="2000" dirty="0" err="1">
                <a:latin typeface="Comic Sans MS" pitchFamily="66" charset="0"/>
                <a:ea typeface="楷体_GB2312" pitchFamily="49" charset="-122"/>
              </a:rPr>
              <a:t>cout</a:t>
            </a:r>
            <a:r>
              <a:rPr lang="en-US" altLang="zh-CN" sz="2000" dirty="0">
                <a:latin typeface="Comic Sans MS" pitchFamily="66" charset="0"/>
                <a:ea typeface="楷体_GB2312" pitchFamily="49" charset="-122"/>
              </a:rPr>
              <a:t> &lt;&lt; </a:t>
            </a:r>
            <a:r>
              <a:rPr lang="en-US" altLang="zh-CN" sz="2000" dirty="0" err="1">
                <a:latin typeface="Comic Sans MS" pitchFamily="66" charset="0"/>
                <a:ea typeface="楷体_GB2312" pitchFamily="49" charset="-122"/>
              </a:rPr>
              <a:t>strlen</a:t>
            </a:r>
            <a:r>
              <a:rPr lang="en-US" altLang="zh-CN" sz="2000" dirty="0">
                <a:latin typeface="Comic Sans MS" pitchFamily="66" charset="0"/>
                <a:ea typeface="楷体_GB2312" pitchFamily="49" charset="-122"/>
              </a:rPr>
              <a:t>(s2)&lt;&lt;</a:t>
            </a:r>
            <a:r>
              <a:rPr lang="en-US" altLang="zh-CN" sz="2000" dirty="0" err="1">
                <a:latin typeface="Comic Sans MS" pitchFamily="66" charset="0"/>
                <a:ea typeface="楷体_GB2312" pitchFamily="49" charset="-122"/>
              </a:rPr>
              <a:t>endl</a:t>
            </a:r>
            <a:r>
              <a:rPr lang="zh-CN" altLang="en-US" sz="2000" dirty="0">
                <a:latin typeface="Comic Sans MS" pitchFamily="66" charset="0"/>
                <a:ea typeface="楷体_GB2312" pitchFamily="49" charset="-122"/>
              </a:rPr>
              <a:t>；　　</a:t>
            </a:r>
            <a:r>
              <a:rPr lang="en-US" altLang="zh-CN" sz="2000" dirty="0">
                <a:latin typeface="Comic Sans MS" pitchFamily="66" charset="0"/>
                <a:ea typeface="楷体_GB2312" pitchFamily="49" charset="-122"/>
              </a:rPr>
              <a:t>//</a:t>
            </a:r>
            <a:r>
              <a:rPr lang="zh-CN" altLang="en-US" sz="2000" dirty="0">
                <a:latin typeface="Comic Sans MS" pitchFamily="66" charset="0"/>
                <a:ea typeface="楷体_GB2312" pitchFamily="49" charset="-122"/>
              </a:rPr>
              <a:t>输出</a:t>
            </a:r>
            <a:r>
              <a:rPr lang="en-US" altLang="zh-CN" sz="2000" dirty="0">
                <a:latin typeface="Comic Sans MS" pitchFamily="66" charset="0"/>
                <a:ea typeface="楷体_GB2312" pitchFamily="49" charset="-122"/>
              </a:rPr>
              <a:t>4</a:t>
            </a:r>
          </a:p>
          <a:p>
            <a:pPr marL="198438" indent="-198438" algn="just" eaLnBrk="1" hangingPunct="1">
              <a:buClr>
                <a:srgbClr val="0000FF"/>
              </a:buClr>
              <a:buFont typeface="Wingdings" pitchFamily="2" charset="2"/>
              <a:buNone/>
              <a:defRPr/>
            </a:pPr>
            <a:r>
              <a:rPr lang="en-US" altLang="zh-CN" sz="2000" dirty="0">
                <a:latin typeface="Comic Sans MS" pitchFamily="66" charset="0"/>
                <a:ea typeface="楷体_GB2312" pitchFamily="49" charset="-122"/>
              </a:rPr>
              <a:t>(2) </a:t>
            </a:r>
            <a:r>
              <a:rPr lang="zh-CN" altLang="en-US" sz="2000" dirty="0">
                <a:solidFill>
                  <a:srgbClr val="0000FF"/>
                </a:solidFill>
                <a:latin typeface="Comic Sans MS" pitchFamily="66" charset="0"/>
                <a:ea typeface="楷体_GB2312" pitchFamily="49" charset="-122"/>
              </a:rPr>
              <a:t>串拷贝　　</a:t>
            </a:r>
            <a:r>
              <a:rPr lang="en-US" altLang="zh-CN" sz="2000" dirty="0">
                <a:solidFill>
                  <a:srgbClr val="0000FF"/>
                </a:solidFill>
                <a:latin typeface="Comic Sans MS" pitchFamily="66" charset="0"/>
                <a:ea typeface="楷体_GB2312" pitchFamily="49" charset="-122"/>
              </a:rPr>
              <a:t>char *</a:t>
            </a:r>
            <a:r>
              <a:rPr lang="en-US" altLang="zh-CN" sz="2000" dirty="0" err="1">
                <a:solidFill>
                  <a:srgbClr val="0000FF"/>
                </a:solidFill>
                <a:latin typeface="Comic Sans MS" pitchFamily="66" charset="0"/>
                <a:ea typeface="楷体_GB2312" pitchFamily="49" charset="-122"/>
              </a:rPr>
              <a:t>strcpy</a:t>
            </a:r>
            <a:r>
              <a:rPr lang="en-US" altLang="zh-CN" sz="2000" dirty="0">
                <a:solidFill>
                  <a:srgbClr val="0000FF"/>
                </a:solidFill>
                <a:latin typeface="Comic Sans MS" pitchFamily="66" charset="0"/>
                <a:ea typeface="楷体_GB2312" pitchFamily="49" charset="-122"/>
              </a:rPr>
              <a:t>(char *str1</a:t>
            </a:r>
            <a:r>
              <a:rPr lang="zh-CN" altLang="en-US" sz="2000" dirty="0">
                <a:solidFill>
                  <a:srgbClr val="0000FF"/>
                </a:solidFill>
                <a:latin typeface="Comic Sans MS" pitchFamily="66" charset="0"/>
                <a:ea typeface="楷体_GB2312" pitchFamily="49" charset="-122"/>
              </a:rPr>
              <a:t>，</a:t>
            </a:r>
            <a:r>
              <a:rPr lang="en-US" altLang="zh-CN" sz="2000" dirty="0">
                <a:solidFill>
                  <a:srgbClr val="0000FF"/>
                </a:solidFill>
                <a:latin typeface="Comic Sans MS" pitchFamily="66" charset="0"/>
                <a:ea typeface="楷体_GB2312" pitchFamily="49" charset="-122"/>
              </a:rPr>
              <a:t>char *str2)</a:t>
            </a:r>
            <a:r>
              <a:rPr lang="zh-CN" altLang="en-US" sz="2000" dirty="0">
                <a:solidFill>
                  <a:srgbClr val="0000FF"/>
                </a:solidFill>
                <a:latin typeface="Comic Sans MS" pitchFamily="66" charset="0"/>
                <a:ea typeface="楷体_GB2312" pitchFamily="49" charset="-122"/>
              </a:rPr>
              <a:t>：</a:t>
            </a:r>
          </a:p>
          <a:p>
            <a:pPr marL="198438" indent="-198438" algn="just" eaLnBrk="1" hangingPunct="1">
              <a:buClr>
                <a:srgbClr val="0000FF"/>
              </a:buClr>
              <a:buFont typeface="Wingdings" pitchFamily="2" charset="2"/>
              <a:buNone/>
              <a:defRPr/>
            </a:pPr>
            <a:r>
              <a:rPr lang="zh-CN" altLang="en-US" sz="2000" dirty="0">
                <a:latin typeface="Comic Sans MS" pitchFamily="66" charset="0"/>
                <a:ea typeface="楷体_GB2312" pitchFamily="49" charset="-122"/>
              </a:rPr>
              <a:t>　　</a:t>
            </a:r>
            <a:r>
              <a:rPr lang="en-US" altLang="zh-CN" sz="2000" dirty="0" err="1">
                <a:latin typeface="Comic Sans MS" pitchFamily="66" charset="0"/>
                <a:ea typeface="楷体_GB2312" pitchFamily="49" charset="-122"/>
              </a:rPr>
              <a:t>strcpy</a:t>
            </a:r>
            <a:r>
              <a:rPr lang="en-US" altLang="zh-CN" sz="2000" dirty="0">
                <a:latin typeface="Comic Sans MS" pitchFamily="66" charset="0"/>
                <a:ea typeface="楷体_GB2312" pitchFamily="49" charset="-122"/>
              </a:rPr>
              <a:t>(s4</a:t>
            </a:r>
            <a:r>
              <a:rPr lang="zh-CN" altLang="en-US" sz="2000" dirty="0">
                <a:latin typeface="Comic Sans MS" pitchFamily="66" charset="0"/>
                <a:ea typeface="楷体_GB2312" pitchFamily="49" charset="-122"/>
              </a:rPr>
              <a:t>，</a:t>
            </a:r>
            <a:r>
              <a:rPr lang="en-US" altLang="zh-CN" sz="2000" dirty="0">
                <a:latin typeface="Comic Sans MS" pitchFamily="66" charset="0"/>
                <a:ea typeface="楷体_GB2312" pitchFamily="49" charset="-122"/>
              </a:rPr>
              <a:t>s2)</a:t>
            </a:r>
            <a:r>
              <a:rPr lang="zh-CN" altLang="en-US" sz="2000" dirty="0">
                <a:latin typeface="Comic Sans MS" pitchFamily="66" charset="0"/>
                <a:ea typeface="楷体_GB2312" pitchFamily="49" charset="-122"/>
              </a:rPr>
              <a:t>；　　　　　　</a:t>
            </a:r>
            <a:r>
              <a:rPr lang="en-US" altLang="zh-CN" sz="2000" dirty="0">
                <a:latin typeface="Comic Sans MS" pitchFamily="66" charset="0"/>
                <a:ea typeface="楷体_GB2312" pitchFamily="49" charset="-122"/>
              </a:rPr>
              <a:t>//s4 = "jeep"</a:t>
            </a:r>
          </a:p>
          <a:p>
            <a:pPr marL="198438" indent="-198438" algn="just" eaLnBrk="1" hangingPunct="1">
              <a:buClr>
                <a:srgbClr val="0000FF"/>
              </a:buClr>
              <a:buFont typeface="Wingdings" pitchFamily="2" charset="2"/>
              <a:buNone/>
              <a:defRPr/>
            </a:pPr>
            <a:r>
              <a:rPr lang="en-US" altLang="zh-CN" sz="2000" dirty="0">
                <a:latin typeface="Comic Sans MS" pitchFamily="66" charset="0"/>
                <a:ea typeface="楷体_GB2312" pitchFamily="49" charset="-122"/>
              </a:rPr>
              <a:t>(3) </a:t>
            </a:r>
            <a:r>
              <a:rPr lang="zh-CN" altLang="en-US" sz="2000" dirty="0">
                <a:solidFill>
                  <a:srgbClr val="0000FF"/>
                </a:solidFill>
                <a:latin typeface="Comic Sans MS" pitchFamily="66" charset="0"/>
                <a:ea typeface="楷体_GB2312" pitchFamily="49" charset="-122"/>
              </a:rPr>
              <a:t>串连接　　</a:t>
            </a:r>
            <a:r>
              <a:rPr lang="en-US" altLang="zh-CN" sz="2000" dirty="0">
                <a:solidFill>
                  <a:srgbClr val="0000FF"/>
                </a:solidFill>
                <a:latin typeface="Comic Sans MS" pitchFamily="66" charset="0"/>
                <a:ea typeface="楷体_GB2312" pitchFamily="49" charset="-122"/>
              </a:rPr>
              <a:t>char *</a:t>
            </a:r>
            <a:r>
              <a:rPr lang="en-US" altLang="zh-CN" sz="2000" dirty="0" err="1">
                <a:solidFill>
                  <a:srgbClr val="0000FF"/>
                </a:solidFill>
                <a:latin typeface="Comic Sans MS" pitchFamily="66" charset="0"/>
                <a:ea typeface="楷体_GB2312" pitchFamily="49" charset="-122"/>
              </a:rPr>
              <a:t>strcat</a:t>
            </a:r>
            <a:r>
              <a:rPr lang="en-US" altLang="zh-CN" sz="2000" dirty="0">
                <a:solidFill>
                  <a:srgbClr val="0000FF"/>
                </a:solidFill>
                <a:latin typeface="Comic Sans MS" pitchFamily="66" charset="0"/>
                <a:ea typeface="楷体_GB2312" pitchFamily="49" charset="-122"/>
              </a:rPr>
              <a:t>(char *str1</a:t>
            </a:r>
            <a:r>
              <a:rPr lang="zh-CN" altLang="en-US" sz="2000" dirty="0">
                <a:solidFill>
                  <a:srgbClr val="0000FF"/>
                </a:solidFill>
                <a:latin typeface="Comic Sans MS" pitchFamily="66" charset="0"/>
                <a:ea typeface="楷体_GB2312" pitchFamily="49" charset="-122"/>
              </a:rPr>
              <a:t>，</a:t>
            </a:r>
            <a:r>
              <a:rPr lang="en-US" altLang="zh-CN" sz="2000" dirty="0">
                <a:solidFill>
                  <a:srgbClr val="0000FF"/>
                </a:solidFill>
                <a:latin typeface="Comic Sans MS" pitchFamily="66" charset="0"/>
                <a:ea typeface="楷体_GB2312" pitchFamily="49" charset="-122"/>
              </a:rPr>
              <a:t>char *str2)</a:t>
            </a:r>
            <a:r>
              <a:rPr lang="zh-CN" altLang="en-US" sz="2000" dirty="0">
                <a:solidFill>
                  <a:srgbClr val="0000FF"/>
                </a:solidFill>
                <a:latin typeface="Comic Sans MS" pitchFamily="66" charset="0"/>
                <a:ea typeface="楷体_GB2312" pitchFamily="49" charset="-122"/>
              </a:rPr>
              <a:t>：</a:t>
            </a:r>
          </a:p>
          <a:p>
            <a:pPr marL="198438" indent="-198438" algn="just" eaLnBrk="1" hangingPunct="1">
              <a:buClr>
                <a:srgbClr val="0000FF"/>
              </a:buClr>
              <a:buFont typeface="Wingdings" pitchFamily="2" charset="2"/>
              <a:buNone/>
              <a:defRPr/>
            </a:pPr>
            <a:r>
              <a:rPr lang="zh-CN" altLang="en-US" sz="2000" dirty="0">
                <a:latin typeface="Comic Sans MS" pitchFamily="66" charset="0"/>
                <a:ea typeface="楷体_GB2312" pitchFamily="49" charset="-122"/>
              </a:rPr>
              <a:t>    </a:t>
            </a:r>
            <a:r>
              <a:rPr lang="en-US" altLang="zh-CN" sz="2000" dirty="0" err="1">
                <a:latin typeface="Comic Sans MS" pitchFamily="66" charset="0"/>
                <a:ea typeface="楷体_GB2312" pitchFamily="49" charset="-122"/>
              </a:rPr>
              <a:t>strcat</a:t>
            </a:r>
            <a:r>
              <a:rPr lang="en-US" altLang="zh-CN" sz="2000" dirty="0">
                <a:latin typeface="Comic Sans MS" pitchFamily="66" charset="0"/>
                <a:ea typeface="楷体_GB2312" pitchFamily="49" charset="-122"/>
              </a:rPr>
              <a:t>(s2</a:t>
            </a:r>
            <a:r>
              <a:rPr lang="zh-CN" altLang="en-US" sz="2000" dirty="0">
                <a:latin typeface="Comic Sans MS" pitchFamily="66" charset="0"/>
                <a:ea typeface="楷体_GB2312" pitchFamily="49" charset="-122"/>
              </a:rPr>
              <a:t>，</a:t>
            </a:r>
            <a:r>
              <a:rPr lang="en-US" altLang="zh-CN" sz="2000" dirty="0">
                <a:latin typeface="Comic Sans MS" pitchFamily="66" charset="0"/>
                <a:ea typeface="楷体_GB2312" pitchFamily="49" charset="-122"/>
              </a:rPr>
              <a:t>s3)</a:t>
            </a:r>
            <a:r>
              <a:rPr lang="zh-CN" altLang="en-US" sz="2000" dirty="0">
                <a:latin typeface="Comic Sans MS" pitchFamily="66" charset="0"/>
                <a:ea typeface="楷体_GB2312" pitchFamily="49" charset="-122"/>
              </a:rPr>
              <a:t>；            </a:t>
            </a:r>
            <a:r>
              <a:rPr lang="en-US" altLang="zh-CN" sz="2000" dirty="0">
                <a:latin typeface="Comic Sans MS" pitchFamily="66" charset="0"/>
                <a:ea typeface="楷体_GB2312" pitchFamily="49" charset="-122"/>
              </a:rPr>
              <a:t>//s4 = "</a:t>
            </a:r>
            <a:r>
              <a:rPr lang="en-US" altLang="zh-CN" sz="2000" dirty="0" err="1">
                <a:latin typeface="Comic Sans MS" pitchFamily="66" charset="0"/>
                <a:ea typeface="楷体_GB2312" pitchFamily="49" charset="-122"/>
              </a:rPr>
              <a:t>jeepcar</a:t>
            </a:r>
            <a:r>
              <a:rPr lang="en-US" altLang="zh-CN" sz="2000" dirty="0">
                <a:latin typeface="Comic Sans MS" pitchFamily="66" charset="0"/>
                <a:ea typeface="楷体_GB2312" pitchFamily="49" charset="-122"/>
              </a:rPr>
              <a:t>"</a:t>
            </a:r>
          </a:p>
          <a:p>
            <a:pPr marL="198438" indent="-198438" algn="just" eaLnBrk="1" hangingPunct="1">
              <a:buClr>
                <a:srgbClr val="0000FF"/>
              </a:buClr>
              <a:buFont typeface="Wingdings" pitchFamily="2" charset="2"/>
              <a:buNone/>
              <a:defRPr/>
            </a:pPr>
            <a:r>
              <a:rPr lang="en-US" altLang="zh-CN" sz="2000" dirty="0">
                <a:latin typeface="Comic Sans MS" pitchFamily="66" charset="0"/>
                <a:ea typeface="楷体_GB2312" pitchFamily="49" charset="-122"/>
              </a:rPr>
              <a:t>(4) </a:t>
            </a:r>
            <a:r>
              <a:rPr lang="zh-CN" altLang="en-US" sz="2000" dirty="0">
                <a:solidFill>
                  <a:srgbClr val="0000FF"/>
                </a:solidFill>
                <a:latin typeface="Comic Sans MS" pitchFamily="66" charset="0"/>
                <a:ea typeface="楷体_GB2312" pitchFamily="49" charset="-122"/>
              </a:rPr>
              <a:t>串比较</a:t>
            </a:r>
            <a:r>
              <a:rPr lang="zh-CN" altLang="en-US" sz="2000" dirty="0">
                <a:latin typeface="Comic Sans MS" pitchFamily="66" charset="0"/>
                <a:ea typeface="楷体_GB2312" pitchFamily="49" charset="-122"/>
              </a:rPr>
              <a:t>　　</a:t>
            </a:r>
            <a:r>
              <a:rPr lang="en-US" altLang="zh-CN" sz="2000" dirty="0">
                <a:latin typeface="Comic Sans MS" pitchFamily="66" charset="0"/>
                <a:ea typeface="楷体_GB2312" pitchFamily="49" charset="-122"/>
              </a:rPr>
              <a:t>char *</a:t>
            </a:r>
            <a:r>
              <a:rPr lang="en-US" altLang="zh-CN" sz="2000" dirty="0" err="1">
                <a:latin typeface="Comic Sans MS" pitchFamily="66" charset="0"/>
                <a:ea typeface="楷体_GB2312" pitchFamily="49" charset="-122"/>
              </a:rPr>
              <a:t>strcmp</a:t>
            </a:r>
            <a:r>
              <a:rPr lang="en-US" altLang="zh-CN" sz="2000" dirty="0">
                <a:latin typeface="Comic Sans MS" pitchFamily="66" charset="0"/>
                <a:ea typeface="楷体_GB2312" pitchFamily="49" charset="-122"/>
              </a:rPr>
              <a:t>(char *str1</a:t>
            </a:r>
            <a:r>
              <a:rPr lang="zh-CN" altLang="en-US" sz="2000" dirty="0">
                <a:latin typeface="Comic Sans MS" pitchFamily="66" charset="0"/>
                <a:ea typeface="楷体_GB2312" pitchFamily="49" charset="-122"/>
              </a:rPr>
              <a:t>，</a:t>
            </a:r>
            <a:r>
              <a:rPr lang="en-US" altLang="zh-CN" sz="2000" dirty="0">
                <a:latin typeface="Comic Sans MS" pitchFamily="66" charset="0"/>
                <a:ea typeface="楷体_GB2312" pitchFamily="49" charset="-122"/>
              </a:rPr>
              <a:t>char *str2)</a:t>
            </a:r>
            <a:r>
              <a:rPr lang="zh-CN" altLang="en-US" sz="2000" dirty="0">
                <a:latin typeface="Comic Sans MS" pitchFamily="66" charset="0"/>
                <a:ea typeface="楷体_GB2312" pitchFamily="49" charset="-122"/>
              </a:rPr>
              <a:t>：</a:t>
            </a:r>
          </a:p>
          <a:p>
            <a:pPr marL="198438" indent="-198438" algn="just" eaLnBrk="1" hangingPunct="1">
              <a:buClr>
                <a:srgbClr val="0000FF"/>
              </a:buClr>
              <a:buFont typeface="Wingdings" pitchFamily="2" charset="2"/>
              <a:buNone/>
              <a:defRPr/>
            </a:pPr>
            <a:r>
              <a:rPr lang="zh-CN" altLang="en-US" sz="2000" dirty="0">
                <a:latin typeface="Comic Sans MS" pitchFamily="66" charset="0"/>
                <a:ea typeface="楷体_GB2312" pitchFamily="49" charset="-122"/>
              </a:rPr>
              <a:t>     </a:t>
            </a:r>
            <a:r>
              <a:rPr lang="en-US" altLang="zh-CN" sz="2000" dirty="0">
                <a:latin typeface="Comic Sans MS" pitchFamily="66" charset="0"/>
                <a:ea typeface="楷体_GB2312" pitchFamily="49" charset="-122"/>
              </a:rPr>
              <a:t>result = </a:t>
            </a:r>
            <a:r>
              <a:rPr lang="en-US" altLang="zh-CN" sz="2000" dirty="0" err="1">
                <a:latin typeface="Comic Sans MS" pitchFamily="66" charset="0"/>
                <a:ea typeface="楷体_GB2312" pitchFamily="49" charset="-122"/>
              </a:rPr>
              <a:t>strcmp</a:t>
            </a:r>
            <a:r>
              <a:rPr lang="en-US" altLang="zh-CN" sz="2000" dirty="0">
                <a:latin typeface="Comic Sans MS" pitchFamily="66" charset="0"/>
                <a:ea typeface="楷体_GB2312" pitchFamily="49" charset="-122"/>
              </a:rPr>
              <a:t>(s2</a:t>
            </a:r>
            <a:r>
              <a:rPr lang="zh-CN" altLang="en-US" sz="2000" dirty="0">
                <a:latin typeface="Comic Sans MS" pitchFamily="66" charset="0"/>
                <a:ea typeface="楷体_GB2312" pitchFamily="49" charset="-122"/>
              </a:rPr>
              <a:t>，</a:t>
            </a:r>
            <a:r>
              <a:rPr lang="en-US" altLang="zh-CN" sz="2000" dirty="0">
                <a:latin typeface="Comic Sans MS" pitchFamily="66" charset="0"/>
                <a:ea typeface="楷体_GB2312" pitchFamily="49" charset="-122"/>
              </a:rPr>
              <a:t>s3)</a:t>
            </a:r>
            <a:r>
              <a:rPr lang="zh-CN" altLang="en-US" sz="2000" dirty="0">
                <a:latin typeface="Comic Sans MS" pitchFamily="66" charset="0"/>
                <a:ea typeface="楷体_GB2312" pitchFamily="49" charset="-122"/>
              </a:rPr>
              <a:t>；      </a:t>
            </a:r>
            <a:r>
              <a:rPr lang="en-US" altLang="zh-CN" sz="2000" dirty="0">
                <a:latin typeface="Comic Sans MS" pitchFamily="66" charset="0"/>
                <a:ea typeface="楷体_GB2312" pitchFamily="49" charset="-122"/>
              </a:rPr>
              <a:t>//result&gt;0</a:t>
            </a:r>
          </a:p>
          <a:p>
            <a:pPr marL="198438" indent="-198438" algn="just" eaLnBrk="1" hangingPunct="1">
              <a:buClr>
                <a:srgbClr val="0000FF"/>
              </a:buClr>
              <a:buFont typeface="Wingdings" pitchFamily="2" charset="2"/>
              <a:buNone/>
              <a:defRPr/>
            </a:pPr>
            <a:r>
              <a:rPr lang="en-US" altLang="zh-CN" sz="2000" dirty="0">
                <a:latin typeface="Comic Sans MS" pitchFamily="66" charset="0"/>
                <a:ea typeface="楷体_GB2312" pitchFamily="49" charset="-122"/>
              </a:rPr>
              <a:t>     result = </a:t>
            </a:r>
            <a:r>
              <a:rPr lang="en-US" altLang="zh-CN" sz="2000" dirty="0" err="1">
                <a:latin typeface="Comic Sans MS" pitchFamily="66" charset="0"/>
                <a:ea typeface="楷体_GB2312" pitchFamily="49" charset="-122"/>
              </a:rPr>
              <a:t>strcmp</a:t>
            </a:r>
            <a:r>
              <a:rPr lang="en-US" altLang="zh-CN" sz="2000" dirty="0">
                <a:latin typeface="Comic Sans MS" pitchFamily="66" charset="0"/>
                <a:ea typeface="楷体_GB2312" pitchFamily="49" charset="-122"/>
              </a:rPr>
              <a:t>(s2</a:t>
            </a:r>
            <a:r>
              <a:rPr lang="zh-CN" altLang="en-US" sz="2000" dirty="0">
                <a:latin typeface="Comic Sans MS" pitchFamily="66" charset="0"/>
                <a:ea typeface="楷体_GB2312" pitchFamily="49" charset="-122"/>
              </a:rPr>
              <a:t>，</a:t>
            </a:r>
            <a:r>
              <a:rPr lang="en-US" altLang="zh-CN" sz="2000" dirty="0">
                <a:latin typeface="Comic Sans MS" pitchFamily="66" charset="0"/>
                <a:ea typeface="楷体_GB2312" pitchFamily="49" charset="-122"/>
              </a:rPr>
              <a:t>s2)</a:t>
            </a:r>
            <a:r>
              <a:rPr lang="zh-CN" altLang="en-US" sz="2000" dirty="0">
                <a:latin typeface="Comic Sans MS" pitchFamily="66" charset="0"/>
                <a:ea typeface="楷体_GB2312" pitchFamily="49" charset="-122"/>
              </a:rPr>
              <a:t>；      </a:t>
            </a:r>
            <a:r>
              <a:rPr lang="en-US" altLang="zh-CN" sz="2000" dirty="0">
                <a:latin typeface="Comic Sans MS" pitchFamily="66" charset="0"/>
                <a:ea typeface="楷体_GB2312" pitchFamily="49" charset="-122"/>
              </a:rPr>
              <a:t>//result=0</a:t>
            </a:r>
          </a:p>
          <a:p>
            <a:pPr marL="198438" indent="-198438" algn="just" eaLnBrk="1" hangingPunct="1">
              <a:buClr>
                <a:srgbClr val="0000FF"/>
              </a:buClr>
              <a:buFont typeface="Wingdings" pitchFamily="2" charset="2"/>
              <a:buNone/>
              <a:defRPr/>
            </a:pPr>
            <a:r>
              <a:rPr lang="en-US" altLang="zh-CN" sz="2000" dirty="0">
                <a:latin typeface="Comic Sans MS" pitchFamily="66" charset="0"/>
                <a:ea typeface="楷体_GB2312" pitchFamily="49" charset="-122"/>
              </a:rPr>
              <a:t>     result = </a:t>
            </a:r>
            <a:r>
              <a:rPr lang="en-US" altLang="zh-CN" sz="2000" dirty="0" err="1">
                <a:latin typeface="Comic Sans MS" pitchFamily="66" charset="0"/>
                <a:ea typeface="楷体_GB2312" pitchFamily="49" charset="-122"/>
              </a:rPr>
              <a:t>strcmp</a:t>
            </a:r>
            <a:r>
              <a:rPr lang="en-US" altLang="zh-CN" sz="2000" dirty="0">
                <a:latin typeface="Comic Sans MS" pitchFamily="66" charset="0"/>
                <a:ea typeface="楷体_GB2312" pitchFamily="49" charset="-122"/>
              </a:rPr>
              <a:t>(s3</a:t>
            </a:r>
            <a:r>
              <a:rPr lang="zh-CN" altLang="en-US" sz="2000" dirty="0">
                <a:latin typeface="Comic Sans MS" pitchFamily="66" charset="0"/>
                <a:ea typeface="楷体_GB2312" pitchFamily="49" charset="-122"/>
              </a:rPr>
              <a:t>，</a:t>
            </a:r>
            <a:r>
              <a:rPr lang="en-US" altLang="zh-CN" sz="2000" dirty="0">
                <a:latin typeface="Comic Sans MS" pitchFamily="66" charset="0"/>
                <a:ea typeface="楷体_GB2312" pitchFamily="49" charset="-122"/>
              </a:rPr>
              <a:t>s2)</a:t>
            </a:r>
            <a:r>
              <a:rPr lang="zh-CN" altLang="en-US" sz="2000" dirty="0">
                <a:latin typeface="Comic Sans MS" pitchFamily="66" charset="0"/>
                <a:ea typeface="楷体_GB2312" pitchFamily="49" charset="-122"/>
              </a:rPr>
              <a:t>；      </a:t>
            </a:r>
            <a:r>
              <a:rPr lang="en-US" altLang="zh-CN" sz="2000" dirty="0">
                <a:latin typeface="Comic Sans MS" pitchFamily="66" charset="0"/>
                <a:ea typeface="楷体_GB2312" pitchFamily="49" charset="-122"/>
              </a:rPr>
              <a:t>//result&lt;0</a:t>
            </a:r>
          </a:p>
          <a:p>
            <a:pPr marL="198438" indent="-198438" algn="just" eaLnBrk="1" hangingPunct="1">
              <a:buClr>
                <a:srgbClr val="0000FF"/>
              </a:buClr>
              <a:buFont typeface="Wingdings" pitchFamily="2" charset="2"/>
              <a:buNone/>
              <a:defRPr/>
            </a:pPr>
            <a:r>
              <a:rPr lang="en-US" altLang="zh-CN" sz="2000" dirty="0">
                <a:latin typeface="Comic Sans MS" pitchFamily="66" charset="0"/>
                <a:ea typeface="楷体_GB2312" pitchFamily="49" charset="-122"/>
              </a:rPr>
              <a:t>(5) </a:t>
            </a:r>
            <a:r>
              <a:rPr lang="zh-CN" altLang="en-US" sz="2000" dirty="0">
                <a:solidFill>
                  <a:srgbClr val="0000FF"/>
                </a:solidFill>
                <a:latin typeface="Comic Sans MS" pitchFamily="66" charset="0"/>
                <a:ea typeface="楷体_GB2312" pitchFamily="49" charset="-122"/>
              </a:rPr>
              <a:t>串中字符定位</a:t>
            </a:r>
            <a:r>
              <a:rPr lang="zh-CN" altLang="en-US" sz="2000" dirty="0">
                <a:latin typeface="Comic Sans MS" pitchFamily="66" charset="0"/>
                <a:ea typeface="楷体_GB2312" pitchFamily="49" charset="-122"/>
              </a:rPr>
              <a:t>　　</a:t>
            </a:r>
            <a:r>
              <a:rPr lang="en-US" altLang="zh-CN" sz="2000" dirty="0">
                <a:latin typeface="Comic Sans MS" pitchFamily="66" charset="0"/>
                <a:ea typeface="楷体_GB2312" pitchFamily="49" charset="-122"/>
              </a:rPr>
              <a:t>char *</a:t>
            </a:r>
            <a:r>
              <a:rPr lang="en-US" altLang="zh-CN" sz="2000" dirty="0" err="1">
                <a:latin typeface="Comic Sans MS" pitchFamily="66" charset="0"/>
                <a:ea typeface="楷体_GB2312" pitchFamily="49" charset="-122"/>
              </a:rPr>
              <a:t>strchr</a:t>
            </a:r>
            <a:r>
              <a:rPr lang="en-US" altLang="zh-CN" sz="2000" dirty="0">
                <a:latin typeface="Comic Sans MS" pitchFamily="66" charset="0"/>
                <a:ea typeface="楷体_GB2312" pitchFamily="49" charset="-122"/>
              </a:rPr>
              <a:t>(char *</a:t>
            </a:r>
            <a:r>
              <a:rPr lang="en-US" altLang="zh-CN" sz="2000" dirty="0" err="1">
                <a:latin typeface="Comic Sans MS" pitchFamily="66" charset="0"/>
                <a:ea typeface="楷体_GB2312" pitchFamily="49" charset="-122"/>
              </a:rPr>
              <a:t>str</a:t>
            </a:r>
            <a:r>
              <a:rPr lang="en-US" altLang="zh-CN" sz="2000" dirty="0">
                <a:latin typeface="Comic Sans MS" pitchFamily="66" charset="0"/>
                <a:ea typeface="楷体_GB2312" pitchFamily="49" charset="-122"/>
              </a:rPr>
              <a:t> , char </a:t>
            </a:r>
            <a:r>
              <a:rPr lang="en-US" altLang="zh-CN" sz="2000" dirty="0" err="1">
                <a:latin typeface="Comic Sans MS" pitchFamily="66" charset="0"/>
                <a:ea typeface="楷体_GB2312" pitchFamily="49" charset="-122"/>
              </a:rPr>
              <a:t>ch</a:t>
            </a:r>
            <a:r>
              <a:rPr lang="en-US" altLang="zh-CN" sz="2000" dirty="0">
                <a:latin typeface="Comic Sans MS" pitchFamily="66" charset="0"/>
                <a:ea typeface="楷体_GB2312" pitchFamily="49" charset="-122"/>
              </a:rPr>
              <a:t>)</a:t>
            </a:r>
            <a:r>
              <a:rPr lang="zh-CN" altLang="en-US" sz="2000" dirty="0">
                <a:latin typeface="Comic Sans MS" pitchFamily="66" charset="0"/>
                <a:ea typeface="楷体_GB2312" pitchFamily="49" charset="-122"/>
              </a:rPr>
              <a:t>；</a:t>
            </a:r>
          </a:p>
          <a:p>
            <a:pPr marL="198438" indent="-198438" algn="just" eaLnBrk="1" hangingPunct="1">
              <a:buClr>
                <a:srgbClr val="0000FF"/>
              </a:buClr>
              <a:buFont typeface="Wingdings" pitchFamily="2" charset="2"/>
              <a:buNone/>
              <a:defRPr/>
            </a:pPr>
            <a:r>
              <a:rPr lang="zh-CN" altLang="en-US" sz="2000" dirty="0">
                <a:latin typeface="Comic Sans MS" pitchFamily="66" charset="0"/>
                <a:ea typeface="楷体_GB2312" pitchFamily="49" charset="-122"/>
              </a:rPr>
              <a:t>　</a:t>
            </a:r>
            <a:r>
              <a:rPr lang="en-US" altLang="zh-CN" sz="2000" dirty="0">
                <a:latin typeface="Comic Sans MS" pitchFamily="66" charset="0"/>
                <a:ea typeface="楷体_GB2312" pitchFamily="49" charset="-122"/>
              </a:rPr>
              <a:t>p = </a:t>
            </a:r>
            <a:r>
              <a:rPr lang="en-US" altLang="zh-CN" sz="2000" dirty="0" err="1">
                <a:latin typeface="Comic Sans MS" pitchFamily="66" charset="0"/>
                <a:ea typeface="楷体_GB2312" pitchFamily="49" charset="-122"/>
              </a:rPr>
              <a:t>strchr</a:t>
            </a:r>
            <a:r>
              <a:rPr lang="en-US" altLang="zh-CN" sz="2000" dirty="0">
                <a:latin typeface="Comic Sans MS" pitchFamily="66" charset="0"/>
                <a:ea typeface="楷体_GB2312" pitchFamily="49" charset="-122"/>
              </a:rPr>
              <a:t>(s1 , 'c')</a:t>
            </a:r>
            <a:r>
              <a:rPr lang="zh-CN" altLang="en-US" sz="2000" dirty="0">
                <a:latin typeface="Comic Sans MS" pitchFamily="66" charset="0"/>
                <a:ea typeface="楷体_GB2312" pitchFamily="49" charset="-122"/>
              </a:rPr>
              <a:t>；</a:t>
            </a:r>
            <a:r>
              <a:rPr lang="en-US" altLang="zh-CN" sz="2000" dirty="0">
                <a:latin typeface="Comic Sans MS" pitchFamily="66" charset="0"/>
                <a:ea typeface="楷体_GB2312" pitchFamily="49" charset="-122"/>
              </a:rPr>
              <a:t>//p</a:t>
            </a:r>
            <a:r>
              <a:rPr lang="zh-CN" altLang="en-US" sz="2000" dirty="0">
                <a:latin typeface="Comic Sans MS" pitchFamily="66" charset="0"/>
                <a:ea typeface="楷体_GB2312" pitchFamily="49" charset="-122"/>
              </a:rPr>
              <a:t>指在</a:t>
            </a:r>
            <a:r>
              <a:rPr lang="en-US" altLang="zh-CN" sz="2000" dirty="0">
                <a:latin typeface="Comic Sans MS" pitchFamily="66" charset="0"/>
                <a:ea typeface="楷体_GB2312" pitchFamily="49" charset="-122"/>
              </a:rPr>
              <a:t>s1</a:t>
            </a:r>
            <a:r>
              <a:rPr lang="zh-CN" altLang="en-US" sz="2000" dirty="0">
                <a:latin typeface="Comic Sans MS" pitchFamily="66" charset="0"/>
                <a:ea typeface="楷体_GB2312" pitchFamily="49" charset="-122"/>
              </a:rPr>
              <a:t>中字符</a:t>
            </a:r>
            <a:r>
              <a:rPr lang="en-US" altLang="zh-CN" sz="2000" dirty="0">
                <a:latin typeface="Comic Sans MS" pitchFamily="66" charset="0"/>
                <a:ea typeface="楷体_GB2312" pitchFamily="49" charset="-122"/>
              </a:rPr>
              <a:t>'c'</a:t>
            </a:r>
            <a:r>
              <a:rPr lang="zh-CN" altLang="en-US" sz="2000" dirty="0">
                <a:latin typeface="Comic Sans MS" pitchFamily="66" charset="0"/>
                <a:ea typeface="楷体_GB2312" pitchFamily="49" charset="-122"/>
              </a:rPr>
              <a:t>首次出现的位置</a:t>
            </a:r>
          </a:p>
          <a:p>
            <a:pPr marL="198438" indent="-198438" algn="just" eaLnBrk="1" hangingPunct="1">
              <a:buClr>
                <a:srgbClr val="0000FF"/>
              </a:buClr>
              <a:buFont typeface="Wingdings" pitchFamily="2" charset="2"/>
              <a:buNone/>
              <a:defRPr/>
            </a:pPr>
            <a:r>
              <a:rPr lang="zh-CN" altLang="en-US" sz="2000" dirty="0">
                <a:latin typeface="Comic Sans MS" pitchFamily="66" charset="0"/>
                <a:ea typeface="楷体_GB2312" pitchFamily="49" charset="-122"/>
              </a:rPr>
              <a:t>　</a:t>
            </a:r>
            <a:r>
              <a:rPr lang="en-US" altLang="zh-CN" sz="2000" dirty="0" err="1">
                <a:latin typeface="Comic Sans MS" pitchFamily="66" charset="0"/>
                <a:ea typeface="楷体_GB2312" pitchFamily="49" charset="-122"/>
              </a:rPr>
              <a:t>strcpy</a:t>
            </a:r>
            <a:r>
              <a:rPr lang="en-US" altLang="zh-CN" sz="2000" dirty="0">
                <a:latin typeface="Comic Sans MS" pitchFamily="66" charset="0"/>
                <a:ea typeface="楷体_GB2312" pitchFamily="49" charset="-122"/>
              </a:rPr>
              <a:t>(p , s2)</a:t>
            </a:r>
            <a:r>
              <a:rPr lang="zh-CN" altLang="en-US" sz="2000" dirty="0">
                <a:latin typeface="Comic Sans MS" pitchFamily="66" charset="0"/>
                <a:ea typeface="楷体_GB2312" pitchFamily="49" charset="-122"/>
              </a:rPr>
              <a:t>；　　　　　　</a:t>
            </a:r>
            <a:r>
              <a:rPr lang="en-US" altLang="zh-CN" sz="2000" dirty="0">
                <a:latin typeface="Comic Sans MS" pitchFamily="66" charset="0"/>
                <a:ea typeface="楷体_GB2312" pitchFamily="49" charset="-122"/>
              </a:rPr>
              <a:t>//s1 = "It is a jeep"</a:t>
            </a:r>
            <a:r>
              <a:rPr lang="en-US" altLang="zh-CN" sz="2000" dirty="0">
                <a:ea typeface="楷体_GB2312" pitchFamily="49" charset="-122"/>
              </a:rPr>
              <a:t> </a:t>
            </a:r>
          </a:p>
        </p:txBody>
      </p:sp>
      <p:sp>
        <p:nvSpPr>
          <p:cNvPr id="5" name="Rectangle 2"/>
          <p:cNvSpPr>
            <a:spLocks noGrp="1" noChangeArrowheads="1"/>
          </p:cNvSpPr>
          <p:nvPr>
            <p:ph type="title"/>
          </p:nvPr>
        </p:nvSpPr>
        <p:spPr>
          <a:xfrm>
            <a:off x="993775" y="142875"/>
            <a:ext cx="7754938" cy="838200"/>
          </a:xfrm>
        </p:spPr>
        <p:txBody>
          <a:bodyPr/>
          <a:lstStyle/>
          <a:p>
            <a:pPr eaLnBrk="1" hangingPunct="1"/>
            <a:r>
              <a:rPr lang="zh-CN" altLang="en-US" dirty="0">
                <a:solidFill>
                  <a:schemeClr val="tx2"/>
                </a:solidFill>
                <a:latin typeface="黑体" pitchFamily="49" charset="-122"/>
                <a:ea typeface="黑体" pitchFamily="49" charset="-122"/>
              </a:rPr>
              <a:t>常用的</a:t>
            </a:r>
            <a:r>
              <a:rPr lang="en-US" altLang="zh-CN" dirty="0">
                <a:solidFill>
                  <a:schemeClr val="tx2"/>
                </a:solidFill>
                <a:latin typeface="黑体" pitchFamily="49" charset="-122"/>
                <a:ea typeface="黑体" pitchFamily="49" charset="-122"/>
              </a:rPr>
              <a:t>C++</a:t>
            </a:r>
            <a:r>
              <a:rPr lang="zh-CN" altLang="en-US" dirty="0">
                <a:solidFill>
                  <a:schemeClr val="tx2"/>
                </a:solidFill>
                <a:latin typeface="黑体" pitchFamily="49" charset="-122"/>
                <a:ea typeface="黑体" pitchFamily="49" charset="-122"/>
              </a:rPr>
              <a:t>字符串函数</a:t>
            </a:r>
          </a:p>
        </p:txBody>
      </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95971">
                                            <p:txEl>
                                              <p:pRg st="0" end="0"/>
                                            </p:txEl>
                                          </p:spTgt>
                                        </p:tgtEl>
                                        <p:attrNameLst>
                                          <p:attrName>style.visibility</p:attrName>
                                        </p:attrNameLst>
                                      </p:cBhvr>
                                      <p:to>
                                        <p:strVal val="visible"/>
                                      </p:to>
                                    </p:set>
                                    <p:anim calcmode="lin" valueType="num">
                                      <p:cBhvr additive="base">
                                        <p:cTn id="7" dur="500" fill="hold"/>
                                        <p:tgtEl>
                                          <p:spTgt spid="5959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959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95971">
                                            <p:txEl>
                                              <p:pRg st="1" end="1"/>
                                            </p:txEl>
                                          </p:spTgt>
                                        </p:tgtEl>
                                        <p:attrNameLst>
                                          <p:attrName>style.visibility</p:attrName>
                                        </p:attrNameLst>
                                      </p:cBhvr>
                                      <p:to>
                                        <p:strVal val="visible"/>
                                      </p:to>
                                    </p:set>
                                    <p:anim calcmode="lin" valueType="num">
                                      <p:cBhvr additive="base">
                                        <p:cTn id="13" dur="500" fill="hold"/>
                                        <p:tgtEl>
                                          <p:spTgt spid="59597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9597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95971">
                                            <p:txEl>
                                              <p:pRg st="2" end="2"/>
                                            </p:txEl>
                                          </p:spTgt>
                                        </p:tgtEl>
                                        <p:attrNameLst>
                                          <p:attrName>style.visibility</p:attrName>
                                        </p:attrNameLst>
                                      </p:cBhvr>
                                      <p:to>
                                        <p:strVal val="visible"/>
                                      </p:to>
                                    </p:set>
                                    <p:anim calcmode="lin" valueType="num">
                                      <p:cBhvr additive="base">
                                        <p:cTn id="19" dur="500" fill="hold"/>
                                        <p:tgtEl>
                                          <p:spTgt spid="59597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9597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95971">
                                            <p:txEl>
                                              <p:pRg st="3" end="3"/>
                                            </p:txEl>
                                          </p:spTgt>
                                        </p:tgtEl>
                                        <p:attrNameLst>
                                          <p:attrName>style.visibility</p:attrName>
                                        </p:attrNameLst>
                                      </p:cBhvr>
                                      <p:to>
                                        <p:strVal val="visible"/>
                                      </p:to>
                                    </p:set>
                                    <p:anim calcmode="lin" valueType="num">
                                      <p:cBhvr additive="base">
                                        <p:cTn id="25" dur="500" fill="hold"/>
                                        <p:tgtEl>
                                          <p:spTgt spid="59597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9597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95971">
                                            <p:txEl>
                                              <p:pRg st="4" end="4"/>
                                            </p:txEl>
                                          </p:spTgt>
                                        </p:tgtEl>
                                        <p:attrNameLst>
                                          <p:attrName>style.visibility</p:attrName>
                                        </p:attrNameLst>
                                      </p:cBhvr>
                                      <p:to>
                                        <p:strVal val="visible"/>
                                      </p:to>
                                    </p:set>
                                    <p:anim calcmode="lin" valueType="num">
                                      <p:cBhvr additive="base">
                                        <p:cTn id="31" dur="500" fill="hold"/>
                                        <p:tgtEl>
                                          <p:spTgt spid="59597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9597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95971">
                                            <p:txEl>
                                              <p:pRg st="5" end="5"/>
                                            </p:txEl>
                                          </p:spTgt>
                                        </p:tgtEl>
                                        <p:attrNameLst>
                                          <p:attrName>style.visibility</p:attrName>
                                        </p:attrNameLst>
                                      </p:cBhvr>
                                      <p:to>
                                        <p:strVal val="visible"/>
                                      </p:to>
                                    </p:set>
                                    <p:anim calcmode="lin" valueType="num">
                                      <p:cBhvr additive="base">
                                        <p:cTn id="37" dur="500" fill="hold"/>
                                        <p:tgtEl>
                                          <p:spTgt spid="595971">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9597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595971">
                                            <p:txEl>
                                              <p:pRg st="6" end="6"/>
                                            </p:txEl>
                                          </p:spTgt>
                                        </p:tgtEl>
                                        <p:attrNameLst>
                                          <p:attrName>style.visibility</p:attrName>
                                        </p:attrNameLst>
                                      </p:cBhvr>
                                      <p:to>
                                        <p:strVal val="visible"/>
                                      </p:to>
                                    </p:set>
                                    <p:anim calcmode="lin" valueType="num">
                                      <p:cBhvr additive="base">
                                        <p:cTn id="43" dur="500" fill="hold"/>
                                        <p:tgtEl>
                                          <p:spTgt spid="595971">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59597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595971">
                                            <p:txEl>
                                              <p:pRg st="7" end="7"/>
                                            </p:txEl>
                                          </p:spTgt>
                                        </p:tgtEl>
                                        <p:attrNameLst>
                                          <p:attrName>style.visibility</p:attrName>
                                        </p:attrNameLst>
                                      </p:cBhvr>
                                      <p:to>
                                        <p:strVal val="visible"/>
                                      </p:to>
                                    </p:set>
                                    <p:anim calcmode="lin" valueType="num">
                                      <p:cBhvr additive="base">
                                        <p:cTn id="49" dur="500" fill="hold"/>
                                        <p:tgtEl>
                                          <p:spTgt spid="595971">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595971">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595971">
                                            <p:txEl>
                                              <p:pRg st="8" end="8"/>
                                            </p:txEl>
                                          </p:spTgt>
                                        </p:tgtEl>
                                        <p:attrNameLst>
                                          <p:attrName>style.visibility</p:attrName>
                                        </p:attrNameLst>
                                      </p:cBhvr>
                                      <p:to>
                                        <p:strVal val="visible"/>
                                      </p:to>
                                    </p:set>
                                    <p:anim calcmode="lin" valueType="num">
                                      <p:cBhvr additive="base">
                                        <p:cTn id="55" dur="500" fill="hold"/>
                                        <p:tgtEl>
                                          <p:spTgt spid="595971">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595971">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595971">
                                            <p:txEl>
                                              <p:pRg st="9" end="9"/>
                                            </p:txEl>
                                          </p:spTgt>
                                        </p:tgtEl>
                                        <p:attrNameLst>
                                          <p:attrName>style.visibility</p:attrName>
                                        </p:attrNameLst>
                                      </p:cBhvr>
                                      <p:to>
                                        <p:strVal val="visible"/>
                                      </p:to>
                                    </p:set>
                                    <p:anim calcmode="lin" valueType="num">
                                      <p:cBhvr additive="base">
                                        <p:cTn id="61" dur="500" fill="hold"/>
                                        <p:tgtEl>
                                          <p:spTgt spid="595971">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595971">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595971">
                                            <p:txEl>
                                              <p:pRg st="10" end="10"/>
                                            </p:txEl>
                                          </p:spTgt>
                                        </p:tgtEl>
                                        <p:attrNameLst>
                                          <p:attrName>style.visibility</p:attrName>
                                        </p:attrNameLst>
                                      </p:cBhvr>
                                      <p:to>
                                        <p:strVal val="visible"/>
                                      </p:to>
                                    </p:set>
                                    <p:anim calcmode="lin" valueType="num">
                                      <p:cBhvr additive="base">
                                        <p:cTn id="67" dur="500" fill="hold"/>
                                        <p:tgtEl>
                                          <p:spTgt spid="595971">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595971">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595971">
                                            <p:txEl>
                                              <p:pRg st="11" end="11"/>
                                            </p:txEl>
                                          </p:spTgt>
                                        </p:tgtEl>
                                        <p:attrNameLst>
                                          <p:attrName>style.visibility</p:attrName>
                                        </p:attrNameLst>
                                      </p:cBhvr>
                                      <p:to>
                                        <p:strVal val="visible"/>
                                      </p:to>
                                    </p:set>
                                    <p:anim calcmode="lin" valueType="num">
                                      <p:cBhvr additive="base">
                                        <p:cTn id="73" dur="500" fill="hold"/>
                                        <p:tgtEl>
                                          <p:spTgt spid="595971">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595971">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595971">
                                            <p:txEl>
                                              <p:pRg st="12" end="12"/>
                                            </p:txEl>
                                          </p:spTgt>
                                        </p:tgtEl>
                                        <p:attrNameLst>
                                          <p:attrName>style.visibility</p:attrName>
                                        </p:attrNameLst>
                                      </p:cBhvr>
                                      <p:to>
                                        <p:strVal val="visible"/>
                                      </p:to>
                                    </p:set>
                                    <p:anim calcmode="lin" valueType="num">
                                      <p:cBhvr additive="base">
                                        <p:cTn id="79" dur="500" fill="hold"/>
                                        <p:tgtEl>
                                          <p:spTgt spid="595971">
                                            <p:txEl>
                                              <p:pRg st="12" end="12"/>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595971">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595971">
                                            <p:txEl>
                                              <p:pRg st="13" end="13"/>
                                            </p:txEl>
                                          </p:spTgt>
                                        </p:tgtEl>
                                        <p:attrNameLst>
                                          <p:attrName>style.visibility</p:attrName>
                                        </p:attrNameLst>
                                      </p:cBhvr>
                                      <p:to>
                                        <p:strVal val="visible"/>
                                      </p:to>
                                    </p:set>
                                    <p:anim calcmode="lin" valueType="num">
                                      <p:cBhvr additive="base">
                                        <p:cTn id="85" dur="500" fill="hold"/>
                                        <p:tgtEl>
                                          <p:spTgt spid="595971">
                                            <p:txEl>
                                              <p:pRg st="13" end="13"/>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595971">
                                            <p:txEl>
                                              <p:pRg st="13" end="1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5971"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6995" name="Rectangle 3" descr="Rectangle: Click to edit Master text styles&#10;Second level&#10;Third level&#10;Fourth level&#10;Fifth level"/>
          <p:cNvSpPr>
            <a:spLocks noGrp="1" noChangeArrowheads="1"/>
          </p:cNvSpPr>
          <p:nvPr>
            <p:ph type="body" idx="1"/>
          </p:nvPr>
        </p:nvSpPr>
        <p:spPr>
          <a:xfrm>
            <a:off x="300038" y="1384300"/>
            <a:ext cx="7521575" cy="5075238"/>
          </a:xfrm>
        </p:spPr>
        <p:txBody>
          <a:bodyPr/>
          <a:lstStyle/>
          <a:p>
            <a:pPr algn="just" eaLnBrk="1" hangingPunct="1">
              <a:lnSpc>
                <a:spcPct val="105000"/>
              </a:lnSpc>
              <a:buClr>
                <a:srgbClr val="0000FF"/>
              </a:buClr>
              <a:buFont typeface="Wingdings" pitchFamily="2" charset="2"/>
              <a:buNone/>
              <a:defRPr/>
            </a:pPr>
            <a:r>
              <a:rPr lang="en-US" altLang="zh-CN" dirty="0">
                <a:solidFill>
                  <a:srgbClr val="CC0000"/>
                </a:solidFill>
                <a:latin typeface="Comic Sans MS" pitchFamily="66" charset="0"/>
                <a:ea typeface="楷体_GB2312" pitchFamily="49" charset="-122"/>
              </a:rPr>
              <a:t>C++</a:t>
            </a:r>
            <a:r>
              <a:rPr lang="zh-CN" altLang="en-US" dirty="0">
                <a:solidFill>
                  <a:srgbClr val="CC0000"/>
                </a:solidFill>
                <a:latin typeface="Comic Sans MS" pitchFamily="66" charset="0"/>
                <a:ea typeface="楷体_GB2312" pitchFamily="49" charset="-122"/>
              </a:rPr>
              <a:t>的流库（</a:t>
            </a:r>
            <a:r>
              <a:rPr lang="en-US" altLang="zh-CN" dirty="0" err="1">
                <a:solidFill>
                  <a:srgbClr val="CC0000"/>
                </a:solidFill>
                <a:latin typeface="Comic Sans MS" pitchFamily="66" charset="0"/>
                <a:ea typeface="楷体_GB2312" pitchFamily="49" charset="-122"/>
              </a:rPr>
              <a:t>iostream.h</a:t>
            </a:r>
            <a:r>
              <a:rPr lang="zh-CN" altLang="en-US" dirty="0">
                <a:solidFill>
                  <a:srgbClr val="CC0000"/>
                </a:solidFill>
                <a:latin typeface="Comic Sans MS" pitchFamily="66" charset="0"/>
                <a:ea typeface="楷体_GB2312" pitchFamily="49" charset="-122"/>
              </a:rPr>
              <a:t>）为字符输入流</a:t>
            </a:r>
            <a:r>
              <a:rPr lang="en-US" altLang="zh-CN" dirty="0" err="1">
                <a:solidFill>
                  <a:srgbClr val="CC0000"/>
                </a:solidFill>
                <a:latin typeface="Comic Sans MS" pitchFamily="66" charset="0"/>
                <a:ea typeface="楷体_GB2312" pitchFamily="49" charset="-122"/>
              </a:rPr>
              <a:t>cin</a:t>
            </a:r>
            <a:r>
              <a:rPr lang="zh-CN" altLang="en-US" dirty="0">
                <a:solidFill>
                  <a:srgbClr val="CC0000"/>
                </a:solidFill>
                <a:latin typeface="Comic Sans MS" pitchFamily="66" charset="0"/>
                <a:ea typeface="楷体_GB2312" pitchFamily="49" charset="-122"/>
              </a:rPr>
              <a:t>（键盘）和字符输出流</a:t>
            </a:r>
            <a:r>
              <a:rPr lang="en-US" altLang="zh-CN" dirty="0" err="1">
                <a:solidFill>
                  <a:srgbClr val="CC0000"/>
                </a:solidFill>
                <a:latin typeface="Comic Sans MS" pitchFamily="66" charset="0"/>
                <a:ea typeface="楷体_GB2312" pitchFamily="49" charset="-122"/>
              </a:rPr>
              <a:t>cout</a:t>
            </a:r>
            <a:r>
              <a:rPr lang="zh-CN" altLang="en-US" dirty="0">
                <a:solidFill>
                  <a:srgbClr val="CC0000"/>
                </a:solidFill>
                <a:latin typeface="Comic Sans MS" pitchFamily="66" charset="0"/>
                <a:ea typeface="楷体_GB2312" pitchFamily="49" charset="-122"/>
              </a:rPr>
              <a:t>（屏幕）提供</a:t>
            </a:r>
            <a:r>
              <a:rPr lang="en-US" altLang="zh-CN" dirty="0">
                <a:solidFill>
                  <a:srgbClr val="CC0000"/>
                </a:solidFill>
                <a:latin typeface="Comic Sans MS" pitchFamily="66" charset="0"/>
                <a:ea typeface="楷体_GB2312" pitchFamily="49" charset="-122"/>
              </a:rPr>
              <a:t>I/O</a:t>
            </a:r>
            <a:r>
              <a:rPr lang="zh-CN" altLang="en-US" dirty="0">
                <a:solidFill>
                  <a:srgbClr val="CC0000"/>
                </a:solidFill>
                <a:latin typeface="Comic Sans MS" pitchFamily="66" charset="0"/>
                <a:ea typeface="楷体_GB2312" pitchFamily="49" charset="-122"/>
              </a:rPr>
              <a:t>操作，使用方法如下：</a:t>
            </a:r>
          </a:p>
          <a:p>
            <a:pPr algn="just" eaLnBrk="1" hangingPunct="1">
              <a:lnSpc>
                <a:spcPct val="105000"/>
              </a:lnSpc>
              <a:spcBef>
                <a:spcPct val="50000"/>
              </a:spcBef>
              <a:buClr>
                <a:srgbClr val="0000FF"/>
              </a:buClr>
              <a:buFont typeface="Wingdings" pitchFamily="2" charset="2"/>
              <a:buNone/>
              <a:defRPr/>
            </a:pPr>
            <a:r>
              <a:rPr lang="en-US" altLang="zh-CN" dirty="0">
                <a:latin typeface="Comic Sans MS" pitchFamily="66" charset="0"/>
                <a:ea typeface="楷体_GB2312" pitchFamily="49" charset="-122"/>
              </a:rPr>
              <a:t>(1)    </a:t>
            </a:r>
            <a:r>
              <a:rPr lang="zh-CN" altLang="en-US" dirty="0">
                <a:latin typeface="Comic Sans MS" pitchFamily="66" charset="0"/>
                <a:ea typeface="楷体_GB2312" pitchFamily="49" charset="-122"/>
              </a:rPr>
              <a:t>读串    </a:t>
            </a:r>
            <a:r>
              <a:rPr lang="en-US" altLang="zh-CN" dirty="0">
                <a:latin typeface="Comic Sans MS" pitchFamily="66" charset="0"/>
                <a:ea typeface="楷体_GB2312" pitchFamily="49" charset="-122"/>
              </a:rPr>
              <a:t>Stream Variable &gt;&gt;</a:t>
            </a:r>
            <a:r>
              <a:rPr lang="en-US" altLang="zh-CN" dirty="0" err="1">
                <a:latin typeface="Comic Sans MS" pitchFamily="66" charset="0"/>
                <a:ea typeface="楷体_GB2312" pitchFamily="49" charset="-122"/>
              </a:rPr>
              <a:t>str</a:t>
            </a:r>
            <a:endParaRPr lang="en-US" altLang="zh-CN" dirty="0">
              <a:latin typeface="Comic Sans MS" pitchFamily="66" charset="0"/>
              <a:ea typeface="楷体_GB2312" pitchFamily="49" charset="-122"/>
            </a:endParaRPr>
          </a:p>
          <a:p>
            <a:pPr algn="just" eaLnBrk="1" hangingPunct="1">
              <a:lnSpc>
                <a:spcPct val="105000"/>
              </a:lnSpc>
              <a:buClr>
                <a:srgbClr val="0000FF"/>
              </a:buClr>
              <a:buFont typeface="Wingdings" pitchFamily="2" charset="2"/>
              <a:buNone/>
              <a:defRPr/>
            </a:pPr>
            <a:r>
              <a:rPr lang="en-US" altLang="zh-CN" dirty="0">
                <a:latin typeface="Comic Sans MS" pitchFamily="66" charset="0"/>
                <a:ea typeface="楷体_GB2312" pitchFamily="49" charset="-122"/>
              </a:rPr>
              <a:t>      </a:t>
            </a:r>
            <a:r>
              <a:rPr lang="en-US" altLang="zh-CN" dirty="0" err="1">
                <a:solidFill>
                  <a:srgbClr val="0000FF"/>
                </a:solidFill>
                <a:latin typeface="Comic Sans MS" pitchFamily="66" charset="0"/>
                <a:ea typeface="楷体_GB2312" pitchFamily="49" charset="-122"/>
              </a:rPr>
              <a:t>cin</a:t>
            </a:r>
            <a:r>
              <a:rPr lang="en-US" altLang="zh-CN" dirty="0">
                <a:solidFill>
                  <a:srgbClr val="0000FF"/>
                </a:solidFill>
                <a:latin typeface="Comic Sans MS" pitchFamily="66" charset="0"/>
                <a:ea typeface="楷体_GB2312" pitchFamily="49" charset="-122"/>
              </a:rPr>
              <a:t>&gt;&gt;s4</a:t>
            </a:r>
            <a:r>
              <a:rPr lang="zh-CN" altLang="en-US" dirty="0">
                <a:solidFill>
                  <a:srgbClr val="0000FF"/>
                </a:solidFill>
                <a:latin typeface="Comic Sans MS" pitchFamily="66" charset="0"/>
                <a:ea typeface="楷体_GB2312" pitchFamily="49" charset="-122"/>
              </a:rPr>
              <a:t>；　</a:t>
            </a:r>
            <a:r>
              <a:rPr lang="en-US" altLang="zh-CN" dirty="0">
                <a:solidFill>
                  <a:srgbClr val="0000FF"/>
                </a:solidFill>
                <a:latin typeface="Comic Sans MS" pitchFamily="66" charset="0"/>
                <a:ea typeface="楷体_GB2312" pitchFamily="49" charset="-122"/>
              </a:rPr>
              <a:t>//</a:t>
            </a:r>
            <a:r>
              <a:rPr lang="zh-CN" altLang="en-US" dirty="0">
                <a:solidFill>
                  <a:srgbClr val="0000FF"/>
                </a:solidFill>
                <a:latin typeface="Comic Sans MS" pitchFamily="66" charset="0"/>
                <a:ea typeface="楷体_GB2312" pitchFamily="49" charset="-122"/>
              </a:rPr>
              <a:t>若输入</a:t>
            </a:r>
            <a:r>
              <a:rPr lang="en-US" altLang="zh-CN" dirty="0">
                <a:solidFill>
                  <a:srgbClr val="0000FF"/>
                </a:solidFill>
                <a:latin typeface="Comic Sans MS" pitchFamily="66" charset="0"/>
                <a:ea typeface="楷体_GB2312" pitchFamily="49" charset="-122"/>
              </a:rPr>
              <a:t>"Hello!"</a:t>
            </a:r>
            <a:r>
              <a:rPr lang="zh-CN" altLang="en-US" dirty="0">
                <a:solidFill>
                  <a:srgbClr val="0000FF"/>
                </a:solidFill>
                <a:latin typeface="Comic Sans MS" pitchFamily="66" charset="0"/>
                <a:ea typeface="楷体_GB2312" pitchFamily="49" charset="-122"/>
              </a:rPr>
              <a:t>，则</a:t>
            </a:r>
            <a:r>
              <a:rPr lang="en-US" altLang="zh-CN" dirty="0">
                <a:solidFill>
                  <a:srgbClr val="0000FF"/>
                </a:solidFill>
                <a:latin typeface="Comic Sans MS" pitchFamily="66" charset="0"/>
                <a:ea typeface="楷体_GB2312" pitchFamily="49" charset="-122"/>
              </a:rPr>
              <a:t>s4 = "Hello!"</a:t>
            </a:r>
          </a:p>
          <a:p>
            <a:pPr algn="just" eaLnBrk="1" hangingPunct="1">
              <a:lnSpc>
                <a:spcPct val="105000"/>
              </a:lnSpc>
              <a:buClr>
                <a:srgbClr val="0000FF"/>
              </a:buClr>
              <a:buFont typeface="Wingdings" pitchFamily="2" charset="2"/>
              <a:buNone/>
              <a:defRPr/>
            </a:pPr>
            <a:r>
              <a:rPr lang="en-US" altLang="zh-CN" dirty="0">
                <a:latin typeface="Comic Sans MS" pitchFamily="66" charset="0"/>
                <a:ea typeface="楷体_GB2312" pitchFamily="49" charset="-122"/>
              </a:rPr>
              <a:t>(2)     </a:t>
            </a:r>
            <a:r>
              <a:rPr lang="zh-CN" altLang="en-US" dirty="0">
                <a:latin typeface="Comic Sans MS" pitchFamily="66" charset="0"/>
                <a:ea typeface="楷体_GB2312" pitchFamily="49" charset="-122"/>
              </a:rPr>
              <a:t>写串    </a:t>
            </a:r>
            <a:r>
              <a:rPr lang="en-US" altLang="zh-CN" dirty="0">
                <a:latin typeface="Comic Sans MS" pitchFamily="66" charset="0"/>
                <a:ea typeface="楷体_GB2312" pitchFamily="49" charset="-122"/>
              </a:rPr>
              <a:t>Stream Variable &lt;&lt;</a:t>
            </a:r>
            <a:r>
              <a:rPr lang="en-US" altLang="zh-CN" dirty="0" err="1">
                <a:latin typeface="Comic Sans MS" pitchFamily="66" charset="0"/>
                <a:ea typeface="楷体_GB2312" pitchFamily="49" charset="-122"/>
              </a:rPr>
              <a:t>str</a:t>
            </a:r>
            <a:endParaRPr lang="en-US" altLang="zh-CN" dirty="0">
              <a:latin typeface="Comic Sans MS" pitchFamily="66" charset="0"/>
              <a:ea typeface="楷体_GB2312" pitchFamily="49" charset="-122"/>
            </a:endParaRPr>
          </a:p>
          <a:p>
            <a:pPr algn="just" eaLnBrk="1" hangingPunct="1">
              <a:lnSpc>
                <a:spcPct val="105000"/>
              </a:lnSpc>
              <a:buClr>
                <a:srgbClr val="0000FF"/>
              </a:buClr>
              <a:buFont typeface="Wingdings" pitchFamily="2" charset="2"/>
              <a:buNone/>
              <a:defRPr/>
            </a:pPr>
            <a:r>
              <a:rPr lang="en-US" altLang="zh-CN" dirty="0">
                <a:latin typeface="Comic Sans MS" pitchFamily="66" charset="0"/>
                <a:ea typeface="楷体_GB2312" pitchFamily="49" charset="-122"/>
              </a:rPr>
              <a:t>     </a:t>
            </a:r>
            <a:r>
              <a:rPr lang="en-US" altLang="zh-CN" dirty="0" err="1">
                <a:solidFill>
                  <a:srgbClr val="0000FF"/>
                </a:solidFill>
                <a:latin typeface="Comic Sans MS" pitchFamily="66" charset="0"/>
                <a:ea typeface="楷体_GB2312" pitchFamily="49" charset="-122"/>
              </a:rPr>
              <a:t>cout</a:t>
            </a:r>
            <a:r>
              <a:rPr lang="en-US" altLang="zh-CN" dirty="0">
                <a:solidFill>
                  <a:srgbClr val="0000FF"/>
                </a:solidFill>
                <a:latin typeface="Comic Sans MS" pitchFamily="66" charset="0"/>
                <a:ea typeface="楷体_GB2312" pitchFamily="49" charset="-122"/>
              </a:rPr>
              <a:t> &lt;&lt; s4</a:t>
            </a:r>
            <a:r>
              <a:rPr lang="zh-CN" altLang="en-US" dirty="0">
                <a:solidFill>
                  <a:srgbClr val="0000FF"/>
                </a:solidFill>
                <a:latin typeface="Comic Sans MS" pitchFamily="66" charset="0"/>
                <a:ea typeface="楷体_GB2312" pitchFamily="49" charset="-122"/>
              </a:rPr>
              <a:t>；           </a:t>
            </a:r>
            <a:r>
              <a:rPr lang="en-US" altLang="zh-CN" dirty="0">
                <a:solidFill>
                  <a:srgbClr val="0000FF"/>
                </a:solidFill>
                <a:latin typeface="Comic Sans MS" pitchFamily="66" charset="0"/>
                <a:ea typeface="楷体_GB2312" pitchFamily="49" charset="-122"/>
              </a:rPr>
              <a:t>//</a:t>
            </a:r>
            <a:r>
              <a:rPr lang="zh-CN" altLang="en-US" dirty="0">
                <a:solidFill>
                  <a:srgbClr val="0000FF"/>
                </a:solidFill>
                <a:latin typeface="Comic Sans MS" pitchFamily="66" charset="0"/>
                <a:ea typeface="楷体_GB2312" pitchFamily="49" charset="-122"/>
              </a:rPr>
              <a:t>输出</a:t>
            </a:r>
            <a:r>
              <a:rPr lang="en-US" altLang="zh-CN" dirty="0">
                <a:solidFill>
                  <a:srgbClr val="0000FF"/>
                </a:solidFill>
                <a:latin typeface="Comic Sans MS" pitchFamily="66" charset="0"/>
                <a:ea typeface="楷体_GB2312" pitchFamily="49" charset="-122"/>
              </a:rPr>
              <a:t>"Hello!"</a:t>
            </a:r>
          </a:p>
          <a:p>
            <a:pPr algn="just" eaLnBrk="1" hangingPunct="1">
              <a:lnSpc>
                <a:spcPct val="105000"/>
              </a:lnSpc>
              <a:spcBef>
                <a:spcPct val="50000"/>
              </a:spcBef>
              <a:spcAft>
                <a:spcPct val="50000"/>
              </a:spcAft>
              <a:buClr>
                <a:srgbClr val="0000FF"/>
              </a:buClr>
              <a:buFont typeface="Wingdings" pitchFamily="2" charset="2"/>
              <a:buNone/>
              <a:defRPr/>
            </a:pPr>
            <a:r>
              <a:rPr lang="en-US" altLang="zh-CN" dirty="0">
                <a:solidFill>
                  <a:srgbClr val="CC0000"/>
                </a:solidFill>
                <a:latin typeface="Comic Sans MS" pitchFamily="66" charset="0"/>
                <a:ea typeface="楷体_GB2312" pitchFamily="49" charset="-122"/>
              </a:rPr>
              <a:t>C++</a:t>
            </a:r>
            <a:r>
              <a:rPr lang="zh-CN" altLang="en-US" dirty="0">
                <a:solidFill>
                  <a:srgbClr val="CC0000"/>
                </a:solidFill>
                <a:latin typeface="Comic Sans MS" pitchFamily="66" charset="0"/>
                <a:ea typeface="楷体_GB2312" pitchFamily="49" charset="-122"/>
              </a:rPr>
              <a:t>的串库提供的实现字符串操作的函数功能较强，但由于函数定位通常用字符指针，所以使用的难度较大。</a:t>
            </a:r>
            <a:endParaRPr lang="zh-CN" altLang="en-US" dirty="0">
              <a:latin typeface="Comic Sans MS" pitchFamily="66" charset="0"/>
              <a:ea typeface="楷体_GB2312" pitchFamily="49" charset="-122"/>
            </a:endParaRPr>
          </a:p>
        </p:txBody>
      </p:sp>
      <p:sp>
        <p:nvSpPr>
          <p:cNvPr id="4" name="Rectangle 2"/>
          <p:cNvSpPr>
            <a:spLocks noGrp="1" noChangeArrowheads="1"/>
          </p:cNvSpPr>
          <p:nvPr>
            <p:ph type="title"/>
          </p:nvPr>
        </p:nvSpPr>
        <p:spPr>
          <a:xfrm>
            <a:off x="993775" y="142875"/>
            <a:ext cx="7754938" cy="838200"/>
          </a:xfrm>
        </p:spPr>
        <p:txBody>
          <a:bodyPr/>
          <a:lstStyle/>
          <a:p>
            <a:pPr eaLnBrk="1" hangingPunct="1"/>
            <a:r>
              <a:rPr lang="zh-CN" altLang="en-US" dirty="0">
                <a:solidFill>
                  <a:schemeClr val="tx2"/>
                </a:solidFill>
                <a:latin typeface="黑体" pitchFamily="49" charset="-122"/>
                <a:ea typeface="黑体" pitchFamily="49" charset="-122"/>
              </a:rPr>
              <a:t>常用的</a:t>
            </a:r>
            <a:r>
              <a:rPr lang="en-US" altLang="zh-CN" dirty="0">
                <a:solidFill>
                  <a:schemeClr val="tx2"/>
                </a:solidFill>
                <a:latin typeface="黑体" pitchFamily="49" charset="-122"/>
                <a:ea typeface="黑体" pitchFamily="49" charset="-122"/>
              </a:rPr>
              <a:t>C++</a:t>
            </a:r>
            <a:r>
              <a:rPr lang="zh-CN" altLang="en-US" dirty="0">
                <a:solidFill>
                  <a:schemeClr val="tx2"/>
                </a:solidFill>
                <a:latin typeface="黑体" pitchFamily="49" charset="-122"/>
                <a:ea typeface="黑体" pitchFamily="49" charset="-122"/>
              </a:rPr>
              <a:t>字符串函数</a:t>
            </a:r>
          </a:p>
        </p:txBody>
      </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96995">
                                            <p:txEl>
                                              <p:pRg st="0" end="0"/>
                                            </p:txEl>
                                          </p:spTgt>
                                        </p:tgtEl>
                                        <p:attrNameLst>
                                          <p:attrName>style.visibility</p:attrName>
                                        </p:attrNameLst>
                                      </p:cBhvr>
                                      <p:to>
                                        <p:strVal val="visible"/>
                                      </p:to>
                                    </p:set>
                                    <p:anim calcmode="lin" valueType="num">
                                      <p:cBhvr additive="base">
                                        <p:cTn id="7" dur="500" fill="hold"/>
                                        <p:tgtEl>
                                          <p:spTgt spid="5969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969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96995">
                                            <p:txEl>
                                              <p:pRg st="1" end="1"/>
                                            </p:txEl>
                                          </p:spTgt>
                                        </p:tgtEl>
                                        <p:attrNameLst>
                                          <p:attrName>style.visibility</p:attrName>
                                        </p:attrNameLst>
                                      </p:cBhvr>
                                      <p:to>
                                        <p:strVal val="visible"/>
                                      </p:to>
                                    </p:set>
                                    <p:anim calcmode="lin" valueType="num">
                                      <p:cBhvr additive="base">
                                        <p:cTn id="13" dur="500" fill="hold"/>
                                        <p:tgtEl>
                                          <p:spTgt spid="59699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9699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96995">
                                            <p:txEl>
                                              <p:pRg st="2" end="2"/>
                                            </p:txEl>
                                          </p:spTgt>
                                        </p:tgtEl>
                                        <p:attrNameLst>
                                          <p:attrName>style.visibility</p:attrName>
                                        </p:attrNameLst>
                                      </p:cBhvr>
                                      <p:to>
                                        <p:strVal val="visible"/>
                                      </p:to>
                                    </p:set>
                                    <p:anim calcmode="lin" valueType="num">
                                      <p:cBhvr additive="base">
                                        <p:cTn id="19" dur="500" fill="hold"/>
                                        <p:tgtEl>
                                          <p:spTgt spid="59699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9699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96995">
                                            <p:txEl>
                                              <p:pRg st="3" end="3"/>
                                            </p:txEl>
                                          </p:spTgt>
                                        </p:tgtEl>
                                        <p:attrNameLst>
                                          <p:attrName>style.visibility</p:attrName>
                                        </p:attrNameLst>
                                      </p:cBhvr>
                                      <p:to>
                                        <p:strVal val="visible"/>
                                      </p:to>
                                    </p:set>
                                    <p:anim calcmode="lin" valueType="num">
                                      <p:cBhvr additive="base">
                                        <p:cTn id="25" dur="500" fill="hold"/>
                                        <p:tgtEl>
                                          <p:spTgt spid="59699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9699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96995">
                                            <p:txEl>
                                              <p:pRg st="4" end="4"/>
                                            </p:txEl>
                                          </p:spTgt>
                                        </p:tgtEl>
                                        <p:attrNameLst>
                                          <p:attrName>style.visibility</p:attrName>
                                        </p:attrNameLst>
                                      </p:cBhvr>
                                      <p:to>
                                        <p:strVal val="visible"/>
                                      </p:to>
                                    </p:set>
                                    <p:anim calcmode="lin" valueType="num">
                                      <p:cBhvr additive="base">
                                        <p:cTn id="31" dur="500" fill="hold"/>
                                        <p:tgtEl>
                                          <p:spTgt spid="59699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9699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96995">
                                            <p:txEl>
                                              <p:pRg st="5" end="5"/>
                                            </p:txEl>
                                          </p:spTgt>
                                        </p:tgtEl>
                                        <p:attrNameLst>
                                          <p:attrName>style.visibility</p:attrName>
                                        </p:attrNameLst>
                                      </p:cBhvr>
                                      <p:to>
                                        <p:strVal val="visible"/>
                                      </p:to>
                                    </p:set>
                                    <p:anim calcmode="lin" valueType="num">
                                      <p:cBhvr additive="base">
                                        <p:cTn id="37" dur="500" fill="hold"/>
                                        <p:tgtEl>
                                          <p:spTgt spid="59699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96995">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6995" grpId="0" build="p"/>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6995" name="Rectangle 3" descr="Rectangle: Click to edit Master text styles&#10;Second level&#10;Third level&#10;Fourth level&#10;Fifth level"/>
          <p:cNvSpPr>
            <a:spLocks noGrp="1" noChangeArrowheads="1"/>
          </p:cNvSpPr>
          <p:nvPr>
            <p:ph type="body" idx="1"/>
          </p:nvPr>
        </p:nvSpPr>
        <p:spPr>
          <a:xfrm>
            <a:off x="300038" y="1384300"/>
            <a:ext cx="7521575" cy="5075238"/>
          </a:xfrm>
        </p:spPr>
        <p:txBody>
          <a:bodyPr/>
          <a:lstStyle/>
          <a:p>
            <a:pPr algn="just" eaLnBrk="1" hangingPunct="1">
              <a:lnSpc>
                <a:spcPct val="105000"/>
              </a:lnSpc>
              <a:buClr>
                <a:srgbClr val="0000FF"/>
              </a:buClr>
              <a:buFont typeface="Wingdings" pitchFamily="2" charset="2"/>
              <a:buNone/>
              <a:defRPr/>
            </a:pPr>
            <a:r>
              <a:rPr lang="zh-CN" altLang="en-US" dirty="0">
                <a:latin typeface="Comic Sans MS" pitchFamily="66" charset="0"/>
                <a:ea typeface="楷体_GB2312" pitchFamily="49" charset="-122"/>
              </a:rPr>
              <a:t>例</a:t>
            </a:r>
            <a:r>
              <a:rPr lang="en-US" altLang="zh-CN" dirty="0">
                <a:latin typeface="Comic Sans MS" pitchFamily="66" charset="0"/>
                <a:ea typeface="楷体_GB2312" pitchFamily="49" charset="-122"/>
              </a:rPr>
              <a:t>5-1</a:t>
            </a:r>
            <a:r>
              <a:rPr lang="zh-CN" altLang="en-US" dirty="0">
                <a:latin typeface="Comic Sans MS" pitchFamily="66" charset="0"/>
                <a:ea typeface="楷体_GB2312" pitchFamily="49" charset="-122"/>
              </a:rPr>
              <a:t>　名和姓的对换问题。英国和美国人的姓名是名在前姓在后，中间由一个空格符分隔，如</a:t>
            </a:r>
            <a:r>
              <a:rPr lang="en-US" altLang="zh-CN" dirty="0" err="1">
                <a:latin typeface="Comic Sans MS" pitchFamily="66" charset="0"/>
                <a:ea typeface="楷体_GB2312" pitchFamily="49" charset="-122"/>
              </a:rPr>
              <a:t>Jeffer</a:t>
            </a:r>
            <a:r>
              <a:rPr lang="en-US" altLang="zh-CN" dirty="0">
                <a:latin typeface="Comic Sans MS" pitchFamily="66" charset="0"/>
                <a:ea typeface="楷体_GB2312" pitchFamily="49" charset="-122"/>
              </a:rPr>
              <a:t> Offutt</a:t>
            </a:r>
            <a:r>
              <a:rPr lang="zh-CN" altLang="en-US" dirty="0">
                <a:latin typeface="Comic Sans MS" pitchFamily="66" charset="0"/>
                <a:ea typeface="楷体_GB2312" pitchFamily="49" charset="-122"/>
              </a:rPr>
              <a:t>。但在有些情况下，需要把姓名写成姓在前名在后中间加一个逗号的形式。编写一个程序，把名在前姓在后的姓名表示法转换成姓在前名在后中间加一个逗号的姓名表示法</a:t>
            </a:r>
            <a:r>
              <a:rPr lang="zh-CN" altLang="en-US" dirty="0">
                <a:ea typeface="楷体_GB2312" pitchFamily="49" charset="-122"/>
              </a:rPr>
              <a:t>。</a:t>
            </a:r>
          </a:p>
        </p:txBody>
      </p:sp>
      <p:sp>
        <p:nvSpPr>
          <p:cNvPr id="4" name="Rectangle 2"/>
          <p:cNvSpPr>
            <a:spLocks noGrp="1" noChangeArrowheads="1"/>
          </p:cNvSpPr>
          <p:nvPr>
            <p:ph type="title"/>
          </p:nvPr>
        </p:nvSpPr>
        <p:spPr>
          <a:xfrm>
            <a:off x="993775" y="142875"/>
            <a:ext cx="7754938" cy="838200"/>
          </a:xfrm>
        </p:spPr>
        <p:txBody>
          <a:bodyPr/>
          <a:lstStyle/>
          <a:p>
            <a:pPr eaLnBrk="1" hangingPunct="1"/>
            <a:r>
              <a:rPr lang="zh-CN" altLang="en-US" dirty="0">
                <a:solidFill>
                  <a:schemeClr val="tx2"/>
                </a:solidFill>
                <a:latin typeface="黑体" pitchFamily="49" charset="-122"/>
                <a:ea typeface="黑体" pitchFamily="49" charset="-122"/>
              </a:rPr>
              <a:t>常用的</a:t>
            </a:r>
            <a:r>
              <a:rPr lang="en-US" altLang="zh-CN" dirty="0">
                <a:solidFill>
                  <a:schemeClr val="tx2"/>
                </a:solidFill>
                <a:latin typeface="黑体" pitchFamily="49" charset="-122"/>
                <a:ea typeface="黑体" pitchFamily="49" charset="-122"/>
              </a:rPr>
              <a:t>C++</a:t>
            </a:r>
            <a:r>
              <a:rPr lang="zh-CN" altLang="en-US" dirty="0">
                <a:solidFill>
                  <a:schemeClr val="tx2"/>
                </a:solidFill>
                <a:latin typeface="黑体" pitchFamily="49" charset="-122"/>
                <a:ea typeface="黑体" pitchFamily="49" charset="-122"/>
              </a:rPr>
              <a:t>字符串函数</a:t>
            </a:r>
          </a:p>
        </p:txBody>
      </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699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699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9" name="Rectangle 3" descr="Rectangle: Click to edit Master text styles&#10;Second level&#10;Third level&#10;Fourth level&#10;Fifth level"/>
          <p:cNvSpPr>
            <a:spLocks noGrp="1" noChangeArrowheads="1"/>
          </p:cNvSpPr>
          <p:nvPr>
            <p:ph type="body" idx="1"/>
          </p:nvPr>
        </p:nvSpPr>
        <p:spPr>
          <a:xfrm>
            <a:off x="300038" y="1384300"/>
            <a:ext cx="7521575" cy="5075238"/>
          </a:xfrm>
        </p:spPr>
        <p:txBody>
          <a:bodyPr/>
          <a:lstStyle/>
          <a:p>
            <a:pPr eaLnBrk="1" hangingPunct="1">
              <a:buFont typeface="Wingdings" pitchFamily="2" charset="2"/>
              <a:buNone/>
              <a:defRPr/>
            </a:pPr>
            <a:r>
              <a:rPr lang="en-US" altLang="zh-CN" b="0" dirty="0">
                <a:latin typeface="+mn-lt"/>
              </a:rPr>
              <a:t>#include "</a:t>
            </a:r>
            <a:r>
              <a:rPr lang="en-US" altLang="zh-CN" b="0" dirty="0" err="1">
                <a:latin typeface="+mn-lt"/>
              </a:rPr>
              <a:t>assistance.h</a:t>
            </a:r>
            <a:r>
              <a:rPr lang="en-US" altLang="zh-CN" b="0" dirty="0">
                <a:latin typeface="+mn-lt"/>
              </a:rPr>
              <a:t>"</a:t>
            </a:r>
            <a:endParaRPr lang="zh-CN" altLang="zh-CN" b="0" dirty="0">
              <a:latin typeface="+mn-lt"/>
            </a:endParaRPr>
          </a:p>
          <a:p>
            <a:pPr eaLnBrk="1" hangingPunct="1">
              <a:buFont typeface="Wingdings" pitchFamily="2" charset="2"/>
              <a:buNone/>
              <a:defRPr/>
            </a:pPr>
            <a:r>
              <a:rPr lang="en-US" altLang="zh-CN" b="0" dirty="0">
                <a:latin typeface="+mn-lt"/>
              </a:rPr>
              <a:t>void </a:t>
            </a:r>
            <a:r>
              <a:rPr lang="en-US" altLang="zh-CN" b="0" dirty="0" err="1">
                <a:latin typeface="+mn-lt"/>
              </a:rPr>
              <a:t>reversename</a:t>
            </a:r>
            <a:r>
              <a:rPr lang="en-US" altLang="zh-CN" b="0" dirty="0">
                <a:latin typeface="+mn-lt"/>
              </a:rPr>
              <a:t>(char *name , char *</a:t>
            </a:r>
            <a:r>
              <a:rPr lang="en-US" altLang="zh-CN" b="0" dirty="0" err="1">
                <a:latin typeface="+mn-lt"/>
              </a:rPr>
              <a:t>newname</a:t>
            </a:r>
            <a:r>
              <a:rPr lang="en-US" altLang="zh-CN" b="0" dirty="0">
                <a:latin typeface="+mn-lt"/>
              </a:rPr>
              <a:t>)  {</a:t>
            </a:r>
            <a:endParaRPr lang="zh-CN" altLang="zh-CN" b="0" dirty="0">
              <a:latin typeface="+mn-lt"/>
            </a:endParaRPr>
          </a:p>
          <a:p>
            <a:pPr eaLnBrk="1" hangingPunct="1">
              <a:buFont typeface="Wingdings" pitchFamily="2" charset="2"/>
              <a:buNone/>
              <a:defRPr/>
            </a:pPr>
            <a:r>
              <a:rPr lang="en-US" altLang="zh-CN" b="0" dirty="0">
                <a:latin typeface="+mn-lt"/>
              </a:rPr>
              <a:t>    char *p;</a:t>
            </a:r>
            <a:endParaRPr lang="zh-CN" altLang="zh-CN" b="0" dirty="0">
              <a:latin typeface="+mn-lt"/>
            </a:endParaRPr>
          </a:p>
          <a:p>
            <a:pPr eaLnBrk="1" hangingPunct="1">
              <a:buFont typeface="Wingdings" pitchFamily="2" charset="2"/>
              <a:buNone/>
              <a:defRPr/>
            </a:pPr>
            <a:r>
              <a:rPr lang="en-US" altLang="zh-CN" b="0" dirty="0">
                <a:latin typeface="+mn-lt"/>
              </a:rPr>
              <a:t>    p = </a:t>
            </a:r>
            <a:r>
              <a:rPr lang="en-US" altLang="zh-CN" b="0" dirty="0" err="1">
                <a:latin typeface="+mn-lt"/>
              </a:rPr>
              <a:t>strchr</a:t>
            </a:r>
            <a:r>
              <a:rPr lang="en-US" altLang="zh-CN" b="0" dirty="0">
                <a:latin typeface="+mn-lt"/>
              </a:rPr>
              <a:t>(name , ' '); </a:t>
            </a:r>
            <a:endParaRPr lang="zh-CN" altLang="zh-CN" b="0" dirty="0">
              <a:latin typeface="+mn-lt"/>
            </a:endParaRPr>
          </a:p>
          <a:p>
            <a:pPr eaLnBrk="1" hangingPunct="1">
              <a:buFont typeface="Wingdings" pitchFamily="2" charset="2"/>
              <a:buNone/>
              <a:defRPr/>
            </a:pPr>
            <a:r>
              <a:rPr lang="en-US" altLang="zh-CN" b="0" dirty="0">
                <a:latin typeface="+mn-lt"/>
              </a:rPr>
              <a:t>    *p = '\0';             </a:t>
            </a:r>
            <a:endParaRPr lang="zh-CN" altLang="zh-CN" b="0" dirty="0">
              <a:latin typeface="+mn-lt"/>
            </a:endParaRPr>
          </a:p>
          <a:p>
            <a:pPr eaLnBrk="1" hangingPunct="1">
              <a:buFont typeface="Wingdings" pitchFamily="2" charset="2"/>
              <a:buNone/>
              <a:defRPr/>
            </a:pPr>
            <a:r>
              <a:rPr lang="en-US" altLang="zh-CN" b="0" dirty="0">
                <a:latin typeface="+mn-lt"/>
              </a:rPr>
              <a:t>    </a:t>
            </a:r>
            <a:r>
              <a:rPr lang="en-US" altLang="zh-CN" b="0" dirty="0" err="1">
                <a:latin typeface="+mn-lt"/>
              </a:rPr>
              <a:t>strcpy</a:t>
            </a:r>
            <a:r>
              <a:rPr lang="en-US" altLang="zh-CN" b="0" dirty="0">
                <a:latin typeface="+mn-lt"/>
              </a:rPr>
              <a:t>(</a:t>
            </a:r>
            <a:r>
              <a:rPr lang="en-US" altLang="zh-CN" b="0" dirty="0" err="1">
                <a:latin typeface="+mn-lt"/>
              </a:rPr>
              <a:t>newname</a:t>
            </a:r>
            <a:r>
              <a:rPr lang="en-US" altLang="zh-CN" b="0" dirty="0">
                <a:latin typeface="+mn-lt"/>
              </a:rPr>
              <a:t> , p+1);     </a:t>
            </a:r>
            <a:endParaRPr lang="zh-CN" altLang="zh-CN" b="0" dirty="0">
              <a:latin typeface="+mn-lt"/>
            </a:endParaRPr>
          </a:p>
          <a:p>
            <a:pPr eaLnBrk="1" hangingPunct="1">
              <a:buFont typeface="Wingdings" pitchFamily="2" charset="2"/>
              <a:buNone/>
              <a:defRPr/>
            </a:pPr>
            <a:r>
              <a:rPr lang="en-US" altLang="zh-CN" b="0" dirty="0">
                <a:latin typeface="+mn-lt"/>
              </a:rPr>
              <a:t>    </a:t>
            </a:r>
            <a:r>
              <a:rPr lang="en-US" altLang="zh-CN" b="0" dirty="0" err="1">
                <a:latin typeface="+mn-lt"/>
              </a:rPr>
              <a:t>strcat</a:t>
            </a:r>
            <a:r>
              <a:rPr lang="en-US" altLang="zh-CN" b="0" dirty="0">
                <a:latin typeface="+mn-lt"/>
              </a:rPr>
              <a:t>(</a:t>
            </a:r>
            <a:r>
              <a:rPr lang="en-US" altLang="zh-CN" b="0" dirty="0" err="1">
                <a:latin typeface="+mn-lt"/>
              </a:rPr>
              <a:t>newname</a:t>
            </a:r>
            <a:r>
              <a:rPr lang="en-US" altLang="zh-CN" b="0" dirty="0">
                <a:latin typeface="+mn-lt"/>
              </a:rPr>
              <a:t> , ",");  </a:t>
            </a:r>
            <a:endParaRPr lang="zh-CN" altLang="zh-CN" b="0" dirty="0">
              <a:latin typeface="+mn-lt"/>
            </a:endParaRPr>
          </a:p>
          <a:p>
            <a:pPr eaLnBrk="1" hangingPunct="1">
              <a:buFont typeface="Wingdings" pitchFamily="2" charset="2"/>
              <a:buNone/>
              <a:defRPr/>
            </a:pPr>
            <a:r>
              <a:rPr lang="en-US" altLang="zh-CN" b="0" dirty="0">
                <a:latin typeface="+mn-lt"/>
              </a:rPr>
              <a:t>    </a:t>
            </a:r>
            <a:r>
              <a:rPr lang="en-US" altLang="zh-CN" b="0" dirty="0" err="1">
                <a:latin typeface="+mn-lt"/>
              </a:rPr>
              <a:t>strcat</a:t>
            </a:r>
            <a:r>
              <a:rPr lang="en-US" altLang="zh-CN" b="0" dirty="0">
                <a:latin typeface="+mn-lt"/>
              </a:rPr>
              <a:t>(</a:t>
            </a:r>
            <a:r>
              <a:rPr lang="en-US" altLang="zh-CN" b="0" dirty="0" err="1">
                <a:latin typeface="+mn-lt"/>
              </a:rPr>
              <a:t>newname</a:t>
            </a:r>
            <a:r>
              <a:rPr lang="en-US" altLang="zh-CN" b="0" dirty="0">
                <a:latin typeface="+mn-lt"/>
              </a:rPr>
              <a:t> , name); </a:t>
            </a:r>
            <a:endParaRPr lang="zh-CN" altLang="zh-CN" b="0" dirty="0">
              <a:latin typeface="+mn-lt"/>
            </a:endParaRPr>
          </a:p>
          <a:p>
            <a:pPr eaLnBrk="1" hangingPunct="1">
              <a:buFont typeface="Wingdings" pitchFamily="2" charset="2"/>
              <a:buNone/>
              <a:defRPr/>
            </a:pPr>
            <a:r>
              <a:rPr lang="en-US" altLang="zh-CN" b="0" dirty="0">
                <a:latin typeface="+mn-lt"/>
              </a:rPr>
              <a:t>    *p = ' '; </a:t>
            </a:r>
            <a:endParaRPr lang="zh-CN" altLang="zh-CN" b="0" dirty="0">
              <a:latin typeface="+mn-lt"/>
            </a:endParaRPr>
          </a:p>
          <a:p>
            <a:pPr eaLnBrk="1" hangingPunct="1">
              <a:buFont typeface="Wingdings" pitchFamily="2" charset="2"/>
              <a:buNone/>
              <a:defRPr/>
            </a:pPr>
            <a:r>
              <a:rPr lang="en-US" altLang="zh-CN" b="0" dirty="0">
                <a:latin typeface="+mn-lt"/>
              </a:rPr>
              <a:t>    return;</a:t>
            </a:r>
            <a:endParaRPr lang="zh-CN" altLang="zh-CN" b="0" dirty="0">
              <a:latin typeface="+mn-lt"/>
            </a:endParaRPr>
          </a:p>
          <a:p>
            <a:pPr eaLnBrk="1" hangingPunct="1">
              <a:buFont typeface="Wingdings" pitchFamily="2" charset="2"/>
              <a:buNone/>
              <a:defRPr/>
            </a:pPr>
            <a:r>
              <a:rPr lang="en-US" altLang="zh-CN" b="0" dirty="0">
                <a:latin typeface="+mn-lt"/>
              </a:rPr>
              <a:t>}</a:t>
            </a:r>
            <a:endParaRPr lang="zh-CN" altLang="zh-CN" b="0" dirty="0">
              <a:latin typeface="+mn-lt"/>
            </a:endParaRPr>
          </a:p>
        </p:txBody>
      </p:sp>
      <p:sp>
        <p:nvSpPr>
          <p:cNvPr id="4" name="Rectangle 2"/>
          <p:cNvSpPr>
            <a:spLocks noGrp="1" noChangeArrowheads="1"/>
          </p:cNvSpPr>
          <p:nvPr>
            <p:ph type="title"/>
          </p:nvPr>
        </p:nvSpPr>
        <p:spPr>
          <a:xfrm>
            <a:off x="993775" y="142875"/>
            <a:ext cx="7754938" cy="838200"/>
          </a:xfrm>
        </p:spPr>
        <p:txBody>
          <a:bodyPr/>
          <a:lstStyle/>
          <a:p>
            <a:pPr eaLnBrk="1" hangingPunct="1"/>
            <a:r>
              <a:rPr lang="zh-CN" altLang="en-US" dirty="0">
                <a:solidFill>
                  <a:schemeClr val="tx2"/>
                </a:solidFill>
                <a:latin typeface="黑体" pitchFamily="49" charset="-122"/>
                <a:ea typeface="黑体" pitchFamily="49" charset="-122"/>
              </a:rPr>
              <a:t>常用的</a:t>
            </a:r>
            <a:r>
              <a:rPr lang="en-US" altLang="zh-CN" dirty="0">
                <a:solidFill>
                  <a:schemeClr val="tx2"/>
                </a:solidFill>
                <a:latin typeface="黑体" pitchFamily="49" charset="-122"/>
                <a:ea typeface="黑体" pitchFamily="49" charset="-122"/>
              </a:rPr>
              <a:t>C++</a:t>
            </a:r>
            <a:r>
              <a:rPr lang="zh-CN" altLang="en-US" dirty="0">
                <a:solidFill>
                  <a:schemeClr val="tx2"/>
                </a:solidFill>
                <a:latin typeface="黑体" pitchFamily="49" charset="-122"/>
                <a:ea typeface="黑体" pitchFamily="49" charset="-122"/>
              </a:rPr>
              <a:t>字符串函数</a:t>
            </a:r>
          </a:p>
        </p:txBody>
      </p:sp>
    </p:spTree>
  </p:cSld>
  <p:clrMapOvr>
    <a:masterClrMapping/>
  </p:clrMapOvr>
  <p:transition spd="slow">
    <p:circl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descr="Rectangle: Click to edit Master text styles&#10;Second level&#10;Third level&#10;Fourth level&#10;Fifth level"/>
          <p:cNvSpPr>
            <a:spLocks noGrp="1" noChangeArrowheads="1"/>
          </p:cNvSpPr>
          <p:nvPr>
            <p:ph type="body" idx="1"/>
          </p:nvPr>
        </p:nvSpPr>
        <p:spPr>
          <a:xfrm>
            <a:off x="300038" y="1384300"/>
            <a:ext cx="8232775" cy="5075238"/>
          </a:xfrm>
        </p:spPr>
        <p:txBody>
          <a:bodyPr/>
          <a:lstStyle/>
          <a:p>
            <a:pPr eaLnBrk="1" hangingPunct="1">
              <a:buFont typeface="Wingdings" pitchFamily="2" charset="2"/>
              <a:buNone/>
              <a:defRPr/>
            </a:pPr>
            <a:r>
              <a:rPr lang="en-US" altLang="zh-CN" b="0" dirty="0" err="1">
                <a:latin typeface="+mn-lt"/>
              </a:rPr>
              <a:t>int</a:t>
            </a:r>
            <a:r>
              <a:rPr lang="en-US" altLang="zh-CN" b="0" dirty="0">
                <a:latin typeface="+mn-lt"/>
              </a:rPr>
              <a:t> main() {</a:t>
            </a:r>
            <a:endParaRPr lang="zh-CN" altLang="zh-CN" b="0" dirty="0">
              <a:latin typeface="+mn-lt"/>
            </a:endParaRPr>
          </a:p>
          <a:p>
            <a:pPr eaLnBrk="1" hangingPunct="1">
              <a:buFont typeface="Wingdings" pitchFamily="2" charset="2"/>
              <a:buNone/>
              <a:defRPr/>
            </a:pPr>
            <a:r>
              <a:rPr lang="en-US" altLang="zh-CN" b="0" dirty="0">
                <a:latin typeface="+mn-lt"/>
              </a:rPr>
              <a:t>    char name[30], </a:t>
            </a:r>
            <a:r>
              <a:rPr lang="en-US" altLang="zh-CN" b="0" dirty="0" err="1">
                <a:latin typeface="+mn-lt"/>
              </a:rPr>
              <a:t>newname</a:t>
            </a:r>
            <a:r>
              <a:rPr lang="en-US" altLang="zh-CN" b="0" dirty="0">
                <a:latin typeface="+mn-lt"/>
              </a:rPr>
              <a:t>[30];</a:t>
            </a:r>
            <a:endParaRPr lang="zh-CN" altLang="zh-CN" b="0" dirty="0">
              <a:latin typeface="+mn-lt"/>
            </a:endParaRPr>
          </a:p>
          <a:p>
            <a:pPr eaLnBrk="1" hangingPunct="1">
              <a:buFont typeface="Wingdings" pitchFamily="2" charset="2"/>
              <a:buNone/>
              <a:defRPr/>
            </a:pPr>
            <a:r>
              <a:rPr lang="en-US" altLang="zh-CN" b="0" dirty="0">
                <a:latin typeface="+mn-lt"/>
              </a:rPr>
              <a:t>    </a:t>
            </a:r>
            <a:r>
              <a:rPr lang="en-US" altLang="zh-CN" b="0" dirty="0" err="1">
                <a:latin typeface="+mn-lt"/>
              </a:rPr>
              <a:t>cout</a:t>
            </a:r>
            <a:r>
              <a:rPr lang="en-US" altLang="zh-CN" b="0" dirty="0">
                <a:latin typeface="+mn-lt"/>
              </a:rPr>
              <a:t> &lt;&lt; “</a:t>
            </a:r>
            <a:r>
              <a:rPr lang="zh-CN" altLang="zh-CN" b="0" dirty="0">
                <a:latin typeface="+mn-lt"/>
              </a:rPr>
              <a:t>输入一个人姓名：名在前，姓在后，中间有一个空格分隔。</a:t>
            </a:r>
            <a:r>
              <a:rPr lang="en-US" altLang="zh-CN" b="0" dirty="0">
                <a:latin typeface="+mn-lt"/>
              </a:rPr>
              <a:t>" &lt;&lt; </a:t>
            </a:r>
            <a:r>
              <a:rPr lang="en-US" altLang="zh-CN" b="0" dirty="0" err="1">
                <a:latin typeface="+mn-lt"/>
              </a:rPr>
              <a:t>endl</a:t>
            </a:r>
            <a:r>
              <a:rPr lang="en-US" altLang="zh-CN" b="0" dirty="0">
                <a:latin typeface="+mn-lt"/>
              </a:rPr>
              <a:t>; </a:t>
            </a:r>
            <a:endParaRPr lang="zh-CN" altLang="zh-CN" b="0" dirty="0">
              <a:latin typeface="+mn-lt"/>
            </a:endParaRPr>
          </a:p>
          <a:p>
            <a:pPr eaLnBrk="1" hangingPunct="1">
              <a:buFont typeface="Wingdings" pitchFamily="2" charset="2"/>
              <a:buNone/>
              <a:defRPr/>
            </a:pPr>
            <a:r>
              <a:rPr lang="en-US" altLang="zh-CN" b="0" dirty="0">
                <a:latin typeface="+mn-lt"/>
              </a:rPr>
              <a:t>    </a:t>
            </a:r>
            <a:r>
              <a:rPr lang="en-US" altLang="zh-CN" b="0" dirty="0" err="1">
                <a:latin typeface="+mn-lt"/>
              </a:rPr>
              <a:t>cin.getline</a:t>
            </a:r>
            <a:r>
              <a:rPr lang="en-US" altLang="zh-CN" b="0" dirty="0">
                <a:latin typeface="+mn-lt"/>
              </a:rPr>
              <a:t>(name,30,'\n'); </a:t>
            </a:r>
            <a:endParaRPr lang="zh-CN" altLang="zh-CN" b="0" dirty="0">
              <a:latin typeface="+mn-lt"/>
            </a:endParaRPr>
          </a:p>
          <a:p>
            <a:pPr eaLnBrk="1" hangingPunct="1">
              <a:buFont typeface="Wingdings" pitchFamily="2" charset="2"/>
              <a:buNone/>
              <a:defRPr/>
            </a:pPr>
            <a:r>
              <a:rPr lang="en-US" altLang="zh-CN" b="0" dirty="0">
                <a:latin typeface="+mn-lt"/>
              </a:rPr>
              <a:t>    </a:t>
            </a:r>
            <a:r>
              <a:rPr lang="en-US" altLang="zh-CN" b="0" dirty="0" err="1">
                <a:latin typeface="+mn-lt"/>
              </a:rPr>
              <a:t>reversename</a:t>
            </a:r>
            <a:r>
              <a:rPr lang="en-US" altLang="zh-CN" b="0" dirty="0">
                <a:latin typeface="+mn-lt"/>
              </a:rPr>
              <a:t>(name , </a:t>
            </a:r>
            <a:r>
              <a:rPr lang="en-US" altLang="zh-CN" b="0" dirty="0" err="1">
                <a:latin typeface="+mn-lt"/>
              </a:rPr>
              <a:t>newname</a:t>
            </a:r>
            <a:r>
              <a:rPr lang="en-US" altLang="zh-CN" b="0" dirty="0">
                <a:latin typeface="+mn-lt"/>
              </a:rPr>
              <a:t>);</a:t>
            </a:r>
            <a:endParaRPr lang="zh-CN" altLang="zh-CN" b="0" dirty="0">
              <a:latin typeface="+mn-lt"/>
            </a:endParaRPr>
          </a:p>
          <a:p>
            <a:pPr eaLnBrk="1" hangingPunct="1">
              <a:buFont typeface="Wingdings" pitchFamily="2" charset="2"/>
              <a:buNone/>
              <a:defRPr/>
            </a:pPr>
            <a:r>
              <a:rPr lang="en-US" altLang="zh-CN" b="0" dirty="0">
                <a:latin typeface="+mn-lt"/>
              </a:rPr>
              <a:t>    </a:t>
            </a:r>
            <a:r>
              <a:rPr lang="en-US" altLang="zh-CN" b="0" dirty="0" err="1">
                <a:latin typeface="+mn-lt"/>
              </a:rPr>
              <a:t>cout</a:t>
            </a:r>
            <a:r>
              <a:rPr lang="en-US" altLang="zh-CN" b="0" dirty="0">
                <a:latin typeface="+mn-lt"/>
              </a:rPr>
              <a:t> &lt;&lt; “</a:t>
            </a:r>
            <a:r>
              <a:rPr lang="en-US" altLang="zh-CN" b="0" dirty="0" err="1">
                <a:latin typeface="+mn-lt"/>
              </a:rPr>
              <a:t>reversename</a:t>
            </a:r>
            <a:r>
              <a:rPr lang="en-US" altLang="zh-CN" b="0" dirty="0">
                <a:latin typeface="+mn-lt"/>
              </a:rPr>
              <a:t>:” &lt;&lt; </a:t>
            </a:r>
            <a:r>
              <a:rPr lang="en-US" altLang="zh-CN" b="0" dirty="0" err="1">
                <a:latin typeface="+mn-lt"/>
              </a:rPr>
              <a:t>newname</a:t>
            </a:r>
            <a:r>
              <a:rPr lang="en-US" altLang="zh-CN" b="0" dirty="0">
                <a:latin typeface="+mn-lt"/>
              </a:rPr>
              <a:t> &lt;&lt; </a:t>
            </a:r>
            <a:r>
              <a:rPr lang="en-US" altLang="zh-CN" b="0" dirty="0" err="1">
                <a:latin typeface="+mn-lt"/>
              </a:rPr>
              <a:t>endl</a:t>
            </a:r>
            <a:r>
              <a:rPr lang="en-US" altLang="zh-CN" b="0" dirty="0">
                <a:latin typeface="+mn-lt"/>
              </a:rPr>
              <a:t>;</a:t>
            </a:r>
            <a:endParaRPr lang="zh-CN" altLang="zh-CN" b="0" dirty="0">
              <a:latin typeface="+mn-lt"/>
            </a:endParaRPr>
          </a:p>
          <a:p>
            <a:pPr eaLnBrk="1" hangingPunct="1">
              <a:buFont typeface="Wingdings" pitchFamily="2" charset="2"/>
              <a:buNone/>
              <a:defRPr/>
            </a:pPr>
            <a:r>
              <a:rPr lang="en-US" altLang="zh-CN" b="0" dirty="0">
                <a:latin typeface="+mn-lt"/>
              </a:rPr>
              <a:t>    system("PAUSE");</a:t>
            </a:r>
            <a:endParaRPr lang="zh-CN" altLang="zh-CN" b="0" dirty="0">
              <a:latin typeface="+mn-lt"/>
            </a:endParaRPr>
          </a:p>
          <a:p>
            <a:pPr eaLnBrk="1" hangingPunct="1">
              <a:buFont typeface="Wingdings" pitchFamily="2" charset="2"/>
              <a:buNone/>
              <a:defRPr/>
            </a:pPr>
            <a:r>
              <a:rPr lang="en-US" altLang="zh-CN" b="0" dirty="0">
                <a:latin typeface="+mn-lt"/>
              </a:rPr>
              <a:t>    return 0;</a:t>
            </a:r>
            <a:endParaRPr lang="zh-CN" altLang="zh-CN" b="0" dirty="0">
              <a:latin typeface="+mn-lt"/>
            </a:endParaRPr>
          </a:p>
          <a:p>
            <a:pPr eaLnBrk="1" hangingPunct="1">
              <a:buFont typeface="Wingdings" pitchFamily="2" charset="2"/>
              <a:buNone/>
              <a:defRPr/>
            </a:pPr>
            <a:r>
              <a:rPr lang="en-US" altLang="zh-CN" b="0" dirty="0">
                <a:latin typeface="+mn-lt"/>
              </a:rPr>
              <a:t>}</a:t>
            </a:r>
          </a:p>
        </p:txBody>
      </p:sp>
      <p:sp>
        <p:nvSpPr>
          <p:cNvPr id="27651" name="Rectangle 2"/>
          <p:cNvSpPr>
            <a:spLocks noGrp="1" noChangeArrowheads="1"/>
          </p:cNvSpPr>
          <p:nvPr>
            <p:ph type="title"/>
          </p:nvPr>
        </p:nvSpPr>
        <p:spPr>
          <a:xfrm>
            <a:off x="993775" y="142875"/>
            <a:ext cx="7754938" cy="838200"/>
          </a:xfrm>
        </p:spPr>
        <p:txBody>
          <a:bodyPr/>
          <a:lstStyle/>
          <a:p>
            <a:pPr eaLnBrk="1" hangingPunct="1"/>
            <a:r>
              <a:rPr lang="zh-CN" altLang="en-US">
                <a:solidFill>
                  <a:schemeClr val="tx2"/>
                </a:solidFill>
                <a:latin typeface="黑体" pitchFamily="49" charset="-122"/>
                <a:ea typeface="黑体" pitchFamily="49" charset="-122"/>
              </a:rPr>
              <a:t>常用的</a:t>
            </a:r>
            <a:r>
              <a:rPr lang="en-US" altLang="zh-CN">
                <a:solidFill>
                  <a:schemeClr val="tx2"/>
                </a:solidFill>
                <a:latin typeface="黑体" pitchFamily="49" charset="-122"/>
                <a:ea typeface="黑体" pitchFamily="49" charset="-122"/>
              </a:rPr>
              <a:t>C++</a:t>
            </a:r>
            <a:r>
              <a:rPr lang="zh-CN" altLang="en-US">
                <a:solidFill>
                  <a:schemeClr val="tx2"/>
                </a:solidFill>
                <a:latin typeface="黑体" pitchFamily="49" charset="-122"/>
                <a:ea typeface="黑体" pitchFamily="49" charset="-122"/>
              </a:rPr>
              <a:t>字符串函数</a:t>
            </a:r>
          </a:p>
        </p:txBody>
      </p:sp>
      <p:sp>
        <p:nvSpPr>
          <p:cNvPr id="3" name="TextBox 2"/>
          <p:cNvSpPr txBox="1">
            <a:spLocks noChangeArrowheads="1"/>
          </p:cNvSpPr>
          <p:nvPr/>
        </p:nvSpPr>
        <p:spPr bwMode="auto">
          <a:xfrm>
            <a:off x="1966913" y="4833938"/>
            <a:ext cx="6948487" cy="164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Wingdings" pitchFamily="2" charset="2"/>
              <a:buNone/>
            </a:pPr>
            <a:r>
              <a:rPr lang="zh-CN" altLang="en-US" sz="2400" b="1">
                <a:solidFill>
                  <a:srgbClr val="0000FF"/>
                </a:solidFill>
                <a:ea typeface="楷体_GB2312"/>
                <a:cs typeface="楷体_GB2312"/>
              </a:rPr>
              <a:t>程序运行如下：</a:t>
            </a:r>
          </a:p>
          <a:p>
            <a:pPr algn="just" eaLnBrk="1" hangingPunct="1">
              <a:lnSpc>
                <a:spcPct val="110000"/>
              </a:lnSpc>
              <a:buClr>
                <a:srgbClr val="0000FF"/>
              </a:buClr>
              <a:buFont typeface="Wingdings" pitchFamily="2" charset="2"/>
              <a:buNone/>
            </a:pPr>
            <a:r>
              <a:rPr lang="zh-CN" altLang="en-US" sz="2400" b="1">
                <a:ea typeface="楷体_GB2312"/>
                <a:cs typeface="楷体_GB2312"/>
              </a:rPr>
              <a:t>    </a:t>
            </a:r>
            <a:r>
              <a:rPr lang="en-US" altLang="zh-CN" sz="2400" b="1">
                <a:solidFill>
                  <a:srgbClr val="CC0000"/>
                </a:solidFill>
                <a:ea typeface="楷体_GB2312"/>
                <a:cs typeface="楷体_GB2312"/>
              </a:rPr>
              <a:t>Jeffer Offutt</a:t>
            </a:r>
            <a:r>
              <a:rPr lang="en-US" altLang="zh-CN" sz="2400" b="1">
                <a:ea typeface="楷体_GB2312"/>
                <a:cs typeface="楷体_GB2312"/>
              </a:rPr>
              <a:t>               	        //</a:t>
            </a:r>
            <a:r>
              <a:rPr lang="zh-CN" altLang="en-US" sz="2400" b="1">
                <a:ea typeface="楷体_GB2312"/>
                <a:cs typeface="楷体_GB2312"/>
              </a:rPr>
              <a:t>键盘输入</a:t>
            </a:r>
          </a:p>
          <a:p>
            <a:pPr algn="just" eaLnBrk="1" hangingPunct="1">
              <a:lnSpc>
                <a:spcPct val="110000"/>
              </a:lnSpc>
              <a:buClr>
                <a:srgbClr val="0000FF"/>
              </a:buClr>
              <a:buFont typeface="Wingdings" pitchFamily="2" charset="2"/>
              <a:buNone/>
            </a:pPr>
            <a:r>
              <a:rPr lang="zh-CN" altLang="en-US" sz="2400" b="1">
                <a:ea typeface="楷体_GB2312"/>
                <a:cs typeface="楷体_GB2312"/>
              </a:rPr>
              <a:t>    </a:t>
            </a:r>
            <a:r>
              <a:rPr lang="en-US" altLang="zh-CN" sz="2400" b="1">
                <a:solidFill>
                  <a:srgbClr val="CC0000"/>
                </a:solidFill>
                <a:ea typeface="楷体_GB2312"/>
                <a:cs typeface="楷体_GB2312"/>
              </a:rPr>
              <a:t>reversename:Offutt, Jeffer</a:t>
            </a:r>
            <a:r>
              <a:rPr lang="en-US" altLang="zh-CN" sz="2400" b="1">
                <a:ea typeface="楷体_GB2312"/>
                <a:cs typeface="楷体_GB2312"/>
              </a:rPr>
              <a:t>  //</a:t>
            </a:r>
            <a:r>
              <a:rPr lang="zh-CN" altLang="en-US" sz="2400" b="1">
                <a:ea typeface="楷体_GB2312"/>
                <a:cs typeface="楷体_GB2312"/>
              </a:rPr>
              <a:t>屏幕输出</a:t>
            </a:r>
          </a:p>
          <a:p>
            <a:pPr eaLnBrk="1" hangingPunct="1"/>
            <a:endParaRPr lang="zh-CN" altLang="en-US" sz="2400"/>
          </a:p>
        </p:txBody>
      </p:sp>
      <p:sp>
        <p:nvSpPr>
          <p:cNvPr id="27653" name="圆角矩形 4"/>
          <p:cNvSpPr>
            <a:spLocks noChangeArrowheads="1"/>
          </p:cNvSpPr>
          <p:nvPr/>
        </p:nvSpPr>
        <p:spPr bwMode="auto">
          <a:xfrm>
            <a:off x="431800" y="3536950"/>
            <a:ext cx="5256213" cy="468313"/>
          </a:xfrm>
          <a:prstGeom prst="roundRect">
            <a:avLst>
              <a:gd name="adj" fmla="val 16667"/>
            </a:avLst>
          </a:prstGeom>
          <a:noFill/>
          <a:ln w="762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0067" name="Rectangle 3" descr="Rectangle: Click to edit Master text styles&#10;Second level&#10;Third level&#10;Fourth level&#10;Fifth level"/>
          <p:cNvSpPr>
            <a:spLocks noGrp="1" noChangeArrowheads="1"/>
          </p:cNvSpPr>
          <p:nvPr>
            <p:ph type="body" idx="1"/>
          </p:nvPr>
        </p:nvSpPr>
        <p:spPr>
          <a:xfrm>
            <a:off x="300038" y="1384300"/>
            <a:ext cx="7521575" cy="5075238"/>
          </a:xfrm>
        </p:spPr>
        <p:txBody>
          <a:bodyPr/>
          <a:lstStyle/>
          <a:p>
            <a:pPr algn="just" eaLnBrk="1" hangingPunct="1">
              <a:lnSpc>
                <a:spcPct val="90000"/>
              </a:lnSpc>
              <a:buClr>
                <a:srgbClr val="0000FF"/>
              </a:buClr>
              <a:buFont typeface="Wingdings" pitchFamily="2" charset="2"/>
              <a:buNone/>
              <a:defRPr/>
            </a:pPr>
            <a:r>
              <a:rPr lang="zh-CN" altLang="en-US" dirty="0">
                <a:ea typeface="楷体_GB2312" pitchFamily="49" charset="-122"/>
              </a:rPr>
              <a:t>使用重载操作符的办法，使得</a:t>
            </a:r>
            <a:r>
              <a:rPr lang="en-US" altLang="zh-CN" dirty="0">
                <a:ea typeface="楷体_GB2312" pitchFamily="49" charset="-122"/>
              </a:rPr>
              <a:t>C++</a:t>
            </a:r>
            <a:r>
              <a:rPr lang="zh-CN" altLang="en-US" dirty="0">
                <a:ea typeface="楷体_GB2312" pitchFamily="49" charset="-122"/>
              </a:rPr>
              <a:t>中的一些运算符具有新的功能。如：</a:t>
            </a:r>
            <a:r>
              <a:rPr lang="en-US" altLang="zh-CN" dirty="0">
                <a:ea typeface="楷体_GB2312" pitchFamily="49" charset="-122"/>
              </a:rPr>
              <a:t>"=="</a:t>
            </a:r>
            <a:r>
              <a:rPr lang="zh-CN" altLang="en-US" dirty="0">
                <a:ea typeface="楷体_GB2312" pitchFamily="49" charset="-122"/>
              </a:rPr>
              <a:t>具有串的比较功能，等等。可以定义满足如下要求的串类：</a:t>
            </a:r>
          </a:p>
          <a:p>
            <a:pPr algn="just" eaLnBrk="1" hangingPunct="1">
              <a:lnSpc>
                <a:spcPct val="90000"/>
              </a:lnSpc>
              <a:buClr>
                <a:srgbClr val="0000FF"/>
              </a:buClr>
              <a:buFont typeface="Wingdings" pitchFamily="2" charset="2"/>
              <a:buNone/>
              <a:defRPr/>
            </a:pPr>
            <a:r>
              <a:rPr lang="en-US" altLang="zh-CN" dirty="0">
                <a:solidFill>
                  <a:srgbClr val="0000FF"/>
                </a:solidFill>
                <a:ea typeface="楷体_GB2312" pitchFamily="49" charset="-122"/>
              </a:rPr>
              <a:t>(1)  </a:t>
            </a:r>
            <a:r>
              <a:rPr lang="zh-CN" altLang="en-US" dirty="0">
                <a:solidFill>
                  <a:srgbClr val="0000FF"/>
                </a:solidFill>
                <a:ea typeface="楷体_GB2312" pitchFamily="49" charset="-122"/>
              </a:rPr>
              <a:t>可以把串对象或</a:t>
            </a:r>
            <a:r>
              <a:rPr lang="en-US" altLang="zh-CN" dirty="0">
                <a:solidFill>
                  <a:srgbClr val="0000FF"/>
                </a:solidFill>
                <a:ea typeface="楷体_GB2312" pitchFamily="49" charset="-122"/>
              </a:rPr>
              <a:t>C++</a:t>
            </a:r>
            <a:r>
              <a:rPr lang="zh-CN" altLang="en-US" dirty="0">
                <a:solidFill>
                  <a:srgbClr val="0000FF"/>
                </a:solidFill>
                <a:ea typeface="楷体_GB2312" pitchFamily="49" charset="-122"/>
              </a:rPr>
              <a:t>串赋给另一串对象。</a:t>
            </a:r>
          </a:p>
          <a:p>
            <a:pPr algn="just" eaLnBrk="1" hangingPunct="1">
              <a:lnSpc>
                <a:spcPct val="90000"/>
              </a:lnSpc>
              <a:buClr>
                <a:srgbClr val="0000FF"/>
              </a:buClr>
              <a:buFont typeface="Wingdings" pitchFamily="2" charset="2"/>
              <a:buNone/>
              <a:defRPr/>
            </a:pPr>
            <a:r>
              <a:rPr lang="en-US" altLang="zh-CN" dirty="0">
                <a:solidFill>
                  <a:srgbClr val="0000FF"/>
                </a:solidFill>
                <a:ea typeface="楷体_GB2312" pitchFamily="49" charset="-122"/>
              </a:rPr>
              <a:t>(2)</a:t>
            </a:r>
            <a:r>
              <a:rPr lang="en-US" altLang="zh-CN" dirty="0">
                <a:solidFill>
                  <a:srgbClr val="0000FF"/>
                </a:solidFill>
                <a:latin typeface="Times New Roman" pitchFamily="18" charset="0"/>
                <a:ea typeface="楷体_GB2312" pitchFamily="49" charset="-122"/>
              </a:rPr>
              <a:t>   </a:t>
            </a:r>
            <a:r>
              <a:rPr lang="en-US" altLang="zh-CN" dirty="0">
                <a:solidFill>
                  <a:srgbClr val="0000FF"/>
                </a:solidFill>
                <a:ea typeface="楷体_GB2312" pitchFamily="49" charset="-122"/>
              </a:rPr>
              <a:t> </a:t>
            </a:r>
            <a:r>
              <a:rPr lang="zh-CN" altLang="en-US" dirty="0">
                <a:solidFill>
                  <a:srgbClr val="0000FF"/>
                </a:solidFill>
                <a:ea typeface="楷体_GB2312" pitchFamily="49" charset="-122"/>
              </a:rPr>
              <a:t>串对象的连接用</a:t>
            </a:r>
            <a:r>
              <a:rPr lang="en-US" altLang="zh-CN" dirty="0">
                <a:solidFill>
                  <a:srgbClr val="0000FF"/>
                </a:solidFill>
                <a:ea typeface="楷体_GB2312" pitchFamily="49" charset="-122"/>
              </a:rPr>
              <a:t>"+"</a:t>
            </a:r>
            <a:r>
              <a:rPr lang="zh-CN" altLang="en-US" dirty="0">
                <a:solidFill>
                  <a:srgbClr val="0000FF"/>
                </a:solidFill>
                <a:ea typeface="楷体_GB2312" pitchFamily="49" charset="-122"/>
              </a:rPr>
              <a:t>算符完成。</a:t>
            </a:r>
          </a:p>
          <a:p>
            <a:pPr algn="just" eaLnBrk="1" hangingPunct="1">
              <a:lnSpc>
                <a:spcPct val="90000"/>
              </a:lnSpc>
              <a:buClr>
                <a:srgbClr val="0000FF"/>
              </a:buClr>
              <a:buFont typeface="Wingdings" pitchFamily="2" charset="2"/>
              <a:buNone/>
              <a:defRPr/>
            </a:pPr>
            <a:r>
              <a:rPr lang="en-US" altLang="zh-CN" dirty="0">
                <a:solidFill>
                  <a:srgbClr val="0000FF"/>
                </a:solidFill>
                <a:ea typeface="楷体_GB2312" pitchFamily="49" charset="-122"/>
              </a:rPr>
              <a:t>(3)</a:t>
            </a:r>
            <a:r>
              <a:rPr lang="en-US" altLang="zh-CN" dirty="0">
                <a:solidFill>
                  <a:srgbClr val="0000FF"/>
                </a:solidFill>
                <a:latin typeface="Times New Roman" pitchFamily="18" charset="0"/>
                <a:ea typeface="楷体_GB2312" pitchFamily="49" charset="-122"/>
              </a:rPr>
              <a:t>   </a:t>
            </a:r>
            <a:r>
              <a:rPr lang="en-US" altLang="zh-CN" dirty="0">
                <a:solidFill>
                  <a:srgbClr val="0000FF"/>
                </a:solidFill>
                <a:ea typeface="楷体_GB2312" pitchFamily="49" charset="-122"/>
              </a:rPr>
              <a:t> </a:t>
            </a:r>
            <a:r>
              <a:rPr lang="zh-CN" altLang="en-US" dirty="0">
                <a:solidFill>
                  <a:srgbClr val="0000FF"/>
                </a:solidFill>
                <a:ea typeface="楷体_GB2312" pitchFamily="49" charset="-122"/>
              </a:rPr>
              <a:t>串比较是用关系算符执行的。</a:t>
            </a:r>
          </a:p>
          <a:p>
            <a:pPr algn="just" eaLnBrk="1" hangingPunct="1">
              <a:lnSpc>
                <a:spcPct val="90000"/>
              </a:lnSpc>
              <a:buClr>
                <a:srgbClr val="0000FF"/>
              </a:buClr>
              <a:buFont typeface="Wingdings" pitchFamily="2" charset="2"/>
              <a:buNone/>
              <a:defRPr/>
            </a:pPr>
            <a:r>
              <a:rPr lang="en-US" altLang="zh-CN" dirty="0">
                <a:solidFill>
                  <a:srgbClr val="0000FF"/>
                </a:solidFill>
                <a:ea typeface="楷体_GB2312" pitchFamily="49" charset="-122"/>
              </a:rPr>
              <a:t>(4)</a:t>
            </a:r>
            <a:r>
              <a:rPr lang="en-US" altLang="zh-CN" dirty="0">
                <a:solidFill>
                  <a:srgbClr val="0000FF"/>
                </a:solidFill>
                <a:latin typeface="Times New Roman" pitchFamily="18" charset="0"/>
                <a:ea typeface="楷体_GB2312" pitchFamily="49" charset="-122"/>
              </a:rPr>
              <a:t>   </a:t>
            </a:r>
            <a:r>
              <a:rPr lang="en-US" altLang="zh-CN" dirty="0">
                <a:solidFill>
                  <a:srgbClr val="0000FF"/>
                </a:solidFill>
                <a:ea typeface="楷体_GB2312" pitchFamily="49" charset="-122"/>
              </a:rPr>
              <a:t> </a:t>
            </a:r>
            <a:r>
              <a:rPr lang="zh-CN" altLang="en-US" dirty="0">
                <a:solidFill>
                  <a:srgbClr val="0000FF"/>
                </a:solidFill>
                <a:ea typeface="楷体_GB2312" pitchFamily="49" charset="-122"/>
              </a:rPr>
              <a:t>串对象可用</a:t>
            </a:r>
            <a:r>
              <a:rPr lang="en-US" altLang="zh-CN" dirty="0">
                <a:solidFill>
                  <a:srgbClr val="0000FF"/>
                </a:solidFill>
                <a:ea typeface="楷体_GB2312" pitchFamily="49" charset="-122"/>
              </a:rPr>
              <a:t>C++</a:t>
            </a:r>
            <a:r>
              <a:rPr lang="zh-CN" altLang="en-US" dirty="0">
                <a:solidFill>
                  <a:srgbClr val="0000FF"/>
                </a:solidFill>
                <a:ea typeface="楷体_GB2312" pitchFamily="49" charset="-122"/>
              </a:rPr>
              <a:t>串或另一串对象初始化。</a:t>
            </a:r>
          </a:p>
          <a:p>
            <a:pPr algn="just" eaLnBrk="1" hangingPunct="1">
              <a:lnSpc>
                <a:spcPct val="90000"/>
              </a:lnSpc>
              <a:buClr>
                <a:srgbClr val="0000FF"/>
              </a:buClr>
              <a:buFont typeface="Wingdings" pitchFamily="2" charset="2"/>
              <a:buNone/>
              <a:defRPr/>
            </a:pPr>
            <a:r>
              <a:rPr lang="en-US" altLang="zh-CN" dirty="0">
                <a:solidFill>
                  <a:srgbClr val="0000FF"/>
                </a:solidFill>
                <a:ea typeface="楷体_GB2312" pitchFamily="49" charset="-122"/>
              </a:rPr>
              <a:t>(5)</a:t>
            </a:r>
            <a:r>
              <a:rPr lang="en-US" altLang="zh-CN" dirty="0">
                <a:solidFill>
                  <a:srgbClr val="0000FF"/>
                </a:solidFill>
                <a:latin typeface="Times New Roman" pitchFamily="18" charset="0"/>
                <a:ea typeface="楷体_GB2312" pitchFamily="49" charset="-122"/>
              </a:rPr>
              <a:t>   </a:t>
            </a:r>
            <a:r>
              <a:rPr lang="en-US" altLang="zh-CN" dirty="0">
                <a:solidFill>
                  <a:srgbClr val="0000FF"/>
                </a:solidFill>
                <a:ea typeface="楷体_GB2312" pitchFamily="49" charset="-122"/>
              </a:rPr>
              <a:t> </a:t>
            </a:r>
            <a:r>
              <a:rPr lang="zh-CN" altLang="en-US" dirty="0">
                <a:solidFill>
                  <a:srgbClr val="0000FF"/>
                </a:solidFill>
                <a:ea typeface="楷体_GB2312" pitchFamily="49" charset="-122"/>
              </a:rPr>
              <a:t>串必须拥有任意可变长度。</a:t>
            </a:r>
          </a:p>
          <a:p>
            <a:pPr algn="just" eaLnBrk="1" hangingPunct="1">
              <a:lnSpc>
                <a:spcPct val="90000"/>
              </a:lnSpc>
              <a:buClr>
                <a:srgbClr val="0000FF"/>
              </a:buClr>
              <a:buFont typeface="Wingdings" pitchFamily="2" charset="2"/>
              <a:buNone/>
              <a:defRPr/>
            </a:pPr>
            <a:r>
              <a:rPr lang="en-US" altLang="zh-CN" dirty="0">
                <a:solidFill>
                  <a:srgbClr val="0000FF"/>
                </a:solidFill>
                <a:ea typeface="楷体_GB2312" pitchFamily="49" charset="-122"/>
              </a:rPr>
              <a:t>(6)</a:t>
            </a:r>
            <a:r>
              <a:rPr lang="en-US" altLang="zh-CN" dirty="0">
                <a:solidFill>
                  <a:srgbClr val="0000FF"/>
                </a:solidFill>
                <a:latin typeface="Times New Roman" pitchFamily="18" charset="0"/>
                <a:ea typeface="楷体_GB2312" pitchFamily="49" charset="-122"/>
              </a:rPr>
              <a:t>   </a:t>
            </a:r>
            <a:r>
              <a:rPr lang="en-US" altLang="zh-CN" dirty="0">
                <a:solidFill>
                  <a:srgbClr val="0000FF"/>
                </a:solidFill>
                <a:ea typeface="楷体_GB2312" pitchFamily="49" charset="-122"/>
              </a:rPr>
              <a:t> </a:t>
            </a:r>
            <a:r>
              <a:rPr lang="zh-CN" altLang="en-US" dirty="0">
                <a:solidFill>
                  <a:srgbClr val="0000FF"/>
                </a:solidFill>
                <a:ea typeface="楷体_GB2312" pitchFamily="49" charset="-122"/>
              </a:rPr>
              <a:t>可以把串对象转换为</a:t>
            </a:r>
            <a:r>
              <a:rPr lang="en-US" altLang="zh-CN" dirty="0">
                <a:solidFill>
                  <a:srgbClr val="0000FF"/>
                </a:solidFill>
                <a:ea typeface="楷体_GB2312" pitchFamily="49" charset="-122"/>
              </a:rPr>
              <a:t>C++</a:t>
            </a:r>
            <a:r>
              <a:rPr lang="zh-CN" altLang="en-US" dirty="0">
                <a:solidFill>
                  <a:srgbClr val="0000FF"/>
                </a:solidFill>
                <a:ea typeface="楷体_GB2312" pitchFamily="49" charset="-122"/>
              </a:rPr>
              <a:t>串。</a:t>
            </a:r>
          </a:p>
          <a:p>
            <a:pPr algn="just" eaLnBrk="1" hangingPunct="1">
              <a:lnSpc>
                <a:spcPct val="90000"/>
              </a:lnSpc>
              <a:buClr>
                <a:srgbClr val="0000FF"/>
              </a:buClr>
              <a:buFont typeface="Wingdings" pitchFamily="2" charset="2"/>
              <a:buNone/>
              <a:defRPr/>
            </a:pPr>
            <a:r>
              <a:rPr lang="en-US" altLang="zh-CN" dirty="0">
                <a:solidFill>
                  <a:srgbClr val="0000FF"/>
                </a:solidFill>
                <a:ea typeface="楷体_GB2312" pitchFamily="49" charset="-122"/>
              </a:rPr>
              <a:t>(7)</a:t>
            </a:r>
            <a:r>
              <a:rPr lang="en-US" altLang="zh-CN" dirty="0">
                <a:solidFill>
                  <a:srgbClr val="0000FF"/>
                </a:solidFill>
                <a:latin typeface="Times New Roman" pitchFamily="18" charset="0"/>
                <a:ea typeface="楷体_GB2312" pitchFamily="49" charset="-122"/>
              </a:rPr>
              <a:t>   </a:t>
            </a:r>
            <a:r>
              <a:rPr lang="en-US" altLang="zh-CN" dirty="0">
                <a:solidFill>
                  <a:srgbClr val="0000FF"/>
                </a:solidFill>
                <a:ea typeface="楷体_GB2312" pitchFamily="49" charset="-122"/>
              </a:rPr>
              <a:t> </a:t>
            </a:r>
            <a:r>
              <a:rPr lang="zh-CN" altLang="en-US" dirty="0">
                <a:solidFill>
                  <a:srgbClr val="0000FF"/>
                </a:solidFill>
                <a:ea typeface="楷体_GB2312" pitchFamily="49" charset="-122"/>
              </a:rPr>
              <a:t>可以查找子串。</a:t>
            </a:r>
          </a:p>
        </p:txBody>
      </p:sp>
      <p:sp>
        <p:nvSpPr>
          <p:cNvPr id="28675" name="Rectangle 2"/>
          <p:cNvSpPr>
            <a:spLocks noGrp="1" noChangeArrowheads="1"/>
          </p:cNvSpPr>
          <p:nvPr>
            <p:ph type="title"/>
          </p:nvPr>
        </p:nvSpPr>
        <p:spPr>
          <a:xfrm>
            <a:off x="993775" y="142875"/>
            <a:ext cx="7754938" cy="838200"/>
          </a:xfrm>
        </p:spPr>
        <p:txBody>
          <a:bodyPr/>
          <a:lstStyle/>
          <a:p>
            <a:pPr eaLnBrk="1" hangingPunct="1"/>
            <a:r>
              <a:rPr lang="zh-CN" altLang="en-US">
                <a:solidFill>
                  <a:schemeClr val="tx2"/>
                </a:solidFill>
                <a:latin typeface="黑体" pitchFamily="49" charset="-122"/>
                <a:ea typeface="黑体" pitchFamily="49" charset="-122"/>
              </a:rPr>
              <a:t>串类的定义及其实现</a:t>
            </a:r>
          </a:p>
        </p:txBody>
      </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00067">
                                            <p:txEl>
                                              <p:pRg st="0" end="0"/>
                                            </p:txEl>
                                          </p:spTgt>
                                        </p:tgtEl>
                                        <p:attrNameLst>
                                          <p:attrName>style.visibility</p:attrName>
                                        </p:attrNameLst>
                                      </p:cBhvr>
                                      <p:to>
                                        <p:strVal val="visible"/>
                                      </p:to>
                                    </p:set>
                                    <p:anim calcmode="lin" valueType="num">
                                      <p:cBhvr additive="base">
                                        <p:cTn id="7" dur="500" fill="hold"/>
                                        <p:tgtEl>
                                          <p:spTgt spid="6000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000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00067">
                                            <p:txEl>
                                              <p:pRg st="1" end="1"/>
                                            </p:txEl>
                                          </p:spTgt>
                                        </p:tgtEl>
                                        <p:attrNameLst>
                                          <p:attrName>style.visibility</p:attrName>
                                        </p:attrNameLst>
                                      </p:cBhvr>
                                      <p:to>
                                        <p:strVal val="visible"/>
                                      </p:to>
                                    </p:set>
                                    <p:anim calcmode="lin" valueType="num">
                                      <p:cBhvr additive="base">
                                        <p:cTn id="13" dur="500" fill="hold"/>
                                        <p:tgtEl>
                                          <p:spTgt spid="60006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000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00067">
                                            <p:txEl>
                                              <p:pRg st="2" end="2"/>
                                            </p:txEl>
                                          </p:spTgt>
                                        </p:tgtEl>
                                        <p:attrNameLst>
                                          <p:attrName>style.visibility</p:attrName>
                                        </p:attrNameLst>
                                      </p:cBhvr>
                                      <p:to>
                                        <p:strVal val="visible"/>
                                      </p:to>
                                    </p:set>
                                    <p:anim calcmode="lin" valueType="num">
                                      <p:cBhvr additive="base">
                                        <p:cTn id="19" dur="500" fill="hold"/>
                                        <p:tgtEl>
                                          <p:spTgt spid="60006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0006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00067">
                                            <p:txEl>
                                              <p:pRg st="3" end="3"/>
                                            </p:txEl>
                                          </p:spTgt>
                                        </p:tgtEl>
                                        <p:attrNameLst>
                                          <p:attrName>style.visibility</p:attrName>
                                        </p:attrNameLst>
                                      </p:cBhvr>
                                      <p:to>
                                        <p:strVal val="visible"/>
                                      </p:to>
                                    </p:set>
                                    <p:anim calcmode="lin" valueType="num">
                                      <p:cBhvr additive="base">
                                        <p:cTn id="25" dur="500" fill="hold"/>
                                        <p:tgtEl>
                                          <p:spTgt spid="60006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0006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00067">
                                            <p:txEl>
                                              <p:pRg st="4" end="4"/>
                                            </p:txEl>
                                          </p:spTgt>
                                        </p:tgtEl>
                                        <p:attrNameLst>
                                          <p:attrName>style.visibility</p:attrName>
                                        </p:attrNameLst>
                                      </p:cBhvr>
                                      <p:to>
                                        <p:strVal val="visible"/>
                                      </p:to>
                                    </p:set>
                                    <p:anim calcmode="lin" valueType="num">
                                      <p:cBhvr additive="base">
                                        <p:cTn id="31" dur="500" fill="hold"/>
                                        <p:tgtEl>
                                          <p:spTgt spid="60006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0006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00067">
                                            <p:txEl>
                                              <p:pRg st="5" end="5"/>
                                            </p:txEl>
                                          </p:spTgt>
                                        </p:tgtEl>
                                        <p:attrNameLst>
                                          <p:attrName>style.visibility</p:attrName>
                                        </p:attrNameLst>
                                      </p:cBhvr>
                                      <p:to>
                                        <p:strVal val="visible"/>
                                      </p:to>
                                    </p:set>
                                    <p:anim calcmode="lin" valueType="num">
                                      <p:cBhvr additive="base">
                                        <p:cTn id="37" dur="500" fill="hold"/>
                                        <p:tgtEl>
                                          <p:spTgt spid="60006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0006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600067">
                                            <p:txEl>
                                              <p:pRg st="6" end="6"/>
                                            </p:txEl>
                                          </p:spTgt>
                                        </p:tgtEl>
                                        <p:attrNameLst>
                                          <p:attrName>style.visibility</p:attrName>
                                        </p:attrNameLst>
                                      </p:cBhvr>
                                      <p:to>
                                        <p:strVal val="visible"/>
                                      </p:to>
                                    </p:set>
                                    <p:anim calcmode="lin" valueType="num">
                                      <p:cBhvr additive="base">
                                        <p:cTn id="43" dur="500" fill="hold"/>
                                        <p:tgtEl>
                                          <p:spTgt spid="600067">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60006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600067">
                                            <p:txEl>
                                              <p:pRg st="7" end="7"/>
                                            </p:txEl>
                                          </p:spTgt>
                                        </p:tgtEl>
                                        <p:attrNameLst>
                                          <p:attrName>style.visibility</p:attrName>
                                        </p:attrNameLst>
                                      </p:cBhvr>
                                      <p:to>
                                        <p:strVal val="visible"/>
                                      </p:to>
                                    </p:set>
                                    <p:anim calcmode="lin" valueType="num">
                                      <p:cBhvr additive="base">
                                        <p:cTn id="49" dur="500" fill="hold"/>
                                        <p:tgtEl>
                                          <p:spTgt spid="600067">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600067">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006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title"/>
          </p:nvPr>
        </p:nvSpPr>
        <p:spPr>
          <a:xfrm>
            <a:off x="993775" y="260350"/>
            <a:ext cx="7754938" cy="720725"/>
          </a:xfrm>
        </p:spPr>
        <p:txBody>
          <a:bodyPr/>
          <a:lstStyle/>
          <a:p>
            <a:pPr eaLnBrk="1" hangingPunct="1"/>
            <a:r>
              <a:rPr lang="zh-CN" altLang="en-US" sz="4400">
                <a:latin typeface="黑体" pitchFamily="49" charset="-122"/>
                <a:ea typeface="黑体" pitchFamily="49" charset="-122"/>
              </a:rPr>
              <a:t>第</a:t>
            </a:r>
            <a:r>
              <a:rPr lang="en-US" altLang="zh-CN" sz="4400">
                <a:latin typeface="黑体" pitchFamily="49" charset="-122"/>
                <a:ea typeface="黑体" pitchFamily="49" charset="-122"/>
              </a:rPr>
              <a:t>5</a:t>
            </a:r>
            <a:r>
              <a:rPr lang="zh-CN" altLang="en-US" sz="4400">
                <a:latin typeface="黑体" pitchFamily="49" charset="-122"/>
                <a:ea typeface="黑体" pitchFamily="49" charset="-122"/>
              </a:rPr>
              <a:t>章 字符串、数组和广义表</a:t>
            </a:r>
          </a:p>
        </p:txBody>
      </p:sp>
      <p:sp>
        <p:nvSpPr>
          <p:cNvPr id="6" name="内容占位符 5"/>
          <p:cNvSpPr>
            <a:spLocks noGrp="1"/>
          </p:cNvSpPr>
          <p:nvPr>
            <p:ph idx="1"/>
          </p:nvPr>
        </p:nvSpPr>
        <p:spPr>
          <a:xfrm>
            <a:off x="457200" y="1484313"/>
            <a:ext cx="5283200" cy="4608512"/>
          </a:xfrm>
        </p:spPr>
        <p:txBody>
          <a:bodyPr/>
          <a:lstStyle/>
          <a:p>
            <a:pPr>
              <a:spcBef>
                <a:spcPts val="600"/>
              </a:spcBef>
              <a:buFont typeface="Wingdings" pitchFamily="2" charset="2"/>
              <a:buChar char="u"/>
              <a:defRPr/>
            </a:pPr>
            <a:r>
              <a:rPr lang="zh-CN" altLang="zh-CN" sz="3600" b="1" dirty="0">
                <a:latin typeface="黑体" pitchFamily="49" charset="-122"/>
                <a:ea typeface="黑体" pitchFamily="49" charset="-122"/>
              </a:rPr>
              <a:t>字符串</a:t>
            </a:r>
            <a:endParaRPr lang="en-US" altLang="zh-CN" sz="3600" b="1" dirty="0">
              <a:latin typeface="黑体" pitchFamily="49" charset="-122"/>
              <a:ea typeface="黑体" pitchFamily="49" charset="-122"/>
            </a:endParaRPr>
          </a:p>
          <a:p>
            <a:pPr>
              <a:spcBef>
                <a:spcPts val="600"/>
              </a:spcBef>
              <a:buFont typeface="Wingdings" pitchFamily="2" charset="2"/>
              <a:buChar char="u"/>
              <a:defRPr/>
            </a:pPr>
            <a:r>
              <a:rPr lang="zh-CN" altLang="zh-CN" sz="3600" b="1" dirty="0">
                <a:latin typeface="黑体" pitchFamily="49" charset="-122"/>
                <a:ea typeface="黑体" pitchFamily="49" charset="-122"/>
              </a:rPr>
              <a:t>数组</a:t>
            </a:r>
            <a:endParaRPr lang="en-US" altLang="zh-CN" sz="3600" b="1" dirty="0">
              <a:latin typeface="黑体" pitchFamily="49" charset="-122"/>
              <a:ea typeface="黑体" pitchFamily="49" charset="-122"/>
            </a:endParaRPr>
          </a:p>
          <a:p>
            <a:pPr>
              <a:spcBef>
                <a:spcPts val="600"/>
              </a:spcBef>
              <a:buFont typeface="Wingdings" pitchFamily="2" charset="2"/>
              <a:buChar char="u"/>
              <a:defRPr/>
            </a:pPr>
            <a:r>
              <a:rPr lang="zh-CN" altLang="zh-CN" sz="3600" b="1" dirty="0">
                <a:latin typeface="黑体" pitchFamily="49" charset="-122"/>
                <a:ea typeface="黑体" pitchFamily="49" charset="-122"/>
              </a:rPr>
              <a:t>稀疏矩阵</a:t>
            </a:r>
            <a:endParaRPr lang="en-US" altLang="zh-CN" sz="3600" b="1" dirty="0">
              <a:latin typeface="黑体" pitchFamily="49" charset="-122"/>
              <a:ea typeface="黑体" pitchFamily="49" charset="-122"/>
            </a:endParaRPr>
          </a:p>
          <a:p>
            <a:pPr>
              <a:spcBef>
                <a:spcPts val="600"/>
              </a:spcBef>
              <a:buFont typeface="Wingdings" pitchFamily="2" charset="2"/>
              <a:buChar char="u"/>
              <a:defRPr/>
            </a:pPr>
            <a:r>
              <a:rPr lang="zh-CN" altLang="en-US" sz="3600" b="1" dirty="0">
                <a:latin typeface="黑体" pitchFamily="49" charset="-122"/>
                <a:ea typeface="黑体" pitchFamily="49" charset="-122"/>
              </a:rPr>
              <a:t>广义表</a:t>
            </a:r>
            <a:endParaRPr lang="en-US" altLang="zh-CN" sz="3600" b="1" dirty="0">
              <a:latin typeface="黑体" pitchFamily="49" charset="-122"/>
              <a:ea typeface="黑体" pitchFamily="49" charset="-122"/>
            </a:endParaRPr>
          </a:p>
        </p:txBody>
      </p:sp>
    </p:spTree>
  </p:cSld>
  <p:clrMapOvr>
    <a:masterClrMapping/>
  </p:clrMapOvr>
  <p:transition spd="slow">
    <p:circle/>
  </p:transition>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5187" name="Rectangle 3" descr="Rectangle: Click to edit Master text styles&#10;Second level&#10;Third level&#10;Fourth level&#10;Fifth level"/>
          <p:cNvSpPr>
            <a:spLocks noGrp="1" noChangeArrowheads="1"/>
          </p:cNvSpPr>
          <p:nvPr>
            <p:ph type="body" idx="1"/>
          </p:nvPr>
        </p:nvSpPr>
        <p:spPr>
          <a:xfrm>
            <a:off x="300038" y="1384300"/>
            <a:ext cx="7521575" cy="5075238"/>
          </a:xfrm>
        </p:spPr>
        <p:txBody>
          <a:bodyPr/>
          <a:lstStyle/>
          <a:p>
            <a:pPr eaLnBrk="1" hangingPunct="1">
              <a:buFont typeface="Wingdings" pitchFamily="2" charset="2"/>
              <a:buNone/>
              <a:defRPr/>
            </a:pPr>
            <a:r>
              <a:rPr lang="en-US" altLang="zh-CN" dirty="0">
                <a:latin typeface="+mn-lt"/>
              </a:rPr>
              <a:t>class String {</a:t>
            </a:r>
            <a:endParaRPr lang="zh-CN" altLang="zh-CN" dirty="0">
              <a:latin typeface="+mn-lt"/>
            </a:endParaRPr>
          </a:p>
          <a:p>
            <a:pPr eaLnBrk="1" hangingPunct="1">
              <a:buFont typeface="Wingdings" pitchFamily="2" charset="2"/>
              <a:buNone/>
              <a:defRPr/>
            </a:pPr>
            <a:r>
              <a:rPr lang="en-US" altLang="zh-CN" dirty="0">
                <a:latin typeface="+mn-lt"/>
              </a:rPr>
              <a:t>protected:</a:t>
            </a:r>
            <a:endParaRPr lang="zh-CN" altLang="zh-CN" dirty="0">
              <a:latin typeface="+mn-lt"/>
            </a:endParaRPr>
          </a:p>
          <a:p>
            <a:pPr eaLnBrk="1" hangingPunct="1">
              <a:buFont typeface="Wingdings" pitchFamily="2" charset="2"/>
              <a:buNone/>
              <a:defRPr/>
            </a:pPr>
            <a:r>
              <a:rPr lang="en-US" altLang="zh-CN" dirty="0">
                <a:latin typeface="+mn-lt"/>
              </a:rPr>
              <a:t>	char *</a:t>
            </a:r>
            <a:r>
              <a:rPr lang="en-US" altLang="zh-CN" dirty="0" err="1">
                <a:latin typeface="+mn-lt"/>
              </a:rPr>
              <a:t>sVal</a:t>
            </a:r>
            <a:r>
              <a:rPr lang="en-US" altLang="zh-CN" dirty="0">
                <a:latin typeface="+mn-lt"/>
              </a:rPr>
              <a:t>;	// </a:t>
            </a:r>
            <a:r>
              <a:rPr lang="zh-CN" altLang="zh-CN" dirty="0">
                <a:latin typeface="+mn-lt"/>
              </a:rPr>
              <a:t>串值</a:t>
            </a:r>
          </a:p>
          <a:p>
            <a:pPr eaLnBrk="1" hangingPunct="1">
              <a:buFont typeface="Wingdings" pitchFamily="2" charset="2"/>
              <a:buNone/>
              <a:defRPr/>
            </a:pPr>
            <a:r>
              <a:rPr lang="en-US" altLang="zh-CN" dirty="0">
                <a:latin typeface="+mn-lt"/>
              </a:rPr>
              <a:t>	</a:t>
            </a:r>
            <a:r>
              <a:rPr lang="en-US" altLang="zh-CN" dirty="0" err="1">
                <a:latin typeface="+mn-lt"/>
              </a:rPr>
              <a:t>int</a:t>
            </a:r>
            <a:r>
              <a:rPr lang="en-US" altLang="zh-CN" dirty="0">
                <a:latin typeface="+mn-lt"/>
              </a:rPr>
              <a:t> length;	 // </a:t>
            </a:r>
            <a:r>
              <a:rPr lang="zh-CN" altLang="zh-CN" dirty="0">
                <a:latin typeface="+mn-lt"/>
              </a:rPr>
              <a:t>串长</a:t>
            </a:r>
            <a:r>
              <a:rPr lang="en-US" altLang="zh-CN" dirty="0">
                <a:latin typeface="+mn-lt"/>
              </a:rPr>
              <a:t>	</a:t>
            </a:r>
            <a:endParaRPr lang="zh-CN" altLang="zh-CN" dirty="0">
              <a:latin typeface="+mn-lt"/>
            </a:endParaRPr>
          </a:p>
        </p:txBody>
      </p:sp>
      <p:sp>
        <p:nvSpPr>
          <p:cNvPr id="29699" name="Rectangle 2"/>
          <p:cNvSpPr>
            <a:spLocks noGrp="1" noChangeArrowheads="1"/>
          </p:cNvSpPr>
          <p:nvPr>
            <p:ph type="title"/>
          </p:nvPr>
        </p:nvSpPr>
        <p:spPr>
          <a:xfrm>
            <a:off x="993775" y="142875"/>
            <a:ext cx="7754938" cy="838200"/>
          </a:xfrm>
        </p:spPr>
        <p:txBody>
          <a:bodyPr/>
          <a:lstStyle/>
          <a:p>
            <a:pPr eaLnBrk="1" hangingPunct="1"/>
            <a:r>
              <a:rPr lang="zh-CN" altLang="en-US">
                <a:solidFill>
                  <a:schemeClr val="tx2"/>
                </a:solidFill>
                <a:latin typeface="黑体" pitchFamily="49" charset="-122"/>
                <a:ea typeface="黑体" pitchFamily="49" charset="-122"/>
              </a:rPr>
              <a:t>串的类定义</a:t>
            </a:r>
          </a:p>
        </p:txBody>
      </p:sp>
    </p:spTree>
  </p:cSld>
  <p:clrMapOvr>
    <a:masterClrMapping/>
  </p:clrMapOvr>
  <p:transition spd="slow">
    <p:circle/>
  </p:transition>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5187" name="Rectangle 3" descr="Rectangle: Click to edit Master text styles&#10;Second level&#10;Third level&#10;Fourth level&#10;Fifth level"/>
          <p:cNvSpPr>
            <a:spLocks noGrp="1" noChangeArrowheads="1"/>
          </p:cNvSpPr>
          <p:nvPr>
            <p:ph type="body" idx="1"/>
          </p:nvPr>
        </p:nvSpPr>
        <p:spPr>
          <a:xfrm>
            <a:off x="107950" y="1304925"/>
            <a:ext cx="9036050" cy="5075238"/>
          </a:xfrm>
        </p:spPr>
        <p:txBody>
          <a:bodyPr/>
          <a:lstStyle/>
          <a:p>
            <a:pPr eaLnBrk="1" hangingPunct="1">
              <a:buFont typeface="Wingdings" pitchFamily="2" charset="2"/>
              <a:buNone/>
              <a:defRPr/>
            </a:pPr>
            <a:r>
              <a:rPr lang="en-US" altLang="zh-CN" b="0" dirty="0">
                <a:latin typeface="+mn-lt"/>
              </a:rPr>
              <a:t>public:                           </a:t>
            </a:r>
            <a:endParaRPr lang="zh-CN" altLang="zh-CN" b="0" dirty="0">
              <a:latin typeface="+mn-lt"/>
            </a:endParaRPr>
          </a:p>
          <a:p>
            <a:pPr eaLnBrk="1" hangingPunct="1">
              <a:buFont typeface="Wingdings" pitchFamily="2" charset="2"/>
              <a:buNone/>
              <a:defRPr/>
            </a:pPr>
            <a:r>
              <a:rPr lang="en-US" altLang="zh-CN" b="0" dirty="0">
                <a:latin typeface="+mn-lt"/>
              </a:rPr>
              <a:t>	String();	// </a:t>
            </a:r>
            <a:r>
              <a:rPr lang="zh-CN" altLang="zh-CN" b="0" dirty="0">
                <a:latin typeface="+mn-lt"/>
              </a:rPr>
              <a:t>构造函数</a:t>
            </a:r>
            <a:r>
              <a:rPr lang="en-US" altLang="zh-CN" b="0" dirty="0">
                <a:latin typeface="+mn-lt"/>
              </a:rPr>
              <a:t> </a:t>
            </a:r>
            <a:endParaRPr lang="zh-CN" altLang="zh-CN" b="0" dirty="0">
              <a:latin typeface="+mn-lt"/>
            </a:endParaRPr>
          </a:p>
          <a:p>
            <a:pPr eaLnBrk="1" hangingPunct="1">
              <a:buFont typeface="Wingdings" pitchFamily="2" charset="2"/>
              <a:buNone/>
              <a:defRPr/>
            </a:pPr>
            <a:r>
              <a:rPr lang="en-US" altLang="zh-CN" b="0" dirty="0">
                <a:latin typeface="+mn-lt"/>
              </a:rPr>
              <a:t>	virtual ~String();	// </a:t>
            </a:r>
            <a:r>
              <a:rPr lang="zh-CN" altLang="zh-CN" b="0" dirty="0">
                <a:latin typeface="+mn-lt"/>
              </a:rPr>
              <a:t>析构函数</a:t>
            </a:r>
          </a:p>
          <a:p>
            <a:pPr eaLnBrk="1" hangingPunct="1">
              <a:buFont typeface="Wingdings" pitchFamily="2" charset="2"/>
              <a:buNone/>
              <a:defRPr/>
            </a:pPr>
            <a:r>
              <a:rPr lang="en-US" altLang="zh-CN" b="0" dirty="0">
                <a:latin typeface="+mn-lt"/>
              </a:rPr>
              <a:t>	String(</a:t>
            </a:r>
            <a:r>
              <a:rPr lang="en-US" altLang="zh-CN" b="0" dirty="0" err="1">
                <a:latin typeface="+mn-lt"/>
              </a:rPr>
              <a:t>const</a:t>
            </a:r>
            <a:r>
              <a:rPr lang="en-US" altLang="zh-CN" b="0" dirty="0">
                <a:latin typeface="+mn-lt"/>
              </a:rPr>
              <a:t> String &amp;s);	// </a:t>
            </a:r>
            <a:r>
              <a:rPr lang="zh-CN" altLang="zh-CN" b="0" dirty="0">
                <a:latin typeface="+mn-lt"/>
              </a:rPr>
              <a:t>复制构造函数</a:t>
            </a:r>
          </a:p>
          <a:p>
            <a:pPr eaLnBrk="1" hangingPunct="1">
              <a:buFont typeface="Wingdings" pitchFamily="2" charset="2"/>
              <a:buNone/>
              <a:defRPr/>
            </a:pPr>
            <a:r>
              <a:rPr lang="en-US" altLang="zh-CN" b="0" dirty="0">
                <a:latin typeface="+mn-lt"/>
              </a:rPr>
              <a:t>	String(</a:t>
            </a:r>
            <a:r>
              <a:rPr lang="en-US" altLang="zh-CN" b="0" dirty="0" err="1">
                <a:latin typeface="+mn-lt"/>
              </a:rPr>
              <a:t>const</a:t>
            </a:r>
            <a:r>
              <a:rPr lang="en-US" altLang="zh-CN" b="0" dirty="0">
                <a:latin typeface="+mn-lt"/>
              </a:rPr>
              <a:t> char *s);	// </a:t>
            </a:r>
            <a:r>
              <a:rPr lang="zh-CN" altLang="zh-CN" b="0" dirty="0">
                <a:latin typeface="+mn-lt"/>
              </a:rPr>
              <a:t>转换构造函数</a:t>
            </a:r>
          </a:p>
          <a:p>
            <a:pPr eaLnBrk="1" hangingPunct="1">
              <a:defRPr/>
            </a:pPr>
            <a:r>
              <a:rPr lang="en-US" altLang="zh-CN" b="0" dirty="0">
                <a:latin typeface="+mn-lt"/>
              </a:rPr>
              <a:t>	String(</a:t>
            </a:r>
            <a:r>
              <a:rPr lang="en-US" altLang="zh-CN" b="0" dirty="0" err="1">
                <a:latin typeface="+mn-lt"/>
              </a:rPr>
              <a:t>LinkList</a:t>
            </a:r>
            <a:r>
              <a:rPr lang="en-US" altLang="zh-CN" b="0" dirty="0">
                <a:latin typeface="+mn-lt"/>
              </a:rPr>
              <a:t>&lt;char&gt; &amp;s //</a:t>
            </a:r>
            <a:r>
              <a:rPr lang="zh-CN" altLang="zh-CN" b="0" dirty="0">
                <a:latin typeface="+mn-lt"/>
              </a:rPr>
              <a:t>线性表转换的构造函数</a:t>
            </a:r>
            <a:endParaRPr lang="en-US" altLang="zh-CN" b="0" dirty="0">
              <a:latin typeface="+mn-lt"/>
            </a:endParaRPr>
          </a:p>
          <a:p>
            <a:pPr eaLnBrk="1" hangingPunct="1">
              <a:buFont typeface="Wingdings" pitchFamily="2" charset="2"/>
              <a:buNone/>
              <a:defRPr/>
            </a:pPr>
            <a:r>
              <a:rPr lang="en-US" altLang="zh-CN" b="0" dirty="0">
                <a:latin typeface="+mn-lt"/>
              </a:rPr>
              <a:t>	</a:t>
            </a:r>
            <a:r>
              <a:rPr lang="en-US" altLang="zh-CN" b="0" dirty="0" err="1">
                <a:latin typeface="+mn-lt"/>
              </a:rPr>
              <a:t>int</a:t>
            </a:r>
            <a:r>
              <a:rPr lang="en-US" altLang="zh-CN" b="0" dirty="0">
                <a:latin typeface="+mn-lt"/>
              </a:rPr>
              <a:t> </a:t>
            </a:r>
            <a:r>
              <a:rPr lang="en-US" altLang="zh-CN" b="0" dirty="0" err="1">
                <a:latin typeface="+mn-lt"/>
              </a:rPr>
              <a:t>GetLength</a:t>
            </a:r>
            <a:r>
              <a:rPr lang="en-US" altLang="zh-CN" b="0" dirty="0">
                <a:latin typeface="+mn-lt"/>
              </a:rPr>
              <a:t>() </a:t>
            </a:r>
            <a:r>
              <a:rPr lang="en-US" altLang="zh-CN" b="0" dirty="0" err="1">
                <a:latin typeface="+mn-lt"/>
              </a:rPr>
              <a:t>const</a:t>
            </a:r>
            <a:r>
              <a:rPr lang="en-US" altLang="zh-CN" b="0" dirty="0">
                <a:latin typeface="+mn-lt"/>
              </a:rPr>
              <a:t>;	// </a:t>
            </a:r>
            <a:r>
              <a:rPr lang="zh-CN" altLang="zh-CN" b="0" dirty="0">
                <a:latin typeface="+mn-lt"/>
              </a:rPr>
              <a:t>求串长度</a:t>
            </a:r>
            <a:r>
              <a:rPr lang="en-US" altLang="zh-CN" b="0" dirty="0">
                <a:latin typeface="+mn-lt"/>
              </a:rPr>
              <a:t>			 </a:t>
            </a:r>
            <a:endParaRPr lang="zh-CN" altLang="zh-CN" b="0" dirty="0">
              <a:latin typeface="+mn-lt"/>
            </a:endParaRPr>
          </a:p>
          <a:p>
            <a:pPr eaLnBrk="1" hangingPunct="1">
              <a:buFont typeface="Wingdings" pitchFamily="2" charset="2"/>
              <a:buNone/>
              <a:defRPr/>
            </a:pPr>
            <a:r>
              <a:rPr lang="en-US" altLang="zh-CN" b="0" dirty="0">
                <a:latin typeface="+mn-lt"/>
              </a:rPr>
              <a:t>	</a:t>
            </a:r>
            <a:r>
              <a:rPr lang="en-US" altLang="zh-CN" b="0" dirty="0" err="1">
                <a:latin typeface="+mn-lt"/>
              </a:rPr>
              <a:t>bool</a:t>
            </a:r>
            <a:r>
              <a:rPr lang="en-US" altLang="zh-CN" b="0" dirty="0">
                <a:latin typeface="+mn-lt"/>
              </a:rPr>
              <a:t> </a:t>
            </a:r>
            <a:r>
              <a:rPr lang="en-US" altLang="zh-CN" b="0" dirty="0" err="1">
                <a:latin typeface="+mn-lt"/>
              </a:rPr>
              <a:t>IsEmpty</a:t>
            </a:r>
            <a:r>
              <a:rPr lang="en-US" altLang="zh-CN" b="0" dirty="0">
                <a:latin typeface="+mn-lt"/>
              </a:rPr>
              <a:t>() </a:t>
            </a:r>
            <a:r>
              <a:rPr lang="en-US" altLang="zh-CN" b="0" dirty="0" err="1">
                <a:latin typeface="+mn-lt"/>
              </a:rPr>
              <a:t>const</a:t>
            </a:r>
            <a:r>
              <a:rPr lang="en-US" altLang="zh-CN" b="0" dirty="0">
                <a:latin typeface="+mn-lt"/>
              </a:rPr>
              <a:t>;	// </a:t>
            </a:r>
            <a:r>
              <a:rPr lang="zh-CN" altLang="zh-CN" b="0" dirty="0">
                <a:latin typeface="+mn-lt"/>
              </a:rPr>
              <a:t>判断串是否为空</a:t>
            </a:r>
          </a:p>
          <a:p>
            <a:pPr eaLnBrk="1" hangingPunct="1">
              <a:buFont typeface="Wingdings" pitchFamily="2" charset="2"/>
              <a:buNone/>
              <a:defRPr/>
            </a:pPr>
            <a:r>
              <a:rPr lang="en-US" altLang="zh-CN" b="0" dirty="0">
                <a:latin typeface="+mn-lt"/>
              </a:rPr>
              <a:t>	String &amp;operator =(</a:t>
            </a:r>
            <a:r>
              <a:rPr lang="en-US" altLang="zh-CN" b="0" dirty="0" err="1">
                <a:latin typeface="+mn-lt"/>
              </a:rPr>
              <a:t>const</a:t>
            </a:r>
            <a:r>
              <a:rPr lang="en-US" altLang="zh-CN" b="0" dirty="0">
                <a:latin typeface="+mn-lt"/>
              </a:rPr>
              <a:t> String &amp;s);	// </a:t>
            </a:r>
            <a:r>
              <a:rPr lang="zh-CN" altLang="zh-CN" b="0" dirty="0">
                <a:latin typeface="+mn-lt"/>
              </a:rPr>
              <a:t>赋值语句重载</a:t>
            </a:r>
          </a:p>
          <a:p>
            <a:pPr eaLnBrk="1" hangingPunct="1">
              <a:buFont typeface="Wingdings" pitchFamily="2" charset="2"/>
              <a:buNone/>
              <a:defRPr/>
            </a:pPr>
            <a:r>
              <a:rPr lang="en-US" altLang="zh-CN" b="0" dirty="0">
                <a:latin typeface="+mn-lt"/>
              </a:rPr>
              <a:t>	</a:t>
            </a:r>
            <a:r>
              <a:rPr lang="en-US" altLang="zh-CN" b="0" dirty="0" err="1">
                <a:latin typeface="+mn-lt"/>
              </a:rPr>
              <a:t>const</a:t>
            </a:r>
            <a:r>
              <a:rPr lang="en-US" altLang="zh-CN" b="0" dirty="0">
                <a:latin typeface="+mn-lt"/>
              </a:rPr>
              <a:t> char *</a:t>
            </a:r>
            <a:r>
              <a:rPr lang="en-US" altLang="zh-CN" b="0" dirty="0" err="1">
                <a:latin typeface="+mn-lt"/>
              </a:rPr>
              <a:t>CStr</a:t>
            </a:r>
            <a:r>
              <a:rPr lang="en-US" altLang="zh-CN" b="0" dirty="0">
                <a:latin typeface="+mn-lt"/>
              </a:rPr>
              <a:t>() </a:t>
            </a:r>
            <a:r>
              <a:rPr lang="en-US" altLang="zh-CN" b="0" dirty="0" err="1">
                <a:latin typeface="+mn-lt"/>
              </a:rPr>
              <a:t>const</a:t>
            </a:r>
            <a:r>
              <a:rPr lang="en-US" altLang="zh-CN" b="0" dirty="0">
                <a:latin typeface="+mn-lt"/>
              </a:rPr>
              <a:t>;// </a:t>
            </a:r>
            <a:r>
              <a:rPr lang="zh-CN" altLang="zh-CN" b="0" dirty="0">
                <a:latin typeface="+mn-lt"/>
              </a:rPr>
              <a:t>将串转换成字符数组</a:t>
            </a:r>
          </a:p>
          <a:p>
            <a:pPr eaLnBrk="1" hangingPunct="1">
              <a:buFont typeface="Wingdings" pitchFamily="2" charset="2"/>
              <a:buNone/>
              <a:defRPr/>
            </a:pPr>
            <a:r>
              <a:rPr lang="en-US" altLang="zh-CN" b="0" dirty="0">
                <a:latin typeface="+mn-lt"/>
              </a:rPr>
              <a:t>	char &amp;String::operator [](</a:t>
            </a:r>
            <a:r>
              <a:rPr lang="en-US" altLang="zh-CN" b="0" dirty="0" err="1">
                <a:latin typeface="+mn-lt"/>
              </a:rPr>
              <a:t>int</a:t>
            </a:r>
            <a:r>
              <a:rPr lang="en-US" altLang="zh-CN" b="0" dirty="0">
                <a:latin typeface="+mn-lt"/>
              </a:rPr>
              <a:t> p) </a:t>
            </a:r>
            <a:r>
              <a:rPr lang="en-US" altLang="zh-CN" b="0" dirty="0" err="1">
                <a:latin typeface="+mn-lt"/>
              </a:rPr>
              <a:t>const</a:t>
            </a:r>
            <a:r>
              <a:rPr lang="en-US" altLang="zh-CN" b="0" dirty="0">
                <a:latin typeface="+mn-lt"/>
              </a:rPr>
              <a:t>;	// </a:t>
            </a:r>
            <a:r>
              <a:rPr lang="zh-CN" altLang="zh-CN" b="0" dirty="0">
                <a:latin typeface="+mn-lt"/>
              </a:rPr>
              <a:t>重载下标运算符</a:t>
            </a:r>
          </a:p>
          <a:p>
            <a:pPr eaLnBrk="1" hangingPunct="1">
              <a:buFont typeface="Wingdings" pitchFamily="2" charset="2"/>
              <a:buNone/>
              <a:defRPr/>
            </a:pPr>
            <a:r>
              <a:rPr lang="en-US" altLang="zh-CN" b="0" dirty="0">
                <a:latin typeface="+mn-lt"/>
              </a:rPr>
              <a:t>};</a:t>
            </a:r>
            <a:endParaRPr lang="zh-CN" altLang="zh-CN" b="0" dirty="0">
              <a:latin typeface="+mn-lt"/>
            </a:endParaRPr>
          </a:p>
        </p:txBody>
      </p:sp>
      <p:sp>
        <p:nvSpPr>
          <p:cNvPr id="30723" name="Rectangle 2"/>
          <p:cNvSpPr>
            <a:spLocks noGrp="1" noChangeArrowheads="1"/>
          </p:cNvSpPr>
          <p:nvPr>
            <p:ph type="title"/>
          </p:nvPr>
        </p:nvSpPr>
        <p:spPr>
          <a:xfrm>
            <a:off x="993775" y="142875"/>
            <a:ext cx="7754938" cy="838200"/>
          </a:xfrm>
        </p:spPr>
        <p:txBody>
          <a:bodyPr/>
          <a:lstStyle/>
          <a:p>
            <a:pPr eaLnBrk="1" hangingPunct="1"/>
            <a:r>
              <a:rPr lang="zh-CN" altLang="en-US">
                <a:solidFill>
                  <a:schemeClr val="tx2"/>
                </a:solidFill>
                <a:latin typeface="黑体" pitchFamily="49" charset="-122"/>
                <a:ea typeface="黑体" pitchFamily="49" charset="-122"/>
              </a:rPr>
              <a:t>串类的定义</a:t>
            </a:r>
          </a:p>
        </p:txBody>
      </p:sp>
    </p:spTree>
  </p:cSld>
  <p:clrMapOvr>
    <a:masterClrMapping/>
  </p:clrMapOvr>
  <p:transition spd="slow">
    <p:circl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descr="Rectangle: Click to edit Master text styles&#10;Second level&#10;Third level&#10;Fourth level&#10;Fifth level"/>
          <p:cNvSpPr>
            <a:spLocks noGrp="1" noChangeArrowheads="1"/>
          </p:cNvSpPr>
          <p:nvPr>
            <p:ph type="body" idx="1"/>
          </p:nvPr>
        </p:nvSpPr>
        <p:spPr>
          <a:xfrm>
            <a:off x="300038" y="1384300"/>
            <a:ext cx="7521575" cy="5075238"/>
          </a:xfrm>
        </p:spPr>
        <p:txBody>
          <a:bodyPr/>
          <a:lstStyle/>
          <a:p>
            <a:pPr eaLnBrk="1" hangingPunct="1">
              <a:buFont typeface="Wingdings" pitchFamily="2" charset="2"/>
              <a:buNone/>
              <a:defRPr/>
            </a:pPr>
            <a:r>
              <a:rPr lang="en-US" altLang="zh-CN" b="0" dirty="0">
                <a:latin typeface="+mn-lt"/>
              </a:rPr>
              <a:t>(1) </a:t>
            </a:r>
            <a:r>
              <a:rPr lang="zh-CN" altLang="zh-CN" b="0" dirty="0">
                <a:latin typeface="+mn-lt"/>
              </a:rPr>
              <a:t>构造函数</a:t>
            </a:r>
          </a:p>
          <a:p>
            <a:pPr eaLnBrk="1" hangingPunct="1">
              <a:buFont typeface="Wingdings" pitchFamily="2" charset="2"/>
              <a:buNone/>
              <a:defRPr/>
            </a:pPr>
            <a:r>
              <a:rPr lang="zh-CN" altLang="zh-CN" b="0" dirty="0">
                <a:latin typeface="+mn-lt"/>
              </a:rPr>
              <a:t>操作结果：初始化一个空串</a:t>
            </a:r>
            <a:r>
              <a:rPr lang="en-US" altLang="zh-CN" b="0" dirty="0">
                <a:latin typeface="+mn-lt"/>
              </a:rPr>
              <a:t> </a:t>
            </a:r>
            <a:endParaRPr lang="zh-CN" altLang="zh-CN" b="0" dirty="0">
              <a:latin typeface="+mn-lt"/>
            </a:endParaRPr>
          </a:p>
          <a:p>
            <a:pPr eaLnBrk="1" hangingPunct="1">
              <a:buFont typeface="Wingdings" pitchFamily="2" charset="2"/>
              <a:buNone/>
              <a:defRPr/>
            </a:pPr>
            <a:r>
              <a:rPr lang="en-US" altLang="zh-CN" b="0" dirty="0">
                <a:latin typeface="+mn-lt"/>
              </a:rPr>
              <a:t>String::String() </a:t>
            </a:r>
            <a:endParaRPr lang="zh-CN" altLang="zh-CN" b="0" dirty="0">
              <a:latin typeface="+mn-lt"/>
            </a:endParaRPr>
          </a:p>
          <a:p>
            <a:pPr eaLnBrk="1" hangingPunct="1">
              <a:buFont typeface="Wingdings" pitchFamily="2" charset="2"/>
              <a:buNone/>
              <a:defRPr/>
            </a:pPr>
            <a:r>
              <a:rPr lang="en-US" altLang="zh-CN" b="0" dirty="0">
                <a:latin typeface="+mn-lt"/>
              </a:rPr>
              <a:t>{</a:t>
            </a:r>
            <a:endParaRPr lang="zh-CN" altLang="zh-CN" b="0" dirty="0">
              <a:latin typeface="+mn-lt"/>
            </a:endParaRPr>
          </a:p>
          <a:p>
            <a:pPr eaLnBrk="1" hangingPunct="1">
              <a:buFont typeface="Wingdings" pitchFamily="2" charset="2"/>
              <a:buNone/>
              <a:defRPr/>
            </a:pPr>
            <a:r>
              <a:rPr lang="en-US" altLang="zh-CN" b="0" dirty="0">
                <a:latin typeface="+mn-lt"/>
              </a:rPr>
              <a:t>		length = 0;		// </a:t>
            </a:r>
            <a:r>
              <a:rPr lang="zh-CN" altLang="zh-CN" b="0" dirty="0">
                <a:latin typeface="+mn-lt"/>
              </a:rPr>
              <a:t>串长度为</a:t>
            </a:r>
            <a:r>
              <a:rPr lang="en-US" altLang="zh-CN" b="0" dirty="0">
                <a:latin typeface="+mn-lt"/>
              </a:rPr>
              <a:t>0</a:t>
            </a:r>
            <a:endParaRPr lang="zh-CN" altLang="zh-CN" b="0" dirty="0">
              <a:latin typeface="+mn-lt"/>
            </a:endParaRPr>
          </a:p>
          <a:p>
            <a:pPr eaLnBrk="1" hangingPunct="1">
              <a:buFont typeface="Wingdings" pitchFamily="2" charset="2"/>
              <a:buNone/>
              <a:defRPr/>
            </a:pPr>
            <a:r>
              <a:rPr lang="en-US" altLang="zh-CN" b="0" dirty="0">
                <a:latin typeface="+mn-lt"/>
              </a:rPr>
              <a:t>		</a:t>
            </a:r>
            <a:r>
              <a:rPr lang="en-US" altLang="zh-CN" b="0" dirty="0" err="1">
                <a:latin typeface="+mn-lt"/>
              </a:rPr>
              <a:t>sVal</a:t>
            </a:r>
            <a:r>
              <a:rPr lang="en-US" altLang="zh-CN" b="0" dirty="0">
                <a:latin typeface="+mn-lt"/>
              </a:rPr>
              <a:t> = NULL;	// </a:t>
            </a:r>
            <a:r>
              <a:rPr lang="zh-CN" altLang="zh-CN" b="0" dirty="0">
                <a:latin typeface="+mn-lt"/>
              </a:rPr>
              <a:t>空串</a:t>
            </a:r>
          </a:p>
          <a:p>
            <a:pPr eaLnBrk="1" hangingPunct="1">
              <a:buFont typeface="Wingdings" pitchFamily="2" charset="2"/>
              <a:buNone/>
              <a:defRPr/>
            </a:pPr>
            <a:r>
              <a:rPr lang="en-US" altLang="zh-CN" b="0" dirty="0">
                <a:latin typeface="+mn-lt"/>
              </a:rPr>
              <a:t>} </a:t>
            </a:r>
          </a:p>
          <a:p>
            <a:pPr eaLnBrk="1" hangingPunct="1">
              <a:buFont typeface="Wingdings" pitchFamily="2" charset="2"/>
              <a:buNone/>
              <a:defRPr/>
            </a:pPr>
            <a:endParaRPr lang="en-US" altLang="zh-CN" dirty="0">
              <a:latin typeface="+mn-lt"/>
            </a:endParaRPr>
          </a:p>
        </p:txBody>
      </p:sp>
      <p:sp>
        <p:nvSpPr>
          <p:cNvPr id="31747" name="Rectangle 2"/>
          <p:cNvSpPr>
            <a:spLocks noGrp="1" noChangeArrowheads="1"/>
          </p:cNvSpPr>
          <p:nvPr>
            <p:ph type="title"/>
          </p:nvPr>
        </p:nvSpPr>
        <p:spPr>
          <a:xfrm>
            <a:off x="993775" y="142875"/>
            <a:ext cx="7754938" cy="838200"/>
          </a:xfrm>
        </p:spPr>
        <p:txBody>
          <a:bodyPr/>
          <a:lstStyle/>
          <a:p>
            <a:pPr eaLnBrk="1" hangingPunct="1"/>
            <a:r>
              <a:rPr lang="zh-CN" altLang="en-US">
                <a:solidFill>
                  <a:schemeClr val="tx2"/>
                </a:solidFill>
                <a:latin typeface="黑体" pitchFamily="49" charset="-122"/>
                <a:ea typeface="黑体" pitchFamily="49" charset="-122"/>
              </a:rPr>
              <a:t>串类的实现</a:t>
            </a:r>
          </a:p>
        </p:txBody>
      </p:sp>
    </p:spTree>
  </p:cSld>
  <p:clrMapOvr>
    <a:masterClrMapping/>
  </p:clrMapOvr>
  <p:transition spd="slow">
    <p:circl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descr="Rectangle: Click to edit Master text styles&#10;Second level&#10;Third level&#10;Fourth level&#10;Fifth level"/>
          <p:cNvSpPr>
            <a:spLocks noGrp="1" noChangeArrowheads="1"/>
          </p:cNvSpPr>
          <p:nvPr>
            <p:ph type="body" idx="1"/>
          </p:nvPr>
        </p:nvSpPr>
        <p:spPr>
          <a:xfrm>
            <a:off x="300038" y="1384300"/>
            <a:ext cx="7521575" cy="5075238"/>
          </a:xfrm>
        </p:spPr>
        <p:txBody>
          <a:bodyPr/>
          <a:lstStyle/>
          <a:p>
            <a:pPr eaLnBrk="1" hangingPunct="1">
              <a:buFont typeface="Wingdings" pitchFamily="2" charset="2"/>
              <a:buNone/>
              <a:defRPr/>
            </a:pPr>
            <a:r>
              <a:rPr lang="en-US" altLang="zh-CN" b="0" dirty="0">
                <a:latin typeface="+mn-lt"/>
              </a:rPr>
              <a:t>(2) </a:t>
            </a:r>
            <a:r>
              <a:rPr lang="zh-CN" altLang="zh-CN" b="0" dirty="0">
                <a:latin typeface="+mn-lt"/>
              </a:rPr>
              <a:t>析构函数</a:t>
            </a:r>
          </a:p>
          <a:p>
            <a:pPr eaLnBrk="1" hangingPunct="1">
              <a:buFont typeface="Wingdings" pitchFamily="2" charset="2"/>
              <a:buNone/>
              <a:defRPr/>
            </a:pPr>
            <a:r>
              <a:rPr lang="zh-CN" altLang="zh-CN" b="0" dirty="0">
                <a:latin typeface="+mn-lt"/>
              </a:rPr>
              <a:t>操作结果：销毁串，释放串的存储空间</a:t>
            </a:r>
          </a:p>
          <a:p>
            <a:pPr eaLnBrk="1" hangingPunct="1">
              <a:buFont typeface="Wingdings" pitchFamily="2" charset="2"/>
              <a:buNone/>
              <a:defRPr/>
            </a:pPr>
            <a:r>
              <a:rPr lang="en-US" altLang="zh-CN" b="0" dirty="0">
                <a:latin typeface="+mn-lt"/>
              </a:rPr>
              <a:t>String::~String() </a:t>
            </a:r>
            <a:endParaRPr lang="zh-CN" altLang="zh-CN" b="0" dirty="0">
              <a:latin typeface="+mn-lt"/>
            </a:endParaRPr>
          </a:p>
          <a:p>
            <a:pPr eaLnBrk="1" hangingPunct="1">
              <a:buFont typeface="Wingdings" pitchFamily="2" charset="2"/>
              <a:buNone/>
              <a:defRPr/>
            </a:pPr>
            <a:r>
              <a:rPr lang="en-US" altLang="zh-CN" b="0" dirty="0">
                <a:latin typeface="+mn-lt"/>
              </a:rPr>
              <a:t>{</a:t>
            </a:r>
            <a:endParaRPr lang="zh-CN" altLang="zh-CN" b="0" dirty="0">
              <a:latin typeface="+mn-lt"/>
            </a:endParaRPr>
          </a:p>
          <a:p>
            <a:pPr eaLnBrk="1" hangingPunct="1">
              <a:buFont typeface="Wingdings" pitchFamily="2" charset="2"/>
              <a:buNone/>
              <a:defRPr/>
            </a:pPr>
            <a:r>
              <a:rPr lang="en-US" altLang="zh-CN" b="0" dirty="0">
                <a:latin typeface="+mn-lt"/>
              </a:rPr>
              <a:t>	delete []</a:t>
            </a:r>
            <a:r>
              <a:rPr lang="en-US" altLang="zh-CN" b="0" dirty="0" err="1">
                <a:latin typeface="+mn-lt"/>
              </a:rPr>
              <a:t>sVal</a:t>
            </a:r>
            <a:r>
              <a:rPr lang="en-US" altLang="zh-CN" b="0" dirty="0">
                <a:latin typeface="+mn-lt"/>
              </a:rPr>
              <a:t>;// </a:t>
            </a:r>
            <a:r>
              <a:rPr lang="zh-CN" altLang="zh-CN" b="0" dirty="0">
                <a:latin typeface="+mn-lt"/>
              </a:rPr>
              <a:t>释放串的存储空间</a:t>
            </a:r>
            <a:r>
              <a:rPr lang="en-US" altLang="zh-CN" b="0" dirty="0" err="1">
                <a:latin typeface="+mn-lt"/>
              </a:rPr>
              <a:t>sVal</a:t>
            </a:r>
            <a:endParaRPr lang="zh-CN" altLang="zh-CN" b="0" dirty="0">
              <a:latin typeface="+mn-lt"/>
            </a:endParaRPr>
          </a:p>
          <a:p>
            <a:pPr eaLnBrk="1" hangingPunct="1">
              <a:buFont typeface="Wingdings" pitchFamily="2" charset="2"/>
              <a:buNone/>
              <a:defRPr/>
            </a:pPr>
            <a:r>
              <a:rPr lang="en-US" altLang="zh-CN" b="0" dirty="0">
                <a:latin typeface="+mn-lt"/>
              </a:rPr>
              <a:t>}</a:t>
            </a:r>
            <a:endParaRPr lang="zh-CN" altLang="zh-CN" b="0" dirty="0">
              <a:latin typeface="+mn-lt"/>
            </a:endParaRPr>
          </a:p>
        </p:txBody>
      </p:sp>
      <p:sp>
        <p:nvSpPr>
          <p:cNvPr id="32771" name="Rectangle 2"/>
          <p:cNvSpPr>
            <a:spLocks noGrp="1" noChangeArrowheads="1"/>
          </p:cNvSpPr>
          <p:nvPr>
            <p:ph type="title"/>
          </p:nvPr>
        </p:nvSpPr>
        <p:spPr>
          <a:xfrm>
            <a:off x="993775" y="142875"/>
            <a:ext cx="7754938" cy="838200"/>
          </a:xfrm>
        </p:spPr>
        <p:txBody>
          <a:bodyPr/>
          <a:lstStyle/>
          <a:p>
            <a:pPr eaLnBrk="1" hangingPunct="1"/>
            <a:r>
              <a:rPr lang="zh-CN" altLang="en-US">
                <a:solidFill>
                  <a:schemeClr val="tx2"/>
                </a:solidFill>
                <a:latin typeface="黑体" pitchFamily="49" charset="-122"/>
                <a:ea typeface="黑体" pitchFamily="49" charset="-122"/>
              </a:rPr>
              <a:t>串类的实现</a:t>
            </a:r>
          </a:p>
        </p:txBody>
      </p:sp>
    </p:spTree>
  </p:cSld>
  <p:clrMapOvr>
    <a:masterClrMapping/>
  </p:clrMapOvr>
  <p:transition spd="slow">
    <p:circl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descr="Rectangle: Click to edit Master text styles&#10;Second level&#10;Third level&#10;Fourth level&#10;Fifth level"/>
          <p:cNvSpPr>
            <a:spLocks noGrp="1" noChangeArrowheads="1"/>
          </p:cNvSpPr>
          <p:nvPr>
            <p:ph type="body" idx="1"/>
          </p:nvPr>
        </p:nvSpPr>
        <p:spPr>
          <a:xfrm>
            <a:off x="300038" y="1384300"/>
            <a:ext cx="7521575" cy="5075238"/>
          </a:xfrm>
        </p:spPr>
        <p:txBody>
          <a:bodyPr/>
          <a:lstStyle/>
          <a:p>
            <a:pPr>
              <a:defRPr/>
            </a:pPr>
            <a:r>
              <a:rPr lang="en-US" altLang="zh-CN" b="0" dirty="0">
                <a:latin typeface="+mn-lt"/>
              </a:rPr>
              <a:t>(3) </a:t>
            </a:r>
            <a:r>
              <a:rPr lang="zh-CN" altLang="zh-CN" b="0" dirty="0">
                <a:latin typeface="+mn-lt"/>
              </a:rPr>
              <a:t>复制构造函数</a:t>
            </a:r>
          </a:p>
          <a:p>
            <a:pPr>
              <a:defRPr/>
            </a:pPr>
            <a:r>
              <a:rPr lang="zh-CN" altLang="zh-CN" b="0" dirty="0">
                <a:latin typeface="+mn-lt"/>
              </a:rPr>
              <a:t>操作结果：由串</a:t>
            </a:r>
            <a:r>
              <a:rPr lang="en-US" altLang="zh-CN" b="0" dirty="0">
                <a:latin typeface="+mn-lt"/>
              </a:rPr>
              <a:t>s</a:t>
            </a:r>
            <a:r>
              <a:rPr lang="zh-CN" altLang="zh-CN" b="0" dirty="0">
                <a:latin typeface="+mn-lt"/>
              </a:rPr>
              <a:t>构造一个新串</a:t>
            </a:r>
          </a:p>
          <a:p>
            <a:pPr>
              <a:defRPr/>
            </a:pPr>
            <a:r>
              <a:rPr lang="en-US" altLang="zh-CN" b="0" dirty="0">
                <a:latin typeface="+mn-lt"/>
              </a:rPr>
              <a:t>String::String(</a:t>
            </a:r>
            <a:r>
              <a:rPr lang="en-US" altLang="zh-CN" b="0" dirty="0" err="1">
                <a:latin typeface="+mn-lt"/>
              </a:rPr>
              <a:t>const</a:t>
            </a:r>
            <a:r>
              <a:rPr lang="en-US" altLang="zh-CN" b="0" dirty="0">
                <a:latin typeface="+mn-lt"/>
              </a:rPr>
              <a:t> String &amp;s) </a:t>
            </a:r>
            <a:endParaRPr lang="zh-CN" altLang="zh-CN" b="0" dirty="0">
              <a:latin typeface="+mn-lt"/>
            </a:endParaRPr>
          </a:p>
          <a:p>
            <a:pPr>
              <a:defRPr/>
            </a:pPr>
            <a:r>
              <a:rPr lang="en-US" altLang="zh-CN" b="0" dirty="0">
                <a:latin typeface="+mn-lt"/>
              </a:rPr>
              <a:t>{</a:t>
            </a:r>
            <a:endParaRPr lang="zh-CN" altLang="zh-CN" b="0" dirty="0">
              <a:latin typeface="+mn-lt"/>
            </a:endParaRPr>
          </a:p>
          <a:p>
            <a:pPr>
              <a:defRPr/>
            </a:pPr>
            <a:r>
              <a:rPr lang="en-US" altLang="zh-CN" b="0" dirty="0">
                <a:latin typeface="+mn-lt"/>
              </a:rPr>
              <a:t>	length = </a:t>
            </a:r>
            <a:r>
              <a:rPr lang="en-US" altLang="zh-CN" b="0" dirty="0" err="1">
                <a:latin typeface="+mn-lt"/>
              </a:rPr>
              <a:t>strlen</a:t>
            </a:r>
            <a:r>
              <a:rPr lang="en-US" altLang="zh-CN" b="0" dirty="0">
                <a:latin typeface="+mn-lt"/>
              </a:rPr>
              <a:t>(</a:t>
            </a:r>
            <a:r>
              <a:rPr lang="en-US" altLang="zh-CN" b="0" dirty="0" err="1">
                <a:latin typeface="+mn-lt"/>
              </a:rPr>
              <a:t>s.CStr</a:t>
            </a:r>
            <a:r>
              <a:rPr lang="en-US" altLang="zh-CN" b="0" dirty="0">
                <a:latin typeface="+mn-lt"/>
              </a:rPr>
              <a:t>());	// </a:t>
            </a:r>
            <a:r>
              <a:rPr lang="zh-CN" altLang="zh-CN" b="0" dirty="0">
                <a:latin typeface="+mn-lt"/>
              </a:rPr>
              <a:t>设置串长</a:t>
            </a:r>
          </a:p>
          <a:p>
            <a:pPr>
              <a:defRPr/>
            </a:pPr>
            <a:r>
              <a:rPr lang="en-US" altLang="zh-CN" b="0" dirty="0">
                <a:latin typeface="+mn-lt"/>
              </a:rPr>
              <a:t>	</a:t>
            </a:r>
            <a:r>
              <a:rPr lang="en-US" altLang="zh-CN" b="0" dirty="0" err="1">
                <a:latin typeface="+mn-lt"/>
              </a:rPr>
              <a:t>sVal</a:t>
            </a:r>
            <a:r>
              <a:rPr lang="en-US" altLang="zh-CN" b="0" dirty="0">
                <a:latin typeface="+mn-lt"/>
              </a:rPr>
              <a:t> = new char[length + 1];// </a:t>
            </a:r>
            <a:r>
              <a:rPr lang="zh-CN" altLang="zh-CN" b="0" dirty="0">
                <a:latin typeface="+mn-lt"/>
              </a:rPr>
              <a:t>分配存储空间</a:t>
            </a:r>
          </a:p>
          <a:p>
            <a:pPr>
              <a:defRPr/>
            </a:pPr>
            <a:r>
              <a:rPr lang="en-US" altLang="zh-CN" b="0" dirty="0">
                <a:latin typeface="+mn-lt"/>
              </a:rPr>
              <a:t>	</a:t>
            </a:r>
            <a:r>
              <a:rPr lang="en-US" altLang="zh-CN" b="0" dirty="0" err="1">
                <a:latin typeface="+mn-lt"/>
              </a:rPr>
              <a:t>strcpy</a:t>
            </a:r>
            <a:r>
              <a:rPr lang="en-US" altLang="zh-CN" b="0" dirty="0">
                <a:latin typeface="+mn-lt"/>
              </a:rPr>
              <a:t>(</a:t>
            </a:r>
            <a:r>
              <a:rPr lang="en-US" altLang="zh-CN" b="0" dirty="0" err="1">
                <a:latin typeface="+mn-lt"/>
              </a:rPr>
              <a:t>sVal</a:t>
            </a:r>
            <a:r>
              <a:rPr lang="en-US" altLang="zh-CN" b="0" dirty="0">
                <a:latin typeface="+mn-lt"/>
              </a:rPr>
              <a:t>, </a:t>
            </a:r>
            <a:r>
              <a:rPr lang="en-US" altLang="zh-CN" b="0" dirty="0" err="1">
                <a:latin typeface="+mn-lt"/>
              </a:rPr>
              <a:t>s.CStr</a:t>
            </a:r>
            <a:r>
              <a:rPr lang="en-US" altLang="zh-CN" b="0" dirty="0">
                <a:latin typeface="+mn-lt"/>
              </a:rPr>
              <a:t>());		// </a:t>
            </a:r>
            <a:r>
              <a:rPr lang="zh-CN" altLang="zh-CN" b="0" dirty="0">
                <a:latin typeface="+mn-lt"/>
              </a:rPr>
              <a:t>复制串值</a:t>
            </a:r>
          </a:p>
          <a:p>
            <a:pPr>
              <a:defRPr/>
            </a:pPr>
            <a:r>
              <a:rPr lang="en-US" altLang="zh-CN" b="0" dirty="0">
                <a:latin typeface="+mn-lt"/>
              </a:rPr>
              <a:t>}</a:t>
            </a:r>
            <a:endParaRPr lang="zh-CN" altLang="zh-CN" b="0" dirty="0">
              <a:latin typeface="+mn-lt"/>
            </a:endParaRPr>
          </a:p>
        </p:txBody>
      </p:sp>
      <p:sp>
        <p:nvSpPr>
          <p:cNvPr id="33795" name="Rectangle 2"/>
          <p:cNvSpPr>
            <a:spLocks noGrp="1" noChangeArrowheads="1"/>
          </p:cNvSpPr>
          <p:nvPr>
            <p:ph type="title"/>
          </p:nvPr>
        </p:nvSpPr>
        <p:spPr>
          <a:xfrm>
            <a:off x="993775" y="142875"/>
            <a:ext cx="7754938" cy="838200"/>
          </a:xfrm>
        </p:spPr>
        <p:txBody>
          <a:bodyPr/>
          <a:lstStyle/>
          <a:p>
            <a:pPr eaLnBrk="1" hangingPunct="1"/>
            <a:r>
              <a:rPr lang="zh-CN" altLang="en-US">
                <a:solidFill>
                  <a:schemeClr val="tx2"/>
                </a:solidFill>
                <a:latin typeface="黑体" pitchFamily="49" charset="-122"/>
                <a:ea typeface="黑体" pitchFamily="49" charset="-122"/>
              </a:rPr>
              <a:t>串类的实现</a:t>
            </a:r>
          </a:p>
        </p:txBody>
      </p:sp>
    </p:spTree>
  </p:cSld>
  <p:clrMapOvr>
    <a:masterClrMapping/>
  </p:clrMapOvr>
  <p:transition spd="slow">
    <p:circl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descr="Rectangle: Click to edit Master text styles&#10;Second level&#10;Third level&#10;Fourth level&#10;Fifth level"/>
          <p:cNvSpPr>
            <a:spLocks noGrp="1" noChangeArrowheads="1"/>
          </p:cNvSpPr>
          <p:nvPr>
            <p:ph type="body" idx="1"/>
          </p:nvPr>
        </p:nvSpPr>
        <p:spPr>
          <a:xfrm>
            <a:off x="300038" y="1384300"/>
            <a:ext cx="7521575" cy="5075238"/>
          </a:xfrm>
        </p:spPr>
        <p:txBody>
          <a:bodyPr/>
          <a:lstStyle/>
          <a:p>
            <a:pPr>
              <a:defRPr/>
            </a:pPr>
            <a:r>
              <a:rPr lang="en-US" altLang="zh-CN" b="0" dirty="0">
                <a:latin typeface="+mn-lt"/>
              </a:rPr>
              <a:t>(4) </a:t>
            </a:r>
            <a:r>
              <a:rPr lang="zh-CN" altLang="zh-CN" b="0" dirty="0">
                <a:latin typeface="+mn-lt"/>
              </a:rPr>
              <a:t>转换构造函数</a:t>
            </a:r>
          </a:p>
          <a:p>
            <a:pPr>
              <a:defRPr/>
            </a:pPr>
            <a:r>
              <a:rPr lang="zh-CN" altLang="zh-CN" b="0" dirty="0">
                <a:latin typeface="+mn-lt"/>
              </a:rPr>
              <a:t>操作结果：用</a:t>
            </a:r>
            <a:r>
              <a:rPr lang="en-US" altLang="zh-CN" b="0" dirty="0">
                <a:latin typeface="+mn-lt"/>
              </a:rPr>
              <a:t>C++</a:t>
            </a:r>
            <a:r>
              <a:rPr lang="zh-CN" altLang="zh-CN" b="0" dirty="0">
                <a:latin typeface="+mn-lt"/>
              </a:rPr>
              <a:t>的字符数组</a:t>
            </a:r>
            <a:r>
              <a:rPr lang="en-US" altLang="zh-CN" b="0" dirty="0">
                <a:latin typeface="+mn-lt"/>
              </a:rPr>
              <a:t>s</a:t>
            </a:r>
            <a:r>
              <a:rPr lang="zh-CN" altLang="zh-CN" b="0" dirty="0">
                <a:latin typeface="+mn-lt"/>
              </a:rPr>
              <a:t>转换构造新串</a:t>
            </a:r>
          </a:p>
          <a:p>
            <a:pPr>
              <a:defRPr/>
            </a:pPr>
            <a:r>
              <a:rPr lang="en-US" altLang="zh-CN" b="0" dirty="0">
                <a:latin typeface="+mn-lt"/>
              </a:rPr>
              <a:t>String::String(</a:t>
            </a:r>
            <a:r>
              <a:rPr lang="en-US" altLang="zh-CN" b="0" dirty="0" err="1">
                <a:latin typeface="+mn-lt"/>
              </a:rPr>
              <a:t>const</a:t>
            </a:r>
            <a:r>
              <a:rPr lang="en-US" altLang="zh-CN" b="0" dirty="0">
                <a:latin typeface="+mn-lt"/>
              </a:rPr>
              <a:t> char *s) </a:t>
            </a:r>
            <a:endParaRPr lang="zh-CN" altLang="zh-CN" b="0" dirty="0">
              <a:latin typeface="+mn-lt"/>
            </a:endParaRPr>
          </a:p>
          <a:p>
            <a:pPr>
              <a:defRPr/>
            </a:pPr>
            <a:r>
              <a:rPr lang="en-US" altLang="zh-CN" b="0" dirty="0">
                <a:latin typeface="+mn-lt"/>
              </a:rPr>
              <a:t>{</a:t>
            </a:r>
            <a:endParaRPr lang="zh-CN" altLang="zh-CN" b="0" dirty="0">
              <a:latin typeface="+mn-lt"/>
            </a:endParaRPr>
          </a:p>
          <a:p>
            <a:pPr>
              <a:defRPr/>
            </a:pPr>
            <a:r>
              <a:rPr lang="en-US" altLang="zh-CN" b="0" dirty="0">
                <a:latin typeface="+mn-lt"/>
              </a:rPr>
              <a:t>	length = </a:t>
            </a:r>
            <a:r>
              <a:rPr lang="en-US" altLang="zh-CN" b="0" dirty="0" err="1">
                <a:latin typeface="+mn-lt"/>
              </a:rPr>
              <a:t>strlen</a:t>
            </a:r>
            <a:r>
              <a:rPr lang="en-US" altLang="zh-CN" b="0" dirty="0">
                <a:latin typeface="+mn-lt"/>
              </a:rPr>
              <a:t>(s);		// </a:t>
            </a:r>
            <a:r>
              <a:rPr lang="zh-CN" altLang="zh-CN" b="0" dirty="0">
                <a:latin typeface="+mn-lt"/>
              </a:rPr>
              <a:t>设置串长</a:t>
            </a:r>
          </a:p>
          <a:p>
            <a:pPr>
              <a:defRPr/>
            </a:pPr>
            <a:r>
              <a:rPr lang="en-US" altLang="zh-CN" b="0" dirty="0">
                <a:latin typeface="+mn-lt"/>
              </a:rPr>
              <a:t>	</a:t>
            </a:r>
            <a:r>
              <a:rPr lang="en-US" altLang="zh-CN" b="0" dirty="0" err="1">
                <a:latin typeface="+mn-lt"/>
              </a:rPr>
              <a:t>sVal</a:t>
            </a:r>
            <a:r>
              <a:rPr lang="en-US" altLang="zh-CN" b="0" dirty="0">
                <a:latin typeface="+mn-lt"/>
              </a:rPr>
              <a:t> = new char[length + 1];// </a:t>
            </a:r>
            <a:r>
              <a:rPr lang="zh-CN" altLang="zh-CN" b="0" dirty="0">
                <a:latin typeface="+mn-lt"/>
              </a:rPr>
              <a:t>分配存储空间</a:t>
            </a:r>
            <a:r>
              <a:rPr lang="en-US" altLang="zh-CN" b="0" dirty="0">
                <a:latin typeface="+mn-lt"/>
              </a:rPr>
              <a:t> </a:t>
            </a:r>
            <a:endParaRPr lang="zh-CN" altLang="zh-CN" b="0" dirty="0">
              <a:latin typeface="+mn-lt"/>
            </a:endParaRPr>
          </a:p>
          <a:p>
            <a:pPr>
              <a:defRPr/>
            </a:pPr>
            <a:r>
              <a:rPr lang="en-US" altLang="zh-CN" b="0" dirty="0">
                <a:latin typeface="+mn-lt"/>
              </a:rPr>
              <a:t>	</a:t>
            </a:r>
            <a:r>
              <a:rPr lang="en-US" altLang="zh-CN" b="0" dirty="0" err="1">
                <a:latin typeface="+mn-lt"/>
              </a:rPr>
              <a:t>strcpy</a:t>
            </a:r>
            <a:r>
              <a:rPr lang="en-US" altLang="zh-CN" b="0" dirty="0">
                <a:latin typeface="+mn-lt"/>
              </a:rPr>
              <a:t>(</a:t>
            </a:r>
            <a:r>
              <a:rPr lang="en-US" altLang="zh-CN" b="0" dirty="0" err="1">
                <a:latin typeface="+mn-lt"/>
              </a:rPr>
              <a:t>sVal</a:t>
            </a:r>
            <a:r>
              <a:rPr lang="en-US" altLang="zh-CN" b="0" dirty="0">
                <a:latin typeface="+mn-lt"/>
              </a:rPr>
              <a:t>, s);		// </a:t>
            </a:r>
            <a:r>
              <a:rPr lang="zh-CN" altLang="zh-CN" b="0" dirty="0">
                <a:latin typeface="+mn-lt"/>
              </a:rPr>
              <a:t>复制串值</a:t>
            </a:r>
          </a:p>
          <a:p>
            <a:pPr>
              <a:defRPr/>
            </a:pPr>
            <a:r>
              <a:rPr lang="en-US" altLang="zh-CN" b="0" dirty="0">
                <a:latin typeface="+mn-lt"/>
              </a:rPr>
              <a:t>	</a:t>
            </a:r>
            <a:r>
              <a:rPr lang="en-US" altLang="zh-CN" b="0" dirty="0" err="1">
                <a:latin typeface="+mn-lt"/>
              </a:rPr>
              <a:t>sVal</a:t>
            </a:r>
            <a:r>
              <a:rPr lang="en-US" altLang="zh-CN" b="0" dirty="0">
                <a:latin typeface="+mn-lt"/>
              </a:rPr>
              <a:t>[length] = '\0';</a:t>
            </a:r>
            <a:endParaRPr lang="zh-CN" altLang="zh-CN" b="0" dirty="0">
              <a:latin typeface="+mn-lt"/>
            </a:endParaRPr>
          </a:p>
          <a:p>
            <a:pPr>
              <a:defRPr/>
            </a:pPr>
            <a:r>
              <a:rPr lang="en-US" altLang="zh-CN" b="0" dirty="0">
                <a:latin typeface="+mn-lt"/>
              </a:rPr>
              <a:t>}</a:t>
            </a:r>
            <a:endParaRPr lang="zh-CN" altLang="zh-CN" b="0" dirty="0">
              <a:latin typeface="+mn-lt"/>
            </a:endParaRPr>
          </a:p>
        </p:txBody>
      </p:sp>
      <p:sp>
        <p:nvSpPr>
          <p:cNvPr id="34819" name="Rectangle 2"/>
          <p:cNvSpPr>
            <a:spLocks noGrp="1" noChangeArrowheads="1"/>
          </p:cNvSpPr>
          <p:nvPr>
            <p:ph type="title"/>
          </p:nvPr>
        </p:nvSpPr>
        <p:spPr>
          <a:xfrm>
            <a:off x="993775" y="142875"/>
            <a:ext cx="7754938" cy="838200"/>
          </a:xfrm>
        </p:spPr>
        <p:txBody>
          <a:bodyPr/>
          <a:lstStyle/>
          <a:p>
            <a:pPr eaLnBrk="1" hangingPunct="1"/>
            <a:r>
              <a:rPr lang="zh-CN" altLang="en-US">
                <a:solidFill>
                  <a:schemeClr val="tx2"/>
                </a:solidFill>
                <a:latin typeface="黑体" pitchFamily="49" charset="-122"/>
                <a:ea typeface="黑体" pitchFamily="49" charset="-122"/>
              </a:rPr>
              <a:t>串类的实现</a:t>
            </a:r>
          </a:p>
        </p:txBody>
      </p:sp>
    </p:spTree>
  </p:cSld>
  <p:clrMapOvr>
    <a:masterClrMapping/>
  </p:clrMapOvr>
  <p:transition spd="slow">
    <p:circl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descr="Rectangle: Click to edit Master text styles&#10;Second level&#10;Third level&#10;Fourth level&#10;Fifth level"/>
          <p:cNvSpPr>
            <a:spLocks noGrp="1" noChangeArrowheads="1"/>
          </p:cNvSpPr>
          <p:nvPr>
            <p:ph type="body" idx="1"/>
          </p:nvPr>
        </p:nvSpPr>
        <p:spPr>
          <a:xfrm>
            <a:off x="300038" y="1384300"/>
            <a:ext cx="7521575" cy="5075238"/>
          </a:xfrm>
        </p:spPr>
        <p:txBody>
          <a:bodyPr/>
          <a:lstStyle/>
          <a:p>
            <a:pPr>
              <a:defRPr/>
            </a:pPr>
            <a:r>
              <a:rPr lang="en-US" altLang="zh-CN" b="0" dirty="0">
                <a:latin typeface="+mn-lt"/>
              </a:rPr>
              <a:t>(5) </a:t>
            </a:r>
            <a:r>
              <a:rPr lang="zh-CN" altLang="zh-CN" b="0" dirty="0">
                <a:latin typeface="+mn-lt"/>
              </a:rPr>
              <a:t>转换构造函数</a:t>
            </a:r>
          </a:p>
          <a:p>
            <a:pPr>
              <a:defRPr/>
            </a:pPr>
            <a:r>
              <a:rPr lang="zh-CN" altLang="zh-CN" b="0" dirty="0">
                <a:latin typeface="+mn-lt"/>
              </a:rPr>
              <a:t>操作结果：从线性</a:t>
            </a:r>
            <a:r>
              <a:rPr lang="zh-CN" altLang="en-US" b="0" dirty="0">
                <a:latin typeface="+mn-lt"/>
              </a:rPr>
              <a:t>链</a:t>
            </a:r>
            <a:r>
              <a:rPr lang="zh-CN" altLang="zh-CN" b="0" dirty="0">
                <a:latin typeface="+mn-lt"/>
              </a:rPr>
              <a:t>表</a:t>
            </a:r>
            <a:r>
              <a:rPr lang="en-US" altLang="zh-CN" b="0" dirty="0">
                <a:latin typeface="+mn-lt"/>
              </a:rPr>
              <a:t>s</a:t>
            </a:r>
            <a:r>
              <a:rPr lang="zh-CN" altLang="zh-CN" b="0" dirty="0">
                <a:latin typeface="+mn-lt"/>
              </a:rPr>
              <a:t>转换构造新串</a:t>
            </a:r>
          </a:p>
          <a:p>
            <a:pPr>
              <a:defRPr/>
            </a:pPr>
            <a:r>
              <a:rPr lang="en-US" altLang="zh-CN" b="0" dirty="0">
                <a:latin typeface="+mn-lt"/>
              </a:rPr>
              <a:t>String::String(</a:t>
            </a:r>
            <a:r>
              <a:rPr lang="en-US" altLang="zh-CN" b="0" dirty="0" err="1">
                <a:latin typeface="+mn-lt"/>
              </a:rPr>
              <a:t>LinkList</a:t>
            </a:r>
            <a:r>
              <a:rPr lang="en-US" altLang="zh-CN" b="0" dirty="0">
                <a:latin typeface="+mn-lt"/>
              </a:rPr>
              <a:t>&lt;char&gt; &amp;s)</a:t>
            </a:r>
            <a:endParaRPr lang="zh-CN" altLang="zh-CN" b="0" dirty="0">
              <a:latin typeface="+mn-lt"/>
            </a:endParaRPr>
          </a:p>
          <a:p>
            <a:pPr>
              <a:defRPr/>
            </a:pPr>
            <a:r>
              <a:rPr lang="en-US" altLang="zh-CN" b="0" dirty="0">
                <a:latin typeface="+mn-lt"/>
              </a:rPr>
              <a:t>{</a:t>
            </a:r>
            <a:endParaRPr lang="zh-CN" altLang="zh-CN" b="0" dirty="0">
              <a:latin typeface="+mn-lt"/>
            </a:endParaRPr>
          </a:p>
          <a:p>
            <a:pPr>
              <a:defRPr/>
            </a:pPr>
            <a:r>
              <a:rPr lang="en-US" altLang="zh-CN" b="0" dirty="0">
                <a:latin typeface="+mn-lt"/>
              </a:rPr>
              <a:t>	length = </a:t>
            </a:r>
            <a:r>
              <a:rPr lang="en-US" altLang="zh-CN" b="0" dirty="0" err="1">
                <a:latin typeface="+mn-lt"/>
              </a:rPr>
              <a:t>s.GetLength</a:t>
            </a:r>
            <a:r>
              <a:rPr lang="en-US" altLang="zh-CN" b="0" dirty="0">
                <a:latin typeface="+mn-lt"/>
              </a:rPr>
              <a:t>();	// </a:t>
            </a:r>
            <a:r>
              <a:rPr lang="zh-CN" altLang="zh-CN" b="0" dirty="0">
                <a:latin typeface="+mn-lt"/>
              </a:rPr>
              <a:t>串长</a:t>
            </a:r>
          </a:p>
          <a:p>
            <a:pPr>
              <a:defRPr/>
            </a:pPr>
            <a:r>
              <a:rPr lang="en-US" altLang="zh-CN" b="0" dirty="0">
                <a:latin typeface="+mn-lt"/>
              </a:rPr>
              <a:t>	</a:t>
            </a:r>
            <a:r>
              <a:rPr lang="en-US" altLang="zh-CN" b="0" dirty="0" err="1">
                <a:latin typeface="+mn-lt"/>
              </a:rPr>
              <a:t>sVal</a:t>
            </a:r>
            <a:r>
              <a:rPr lang="en-US" altLang="zh-CN" b="0" dirty="0">
                <a:latin typeface="+mn-lt"/>
              </a:rPr>
              <a:t> = new char[length + 1];// </a:t>
            </a:r>
            <a:r>
              <a:rPr lang="zh-CN" altLang="zh-CN" b="0" dirty="0">
                <a:latin typeface="+mn-lt"/>
              </a:rPr>
              <a:t>分配存储空间</a:t>
            </a:r>
            <a:r>
              <a:rPr lang="en-US" altLang="zh-CN" b="0" dirty="0">
                <a:latin typeface="+mn-lt"/>
              </a:rPr>
              <a:t> </a:t>
            </a:r>
            <a:endParaRPr lang="zh-CN" altLang="zh-CN" b="0" dirty="0">
              <a:latin typeface="+mn-lt"/>
            </a:endParaRPr>
          </a:p>
          <a:p>
            <a:pPr>
              <a:defRPr/>
            </a:pPr>
            <a:r>
              <a:rPr lang="en-US" altLang="zh-CN" b="0" dirty="0">
                <a:latin typeface="+mn-lt"/>
              </a:rPr>
              <a:t>	for (</a:t>
            </a:r>
            <a:r>
              <a:rPr lang="en-US" altLang="zh-CN" b="0" dirty="0" err="1">
                <a:latin typeface="+mn-lt"/>
              </a:rPr>
              <a:t>int</a:t>
            </a:r>
            <a:r>
              <a:rPr lang="en-US" altLang="zh-CN" b="0" dirty="0">
                <a:latin typeface="+mn-lt"/>
              </a:rPr>
              <a:t> i = 0; i &lt; length; i++)	 // </a:t>
            </a:r>
            <a:r>
              <a:rPr lang="zh-CN" altLang="zh-CN" b="0" dirty="0">
                <a:latin typeface="+mn-lt"/>
              </a:rPr>
              <a:t>复制串值</a:t>
            </a:r>
          </a:p>
          <a:p>
            <a:pPr>
              <a:defRPr/>
            </a:pPr>
            <a:r>
              <a:rPr lang="en-US" altLang="zh-CN" b="0" dirty="0">
                <a:latin typeface="+mn-lt"/>
              </a:rPr>
              <a:t>		</a:t>
            </a:r>
            <a:r>
              <a:rPr lang="en-US" altLang="zh-CN" b="0" dirty="0" err="1">
                <a:latin typeface="+mn-lt"/>
              </a:rPr>
              <a:t>s.GetElem</a:t>
            </a:r>
            <a:r>
              <a:rPr lang="en-US" altLang="zh-CN" b="0" dirty="0">
                <a:latin typeface="+mn-lt"/>
              </a:rPr>
              <a:t>(i + 1, </a:t>
            </a:r>
            <a:r>
              <a:rPr lang="en-US" altLang="zh-CN" b="0" dirty="0" err="1">
                <a:latin typeface="+mn-lt"/>
              </a:rPr>
              <a:t>sVal</a:t>
            </a:r>
            <a:r>
              <a:rPr lang="en-US" altLang="zh-CN" b="0" dirty="0">
                <a:latin typeface="+mn-lt"/>
              </a:rPr>
              <a:t>[i]);</a:t>
            </a:r>
            <a:endParaRPr lang="zh-CN" altLang="zh-CN" b="0" dirty="0">
              <a:latin typeface="+mn-lt"/>
            </a:endParaRPr>
          </a:p>
          <a:p>
            <a:pPr>
              <a:defRPr/>
            </a:pPr>
            <a:r>
              <a:rPr lang="en-US" altLang="zh-CN" b="0" dirty="0">
                <a:latin typeface="+mn-lt"/>
              </a:rPr>
              <a:t>	</a:t>
            </a:r>
            <a:r>
              <a:rPr lang="en-US" altLang="zh-CN" b="0" dirty="0" err="1">
                <a:latin typeface="+mn-lt"/>
              </a:rPr>
              <a:t>sVal</a:t>
            </a:r>
            <a:r>
              <a:rPr lang="en-US" altLang="zh-CN" b="0" dirty="0">
                <a:latin typeface="+mn-lt"/>
              </a:rPr>
              <a:t>[length] = '\0';		// </a:t>
            </a:r>
            <a:r>
              <a:rPr lang="zh-CN" altLang="zh-CN" b="0" dirty="0">
                <a:latin typeface="+mn-lt"/>
              </a:rPr>
              <a:t>串值以</a:t>
            </a:r>
            <a:r>
              <a:rPr lang="en-US" altLang="zh-CN" b="0" dirty="0">
                <a:latin typeface="+mn-lt"/>
              </a:rPr>
              <a:t>'\0'</a:t>
            </a:r>
            <a:r>
              <a:rPr lang="zh-CN" altLang="zh-CN" b="0" dirty="0">
                <a:latin typeface="+mn-lt"/>
              </a:rPr>
              <a:t>结束</a:t>
            </a:r>
            <a:r>
              <a:rPr lang="en-US" altLang="zh-CN" b="0" dirty="0">
                <a:latin typeface="+mn-lt"/>
              </a:rPr>
              <a:t>	</a:t>
            </a:r>
            <a:endParaRPr lang="zh-CN" altLang="zh-CN" b="0" dirty="0">
              <a:latin typeface="+mn-lt"/>
            </a:endParaRPr>
          </a:p>
          <a:p>
            <a:pPr>
              <a:defRPr/>
            </a:pPr>
            <a:r>
              <a:rPr lang="en-US" altLang="zh-CN" b="0" dirty="0">
                <a:latin typeface="+mn-lt"/>
              </a:rPr>
              <a:t>}</a:t>
            </a:r>
            <a:endParaRPr lang="zh-CN" altLang="zh-CN" b="0" dirty="0">
              <a:latin typeface="+mn-lt"/>
            </a:endParaRPr>
          </a:p>
        </p:txBody>
      </p:sp>
      <p:sp>
        <p:nvSpPr>
          <p:cNvPr id="35843" name="Rectangle 2"/>
          <p:cNvSpPr>
            <a:spLocks noGrp="1" noChangeArrowheads="1"/>
          </p:cNvSpPr>
          <p:nvPr>
            <p:ph type="title"/>
          </p:nvPr>
        </p:nvSpPr>
        <p:spPr>
          <a:xfrm>
            <a:off x="993775" y="142875"/>
            <a:ext cx="7754938" cy="838200"/>
          </a:xfrm>
        </p:spPr>
        <p:txBody>
          <a:bodyPr/>
          <a:lstStyle/>
          <a:p>
            <a:pPr eaLnBrk="1" hangingPunct="1"/>
            <a:r>
              <a:rPr lang="zh-CN" altLang="en-US">
                <a:solidFill>
                  <a:schemeClr val="tx2"/>
                </a:solidFill>
                <a:latin typeface="黑体" pitchFamily="49" charset="-122"/>
                <a:ea typeface="黑体" pitchFamily="49" charset="-122"/>
              </a:rPr>
              <a:t>串类的实现</a:t>
            </a:r>
          </a:p>
        </p:txBody>
      </p:sp>
    </p:spTree>
  </p:cSld>
  <p:clrMapOvr>
    <a:masterClrMapping/>
  </p:clrMapOvr>
  <p:transition spd="slow">
    <p:circl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descr="Rectangle: Click to edit Master text styles&#10;Second level&#10;Third level&#10;Fourth level&#10;Fifth level"/>
          <p:cNvSpPr>
            <a:spLocks noGrp="1" noChangeArrowheads="1"/>
          </p:cNvSpPr>
          <p:nvPr>
            <p:ph type="body" idx="1"/>
          </p:nvPr>
        </p:nvSpPr>
        <p:spPr>
          <a:xfrm>
            <a:off x="300038" y="1384300"/>
            <a:ext cx="7521575" cy="5075238"/>
          </a:xfrm>
        </p:spPr>
        <p:txBody>
          <a:bodyPr/>
          <a:lstStyle/>
          <a:p>
            <a:pPr>
              <a:defRPr/>
            </a:pPr>
            <a:r>
              <a:rPr lang="en-US" altLang="zh-CN" b="0" dirty="0">
                <a:latin typeface="+mn-lt"/>
              </a:rPr>
              <a:t>(6) </a:t>
            </a:r>
            <a:r>
              <a:rPr lang="zh-CN" altLang="zh-CN" b="0" dirty="0">
                <a:latin typeface="+mn-lt"/>
              </a:rPr>
              <a:t>求串的长度</a:t>
            </a:r>
          </a:p>
          <a:p>
            <a:pPr>
              <a:defRPr/>
            </a:pPr>
            <a:r>
              <a:rPr lang="zh-CN" altLang="zh-CN" b="0" dirty="0">
                <a:latin typeface="+mn-lt"/>
              </a:rPr>
              <a:t>操作结果：返回串长度，不改变数据成员。</a:t>
            </a:r>
          </a:p>
          <a:p>
            <a:pPr>
              <a:defRPr/>
            </a:pPr>
            <a:r>
              <a:rPr lang="en-US" altLang="zh-CN" b="0" dirty="0" err="1">
                <a:latin typeface="+mn-lt"/>
              </a:rPr>
              <a:t>int</a:t>
            </a:r>
            <a:r>
              <a:rPr lang="en-US" altLang="zh-CN" b="0" dirty="0">
                <a:latin typeface="+mn-lt"/>
              </a:rPr>
              <a:t> String::</a:t>
            </a:r>
            <a:r>
              <a:rPr lang="en-US" altLang="zh-CN" b="0" dirty="0" err="1">
                <a:latin typeface="+mn-lt"/>
              </a:rPr>
              <a:t>GetLength</a:t>
            </a:r>
            <a:r>
              <a:rPr lang="en-US" altLang="zh-CN" b="0" dirty="0">
                <a:latin typeface="+mn-lt"/>
              </a:rPr>
              <a:t>() </a:t>
            </a:r>
            <a:r>
              <a:rPr lang="en-US" altLang="zh-CN" b="0" dirty="0" err="1">
                <a:latin typeface="+mn-lt"/>
              </a:rPr>
              <a:t>const</a:t>
            </a:r>
            <a:r>
              <a:rPr lang="en-US" altLang="zh-CN" b="0" dirty="0">
                <a:latin typeface="+mn-lt"/>
              </a:rPr>
              <a:t> </a:t>
            </a:r>
            <a:endParaRPr lang="zh-CN" altLang="zh-CN" b="0" dirty="0">
              <a:latin typeface="+mn-lt"/>
            </a:endParaRPr>
          </a:p>
          <a:p>
            <a:pPr>
              <a:defRPr/>
            </a:pPr>
            <a:r>
              <a:rPr lang="en-US" altLang="zh-CN" b="0" dirty="0">
                <a:latin typeface="+mn-lt"/>
              </a:rPr>
              <a:t>{</a:t>
            </a:r>
            <a:endParaRPr lang="zh-CN" altLang="zh-CN" b="0" dirty="0">
              <a:latin typeface="+mn-lt"/>
            </a:endParaRPr>
          </a:p>
          <a:p>
            <a:pPr>
              <a:defRPr/>
            </a:pPr>
            <a:r>
              <a:rPr lang="en-US" altLang="zh-CN" b="0" dirty="0">
                <a:latin typeface="+mn-lt"/>
              </a:rPr>
              <a:t>	return length;</a:t>
            </a:r>
            <a:endParaRPr lang="zh-CN" altLang="zh-CN" b="0" dirty="0">
              <a:latin typeface="+mn-lt"/>
            </a:endParaRPr>
          </a:p>
          <a:p>
            <a:pPr>
              <a:defRPr/>
            </a:pPr>
            <a:r>
              <a:rPr lang="en-US" altLang="zh-CN" b="0" dirty="0">
                <a:latin typeface="+mn-lt"/>
              </a:rPr>
              <a:t>}</a:t>
            </a:r>
            <a:endParaRPr lang="zh-CN" altLang="zh-CN" b="0" dirty="0">
              <a:latin typeface="+mn-lt"/>
            </a:endParaRPr>
          </a:p>
        </p:txBody>
      </p:sp>
      <p:sp>
        <p:nvSpPr>
          <p:cNvPr id="36867" name="Rectangle 2"/>
          <p:cNvSpPr>
            <a:spLocks noGrp="1" noChangeArrowheads="1"/>
          </p:cNvSpPr>
          <p:nvPr>
            <p:ph type="title"/>
          </p:nvPr>
        </p:nvSpPr>
        <p:spPr>
          <a:xfrm>
            <a:off x="993775" y="142875"/>
            <a:ext cx="7754938" cy="838200"/>
          </a:xfrm>
        </p:spPr>
        <p:txBody>
          <a:bodyPr/>
          <a:lstStyle/>
          <a:p>
            <a:pPr eaLnBrk="1" hangingPunct="1"/>
            <a:r>
              <a:rPr lang="zh-CN" altLang="en-US">
                <a:solidFill>
                  <a:schemeClr val="tx2"/>
                </a:solidFill>
                <a:latin typeface="黑体" pitchFamily="49" charset="-122"/>
                <a:ea typeface="黑体" pitchFamily="49" charset="-122"/>
              </a:rPr>
              <a:t>串类的实现</a:t>
            </a:r>
          </a:p>
        </p:txBody>
      </p:sp>
    </p:spTree>
  </p:cSld>
  <p:clrMapOvr>
    <a:masterClrMapping/>
  </p:clrMapOvr>
  <p:transition spd="slow">
    <p:circl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descr="Rectangle: Click to edit Master text styles&#10;Second level&#10;Third level&#10;Fourth level&#10;Fifth level"/>
          <p:cNvSpPr>
            <a:spLocks noGrp="1" noChangeArrowheads="1"/>
          </p:cNvSpPr>
          <p:nvPr>
            <p:ph type="body" idx="1"/>
          </p:nvPr>
        </p:nvSpPr>
        <p:spPr>
          <a:xfrm>
            <a:off x="300038" y="1384300"/>
            <a:ext cx="7521575" cy="5075238"/>
          </a:xfrm>
        </p:spPr>
        <p:txBody>
          <a:bodyPr/>
          <a:lstStyle/>
          <a:p>
            <a:pPr>
              <a:defRPr/>
            </a:pPr>
            <a:r>
              <a:rPr lang="en-US" altLang="zh-CN" b="0" dirty="0">
                <a:latin typeface="+mn-lt"/>
              </a:rPr>
              <a:t>(7) </a:t>
            </a:r>
            <a:r>
              <a:rPr lang="zh-CN" altLang="zh-CN" b="0" dirty="0">
                <a:latin typeface="+mn-lt"/>
              </a:rPr>
              <a:t>判断是否为空串</a:t>
            </a:r>
          </a:p>
          <a:p>
            <a:pPr>
              <a:defRPr/>
            </a:pPr>
            <a:r>
              <a:rPr lang="zh-CN" altLang="zh-CN" b="0" dirty="0">
                <a:latin typeface="+mn-lt"/>
              </a:rPr>
              <a:t>操作结果：如果是空串则返回</a:t>
            </a:r>
            <a:r>
              <a:rPr lang="en-US" altLang="zh-CN" b="0" dirty="0">
                <a:latin typeface="+mn-lt"/>
              </a:rPr>
              <a:t>true</a:t>
            </a:r>
            <a:r>
              <a:rPr lang="zh-CN" altLang="zh-CN" b="0" dirty="0">
                <a:latin typeface="+mn-lt"/>
              </a:rPr>
              <a:t>，否则返回</a:t>
            </a:r>
            <a:r>
              <a:rPr lang="en-US" altLang="zh-CN" b="0" dirty="0">
                <a:latin typeface="+mn-lt"/>
              </a:rPr>
              <a:t>false</a:t>
            </a:r>
            <a:r>
              <a:rPr lang="zh-CN" altLang="zh-CN" b="0" dirty="0">
                <a:latin typeface="+mn-lt"/>
              </a:rPr>
              <a:t>。不改变数据成员</a:t>
            </a:r>
          </a:p>
          <a:p>
            <a:pPr>
              <a:defRPr/>
            </a:pPr>
            <a:r>
              <a:rPr lang="en-US" altLang="zh-CN" b="0" dirty="0" err="1">
                <a:latin typeface="+mn-lt"/>
              </a:rPr>
              <a:t>bool</a:t>
            </a:r>
            <a:r>
              <a:rPr lang="en-US" altLang="zh-CN" b="0" dirty="0">
                <a:latin typeface="+mn-lt"/>
              </a:rPr>
              <a:t> String::</a:t>
            </a:r>
            <a:r>
              <a:rPr lang="en-US" altLang="zh-CN" b="0" dirty="0" err="1">
                <a:latin typeface="+mn-lt"/>
              </a:rPr>
              <a:t>IsEmpty</a:t>
            </a:r>
            <a:r>
              <a:rPr lang="en-US" altLang="zh-CN" b="0" dirty="0">
                <a:latin typeface="+mn-lt"/>
              </a:rPr>
              <a:t>() </a:t>
            </a:r>
            <a:r>
              <a:rPr lang="en-US" altLang="zh-CN" b="0" dirty="0" err="1">
                <a:latin typeface="+mn-lt"/>
              </a:rPr>
              <a:t>const</a:t>
            </a:r>
            <a:r>
              <a:rPr lang="en-US" altLang="zh-CN" b="0" dirty="0">
                <a:latin typeface="+mn-lt"/>
              </a:rPr>
              <a:t> </a:t>
            </a:r>
            <a:endParaRPr lang="zh-CN" altLang="zh-CN" b="0" dirty="0">
              <a:latin typeface="+mn-lt"/>
            </a:endParaRPr>
          </a:p>
          <a:p>
            <a:pPr>
              <a:defRPr/>
            </a:pPr>
            <a:r>
              <a:rPr lang="en-US" altLang="zh-CN" b="0" dirty="0">
                <a:latin typeface="+mn-lt"/>
              </a:rPr>
              <a:t>{</a:t>
            </a:r>
            <a:endParaRPr lang="zh-CN" altLang="zh-CN" b="0" dirty="0">
              <a:latin typeface="+mn-lt"/>
            </a:endParaRPr>
          </a:p>
          <a:p>
            <a:pPr>
              <a:defRPr/>
            </a:pPr>
            <a:r>
              <a:rPr lang="en-US" altLang="zh-CN" b="0" dirty="0">
                <a:latin typeface="+mn-lt"/>
              </a:rPr>
              <a:t>	return length == 0;</a:t>
            </a:r>
            <a:endParaRPr lang="zh-CN" altLang="zh-CN" b="0" dirty="0">
              <a:latin typeface="+mn-lt"/>
            </a:endParaRPr>
          </a:p>
          <a:p>
            <a:pPr>
              <a:defRPr/>
            </a:pPr>
            <a:r>
              <a:rPr lang="en-US" altLang="zh-CN" b="0" dirty="0">
                <a:latin typeface="+mn-lt"/>
              </a:rPr>
              <a:t>}</a:t>
            </a:r>
            <a:endParaRPr lang="zh-CN" altLang="zh-CN" b="0" dirty="0">
              <a:latin typeface="+mn-lt"/>
            </a:endParaRPr>
          </a:p>
        </p:txBody>
      </p:sp>
      <p:sp>
        <p:nvSpPr>
          <p:cNvPr id="37891" name="Rectangle 2"/>
          <p:cNvSpPr>
            <a:spLocks noGrp="1" noChangeArrowheads="1"/>
          </p:cNvSpPr>
          <p:nvPr>
            <p:ph type="title"/>
          </p:nvPr>
        </p:nvSpPr>
        <p:spPr>
          <a:xfrm>
            <a:off x="993775" y="142875"/>
            <a:ext cx="7754938" cy="838200"/>
          </a:xfrm>
        </p:spPr>
        <p:txBody>
          <a:bodyPr/>
          <a:lstStyle/>
          <a:p>
            <a:pPr eaLnBrk="1" hangingPunct="1"/>
            <a:r>
              <a:rPr lang="zh-CN" altLang="en-US">
                <a:solidFill>
                  <a:schemeClr val="tx2"/>
                </a:solidFill>
                <a:latin typeface="黑体" pitchFamily="49" charset="-122"/>
                <a:ea typeface="黑体" pitchFamily="49" charset="-122"/>
              </a:rPr>
              <a:t>串类的实现</a:t>
            </a:r>
          </a:p>
        </p:txBody>
      </p:sp>
    </p:spTree>
  </p:cSld>
  <p:clrMapOvr>
    <a:masterClrMapping/>
  </p:clrMapOvr>
  <p:transition spd="slow">
    <p:circl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descr="Rectangle: Click to edit Master text styles&#10;Second level&#10;Third level&#10;Fourth level&#10;Fifth level"/>
          <p:cNvSpPr>
            <a:spLocks noGrp="1" noChangeArrowheads="1"/>
          </p:cNvSpPr>
          <p:nvPr>
            <p:ph type="body" idx="1"/>
          </p:nvPr>
        </p:nvSpPr>
        <p:spPr>
          <a:xfrm>
            <a:off x="300038" y="1384300"/>
            <a:ext cx="7521575" cy="5075238"/>
          </a:xfrm>
        </p:spPr>
        <p:txBody>
          <a:bodyPr/>
          <a:lstStyle/>
          <a:p>
            <a:pPr>
              <a:defRPr/>
            </a:pPr>
            <a:r>
              <a:rPr lang="en-US" altLang="zh-CN" b="0" dirty="0">
                <a:latin typeface="+mn-lt"/>
              </a:rPr>
              <a:t>(8) </a:t>
            </a:r>
            <a:r>
              <a:rPr lang="zh-CN" altLang="zh-CN" b="0" dirty="0">
                <a:latin typeface="+mn-lt"/>
              </a:rPr>
              <a:t>赋值语句重载</a:t>
            </a:r>
          </a:p>
          <a:p>
            <a:pPr>
              <a:defRPr/>
            </a:pPr>
            <a:r>
              <a:rPr lang="zh-CN" altLang="zh-CN" b="0" dirty="0">
                <a:latin typeface="+mn-lt"/>
              </a:rPr>
              <a:t>操作结果：把赋值右边的串赋给串对象</a:t>
            </a:r>
          </a:p>
          <a:p>
            <a:pPr>
              <a:defRPr/>
            </a:pPr>
            <a:r>
              <a:rPr lang="en-US" altLang="zh-CN" b="0" dirty="0">
                <a:latin typeface="+mn-lt"/>
              </a:rPr>
              <a:t>String &amp;String::operator =(</a:t>
            </a:r>
            <a:r>
              <a:rPr lang="en-US" altLang="zh-CN" b="0" dirty="0" err="1">
                <a:latin typeface="+mn-lt"/>
              </a:rPr>
              <a:t>const</a:t>
            </a:r>
            <a:r>
              <a:rPr lang="en-US" altLang="zh-CN" b="0" dirty="0">
                <a:latin typeface="+mn-lt"/>
              </a:rPr>
              <a:t> String &amp;s) </a:t>
            </a:r>
            <a:endParaRPr lang="zh-CN" altLang="zh-CN" b="0" dirty="0">
              <a:latin typeface="+mn-lt"/>
            </a:endParaRPr>
          </a:p>
          <a:p>
            <a:pPr>
              <a:defRPr/>
            </a:pPr>
            <a:r>
              <a:rPr lang="en-US" altLang="zh-CN" b="0" dirty="0">
                <a:latin typeface="+mn-lt"/>
              </a:rPr>
              <a:t>{</a:t>
            </a:r>
            <a:endParaRPr lang="zh-CN" altLang="zh-CN" b="0" dirty="0">
              <a:latin typeface="+mn-lt"/>
            </a:endParaRPr>
          </a:p>
          <a:p>
            <a:pPr>
              <a:defRPr/>
            </a:pPr>
            <a:r>
              <a:rPr lang="en-US" altLang="zh-CN" b="0" dirty="0">
                <a:latin typeface="+mn-lt"/>
              </a:rPr>
              <a:t>	if (&amp;s != this)  {</a:t>
            </a:r>
            <a:endParaRPr lang="zh-CN" altLang="zh-CN" b="0" dirty="0">
              <a:latin typeface="+mn-lt"/>
            </a:endParaRPr>
          </a:p>
          <a:p>
            <a:pPr>
              <a:defRPr/>
            </a:pPr>
            <a:r>
              <a:rPr lang="en-US" altLang="zh-CN" b="0" dirty="0">
                <a:latin typeface="+mn-lt"/>
              </a:rPr>
              <a:t>	    delete []</a:t>
            </a:r>
            <a:r>
              <a:rPr lang="en-US" altLang="zh-CN" b="0" dirty="0" err="1">
                <a:latin typeface="+mn-lt"/>
              </a:rPr>
              <a:t>sVal</a:t>
            </a:r>
            <a:r>
              <a:rPr lang="en-US" altLang="zh-CN" b="0" dirty="0">
                <a:latin typeface="+mn-lt"/>
              </a:rPr>
              <a:t>;	// </a:t>
            </a:r>
            <a:r>
              <a:rPr lang="zh-CN" altLang="zh-CN" b="0" dirty="0">
                <a:latin typeface="+mn-lt"/>
              </a:rPr>
              <a:t>释放原串存储空间</a:t>
            </a:r>
          </a:p>
          <a:p>
            <a:pPr>
              <a:defRPr/>
            </a:pPr>
            <a:r>
              <a:rPr lang="en-US" altLang="zh-CN" b="0" dirty="0">
                <a:latin typeface="+mn-lt"/>
              </a:rPr>
              <a:t>	    length = </a:t>
            </a:r>
            <a:r>
              <a:rPr lang="en-US" altLang="zh-CN" b="0" dirty="0" err="1">
                <a:latin typeface="+mn-lt"/>
              </a:rPr>
              <a:t>strlen</a:t>
            </a:r>
            <a:r>
              <a:rPr lang="en-US" altLang="zh-CN" b="0" dirty="0">
                <a:latin typeface="+mn-lt"/>
              </a:rPr>
              <a:t>(</a:t>
            </a:r>
            <a:r>
              <a:rPr lang="en-US" altLang="zh-CN" b="0" dirty="0" err="1">
                <a:latin typeface="+mn-lt"/>
              </a:rPr>
              <a:t>s.CStr</a:t>
            </a:r>
            <a:r>
              <a:rPr lang="en-US" altLang="zh-CN" b="0" dirty="0">
                <a:latin typeface="+mn-lt"/>
              </a:rPr>
              <a:t>());	// </a:t>
            </a:r>
            <a:r>
              <a:rPr lang="zh-CN" altLang="zh-CN" b="0" dirty="0">
                <a:latin typeface="+mn-lt"/>
              </a:rPr>
              <a:t>设置串长</a:t>
            </a:r>
          </a:p>
          <a:p>
            <a:pPr>
              <a:defRPr/>
            </a:pPr>
            <a:r>
              <a:rPr lang="en-US" altLang="zh-CN" b="0" dirty="0">
                <a:latin typeface="+mn-lt"/>
              </a:rPr>
              <a:t>	    </a:t>
            </a:r>
            <a:r>
              <a:rPr lang="en-US" altLang="zh-CN" b="0" dirty="0" err="1">
                <a:latin typeface="+mn-lt"/>
              </a:rPr>
              <a:t>sVal</a:t>
            </a:r>
            <a:r>
              <a:rPr lang="en-US" altLang="zh-CN" b="0" dirty="0">
                <a:latin typeface="+mn-lt"/>
              </a:rPr>
              <a:t> = new char[length + 1];// </a:t>
            </a:r>
            <a:r>
              <a:rPr lang="zh-CN" altLang="zh-CN" b="0" dirty="0">
                <a:latin typeface="+mn-lt"/>
              </a:rPr>
              <a:t>分配存储空间</a:t>
            </a:r>
            <a:r>
              <a:rPr lang="en-US" altLang="zh-CN" b="0" dirty="0">
                <a:latin typeface="+mn-lt"/>
              </a:rPr>
              <a:t> </a:t>
            </a:r>
            <a:endParaRPr lang="zh-CN" altLang="zh-CN" b="0" dirty="0">
              <a:latin typeface="+mn-lt"/>
            </a:endParaRPr>
          </a:p>
          <a:p>
            <a:pPr>
              <a:defRPr/>
            </a:pPr>
            <a:r>
              <a:rPr lang="en-US" altLang="zh-CN" b="0" dirty="0">
                <a:latin typeface="+mn-lt"/>
              </a:rPr>
              <a:t>	    </a:t>
            </a:r>
            <a:r>
              <a:rPr lang="en-US" altLang="zh-CN" b="0" dirty="0" err="1">
                <a:latin typeface="+mn-lt"/>
              </a:rPr>
              <a:t>strcpy</a:t>
            </a:r>
            <a:r>
              <a:rPr lang="en-US" altLang="zh-CN" b="0" dirty="0">
                <a:latin typeface="+mn-lt"/>
              </a:rPr>
              <a:t>(</a:t>
            </a:r>
            <a:r>
              <a:rPr lang="en-US" altLang="zh-CN" b="0" dirty="0" err="1">
                <a:latin typeface="+mn-lt"/>
              </a:rPr>
              <a:t>sVal</a:t>
            </a:r>
            <a:r>
              <a:rPr lang="en-US" altLang="zh-CN" b="0" dirty="0">
                <a:latin typeface="+mn-lt"/>
              </a:rPr>
              <a:t>, </a:t>
            </a:r>
            <a:r>
              <a:rPr lang="en-US" altLang="zh-CN" b="0" dirty="0" err="1">
                <a:latin typeface="+mn-lt"/>
              </a:rPr>
              <a:t>s.CStr</a:t>
            </a:r>
            <a:r>
              <a:rPr lang="en-US" altLang="zh-CN" b="0" dirty="0">
                <a:latin typeface="+mn-lt"/>
              </a:rPr>
              <a:t>());    // </a:t>
            </a:r>
            <a:r>
              <a:rPr lang="zh-CN" altLang="zh-CN" b="0" dirty="0">
                <a:latin typeface="+mn-lt"/>
              </a:rPr>
              <a:t>复制串值</a:t>
            </a:r>
          </a:p>
          <a:p>
            <a:pPr>
              <a:defRPr/>
            </a:pPr>
            <a:r>
              <a:rPr lang="en-US" altLang="zh-CN" b="0" dirty="0">
                <a:latin typeface="+mn-lt"/>
              </a:rPr>
              <a:t>	}</a:t>
            </a:r>
            <a:endParaRPr lang="zh-CN" altLang="zh-CN" b="0" dirty="0">
              <a:latin typeface="+mn-lt"/>
            </a:endParaRPr>
          </a:p>
          <a:p>
            <a:pPr>
              <a:defRPr/>
            </a:pPr>
            <a:r>
              <a:rPr lang="en-US" altLang="zh-CN" b="0" dirty="0">
                <a:latin typeface="+mn-lt"/>
              </a:rPr>
              <a:t>	return *this;</a:t>
            </a:r>
            <a:endParaRPr lang="zh-CN" altLang="zh-CN" b="0" dirty="0">
              <a:latin typeface="+mn-lt"/>
            </a:endParaRPr>
          </a:p>
          <a:p>
            <a:pPr>
              <a:defRPr/>
            </a:pPr>
            <a:r>
              <a:rPr lang="en-US" altLang="zh-CN" b="0" dirty="0">
                <a:latin typeface="+mn-lt"/>
              </a:rPr>
              <a:t>}</a:t>
            </a:r>
            <a:endParaRPr lang="zh-CN" altLang="zh-CN" b="0" dirty="0">
              <a:latin typeface="+mn-lt"/>
            </a:endParaRPr>
          </a:p>
          <a:p>
            <a:pPr>
              <a:defRPr/>
            </a:pPr>
            <a:r>
              <a:rPr lang="en-US" altLang="zh-CN" b="0" dirty="0">
                <a:latin typeface="+mn-lt"/>
              </a:rPr>
              <a:t> </a:t>
            </a:r>
            <a:endParaRPr lang="zh-CN" altLang="zh-CN" b="0" dirty="0">
              <a:latin typeface="+mn-lt"/>
            </a:endParaRPr>
          </a:p>
        </p:txBody>
      </p:sp>
      <p:sp>
        <p:nvSpPr>
          <p:cNvPr id="38915" name="Rectangle 2"/>
          <p:cNvSpPr>
            <a:spLocks noGrp="1" noChangeArrowheads="1"/>
          </p:cNvSpPr>
          <p:nvPr>
            <p:ph type="title"/>
          </p:nvPr>
        </p:nvSpPr>
        <p:spPr>
          <a:xfrm>
            <a:off x="993775" y="142875"/>
            <a:ext cx="7754938" cy="838200"/>
          </a:xfrm>
        </p:spPr>
        <p:txBody>
          <a:bodyPr/>
          <a:lstStyle/>
          <a:p>
            <a:pPr eaLnBrk="1" hangingPunct="1"/>
            <a:r>
              <a:rPr lang="zh-CN" altLang="en-US">
                <a:solidFill>
                  <a:schemeClr val="tx2"/>
                </a:solidFill>
                <a:latin typeface="黑体" pitchFamily="49" charset="-122"/>
                <a:ea typeface="黑体" pitchFamily="49" charset="-122"/>
              </a:rPr>
              <a:t>串类的实现</a:t>
            </a:r>
          </a:p>
        </p:txBody>
      </p:sp>
    </p:spTree>
  </p:cSld>
  <p:clrMapOvr>
    <a:masterClrMapping/>
  </p:clrMapOvr>
  <p:transition spd="slow">
    <p:circle/>
  </p:transition>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2675" name="Rectangle 3" descr="Rectangle: Click to edit Master text styles&#10;Second level&#10;Third level&#10;Fourth level&#10;Fifth level"/>
          <p:cNvSpPr>
            <a:spLocks noGrp="1" noChangeArrowheads="1"/>
          </p:cNvSpPr>
          <p:nvPr>
            <p:ph type="body" idx="1"/>
          </p:nvPr>
        </p:nvSpPr>
        <p:spPr>
          <a:xfrm>
            <a:off x="300038" y="1384300"/>
            <a:ext cx="7521575" cy="5075238"/>
          </a:xfrm>
        </p:spPr>
        <p:txBody>
          <a:bodyPr/>
          <a:lstStyle/>
          <a:p>
            <a:pPr eaLnBrk="1" hangingPunct="1">
              <a:lnSpc>
                <a:spcPct val="105000"/>
              </a:lnSpc>
              <a:buFont typeface="Wingdings" pitchFamily="2" charset="2"/>
              <a:buNone/>
              <a:defRPr/>
            </a:pPr>
            <a:r>
              <a:rPr lang="zh-CN" altLang="en-US" dirty="0">
                <a:ea typeface="楷体_GB2312" pitchFamily="49" charset="-122"/>
              </a:rPr>
              <a:t>字符串</a:t>
            </a:r>
            <a:r>
              <a:rPr lang="en-US" altLang="zh-CN" dirty="0">
                <a:ea typeface="楷体_GB2312" pitchFamily="49" charset="-122"/>
              </a:rPr>
              <a:t>(string)</a:t>
            </a:r>
            <a:r>
              <a:rPr lang="zh-CN" altLang="en-US" dirty="0">
                <a:ea typeface="楷体_GB2312" pitchFamily="49" charset="-122"/>
              </a:rPr>
              <a:t>是由</a:t>
            </a:r>
            <a:r>
              <a:rPr lang="en-US" altLang="zh-CN" dirty="0">
                <a:ea typeface="楷体_GB2312" pitchFamily="49" charset="-122"/>
              </a:rPr>
              <a:t>n (n≥0) </a:t>
            </a:r>
            <a:r>
              <a:rPr lang="zh-CN" altLang="en-US" dirty="0">
                <a:ea typeface="楷体_GB2312" pitchFamily="49" charset="-122"/>
              </a:rPr>
              <a:t>个字符组成的有限序列。字符串简称为串，一般记为：</a:t>
            </a:r>
          </a:p>
          <a:p>
            <a:pPr algn="ctr" eaLnBrk="1" hangingPunct="1">
              <a:lnSpc>
                <a:spcPct val="115000"/>
              </a:lnSpc>
              <a:spcBef>
                <a:spcPct val="50000"/>
              </a:spcBef>
              <a:spcAft>
                <a:spcPct val="50000"/>
              </a:spcAft>
              <a:buFont typeface="Wingdings" pitchFamily="2" charset="2"/>
              <a:buNone/>
              <a:defRPr/>
            </a:pPr>
            <a:r>
              <a:rPr lang="en-US" altLang="zh-CN" dirty="0">
                <a:solidFill>
                  <a:srgbClr val="0000FF"/>
                </a:solidFill>
                <a:ea typeface="楷体_GB2312" pitchFamily="49" charset="-122"/>
              </a:rPr>
              <a:t>s = "a</a:t>
            </a:r>
            <a:r>
              <a:rPr lang="en-US" altLang="zh-CN" baseline="-30000" dirty="0">
                <a:solidFill>
                  <a:srgbClr val="0000FF"/>
                </a:solidFill>
                <a:ea typeface="楷体_GB2312" pitchFamily="49" charset="-122"/>
              </a:rPr>
              <a:t>0</a:t>
            </a:r>
            <a:r>
              <a:rPr lang="en-US" altLang="zh-CN" dirty="0">
                <a:solidFill>
                  <a:srgbClr val="0000FF"/>
                </a:solidFill>
                <a:ea typeface="楷体_GB2312" pitchFamily="49" charset="-122"/>
              </a:rPr>
              <a:t> a</a:t>
            </a:r>
            <a:r>
              <a:rPr lang="en-US" altLang="zh-CN" baseline="-30000" dirty="0">
                <a:solidFill>
                  <a:srgbClr val="0000FF"/>
                </a:solidFill>
                <a:ea typeface="楷体_GB2312" pitchFamily="49" charset="-122"/>
              </a:rPr>
              <a:t>1</a:t>
            </a:r>
            <a:r>
              <a:rPr lang="en-US" altLang="zh-CN" dirty="0">
                <a:solidFill>
                  <a:srgbClr val="0000FF"/>
                </a:solidFill>
                <a:ea typeface="楷体_GB2312" pitchFamily="49" charset="-122"/>
              </a:rPr>
              <a:t> </a:t>
            </a:r>
            <a:r>
              <a:rPr lang="en-US" altLang="zh-CN" dirty="0">
                <a:solidFill>
                  <a:srgbClr val="0000FF"/>
                </a:solidFill>
                <a:latin typeface="Times New Roman" pitchFamily="18" charset="0"/>
                <a:ea typeface="楷体_GB2312" pitchFamily="49" charset="-122"/>
              </a:rPr>
              <a:t>…</a:t>
            </a:r>
            <a:r>
              <a:rPr lang="en-US" altLang="zh-CN" dirty="0">
                <a:solidFill>
                  <a:srgbClr val="0000FF"/>
                </a:solidFill>
                <a:ea typeface="楷体_GB2312" pitchFamily="49" charset="-122"/>
              </a:rPr>
              <a:t> a</a:t>
            </a:r>
            <a:r>
              <a:rPr lang="en-US" altLang="zh-CN" baseline="-30000" dirty="0">
                <a:solidFill>
                  <a:srgbClr val="0000FF"/>
                </a:solidFill>
                <a:ea typeface="楷体_GB2312" pitchFamily="49" charset="-122"/>
              </a:rPr>
              <a:t>n-1</a:t>
            </a:r>
            <a:r>
              <a:rPr lang="en-US" altLang="zh-CN" dirty="0">
                <a:solidFill>
                  <a:srgbClr val="0000FF"/>
                </a:solidFill>
                <a:ea typeface="楷体_GB2312" pitchFamily="49" charset="-122"/>
              </a:rPr>
              <a:t>"</a:t>
            </a:r>
            <a:r>
              <a:rPr lang="en-US" altLang="zh-CN" dirty="0">
                <a:solidFill>
                  <a:srgbClr val="CC0000"/>
                </a:solidFill>
                <a:ea typeface="楷体_GB2312" pitchFamily="49" charset="-122"/>
              </a:rPr>
              <a:t>              </a:t>
            </a:r>
          </a:p>
          <a:p>
            <a:pPr algn="just" eaLnBrk="1" hangingPunct="1">
              <a:lnSpc>
                <a:spcPct val="115000"/>
              </a:lnSpc>
              <a:buFont typeface="Wingdings" pitchFamily="2" charset="2"/>
              <a:buNone/>
              <a:defRPr/>
            </a:pPr>
            <a:r>
              <a:rPr lang="zh-CN" altLang="en-US" dirty="0">
                <a:solidFill>
                  <a:srgbClr val="CC0000"/>
                </a:solidFill>
                <a:ea typeface="楷体_GB2312" pitchFamily="49" charset="-122"/>
              </a:rPr>
              <a:t>其中</a:t>
            </a:r>
            <a:r>
              <a:rPr lang="en-US" altLang="zh-CN" dirty="0">
                <a:solidFill>
                  <a:srgbClr val="CC0000"/>
                </a:solidFill>
                <a:ea typeface="楷体_GB2312" pitchFamily="49" charset="-122"/>
              </a:rPr>
              <a:t>s</a:t>
            </a:r>
            <a:r>
              <a:rPr lang="zh-CN" altLang="en-US" dirty="0">
                <a:solidFill>
                  <a:srgbClr val="CC0000"/>
                </a:solidFill>
                <a:ea typeface="楷体_GB2312" pitchFamily="49" charset="-122"/>
              </a:rPr>
              <a:t>是</a:t>
            </a:r>
            <a:r>
              <a:rPr lang="zh-CN" altLang="en-US" dirty="0">
                <a:solidFill>
                  <a:srgbClr val="0000FF"/>
                </a:solidFill>
                <a:ea typeface="楷体_GB2312" pitchFamily="49" charset="-122"/>
              </a:rPr>
              <a:t>串名</a:t>
            </a:r>
            <a:r>
              <a:rPr lang="zh-CN" altLang="en-US" dirty="0">
                <a:solidFill>
                  <a:srgbClr val="CC0000"/>
                </a:solidFill>
                <a:ea typeface="楷体_GB2312" pitchFamily="49" charset="-122"/>
              </a:rPr>
              <a:t>；用双引号括起来的字符序列是</a:t>
            </a:r>
            <a:r>
              <a:rPr lang="zh-CN" altLang="en-US" dirty="0">
                <a:solidFill>
                  <a:srgbClr val="0000FF"/>
                </a:solidFill>
                <a:ea typeface="楷体_GB2312" pitchFamily="49" charset="-122"/>
              </a:rPr>
              <a:t>串值</a:t>
            </a:r>
            <a:r>
              <a:rPr lang="zh-CN" altLang="en-US" dirty="0">
                <a:solidFill>
                  <a:srgbClr val="CC0000"/>
                </a:solidFill>
                <a:ea typeface="楷体_GB2312" pitchFamily="49" charset="-122"/>
              </a:rPr>
              <a:t>；</a:t>
            </a:r>
            <a:r>
              <a:rPr lang="en-US" altLang="zh-CN" dirty="0" err="1">
                <a:solidFill>
                  <a:srgbClr val="CC0000"/>
                </a:solidFill>
                <a:ea typeface="楷体_GB2312" pitchFamily="49" charset="-122"/>
              </a:rPr>
              <a:t>a</a:t>
            </a:r>
            <a:r>
              <a:rPr lang="en-US" altLang="zh-CN" baseline="-30000" dirty="0" err="1">
                <a:solidFill>
                  <a:srgbClr val="CC0000"/>
                </a:solidFill>
                <a:ea typeface="楷体_GB2312" pitchFamily="49" charset="-122"/>
              </a:rPr>
              <a:t>i</a:t>
            </a:r>
            <a:r>
              <a:rPr lang="en-US" altLang="zh-CN" dirty="0">
                <a:solidFill>
                  <a:srgbClr val="CC0000"/>
                </a:solidFill>
                <a:ea typeface="楷体_GB2312" pitchFamily="49" charset="-122"/>
              </a:rPr>
              <a:t> (0≤i&lt;n)</a:t>
            </a:r>
            <a:r>
              <a:rPr lang="zh-CN" altLang="en-US" dirty="0">
                <a:solidFill>
                  <a:srgbClr val="CC0000"/>
                </a:solidFill>
                <a:ea typeface="楷体_GB2312" pitchFamily="49" charset="-122"/>
              </a:rPr>
              <a:t>可以是</a:t>
            </a:r>
            <a:r>
              <a:rPr lang="en-US" altLang="zh-CN" dirty="0">
                <a:solidFill>
                  <a:srgbClr val="CC0000"/>
                </a:solidFill>
                <a:ea typeface="楷体_GB2312" pitchFamily="49" charset="-122"/>
              </a:rPr>
              <a:t>ASCII</a:t>
            </a:r>
            <a:r>
              <a:rPr lang="zh-CN" altLang="en-US" dirty="0">
                <a:solidFill>
                  <a:srgbClr val="CC0000"/>
                </a:solidFill>
                <a:ea typeface="楷体_GB2312" pitchFamily="49" charset="-122"/>
              </a:rPr>
              <a:t>码字符中的可打印字符，通常是字母、数字等字符；</a:t>
            </a:r>
            <a:r>
              <a:rPr lang="en-US" altLang="zh-CN" dirty="0">
                <a:solidFill>
                  <a:srgbClr val="C00000"/>
                </a:solidFill>
                <a:ea typeface="楷体_GB2312" pitchFamily="49" charset="-122"/>
              </a:rPr>
              <a:t>i</a:t>
            </a:r>
            <a:r>
              <a:rPr lang="zh-CN" altLang="en-US" dirty="0">
                <a:solidFill>
                  <a:srgbClr val="C00000"/>
                </a:solidFill>
                <a:ea typeface="楷体_GB2312" pitchFamily="49" charset="-122"/>
              </a:rPr>
              <a:t>称为字符</a:t>
            </a:r>
            <a:r>
              <a:rPr lang="en-US" altLang="zh-CN" dirty="0" err="1">
                <a:solidFill>
                  <a:srgbClr val="C00000"/>
                </a:solidFill>
                <a:ea typeface="楷体_GB2312" pitchFamily="49" charset="-122"/>
              </a:rPr>
              <a:t>a</a:t>
            </a:r>
            <a:r>
              <a:rPr lang="en-US" altLang="zh-CN" baseline="-30000" dirty="0" err="1">
                <a:solidFill>
                  <a:srgbClr val="C00000"/>
                </a:solidFill>
                <a:ea typeface="楷体_GB2312" pitchFamily="49" charset="-122"/>
              </a:rPr>
              <a:t>i</a:t>
            </a:r>
            <a:r>
              <a:rPr lang="en-US" altLang="zh-CN" dirty="0">
                <a:solidFill>
                  <a:srgbClr val="C00000"/>
                </a:solidFill>
                <a:ea typeface="楷体_GB2312" pitchFamily="49" charset="-122"/>
              </a:rPr>
              <a:t> </a:t>
            </a:r>
            <a:r>
              <a:rPr lang="zh-CN" altLang="en-US" dirty="0">
                <a:solidFill>
                  <a:srgbClr val="C00000"/>
                </a:solidFill>
                <a:ea typeface="楷体_GB2312" pitchFamily="49" charset="-122"/>
              </a:rPr>
              <a:t>在串中的</a:t>
            </a:r>
            <a:r>
              <a:rPr lang="zh-CN" altLang="en-US" dirty="0">
                <a:solidFill>
                  <a:srgbClr val="0000FF"/>
                </a:solidFill>
                <a:ea typeface="楷体_GB2312" pitchFamily="49" charset="-122"/>
              </a:rPr>
              <a:t>位置</a:t>
            </a:r>
            <a:r>
              <a:rPr lang="zh-CN" altLang="en-US" dirty="0">
                <a:ea typeface="楷体_GB2312" pitchFamily="49" charset="-122"/>
              </a:rPr>
              <a:t>；</a:t>
            </a:r>
            <a:r>
              <a:rPr lang="en-US" altLang="zh-CN" dirty="0">
                <a:solidFill>
                  <a:srgbClr val="C00000"/>
                </a:solidFill>
                <a:ea typeface="楷体_GB2312" pitchFamily="49" charset="-122"/>
              </a:rPr>
              <a:t>n</a:t>
            </a:r>
            <a:r>
              <a:rPr lang="zh-CN" altLang="en-US" dirty="0">
                <a:solidFill>
                  <a:srgbClr val="C00000"/>
                </a:solidFill>
                <a:ea typeface="楷体_GB2312" pitchFamily="49" charset="-122"/>
              </a:rPr>
              <a:t>称为串的</a:t>
            </a:r>
            <a:r>
              <a:rPr lang="zh-CN" altLang="en-US" dirty="0">
                <a:solidFill>
                  <a:srgbClr val="0000FF"/>
                </a:solidFill>
                <a:ea typeface="楷体_GB2312" pitchFamily="49" charset="-122"/>
              </a:rPr>
              <a:t>长度</a:t>
            </a:r>
            <a:r>
              <a:rPr lang="zh-CN" altLang="en-US" dirty="0">
                <a:solidFill>
                  <a:srgbClr val="C00000"/>
                </a:solidFill>
                <a:ea typeface="楷体_GB2312" pitchFamily="49" charset="-122"/>
              </a:rPr>
              <a:t>；</a:t>
            </a:r>
            <a:r>
              <a:rPr lang="en-US" altLang="zh-CN" dirty="0">
                <a:solidFill>
                  <a:srgbClr val="C00000"/>
                </a:solidFill>
                <a:ea typeface="楷体_GB2312" pitchFamily="49" charset="-122"/>
              </a:rPr>
              <a:t>n =0</a:t>
            </a:r>
            <a:r>
              <a:rPr lang="zh-CN" altLang="en-US" dirty="0">
                <a:solidFill>
                  <a:srgbClr val="C00000"/>
                </a:solidFill>
                <a:ea typeface="楷体_GB2312" pitchFamily="49" charset="-122"/>
              </a:rPr>
              <a:t>时，</a:t>
            </a:r>
            <a:r>
              <a:rPr lang="en-US" altLang="zh-CN" dirty="0">
                <a:solidFill>
                  <a:srgbClr val="C00000"/>
                </a:solidFill>
                <a:ea typeface="楷体_GB2312" pitchFamily="49" charset="-122"/>
              </a:rPr>
              <a:t>s</a:t>
            </a:r>
            <a:r>
              <a:rPr lang="zh-CN" altLang="en-US" dirty="0">
                <a:solidFill>
                  <a:srgbClr val="C00000"/>
                </a:solidFill>
                <a:ea typeface="楷体_GB2312" pitchFamily="49" charset="-122"/>
              </a:rPr>
              <a:t>称为</a:t>
            </a:r>
            <a:r>
              <a:rPr lang="zh-CN" altLang="en-US" dirty="0">
                <a:solidFill>
                  <a:srgbClr val="0000FF"/>
                </a:solidFill>
                <a:ea typeface="楷体_GB2312" pitchFamily="49" charset="-122"/>
              </a:rPr>
              <a:t>空串</a:t>
            </a:r>
            <a:r>
              <a:rPr lang="zh-CN" altLang="en-US" dirty="0">
                <a:ea typeface="楷体_GB2312" pitchFamily="49" charset="-122"/>
              </a:rPr>
              <a:t>。</a:t>
            </a:r>
            <a:endParaRPr lang="en-US" altLang="zh-CN" dirty="0">
              <a:ea typeface="楷体_GB2312" pitchFamily="49" charset="-122"/>
            </a:endParaRPr>
          </a:p>
          <a:p>
            <a:pPr algn="just" eaLnBrk="1" hangingPunct="1">
              <a:lnSpc>
                <a:spcPct val="115000"/>
              </a:lnSpc>
              <a:buFont typeface="Wingdings" pitchFamily="2" charset="2"/>
              <a:buNone/>
              <a:defRPr/>
            </a:pPr>
            <a:r>
              <a:rPr lang="zh-CN" altLang="en-US" dirty="0">
                <a:solidFill>
                  <a:srgbClr val="0000FF"/>
                </a:solidFill>
                <a:ea typeface="楷体_GB2312" pitchFamily="49" charset="-122"/>
              </a:rPr>
              <a:t>空格串</a:t>
            </a:r>
            <a:r>
              <a:rPr lang="zh-CN" altLang="en-US" dirty="0">
                <a:ea typeface="楷体_GB2312" pitchFamily="49" charset="-122"/>
              </a:rPr>
              <a:t>是由一个或多个空格组成的串，如</a:t>
            </a:r>
            <a:r>
              <a:rPr lang="en-US" altLang="zh-CN" dirty="0">
                <a:ea typeface="楷体_GB2312" pitchFamily="49" charset="-122"/>
              </a:rPr>
              <a:t>4</a:t>
            </a:r>
            <a:r>
              <a:rPr lang="zh-CN" altLang="en-US" dirty="0">
                <a:ea typeface="楷体_GB2312" pitchFamily="49" charset="-122"/>
              </a:rPr>
              <a:t>个空格组成的空格串</a:t>
            </a:r>
            <a:r>
              <a:rPr lang="zh-CN" altLang="en-US" dirty="0">
                <a:latin typeface="Times New Roman" pitchFamily="18" charset="0"/>
                <a:ea typeface="楷体_GB2312" pitchFamily="49" charset="-122"/>
              </a:rPr>
              <a:t>“</a:t>
            </a:r>
            <a:r>
              <a:rPr lang="en-US" altLang="zh-CN" dirty="0">
                <a:sym typeface="Wingdings 3"/>
              </a:rPr>
              <a:t></a:t>
            </a:r>
            <a:r>
              <a:rPr lang="zh-CN" altLang="en-US" dirty="0">
                <a:latin typeface="Times New Roman" pitchFamily="18" charset="0"/>
                <a:ea typeface="楷体_GB2312" pitchFamily="49" charset="-122"/>
              </a:rPr>
              <a:t>”</a:t>
            </a:r>
            <a:r>
              <a:rPr lang="zh-CN" altLang="en-US" dirty="0">
                <a:ea typeface="楷体_GB2312" pitchFamily="49" charset="-122"/>
              </a:rPr>
              <a:t>，它的长度是</a:t>
            </a:r>
            <a:r>
              <a:rPr lang="en-US" altLang="zh-CN" dirty="0">
                <a:ea typeface="楷体_GB2312" pitchFamily="49" charset="-122"/>
              </a:rPr>
              <a:t>4</a:t>
            </a:r>
            <a:r>
              <a:rPr lang="zh-CN" altLang="en-US" dirty="0">
                <a:ea typeface="楷体_GB2312" pitchFamily="49" charset="-122"/>
              </a:rPr>
              <a:t>。</a:t>
            </a:r>
          </a:p>
        </p:txBody>
      </p:sp>
      <p:sp>
        <p:nvSpPr>
          <p:cNvPr id="12291" name="Rectangle 2"/>
          <p:cNvSpPr>
            <a:spLocks noGrp="1" noChangeArrowheads="1"/>
          </p:cNvSpPr>
          <p:nvPr>
            <p:ph type="title"/>
          </p:nvPr>
        </p:nvSpPr>
        <p:spPr>
          <a:xfrm>
            <a:off x="993775" y="142875"/>
            <a:ext cx="7754938" cy="838200"/>
          </a:xfrm>
        </p:spPr>
        <p:txBody>
          <a:bodyPr/>
          <a:lstStyle/>
          <a:p>
            <a:pPr eaLnBrk="1" hangingPunct="1"/>
            <a:r>
              <a:rPr lang="en-US" altLang="zh-CN">
                <a:solidFill>
                  <a:schemeClr val="tx2"/>
                </a:solidFill>
                <a:latin typeface="黑体" pitchFamily="49" charset="-122"/>
                <a:ea typeface="黑体" pitchFamily="49" charset="-122"/>
              </a:rPr>
              <a:t>5.1 </a:t>
            </a:r>
            <a:r>
              <a:rPr lang="zh-CN" altLang="en-US">
                <a:solidFill>
                  <a:schemeClr val="tx2"/>
                </a:solidFill>
                <a:latin typeface="黑体" pitchFamily="49" charset="-122"/>
                <a:ea typeface="黑体" pitchFamily="49" charset="-122"/>
              </a:rPr>
              <a:t>字符串</a:t>
            </a:r>
          </a:p>
        </p:txBody>
      </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12675">
                                            <p:txEl>
                                              <p:pRg st="0" end="0"/>
                                            </p:txEl>
                                          </p:spTgt>
                                        </p:tgtEl>
                                        <p:attrNameLst>
                                          <p:attrName>style.visibility</p:attrName>
                                        </p:attrNameLst>
                                      </p:cBhvr>
                                      <p:to>
                                        <p:strVal val="visible"/>
                                      </p:to>
                                    </p:set>
                                    <p:anim calcmode="lin" valueType="num">
                                      <p:cBhvr additive="base">
                                        <p:cTn id="7" dur="500" fill="hold"/>
                                        <p:tgtEl>
                                          <p:spTgt spid="4126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126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12675">
                                            <p:txEl>
                                              <p:pRg st="1" end="1"/>
                                            </p:txEl>
                                          </p:spTgt>
                                        </p:tgtEl>
                                        <p:attrNameLst>
                                          <p:attrName>style.visibility</p:attrName>
                                        </p:attrNameLst>
                                      </p:cBhvr>
                                      <p:to>
                                        <p:strVal val="visible"/>
                                      </p:to>
                                    </p:set>
                                    <p:anim calcmode="lin" valueType="num">
                                      <p:cBhvr additive="base">
                                        <p:cTn id="13" dur="500" fill="hold"/>
                                        <p:tgtEl>
                                          <p:spTgt spid="41267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1267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12675">
                                            <p:txEl>
                                              <p:pRg st="2" end="2"/>
                                            </p:txEl>
                                          </p:spTgt>
                                        </p:tgtEl>
                                        <p:attrNameLst>
                                          <p:attrName>style.visibility</p:attrName>
                                        </p:attrNameLst>
                                      </p:cBhvr>
                                      <p:to>
                                        <p:strVal val="visible"/>
                                      </p:to>
                                    </p:set>
                                    <p:anim calcmode="lin" valueType="num">
                                      <p:cBhvr additive="base">
                                        <p:cTn id="19" dur="500" fill="hold"/>
                                        <p:tgtEl>
                                          <p:spTgt spid="41267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1267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12675">
                                            <p:txEl>
                                              <p:pRg st="3" end="3"/>
                                            </p:txEl>
                                          </p:spTgt>
                                        </p:tgtEl>
                                        <p:attrNameLst>
                                          <p:attrName>style.visibility</p:attrName>
                                        </p:attrNameLst>
                                      </p:cBhvr>
                                      <p:to>
                                        <p:strVal val="visible"/>
                                      </p:to>
                                    </p:set>
                                    <p:anim calcmode="lin" valueType="num">
                                      <p:cBhvr additive="base">
                                        <p:cTn id="25" dur="500" fill="hold"/>
                                        <p:tgtEl>
                                          <p:spTgt spid="41267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1267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675"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descr="Rectangle: Click to edit Master text styles&#10;Second level&#10;Third level&#10;Fourth level&#10;Fifth level"/>
          <p:cNvSpPr>
            <a:spLocks noGrp="1" noChangeArrowheads="1"/>
          </p:cNvSpPr>
          <p:nvPr>
            <p:ph type="body" idx="1"/>
          </p:nvPr>
        </p:nvSpPr>
        <p:spPr>
          <a:xfrm>
            <a:off x="300038" y="1384300"/>
            <a:ext cx="7521575" cy="5075238"/>
          </a:xfrm>
        </p:spPr>
        <p:txBody>
          <a:bodyPr/>
          <a:lstStyle/>
          <a:p>
            <a:pPr>
              <a:defRPr/>
            </a:pPr>
            <a:r>
              <a:rPr lang="en-US" altLang="zh-CN" b="0" dirty="0">
                <a:latin typeface="+mn-lt"/>
              </a:rPr>
              <a:t>(9) </a:t>
            </a:r>
            <a:r>
              <a:rPr lang="zh-CN" altLang="zh-CN" b="0" dirty="0">
                <a:latin typeface="+mn-lt"/>
              </a:rPr>
              <a:t>串转换为</a:t>
            </a:r>
            <a:r>
              <a:rPr lang="en-US" altLang="zh-CN" b="0" dirty="0">
                <a:latin typeface="+mn-lt"/>
              </a:rPr>
              <a:t>C</a:t>
            </a:r>
            <a:r>
              <a:rPr lang="zh-CN" altLang="zh-CN" b="0" dirty="0">
                <a:latin typeface="+mn-lt"/>
              </a:rPr>
              <a:t>风格串</a:t>
            </a:r>
          </a:p>
          <a:p>
            <a:pPr>
              <a:defRPr/>
            </a:pPr>
            <a:r>
              <a:rPr lang="zh-CN" altLang="zh-CN" b="0" dirty="0">
                <a:latin typeface="+mn-lt"/>
              </a:rPr>
              <a:t>操作结果：将串转换成</a:t>
            </a:r>
            <a:r>
              <a:rPr lang="en-US" altLang="zh-CN" b="0" dirty="0">
                <a:latin typeface="+mn-lt"/>
              </a:rPr>
              <a:t>C</a:t>
            </a:r>
            <a:r>
              <a:rPr lang="zh-CN" altLang="zh-CN" b="0" dirty="0">
                <a:latin typeface="+mn-lt"/>
              </a:rPr>
              <a:t>的字符数组返回</a:t>
            </a:r>
          </a:p>
          <a:p>
            <a:pPr>
              <a:defRPr/>
            </a:pPr>
            <a:r>
              <a:rPr lang="en-US" altLang="zh-CN" b="0" dirty="0" err="1">
                <a:latin typeface="+mn-lt"/>
              </a:rPr>
              <a:t>const</a:t>
            </a:r>
            <a:r>
              <a:rPr lang="en-US" altLang="zh-CN" b="0" dirty="0">
                <a:latin typeface="+mn-lt"/>
              </a:rPr>
              <a:t> char *String::</a:t>
            </a:r>
            <a:r>
              <a:rPr lang="en-US" altLang="zh-CN" b="0" dirty="0" err="1">
                <a:latin typeface="+mn-lt"/>
              </a:rPr>
              <a:t>CStr</a:t>
            </a:r>
            <a:r>
              <a:rPr lang="en-US" altLang="zh-CN" b="0" dirty="0">
                <a:latin typeface="+mn-lt"/>
              </a:rPr>
              <a:t>() </a:t>
            </a:r>
            <a:r>
              <a:rPr lang="en-US" altLang="zh-CN" b="0" dirty="0" err="1">
                <a:latin typeface="+mn-lt"/>
              </a:rPr>
              <a:t>const</a:t>
            </a:r>
            <a:r>
              <a:rPr lang="en-US" altLang="zh-CN" b="0" dirty="0">
                <a:latin typeface="+mn-lt"/>
              </a:rPr>
              <a:t> </a:t>
            </a:r>
            <a:endParaRPr lang="zh-CN" altLang="zh-CN" b="0" dirty="0">
              <a:latin typeface="+mn-lt"/>
            </a:endParaRPr>
          </a:p>
          <a:p>
            <a:pPr>
              <a:defRPr/>
            </a:pPr>
            <a:r>
              <a:rPr lang="en-US" altLang="zh-CN" b="0" dirty="0">
                <a:latin typeface="+mn-lt"/>
              </a:rPr>
              <a:t>{</a:t>
            </a:r>
            <a:endParaRPr lang="zh-CN" altLang="zh-CN" b="0" dirty="0">
              <a:latin typeface="+mn-lt"/>
            </a:endParaRPr>
          </a:p>
          <a:p>
            <a:pPr>
              <a:defRPr/>
            </a:pPr>
            <a:r>
              <a:rPr lang="en-US" altLang="zh-CN" b="0" dirty="0">
                <a:latin typeface="+mn-lt"/>
              </a:rPr>
              <a:t>	return (</a:t>
            </a:r>
            <a:r>
              <a:rPr lang="en-US" altLang="zh-CN" b="0" dirty="0" err="1">
                <a:latin typeface="+mn-lt"/>
              </a:rPr>
              <a:t>const</a:t>
            </a:r>
            <a:r>
              <a:rPr lang="en-US" altLang="zh-CN" b="0" dirty="0">
                <a:latin typeface="+mn-lt"/>
              </a:rPr>
              <a:t> char *)</a:t>
            </a:r>
            <a:r>
              <a:rPr lang="en-US" altLang="zh-CN" b="0" dirty="0" err="1">
                <a:latin typeface="+mn-lt"/>
              </a:rPr>
              <a:t>sVal</a:t>
            </a:r>
            <a:r>
              <a:rPr lang="en-US" altLang="zh-CN" b="0" dirty="0">
                <a:latin typeface="+mn-lt"/>
              </a:rPr>
              <a:t>;				// </a:t>
            </a:r>
            <a:r>
              <a:rPr lang="zh-CN" altLang="zh-CN" b="0" dirty="0">
                <a:latin typeface="+mn-lt"/>
              </a:rPr>
              <a:t>串值类型转换</a:t>
            </a:r>
          </a:p>
          <a:p>
            <a:pPr>
              <a:defRPr/>
            </a:pPr>
            <a:r>
              <a:rPr lang="en-US" altLang="zh-CN" b="0" dirty="0">
                <a:latin typeface="+mn-lt"/>
              </a:rPr>
              <a:t>}</a:t>
            </a:r>
            <a:endParaRPr lang="zh-CN" altLang="zh-CN" b="0" dirty="0">
              <a:latin typeface="+mn-lt"/>
            </a:endParaRPr>
          </a:p>
          <a:p>
            <a:pPr>
              <a:defRPr/>
            </a:pPr>
            <a:r>
              <a:rPr lang="en-US" altLang="zh-CN" b="0" dirty="0">
                <a:latin typeface="+mn-lt"/>
              </a:rPr>
              <a:t> </a:t>
            </a:r>
            <a:endParaRPr lang="zh-CN" altLang="zh-CN" b="0" dirty="0">
              <a:latin typeface="+mn-lt"/>
            </a:endParaRPr>
          </a:p>
        </p:txBody>
      </p:sp>
      <p:sp>
        <p:nvSpPr>
          <p:cNvPr id="39939" name="Rectangle 2"/>
          <p:cNvSpPr>
            <a:spLocks noGrp="1" noChangeArrowheads="1"/>
          </p:cNvSpPr>
          <p:nvPr>
            <p:ph type="title"/>
          </p:nvPr>
        </p:nvSpPr>
        <p:spPr>
          <a:xfrm>
            <a:off x="993775" y="142875"/>
            <a:ext cx="7754938" cy="838200"/>
          </a:xfrm>
        </p:spPr>
        <p:txBody>
          <a:bodyPr/>
          <a:lstStyle/>
          <a:p>
            <a:pPr eaLnBrk="1" hangingPunct="1"/>
            <a:r>
              <a:rPr lang="zh-CN" altLang="en-US">
                <a:solidFill>
                  <a:schemeClr val="tx2"/>
                </a:solidFill>
                <a:latin typeface="黑体" pitchFamily="49" charset="-122"/>
                <a:ea typeface="黑体" pitchFamily="49" charset="-122"/>
              </a:rPr>
              <a:t>串类的实现</a:t>
            </a:r>
          </a:p>
        </p:txBody>
      </p:sp>
    </p:spTree>
  </p:cSld>
  <p:clrMapOvr>
    <a:masterClrMapping/>
  </p:clrMapOvr>
  <p:transition spd="slow">
    <p:circl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descr="Rectangle: Click to edit Master text styles&#10;Second level&#10;Third level&#10;Fourth level&#10;Fifth level"/>
          <p:cNvSpPr>
            <a:spLocks noGrp="1" noChangeArrowheads="1"/>
          </p:cNvSpPr>
          <p:nvPr>
            <p:ph type="body" idx="1"/>
          </p:nvPr>
        </p:nvSpPr>
        <p:spPr>
          <a:xfrm>
            <a:off x="300038" y="1384300"/>
            <a:ext cx="7521575" cy="5075238"/>
          </a:xfrm>
        </p:spPr>
        <p:txBody>
          <a:bodyPr/>
          <a:lstStyle/>
          <a:p>
            <a:pPr>
              <a:defRPr/>
            </a:pPr>
            <a:r>
              <a:rPr lang="en-US" altLang="zh-CN" b="0" dirty="0">
                <a:latin typeface="+mn-lt"/>
              </a:rPr>
              <a:t>(10) </a:t>
            </a:r>
            <a:r>
              <a:rPr lang="zh-CN" altLang="zh-CN" b="0" dirty="0">
                <a:latin typeface="+mn-lt"/>
              </a:rPr>
              <a:t>重载下标运算符</a:t>
            </a:r>
          </a:p>
          <a:p>
            <a:pPr>
              <a:defRPr/>
            </a:pPr>
            <a:r>
              <a:rPr lang="zh-CN" altLang="zh-CN" b="0" dirty="0">
                <a:latin typeface="+mn-lt"/>
              </a:rPr>
              <a:t>操作结果：取串中下标为</a:t>
            </a:r>
            <a:r>
              <a:rPr lang="en-US" altLang="zh-CN" b="0" dirty="0">
                <a:latin typeface="+mn-lt"/>
              </a:rPr>
              <a:t>p</a:t>
            </a:r>
            <a:r>
              <a:rPr lang="zh-CN" altLang="zh-CN" b="0" dirty="0">
                <a:latin typeface="+mn-lt"/>
              </a:rPr>
              <a:t>的字符</a:t>
            </a:r>
          </a:p>
          <a:p>
            <a:pPr>
              <a:defRPr/>
            </a:pPr>
            <a:r>
              <a:rPr lang="en-US" altLang="zh-CN" b="0" dirty="0">
                <a:latin typeface="+mn-lt"/>
              </a:rPr>
              <a:t>char &amp;String::operator [](</a:t>
            </a:r>
            <a:r>
              <a:rPr lang="en-US" altLang="zh-CN" b="0" dirty="0" err="1">
                <a:latin typeface="+mn-lt"/>
              </a:rPr>
              <a:t>int</a:t>
            </a:r>
            <a:r>
              <a:rPr lang="en-US" altLang="zh-CN" b="0" dirty="0">
                <a:latin typeface="+mn-lt"/>
              </a:rPr>
              <a:t> p) </a:t>
            </a:r>
            <a:r>
              <a:rPr lang="en-US" altLang="zh-CN" b="0" dirty="0" err="1">
                <a:latin typeface="+mn-lt"/>
              </a:rPr>
              <a:t>const</a:t>
            </a:r>
            <a:r>
              <a:rPr lang="en-US" altLang="zh-CN" b="0" dirty="0">
                <a:latin typeface="+mn-lt"/>
              </a:rPr>
              <a:t> </a:t>
            </a:r>
            <a:endParaRPr lang="zh-CN" altLang="zh-CN" b="0" dirty="0">
              <a:latin typeface="+mn-lt"/>
            </a:endParaRPr>
          </a:p>
          <a:p>
            <a:pPr>
              <a:defRPr/>
            </a:pPr>
            <a:r>
              <a:rPr lang="en-US" altLang="zh-CN" b="0" dirty="0">
                <a:latin typeface="+mn-lt"/>
              </a:rPr>
              <a:t>{</a:t>
            </a:r>
            <a:endParaRPr lang="zh-CN" altLang="zh-CN" b="0" dirty="0">
              <a:latin typeface="+mn-lt"/>
            </a:endParaRPr>
          </a:p>
          <a:p>
            <a:pPr>
              <a:defRPr/>
            </a:pPr>
            <a:r>
              <a:rPr lang="en-US" altLang="zh-CN" b="0" dirty="0">
                <a:latin typeface="+mn-lt"/>
              </a:rPr>
              <a:t>		return </a:t>
            </a:r>
            <a:r>
              <a:rPr lang="en-US" altLang="zh-CN" b="0" dirty="0" err="1">
                <a:latin typeface="+mn-lt"/>
              </a:rPr>
              <a:t>sVal</a:t>
            </a:r>
            <a:r>
              <a:rPr lang="en-US" altLang="zh-CN" b="0" dirty="0">
                <a:latin typeface="+mn-lt"/>
              </a:rPr>
              <a:t>[p];</a:t>
            </a:r>
            <a:endParaRPr lang="zh-CN" altLang="zh-CN" b="0" dirty="0">
              <a:latin typeface="+mn-lt"/>
            </a:endParaRPr>
          </a:p>
          <a:p>
            <a:pPr>
              <a:defRPr/>
            </a:pPr>
            <a:r>
              <a:rPr lang="en-US" altLang="zh-CN" b="0" dirty="0">
                <a:latin typeface="+mn-lt"/>
              </a:rPr>
              <a:t>}</a:t>
            </a:r>
            <a:endParaRPr lang="zh-CN" altLang="zh-CN" b="0" dirty="0">
              <a:latin typeface="+mn-lt"/>
            </a:endParaRPr>
          </a:p>
        </p:txBody>
      </p:sp>
      <p:sp>
        <p:nvSpPr>
          <p:cNvPr id="40963" name="Rectangle 2"/>
          <p:cNvSpPr>
            <a:spLocks noGrp="1" noChangeArrowheads="1"/>
          </p:cNvSpPr>
          <p:nvPr>
            <p:ph type="title"/>
          </p:nvPr>
        </p:nvSpPr>
        <p:spPr>
          <a:xfrm>
            <a:off x="993775" y="142875"/>
            <a:ext cx="7754938" cy="838200"/>
          </a:xfrm>
        </p:spPr>
        <p:txBody>
          <a:bodyPr/>
          <a:lstStyle/>
          <a:p>
            <a:pPr eaLnBrk="1" hangingPunct="1"/>
            <a:r>
              <a:rPr lang="zh-CN" altLang="en-US">
                <a:solidFill>
                  <a:schemeClr val="tx2"/>
                </a:solidFill>
                <a:latin typeface="黑体" pitchFamily="49" charset="-122"/>
                <a:ea typeface="黑体" pitchFamily="49" charset="-122"/>
              </a:rPr>
              <a:t>串类的实现</a:t>
            </a:r>
          </a:p>
        </p:txBody>
      </p:sp>
    </p:spTree>
  </p:cSld>
  <p:clrMapOvr>
    <a:masterClrMapping/>
  </p:clrMapOvr>
  <p:transition spd="slow">
    <p:circl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descr="Rectangle: Click to edit Master text styles&#10;Second level&#10;Third level&#10;Fourth level&#10;Fifth level"/>
          <p:cNvSpPr>
            <a:spLocks noGrp="1" noChangeArrowheads="1"/>
          </p:cNvSpPr>
          <p:nvPr>
            <p:ph type="body" idx="1"/>
          </p:nvPr>
        </p:nvSpPr>
        <p:spPr>
          <a:xfrm>
            <a:off x="300038" y="1384300"/>
            <a:ext cx="8124825" cy="5075238"/>
          </a:xfrm>
        </p:spPr>
        <p:txBody>
          <a:bodyPr/>
          <a:lstStyle/>
          <a:p>
            <a:pPr eaLnBrk="1" hangingPunct="1">
              <a:defRPr/>
            </a:pPr>
            <a:r>
              <a:rPr lang="en-US" altLang="zh-CN" b="0" dirty="0"/>
              <a:t>void Write(</a:t>
            </a:r>
            <a:r>
              <a:rPr lang="en-US" altLang="zh-CN" b="0" dirty="0" err="1"/>
              <a:t>const</a:t>
            </a:r>
            <a:r>
              <a:rPr lang="en-US" altLang="zh-CN" b="0" dirty="0"/>
              <a:t> String &amp;s);	// </a:t>
            </a:r>
            <a:r>
              <a:rPr lang="zh-CN" altLang="zh-CN" b="0" dirty="0"/>
              <a:t>输出串</a:t>
            </a:r>
          </a:p>
          <a:p>
            <a:pPr eaLnBrk="1" hangingPunct="1">
              <a:defRPr/>
            </a:pPr>
            <a:r>
              <a:rPr lang="en-US" altLang="zh-CN" b="0" dirty="0"/>
              <a:t>void Copy(String &amp;s1, </a:t>
            </a:r>
            <a:r>
              <a:rPr lang="en-US" altLang="zh-CN" b="0" dirty="0" err="1"/>
              <a:t>const</a:t>
            </a:r>
            <a:r>
              <a:rPr lang="en-US" altLang="zh-CN" b="0" dirty="0"/>
              <a:t> String &amp;s2);</a:t>
            </a:r>
          </a:p>
          <a:p>
            <a:pPr eaLnBrk="1" hangingPunct="1">
              <a:buFont typeface="Wingdings" pitchFamily="2" charset="2"/>
              <a:buNone/>
              <a:defRPr/>
            </a:pPr>
            <a:r>
              <a:rPr lang="en-US" altLang="zh-CN" b="0" dirty="0"/>
              <a:t>	// </a:t>
            </a:r>
            <a:r>
              <a:rPr lang="zh-CN" altLang="zh-CN" b="0" dirty="0"/>
              <a:t>将串</a:t>
            </a:r>
            <a:r>
              <a:rPr lang="en-US" altLang="zh-CN" b="0" dirty="0"/>
              <a:t>s2</a:t>
            </a:r>
            <a:r>
              <a:rPr lang="zh-CN" altLang="zh-CN" b="0" dirty="0"/>
              <a:t>复制到串</a:t>
            </a:r>
            <a:r>
              <a:rPr lang="en-US" altLang="zh-CN" b="0" dirty="0"/>
              <a:t>s1</a:t>
            </a:r>
            <a:endParaRPr lang="zh-CN" altLang="zh-CN" b="0" dirty="0"/>
          </a:p>
          <a:p>
            <a:pPr eaLnBrk="1" hangingPunct="1">
              <a:defRPr/>
            </a:pPr>
            <a:r>
              <a:rPr lang="en-US" altLang="zh-CN" b="0" dirty="0"/>
              <a:t>void Copy(String &amp;s1, </a:t>
            </a:r>
            <a:r>
              <a:rPr lang="en-US" altLang="zh-CN" b="0" dirty="0" err="1"/>
              <a:t>const</a:t>
            </a:r>
            <a:r>
              <a:rPr lang="en-US" altLang="zh-CN" b="0" dirty="0"/>
              <a:t> String &amp;s2, </a:t>
            </a:r>
            <a:r>
              <a:rPr lang="en-US" altLang="zh-CN" b="0" dirty="0" err="1"/>
              <a:t>int</a:t>
            </a:r>
            <a:r>
              <a:rPr lang="en-US" altLang="zh-CN" b="0" dirty="0"/>
              <a:t> n);</a:t>
            </a:r>
          </a:p>
          <a:p>
            <a:pPr eaLnBrk="1" hangingPunct="1">
              <a:buFont typeface="Wingdings" pitchFamily="2" charset="2"/>
              <a:buNone/>
              <a:defRPr/>
            </a:pPr>
            <a:r>
              <a:rPr lang="en-US" altLang="zh-CN" b="0" dirty="0"/>
              <a:t>	// </a:t>
            </a:r>
            <a:r>
              <a:rPr lang="zh-CN" altLang="zh-CN" b="0" dirty="0"/>
              <a:t>将串</a:t>
            </a:r>
            <a:r>
              <a:rPr lang="en-US" altLang="zh-CN" b="0" dirty="0"/>
              <a:t>s2</a:t>
            </a:r>
            <a:r>
              <a:rPr lang="zh-CN" altLang="zh-CN" b="0" dirty="0"/>
              <a:t>复制</a:t>
            </a:r>
            <a:r>
              <a:rPr lang="en-US" altLang="zh-CN" b="0" dirty="0"/>
              <a:t>n</a:t>
            </a:r>
            <a:r>
              <a:rPr lang="zh-CN" altLang="zh-CN" b="0" dirty="0"/>
              <a:t>个字符到串</a:t>
            </a:r>
            <a:r>
              <a:rPr lang="en-US" altLang="zh-CN" b="0" dirty="0"/>
              <a:t>s1 </a:t>
            </a:r>
            <a:endParaRPr lang="zh-CN" altLang="zh-CN" b="0" dirty="0"/>
          </a:p>
          <a:p>
            <a:pPr eaLnBrk="1" hangingPunct="1">
              <a:defRPr/>
            </a:pPr>
            <a:r>
              <a:rPr lang="en-US" altLang="zh-CN" b="0" dirty="0"/>
              <a:t>Status Insert(String &amp;s1, </a:t>
            </a:r>
            <a:r>
              <a:rPr lang="en-US" altLang="zh-CN" b="0" dirty="0" err="1"/>
              <a:t>const</a:t>
            </a:r>
            <a:r>
              <a:rPr lang="en-US" altLang="zh-CN" b="0" dirty="0"/>
              <a:t> String &amp;s2, </a:t>
            </a:r>
            <a:r>
              <a:rPr lang="en-US" altLang="zh-CN" b="0" dirty="0" err="1"/>
              <a:t>int</a:t>
            </a:r>
            <a:r>
              <a:rPr lang="en-US" altLang="zh-CN" b="0" dirty="0"/>
              <a:t> p);</a:t>
            </a:r>
          </a:p>
          <a:p>
            <a:pPr eaLnBrk="1" hangingPunct="1">
              <a:buFont typeface="Wingdings" pitchFamily="2" charset="2"/>
              <a:buNone/>
              <a:defRPr/>
            </a:pPr>
            <a:r>
              <a:rPr lang="en-US" altLang="zh-CN" b="0" dirty="0"/>
              <a:t>	// </a:t>
            </a:r>
            <a:r>
              <a:rPr lang="zh-CN" altLang="zh-CN" b="0" dirty="0"/>
              <a:t>将字符串</a:t>
            </a:r>
            <a:r>
              <a:rPr lang="en-US" altLang="zh-CN" b="0" dirty="0"/>
              <a:t>s2</a:t>
            </a:r>
            <a:r>
              <a:rPr lang="zh-CN" altLang="zh-CN" b="0" dirty="0"/>
              <a:t>插入到</a:t>
            </a:r>
            <a:r>
              <a:rPr lang="en-US" altLang="zh-CN" b="0" dirty="0"/>
              <a:t>s1</a:t>
            </a:r>
            <a:r>
              <a:rPr lang="zh-CN" altLang="zh-CN" b="0" dirty="0"/>
              <a:t>的</a:t>
            </a:r>
            <a:r>
              <a:rPr lang="en-US" altLang="zh-CN" b="0" dirty="0"/>
              <a:t>p</a:t>
            </a:r>
            <a:r>
              <a:rPr lang="zh-CN" altLang="zh-CN" b="0" dirty="0"/>
              <a:t>位置</a:t>
            </a:r>
            <a:r>
              <a:rPr lang="en-US" altLang="zh-CN" b="0" dirty="0"/>
              <a:t> </a:t>
            </a:r>
            <a:endParaRPr lang="zh-CN" altLang="zh-CN" b="0" dirty="0"/>
          </a:p>
          <a:p>
            <a:pPr eaLnBrk="1" hangingPunct="1">
              <a:defRPr/>
            </a:pPr>
            <a:r>
              <a:rPr lang="en-US" altLang="zh-CN" b="0" dirty="0"/>
              <a:t>Status Delete(String &amp;s, </a:t>
            </a:r>
            <a:r>
              <a:rPr lang="en-US" altLang="zh-CN" b="0" dirty="0" err="1"/>
              <a:t>int</a:t>
            </a:r>
            <a:r>
              <a:rPr lang="en-US" altLang="zh-CN" b="0" dirty="0"/>
              <a:t> p, </a:t>
            </a:r>
            <a:r>
              <a:rPr lang="en-US" altLang="zh-CN" b="0" dirty="0" err="1"/>
              <a:t>int</a:t>
            </a:r>
            <a:r>
              <a:rPr lang="en-US" altLang="zh-CN" b="0" dirty="0"/>
              <a:t> n);</a:t>
            </a:r>
            <a:endParaRPr lang="zh-CN" altLang="zh-CN" b="0" dirty="0"/>
          </a:p>
          <a:p>
            <a:pPr eaLnBrk="1" hangingPunct="1">
              <a:buFont typeface="Wingdings" pitchFamily="2" charset="2"/>
              <a:buNone/>
              <a:defRPr/>
            </a:pPr>
            <a:r>
              <a:rPr lang="en-US" altLang="zh-CN" b="0" dirty="0"/>
              <a:t>	// </a:t>
            </a:r>
            <a:r>
              <a:rPr lang="zh-CN" altLang="zh-CN" b="0" dirty="0"/>
              <a:t>删除字符串</a:t>
            </a:r>
            <a:r>
              <a:rPr lang="en-US" altLang="zh-CN" b="0" dirty="0"/>
              <a:t>s</a:t>
            </a:r>
            <a:r>
              <a:rPr lang="zh-CN" altLang="zh-CN" b="0" dirty="0"/>
              <a:t>中从</a:t>
            </a:r>
            <a:r>
              <a:rPr lang="en-US" altLang="zh-CN" b="0" dirty="0"/>
              <a:t>p</a:t>
            </a:r>
            <a:r>
              <a:rPr lang="zh-CN" altLang="zh-CN" b="0" dirty="0"/>
              <a:t>位置开始长度为</a:t>
            </a:r>
            <a:r>
              <a:rPr lang="en-US" altLang="zh-CN" b="0" dirty="0"/>
              <a:t>n</a:t>
            </a:r>
            <a:r>
              <a:rPr lang="zh-CN" altLang="zh-CN" b="0" dirty="0"/>
              <a:t>的字符串</a:t>
            </a:r>
            <a:r>
              <a:rPr lang="en-US" altLang="zh-CN" b="0" dirty="0"/>
              <a:t> </a:t>
            </a:r>
            <a:endParaRPr lang="zh-CN" altLang="zh-CN" b="0" dirty="0"/>
          </a:p>
          <a:p>
            <a:pPr eaLnBrk="1" hangingPunct="1">
              <a:defRPr/>
            </a:pPr>
            <a:r>
              <a:rPr lang="en-US" altLang="zh-CN" b="0" dirty="0"/>
              <a:t>String </a:t>
            </a:r>
            <a:r>
              <a:rPr lang="en-US" altLang="zh-CN" b="0" dirty="0" err="1"/>
              <a:t>SubString</a:t>
            </a:r>
            <a:r>
              <a:rPr lang="en-US" altLang="zh-CN" b="0" dirty="0"/>
              <a:t>(</a:t>
            </a:r>
            <a:r>
              <a:rPr lang="en-US" altLang="zh-CN" b="0" dirty="0" err="1"/>
              <a:t>const</a:t>
            </a:r>
            <a:r>
              <a:rPr lang="en-US" altLang="zh-CN" b="0" dirty="0"/>
              <a:t> String &amp;s, </a:t>
            </a:r>
            <a:r>
              <a:rPr lang="en-US" altLang="zh-CN" b="0" dirty="0" err="1"/>
              <a:t>int</a:t>
            </a:r>
            <a:r>
              <a:rPr lang="en-US" altLang="zh-CN" b="0" dirty="0"/>
              <a:t> p, </a:t>
            </a:r>
            <a:r>
              <a:rPr lang="en-US" altLang="zh-CN" b="0" dirty="0" err="1"/>
              <a:t>int</a:t>
            </a:r>
            <a:r>
              <a:rPr lang="en-US" altLang="zh-CN" b="0" dirty="0"/>
              <a:t> n);</a:t>
            </a:r>
            <a:endParaRPr lang="zh-CN" altLang="zh-CN" b="0" dirty="0"/>
          </a:p>
          <a:p>
            <a:pPr eaLnBrk="1" hangingPunct="1">
              <a:buFont typeface="Wingdings" pitchFamily="2" charset="2"/>
              <a:buNone/>
              <a:defRPr/>
            </a:pPr>
            <a:r>
              <a:rPr lang="en-US" altLang="zh-CN" b="0" dirty="0"/>
              <a:t>	// </a:t>
            </a:r>
            <a:r>
              <a:rPr lang="zh-CN" altLang="zh-CN" b="0" dirty="0"/>
              <a:t>求串</a:t>
            </a:r>
            <a:r>
              <a:rPr lang="en-US" altLang="zh-CN" b="0" dirty="0"/>
              <a:t>s</a:t>
            </a:r>
            <a:r>
              <a:rPr lang="zh-CN" altLang="zh-CN" b="0" dirty="0"/>
              <a:t>的第</a:t>
            </a:r>
            <a:r>
              <a:rPr lang="en-US" altLang="zh-CN" b="0" dirty="0"/>
              <a:t>p</a:t>
            </a:r>
            <a:r>
              <a:rPr lang="zh-CN" altLang="zh-CN" b="0" dirty="0"/>
              <a:t>个字符开始的长度为</a:t>
            </a:r>
            <a:r>
              <a:rPr lang="en-US" altLang="zh-CN" b="0" dirty="0"/>
              <a:t>n</a:t>
            </a:r>
            <a:r>
              <a:rPr lang="zh-CN" altLang="zh-CN" b="0" dirty="0"/>
              <a:t>的子串</a:t>
            </a:r>
          </a:p>
          <a:p>
            <a:pPr algn="just" eaLnBrk="1" hangingPunct="1">
              <a:lnSpc>
                <a:spcPct val="90000"/>
              </a:lnSpc>
              <a:buClr>
                <a:srgbClr val="0000FF"/>
              </a:buClr>
              <a:buFont typeface="Wingdings" pitchFamily="2" charset="2"/>
              <a:buNone/>
              <a:defRPr/>
            </a:pPr>
            <a:endParaRPr lang="en-US" altLang="zh-CN" b="0" dirty="0">
              <a:solidFill>
                <a:srgbClr val="CC0000"/>
              </a:solidFill>
              <a:latin typeface="Comic Sans MS" pitchFamily="66" charset="0"/>
              <a:ea typeface="楷体_GB2312" pitchFamily="49" charset="-122"/>
            </a:endParaRPr>
          </a:p>
        </p:txBody>
      </p:sp>
      <p:sp>
        <p:nvSpPr>
          <p:cNvPr id="2" name="标题 1"/>
          <p:cNvSpPr>
            <a:spLocks noGrp="1"/>
          </p:cNvSpPr>
          <p:nvPr>
            <p:ph type="title"/>
          </p:nvPr>
        </p:nvSpPr>
        <p:spPr>
          <a:xfrm>
            <a:off x="993775" y="142875"/>
            <a:ext cx="7754938" cy="838200"/>
          </a:xfrm>
        </p:spPr>
        <p:txBody>
          <a:bodyPr/>
          <a:lstStyle/>
          <a:p>
            <a:pPr>
              <a:defRPr/>
            </a:pPr>
            <a:r>
              <a:rPr lang="zh-CN" altLang="zh-CN" dirty="0"/>
              <a:t>串的相关函数定义</a:t>
            </a:r>
            <a:endParaRPr lang="zh-CN" altLang="en-US" dirty="0"/>
          </a:p>
        </p:txBody>
      </p:sp>
    </p:spTree>
  </p:cSld>
  <p:clrMapOvr>
    <a:masterClrMapping/>
  </p:clrMapOvr>
  <p:transition spd="slow">
    <p:circl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descr="Rectangle: Click to edit Master text styles&#10;Second level&#10;Third level&#10;Fourth level&#10;Fifth level"/>
          <p:cNvSpPr>
            <a:spLocks noGrp="1" noChangeArrowheads="1"/>
          </p:cNvSpPr>
          <p:nvPr>
            <p:ph type="body" idx="1"/>
          </p:nvPr>
        </p:nvSpPr>
        <p:spPr>
          <a:xfrm>
            <a:off x="300038" y="1384300"/>
            <a:ext cx="8843962" cy="5075238"/>
          </a:xfrm>
        </p:spPr>
        <p:txBody>
          <a:bodyPr/>
          <a:lstStyle/>
          <a:p>
            <a:pPr eaLnBrk="1" hangingPunct="1">
              <a:defRPr/>
            </a:pPr>
            <a:r>
              <a:rPr lang="en-US" altLang="zh-CN" b="0" dirty="0"/>
              <a:t>String operator +(</a:t>
            </a:r>
            <a:r>
              <a:rPr lang="en-US" altLang="zh-CN" b="0" dirty="0" err="1"/>
              <a:t>const</a:t>
            </a:r>
            <a:r>
              <a:rPr lang="en-US" altLang="zh-CN" b="0" dirty="0"/>
              <a:t> String &amp;s1, </a:t>
            </a:r>
            <a:r>
              <a:rPr lang="en-US" altLang="zh-CN" b="0" dirty="0" err="1"/>
              <a:t>const</a:t>
            </a:r>
            <a:r>
              <a:rPr lang="en-US" altLang="zh-CN" b="0" dirty="0"/>
              <a:t> String &amp;s2);</a:t>
            </a:r>
          </a:p>
          <a:p>
            <a:pPr eaLnBrk="1" hangingPunct="1">
              <a:buFont typeface="Wingdings" pitchFamily="2" charset="2"/>
              <a:buNone/>
              <a:defRPr/>
            </a:pPr>
            <a:r>
              <a:rPr lang="en-US" altLang="zh-CN" b="0" dirty="0"/>
              <a:t>	// </a:t>
            </a:r>
            <a:r>
              <a:rPr lang="zh-CN" altLang="zh-CN" b="0" dirty="0"/>
              <a:t>重载</a:t>
            </a:r>
            <a:r>
              <a:rPr lang="zh-CN" altLang="en-US" b="0" dirty="0"/>
              <a:t>连接</a:t>
            </a:r>
            <a:r>
              <a:rPr lang="zh-CN" altLang="zh-CN" b="0" dirty="0"/>
              <a:t>运算符</a:t>
            </a:r>
            <a:r>
              <a:rPr lang="en-US" altLang="zh-CN" b="0" dirty="0"/>
              <a:t>+</a:t>
            </a:r>
            <a:endParaRPr lang="zh-CN" altLang="zh-CN" b="0" dirty="0"/>
          </a:p>
          <a:p>
            <a:pPr eaLnBrk="1" hangingPunct="1">
              <a:defRPr/>
            </a:pPr>
            <a:r>
              <a:rPr lang="en-US" altLang="zh-CN" b="0" dirty="0" err="1"/>
              <a:t>bool</a:t>
            </a:r>
            <a:r>
              <a:rPr lang="en-US" altLang="zh-CN" b="0" dirty="0"/>
              <a:t> operator ==(</a:t>
            </a:r>
            <a:r>
              <a:rPr lang="en-US" altLang="zh-CN" b="0" dirty="0" err="1"/>
              <a:t>const</a:t>
            </a:r>
            <a:r>
              <a:rPr lang="en-US" altLang="zh-CN" b="0" dirty="0"/>
              <a:t> String &amp;s1, </a:t>
            </a:r>
            <a:r>
              <a:rPr lang="en-US" altLang="zh-CN" b="0" dirty="0" err="1"/>
              <a:t>const</a:t>
            </a:r>
            <a:r>
              <a:rPr lang="en-US" altLang="zh-CN" b="0" dirty="0"/>
              <a:t> String &amp;s2);</a:t>
            </a:r>
          </a:p>
          <a:p>
            <a:pPr eaLnBrk="1" hangingPunct="1">
              <a:buFont typeface="Wingdings" pitchFamily="2" charset="2"/>
              <a:buNone/>
              <a:defRPr/>
            </a:pPr>
            <a:r>
              <a:rPr lang="en-US" altLang="zh-CN" b="0" dirty="0"/>
              <a:t>	// </a:t>
            </a:r>
            <a:r>
              <a:rPr lang="zh-CN" altLang="zh-CN" b="0" dirty="0"/>
              <a:t>重载关系运算符</a:t>
            </a:r>
            <a:r>
              <a:rPr lang="en-US" altLang="zh-CN" b="0" dirty="0"/>
              <a:t>==</a:t>
            </a:r>
            <a:endParaRPr lang="zh-CN" altLang="zh-CN" b="0" dirty="0"/>
          </a:p>
          <a:p>
            <a:pPr eaLnBrk="1" hangingPunct="1">
              <a:defRPr/>
            </a:pPr>
            <a:r>
              <a:rPr lang="en-US" altLang="zh-CN" b="0" dirty="0" err="1"/>
              <a:t>bool</a:t>
            </a:r>
            <a:r>
              <a:rPr lang="en-US" altLang="zh-CN" b="0" dirty="0"/>
              <a:t> operator &lt;(</a:t>
            </a:r>
            <a:r>
              <a:rPr lang="en-US" altLang="zh-CN" b="0" dirty="0" err="1"/>
              <a:t>const</a:t>
            </a:r>
            <a:r>
              <a:rPr lang="en-US" altLang="zh-CN" b="0" dirty="0"/>
              <a:t> String &amp;s1, </a:t>
            </a:r>
            <a:r>
              <a:rPr lang="en-US" altLang="zh-CN" b="0" dirty="0" err="1"/>
              <a:t>const</a:t>
            </a:r>
            <a:r>
              <a:rPr lang="en-US" altLang="zh-CN" b="0" dirty="0"/>
              <a:t> String &amp;s2);</a:t>
            </a:r>
          </a:p>
          <a:p>
            <a:pPr eaLnBrk="1" hangingPunct="1">
              <a:buFont typeface="Wingdings" pitchFamily="2" charset="2"/>
              <a:buNone/>
              <a:defRPr/>
            </a:pPr>
            <a:r>
              <a:rPr lang="en-US" altLang="zh-CN" b="0" dirty="0"/>
              <a:t>	// </a:t>
            </a:r>
            <a:r>
              <a:rPr lang="zh-CN" altLang="zh-CN" b="0" dirty="0"/>
              <a:t>重载关系运算符</a:t>
            </a:r>
            <a:r>
              <a:rPr lang="en-US" altLang="zh-CN" b="0" dirty="0"/>
              <a:t>&lt;</a:t>
            </a:r>
            <a:endParaRPr lang="zh-CN" altLang="zh-CN" b="0" dirty="0"/>
          </a:p>
          <a:p>
            <a:pPr eaLnBrk="1" hangingPunct="1">
              <a:defRPr/>
            </a:pPr>
            <a:r>
              <a:rPr lang="en-US" altLang="zh-CN" b="0" dirty="0" err="1"/>
              <a:t>bool</a:t>
            </a:r>
            <a:r>
              <a:rPr lang="en-US" altLang="zh-CN" b="0" dirty="0"/>
              <a:t> operator &gt;(</a:t>
            </a:r>
            <a:r>
              <a:rPr lang="en-US" altLang="zh-CN" b="0" dirty="0" err="1"/>
              <a:t>const</a:t>
            </a:r>
            <a:r>
              <a:rPr lang="en-US" altLang="zh-CN" b="0" dirty="0"/>
              <a:t> String &amp;s1, </a:t>
            </a:r>
            <a:r>
              <a:rPr lang="en-US" altLang="zh-CN" b="0" dirty="0" err="1"/>
              <a:t>const</a:t>
            </a:r>
            <a:r>
              <a:rPr lang="en-US" altLang="zh-CN" b="0" dirty="0"/>
              <a:t> String &amp;s2);</a:t>
            </a:r>
          </a:p>
          <a:p>
            <a:pPr eaLnBrk="1" hangingPunct="1">
              <a:buFont typeface="Wingdings" pitchFamily="2" charset="2"/>
              <a:buNone/>
              <a:defRPr/>
            </a:pPr>
            <a:r>
              <a:rPr lang="en-US" altLang="zh-CN" b="0" dirty="0"/>
              <a:t>	// </a:t>
            </a:r>
            <a:r>
              <a:rPr lang="zh-CN" altLang="zh-CN" b="0" dirty="0"/>
              <a:t>重载关系运算符</a:t>
            </a:r>
            <a:r>
              <a:rPr lang="en-US" altLang="zh-CN" b="0" dirty="0"/>
              <a:t>&gt;</a:t>
            </a:r>
            <a:endParaRPr lang="zh-CN" altLang="zh-CN" b="0" dirty="0"/>
          </a:p>
        </p:txBody>
      </p:sp>
      <p:sp>
        <p:nvSpPr>
          <p:cNvPr id="4" name="标题 1"/>
          <p:cNvSpPr>
            <a:spLocks noGrp="1"/>
          </p:cNvSpPr>
          <p:nvPr>
            <p:ph type="title"/>
          </p:nvPr>
        </p:nvSpPr>
        <p:spPr>
          <a:xfrm>
            <a:off x="993775" y="142875"/>
            <a:ext cx="7754938" cy="838200"/>
          </a:xfrm>
        </p:spPr>
        <p:txBody>
          <a:bodyPr/>
          <a:lstStyle/>
          <a:p>
            <a:pPr>
              <a:defRPr/>
            </a:pPr>
            <a:r>
              <a:rPr lang="zh-CN" altLang="zh-CN" dirty="0"/>
              <a:t>串的相关函数定义</a:t>
            </a:r>
            <a:endParaRPr lang="zh-CN" altLang="en-US" dirty="0"/>
          </a:p>
        </p:txBody>
      </p:sp>
    </p:spTree>
  </p:cSld>
  <p:clrMapOvr>
    <a:masterClrMapping/>
  </p:clrMapOvr>
  <p:transition spd="slow">
    <p:circl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descr="Rectangle: Click to edit Master text styles&#10;Second level&#10;Third level&#10;Fourth level&#10;Fifth level"/>
          <p:cNvSpPr>
            <a:spLocks noGrp="1" noChangeArrowheads="1"/>
          </p:cNvSpPr>
          <p:nvPr>
            <p:ph type="body" idx="1"/>
          </p:nvPr>
        </p:nvSpPr>
        <p:spPr>
          <a:xfrm>
            <a:off x="300038" y="1384300"/>
            <a:ext cx="8843962" cy="5075238"/>
          </a:xfrm>
        </p:spPr>
        <p:txBody>
          <a:bodyPr/>
          <a:lstStyle/>
          <a:p>
            <a:pPr eaLnBrk="1" hangingPunct="1">
              <a:defRPr/>
            </a:pPr>
            <a:r>
              <a:rPr lang="en-US" altLang="zh-CN" b="0" dirty="0" err="1"/>
              <a:t>bool</a:t>
            </a:r>
            <a:r>
              <a:rPr lang="en-US" altLang="zh-CN" b="0" dirty="0"/>
              <a:t> operator &lt;=(</a:t>
            </a:r>
            <a:r>
              <a:rPr lang="en-US" altLang="zh-CN" b="0" dirty="0" err="1"/>
              <a:t>const</a:t>
            </a:r>
            <a:r>
              <a:rPr lang="en-US" altLang="zh-CN" b="0" dirty="0"/>
              <a:t> String &amp;s1, </a:t>
            </a:r>
            <a:r>
              <a:rPr lang="en-US" altLang="zh-CN" b="0" dirty="0" err="1"/>
              <a:t>const</a:t>
            </a:r>
            <a:r>
              <a:rPr lang="en-US" altLang="zh-CN" b="0" dirty="0"/>
              <a:t> String &amp;s2);</a:t>
            </a:r>
          </a:p>
          <a:p>
            <a:pPr eaLnBrk="1" hangingPunct="1">
              <a:buFont typeface="Wingdings" pitchFamily="2" charset="2"/>
              <a:buNone/>
              <a:defRPr/>
            </a:pPr>
            <a:r>
              <a:rPr lang="en-US" altLang="zh-CN" b="0" dirty="0"/>
              <a:t>	// </a:t>
            </a:r>
            <a:r>
              <a:rPr lang="zh-CN" altLang="zh-CN" b="0" dirty="0"/>
              <a:t>重载关系运算符</a:t>
            </a:r>
            <a:r>
              <a:rPr lang="en-US" altLang="zh-CN" b="0" dirty="0"/>
              <a:t>&lt;=</a:t>
            </a:r>
            <a:endParaRPr lang="zh-CN" altLang="zh-CN" b="0" dirty="0"/>
          </a:p>
          <a:p>
            <a:pPr eaLnBrk="1" hangingPunct="1">
              <a:defRPr/>
            </a:pPr>
            <a:r>
              <a:rPr lang="en-US" altLang="zh-CN" b="0" dirty="0" err="1"/>
              <a:t>bool</a:t>
            </a:r>
            <a:r>
              <a:rPr lang="en-US" altLang="zh-CN" b="0" dirty="0"/>
              <a:t> operator &gt;=(</a:t>
            </a:r>
            <a:r>
              <a:rPr lang="en-US" altLang="zh-CN" b="0" dirty="0" err="1"/>
              <a:t>const</a:t>
            </a:r>
            <a:r>
              <a:rPr lang="en-US" altLang="zh-CN" b="0" dirty="0"/>
              <a:t> String &amp;s1, </a:t>
            </a:r>
            <a:r>
              <a:rPr lang="en-US" altLang="zh-CN" b="0" dirty="0" err="1"/>
              <a:t>const</a:t>
            </a:r>
            <a:r>
              <a:rPr lang="en-US" altLang="zh-CN" b="0" dirty="0"/>
              <a:t> String &amp;s2);</a:t>
            </a:r>
          </a:p>
          <a:p>
            <a:pPr eaLnBrk="1" hangingPunct="1">
              <a:buFont typeface="Wingdings" pitchFamily="2" charset="2"/>
              <a:buNone/>
              <a:defRPr/>
            </a:pPr>
            <a:r>
              <a:rPr lang="en-US" altLang="zh-CN" b="0" dirty="0"/>
              <a:t>	// </a:t>
            </a:r>
            <a:r>
              <a:rPr lang="zh-CN" altLang="zh-CN" b="0" dirty="0"/>
              <a:t>重载关系运算符</a:t>
            </a:r>
            <a:r>
              <a:rPr lang="en-US" altLang="zh-CN" b="0" dirty="0"/>
              <a:t>&gt;=</a:t>
            </a:r>
            <a:endParaRPr lang="zh-CN" altLang="zh-CN" b="0" dirty="0"/>
          </a:p>
          <a:p>
            <a:pPr eaLnBrk="1" hangingPunct="1">
              <a:defRPr/>
            </a:pPr>
            <a:r>
              <a:rPr lang="en-US" altLang="zh-CN" b="0" dirty="0" err="1"/>
              <a:t>bool</a:t>
            </a:r>
            <a:r>
              <a:rPr lang="en-US" altLang="zh-CN" b="0" dirty="0"/>
              <a:t> operator !=(</a:t>
            </a:r>
            <a:r>
              <a:rPr lang="en-US" altLang="zh-CN" b="0" dirty="0" err="1"/>
              <a:t>const</a:t>
            </a:r>
            <a:r>
              <a:rPr lang="en-US" altLang="zh-CN" b="0" dirty="0"/>
              <a:t> String &amp;s1, </a:t>
            </a:r>
            <a:r>
              <a:rPr lang="en-US" altLang="zh-CN" b="0" dirty="0" err="1"/>
              <a:t>const</a:t>
            </a:r>
            <a:r>
              <a:rPr lang="en-US" altLang="zh-CN" b="0" dirty="0"/>
              <a:t> String &amp;s2);</a:t>
            </a:r>
          </a:p>
          <a:p>
            <a:pPr eaLnBrk="1" hangingPunct="1">
              <a:buFont typeface="Wingdings" pitchFamily="2" charset="2"/>
              <a:buNone/>
              <a:defRPr/>
            </a:pPr>
            <a:r>
              <a:rPr lang="en-US" altLang="zh-CN" b="0" dirty="0"/>
              <a:t>	// </a:t>
            </a:r>
            <a:r>
              <a:rPr lang="zh-CN" altLang="zh-CN" b="0" dirty="0"/>
              <a:t>重载关系运算符</a:t>
            </a:r>
            <a:r>
              <a:rPr lang="en-US" altLang="zh-CN" b="0" dirty="0"/>
              <a:t>!=</a:t>
            </a:r>
            <a:endParaRPr lang="zh-CN" altLang="zh-CN" b="0" dirty="0"/>
          </a:p>
          <a:p>
            <a:pPr algn="just" eaLnBrk="1" hangingPunct="1">
              <a:lnSpc>
                <a:spcPct val="90000"/>
              </a:lnSpc>
              <a:buClr>
                <a:srgbClr val="0000FF"/>
              </a:buClr>
              <a:buFont typeface="Wingdings" pitchFamily="2" charset="2"/>
              <a:buNone/>
              <a:defRPr/>
            </a:pPr>
            <a:endParaRPr lang="en-US" altLang="zh-CN" dirty="0">
              <a:solidFill>
                <a:srgbClr val="CC0000"/>
              </a:solidFill>
              <a:latin typeface="Comic Sans MS" pitchFamily="66" charset="0"/>
              <a:ea typeface="楷体_GB2312" pitchFamily="49" charset="-122"/>
            </a:endParaRPr>
          </a:p>
        </p:txBody>
      </p:sp>
      <p:sp>
        <p:nvSpPr>
          <p:cNvPr id="4" name="标题 1"/>
          <p:cNvSpPr>
            <a:spLocks noGrp="1"/>
          </p:cNvSpPr>
          <p:nvPr>
            <p:ph type="title"/>
          </p:nvPr>
        </p:nvSpPr>
        <p:spPr>
          <a:xfrm>
            <a:off x="993775" y="142875"/>
            <a:ext cx="7754938" cy="838200"/>
          </a:xfrm>
        </p:spPr>
        <p:txBody>
          <a:bodyPr/>
          <a:lstStyle/>
          <a:p>
            <a:pPr>
              <a:defRPr/>
            </a:pPr>
            <a:r>
              <a:rPr lang="zh-CN" altLang="zh-CN" dirty="0"/>
              <a:t>串的相关函数定义</a:t>
            </a:r>
            <a:endParaRPr lang="zh-CN" altLang="en-US" dirty="0"/>
          </a:p>
        </p:txBody>
      </p:sp>
    </p:spTree>
  </p:cSld>
  <p:clrMapOvr>
    <a:masterClrMapping/>
  </p:clrMapOvr>
  <p:transition spd="slow">
    <p:circl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3775" y="142875"/>
            <a:ext cx="7754938" cy="838200"/>
          </a:xfrm>
        </p:spPr>
        <p:txBody>
          <a:bodyPr/>
          <a:lstStyle/>
          <a:p>
            <a:pPr>
              <a:defRPr/>
            </a:pPr>
            <a:r>
              <a:rPr kumimoji="1" lang="zh-CN" altLang="zh-CN" dirty="0">
                <a:latin typeface="Tahoma" pitchFamily="34" charset="0"/>
              </a:rPr>
              <a:t>串的相关函数实现</a:t>
            </a:r>
            <a:endParaRPr lang="zh-CN" altLang="en-US" dirty="0"/>
          </a:p>
        </p:txBody>
      </p:sp>
      <p:sp>
        <p:nvSpPr>
          <p:cNvPr id="3" name="文本占位符 2"/>
          <p:cNvSpPr>
            <a:spLocks noGrp="1"/>
          </p:cNvSpPr>
          <p:nvPr>
            <p:ph type="body" idx="1"/>
          </p:nvPr>
        </p:nvSpPr>
        <p:spPr>
          <a:xfrm>
            <a:off x="300038" y="1384300"/>
            <a:ext cx="7521575" cy="5075238"/>
          </a:xfrm>
        </p:spPr>
        <p:txBody>
          <a:bodyPr/>
          <a:lstStyle/>
          <a:p>
            <a:pPr>
              <a:defRPr/>
            </a:pPr>
            <a:r>
              <a:rPr lang="zh-CN" altLang="zh-CN" b="0" dirty="0">
                <a:latin typeface="+mn-lt"/>
              </a:rPr>
              <a:t> </a:t>
            </a:r>
            <a:r>
              <a:rPr lang="en-US" altLang="zh-CN" b="0" dirty="0">
                <a:latin typeface="+mn-lt"/>
              </a:rPr>
              <a:t>(1) </a:t>
            </a:r>
            <a:r>
              <a:rPr lang="zh-CN" altLang="zh-CN" b="0" dirty="0">
                <a:latin typeface="+mn-lt"/>
              </a:rPr>
              <a:t>串的输出</a:t>
            </a:r>
          </a:p>
          <a:p>
            <a:pPr>
              <a:defRPr/>
            </a:pPr>
            <a:r>
              <a:rPr lang="zh-CN" altLang="zh-CN" b="0" dirty="0">
                <a:latin typeface="+mn-lt"/>
              </a:rPr>
              <a:t>操作结果：输出串的值。</a:t>
            </a:r>
          </a:p>
          <a:p>
            <a:pPr>
              <a:defRPr/>
            </a:pPr>
            <a:r>
              <a:rPr lang="en-US" altLang="zh-CN" b="0" dirty="0">
                <a:latin typeface="+mn-lt"/>
              </a:rPr>
              <a:t>void Write(</a:t>
            </a:r>
            <a:r>
              <a:rPr lang="en-US" altLang="zh-CN" b="0" dirty="0" err="1">
                <a:latin typeface="+mn-lt"/>
              </a:rPr>
              <a:t>const</a:t>
            </a:r>
            <a:r>
              <a:rPr lang="en-US" altLang="zh-CN" b="0" dirty="0">
                <a:latin typeface="+mn-lt"/>
              </a:rPr>
              <a:t> String &amp;</a:t>
            </a:r>
            <a:r>
              <a:rPr lang="en-US" altLang="zh-CN" b="0" dirty="0" err="1">
                <a:latin typeface="+mn-lt"/>
              </a:rPr>
              <a:t>str</a:t>
            </a:r>
            <a:r>
              <a:rPr lang="en-US" altLang="zh-CN" b="0" dirty="0">
                <a:latin typeface="+mn-lt"/>
              </a:rPr>
              <a:t>) </a:t>
            </a:r>
            <a:endParaRPr lang="zh-CN" altLang="zh-CN" b="0" dirty="0">
              <a:latin typeface="+mn-lt"/>
            </a:endParaRPr>
          </a:p>
          <a:p>
            <a:pPr>
              <a:defRPr/>
            </a:pPr>
            <a:r>
              <a:rPr lang="en-US" altLang="zh-CN" b="0" dirty="0">
                <a:latin typeface="+mn-lt"/>
              </a:rPr>
              <a:t>{</a:t>
            </a:r>
            <a:endParaRPr lang="zh-CN" altLang="zh-CN" b="0" dirty="0">
              <a:latin typeface="+mn-lt"/>
            </a:endParaRPr>
          </a:p>
          <a:p>
            <a:pPr>
              <a:defRPr/>
            </a:pPr>
            <a:r>
              <a:rPr lang="en-US" altLang="zh-CN" b="0" dirty="0">
                <a:latin typeface="+mn-lt"/>
              </a:rPr>
              <a:t>	</a:t>
            </a:r>
            <a:r>
              <a:rPr lang="en-US" altLang="zh-CN" b="0" dirty="0" err="1">
                <a:latin typeface="+mn-lt"/>
              </a:rPr>
              <a:t>cout</a:t>
            </a:r>
            <a:r>
              <a:rPr lang="en-US" altLang="zh-CN" b="0" dirty="0">
                <a:latin typeface="+mn-lt"/>
              </a:rPr>
              <a:t> &lt;&lt; </a:t>
            </a:r>
            <a:r>
              <a:rPr lang="en-US" altLang="zh-CN" b="0" dirty="0" err="1">
                <a:latin typeface="+mn-lt"/>
              </a:rPr>
              <a:t>str.CStr</a:t>
            </a:r>
            <a:r>
              <a:rPr lang="en-US" altLang="zh-CN" b="0" dirty="0">
                <a:latin typeface="+mn-lt"/>
              </a:rPr>
              <a:t>() &lt;&lt; </a:t>
            </a:r>
            <a:r>
              <a:rPr lang="en-US" altLang="zh-CN" b="0" dirty="0" err="1">
                <a:latin typeface="+mn-lt"/>
              </a:rPr>
              <a:t>endl</a:t>
            </a:r>
            <a:r>
              <a:rPr lang="en-US" altLang="zh-CN" b="0" dirty="0">
                <a:latin typeface="+mn-lt"/>
              </a:rPr>
              <a:t>;				// </a:t>
            </a:r>
            <a:r>
              <a:rPr lang="zh-CN" altLang="zh-CN" b="0" dirty="0">
                <a:latin typeface="+mn-lt"/>
              </a:rPr>
              <a:t>输出串值</a:t>
            </a:r>
          </a:p>
          <a:p>
            <a:pPr>
              <a:defRPr/>
            </a:pPr>
            <a:r>
              <a:rPr lang="en-US" altLang="zh-CN" b="0" dirty="0">
                <a:latin typeface="+mn-lt"/>
              </a:rPr>
              <a:t>}</a:t>
            </a:r>
            <a:endParaRPr lang="zh-CN" altLang="zh-CN" b="0" dirty="0">
              <a:latin typeface="+mn-lt"/>
            </a:endParaRPr>
          </a:p>
        </p:txBody>
      </p:sp>
    </p:spTree>
  </p:cSld>
  <p:clrMapOvr>
    <a:masterClrMapping/>
  </p:clrMapOvr>
  <p:transition spd="slow">
    <p:circl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3775" y="142875"/>
            <a:ext cx="7754938" cy="838200"/>
          </a:xfrm>
        </p:spPr>
        <p:txBody>
          <a:bodyPr/>
          <a:lstStyle/>
          <a:p>
            <a:pPr>
              <a:defRPr/>
            </a:pPr>
            <a:r>
              <a:rPr kumimoji="1" lang="zh-CN" altLang="zh-CN" dirty="0">
                <a:latin typeface="Tahoma" pitchFamily="34" charset="0"/>
              </a:rPr>
              <a:t>串的相关函数实现</a:t>
            </a:r>
            <a:endParaRPr lang="zh-CN" altLang="en-US" dirty="0"/>
          </a:p>
        </p:txBody>
      </p:sp>
      <p:sp>
        <p:nvSpPr>
          <p:cNvPr id="3" name="文本占位符 2"/>
          <p:cNvSpPr>
            <a:spLocks noGrp="1"/>
          </p:cNvSpPr>
          <p:nvPr>
            <p:ph type="body" idx="1"/>
          </p:nvPr>
        </p:nvSpPr>
        <p:spPr>
          <a:xfrm>
            <a:off x="300038" y="1384300"/>
            <a:ext cx="8701087" cy="5075238"/>
          </a:xfrm>
        </p:spPr>
        <p:txBody>
          <a:bodyPr/>
          <a:lstStyle/>
          <a:p>
            <a:pPr>
              <a:defRPr/>
            </a:pPr>
            <a:r>
              <a:rPr lang="zh-CN" altLang="zh-CN" b="0" dirty="0">
                <a:latin typeface="+mn-lt"/>
              </a:rPr>
              <a:t> </a:t>
            </a:r>
            <a:r>
              <a:rPr lang="en-US" altLang="zh-CN" b="0" dirty="0">
                <a:latin typeface="+mn-lt"/>
              </a:rPr>
              <a:t>(2) </a:t>
            </a:r>
            <a:r>
              <a:rPr lang="zh-CN" altLang="zh-CN" b="0" dirty="0">
                <a:latin typeface="+mn-lt"/>
              </a:rPr>
              <a:t>串的复制</a:t>
            </a:r>
          </a:p>
          <a:p>
            <a:pPr>
              <a:defRPr/>
            </a:pPr>
            <a:r>
              <a:rPr lang="zh-CN" altLang="zh-CN" b="0" dirty="0">
                <a:latin typeface="+mn-lt"/>
              </a:rPr>
              <a:t>操作结果：将串</a:t>
            </a:r>
            <a:r>
              <a:rPr lang="en-US" altLang="zh-CN" b="0" dirty="0">
                <a:latin typeface="+mn-lt"/>
              </a:rPr>
              <a:t>s2</a:t>
            </a:r>
            <a:r>
              <a:rPr lang="zh-CN" altLang="zh-CN" b="0" dirty="0">
                <a:latin typeface="+mn-lt"/>
              </a:rPr>
              <a:t>复制到串</a:t>
            </a:r>
            <a:r>
              <a:rPr lang="en-US" altLang="zh-CN" b="0" dirty="0">
                <a:latin typeface="+mn-lt"/>
              </a:rPr>
              <a:t>s1</a:t>
            </a:r>
            <a:r>
              <a:rPr lang="zh-CN" altLang="zh-CN" b="0" dirty="0">
                <a:latin typeface="+mn-lt"/>
              </a:rPr>
              <a:t>。</a:t>
            </a:r>
          </a:p>
          <a:p>
            <a:pPr>
              <a:defRPr/>
            </a:pPr>
            <a:r>
              <a:rPr lang="en-US" altLang="zh-CN" b="0" dirty="0">
                <a:latin typeface="+mn-lt"/>
              </a:rPr>
              <a:t>void Copy(String &amp;s1, </a:t>
            </a:r>
            <a:r>
              <a:rPr lang="en-US" altLang="zh-CN" b="0" dirty="0" err="1">
                <a:latin typeface="+mn-lt"/>
              </a:rPr>
              <a:t>const</a:t>
            </a:r>
            <a:r>
              <a:rPr lang="en-US" altLang="zh-CN" b="0" dirty="0">
                <a:latin typeface="+mn-lt"/>
              </a:rPr>
              <a:t> String &amp;s2)</a:t>
            </a:r>
            <a:endParaRPr lang="zh-CN" altLang="zh-CN" b="0" dirty="0">
              <a:latin typeface="+mn-lt"/>
            </a:endParaRPr>
          </a:p>
          <a:p>
            <a:pPr>
              <a:defRPr/>
            </a:pPr>
            <a:r>
              <a:rPr lang="en-US" altLang="zh-CN" b="0" dirty="0">
                <a:latin typeface="+mn-lt"/>
              </a:rPr>
              <a:t>{</a:t>
            </a:r>
            <a:endParaRPr lang="zh-CN" altLang="zh-CN" b="0" dirty="0">
              <a:latin typeface="+mn-lt"/>
            </a:endParaRPr>
          </a:p>
          <a:p>
            <a:pPr>
              <a:defRPr/>
            </a:pPr>
            <a:r>
              <a:rPr lang="en-US" altLang="zh-CN" b="0" dirty="0">
                <a:latin typeface="+mn-lt"/>
              </a:rPr>
              <a:t>	</a:t>
            </a:r>
            <a:r>
              <a:rPr lang="en-US" altLang="zh-CN" b="0" dirty="0" err="1">
                <a:latin typeface="+mn-lt"/>
              </a:rPr>
              <a:t>const</a:t>
            </a:r>
            <a:r>
              <a:rPr lang="en-US" altLang="zh-CN" b="0" dirty="0">
                <a:latin typeface="+mn-lt"/>
              </a:rPr>
              <a:t> char *cs2 = s2.CStr();            // </a:t>
            </a:r>
            <a:r>
              <a:rPr lang="zh-CN" altLang="zh-CN" b="0" dirty="0">
                <a:latin typeface="+mn-lt"/>
              </a:rPr>
              <a:t>初始串</a:t>
            </a:r>
          </a:p>
          <a:p>
            <a:pPr>
              <a:defRPr/>
            </a:pPr>
            <a:r>
              <a:rPr lang="en-US" altLang="zh-CN" b="0" dirty="0">
                <a:latin typeface="+mn-lt"/>
              </a:rPr>
              <a:t>	char *cs1 = new char[</a:t>
            </a:r>
            <a:r>
              <a:rPr lang="en-US" altLang="zh-CN" b="0" dirty="0" err="1">
                <a:latin typeface="+mn-lt"/>
              </a:rPr>
              <a:t>strlen</a:t>
            </a:r>
            <a:r>
              <a:rPr lang="en-US" altLang="zh-CN" b="0" dirty="0">
                <a:latin typeface="+mn-lt"/>
              </a:rPr>
              <a:t>(cs2) + 1];   	// </a:t>
            </a:r>
            <a:r>
              <a:rPr lang="zh-CN" altLang="zh-CN" b="0" dirty="0">
                <a:latin typeface="+mn-lt"/>
              </a:rPr>
              <a:t>申请临时空间</a:t>
            </a:r>
          </a:p>
          <a:p>
            <a:pPr>
              <a:defRPr/>
            </a:pPr>
            <a:r>
              <a:rPr lang="en-US" altLang="zh-CN" b="0" dirty="0">
                <a:latin typeface="+mn-lt"/>
              </a:rPr>
              <a:t>	</a:t>
            </a:r>
            <a:r>
              <a:rPr lang="en-US" altLang="zh-CN" b="0" dirty="0" err="1">
                <a:latin typeface="+mn-lt"/>
              </a:rPr>
              <a:t>strcpy</a:t>
            </a:r>
            <a:r>
              <a:rPr lang="en-US" altLang="zh-CN" b="0" dirty="0">
                <a:latin typeface="+mn-lt"/>
              </a:rPr>
              <a:t>(cs1, cs2);			// </a:t>
            </a:r>
            <a:r>
              <a:rPr lang="zh-CN" altLang="zh-CN" b="0" dirty="0">
                <a:latin typeface="+mn-lt"/>
              </a:rPr>
              <a:t>复制串</a:t>
            </a:r>
          </a:p>
          <a:p>
            <a:pPr>
              <a:defRPr/>
            </a:pPr>
            <a:r>
              <a:rPr lang="en-US" altLang="zh-CN" b="0" dirty="0">
                <a:latin typeface="+mn-lt"/>
              </a:rPr>
              <a:t>	s1 = cs1;				// </a:t>
            </a:r>
            <a:r>
              <a:rPr lang="zh-CN" altLang="zh-CN" b="0" dirty="0">
                <a:latin typeface="+mn-lt"/>
              </a:rPr>
              <a:t>串赋值</a:t>
            </a:r>
          </a:p>
          <a:p>
            <a:pPr>
              <a:defRPr/>
            </a:pPr>
            <a:r>
              <a:rPr lang="en-US" altLang="zh-CN" b="0" dirty="0">
                <a:latin typeface="+mn-lt"/>
              </a:rPr>
              <a:t>	delete []cs1;				// </a:t>
            </a:r>
            <a:r>
              <a:rPr lang="zh-CN" altLang="zh-CN" b="0" dirty="0">
                <a:latin typeface="+mn-lt"/>
              </a:rPr>
              <a:t>释放临时空间</a:t>
            </a:r>
          </a:p>
          <a:p>
            <a:pPr>
              <a:defRPr/>
            </a:pPr>
            <a:r>
              <a:rPr lang="en-US" altLang="zh-CN" b="0" dirty="0">
                <a:latin typeface="+mn-lt"/>
              </a:rPr>
              <a:t>}</a:t>
            </a:r>
            <a:endParaRPr lang="zh-CN" altLang="zh-CN" b="0" dirty="0">
              <a:latin typeface="+mn-lt"/>
            </a:endParaRPr>
          </a:p>
        </p:txBody>
      </p:sp>
    </p:spTree>
  </p:cSld>
  <p:clrMapOvr>
    <a:masterClrMapping/>
  </p:clrMapOvr>
  <p:transition spd="slow">
    <p:circl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3775" y="142875"/>
            <a:ext cx="7754938" cy="838200"/>
          </a:xfrm>
        </p:spPr>
        <p:txBody>
          <a:bodyPr/>
          <a:lstStyle/>
          <a:p>
            <a:pPr>
              <a:defRPr/>
            </a:pPr>
            <a:r>
              <a:rPr kumimoji="1" lang="zh-CN" altLang="zh-CN" dirty="0">
                <a:latin typeface="Tahoma" pitchFamily="34" charset="0"/>
              </a:rPr>
              <a:t>串的相关函数实现</a:t>
            </a:r>
            <a:endParaRPr lang="zh-CN" altLang="en-US" dirty="0"/>
          </a:p>
        </p:txBody>
      </p:sp>
      <p:sp>
        <p:nvSpPr>
          <p:cNvPr id="3" name="文本占位符 2"/>
          <p:cNvSpPr>
            <a:spLocks noGrp="1"/>
          </p:cNvSpPr>
          <p:nvPr>
            <p:ph type="body" idx="1"/>
          </p:nvPr>
        </p:nvSpPr>
        <p:spPr>
          <a:xfrm>
            <a:off x="300038" y="1384300"/>
            <a:ext cx="8701087" cy="5075238"/>
          </a:xfrm>
        </p:spPr>
        <p:txBody>
          <a:bodyPr/>
          <a:lstStyle/>
          <a:p>
            <a:pPr>
              <a:defRPr/>
            </a:pPr>
            <a:r>
              <a:rPr lang="zh-CN" altLang="zh-CN" b="0" dirty="0">
                <a:latin typeface="+mn-lt"/>
              </a:rPr>
              <a:t> </a:t>
            </a:r>
            <a:r>
              <a:rPr lang="en-US" altLang="zh-CN" b="0" dirty="0">
                <a:latin typeface="+mn-lt"/>
              </a:rPr>
              <a:t>(3) </a:t>
            </a:r>
            <a:r>
              <a:rPr lang="zh-CN" altLang="zh-CN" b="0" dirty="0">
                <a:latin typeface="+mn-lt"/>
              </a:rPr>
              <a:t>取串的前缀</a:t>
            </a:r>
          </a:p>
          <a:p>
            <a:pPr>
              <a:defRPr/>
            </a:pPr>
            <a:r>
              <a:rPr lang="zh-CN" altLang="zh-CN" b="0" dirty="0">
                <a:latin typeface="+mn-lt"/>
              </a:rPr>
              <a:t>操作结果：将串</a:t>
            </a:r>
            <a:r>
              <a:rPr lang="en-US" altLang="zh-CN" b="0" dirty="0">
                <a:latin typeface="+mn-lt"/>
              </a:rPr>
              <a:t>s2</a:t>
            </a:r>
            <a:r>
              <a:rPr lang="zh-CN" altLang="zh-CN" b="0" dirty="0">
                <a:latin typeface="+mn-lt"/>
              </a:rPr>
              <a:t>长度为</a:t>
            </a:r>
            <a:r>
              <a:rPr lang="en-US" altLang="zh-CN" b="0" dirty="0">
                <a:latin typeface="+mn-lt"/>
              </a:rPr>
              <a:t>n</a:t>
            </a:r>
            <a:r>
              <a:rPr lang="zh-CN" altLang="zh-CN" b="0" dirty="0">
                <a:latin typeface="+mn-lt"/>
              </a:rPr>
              <a:t>的前缀复制字符到串</a:t>
            </a:r>
            <a:r>
              <a:rPr lang="en-US" altLang="zh-CN" b="0" dirty="0">
                <a:latin typeface="+mn-lt"/>
              </a:rPr>
              <a:t>s1</a:t>
            </a:r>
            <a:r>
              <a:rPr lang="zh-CN" altLang="zh-CN" b="0" dirty="0">
                <a:latin typeface="+mn-lt"/>
              </a:rPr>
              <a:t>。</a:t>
            </a:r>
          </a:p>
          <a:p>
            <a:pPr>
              <a:defRPr/>
            </a:pPr>
            <a:r>
              <a:rPr lang="en-US" altLang="zh-CN" b="0" dirty="0">
                <a:latin typeface="+mn-lt"/>
              </a:rPr>
              <a:t>void </a:t>
            </a:r>
            <a:r>
              <a:rPr lang="en-US" altLang="zh-CN" b="0" dirty="0" err="1">
                <a:latin typeface="+mn-lt"/>
              </a:rPr>
              <a:t>Copyn</a:t>
            </a:r>
            <a:r>
              <a:rPr lang="en-US" altLang="zh-CN" b="0" dirty="0">
                <a:latin typeface="+mn-lt"/>
              </a:rPr>
              <a:t>(String &amp;s1, </a:t>
            </a:r>
            <a:r>
              <a:rPr lang="en-US" altLang="zh-CN" b="0" dirty="0" err="1">
                <a:latin typeface="+mn-lt"/>
              </a:rPr>
              <a:t>const</a:t>
            </a:r>
            <a:r>
              <a:rPr lang="en-US" altLang="zh-CN" b="0" dirty="0">
                <a:latin typeface="+mn-lt"/>
              </a:rPr>
              <a:t> String &amp;s2, </a:t>
            </a:r>
            <a:r>
              <a:rPr lang="en-US" altLang="zh-CN" b="0" dirty="0" err="1">
                <a:latin typeface="+mn-lt"/>
              </a:rPr>
              <a:t>int</a:t>
            </a:r>
            <a:r>
              <a:rPr lang="en-US" altLang="zh-CN" b="0" dirty="0">
                <a:latin typeface="+mn-lt"/>
              </a:rPr>
              <a:t> n)</a:t>
            </a:r>
            <a:endParaRPr lang="zh-CN" altLang="zh-CN" b="0" dirty="0">
              <a:latin typeface="+mn-lt"/>
            </a:endParaRPr>
          </a:p>
          <a:p>
            <a:pPr>
              <a:defRPr/>
            </a:pPr>
            <a:r>
              <a:rPr lang="en-US" altLang="zh-CN" b="0" dirty="0">
                <a:latin typeface="+mn-lt"/>
              </a:rPr>
              <a:t>{</a:t>
            </a:r>
            <a:endParaRPr lang="zh-CN" altLang="zh-CN" b="0" dirty="0">
              <a:latin typeface="+mn-lt"/>
            </a:endParaRPr>
          </a:p>
          <a:p>
            <a:pPr>
              <a:defRPr/>
            </a:pPr>
            <a:r>
              <a:rPr lang="en-US" altLang="zh-CN" b="0" dirty="0">
                <a:latin typeface="+mn-lt"/>
              </a:rPr>
              <a:t>	</a:t>
            </a:r>
            <a:r>
              <a:rPr lang="en-US" altLang="zh-CN" b="0" dirty="0" err="1">
                <a:latin typeface="+mn-lt"/>
              </a:rPr>
              <a:t>const</a:t>
            </a:r>
            <a:r>
              <a:rPr lang="en-US" altLang="zh-CN" b="0" dirty="0">
                <a:latin typeface="+mn-lt"/>
              </a:rPr>
              <a:t> char *cs2 = s2.CStr();            // </a:t>
            </a:r>
            <a:r>
              <a:rPr lang="zh-CN" altLang="zh-CN" b="0" dirty="0">
                <a:latin typeface="+mn-lt"/>
              </a:rPr>
              <a:t>初始串</a:t>
            </a:r>
          </a:p>
          <a:p>
            <a:pPr>
              <a:defRPr/>
            </a:pPr>
            <a:r>
              <a:rPr lang="en-US" altLang="zh-CN" b="0" dirty="0">
                <a:latin typeface="+mn-lt"/>
              </a:rPr>
              <a:t>	</a:t>
            </a:r>
            <a:r>
              <a:rPr lang="en-US" altLang="zh-CN" b="0" dirty="0" err="1">
                <a:latin typeface="+mn-lt"/>
              </a:rPr>
              <a:t>int</a:t>
            </a:r>
            <a:r>
              <a:rPr lang="en-US" altLang="zh-CN" b="0" dirty="0">
                <a:latin typeface="+mn-lt"/>
              </a:rPr>
              <a:t> </a:t>
            </a:r>
            <a:r>
              <a:rPr lang="en-US" altLang="zh-CN" b="0" dirty="0" err="1">
                <a:latin typeface="+mn-lt"/>
              </a:rPr>
              <a:t>len</a:t>
            </a:r>
            <a:r>
              <a:rPr lang="en-US" altLang="zh-CN" b="0" dirty="0">
                <a:latin typeface="+mn-lt"/>
              </a:rPr>
              <a:t> = </a:t>
            </a:r>
            <a:r>
              <a:rPr lang="en-US" altLang="zh-CN" b="0" dirty="0" err="1">
                <a:latin typeface="+mn-lt"/>
              </a:rPr>
              <a:t>strlen</a:t>
            </a:r>
            <a:r>
              <a:rPr lang="en-US" altLang="zh-CN" b="0" dirty="0">
                <a:latin typeface="+mn-lt"/>
              </a:rPr>
              <a:t>(cs2) &lt; n ? </a:t>
            </a:r>
            <a:r>
              <a:rPr lang="en-US" altLang="zh-CN" b="0" dirty="0" err="1">
                <a:latin typeface="+mn-lt"/>
              </a:rPr>
              <a:t>strlen</a:t>
            </a:r>
            <a:r>
              <a:rPr lang="en-US" altLang="zh-CN" b="0" dirty="0">
                <a:latin typeface="+mn-lt"/>
              </a:rPr>
              <a:t>(cs2) : n;	// </a:t>
            </a:r>
            <a:r>
              <a:rPr lang="zh-CN" altLang="zh-CN" b="0" dirty="0">
                <a:latin typeface="+mn-lt"/>
              </a:rPr>
              <a:t>取目标串长</a:t>
            </a:r>
          </a:p>
          <a:p>
            <a:pPr>
              <a:defRPr/>
            </a:pPr>
            <a:r>
              <a:rPr lang="en-US" altLang="zh-CN" b="0" dirty="0">
                <a:latin typeface="+mn-lt"/>
              </a:rPr>
              <a:t>	char *cs1 = new char[</a:t>
            </a:r>
            <a:r>
              <a:rPr lang="en-US" altLang="zh-CN" b="0" dirty="0" err="1">
                <a:latin typeface="+mn-lt"/>
              </a:rPr>
              <a:t>len</a:t>
            </a:r>
            <a:r>
              <a:rPr lang="en-US" altLang="zh-CN" b="0" dirty="0">
                <a:latin typeface="+mn-lt"/>
              </a:rPr>
              <a:t> + 1];	// </a:t>
            </a:r>
            <a:r>
              <a:rPr lang="zh-CN" altLang="zh-CN" b="0" dirty="0">
                <a:latin typeface="+mn-lt"/>
              </a:rPr>
              <a:t>申请临时空间</a:t>
            </a:r>
          </a:p>
          <a:p>
            <a:pPr>
              <a:defRPr/>
            </a:pPr>
            <a:r>
              <a:rPr lang="en-US" altLang="zh-CN" b="0" dirty="0">
                <a:latin typeface="+mn-lt"/>
              </a:rPr>
              <a:t>	</a:t>
            </a:r>
            <a:r>
              <a:rPr lang="en-US" altLang="zh-CN" b="0" dirty="0" err="1">
                <a:latin typeface="+mn-lt"/>
              </a:rPr>
              <a:t>strncpy</a:t>
            </a:r>
            <a:r>
              <a:rPr lang="en-US" altLang="zh-CN" b="0" dirty="0">
                <a:latin typeface="+mn-lt"/>
              </a:rPr>
              <a:t>(cs1, cs2, n);		         // </a:t>
            </a:r>
            <a:r>
              <a:rPr lang="zh-CN" altLang="zh-CN" b="0" dirty="0">
                <a:latin typeface="+mn-lt"/>
              </a:rPr>
              <a:t>复制串</a:t>
            </a:r>
          </a:p>
          <a:p>
            <a:pPr>
              <a:defRPr/>
            </a:pPr>
            <a:r>
              <a:rPr lang="en-US" altLang="zh-CN" b="0" dirty="0">
                <a:latin typeface="+mn-lt"/>
              </a:rPr>
              <a:t>	cs1[</a:t>
            </a:r>
            <a:r>
              <a:rPr lang="en-US" altLang="zh-CN" b="0" dirty="0" err="1">
                <a:latin typeface="+mn-lt"/>
              </a:rPr>
              <a:t>len</a:t>
            </a:r>
            <a:r>
              <a:rPr lang="en-US" altLang="zh-CN" b="0" dirty="0">
                <a:latin typeface="+mn-lt"/>
              </a:rPr>
              <a:t>] = '\0';		// </a:t>
            </a:r>
            <a:r>
              <a:rPr lang="zh-CN" altLang="zh-CN" b="0" dirty="0">
                <a:latin typeface="+mn-lt"/>
              </a:rPr>
              <a:t>串值以</a:t>
            </a:r>
            <a:r>
              <a:rPr lang="en-US" altLang="zh-CN" b="0" dirty="0">
                <a:latin typeface="+mn-lt"/>
              </a:rPr>
              <a:t>'\0'</a:t>
            </a:r>
            <a:r>
              <a:rPr lang="zh-CN" altLang="zh-CN" b="0" dirty="0">
                <a:latin typeface="+mn-lt"/>
              </a:rPr>
              <a:t>结束</a:t>
            </a:r>
          </a:p>
          <a:p>
            <a:pPr>
              <a:defRPr/>
            </a:pPr>
            <a:r>
              <a:rPr lang="en-US" altLang="zh-CN" b="0" dirty="0">
                <a:latin typeface="+mn-lt"/>
              </a:rPr>
              <a:t>	s1 = cs1;			// </a:t>
            </a:r>
            <a:r>
              <a:rPr lang="zh-CN" altLang="zh-CN" b="0" dirty="0">
                <a:latin typeface="+mn-lt"/>
              </a:rPr>
              <a:t>串赋值</a:t>
            </a:r>
          </a:p>
          <a:p>
            <a:pPr>
              <a:defRPr/>
            </a:pPr>
            <a:r>
              <a:rPr lang="en-US" altLang="zh-CN" b="0" dirty="0">
                <a:latin typeface="+mn-lt"/>
              </a:rPr>
              <a:t>}</a:t>
            </a:r>
            <a:endParaRPr lang="zh-CN" altLang="zh-CN" b="0" dirty="0">
              <a:latin typeface="+mn-lt"/>
            </a:endParaRPr>
          </a:p>
        </p:txBody>
      </p:sp>
    </p:spTree>
  </p:cSld>
  <p:clrMapOvr>
    <a:masterClrMapping/>
  </p:clrMapOvr>
  <p:transition spd="slow">
    <p:circl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3775" y="142875"/>
            <a:ext cx="7754938" cy="838200"/>
          </a:xfrm>
        </p:spPr>
        <p:txBody>
          <a:bodyPr/>
          <a:lstStyle/>
          <a:p>
            <a:pPr>
              <a:defRPr/>
            </a:pPr>
            <a:r>
              <a:rPr kumimoji="1" lang="zh-CN" altLang="zh-CN" dirty="0">
                <a:latin typeface="Tahoma" pitchFamily="34" charset="0"/>
              </a:rPr>
              <a:t>串的相关函数实现</a:t>
            </a:r>
            <a:endParaRPr lang="zh-CN" altLang="en-US" dirty="0"/>
          </a:p>
        </p:txBody>
      </p:sp>
      <p:sp>
        <p:nvSpPr>
          <p:cNvPr id="3" name="文本占位符 2"/>
          <p:cNvSpPr>
            <a:spLocks noGrp="1"/>
          </p:cNvSpPr>
          <p:nvPr>
            <p:ph type="body" idx="1"/>
          </p:nvPr>
        </p:nvSpPr>
        <p:spPr>
          <a:xfrm>
            <a:off x="300038" y="1384300"/>
            <a:ext cx="8701087" cy="5075238"/>
          </a:xfrm>
        </p:spPr>
        <p:txBody>
          <a:bodyPr/>
          <a:lstStyle/>
          <a:p>
            <a:pPr>
              <a:defRPr/>
            </a:pPr>
            <a:r>
              <a:rPr lang="en-US" altLang="zh-CN" b="0" dirty="0">
                <a:latin typeface="+mn-lt"/>
              </a:rPr>
              <a:t>(4) </a:t>
            </a:r>
            <a:r>
              <a:rPr lang="zh-CN" altLang="zh-CN" b="0" dirty="0">
                <a:latin typeface="+mn-lt"/>
              </a:rPr>
              <a:t>插入子串</a:t>
            </a:r>
          </a:p>
          <a:p>
            <a:pPr>
              <a:defRPr/>
            </a:pPr>
            <a:r>
              <a:rPr lang="en-US" altLang="zh-CN" b="0" dirty="0">
                <a:latin typeface="+mn-lt"/>
              </a:rPr>
              <a:t>Status Insert(String &amp;s1, </a:t>
            </a:r>
            <a:r>
              <a:rPr lang="en-US" altLang="zh-CN" b="0" dirty="0" err="1">
                <a:latin typeface="+mn-lt"/>
              </a:rPr>
              <a:t>const</a:t>
            </a:r>
            <a:r>
              <a:rPr lang="en-US" altLang="zh-CN" b="0" dirty="0">
                <a:latin typeface="+mn-lt"/>
              </a:rPr>
              <a:t> String &amp;s2, </a:t>
            </a:r>
            <a:r>
              <a:rPr lang="en-US" altLang="zh-CN" b="0" dirty="0" err="1">
                <a:latin typeface="+mn-lt"/>
              </a:rPr>
              <a:t>int</a:t>
            </a:r>
            <a:r>
              <a:rPr lang="en-US" altLang="zh-CN" b="0" dirty="0">
                <a:latin typeface="+mn-lt"/>
              </a:rPr>
              <a:t> p)</a:t>
            </a:r>
            <a:endParaRPr lang="zh-CN" altLang="zh-CN" b="0" dirty="0">
              <a:latin typeface="+mn-lt"/>
            </a:endParaRPr>
          </a:p>
          <a:p>
            <a:pPr>
              <a:defRPr/>
            </a:pPr>
            <a:r>
              <a:rPr lang="en-US" altLang="zh-CN" b="0" dirty="0">
                <a:latin typeface="+mn-lt"/>
              </a:rPr>
              <a:t>{</a:t>
            </a:r>
            <a:endParaRPr lang="zh-CN" altLang="zh-CN" b="0" dirty="0">
              <a:latin typeface="+mn-lt"/>
            </a:endParaRPr>
          </a:p>
          <a:p>
            <a:pPr>
              <a:defRPr/>
            </a:pPr>
            <a:r>
              <a:rPr lang="en-US" altLang="zh-CN" b="0" dirty="0">
                <a:latin typeface="+mn-lt"/>
              </a:rPr>
              <a:t>	</a:t>
            </a:r>
            <a:r>
              <a:rPr lang="en-US" altLang="zh-CN" b="0" dirty="0" err="1">
                <a:latin typeface="+mn-lt"/>
              </a:rPr>
              <a:t>const</a:t>
            </a:r>
            <a:r>
              <a:rPr lang="en-US" altLang="zh-CN" b="0" dirty="0">
                <a:latin typeface="+mn-lt"/>
              </a:rPr>
              <a:t> char *cs1 = s1.CStr();		   // </a:t>
            </a:r>
            <a:r>
              <a:rPr lang="zh-CN" altLang="zh-CN" b="0" dirty="0">
                <a:latin typeface="+mn-lt"/>
              </a:rPr>
              <a:t>取第一个串</a:t>
            </a:r>
          </a:p>
          <a:p>
            <a:pPr>
              <a:defRPr/>
            </a:pPr>
            <a:r>
              <a:rPr lang="en-US" altLang="zh-CN" b="0" dirty="0">
                <a:latin typeface="+mn-lt"/>
              </a:rPr>
              <a:t>	</a:t>
            </a:r>
            <a:r>
              <a:rPr lang="en-US" altLang="zh-CN" b="0" dirty="0" err="1">
                <a:latin typeface="+mn-lt"/>
              </a:rPr>
              <a:t>const</a:t>
            </a:r>
            <a:r>
              <a:rPr lang="en-US" altLang="zh-CN" b="0" dirty="0">
                <a:latin typeface="+mn-lt"/>
              </a:rPr>
              <a:t> char *cs2 = s2.CStr();		   // </a:t>
            </a:r>
            <a:r>
              <a:rPr lang="zh-CN" altLang="zh-CN" b="0" dirty="0">
                <a:latin typeface="+mn-lt"/>
              </a:rPr>
              <a:t>取第二个串</a:t>
            </a:r>
          </a:p>
          <a:p>
            <a:pPr>
              <a:defRPr/>
            </a:pPr>
            <a:r>
              <a:rPr lang="en-US" altLang="zh-CN" b="0" dirty="0">
                <a:latin typeface="+mn-lt"/>
              </a:rPr>
              <a:t>	if (p &gt;=0 &amp;&amp; p &lt; </a:t>
            </a:r>
            <a:r>
              <a:rPr lang="en-US" altLang="zh-CN" b="0" dirty="0" err="1">
                <a:latin typeface="+mn-lt"/>
              </a:rPr>
              <a:t>strlen</a:t>
            </a:r>
            <a:r>
              <a:rPr lang="en-US" altLang="zh-CN" b="0" dirty="0">
                <a:latin typeface="+mn-lt"/>
              </a:rPr>
              <a:t>(cs1)) {</a:t>
            </a:r>
            <a:endParaRPr lang="zh-CN" altLang="zh-CN" b="0" dirty="0">
              <a:latin typeface="+mn-lt"/>
            </a:endParaRPr>
          </a:p>
          <a:p>
            <a:pPr>
              <a:defRPr/>
            </a:pPr>
            <a:r>
              <a:rPr lang="en-US" altLang="zh-CN" b="0" dirty="0">
                <a:latin typeface="+mn-lt"/>
              </a:rPr>
              <a:t> 	    </a:t>
            </a:r>
            <a:r>
              <a:rPr lang="en-US" altLang="zh-CN" b="0" dirty="0" err="1">
                <a:latin typeface="+mn-lt"/>
              </a:rPr>
              <a:t>int</a:t>
            </a:r>
            <a:r>
              <a:rPr lang="en-US" altLang="zh-CN" b="0" dirty="0">
                <a:latin typeface="+mn-lt"/>
              </a:rPr>
              <a:t> </a:t>
            </a:r>
            <a:r>
              <a:rPr lang="en-US" altLang="zh-CN" b="0" dirty="0" err="1">
                <a:latin typeface="+mn-lt"/>
              </a:rPr>
              <a:t>len</a:t>
            </a:r>
            <a:r>
              <a:rPr lang="en-US" altLang="zh-CN" b="0" dirty="0">
                <a:latin typeface="+mn-lt"/>
              </a:rPr>
              <a:t> = </a:t>
            </a:r>
            <a:r>
              <a:rPr lang="en-US" altLang="zh-CN" b="0" dirty="0" err="1">
                <a:latin typeface="+mn-lt"/>
              </a:rPr>
              <a:t>strlen</a:t>
            </a:r>
            <a:r>
              <a:rPr lang="en-US" altLang="zh-CN" b="0" dirty="0">
                <a:latin typeface="+mn-lt"/>
              </a:rPr>
              <a:t>(cs1) + </a:t>
            </a:r>
            <a:r>
              <a:rPr lang="en-US" altLang="zh-CN" b="0" dirty="0" err="1">
                <a:latin typeface="+mn-lt"/>
              </a:rPr>
              <a:t>strlen</a:t>
            </a:r>
            <a:r>
              <a:rPr lang="en-US" altLang="zh-CN" b="0" dirty="0">
                <a:latin typeface="+mn-lt"/>
              </a:rPr>
              <a:t>(cs2);</a:t>
            </a:r>
            <a:endParaRPr lang="zh-CN" altLang="zh-CN" b="0" dirty="0">
              <a:latin typeface="+mn-lt"/>
            </a:endParaRPr>
          </a:p>
          <a:p>
            <a:pPr>
              <a:defRPr/>
            </a:pPr>
            <a:r>
              <a:rPr lang="en-US" altLang="zh-CN" b="0" dirty="0">
                <a:latin typeface="+mn-lt"/>
              </a:rPr>
              <a:t>               char *</a:t>
            </a:r>
            <a:r>
              <a:rPr lang="en-US" altLang="zh-CN" b="0" dirty="0" err="1">
                <a:latin typeface="+mn-lt"/>
              </a:rPr>
              <a:t>cs</a:t>
            </a:r>
            <a:r>
              <a:rPr lang="en-US" altLang="zh-CN" b="0" dirty="0">
                <a:latin typeface="+mn-lt"/>
              </a:rPr>
              <a:t> = new char[</a:t>
            </a:r>
            <a:r>
              <a:rPr lang="en-US" altLang="zh-CN" b="0" dirty="0" err="1">
                <a:latin typeface="+mn-lt"/>
              </a:rPr>
              <a:t>len</a:t>
            </a:r>
            <a:r>
              <a:rPr lang="en-US" altLang="zh-CN" b="0" dirty="0">
                <a:latin typeface="+mn-lt"/>
              </a:rPr>
              <a:t> + 1];     // </a:t>
            </a:r>
            <a:r>
              <a:rPr lang="zh-CN" altLang="zh-CN" b="0" dirty="0">
                <a:latin typeface="+mn-lt"/>
              </a:rPr>
              <a:t>申请临时空间</a:t>
            </a:r>
          </a:p>
          <a:p>
            <a:pPr>
              <a:defRPr/>
            </a:pPr>
            <a:r>
              <a:rPr lang="en-US" altLang="zh-CN" b="0" dirty="0">
                <a:latin typeface="+mn-lt"/>
              </a:rPr>
              <a:t>	    </a:t>
            </a:r>
            <a:r>
              <a:rPr lang="en-US" altLang="zh-CN" b="0" dirty="0" err="1">
                <a:latin typeface="+mn-lt"/>
              </a:rPr>
              <a:t>strncpy</a:t>
            </a:r>
            <a:r>
              <a:rPr lang="en-US" altLang="zh-CN" b="0" dirty="0">
                <a:latin typeface="+mn-lt"/>
              </a:rPr>
              <a:t>(</a:t>
            </a:r>
            <a:r>
              <a:rPr lang="en-US" altLang="zh-CN" b="0" dirty="0" err="1">
                <a:latin typeface="+mn-lt"/>
              </a:rPr>
              <a:t>cs</a:t>
            </a:r>
            <a:r>
              <a:rPr lang="en-US" altLang="zh-CN" b="0" dirty="0">
                <a:latin typeface="+mn-lt"/>
              </a:rPr>
              <a:t>, cs1, p);   // </a:t>
            </a:r>
            <a:r>
              <a:rPr lang="zh-CN" altLang="zh-CN" b="0" dirty="0">
                <a:latin typeface="+mn-lt"/>
              </a:rPr>
              <a:t>复制第一个串前部分的串值</a:t>
            </a:r>
            <a:r>
              <a:rPr lang="en-US" altLang="zh-CN" b="0" dirty="0">
                <a:latin typeface="+mn-lt"/>
              </a:rPr>
              <a:t>	       	    </a:t>
            </a:r>
            <a:r>
              <a:rPr lang="en-US" altLang="zh-CN" b="0" dirty="0" err="1">
                <a:latin typeface="+mn-lt"/>
              </a:rPr>
              <a:t>cs</a:t>
            </a:r>
            <a:r>
              <a:rPr lang="en-US" altLang="zh-CN" b="0" dirty="0">
                <a:latin typeface="+mn-lt"/>
              </a:rPr>
              <a:t>[p] = '\0';</a:t>
            </a:r>
            <a:endParaRPr lang="zh-CN" altLang="zh-CN" b="0" dirty="0">
              <a:latin typeface="+mn-lt"/>
            </a:endParaRPr>
          </a:p>
          <a:p>
            <a:pPr>
              <a:defRPr/>
            </a:pPr>
            <a:r>
              <a:rPr lang="en-US" altLang="zh-CN" b="0" dirty="0">
                <a:latin typeface="+mn-lt"/>
              </a:rPr>
              <a:t>	    </a:t>
            </a:r>
            <a:r>
              <a:rPr lang="en-US" altLang="zh-CN" b="0" dirty="0" err="1">
                <a:latin typeface="+mn-lt"/>
              </a:rPr>
              <a:t>strcat</a:t>
            </a:r>
            <a:r>
              <a:rPr lang="en-US" altLang="zh-CN" b="0" dirty="0">
                <a:latin typeface="+mn-lt"/>
              </a:rPr>
              <a:t>(</a:t>
            </a:r>
            <a:r>
              <a:rPr lang="en-US" altLang="zh-CN" b="0" dirty="0" err="1">
                <a:latin typeface="+mn-lt"/>
              </a:rPr>
              <a:t>cs</a:t>
            </a:r>
            <a:r>
              <a:rPr lang="en-US" altLang="zh-CN" b="0" dirty="0">
                <a:latin typeface="+mn-lt"/>
              </a:rPr>
              <a:t>, cs2);	  // </a:t>
            </a:r>
            <a:r>
              <a:rPr lang="zh-CN" altLang="zh-CN" b="0" dirty="0">
                <a:latin typeface="+mn-lt"/>
              </a:rPr>
              <a:t>连接第二个串</a:t>
            </a:r>
          </a:p>
        </p:txBody>
      </p:sp>
    </p:spTree>
  </p:cSld>
  <p:clrMapOvr>
    <a:masterClrMapping/>
  </p:clrMapOvr>
  <p:transition spd="slow">
    <p:circl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3775" y="142875"/>
            <a:ext cx="7754938" cy="838200"/>
          </a:xfrm>
        </p:spPr>
        <p:txBody>
          <a:bodyPr/>
          <a:lstStyle/>
          <a:p>
            <a:pPr>
              <a:defRPr/>
            </a:pPr>
            <a:r>
              <a:rPr kumimoji="1" lang="zh-CN" altLang="zh-CN" dirty="0">
                <a:latin typeface="Tahoma" pitchFamily="34" charset="0"/>
              </a:rPr>
              <a:t>串的相关函数实现</a:t>
            </a:r>
            <a:endParaRPr lang="zh-CN" altLang="en-US" dirty="0"/>
          </a:p>
        </p:txBody>
      </p:sp>
      <p:sp>
        <p:nvSpPr>
          <p:cNvPr id="3" name="文本占位符 2"/>
          <p:cNvSpPr>
            <a:spLocks noGrp="1"/>
          </p:cNvSpPr>
          <p:nvPr>
            <p:ph type="body" idx="1"/>
          </p:nvPr>
        </p:nvSpPr>
        <p:spPr>
          <a:xfrm>
            <a:off x="300038" y="1384300"/>
            <a:ext cx="8701087" cy="5075238"/>
          </a:xfrm>
        </p:spPr>
        <p:txBody>
          <a:bodyPr/>
          <a:lstStyle/>
          <a:p>
            <a:pPr>
              <a:defRPr/>
            </a:pPr>
            <a:r>
              <a:rPr lang="en-US" altLang="zh-CN" b="0" dirty="0">
                <a:latin typeface="+mn-lt"/>
              </a:rPr>
              <a:t>(4) </a:t>
            </a:r>
            <a:r>
              <a:rPr lang="zh-CN" altLang="zh-CN" b="0" dirty="0">
                <a:latin typeface="+mn-lt"/>
              </a:rPr>
              <a:t>插入子串</a:t>
            </a:r>
          </a:p>
          <a:p>
            <a:pPr>
              <a:defRPr/>
            </a:pPr>
            <a:r>
              <a:rPr lang="en-US" altLang="zh-CN" b="0" dirty="0">
                <a:latin typeface="+mn-lt"/>
              </a:rPr>
              <a:t>	    </a:t>
            </a:r>
            <a:r>
              <a:rPr lang="en-US" altLang="zh-CN" b="0" dirty="0" err="1">
                <a:latin typeface="+mn-lt"/>
              </a:rPr>
              <a:t>int</a:t>
            </a:r>
            <a:r>
              <a:rPr lang="en-US" altLang="zh-CN" b="0" dirty="0">
                <a:latin typeface="+mn-lt"/>
              </a:rPr>
              <a:t>	 j = p + </a:t>
            </a:r>
            <a:r>
              <a:rPr lang="en-US" altLang="zh-CN" b="0" dirty="0" err="1">
                <a:latin typeface="+mn-lt"/>
              </a:rPr>
              <a:t>strlen</a:t>
            </a:r>
            <a:r>
              <a:rPr lang="en-US" altLang="zh-CN" b="0" dirty="0">
                <a:latin typeface="+mn-lt"/>
              </a:rPr>
              <a:t>(cs2);</a:t>
            </a:r>
            <a:endParaRPr lang="zh-CN" altLang="zh-CN" b="0" dirty="0">
              <a:latin typeface="+mn-lt"/>
            </a:endParaRPr>
          </a:p>
          <a:p>
            <a:pPr>
              <a:defRPr/>
            </a:pPr>
            <a:r>
              <a:rPr lang="en-US" altLang="zh-CN" b="0" dirty="0">
                <a:latin typeface="+mn-lt"/>
              </a:rPr>
              <a:t>	    for (</a:t>
            </a:r>
            <a:r>
              <a:rPr lang="en-US" altLang="zh-CN" b="0" dirty="0" err="1">
                <a:latin typeface="+mn-lt"/>
              </a:rPr>
              <a:t>int</a:t>
            </a:r>
            <a:r>
              <a:rPr lang="en-US" altLang="zh-CN" b="0" dirty="0">
                <a:latin typeface="+mn-lt"/>
              </a:rPr>
              <a:t> i = p; i &lt; </a:t>
            </a:r>
            <a:r>
              <a:rPr lang="en-US" altLang="zh-CN" b="0" dirty="0" err="1">
                <a:latin typeface="+mn-lt"/>
              </a:rPr>
              <a:t>strlen</a:t>
            </a:r>
            <a:r>
              <a:rPr lang="en-US" altLang="zh-CN" b="0" dirty="0">
                <a:latin typeface="+mn-lt"/>
              </a:rPr>
              <a:t>(cs1); i++, j++)</a:t>
            </a:r>
            <a:endParaRPr lang="zh-CN" altLang="zh-CN" b="0" dirty="0">
              <a:latin typeface="+mn-lt"/>
            </a:endParaRPr>
          </a:p>
          <a:p>
            <a:pPr>
              <a:defRPr/>
            </a:pPr>
            <a:r>
              <a:rPr lang="en-US" altLang="zh-CN" b="0" dirty="0">
                <a:latin typeface="+mn-lt"/>
              </a:rPr>
              <a:t>	             </a:t>
            </a:r>
            <a:r>
              <a:rPr lang="en-US" altLang="zh-CN" b="0" dirty="0" err="1">
                <a:latin typeface="+mn-lt"/>
              </a:rPr>
              <a:t>cs</a:t>
            </a:r>
            <a:r>
              <a:rPr lang="en-US" altLang="zh-CN" b="0" dirty="0">
                <a:latin typeface="+mn-lt"/>
              </a:rPr>
              <a:t>[j] = cs1[i];       // </a:t>
            </a:r>
            <a:r>
              <a:rPr lang="zh-CN" altLang="zh-CN" b="0" dirty="0">
                <a:latin typeface="+mn-lt"/>
              </a:rPr>
              <a:t>复制第一个串后部分的串值</a:t>
            </a:r>
          </a:p>
          <a:p>
            <a:pPr>
              <a:defRPr/>
            </a:pPr>
            <a:r>
              <a:rPr lang="en-US" altLang="zh-CN" b="0" dirty="0">
                <a:latin typeface="+mn-lt"/>
              </a:rPr>
              <a:t>  	    </a:t>
            </a:r>
            <a:r>
              <a:rPr lang="en-US" altLang="zh-CN" b="0" dirty="0" err="1">
                <a:latin typeface="+mn-lt"/>
              </a:rPr>
              <a:t>cs</a:t>
            </a:r>
            <a:r>
              <a:rPr lang="en-US" altLang="zh-CN" b="0" dirty="0">
                <a:latin typeface="+mn-lt"/>
              </a:rPr>
              <a:t>[</a:t>
            </a:r>
            <a:r>
              <a:rPr lang="en-US" altLang="zh-CN" b="0" dirty="0" err="1">
                <a:latin typeface="+mn-lt"/>
              </a:rPr>
              <a:t>len</a:t>
            </a:r>
            <a:r>
              <a:rPr lang="en-US" altLang="zh-CN" b="0" dirty="0">
                <a:latin typeface="+mn-lt"/>
              </a:rPr>
              <a:t>] = '\0';</a:t>
            </a:r>
            <a:endParaRPr lang="zh-CN" altLang="zh-CN" b="0" dirty="0">
              <a:latin typeface="+mn-lt"/>
            </a:endParaRPr>
          </a:p>
          <a:p>
            <a:pPr>
              <a:defRPr/>
            </a:pPr>
            <a:r>
              <a:rPr lang="en-US" altLang="zh-CN" b="0" dirty="0">
                <a:latin typeface="+mn-lt"/>
              </a:rPr>
              <a:t>  	    s1 = </a:t>
            </a:r>
            <a:r>
              <a:rPr lang="en-US" altLang="zh-CN" b="0" dirty="0" err="1">
                <a:latin typeface="+mn-lt"/>
              </a:rPr>
              <a:t>cs</a:t>
            </a:r>
            <a:r>
              <a:rPr lang="en-US" altLang="zh-CN" b="0" dirty="0">
                <a:latin typeface="+mn-lt"/>
              </a:rPr>
              <a:t>;					   // </a:t>
            </a:r>
            <a:r>
              <a:rPr lang="zh-CN" altLang="zh-CN" b="0" dirty="0">
                <a:latin typeface="+mn-lt"/>
              </a:rPr>
              <a:t>串赋值</a:t>
            </a:r>
          </a:p>
          <a:p>
            <a:pPr>
              <a:defRPr/>
            </a:pPr>
            <a:r>
              <a:rPr lang="en-US" altLang="zh-CN" b="0" dirty="0">
                <a:latin typeface="+mn-lt"/>
              </a:rPr>
              <a:t>  	    return SUCCESS;</a:t>
            </a:r>
            <a:endParaRPr lang="zh-CN" altLang="zh-CN" b="0" dirty="0">
              <a:latin typeface="+mn-lt"/>
            </a:endParaRPr>
          </a:p>
          <a:p>
            <a:pPr>
              <a:defRPr/>
            </a:pPr>
            <a:r>
              <a:rPr lang="en-US" altLang="zh-CN" b="0" dirty="0">
                <a:latin typeface="+mn-lt"/>
              </a:rPr>
              <a:t>  	} </a:t>
            </a:r>
            <a:endParaRPr lang="zh-CN" altLang="zh-CN" b="0" dirty="0">
              <a:latin typeface="+mn-lt"/>
            </a:endParaRPr>
          </a:p>
          <a:p>
            <a:pPr>
              <a:defRPr/>
            </a:pPr>
            <a:r>
              <a:rPr lang="en-US" altLang="zh-CN" b="0" dirty="0">
                <a:latin typeface="+mn-lt"/>
              </a:rPr>
              <a:t>  	return RANGE_ERROR;</a:t>
            </a:r>
            <a:endParaRPr lang="zh-CN" altLang="zh-CN" b="0" dirty="0">
              <a:latin typeface="+mn-lt"/>
            </a:endParaRPr>
          </a:p>
          <a:p>
            <a:pPr>
              <a:defRPr/>
            </a:pPr>
            <a:r>
              <a:rPr lang="en-US" altLang="zh-CN" b="0" dirty="0">
                <a:latin typeface="+mn-lt"/>
              </a:rPr>
              <a:t>}</a:t>
            </a:r>
            <a:endParaRPr lang="zh-CN" altLang="zh-CN" b="0" dirty="0">
              <a:latin typeface="+mn-lt"/>
            </a:endParaRPr>
          </a:p>
        </p:txBody>
      </p:sp>
    </p:spTree>
  </p:cSld>
  <p:clrMapOvr>
    <a:masterClrMapping/>
  </p:clrMapOvr>
  <p:transition spd="slow">
    <p:circle/>
  </p:transition>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8803" name="Rectangle 3" descr="Rectangle: Click to edit Master text styles&#10;Second level&#10;Third level&#10;Fourth level&#10;Fifth level"/>
          <p:cNvSpPr>
            <a:spLocks noGrp="1" noChangeArrowheads="1"/>
          </p:cNvSpPr>
          <p:nvPr>
            <p:ph type="body" idx="1"/>
          </p:nvPr>
        </p:nvSpPr>
        <p:spPr>
          <a:xfrm>
            <a:off x="300038" y="1384300"/>
            <a:ext cx="7521575" cy="5075238"/>
          </a:xfrm>
        </p:spPr>
        <p:txBody>
          <a:bodyPr/>
          <a:lstStyle/>
          <a:p>
            <a:pPr algn="just" eaLnBrk="1" hangingPunct="1">
              <a:lnSpc>
                <a:spcPct val="110000"/>
              </a:lnSpc>
              <a:buFont typeface="Wingdings" pitchFamily="2" charset="2"/>
              <a:buNone/>
              <a:defRPr/>
            </a:pPr>
            <a:r>
              <a:rPr lang="zh-CN" altLang="en-US" dirty="0">
                <a:solidFill>
                  <a:srgbClr val="CC0000"/>
                </a:solidFill>
                <a:ea typeface="楷体_GB2312" pitchFamily="49" charset="-122"/>
              </a:rPr>
              <a:t>串中任意多个连续的字符组成的子序列称为该串的</a:t>
            </a:r>
            <a:r>
              <a:rPr lang="zh-CN" altLang="en-US" dirty="0">
                <a:solidFill>
                  <a:srgbClr val="0000FF"/>
                </a:solidFill>
                <a:ea typeface="楷体_GB2312" pitchFamily="49" charset="-122"/>
              </a:rPr>
              <a:t>子串</a:t>
            </a:r>
            <a:r>
              <a:rPr lang="zh-CN" altLang="en-US" dirty="0">
                <a:solidFill>
                  <a:srgbClr val="CC0000"/>
                </a:solidFill>
                <a:ea typeface="楷体_GB2312" pitchFamily="49" charset="-122"/>
              </a:rPr>
              <a:t>。子串在该串中的位置就是子串的首字符在该串中的位置。</a:t>
            </a:r>
          </a:p>
          <a:p>
            <a:pPr algn="just" eaLnBrk="1" hangingPunct="1">
              <a:lnSpc>
                <a:spcPct val="110000"/>
              </a:lnSpc>
              <a:spcBef>
                <a:spcPct val="50000"/>
              </a:spcBef>
              <a:buFont typeface="Wingdings" pitchFamily="2" charset="2"/>
              <a:buNone/>
              <a:defRPr/>
            </a:pPr>
            <a:r>
              <a:rPr lang="zh-CN" altLang="en-US" dirty="0">
                <a:ea typeface="楷体_GB2312" pitchFamily="49" charset="-122"/>
              </a:rPr>
              <a:t>如果两个字符串对应位置的字符都相等，且它们长度相等，则称这两个字符串相等。</a:t>
            </a:r>
          </a:p>
        </p:txBody>
      </p:sp>
      <p:sp>
        <p:nvSpPr>
          <p:cNvPr id="13315" name="Rectangle 2"/>
          <p:cNvSpPr>
            <a:spLocks noGrp="1" noChangeArrowheads="1"/>
          </p:cNvSpPr>
          <p:nvPr>
            <p:ph type="title"/>
          </p:nvPr>
        </p:nvSpPr>
        <p:spPr>
          <a:xfrm>
            <a:off x="993775" y="142875"/>
            <a:ext cx="7754938" cy="838200"/>
          </a:xfrm>
        </p:spPr>
        <p:txBody>
          <a:bodyPr/>
          <a:lstStyle/>
          <a:p>
            <a:pPr eaLnBrk="1" hangingPunct="1"/>
            <a:r>
              <a:rPr lang="zh-CN" altLang="en-US">
                <a:solidFill>
                  <a:schemeClr val="tx2"/>
                </a:solidFill>
                <a:latin typeface="黑体" pitchFamily="49" charset="-122"/>
                <a:ea typeface="黑体" pitchFamily="49" charset="-122"/>
              </a:rPr>
              <a:t>字符串</a:t>
            </a:r>
          </a:p>
        </p:txBody>
      </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88803">
                                            <p:txEl>
                                              <p:pRg st="0" end="0"/>
                                            </p:txEl>
                                          </p:spTgt>
                                        </p:tgtEl>
                                        <p:attrNameLst>
                                          <p:attrName>style.visibility</p:attrName>
                                        </p:attrNameLst>
                                      </p:cBhvr>
                                      <p:to>
                                        <p:strVal val="visible"/>
                                      </p:to>
                                    </p:set>
                                    <p:anim calcmode="lin" valueType="num">
                                      <p:cBhvr additive="base">
                                        <p:cTn id="7" dur="500" fill="hold"/>
                                        <p:tgtEl>
                                          <p:spTgt spid="58880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8880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88803">
                                            <p:txEl>
                                              <p:pRg st="1" end="1"/>
                                            </p:txEl>
                                          </p:spTgt>
                                        </p:tgtEl>
                                        <p:attrNameLst>
                                          <p:attrName>style.visibility</p:attrName>
                                        </p:attrNameLst>
                                      </p:cBhvr>
                                      <p:to>
                                        <p:strVal val="visible"/>
                                      </p:to>
                                    </p:set>
                                    <p:anim calcmode="lin" valueType="num">
                                      <p:cBhvr additive="base">
                                        <p:cTn id="13" dur="500" fill="hold"/>
                                        <p:tgtEl>
                                          <p:spTgt spid="58880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8880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8803"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3775" y="142875"/>
            <a:ext cx="7754938" cy="838200"/>
          </a:xfrm>
        </p:spPr>
        <p:txBody>
          <a:bodyPr/>
          <a:lstStyle/>
          <a:p>
            <a:pPr>
              <a:defRPr/>
            </a:pPr>
            <a:r>
              <a:rPr kumimoji="1" lang="zh-CN" altLang="zh-CN" dirty="0">
                <a:latin typeface="Tahoma" pitchFamily="34" charset="0"/>
              </a:rPr>
              <a:t>串的相关函数实现</a:t>
            </a:r>
            <a:endParaRPr lang="zh-CN" altLang="en-US" dirty="0"/>
          </a:p>
        </p:txBody>
      </p:sp>
      <p:sp>
        <p:nvSpPr>
          <p:cNvPr id="3" name="文本占位符 2"/>
          <p:cNvSpPr>
            <a:spLocks noGrp="1"/>
          </p:cNvSpPr>
          <p:nvPr>
            <p:ph type="body" idx="1"/>
          </p:nvPr>
        </p:nvSpPr>
        <p:spPr>
          <a:xfrm>
            <a:off x="300038" y="1384300"/>
            <a:ext cx="8701087" cy="5075238"/>
          </a:xfrm>
        </p:spPr>
        <p:txBody>
          <a:bodyPr/>
          <a:lstStyle/>
          <a:p>
            <a:pPr>
              <a:defRPr/>
            </a:pPr>
            <a:r>
              <a:rPr lang="en-US" altLang="zh-CN" b="0" dirty="0">
                <a:latin typeface="+mn-lt"/>
              </a:rPr>
              <a:t>(5) </a:t>
            </a:r>
            <a:r>
              <a:rPr lang="zh-CN" altLang="zh-CN" b="0" dirty="0">
                <a:latin typeface="+mn-lt"/>
              </a:rPr>
              <a:t>删除子串</a:t>
            </a:r>
          </a:p>
          <a:p>
            <a:pPr>
              <a:defRPr/>
            </a:pPr>
            <a:r>
              <a:rPr lang="en-US" altLang="zh-CN" b="0" dirty="0">
                <a:latin typeface="+mn-lt"/>
              </a:rPr>
              <a:t>Status Delete(String &amp;s, </a:t>
            </a:r>
            <a:r>
              <a:rPr lang="en-US" altLang="zh-CN" b="0" dirty="0" err="1">
                <a:latin typeface="+mn-lt"/>
              </a:rPr>
              <a:t>int</a:t>
            </a:r>
            <a:r>
              <a:rPr lang="en-US" altLang="zh-CN" b="0" dirty="0">
                <a:latin typeface="+mn-lt"/>
              </a:rPr>
              <a:t> p, </a:t>
            </a:r>
            <a:r>
              <a:rPr lang="en-US" altLang="zh-CN" b="0" dirty="0" err="1">
                <a:latin typeface="+mn-lt"/>
              </a:rPr>
              <a:t>int</a:t>
            </a:r>
            <a:r>
              <a:rPr lang="en-US" altLang="zh-CN" b="0" dirty="0">
                <a:latin typeface="+mn-lt"/>
              </a:rPr>
              <a:t> n)</a:t>
            </a:r>
            <a:endParaRPr lang="zh-CN" altLang="zh-CN" b="0" dirty="0">
              <a:latin typeface="+mn-lt"/>
            </a:endParaRPr>
          </a:p>
          <a:p>
            <a:pPr>
              <a:defRPr/>
            </a:pPr>
            <a:r>
              <a:rPr lang="en-US" altLang="zh-CN" b="0" dirty="0">
                <a:latin typeface="+mn-lt"/>
              </a:rPr>
              <a:t>{</a:t>
            </a:r>
            <a:endParaRPr lang="zh-CN" altLang="zh-CN" b="0" dirty="0">
              <a:latin typeface="+mn-lt"/>
            </a:endParaRPr>
          </a:p>
          <a:p>
            <a:pPr>
              <a:defRPr/>
            </a:pPr>
            <a:r>
              <a:rPr lang="en-US" altLang="zh-CN" b="0" dirty="0">
                <a:latin typeface="+mn-lt"/>
              </a:rPr>
              <a:t>    	</a:t>
            </a:r>
            <a:r>
              <a:rPr lang="en-US" altLang="zh-CN" b="0" dirty="0" err="1">
                <a:latin typeface="+mn-lt"/>
              </a:rPr>
              <a:t>const</a:t>
            </a:r>
            <a:r>
              <a:rPr lang="en-US" altLang="zh-CN" b="0" dirty="0">
                <a:latin typeface="+mn-lt"/>
              </a:rPr>
              <a:t> char *</a:t>
            </a:r>
            <a:r>
              <a:rPr lang="en-US" altLang="zh-CN" b="0" dirty="0" err="1">
                <a:latin typeface="+mn-lt"/>
              </a:rPr>
              <a:t>cs</a:t>
            </a:r>
            <a:r>
              <a:rPr lang="en-US" altLang="zh-CN" b="0" dirty="0">
                <a:latin typeface="+mn-lt"/>
              </a:rPr>
              <a:t> = </a:t>
            </a:r>
            <a:r>
              <a:rPr lang="en-US" altLang="zh-CN" b="0" dirty="0" err="1">
                <a:latin typeface="+mn-lt"/>
              </a:rPr>
              <a:t>s.CStr</a:t>
            </a:r>
            <a:r>
              <a:rPr lang="en-US" altLang="zh-CN" b="0" dirty="0">
                <a:latin typeface="+mn-lt"/>
              </a:rPr>
              <a:t>();		       // </a:t>
            </a:r>
            <a:r>
              <a:rPr lang="zh-CN" altLang="zh-CN" b="0" dirty="0">
                <a:latin typeface="+mn-lt"/>
              </a:rPr>
              <a:t>取原串值</a:t>
            </a:r>
            <a:r>
              <a:rPr lang="en-US" altLang="zh-CN" b="0" dirty="0">
                <a:latin typeface="+mn-lt"/>
              </a:rPr>
              <a:t> </a:t>
            </a:r>
            <a:endParaRPr lang="zh-CN" altLang="zh-CN" b="0" dirty="0">
              <a:latin typeface="+mn-lt"/>
            </a:endParaRPr>
          </a:p>
          <a:p>
            <a:pPr>
              <a:defRPr/>
            </a:pPr>
            <a:r>
              <a:rPr lang="en-US" altLang="zh-CN" b="0" dirty="0">
                <a:latin typeface="+mn-lt"/>
              </a:rPr>
              <a:t>	if (p &gt;=0 &amp;&amp; (p + n) &lt; </a:t>
            </a:r>
            <a:r>
              <a:rPr lang="en-US" altLang="zh-CN" b="0" dirty="0" err="1">
                <a:latin typeface="+mn-lt"/>
              </a:rPr>
              <a:t>strlen</a:t>
            </a:r>
            <a:r>
              <a:rPr lang="en-US" altLang="zh-CN" b="0" dirty="0">
                <a:latin typeface="+mn-lt"/>
              </a:rPr>
              <a:t>(</a:t>
            </a:r>
            <a:r>
              <a:rPr lang="en-US" altLang="zh-CN" b="0" dirty="0" err="1">
                <a:latin typeface="+mn-lt"/>
              </a:rPr>
              <a:t>cs</a:t>
            </a:r>
            <a:r>
              <a:rPr lang="en-US" altLang="zh-CN" b="0" dirty="0">
                <a:latin typeface="+mn-lt"/>
              </a:rPr>
              <a:t>)) {</a:t>
            </a:r>
            <a:endParaRPr lang="zh-CN" altLang="zh-CN" b="0" dirty="0">
              <a:latin typeface="+mn-lt"/>
            </a:endParaRPr>
          </a:p>
          <a:p>
            <a:pPr>
              <a:defRPr/>
            </a:pPr>
            <a:r>
              <a:rPr lang="en-US" altLang="zh-CN" b="0" dirty="0">
                <a:latin typeface="+mn-lt"/>
              </a:rPr>
              <a:t>    	    </a:t>
            </a:r>
            <a:r>
              <a:rPr lang="en-US" altLang="zh-CN" b="0" dirty="0" err="1">
                <a:latin typeface="+mn-lt"/>
              </a:rPr>
              <a:t>int</a:t>
            </a:r>
            <a:r>
              <a:rPr lang="en-US" altLang="zh-CN" b="0" dirty="0">
                <a:latin typeface="+mn-lt"/>
              </a:rPr>
              <a:t> </a:t>
            </a:r>
            <a:r>
              <a:rPr lang="en-US" altLang="zh-CN" b="0" dirty="0" err="1">
                <a:latin typeface="+mn-lt"/>
              </a:rPr>
              <a:t>len</a:t>
            </a:r>
            <a:r>
              <a:rPr lang="en-US" altLang="zh-CN" b="0" dirty="0">
                <a:latin typeface="+mn-lt"/>
              </a:rPr>
              <a:t> = </a:t>
            </a:r>
            <a:r>
              <a:rPr lang="en-US" altLang="zh-CN" b="0" dirty="0" err="1">
                <a:latin typeface="+mn-lt"/>
              </a:rPr>
              <a:t>strlen</a:t>
            </a:r>
            <a:r>
              <a:rPr lang="en-US" altLang="zh-CN" b="0" dirty="0">
                <a:latin typeface="+mn-lt"/>
              </a:rPr>
              <a:t>(</a:t>
            </a:r>
            <a:r>
              <a:rPr lang="en-US" altLang="zh-CN" b="0" dirty="0" err="1">
                <a:latin typeface="+mn-lt"/>
              </a:rPr>
              <a:t>cs</a:t>
            </a:r>
            <a:r>
              <a:rPr lang="en-US" altLang="zh-CN" b="0" dirty="0">
                <a:latin typeface="+mn-lt"/>
              </a:rPr>
              <a:t>) - n;          // </a:t>
            </a:r>
            <a:r>
              <a:rPr lang="zh-CN" altLang="zh-CN" b="0" dirty="0">
                <a:latin typeface="+mn-lt"/>
              </a:rPr>
              <a:t>求新串的长度</a:t>
            </a:r>
            <a:r>
              <a:rPr lang="en-US" altLang="zh-CN" b="0" dirty="0">
                <a:latin typeface="+mn-lt"/>
              </a:rPr>
              <a:t> </a:t>
            </a:r>
            <a:endParaRPr lang="zh-CN" altLang="zh-CN" b="0" dirty="0">
              <a:latin typeface="+mn-lt"/>
            </a:endParaRPr>
          </a:p>
          <a:p>
            <a:pPr>
              <a:defRPr/>
            </a:pPr>
            <a:r>
              <a:rPr lang="en-US" altLang="zh-CN" b="0" dirty="0">
                <a:latin typeface="+mn-lt"/>
              </a:rPr>
              <a:t>     	    char *news = new char[</a:t>
            </a:r>
            <a:r>
              <a:rPr lang="en-US" altLang="zh-CN" b="0" dirty="0" err="1">
                <a:latin typeface="+mn-lt"/>
              </a:rPr>
              <a:t>len</a:t>
            </a:r>
            <a:r>
              <a:rPr lang="en-US" altLang="zh-CN" b="0" dirty="0">
                <a:latin typeface="+mn-lt"/>
              </a:rPr>
              <a:t> + 1];  // </a:t>
            </a:r>
            <a:r>
              <a:rPr lang="zh-CN" altLang="zh-CN" b="0" dirty="0">
                <a:latin typeface="+mn-lt"/>
              </a:rPr>
              <a:t>申请临时空间</a:t>
            </a:r>
          </a:p>
          <a:p>
            <a:pPr>
              <a:defRPr/>
            </a:pPr>
            <a:r>
              <a:rPr lang="en-US" altLang="zh-CN" b="0" dirty="0">
                <a:latin typeface="+mn-lt"/>
              </a:rPr>
              <a:t>	    </a:t>
            </a:r>
            <a:r>
              <a:rPr lang="en-US" altLang="zh-CN" b="0" dirty="0" err="1">
                <a:latin typeface="+mn-lt"/>
              </a:rPr>
              <a:t>strncpy</a:t>
            </a:r>
            <a:r>
              <a:rPr lang="en-US" altLang="zh-CN" b="0" dirty="0">
                <a:latin typeface="+mn-lt"/>
              </a:rPr>
              <a:t>(news, </a:t>
            </a:r>
            <a:r>
              <a:rPr lang="en-US" altLang="zh-CN" b="0" dirty="0" err="1">
                <a:latin typeface="+mn-lt"/>
              </a:rPr>
              <a:t>cs</a:t>
            </a:r>
            <a:r>
              <a:rPr lang="en-US" altLang="zh-CN" b="0" dirty="0">
                <a:latin typeface="+mn-lt"/>
              </a:rPr>
              <a:t>, p);	  // </a:t>
            </a:r>
            <a:r>
              <a:rPr lang="zh-CN" altLang="zh-CN" b="0" dirty="0">
                <a:latin typeface="+mn-lt"/>
              </a:rPr>
              <a:t>复制原串前部分的串值</a:t>
            </a:r>
          </a:p>
          <a:p>
            <a:pPr>
              <a:defRPr/>
            </a:pPr>
            <a:r>
              <a:rPr lang="en-US" altLang="zh-CN" b="0" dirty="0">
                <a:latin typeface="+mn-lt"/>
              </a:rPr>
              <a:t>	    </a:t>
            </a:r>
            <a:r>
              <a:rPr lang="en-US" altLang="zh-CN" b="0" dirty="0" err="1">
                <a:latin typeface="+mn-lt"/>
              </a:rPr>
              <a:t>int</a:t>
            </a:r>
            <a:r>
              <a:rPr lang="en-US" altLang="zh-CN" b="0" dirty="0">
                <a:latin typeface="+mn-lt"/>
              </a:rPr>
              <a:t>	 j = p + n;</a:t>
            </a:r>
            <a:endParaRPr lang="zh-CN" altLang="zh-CN" b="0" dirty="0">
              <a:latin typeface="+mn-lt"/>
            </a:endParaRPr>
          </a:p>
          <a:p>
            <a:pPr>
              <a:defRPr/>
            </a:pPr>
            <a:r>
              <a:rPr lang="en-US" altLang="zh-CN" b="0" dirty="0">
                <a:latin typeface="+mn-lt"/>
              </a:rPr>
              <a:t>	    for (</a:t>
            </a:r>
            <a:r>
              <a:rPr lang="en-US" altLang="zh-CN" b="0" dirty="0" err="1">
                <a:latin typeface="+mn-lt"/>
              </a:rPr>
              <a:t>int</a:t>
            </a:r>
            <a:r>
              <a:rPr lang="en-US" altLang="zh-CN" b="0" dirty="0">
                <a:latin typeface="+mn-lt"/>
              </a:rPr>
              <a:t> i = p; i &lt; </a:t>
            </a:r>
            <a:r>
              <a:rPr lang="en-US" altLang="zh-CN" b="0" dirty="0" err="1">
                <a:latin typeface="+mn-lt"/>
              </a:rPr>
              <a:t>len</a:t>
            </a:r>
            <a:r>
              <a:rPr lang="en-US" altLang="zh-CN" b="0" dirty="0">
                <a:latin typeface="+mn-lt"/>
              </a:rPr>
              <a:t>; i++, j++)</a:t>
            </a:r>
            <a:endParaRPr lang="zh-CN" altLang="zh-CN" b="0" dirty="0">
              <a:latin typeface="+mn-lt"/>
            </a:endParaRPr>
          </a:p>
          <a:p>
            <a:pPr>
              <a:defRPr/>
            </a:pPr>
            <a:r>
              <a:rPr lang="en-US" altLang="zh-CN" b="0" dirty="0">
                <a:latin typeface="+mn-lt"/>
              </a:rPr>
              <a:t>	    	news[i] = </a:t>
            </a:r>
            <a:r>
              <a:rPr lang="en-US" altLang="zh-CN" b="0" dirty="0" err="1">
                <a:latin typeface="+mn-lt"/>
              </a:rPr>
              <a:t>cs</a:t>
            </a:r>
            <a:r>
              <a:rPr lang="en-US" altLang="zh-CN" b="0" dirty="0">
                <a:latin typeface="+mn-lt"/>
              </a:rPr>
              <a:t>[j]; </a:t>
            </a:r>
          </a:p>
          <a:p>
            <a:pPr>
              <a:defRPr/>
            </a:pPr>
            <a:r>
              <a:rPr lang="en-US" altLang="zh-CN" b="0" dirty="0">
                <a:latin typeface="+mn-lt"/>
              </a:rPr>
              <a:t>         		// </a:t>
            </a:r>
            <a:r>
              <a:rPr lang="zh-CN" altLang="zh-CN" b="0" dirty="0">
                <a:latin typeface="+mn-lt"/>
              </a:rPr>
              <a:t>复制第一个串后部分的串值</a:t>
            </a:r>
          </a:p>
        </p:txBody>
      </p:sp>
    </p:spTree>
  </p:cSld>
  <p:clrMapOvr>
    <a:masterClrMapping/>
  </p:clrMapOvr>
  <p:transition spd="slow">
    <p:circl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3775" y="142875"/>
            <a:ext cx="7754938" cy="838200"/>
          </a:xfrm>
        </p:spPr>
        <p:txBody>
          <a:bodyPr/>
          <a:lstStyle/>
          <a:p>
            <a:pPr>
              <a:defRPr/>
            </a:pPr>
            <a:r>
              <a:rPr kumimoji="1" lang="zh-CN" altLang="zh-CN" dirty="0">
                <a:latin typeface="Tahoma" pitchFamily="34" charset="0"/>
              </a:rPr>
              <a:t>串的相关函数实现</a:t>
            </a:r>
            <a:endParaRPr lang="zh-CN" altLang="en-US" dirty="0"/>
          </a:p>
        </p:txBody>
      </p:sp>
      <p:sp>
        <p:nvSpPr>
          <p:cNvPr id="3" name="文本占位符 2"/>
          <p:cNvSpPr>
            <a:spLocks noGrp="1"/>
          </p:cNvSpPr>
          <p:nvPr>
            <p:ph type="body" idx="1"/>
          </p:nvPr>
        </p:nvSpPr>
        <p:spPr>
          <a:xfrm>
            <a:off x="300038" y="1384300"/>
            <a:ext cx="8701087" cy="5075238"/>
          </a:xfrm>
        </p:spPr>
        <p:txBody>
          <a:bodyPr/>
          <a:lstStyle/>
          <a:p>
            <a:pPr>
              <a:defRPr/>
            </a:pPr>
            <a:r>
              <a:rPr lang="en-US" altLang="zh-CN" b="0" dirty="0">
                <a:latin typeface="+mn-lt"/>
              </a:rPr>
              <a:t>(5) </a:t>
            </a:r>
            <a:r>
              <a:rPr lang="zh-CN" altLang="zh-CN" b="0" dirty="0">
                <a:latin typeface="+mn-lt"/>
              </a:rPr>
              <a:t>删除子串</a:t>
            </a:r>
          </a:p>
          <a:p>
            <a:pPr>
              <a:defRPr/>
            </a:pPr>
            <a:r>
              <a:rPr lang="en-US" altLang="zh-CN" b="0" dirty="0">
                <a:latin typeface="+mn-lt"/>
              </a:rPr>
              <a:t>	    news[</a:t>
            </a:r>
            <a:r>
              <a:rPr lang="en-US" altLang="zh-CN" b="0" dirty="0" err="1">
                <a:latin typeface="+mn-lt"/>
              </a:rPr>
              <a:t>len</a:t>
            </a:r>
            <a:r>
              <a:rPr lang="en-US" altLang="zh-CN" b="0" dirty="0">
                <a:latin typeface="+mn-lt"/>
              </a:rPr>
              <a:t>] = '\0';</a:t>
            </a:r>
            <a:endParaRPr lang="zh-CN" altLang="zh-CN" b="0" dirty="0">
              <a:latin typeface="+mn-lt"/>
            </a:endParaRPr>
          </a:p>
          <a:p>
            <a:pPr>
              <a:defRPr/>
            </a:pPr>
            <a:r>
              <a:rPr lang="en-US" altLang="zh-CN" b="0" dirty="0">
                <a:latin typeface="+mn-lt"/>
              </a:rPr>
              <a:t>	    s = news;			  // </a:t>
            </a:r>
            <a:r>
              <a:rPr lang="zh-CN" altLang="zh-CN" b="0" dirty="0">
                <a:latin typeface="+mn-lt"/>
              </a:rPr>
              <a:t>串赋值</a:t>
            </a:r>
          </a:p>
          <a:p>
            <a:pPr>
              <a:defRPr/>
            </a:pPr>
            <a:r>
              <a:rPr lang="en-US" altLang="zh-CN" b="0" dirty="0">
                <a:latin typeface="+mn-lt"/>
              </a:rPr>
              <a:t>  	    delete []news;		  // </a:t>
            </a:r>
            <a:r>
              <a:rPr lang="zh-CN" altLang="zh-CN" b="0" dirty="0">
                <a:latin typeface="+mn-lt"/>
              </a:rPr>
              <a:t>释放临时空间</a:t>
            </a:r>
          </a:p>
          <a:p>
            <a:pPr>
              <a:defRPr/>
            </a:pPr>
            <a:r>
              <a:rPr lang="en-US" altLang="zh-CN" b="0" dirty="0">
                <a:latin typeface="+mn-lt"/>
              </a:rPr>
              <a:t>  	    return SUCCESS;</a:t>
            </a:r>
            <a:endParaRPr lang="zh-CN" altLang="zh-CN" b="0" dirty="0">
              <a:latin typeface="+mn-lt"/>
            </a:endParaRPr>
          </a:p>
          <a:p>
            <a:pPr>
              <a:defRPr/>
            </a:pPr>
            <a:r>
              <a:rPr lang="en-US" altLang="zh-CN" b="0" dirty="0">
                <a:latin typeface="+mn-lt"/>
              </a:rPr>
              <a:t>  	} </a:t>
            </a:r>
            <a:endParaRPr lang="zh-CN" altLang="zh-CN" b="0" dirty="0">
              <a:latin typeface="+mn-lt"/>
            </a:endParaRPr>
          </a:p>
          <a:p>
            <a:pPr>
              <a:defRPr/>
            </a:pPr>
            <a:r>
              <a:rPr lang="en-US" altLang="zh-CN" b="0" dirty="0">
                <a:latin typeface="+mn-lt"/>
              </a:rPr>
              <a:t>  	return RANGE_ERROR;</a:t>
            </a:r>
            <a:endParaRPr lang="zh-CN" altLang="zh-CN" b="0" dirty="0">
              <a:latin typeface="+mn-lt"/>
            </a:endParaRPr>
          </a:p>
          <a:p>
            <a:pPr>
              <a:defRPr/>
            </a:pPr>
            <a:r>
              <a:rPr lang="en-US" altLang="zh-CN" b="0" dirty="0">
                <a:latin typeface="+mn-lt"/>
              </a:rPr>
              <a:t>} </a:t>
            </a:r>
            <a:endParaRPr lang="zh-CN" altLang="zh-CN" b="0" dirty="0">
              <a:latin typeface="+mn-lt"/>
            </a:endParaRPr>
          </a:p>
        </p:txBody>
      </p:sp>
    </p:spTree>
  </p:cSld>
  <p:clrMapOvr>
    <a:masterClrMapping/>
  </p:clrMapOvr>
  <p:transition spd="slow">
    <p:circl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3775" y="142875"/>
            <a:ext cx="7754938" cy="838200"/>
          </a:xfrm>
        </p:spPr>
        <p:txBody>
          <a:bodyPr/>
          <a:lstStyle/>
          <a:p>
            <a:pPr>
              <a:defRPr/>
            </a:pPr>
            <a:r>
              <a:rPr kumimoji="1" lang="zh-CN" altLang="zh-CN" dirty="0">
                <a:latin typeface="Tahoma" pitchFamily="34" charset="0"/>
              </a:rPr>
              <a:t>串的相关函数实现</a:t>
            </a:r>
            <a:endParaRPr lang="zh-CN" altLang="en-US" dirty="0"/>
          </a:p>
        </p:txBody>
      </p:sp>
      <p:sp>
        <p:nvSpPr>
          <p:cNvPr id="3" name="文本占位符 2"/>
          <p:cNvSpPr>
            <a:spLocks noGrp="1"/>
          </p:cNvSpPr>
          <p:nvPr>
            <p:ph type="body" idx="1"/>
          </p:nvPr>
        </p:nvSpPr>
        <p:spPr>
          <a:xfrm>
            <a:off x="300038" y="1384300"/>
            <a:ext cx="8701087" cy="5075238"/>
          </a:xfrm>
        </p:spPr>
        <p:txBody>
          <a:bodyPr/>
          <a:lstStyle/>
          <a:p>
            <a:pPr>
              <a:defRPr/>
            </a:pPr>
            <a:r>
              <a:rPr lang="en-US" altLang="zh-CN" b="0" dirty="0">
                <a:latin typeface="+mn-lt"/>
              </a:rPr>
              <a:t>(6) </a:t>
            </a:r>
            <a:r>
              <a:rPr lang="zh-CN" altLang="zh-CN" b="0" dirty="0">
                <a:latin typeface="+mn-lt"/>
              </a:rPr>
              <a:t>取子串</a:t>
            </a:r>
          </a:p>
          <a:p>
            <a:pPr>
              <a:defRPr/>
            </a:pPr>
            <a:r>
              <a:rPr lang="zh-CN" altLang="zh-CN" b="0" dirty="0">
                <a:latin typeface="+mn-lt"/>
              </a:rPr>
              <a:t>操作结果：当</a:t>
            </a:r>
            <a:r>
              <a:rPr lang="en-US" altLang="zh-CN" b="0" dirty="0">
                <a:latin typeface="+mn-lt"/>
              </a:rPr>
              <a:t>0 &lt;= p &lt; </a:t>
            </a:r>
            <a:r>
              <a:rPr lang="en-US" altLang="zh-CN" b="0" dirty="0" err="1">
                <a:latin typeface="+mn-lt"/>
              </a:rPr>
              <a:t>s.Length</a:t>
            </a:r>
            <a:r>
              <a:rPr lang="en-US" altLang="zh-CN" b="0" dirty="0">
                <a:latin typeface="+mn-lt"/>
              </a:rPr>
              <a:t>()</a:t>
            </a:r>
            <a:r>
              <a:rPr lang="zh-CN" altLang="zh-CN" b="0" dirty="0">
                <a:latin typeface="+mn-lt"/>
              </a:rPr>
              <a:t>且</a:t>
            </a:r>
            <a:r>
              <a:rPr lang="en-US" altLang="zh-CN" b="0" dirty="0">
                <a:latin typeface="+mn-lt"/>
              </a:rPr>
              <a:t>0 &lt;= n &lt;= </a:t>
            </a:r>
            <a:r>
              <a:rPr lang="en-US" altLang="zh-CN" b="0" dirty="0" err="1">
                <a:latin typeface="+mn-lt"/>
              </a:rPr>
              <a:t>s.Length</a:t>
            </a:r>
            <a:r>
              <a:rPr lang="en-US" altLang="zh-CN" b="0" dirty="0">
                <a:latin typeface="+mn-lt"/>
              </a:rPr>
              <a:t>() – p</a:t>
            </a:r>
            <a:r>
              <a:rPr lang="zh-CN" altLang="zh-CN" b="0" dirty="0">
                <a:latin typeface="+mn-lt"/>
              </a:rPr>
              <a:t>时返回串</a:t>
            </a:r>
            <a:r>
              <a:rPr lang="en-US" altLang="zh-CN" b="0" dirty="0">
                <a:latin typeface="+mn-lt"/>
              </a:rPr>
              <a:t>s</a:t>
            </a:r>
            <a:r>
              <a:rPr lang="zh-CN" altLang="zh-CN" b="0" dirty="0">
                <a:latin typeface="+mn-lt"/>
              </a:rPr>
              <a:t>的第</a:t>
            </a:r>
            <a:r>
              <a:rPr lang="en-US" altLang="zh-CN" b="0" dirty="0">
                <a:latin typeface="+mn-lt"/>
              </a:rPr>
              <a:t>p</a:t>
            </a:r>
            <a:r>
              <a:rPr lang="zh-CN" altLang="zh-CN" b="0" dirty="0">
                <a:latin typeface="+mn-lt"/>
              </a:rPr>
              <a:t>个字符开始的长度为</a:t>
            </a:r>
            <a:r>
              <a:rPr lang="en-US" altLang="zh-CN" b="0" dirty="0">
                <a:latin typeface="+mn-lt"/>
              </a:rPr>
              <a:t>n</a:t>
            </a:r>
            <a:r>
              <a:rPr lang="zh-CN" altLang="zh-CN" b="0" dirty="0">
                <a:latin typeface="+mn-lt"/>
              </a:rPr>
              <a:t>的子串，否则返回空串。</a:t>
            </a:r>
          </a:p>
          <a:p>
            <a:pPr>
              <a:defRPr/>
            </a:pPr>
            <a:r>
              <a:rPr lang="en-US" altLang="zh-CN" b="0" dirty="0">
                <a:latin typeface="+mn-lt"/>
              </a:rPr>
              <a:t>String </a:t>
            </a:r>
            <a:r>
              <a:rPr lang="en-US" altLang="zh-CN" b="0" dirty="0" err="1">
                <a:latin typeface="+mn-lt"/>
              </a:rPr>
              <a:t>SubString</a:t>
            </a:r>
            <a:r>
              <a:rPr lang="en-US" altLang="zh-CN" b="0" dirty="0">
                <a:latin typeface="+mn-lt"/>
              </a:rPr>
              <a:t>(</a:t>
            </a:r>
            <a:r>
              <a:rPr lang="en-US" altLang="zh-CN" b="0" dirty="0" err="1">
                <a:latin typeface="+mn-lt"/>
              </a:rPr>
              <a:t>const</a:t>
            </a:r>
            <a:r>
              <a:rPr lang="en-US" altLang="zh-CN" b="0" dirty="0">
                <a:latin typeface="+mn-lt"/>
              </a:rPr>
              <a:t> String &amp;s, </a:t>
            </a:r>
            <a:r>
              <a:rPr lang="en-US" altLang="zh-CN" b="0" dirty="0" err="1">
                <a:latin typeface="+mn-lt"/>
              </a:rPr>
              <a:t>int</a:t>
            </a:r>
            <a:r>
              <a:rPr lang="en-US" altLang="zh-CN" b="0" dirty="0">
                <a:latin typeface="+mn-lt"/>
              </a:rPr>
              <a:t> p, </a:t>
            </a:r>
            <a:r>
              <a:rPr lang="en-US" altLang="zh-CN" b="0" dirty="0" err="1">
                <a:latin typeface="+mn-lt"/>
              </a:rPr>
              <a:t>int</a:t>
            </a:r>
            <a:r>
              <a:rPr lang="en-US" altLang="zh-CN" b="0" dirty="0">
                <a:latin typeface="+mn-lt"/>
              </a:rPr>
              <a:t> n)</a:t>
            </a:r>
            <a:endParaRPr lang="zh-CN" altLang="zh-CN" b="0" dirty="0">
              <a:latin typeface="+mn-lt"/>
            </a:endParaRPr>
          </a:p>
          <a:p>
            <a:pPr>
              <a:defRPr/>
            </a:pPr>
            <a:r>
              <a:rPr lang="en-US" altLang="zh-CN" b="0" dirty="0">
                <a:latin typeface="+mn-lt"/>
              </a:rPr>
              <a:t>{</a:t>
            </a:r>
            <a:endParaRPr lang="zh-CN" altLang="zh-CN" b="0" dirty="0">
              <a:latin typeface="+mn-lt"/>
            </a:endParaRPr>
          </a:p>
          <a:p>
            <a:pPr>
              <a:defRPr/>
            </a:pPr>
            <a:r>
              <a:rPr lang="en-US" altLang="zh-CN" b="0" dirty="0">
                <a:latin typeface="+mn-lt"/>
              </a:rPr>
              <a:t>	if  (0 &lt;= p &amp;&amp; p + n &lt; </a:t>
            </a:r>
            <a:r>
              <a:rPr lang="en-US" altLang="zh-CN" b="0" dirty="0" err="1">
                <a:latin typeface="+mn-lt"/>
              </a:rPr>
              <a:t>s.Length</a:t>
            </a:r>
            <a:r>
              <a:rPr lang="en-US" altLang="zh-CN" b="0" dirty="0">
                <a:latin typeface="+mn-lt"/>
              </a:rPr>
              <a:t>() &amp;&amp; 0 &lt;= n)	{</a:t>
            </a:r>
            <a:endParaRPr lang="zh-CN" altLang="zh-CN" b="0" dirty="0">
              <a:latin typeface="+mn-lt"/>
            </a:endParaRPr>
          </a:p>
          <a:p>
            <a:pPr>
              <a:defRPr/>
            </a:pPr>
            <a:r>
              <a:rPr lang="en-US" altLang="zh-CN" b="0" dirty="0">
                <a:latin typeface="+mn-lt"/>
              </a:rPr>
              <a:t>	     char *sub = new char[n + 1];	// </a:t>
            </a:r>
            <a:r>
              <a:rPr lang="zh-CN" altLang="zh-CN" b="0" dirty="0">
                <a:latin typeface="+mn-lt"/>
              </a:rPr>
              <a:t>申请临时空间</a:t>
            </a:r>
          </a:p>
          <a:p>
            <a:pPr>
              <a:defRPr/>
            </a:pPr>
            <a:r>
              <a:rPr lang="en-US" altLang="zh-CN" b="0" dirty="0">
                <a:latin typeface="+mn-lt"/>
              </a:rPr>
              <a:t>	     </a:t>
            </a:r>
            <a:r>
              <a:rPr lang="en-US" altLang="zh-CN" b="0" dirty="0" err="1">
                <a:latin typeface="+mn-lt"/>
              </a:rPr>
              <a:t>const</a:t>
            </a:r>
            <a:r>
              <a:rPr lang="en-US" altLang="zh-CN" b="0" dirty="0">
                <a:latin typeface="+mn-lt"/>
              </a:rPr>
              <a:t> char *</a:t>
            </a:r>
            <a:r>
              <a:rPr lang="en-US" altLang="zh-CN" b="0" dirty="0" err="1">
                <a:latin typeface="+mn-lt"/>
              </a:rPr>
              <a:t>strp</a:t>
            </a:r>
            <a:r>
              <a:rPr lang="en-US" altLang="zh-CN" b="0" dirty="0">
                <a:latin typeface="+mn-lt"/>
              </a:rPr>
              <a:t> = </a:t>
            </a:r>
            <a:r>
              <a:rPr lang="en-US" altLang="zh-CN" b="0" dirty="0" err="1">
                <a:latin typeface="+mn-lt"/>
              </a:rPr>
              <a:t>s.CStr</a:t>
            </a:r>
            <a:r>
              <a:rPr lang="en-US" altLang="zh-CN" b="0" dirty="0">
                <a:latin typeface="+mn-lt"/>
              </a:rPr>
              <a:t>();	// </a:t>
            </a:r>
            <a:r>
              <a:rPr lang="zh-CN" altLang="zh-CN" b="0" dirty="0">
                <a:latin typeface="+mn-lt"/>
              </a:rPr>
              <a:t>生成字符数组</a:t>
            </a:r>
          </a:p>
          <a:p>
            <a:pPr>
              <a:defRPr/>
            </a:pPr>
            <a:r>
              <a:rPr lang="en-US" altLang="zh-CN" b="0" dirty="0">
                <a:latin typeface="+mn-lt"/>
              </a:rPr>
              <a:t>	     </a:t>
            </a:r>
            <a:r>
              <a:rPr lang="en-US" altLang="zh-CN" b="0" dirty="0" err="1">
                <a:latin typeface="+mn-lt"/>
              </a:rPr>
              <a:t>strncpy</a:t>
            </a:r>
            <a:r>
              <a:rPr lang="en-US" altLang="zh-CN" b="0" dirty="0">
                <a:latin typeface="+mn-lt"/>
              </a:rPr>
              <a:t>(sub, </a:t>
            </a:r>
            <a:r>
              <a:rPr lang="en-US" altLang="zh-CN" b="0" dirty="0" err="1">
                <a:latin typeface="+mn-lt"/>
              </a:rPr>
              <a:t>strp</a:t>
            </a:r>
            <a:r>
              <a:rPr lang="en-US" altLang="zh-CN" b="0" dirty="0">
                <a:latin typeface="+mn-lt"/>
              </a:rPr>
              <a:t> + p, n);	// </a:t>
            </a:r>
            <a:r>
              <a:rPr lang="zh-CN" altLang="zh-CN" b="0" dirty="0">
                <a:latin typeface="+mn-lt"/>
              </a:rPr>
              <a:t>复制串</a:t>
            </a:r>
          </a:p>
          <a:p>
            <a:pPr>
              <a:defRPr/>
            </a:pPr>
            <a:r>
              <a:rPr lang="en-US" altLang="zh-CN" b="0" dirty="0">
                <a:latin typeface="+mn-lt"/>
              </a:rPr>
              <a:t>	     sub[n] = '\0';			// </a:t>
            </a:r>
            <a:r>
              <a:rPr lang="zh-CN" altLang="zh-CN" b="0" dirty="0">
                <a:latin typeface="+mn-lt"/>
              </a:rPr>
              <a:t>串值以</a:t>
            </a:r>
            <a:r>
              <a:rPr lang="en-US" altLang="zh-CN" b="0" dirty="0">
                <a:latin typeface="+mn-lt"/>
              </a:rPr>
              <a:t>'\0'</a:t>
            </a:r>
            <a:r>
              <a:rPr lang="zh-CN" altLang="zh-CN" b="0" dirty="0">
                <a:latin typeface="+mn-lt"/>
              </a:rPr>
              <a:t>结束</a:t>
            </a:r>
          </a:p>
          <a:p>
            <a:pPr>
              <a:defRPr/>
            </a:pPr>
            <a:r>
              <a:rPr lang="en-US" altLang="zh-CN" b="0" dirty="0">
                <a:latin typeface="+mn-lt"/>
              </a:rPr>
              <a:t>	     String </a:t>
            </a:r>
            <a:r>
              <a:rPr lang="en-US" altLang="zh-CN" b="0" dirty="0" err="1">
                <a:latin typeface="+mn-lt"/>
              </a:rPr>
              <a:t>cs</a:t>
            </a:r>
            <a:r>
              <a:rPr lang="en-US" altLang="zh-CN" b="0" dirty="0">
                <a:latin typeface="+mn-lt"/>
              </a:rPr>
              <a:t>(sub);			// </a:t>
            </a:r>
            <a:r>
              <a:rPr lang="zh-CN" altLang="zh-CN" b="0" dirty="0">
                <a:latin typeface="+mn-lt"/>
              </a:rPr>
              <a:t>生成串对象</a:t>
            </a:r>
          </a:p>
        </p:txBody>
      </p:sp>
    </p:spTree>
  </p:cSld>
  <p:clrMapOvr>
    <a:masterClrMapping/>
  </p:clrMapOvr>
  <p:transition spd="slow">
    <p:circl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3775" y="142875"/>
            <a:ext cx="7754938" cy="838200"/>
          </a:xfrm>
        </p:spPr>
        <p:txBody>
          <a:bodyPr/>
          <a:lstStyle/>
          <a:p>
            <a:pPr>
              <a:defRPr/>
            </a:pPr>
            <a:r>
              <a:rPr kumimoji="1" lang="zh-CN" altLang="zh-CN" dirty="0">
                <a:latin typeface="Tahoma" pitchFamily="34" charset="0"/>
              </a:rPr>
              <a:t>串的相关函数实现</a:t>
            </a:r>
            <a:endParaRPr lang="zh-CN" altLang="en-US" dirty="0"/>
          </a:p>
        </p:txBody>
      </p:sp>
      <p:sp>
        <p:nvSpPr>
          <p:cNvPr id="3" name="文本占位符 2"/>
          <p:cNvSpPr>
            <a:spLocks noGrp="1"/>
          </p:cNvSpPr>
          <p:nvPr>
            <p:ph type="body" idx="1"/>
          </p:nvPr>
        </p:nvSpPr>
        <p:spPr>
          <a:xfrm>
            <a:off x="300038" y="1384300"/>
            <a:ext cx="8701087" cy="5075238"/>
          </a:xfrm>
        </p:spPr>
        <p:txBody>
          <a:bodyPr/>
          <a:lstStyle/>
          <a:p>
            <a:pPr>
              <a:defRPr/>
            </a:pPr>
            <a:r>
              <a:rPr lang="en-US" altLang="zh-CN" b="0" dirty="0">
                <a:latin typeface="+mn-lt"/>
              </a:rPr>
              <a:t>	     delete []sub;        // </a:t>
            </a:r>
            <a:r>
              <a:rPr lang="zh-CN" altLang="zh-CN" b="0" dirty="0">
                <a:latin typeface="+mn-lt"/>
              </a:rPr>
              <a:t>释放临时空间</a:t>
            </a:r>
          </a:p>
          <a:p>
            <a:pPr>
              <a:defRPr/>
            </a:pPr>
            <a:r>
              <a:rPr lang="en-US" altLang="zh-CN" b="0" dirty="0">
                <a:latin typeface="+mn-lt"/>
              </a:rPr>
              <a:t>	     return </a:t>
            </a:r>
            <a:r>
              <a:rPr lang="en-US" altLang="zh-CN" b="0" dirty="0" err="1">
                <a:latin typeface="+mn-lt"/>
              </a:rPr>
              <a:t>cs</a:t>
            </a:r>
            <a:r>
              <a:rPr lang="en-US" altLang="zh-CN" b="0" dirty="0">
                <a:latin typeface="+mn-lt"/>
              </a:rPr>
              <a:t>;</a:t>
            </a:r>
            <a:endParaRPr lang="zh-CN" altLang="zh-CN" b="0" dirty="0">
              <a:latin typeface="+mn-lt"/>
            </a:endParaRPr>
          </a:p>
          <a:p>
            <a:pPr>
              <a:defRPr/>
            </a:pPr>
            <a:r>
              <a:rPr lang="en-US" altLang="zh-CN" b="0" dirty="0">
                <a:latin typeface="+mn-lt"/>
              </a:rPr>
              <a:t>	}</a:t>
            </a:r>
            <a:endParaRPr lang="zh-CN" altLang="zh-CN" b="0" dirty="0">
              <a:latin typeface="+mn-lt"/>
            </a:endParaRPr>
          </a:p>
          <a:p>
            <a:pPr>
              <a:defRPr/>
            </a:pPr>
            <a:r>
              <a:rPr lang="en-US" altLang="zh-CN" b="0" dirty="0">
                <a:latin typeface="+mn-lt"/>
              </a:rPr>
              <a:t>	else	{		// </a:t>
            </a:r>
            <a:r>
              <a:rPr lang="zh-CN" altLang="zh-CN" b="0" dirty="0">
                <a:latin typeface="+mn-lt"/>
              </a:rPr>
              <a:t>返回空串</a:t>
            </a:r>
          </a:p>
          <a:p>
            <a:pPr>
              <a:defRPr/>
            </a:pPr>
            <a:r>
              <a:rPr lang="en-US" altLang="zh-CN" b="0" dirty="0">
                <a:latin typeface="+mn-lt"/>
              </a:rPr>
              <a:t>	     String </a:t>
            </a:r>
            <a:r>
              <a:rPr lang="en-US" altLang="zh-CN" b="0" dirty="0" err="1">
                <a:latin typeface="+mn-lt"/>
              </a:rPr>
              <a:t>cs</a:t>
            </a:r>
            <a:r>
              <a:rPr lang="en-US" altLang="zh-CN" b="0" dirty="0">
                <a:latin typeface="+mn-lt"/>
              </a:rPr>
              <a:t>("");	// </a:t>
            </a:r>
            <a:r>
              <a:rPr lang="zh-CN" altLang="zh-CN" b="0" dirty="0">
                <a:latin typeface="+mn-lt"/>
              </a:rPr>
              <a:t>生成空串对象</a:t>
            </a:r>
          </a:p>
          <a:p>
            <a:pPr>
              <a:defRPr/>
            </a:pPr>
            <a:r>
              <a:rPr lang="en-US" altLang="zh-CN" b="0" dirty="0">
                <a:latin typeface="+mn-lt"/>
              </a:rPr>
              <a:t>	     return </a:t>
            </a:r>
            <a:r>
              <a:rPr lang="en-US" altLang="zh-CN" b="0" dirty="0" err="1">
                <a:latin typeface="+mn-lt"/>
              </a:rPr>
              <a:t>cs</a:t>
            </a:r>
            <a:r>
              <a:rPr lang="en-US" altLang="zh-CN" b="0" dirty="0">
                <a:latin typeface="+mn-lt"/>
              </a:rPr>
              <a:t>;</a:t>
            </a:r>
            <a:endParaRPr lang="zh-CN" altLang="zh-CN" b="0" dirty="0">
              <a:latin typeface="+mn-lt"/>
            </a:endParaRPr>
          </a:p>
          <a:p>
            <a:pPr>
              <a:defRPr/>
            </a:pPr>
            <a:r>
              <a:rPr lang="en-US" altLang="zh-CN" b="0" dirty="0">
                <a:latin typeface="+mn-lt"/>
              </a:rPr>
              <a:t>	}</a:t>
            </a:r>
            <a:endParaRPr lang="zh-CN" altLang="zh-CN" b="0" dirty="0">
              <a:latin typeface="+mn-lt"/>
            </a:endParaRPr>
          </a:p>
          <a:p>
            <a:pPr>
              <a:defRPr/>
            </a:pPr>
            <a:r>
              <a:rPr lang="en-US" altLang="zh-CN" b="0" dirty="0">
                <a:latin typeface="+mn-lt"/>
              </a:rPr>
              <a:t>}</a:t>
            </a:r>
            <a:endParaRPr lang="zh-CN" altLang="zh-CN" b="0" dirty="0">
              <a:latin typeface="+mn-lt"/>
            </a:endParaRPr>
          </a:p>
        </p:txBody>
      </p:sp>
    </p:spTree>
  </p:cSld>
  <p:clrMapOvr>
    <a:masterClrMapping/>
  </p:clrMapOvr>
  <p:transition spd="slow">
    <p:circl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3775" y="142875"/>
            <a:ext cx="7754938" cy="838200"/>
          </a:xfrm>
        </p:spPr>
        <p:txBody>
          <a:bodyPr/>
          <a:lstStyle/>
          <a:p>
            <a:pPr>
              <a:defRPr/>
            </a:pPr>
            <a:r>
              <a:rPr kumimoji="1" lang="zh-CN" altLang="zh-CN" dirty="0">
                <a:latin typeface="Tahoma" pitchFamily="34" charset="0"/>
              </a:rPr>
              <a:t>串的相关函数实现</a:t>
            </a:r>
            <a:endParaRPr lang="zh-CN" altLang="en-US" dirty="0"/>
          </a:p>
        </p:txBody>
      </p:sp>
      <p:sp>
        <p:nvSpPr>
          <p:cNvPr id="3" name="文本占位符 2"/>
          <p:cNvSpPr>
            <a:spLocks noGrp="1"/>
          </p:cNvSpPr>
          <p:nvPr>
            <p:ph type="body" idx="1"/>
          </p:nvPr>
        </p:nvSpPr>
        <p:spPr>
          <a:xfrm>
            <a:off x="300038" y="1233488"/>
            <a:ext cx="8701087" cy="5075237"/>
          </a:xfrm>
        </p:spPr>
        <p:txBody>
          <a:bodyPr/>
          <a:lstStyle/>
          <a:p>
            <a:pPr>
              <a:defRPr/>
            </a:pPr>
            <a:r>
              <a:rPr lang="en-US" altLang="zh-CN" b="0" dirty="0">
                <a:latin typeface="+mn-lt"/>
              </a:rPr>
              <a:t>(7) </a:t>
            </a:r>
            <a:r>
              <a:rPr lang="zh-CN" altLang="zh-CN" b="0" dirty="0">
                <a:latin typeface="+mn-lt"/>
              </a:rPr>
              <a:t>串的连接</a:t>
            </a:r>
          </a:p>
          <a:p>
            <a:pPr>
              <a:defRPr/>
            </a:pPr>
            <a:r>
              <a:rPr lang="zh-CN" altLang="zh-CN" b="0" dirty="0">
                <a:latin typeface="+mn-lt"/>
              </a:rPr>
              <a:t>操作结果：重载字符串连接运算符</a:t>
            </a:r>
            <a:r>
              <a:rPr lang="en-US" altLang="zh-CN" b="0" dirty="0">
                <a:latin typeface="+mn-lt"/>
              </a:rPr>
              <a:t>+</a:t>
            </a:r>
            <a:r>
              <a:rPr lang="zh-CN" altLang="zh-CN" b="0" dirty="0">
                <a:latin typeface="+mn-lt"/>
              </a:rPr>
              <a:t>。</a:t>
            </a:r>
          </a:p>
          <a:p>
            <a:pPr>
              <a:defRPr/>
            </a:pPr>
            <a:r>
              <a:rPr lang="en-US" altLang="zh-CN" b="0" dirty="0">
                <a:latin typeface="+mn-lt"/>
              </a:rPr>
              <a:t>String operator +(</a:t>
            </a:r>
            <a:r>
              <a:rPr lang="en-US" altLang="zh-CN" b="0" dirty="0" err="1">
                <a:latin typeface="+mn-lt"/>
              </a:rPr>
              <a:t>const</a:t>
            </a:r>
            <a:r>
              <a:rPr lang="en-US" altLang="zh-CN" b="0" dirty="0">
                <a:latin typeface="+mn-lt"/>
              </a:rPr>
              <a:t> String &amp;s1, </a:t>
            </a:r>
            <a:r>
              <a:rPr lang="en-US" altLang="zh-CN" b="0" dirty="0" err="1">
                <a:latin typeface="+mn-lt"/>
              </a:rPr>
              <a:t>const</a:t>
            </a:r>
            <a:r>
              <a:rPr lang="en-US" altLang="zh-CN" b="0" dirty="0">
                <a:latin typeface="+mn-lt"/>
              </a:rPr>
              <a:t> String &amp;s2)</a:t>
            </a:r>
            <a:endParaRPr lang="zh-CN" altLang="zh-CN" b="0" dirty="0">
              <a:latin typeface="+mn-lt"/>
            </a:endParaRPr>
          </a:p>
          <a:p>
            <a:pPr>
              <a:defRPr/>
            </a:pPr>
            <a:r>
              <a:rPr lang="en-US" altLang="zh-CN" b="0" dirty="0">
                <a:latin typeface="+mn-lt"/>
              </a:rPr>
              <a:t>{</a:t>
            </a:r>
            <a:endParaRPr lang="zh-CN" altLang="zh-CN" b="0" dirty="0">
              <a:latin typeface="+mn-lt"/>
            </a:endParaRPr>
          </a:p>
          <a:p>
            <a:pPr>
              <a:defRPr/>
            </a:pPr>
            <a:r>
              <a:rPr lang="en-US" altLang="zh-CN" b="0" dirty="0">
                <a:latin typeface="+mn-lt"/>
              </a:rPr>
              <a:t>	</a:t>
            </a:r>
            <a:r>
              <a:rPr lang="en-US" altLang="zh-CN" b="0" dirty="0" err="1">
                <a:latin typeface="+mn-lt"/>
              </a:rPr>
              <a:t>const</a:t>
            </a:r>
            <a:r>
              <a:rPr lang="en-US" altLang="zh-CN" b="0" dirty="0">
                <a:latin typeface="+mn-lt"/>
              </a:rPr>
              <a:t> char *cs1 = s1.CStr();	// </a:t>
            </a:r>
            <a:r>
              <a:rPr lang="zh-CN" altLang="zh-CN" b="0" dirty="0">
                <a:latin typeface="+mn-lt"/>
              </a:rPr>
              <a:t>取第一个串值</a:t>
            </a:r>
            <a:r>
              <a:rPr lang="en-US" altLang="zh-CN" b="0" dirty="0">
                <a:latin typeface="+mn-lt"/>
              </a:rPr>
              <a:t> </a:t>
            </a:r>
            <a:endParaRPr lang="zh-CN" altLang="zh-CN" b="0" dirty="0">
              <a:latin typeface="+mn-lt"/>
            </a:endParaRPr>
          </a:p>
          <a:p>
            <a:pPr>
              <a:defRPr/>
            </a:pPr>
            <a:r>
              <a:rPr lang="en-US" altLang="zh-CN" b="0" dirty="0">
                <a:latin typeface="+mn-lt"/>
              </a:rPr>
              <a:t>	</a:t>
            </a:r>
            <a:r>
              <a:rPr lang="en-US" altLang="zh-CN" b="0" dirty="0" err="1">
                <a:latin typeface="+mn-lt"/>
              </a:rPr>
              <a:t>const</a:t>
            </a:r>
            <a:r>
              <a:rPr lang="en-US" altLang="zh-CN" b="0" dirty="0">
                <a:latin typeface="+mn-lt"/>
              </a:rPr>
              <a:t> char *cs2 = s2.CStr();	// </a:t>
            </a:r>
            <a:r>
              <a:rPr lang="zh-CN" altLang="zh-CN" b="0" dirty="0">
                <a:latin typeface="+mn-lt"/>
              </a:rPr>
              <a:t>取第二个串值</a:t>
            </a:r>
            <a:r>
              <a:rPr lang="en-US" altLang="zh-CN" b="0" dirty="0">
                <a:latin typeface="+mn-lt"/>
              </a:rPr>
              <a:t> </a:t>
            </a:r>
            <a:endParaRPr lang="zh-CN" altLang="zh-CN" b="0" dirty="0">
              <a:latin typeface="+mn-lt"/>
            </a:endParaRPr>
          </a:p>
          <a:p>
            <a:pPr>
              <a:defRPr/>
            </a:pPr>
            <a:r>
              <a:rPr lang="en-US" altLang="zh-CN" b="0" dirty="0">
                <a:latin typeface="+mn-lt"/>
              </a:rPr>
              <a:t>	char *</a:t>
            </a:r>
            <a:r>
              <a:rPr lang="en-US" altLang="zh-CN" b="0" dirty="0" err="1">
                <a:latin typeface="+mn-lt"/>
              </a:rPr>
              <a:t>cs</a:t>
            </a:r>
            <a:r>
              <a:rPr lang="en-US" altLang="zh-CN" b="0" dirty="0">
                <a:latin typeface="+mn-lt"/>
              </a:rPr>
              <a:t> = new char[</a:t>
            </a:r>
            <a:r>
              <a:rPr lang="en-US" altLang="zh-CN" b="0" dirty="0" err="1">
                <a:latin typeface="+mn-lt"/>
              </a:rPr>
              <a:t>strlen</a:t>
            </a:r>
            <a:r>
              <a:rPr lang="en-US" altLang="zh-CN" b="0" dirty="0">
                <a:latin typeface="+mn-lt"/>
              </a:rPr>
              <a:t>(cs1) + </a:t>
            </a:r>
            <a:r>
              <a:rPr lang="en-US" altLang="zh-CN" b="0" dirty="0" err="1">
                <a:latin typeface="+mn-lt"/>
              </a:rPr>
              <a:t>strlen</a:t>
            </a:r>
            <a:r>
              <a:rPr lang="en-US" altLang="zh-CN" b="0" dirty="0">
                <a:latin typeface="+mn-lt"/>
              </a:rPr>
              <a:t>(cs2) + 1];		</a:t>
            </a:r>
            <a:r>
              <a:rPr lang="en-US" altLang="zh-CN" b="0" dirty="0" err="1">
                <a:latin typeface="+mn-lt"/>
              </a:rPr>
              <a:t>strcpy</a:t>
            </a:r>
            <a:r>
              <a:rPr lang="en-US" altLang="zh-CN" b="0" dirty="0">
                <a:latin typeface="+mn-lt"/>
              </a:rPr>
              <a:t>(</a:t>
            </a:r>
            <a:r>
              <a:rPr lang="en-US" altLang="zh-CN" b="0" dirty="0" err="1">
                <a:latin typeface="+mn-lt"/>
              </a:rPr>
              <a:t>cs</a:t>
            </a:r>
            <a:r>
              <a:rPr lang="en-US" altLang="zh-CN" b="0" dirty="0">
                <a:latin typeface="+mn-lt"/>
              </a:rPr>
              <a:t>, cs1);	// </a:t>
            </a:r>
            <a:r>
              <a:rPr lang="zh-CN" altLang="zh-CN" b="0" dirty="0">
                <a:latin typeface="+mn-lt"/>
              </a:rPr>
              <a:t>复制第一个串</a:t>
            </a:r>
          </a:p>
          <a:p>
            <a:pPr>
              <a:defRPr/>
            </a:pPr>
            <a:r>
              <a:rPr lang="en-US" altLang="zh-CN" b="0" dirty="0">
                <a:latin typeface="+mn-lt"/>
              </a:rPr>
              <a:t>	</a:t>
            </a:r>
            <a:r>
              <a:rPr lang="en-US" altLang="zh-CN" b="0" dirty="0" err="1">
                <a:latin typeface="+mn-lt"/>
              </a:rPr>
              <a:t>strcat</a:t>
            </a:r>
            <a:r>
              <a:rPr lang="en-US" altLang="zh-CN" b="0" dirty="0">
                <a:latin typeface="+mn-lt"/>
              </a:rPr>
              <a:t>(</a:t>
            </a:r>
            <a:r>
              <a:rPr lang="en-US" altLang="zh-CN" b="0" dirty="0" err="1">
                <a:latin typeface="+mn-lt"/>
              </a:rPr>
              <a:t>cs</a:t>
            </a:r>
            <a:r>
              <a:rPr lang="en-US" altLang="zh-CN" b="0" dirty="0">
                <a:latin typeface="+mn-lt"/>
              </a:rPr>
              <a:t>, cs2);	// </a:t>
            </a:r>
            <a:r>
              <a:rPr lang="zh-CN" altLang="zh-CN" b="0" dirty="0">
                <a:latin typeface="+mn-lt"/>
              </a:rPr>
              <a:t>连接第二个串</a:t>
            </a:r>
          </a:p>
          <a:p>
            <a:pPr>
              <a:defRPr/>
            </a:pPr>
            <a:r>
              <a:rPr lang="en-US" altLang="zh-CN" b="0" dirty="0">
                <a:latin typeface="+mn-lt"/>
              </a:rPr>
              <a:t>	String s(</a:t>
            </a:r>
            <a:r>
              <a:rPr lang="en-US" altLang="zh-CN" b="0" dirty="0" err="1">
                <a:latin typeface="+mn-lt"/>
              </a:rPr>
              <a:t>cs</a:t>
            </a:r>
            <a:r>
              <a:rPr lang="en-US" altLang="zh-CN" b="0" dirty="0">
                <a:latin typeface="+mn-lt"/>
              </a:rPr>
              <a:t>);		// </a:t>
            </a:r>
            <a:r>
              <a:rPr lang="zh-CN" altLang="zh-CN" b="0" dirty="0">
                <a:latin typeface="+mn-lt"/>
              </a:rPr>
              <a:t>定义串对象并初始化</a:t>
            </a:r>
            <a:r>
              <a:rPr lang="en-US" altLang="zh-CN" b="0" dirty="0">
                <a:latin typeface="+mn-lt"/>
              </a:rPr>
              <a:t> </a:t>
            </a:r>
            <a:endParaRPr lang="zh-CN" altLang="zh-CN" b="0" dirty="0">
              <a:latin typeface="+mn-lt"/>
            </a:endParaRPr>
          </a:p>
          <a:p>
            <a:pPr>
              <a:defRPr/>
            </a:pPr>
            <a:r>
              <a:rPr lang="en-US" altLang="zh-CN" b="0" dirty="0">
                <a:latin typeface="+mn-lt"/>
              </a:rPr>
              <a:t>	delete []</a:t>
            </a:r>
            <a:r>
              <a:rPr lang="en-US" altLang="zh-CN" b="0" dirty="0" err="1">
                <a:latin typeface="+mn-lt"/>
              </a:rPr>
              <a:t>cs</a:t>
            </a:r>
            <a:r>
              <a:rPr lang="en-US" altLang="zh-CN" b="0" dirty="0">
                <a:latin typeface="+mn-lt"/>
              </a:rPr>
              <a:t>;               // </a:t>
            </a:r>
            <a:r>
              <a:rPr lang="zh-CN" altLang="zh-CN" b="0" dirty="0">
                <a:latin typeface="+mn-lt"/>
              </a:rPr>
              <a:t>释放临时空间</a:t>
            </a:r>
            <a:endParaRPr lang="en-US" altLang="zh-CN" b="0" dirty="0">
              <a:latin typeface="+mn-lt"/>
            </a:endParaRPr>
          </a:p>
          <a:p>
            <a:pPr>
              <a:defRPr/>
            </a:pPr>
            <a:r>
              <a:rPr lang="en-US" altLang="zh-CN" b="0" dirty="0">
                <a:latin typeface="+mn-lt"/>
              </a:rPr>
              <a:t>	return s;</a:t>
            </a:r>
            <a:endParaRPr lang="zh-CN" altLang="zh-CN" b="0" dirty="0">
              <a:latin typeface="+mn-lt"/>
            </a:endParaRPr>
          </a:p>
          <a:p>
            <a:pPr>
              <a:defRPr/>
            </a:pPr>
            <a:r>
              <a:rPr lang="en-US" altLang="zh-CN" b="0" dirty="0">
                <a:latin typeface="+mn-lt"/>
              </a:rPr>
              <a:t>}</a:t>
            </a:r>
            <a:endParaRPr lang="zh-CN" altLang="zh-CN" b="0" dirty="0">
              <a:latin typeface="+mn-lt"/>
            </a:endParaRPr>
          </a:p>
        </p:txBody>
      </p:sp>
    </p:spTree>
  </p:cSld>
  <p:clrMapOvr>
    <a:masterClrMapping/>
  </p:clrMapOvr>
  <p:transition spd="slow">
    <p:circl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3775" y="142875"/>
            <a:ext cx="7754938" cy="838200"/>
          </a:xfrm>
        </p:spPr>
        <p:txBody>
          <a:bodyPr/>
          <a:lstStyle/>
          <a:p>
            <a:pPr>
              <a:defRPr/>
            </a:pPr>
            <a:r>
              <a:rPr kumimoji="1" lang="zh-CN" altLang="zh-CN" dirty="0">
                <a:latin typeface="Tahoma" pitchFamily="34" charset="0"/>
              </a:rPr>
              <a:t>串的相关函数实现</a:t>
            </a:r>
            <a:endParaRPr lang="zh-CN" altLang="en-US" dirty="0"/>
          </a:p>
        </p:txBody>
      </p:sp>
      <p:sp>
        <p:nvSpPr>
          <p:cNvPr id="3" name="文本占位符 2"/>
          <p:cNvSpPr>
            <a:spLocks noGrp="1"/>
          </p:cNvSpPr>
          <p:nvPr>
            <p:ph type="body" idx="1"/>
          </p:nvPr>
        </p:nvSpPr>
        <p:spPr>
          <a:xfrm>
            <a:off x="300038" y="1384300"/>
            <a:ext cx="8701087" cy="5075238"/>
          </a:xfrm>
        </p:spPr>
        <p:txBody>
          <a:bodyPr/>
          <a:lstStyle/>
          <a:p>
            <a:pPr>
              <a:defRPr/>
            </a:pPr>
            <a:r>
              <a:rPr lang="en-US" altLang="zh-CN" b="0" dirty="0">
                <a:latin typeface="+mn-lt"/>
              </a:rPr>
              <a:t> (8) </a:t>
            </a:r>
            <a:r>
              <a:rPr lang="zh-CN" altLang="zh-CN" b="0" dirty="0">
                <a:latin typeface="+mn-lt"/>
              </a:rPr>
              <a:t>判字符串是否相等</a:t>
            </a:r>
          </a:p>
          <a:p>
            <a:pPr>
              <a:defRPr/>
            </a:pPr>
            <a:r>
              <a:rPr lang="zh-CN" altLang="zh-CN" b="0" dirty="0">
                <a:latin typeface="+mn-lt"/>
              </a:rPr>
              <a:t>操作结果：重载字符串关系运算符</a:t>
            </a:r>
            <a:r>
              <a:rPr lang="en-US" altLang="zh-CN" b="0" dirty="0">
                <a:latin typeface="+mn-lt"/>
              </a:rPr>
              <a:t>==</a:t>
            </a:r>
            <a:r>
              <a:rPr lang="zh-CN" altLang="zh-CN" b="0" dirty="0">
                <a:latin typeface="+mn-lt"/>
              </a:rPr>
              <a:t>。</a:t>
            </a:r>
          </a:p>
          <a:p>
            <a:pPr>
              <a:defRPr/>
            </a:pPr>
            <a:r>
              <a:rPr lang="en-US" altLang="zh-CN" b="0" dirty="0" err="1">
                <a:latin typeface="+mn-lt"/>
              </a:rPr>
              <a:t>bool</a:t>
            </a:r>
            <a:r>
              <a:rPr lang="en-US" altLang="zh-CN" b="0" dirty="0">
                <a:latin typeface="+mn-lt"/>
              </a:rPr>
              <a:t> operator ==(</a:t>
            </a:r>
            <a:r>
              <a:rPr lang="en-US" altLang="zh-CN" b="0" dirty="0" err="1">
                <a:latin typeface="+mn-lt"/>
              </a:rPr>
              <a:t>const</a:t>
            </a:r>
            <a:r>
              <a:rPr lang="en-US" altLang="zh-CN" b="0" dirty="0">
                <a:latin typeface="+mn-lt"/>
              </a:rPr>
              <a:t> String &amp;s1, </a:t>
            </a:r>
            <a:r>
              <a:rPr lang="en-US" altLang="zh-CN" b="0" dirty="0" err="1">
                <a:latin typeface="+mn-lt"/>
              </a:rPr>
              <a:t>const</a:t>
            </a:r>
            <a:r>
              <a:rPr lang="en-US" altLang="zh-CN" b="0" dirty="0">
                <a:latin typeface="+mn-lt"/>
              </a:rPr>
              <a:t> String &amp;s2)</a:t>
            </a:r>
            <a:endParaRPr lang="zh-CN" altLang="zh-CN" b="0" dirty="0">
              <a:latin typeface="+mn-lt"/>
            </a:endParaRPr>
          </a:p>
          <a:p>
            <a:pPr>
              <a:defRPr/>
            </a:pPr>
            <a:r>
              <a:rPr lang="en-US" altLang="zh-CN" b="0" dirty="0">
                <a:latin typeface="+mn-lt"/>
              </a:rPr>
              <a:t>{</a:t>
            </a:r>
            <a:endParaRPr lang="zh-CN" altLang="zh-CN" b="0" dirty="0">
              <a:latin typeface="+mn-lt"/>
            </a:endParaRPr>
          </a:p>
          <a:p>
            <a:pPr>
              <a:defRPr/>
            </a:pPr>
            <a:r>
              <a:rPr lang="en-US" altLang="zh-CN" b="0" dirty="0">
                <a:latin typeface="+mn-lt"/>
              </a:rPr>
              <a:t>		return </a:t>
            </a:r>
            <a:r>
              <a:rPr lang="en-US" altLang="zh-CN" b="0" dirty="0" err="1">
                <a:latin typeface="+mn-lt"/>
              </a:rPr>
              <a:t>strcmp</a:t>
            </a:r>
            <a:r>
              <a:rPr lang="en-US" altLang="zh-CN" b="0" dirty="0">
                <a:latin typeface="+mn-lt"/>
              </a:rPr>
              <a:t>(s1.CStr(), s2.CStr()) == 0;</a:t>
            </a:r>
            <a:endParaRPr lang="zh-CN" altLang="zh-CN" b="0" dirty="0">
              <a:latin typeface="+mn-lt"/>
            </a:endParaRPr>
          </a:p>
          <a:p>
            <a:pPr>
              <a:defRPr/>
            </a:pPr>
            <a:r>
              <a:rPr lang="en-US" altLang="zh-CN" b="0" dirty="0">
                <a:latin typeface="+mn-lt"/>
              </a:rPr>
              <a:t>}</a:t>
            </a:r>
            <a:endParaRPr lang="zh-CN" altLang="zh-CN" b="0" dirty="0">
              <a:latin typeface="+mn-lt"/>
            </a:endParaRPr>
          </a:p>
          <a:p>
            <a:pPr>
              <a:defRPr/>
            </a:pPr>
            <a:endParaRPr lang="zh-CN" altLang="en-US" dirty="0"/>
          </a:p>
        </p:txBody>
      </p:sp>
    </p:spTree>
  </p:cSld>
  <p:clrMapOvr>
    <a:masterClrMapping/>
  </p:clrMapOvr>
  <p:transition spd="slow">
    <p:circle/>
  </p:transition>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8499" name="Rectangle 3" descr="Rectangle: Click to edit Master text styles&#10;Second level&#10;Third level&#10;Fourth level&#10;Fifth level"/>
          <p:cNvSpPr>
            <a:spLocks noGrp="1" noChangeArrowheads="1"/>
          </p:cNvSpPr>
          <p:nvPr>
            <p:ph type="body" idx="1"/>
          </p:nvPr>
        </p:nvSpPr>
        <p:spPr>
          <a:xfrm>
            <a:off x="300038" y="1384300"/>
            <a:ext cx="7521575" cy="5075238"/>
          </a:xfrm>
        </p:spPr>
        <p:txBody>
          <a:bodyPr/>
          <a:lstStyle/>
          <a:p>
            <a:pPr algn="just" eaLnBrk="1" hangingPunct="1">
              <a:lnSpc>
                <a:spcPct val="110000"/>
              </a:lnSpc>
              <a:buFont typeface="Wingdings" pitchFamily="2" charset="2"/>
              <a:buNone/>
              <a:defRPr/>
            </a:pPr>
            <a:r>
              <a:rPr lang="zh-CN" altLang="en-US" dirty="0">
                <a:solidFill>
                  <a:srgbClr val="CC0000"/>
                </a:solidFill>
                <a:ea typeface="楷体_GB2312" pitchFamily="49" charset="-122"/>
              </a:rPr>
              <a:t>设有两个字符串</a:t>
            </a:r>
            <a:r>
              <a:rPr lang="en-US" altLang="zh-CN" dirty="0" err="1">
                <a:solidFill>
                  <a:srgbClr val="CC0000"/>
                </a:solidFill>
                <a:ea typeface="楷体_GB2312" pitchFamily="49" charset="-122"/>
              </a:rPr>
              <a:t>ob</a:t>
            </a:r>
            <a:r>
              <a:rPr lang="zh-CN" altLang="en-US" dirty="0">
                <a:solidFill>
                  <a:srgbClr val="CC0000"/>
                </a:solidFill>
                <a:ea typeface="楷体_GB2312" pitchFamily="49" charset="-122"/>
              </a:rPr>
              <a:t>和</a:t>
            </a:r>
            <a:r>
              <a:rPr lang="en-US" altLang="zh-CN" dirty="0">
                <a:solidFill>
                  <a:srgbClr val="CC0000"/>
                </a:solidFill>
                <a:ea typeface="楷体_GB2312" pitchFamily="49" charset="-122"/>
              </a:rPr>
              <a:t>pat</a:t>
            </a:r>
            <a:r>
              <a:rPr lang="zh-CN" altLang="en-US" dirty="0">
                <a:solidFill>
                  <a:srgbClr val="CC0000"/>
                </a:solidFill>
                <a:ea typeface="楷体_GB2312" pitchFamily="49" charset="-122"/>
              </a:rPr>
              <a:t>，若要在串</a:t>
            </a:r>
            <a:r>
              <a:rPr lang="en-US" altLang="zh-CN" dirty="0" err="1">
                <a:solidFill>
                  <a:srgbClr val="CC0000"/>
                </a:solidFill>
                <a:ea typeface="楷体_GB2312" pitchFamily="49" charset="-122"/>
              </a:rPr>
              <a:t>ob</a:t>
            </a:r>
            <a:r>
              <a:rPr lang="zh-CN" altLang="en-US" dirty="0">
                <a:solidFill>
                  <a:srgbClr val="CC0000"/>
                </a:solidFill>
                <a:ea typeface="楷体_GB2312" pitchFamily="49" charset="-122"/>
              </a:rPr>
              <a:t>中查找与串</a:t>
            </a:r>
            <a:r>
              <a:rPr lang="en-US" altLang="zh-CN" dirty="0">
                <a:solidFill>
                  <a:srgbClr val="CC0000"/>
                </a:solidFill>
                <a:ea typeface="楷体_GB2312" pitchFamily="49" charset="-122"/>
              </a:rPr>
              <a:t>pat</a:t>
            </a:r>
            <a:r>
              <a:rPr lang="zh-CN" altLang="en-US" dirty="0">
                <a:solidFill>
                  <a:srgbClr val="CC0000"/>
                </a:solidFill>
                <a:ea typeface="楷体_GB2312" pitchFamily="49" charset="-122"/>
              </a:rPr>
              <a:t>相等的子串，则称</a:t>
            </a:r>
            <a:r>
              <a:rPr lang="en-US" altLang="zh-CN" dirty="0" err="1">
                <a:solidFill>
                  <a:srgbClr val="CC0000"/>
                </a:solidFill>
                <a:ea typeface="楷体_GB2312" pitchFamily="49" charset="-122"/>
              </a:rPr>
              <a:t>ob</a:t>
            </a:r>
            <a:r>
              <a:rPr lang="zh-CN" altLang="en-US" dirty="0">
                <a:solidFill>
                  <a:srgbClr val="CC0000"/>
                </a:solidFill>
                <a:ea typeface="楷体_GB2312" pitchFamily="49" charset="-122"/>
              </a:rPr>
              <a:t>为</a:t>
            </a:r>
            <a:r>
              <a:rPr lang="zh-CN" altLang="en-US" dirty="0">
                <a:solidFill>
                  <a:srgbClr val="0000FF"/>
                </a:solidFill>
                <a:ea typeface="楷体_GB2312" pitchFamily="49" charset="-122"/>
              </a:rPr>
              <a:t>主串</a:t>
            </a:r>
            <a:r>
              <a:rPr lang="zh-CN" altLang="en-US" dirty="0">
                <a:solidFill>
                  <a:srgbClr val="CC0000"/>
                </a:solidFill>
                <a:ea typeface="楷体_GB2312" pitchFamily="49" charset="-122"/>
              </a:rPr>
              <a:t>（或称</a:t>
            </a:r>
            <a:r>
              <a:rPr lang="zh-CN" altLang="en-US" dirty="0">
                <a:solidFill>
                  <a:srgbClr val="0000FF"/>
                </a:solidFill>
                <a:ea typeface="楷体_GB2312" pitchFamily="49" charset="-122"/>
              </a:rPr>
              <a:t>目标串</a:t>
            </a:r>
            <a:r>
              <a:rPr lang="zh-CN" altLang="en-US" dirty="0">
                <a:solidFill>
                  <a:srgbClr val="CC0000"/>
                </a:solidFill>
                <a:ea typeface="楷体_GB2312" pitchFamily="49" charset="-122"/>
              </a:rPr>
              <a:t>），</a:t>
            </a:r>
            <a:r>
              <a:rPr lang="en-US" altLang="zh-CN" dirty="0">
                <a:solidFill>
                  <a:srgbClr val="CC0000"/>
                </a:solidFill>
                <a:ea typeface="楷体_GB2312" pitchFamily="49" charset="-122"/>
              </a:rPr>
              <a:t>pat</a:t>
            </a:r>
            <a:r>
              <a:rPr lang="zh-CN" altLang="en-US" dirty="0">
                <a:solidFill>
                  <a:srgbClr val="CC0000"/>
                </a:solidFill>
                <a:ea typeface="楷体_GB2312" pitchFamily="49" charset="-122"/>
              </a:rPr>
              <a:t>为</a:t>
            </a:r>
            <a:r>
              <a:rPr lang="zh-CN" altLang="en-US" dirty="0">
                <a:solidFill>
                  <a:srgbClr val="0000FF"/>
                </a:solidFill>
                <a:ea typeface="楷体_GB2312" pitchFamily="49" charset="-122"/>
              </a:rPr>
              <a:t>模式串</a:t>
            </a:r>
            <a:r>
              <a:rPr lang="zh-CN" altLang="en-US" dirty="0">
                <a:solidFill>
                  <a:srgbClr val="CC0000"/>
                </a:solidFill>
                <a:ea typeface="楷体_GB2312" pitchFamily="49" charset="-122"/>
              </a:rPr>
              <a:t>，并称查找模式串在主串中的匹配位置的运算为</a:t>
            </a:r>
            <a:r>
              <a:rPr lang="zh-CN" altLang="en-US" dirty="0">
                <a:solidFill>
                  <a:srgbClr val="0000FF"/>
                </a:solidFill>
                <a:ea typeface="楷体_GB2312" pitchFamily="49" charset="-122"/>
              </a:rPr>
              <a:t>模式匹配</a:t>
            </a:r>
            <a:r>
              <a:rPr lang="zh-CN" altLang="en-US" dirty="0">
                <a:solidFill>
                  <a:srgbClr val="CC0000"/>
                </a:solidFill>
                <a:ea typeface="楷体_GB2312" pitchFamily="49" charset="-122"/>
              </a:rPr>
              <a:t>。</a:t>
            </a:r>
          </a:p>
          <a:p>
            <a:pPr algn="just" eaLnBrk="1" hangingPunct="1">
              <a:lnSpc>
                <a:spcPct val="110000"/>
              </a:lnSpc>
              <a:spcBef>
                <a:spcPct val="50000"/>
              </a:spcBef>
              <a:buFont typeface="Wingdings" pitchFamily="2" charset="2"/>
              <a:buNone/>
              <a:defRPr/>
            </a:pPr>
            <a:r>
              <a:rPr lang="zh-CN" altLang="en-US" dirty="0">
                <a:ea typeface="楷体_GB2312" pitchFamily="49" charset="-122"/>
              </a:rPr>
              <a:t>该运算从</a:t>
            </a:r>
            <a:r>
              <a:rPr lang="en-US" altLang="zh-CN" dirty="0" err="1">
                <a:ea typeface="楷体_GB2312" pitchFamily="49" charset="-122"/>
              </a:rPr>
              <a:t>ob</a:t>
            </a:r>
            <a:r>
              <a:rPr lang="zh-CN" altLang="en-US" dirty="0">
                <a:ea typeface="楷体_GB2312" pitchFamily="49" charset="-122"/>
              </a:rPr>
              <a:t>的第一个字符开始查找一个与串</a:t>
            </a:r>
            <a:r>
              <a:rPr lang="en-US" altLang="zh-CN" dirty="0">
                <a:ea typeface="楷体_GB2312" pitchFamily="49" charset="-122"/>
              </a:rPr>
              <a:t>pat (</a:t>
            </a:r>
            <a:r>
              <a:rPr lang="zh-CN" altLang="en-US" dirty="0">
                <a:ea typeface="楷体_GB2312" pitchFamily="49" charset="-122"/>
              </a:rPr>
              <a:t>称作模式串</a:t>
            </a:r>
            <a:r>
              <a:rPr lang="en-US" altLang="zh-CN" dirty="0">
                <a:ea typeface="楷体_GB2312" pitchFamily="49" charset="-122"/>
              </a:rPr>
              <a:t>) </a:t>
            </a:r>
            <a:r>
              <a:rPr lang="zh-CN" altLang="en-US" dirty="0">
                <a:ea typeface="楷体_GB2312" pitchFamily="49" charset="-122"/>
              </a:rPr>
              <a:t>相同的子串。</a:t>
            </a:r>
          </a:p>
          <a:p>
            <a:pPr algn="just" eaLnBrk="1" hangingPunct="1">
              <a:lnSpc>
                <a:spcPct val="110000"/>
              </a:lnSpc>
              <a:spcBef>
                <a:spcPct val="50000"/>
              </a:spcBef>
              <a:buFont typeface="Wingdings" pitchFamily="2" charset="2"/>
              <a:buNone/>
              <a:defRPr/>
            </a:pPr>
            <a:r>
              <a:rPr lang="zh-CN" altLang="en-US" dirty="0">
                <a:solidFill>
                  <a:srgbClr val="CC0000"/>
                </a:solidFill>
                <a:ea typeface="楷体_GB2312" pitchFamily="49" charset="-122"/>
              </a:rPr>
              <a:t>如果在串</a:t>
            </a:r>
            <a:r>
              <a:rPr lang="en-US" altLang="zh-CN" dirty="0" err="1">
                <a:solidFill>
                  <a:srgbClr val="CC0000"/>
                </a:solidFill>
                <a:ea typeface="楷体_GB2312" pitchFamily="49" charset="-122"/>
              </a:rPr>
              <a:t>ob</a:t>
            </a:r>
            <a:r>
              <a:rPr lang="zh-CN" altLang="en-US" dirty="0">
                <a:solidFill>
                  <a:srgbClr val="CC0000"/>
                </a:solidFill>
                <a:ea typeface="楷体_GB2312" pitchFamily="49" charset="-122"/>
              </a:rPr>
              <a:t>中查找到一个与模式串</a:t>
            </a:r>
            <a:r>
              <a:rPr lang="en-US" altLang="zh-CN" dirty="0">
                <a:solidFill>
                  <a:srgbClr val="CC0000"/>
                </a:solidFill>
                <a:ea typeface="楷体_GB2312" pitchFamily="49" charset="-122"/>
              </a:rPr>
              <a:t>pat</a:t>
            </a:r>
            <a:r>
              <a:rPr lang="zh-CN" altLang="en-US" dirty="0">
                <a:solidFill>
                  <a:srgbClr val="CC0000"/>
                </a:solidFill>
                <a:ea typeface="楷体_GB2312" pitchFamily="49" charset="-122"/>
              </a:rPr>
              <a:t>相同的子串，则函数返回模式串</a:t>
            </a:r>
            <a:r>
              <a:rPr lang="en-US" altLang="zh-CN" dirty="0">
                <a:solidFill>
                  <a:srgbClr val="CC0000"/>
                </a:solidFill>
                <a:ea typeface="楷体_GB2312" pitchFamily="49" charset="-122"/>
              </a:rPr>
              <a:t>pat</a:t>
            </a:r>
            <a:r>
              <a:rPr lang="zh-CN" altLang="en-US" dirty="0">
                <a:solidFill>
                  <a:srgbClr val="CC0000"/>
                </a:solidFill>
                <a:ea typeface="楷体_GB2312" pitchFamily="49" charset="-122"/>
              </a:rPr>
              <a:t>的头一个字符在串</a:t>
            </a:r>
            <a:r>
              <a:rPr lang="en-US" altLang="zh-CN" dirty="0" err="1">
                <a:solidFill>
                  <a:srgbClr val="CC0000"/>
                </a:solidFill>
                <a:ea typeface="楷体_GB2312" pitchFamily="49" charset="-122"/>
              </a:rPr>
              <a:t>ob</a:t>
            </a:r>
            <a:r>
              <a:rPr lang="zh-CN" altLang="en-US" dirty="0">
                <a:solidFill>
                  <a:srgbClr val="CC0000"/>
                </a:solidFill>
                <a:ea typeface="楷体_GB2312" pitchFamily="49" charset="-122"/>
              </a:rPr>
              <a:t>中的位置；</a:t>
            </a:r>
          </a:p>
          <a:p>
            <a:pPr algn="just" eaLnBrk="1" hangingPunct="1">
              <a:lnSpc>
                <a:spcPct val="110000"/>
              </a:lnSpc>
              <a:spcBef>
                <a:spcPct val="50000"/>
              </a:spcBef>
              <a:buFont typeface="Wingdings" pitchFamily="2" charset="2"/>
              <a:buNone/>
              <a:defRPr/>
            </a:pPr>
            <a:r>
              <a:rPr lang="zh-CN" altLang="en-US" dirty="0">
                <a:ea typeface="楷体_GB2312" pitchFamily="49" charset="-122"/>
              </a:rPr>
              <a:t>如在主串中未查找到一个与模式串</a:t>
            </a:r>
            <a:r>
              <a:rPr lang="en-US" altLang="zh-CN" dirty="0">
                <a:ea typeface="楷体_GB2312" pitchFamily="49" charset="-122"/>
              </a:rPr>
              <a:t>pat</a:t>
            </a:r>
            <a:r>
              <a:rPr lang="zh-CN" altLang="en-US" dirty="0">
                <a:ea typeface="楷体_GB2312" pitchFamily="49" charset="-122"/>
              </a:rPr>
              <a:t>相同的子串，则函数返回</a:t>
            </a:r>
            <a:r>
              <a:rPr lang="en-US" altLang="zh-CN" dirty="0">
                <a:ea typeface="楷体_GB2312" pitchFamily="49" charset="-122"/>
              </a:rPr>
              <a:t>-1</a:t>
            </a:r>
            <a:r>
              <a:rPr lang="zh-CN" altLang="en-US" dirty="0">
                <a:ea typeface="楷体_GB2312" pitchFamily="49" charset="-122"/>
              </a:rPr>
              <a:t>。</a:t>
            </a:r>
          </a:p>
        </p:txBody>
      </p:sp>
      <p:sp>
        <p:nvSpPr>
          <p:cNvPr id="56323" name="Rectangle 2"/>
          <p:cNvSpPr>
            <a:spLocks noGrp="1" noChangeArrowheads="1"/>
          </p:cNvSpPr>
          <p:nvPr>
            <p:ph type="title"/>
          </p:nvPr>
        </p:nvSpPr>
        <p:spPr>
          <a:xfrm>
            <a:off x="993775" y="142875"/>
            <a:ext cx="7754938" cy="838200"/>
          </a:xfrm>
        </p:spPr>
        <p:txBody>
          <a:bodyPr/>
          <a:lstStyle/>
          <a:p>
            <a:pPr eaLnBrk="1" hangingPunct="1"/>
            <a:r>
              <a:rPr lang="zh-CN" altLang="en-US">
                <a:solidFill>
                  <a:schemeClr val="tx2"/>
                </a:solidFill>
                <a:latin typeface="黑体" pitchFamily="49" charset="-122"/>
                <a:ea typeface="黑体" pitchFamily="49" charset="-122"/>
              </a:rPr>
              <a:t>模式匹配</a:t>
            </a:r>
          </a:p>
        </p:txBody>
      </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8499">
                                            <p:txEl>
                                              <p:pRg st="0" end="0"/>
                                            </p:txEl>
                                          </p:spTgt>
                                        </p:tgtEl>
                                        <p:attrNameLst>
                                          <p:attrName>style.visibility</p:attrName>
                                        </p:attrNameLst>
                                      </p:cBhvr>
                                      <p:to>
                                        <p:strVal val="visible"/>
                                      </p:to>
                                    </p:set>
                                    <p:anim calcmode="lin" valueType="num">
                                      <p:cBhvr additive="base">
                                        <p:cTn id="7" dur="500" fill="hold"/>
                                        <p:tgtEl>
                                          <p:spTgt spid="6184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184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18499">
                                            <p:txEl>
                                              <p:pRg st="1" end="1"/>
                                            </p:txEl>
                                          </p:spTgt>
                                        </p:tgtEl>
                                        <p:attrNameLst>
                                          <p:attrName>style.visibility</p:attrName>
                                        </p:attrNameLst>
                                      </p:cBhvr>
                                      <p:to>
                                        <p:strVal val="visible"/>
                                      </p:to>
                                    </p:set>
                                    <p:anim calcmode="lin" valueType="num">
                                      <p:cBhvr additive="base">
                                        <p:cTn id="13" dur="500" fill="hold"/>
                                        <p:tgtEl>
                                          <p:spTgt spid="61849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1849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18499">
                                            <p:txEl>
                                              <p:pRg st="2" end="2"/>
                                            </p:txEl>
                                          </p:spTgt>
                                        </p:tgtEl>
                                        <p:attrNameLst>
                                          <p:attrName>style.visibility</p:attrName>
                                        </p:attrNameLst>
                                      </p:cBhvr>
                                      <p:to>
                                        <p:strVal val="visible"/>
                                      </p:to>
                                    </p:set>
                                    <p:anim calcmode="lin" valueType="num">
                                      <p:cBhvr additive="base">
                                        <p:cTn id="19" dur="500" fill="hold"/>
                                        <p:tgtEl>
                                          <p:spTgt spid="61849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1849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18499">
                                            <p:txEl>
                                              <p:pRg st="3" end="3"/>
                                            </p:txEl>
                                          </p:spTgt>
                                        </p:tgtEl>
                                        <p:attrNameLst>
                                          <p:attrName>style.visibility</p:attrName>
                                        </p:attrNameLst>
                                      </p:cBhvr>
                                      <p:to>
                                        <p:strVal val="visible"/>
                                      </p:to>
                                    </p:set>
                                    <p:anim calcmode="lin" valueType="num">
                                      <p:cBhvr additive="base">
                                        <p:cTn id="25" dur="500" fill="hold"/>
                                        <p:tgtEl>
                                          <p:spTgt spid="61849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18499">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8499" grpId="0" build="p"/>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7475" name="Rectangle 3" descr="Rectangle: Click to edit Master text styles&#10;Second level&#10;Third level&#10;Fourth level&#10;Fifth level"/>
          <p:cNvSpPr>
            <a:spLocks noGrp="1" noChangeArrowheads="1"/>
          </p:cNvSpPr>
          <p:nvPr>
            <p:ph type="body" idx="1"/>
          </p:nvPr>
        </p:nvSpPr>
        <p:spPr>
          <a:xfrm>
            <a:off x="300038" y="1384300"/>
            <a:ext cx="7521575" cy="5075238"/>
          </a:xfrm>
        </p:spPr>
        <p:txBody>
          <a:bodyPr/>
          <a:lstStyle/>
          <a:p>
            <a:pPr algn="just" eaLnBrk="1" hangingPunct="1">
              <a:lnSpc>
                <a:spcPct val="105000"/>
              </a:lnSpc>
              <a:buFont typeface="Wingdings" pitchFamily="2" charset="2"/>
              <a:buNone/>
              <a:defRPr/>
            </a:pPr>
            <a:r>
              <a:rPr lang="en-US" altLang="zh-CN" dirty="0">
                <a:solidFill>
                  <a:srgbClr val="0000FF"/>
                </a:solidFill>
                <a:ea typeface="楷体_GB2312" pitchFamily="49" charset="-122"/>
              </a:rPr>
              <a:t>Brute-</a:t>
            </a:r>
            <a:r>
              <a:rPr lang="en-US" altLang="zh-CN" dirty="0" err="1">
                <a:solidFill>
                  <a:srgbClr val="0000FF"/>
                </a:solidFill>
                <a:ea typeface="楷体_GB2312" pitchFamily="49" charset="-122"/>
              </a:rPr>
              <a:t>Forc</a:t>
            </a:r>
            <a:r>
              <a:rPr lang="zh-CN" altLang="en-US" dirty="0">
                <a:solidFill>
                  <a:srgbClr val="0000FF"/>
                </a:solidFill>
                <a:ea typeface="楷体_GB2312" pitchFamily="49" charset="-122"/>
              </a:rPr>
              <a:t>算法</a:t>
            </a:r>
            <a:r>
              <a:rPr lang="zh-CN" altLang="en-US" dirty="0">
                <a:solidFill>
                  <a:srgbClr val="CC0000"/>
                </a:solidFill>
                <a:ea typeface="楷体_GB2312" pitchFamily="49" charset="-122"/>
              </a:rPr>
              <a:t>的主要思想是：从主串</a:t>
            </a:r>
            <a:r>
              <a:rPr lang="en-US" altLang="zh-CN" dirty="0" err="1">
                <a:solidFill>
                  <a:srgbClr val="CC0000"/>
                </a:solidFill>
                <a:ea typeface="楷体_GB2312" pitchFamily="49" charset="-122"/>
              </a:rPr>
              <a:t>ob</a:t>
            </a:r>
            <a:r>
              <a:rPr lang="en-US" altLang="zh-CN" dirty="0">
                <a:solidFill>
                  <a:srgbClr val="CC0000"/>
                </a:solidFill>
                <a:ea typeface="楷体_GB2312" pitchFamily="49" charset="-122"/>
              </a:rPr>
              <a:t> = </a:t>
            </a:r>
            <a:r>
              <a:rPr lang="en-US" altLang="zh-CN" dirty="0">
                <a:solidFill>
                  <a:srgbClr val="CC0000"/>
                </a:solidFill>
                <a:latin typeface="Times New Roman" pitchFamily="18" charset="0"/>
                <a:ea typeface="楷体_GB2312" pitchFamily="49" charset="-122"/>
              </a:rPr>
              <a:t>“</a:t>
            </a:r>
            <a:r>
              <a:rPr lang="en-US" altLang="zh-CN" dirty="0">
                <a:solidFill>
                  <a:srgbClr val="CC0000"/>
                </a:solidFill>
                <a:ea typeface="楷体_GB2312" pitchFamily="49" charset="-122"/>
              </a:rPr>
              <a:t>s</a:t>
            </a:r>
            <a:r>
              <a:rPr lang="en-US" altLang="zh-CN" baseline="-30000" dirty="0">
                <a:solidFill>
                  <a:srgbClr val="CC0000"/>
                </a:solidFill>
                <a:ea typeface="楷体_GB2312" pitchFamily="49" charset="-122"/>
              </a:rPr>
              <a:t>0</a:t>
            </a:r>
            <a:r>
              <a:rPr lang="en-US" altLang="zh-CN" dirty="0">
                <a:solidFill>
                  <a:srgbClr val="CC0000"/>
                </a:solidFill>
                <a:ea typeface="楷体_GB2312" pitchFamily="49" charset="-122"/>
              </a:rPr>
              <a:t> s</a:t>
            </a:r>
            <a:r>
              <a:rPr lang="en-US" altLang="zh-CN" baseline="-30000" dirty="0">
                <a:solidFill>
                  <a:srgbClr val="CC0000"/>
                </a:solidFill>
                <a:ea typeface="楷体_GB2312" pitchFamily="49" charset="-122"/>
              </a:rPr>
              <a:t>1</a:t>
            </a:r>
            <a:r>
              <a:rPr lang="en-US" altLang="zh-CN" dirty="0">
                <a:solidFill>
                  <a:srgbClr val="CC0000"/>
                </a:solidFill>
                <a:ea typeface="楷体_GB2312" pitchFamily="49" charset="-122"/>
              </a:rPr>
              <a:t> </a:t>
            </a:r>
            <a:r>
              <a:rPr lang="en-US" altLang="zh-CN" dirty="0">
                <a:solidFill>
                  <a:srgbClr val="CC0000"/>
                </a:solidFill>
                <a:latin typeface="Times New Roman" pitchFamily="18" charset="0"/>
                <a:ea typeface="楷体_GB2312" pitchFamily="49" charset="-122"/>
              </a:rPr>
              <a:t>…</a:t>
            </a:r>
            <a:r>
              <a:rPr lang="en-US" altLang="zh-CN" dirty="0">
                <a:solidFill>
                  <a:srgbClr val="CC0000"/>
                </a:solidFill>
                <a:ea typeface="楷体_GB2312" pitchFamily="49" charset="-122"/>
              </a:rPr>
              <a:t> s</a:t>
            </a:r>
            <a:r>
              <a:rPr lang="en-US" altLang="zh-CN" baseline="-30000" dirty="0">
                <a:solidFill>
                  <a:srgbClr val="CC0000"/>
                </a:solidFill>
                <a:ea typeface="楷体_GB2312" pitchFamily="49" charset="-122"/>
              </a:rPr>
              <a:t>m-1</a:t>
            </a:r>
            <a:r>
              <a:rPr lang="en-US" altLang="zh-CN" dirty="0">
                <a:solidFill>
                  <a:srgbClr val="CC0000"/>
                </a:solidFill>
                <a:latin typeface="Times New Roman" pitchFamily="18" charset="0"/>
                <a:ea typeface="楷体_GB2312" pitchFamily="49" charset="-122"/>
              </a:rPr>
              <a:t>”</a:t>
            </a:r>
            <a:r>
              <a:rPr lang="zh-CN" altLang="en-US" dirty="0">
                <a:solidFill>
                  <a:srgbClr val="CC0000"/>
                </a:solidFill>
                <a:ea typeface="楷体_GB2312" pitchFamily="49" charset="-122"/>
              </a:rPr>
              <a:t>的第一个字符开始与模式串</a:t>
            </a:r>
            <a:r>
              <a:rPr lang="en-US" altLang="zh-CN" dirty="0">
                <a:solidFill>
                  <a:srgbClr val="CC0000"/>
                </a:solidFill>
                <a:ea typeface="楷体_GB2312" pitchFamily="49" charset="-122"/>
              </a:rPr>
              <a:t>pat = </a:t>
            </a:r>
            <a:r>
              <a:rPr lang="en-US" altLang="zh-CN" dirty="0">
                <a:solidFill>
                  <a:srgbClr val="CC0000"/>
                </a:solidFill>
                <a:latin typeface="Times New Roman" pitchFamily="18" charset="0"/>
                <a:ea typeface="楷体_GB2312" pitchFamily="49" charset="-122"/>
              </a:rPr>
              <a:t>“</a:t>
            </a:r>
            <a:r>
              <a:rPr lang="en-US" altLang="zh-CN" dirty="0">
                <a:solidFill>
                  <a:srgbClr val="CC0000"/>
                </a:solidFill>
                <a:ea typeface="楷体_GB2312" pitchFamily="49" charset="-122"/>
              </a:rPr>
              <a:t>t</a:t>
            </a:r>
            <a:r>
              <a:rPr lang="en-US" altLang="zh-CN" baseline="-30000" dirty="0">
                <a:solidFill>
                  <a:srgbClr val="CC0000"/>
                </a:solidFill>
                <a:ea typeface="楷体_GB2312" pitchFamily="49" charset="-122"/>
              </a:rPr>
              <a:t>0</a:t>
            </a:r>
            <a:r>
              <a:rPr lang="en-US" altLang="zh-CN" dirty="0">
                <a:solidFill>
                  <a:srgbClr val="CC0000"/>
                </a:solidFill>
                <a:ea typeface="楷体_GB2312" pitchFamily="49" charset="-122"/>
              </a:rPr>
              <a:t> t</a:t>
            </a:r>
            <a:r>
              <a:rPr lang="en-US" altLang="zh-CN" baseline="-30000" dirty="0">
                <a:solidFill>
                  <a:srgbClr val="CC0000"/>
                </a:solidFill>
                <a:ea typeface="楷体_GB2312" pitchFamily="49" charset="-122"/>
              </a:rPr>
              <a:t>1</a:t>
            </a:r>
            <a:r>
              <a:rPr lang="en-US" altLang="zh-CN" dirty="0">
                <a:solidFill>
                  <a:srgbClr val="CC0000"/>
                </a:solidFill>
                <a:ea typeface="楷体_GB2312" pitchFamily="49" charset="-122"/>
              </a:rPr>
              <a:t> </a:t>
            </a:r>
            <a:r>
              <a:rPr lang="en-US" altLang="zh-CN" dirty="0">
                <a:solidFill>
                  <a:srgbClr val="CC0000"/>
                </a:solidFill>
                <a:latin typeface="Times New Roman" pitchFamily="18" charset="0"/>
                <a:ea typeface="楷体_GB2312" pitchFamily="49" charset="-122"/>
              </a:rPr>
              <a:t>…</a:t>
            </a:r>
            <a:r>
              <a:rPr lang="en-US" altLang="zh-CN" dirty="0">
                <a:solidFill>
                  <a:srgbClr val="CC0000"/>
                </a:solidFill>
                <a:ea typeface="楷体_GB2312" pitchFamily="49" charset="-122"/>
              </a:rPr>
              <a:t> t</a:t>
            </a:r>
            <a:r>
              <a:rPr lang="en-US" altLang="zh-CN" baseline="-30000" dirty="0">
                <a:solidFill>
                  <a:srgbClr val="CC0000"/>
                </a:solidFill>
                <a:ea typeface="楷体_GB2312" pitchFamily="49" charset="-122"/>
              </a:rPr>
              <a:t>n-1</a:t>
            </a:r>
            <a:r>
              <a:rPr lang="en-US" altLang="zh-CN" dirty="0">
                <a:solidFill>
                  <a:srgbClr val="CC0000"/>
                </a:solidFill>
                <a:latin typeface="Times New Roman" pitchFamily="18" charset="0"/>
                <a:ea typeface="楷体_GB2312" pitchFamily="49" charset="-122"/>
              </a:rPr>
              <a:t>”</a:t>
            </a:r>
            <a:r>
              <a:rPr lang="zh-CN" altLang="en-US" dirty="0">
                <a:solidFill>
                  <a:srgbClr val="CC0000"/>
                </a:solidFill>
                <a:ea typeface="楷体_GB2312" pitchFamily="49" charset="-122"/>
              </a:rPr>
              <a:t>的第一个字符比较：</a:t>
            </a:r>
          </a:p>
          <a:p>
            <a:pPr algn="just" eaLnBrk="1" hangingPunct="1">
              <a:lnSpc>
                <a:spcPct val="105000"/>
              </a:lnSpc>
              <a:spcBef>
                <a:spcPct val="50000"/>
              </a:spcBef>
              <a:buFont typeface="Wingdings" pitchFamily="2" charset="2"/>
              <a:buNone/>
              <a:defRPr/>
            </a:pPr>
            <a:r>
              <a:rPr lang="zh-CN" altLang="en-US" dirty="0">
                <a:ea typeface="楷体_GB2312" pitchFamily="49" charset="-122"/>
              </a:rPr>
              <a:t>若相等，则继续比较后续字符；</a:t>
            </a:r>
          </a:p>
          <a:p>
            <a:pPr algn="just" eaLnBrk="1" hangingPunct="1">
              <a:lnSpc>
                <a:spcPct val="105000"/>
              </a:lnSpc>
              <a:spcBef>
                <a:spcPct val="50000"/>
              </a:spcBef>
              <a:buFont typeface="Wingdings" pitchFamily="2" charset="2"/>
              <a:buNone/>
              <a:defRPr/>
            </a:pPr>
            <a:r>
              <a:rPr lang="zh-CN" altLang="en-US" dirty="0">
                <a:solidFill>
                  <a:srgbClr val="CC0000"/>
                </a:solidFill>
                <a:ea typeface="楷体_GB2312" pitchFamily="49" charset="-122"/>
              </a:rPr>
              <a:t>否则，从主串</a:t>
            </a:r>
            <a:r>
              <a:rPr lang="en-US" altLang="zh-CN" dirty="0" err="1">
                <a:solidFill>
                  <a:srgbClr val="CC0000"/>
                </a:solidFill>
                <a:ea typeface="楷体_GB2312" pitchFamily="49" charset="-122"/>
              </a:rPr>
              <a:t>ob</a:t>
            </a:r>
            <a:r>
              <a:rPr lang="zh-CN" altLang="en-US" dirty="0">
                <a:solidFill>
                  <a:srgbClr val="CC0000"/>
                </a:solidFill>
                <a:ea typeface="楷体_GB2312" pitchFamily="49" charset="-122"/>
              </a:rPr>
              <a:t>的第二个字符开始重新与模式串</a:t>
            </a:r>
            <a:r>
              <a:rPr lang="en-US" altLang="zh-CN" dirty="0">
                <a:solidFill>
                  <a:srgbClr val="CC0000"/>
                </a:solidFill>
                <a:ea typeface="楷体_GB2312" pitchFamily="49" charset="-122"/>
              </a:rPr>
              <a:t>pat </a:t>
            </a:r>
            <a:r>
              <a:rPr lang="zh-CN" altLang="en-US" dirty="0">
                <a:solidFill>
                  <a:srgbClr val="CC0000"/>
                </a:solidFill>
                <a:ea typeface="楷体_GB2312" pitchFamily="49" charset="-122"/>
              </a:rPr>
              <a:t>的第一个字符比较。</a:t>
            </a:r>
          </a:p>
          <a:p>
            <a:pPr algn="just" eaLnBrk="1" hangingPunct="1">
              <a:lnSpc>
                <a:spcPct val="105000"/>
              </a:lnSpc>
              <a:spcBef>
                <a:spcPct val="50000"/>
              </a:spcBef>
              <a:buFont typeface="Wingdings" pitchFamily="2" charset="2"/>
              <a:buNone/>
              <a:defRPr/>
            </a:pPr>
            <a:r>
              <a:rPr lang="zh-CN" altLang="en-US" dirty="0">
                <a:ea typeface="楷体_GB2312" pitchFamily="49" charset="-122"/>
              </a:rPr>
              <a:t>如此继续，若在主串</a:t>
            </a:r>
            <a:r>
              <a:rPr lang="en-US" altLang="zh-CN" dirty="0" err="1">
                <a:ea typeface="楷体_GB2312" pitchFamily="49" charset="-122"/>
              </a:rPr>
              <a:t>ob</a:t>
            </a:r>
            <a:r>
              <a:rPr lang="zh-CN" altLang="en-US" dirty="0">
                <a:ea typeface="楷体_GB2312" pitchFamily="49" charset="-122"/>
              </a:rPr>
              <a:t>中有一个与模式串相等的连续字符序列，则匹配成功，函数返回模式串</a:t>
            </a:r>
            <a:r>
              <a:rPr lang="en-US" altLang="zh-CN" dirty="0">
                <a:ea typeface="楷体_GB2312" pitchFamily="49" charset="-122"/>
              </a:rPr>
              <a:t>pat</a:t>
            </a:r>
            <a:r>
              <a:rPr lang="zh-CN" altLang="en-US" dirty="0">
                <a:ea typeface="楷体_GB2312" pitchFamily="49" charset="-122"/>
              </a:rPr>
              <a:t>的首字符在串</a:t>
            </a:r>
            <a:r>
              <a:rPr lang="en-US" altLang="zh-CN" dirty="0" err="1">
                <a:ea typeface="楷体_GB2312" pitchFamily="49" charset="-122"/>
              </a:rPr>
              <a:t>ob</a:t>
            </a:r>
            <a:r>
              <a:rPr lang="zh-CN" altLang="en-US" dirty="0">
                <a:ea typeface="楷体_GB2312" pitchFamily="49" charset="-122"/>
              </a:rPr>
              <a:t>中的位置；</a:t>
            </a:r>
            <a:endParaRPr lang="en-US" altLang="zh-CN" dirty="0">
              <a:ea typeface="楷体_GB2312" pitchFamily="49" charset="-122"/>
            </a:endParaRPr>
          </a:p>
          <a:p>
            <a:pPr algn="just" eaLnBrk="1" hangingPunct="1">
              <a:lnSpc>
                <a:spcPct val="105000"/>
              </a:lnSpc>
              <a:spcBef>
                <a:spcPct val="50000"/>
              </a:spcBef>
              <a:buFont typeface="Wingdings" pitchFamily="2" charset="2"/>
              <a:buNone/>
              <a:defRPr/>
            </a:pPr>
            <a:r>
              <a:rPr lang="zh-CN" altLang="en-US" dirty="0">
                <a:solidFill>
                  <a:srgbClr val="CC0000"/>
                </a:solidFill>
                <a:ea typeface="楷体_GB2312" pitchFamily="49" charset="-122"/>
              </a:rPr>
              <a:t>否则，匹配失败，函数返回－</a:t>
            </a:r>
            <a:r>
              <a:rPr lang="en-US" altLang="zh-CN" dirty="0">
                <a:solidFill>
                  <a:srgbClr val="CC0000"/>
                </a:solidFill>
                <a:ea typeface="楷体_GB2312" pitchFamily="49" charset="-122"/>
              </a:rPr>
              <a:t>1</a:t>
            </a:r>
            <a:r>
              <a:rPr lang="zh-CN" altLang="en-US" dirty="0">
                <a:solidFill>
                  <a:srgbClr val="CC0000"/>
                </a:solidFill>
                <a:ea typeface="楷体_GB2312" pitchFamily="49" charset="-122"/>
              </a:rPr>
              <a:t>。</a:t>
            </a:r>
          </a:p>
        </p:txBody>
      </p:sp>
      <p:sp>
        <p:nvSpPr>
          <p:cNvPr id="57347" name="Rectangle 2"/>
          <p:cNvSpPr>
            <a:spLocks noGrp="1" noChangeArrowheads="1"/>
          </p:cNvSpPr>
          <p:nvPr>
            <p:ph type="title"/>
          </p:nvPr>
        </p:nvSpPr>
        <p:spPr>
          <a:xfrm>
            <a:off x="993775" y="142875"/>
            <a:ext cx="7754938" cy="838200"/>
          </a:xfrm>
        </p:spPr>
        <p:txBody>
          <a:bodyPr/>
          <a:lstStyle/>
          <a:p>
            <a:pPr eaLnBrk="1" hangingPunct="1"/>
            <a:r>
              <a:rPr lang="en-US" altLang="zh-CN">
                <a:solidFill>
                  <a:schemeClr val="tx2"/>
                </a:solidFill>
                <a:latin typeface="黑体" pitchFamily="49" charset="-122"/>
                <a:ea typeface="黑体" pitchFamily="49" charset="-122"/>
              </a:rPr>
              <a:t>Brute-Force</a:t>
            </a:r>
            <a:r>
              <a:rPr lang="zh-CN" altLang="en-US">
                <a:solidFill>
                  <a:schemeClr val="tx2"/>
                </a:solidFill>
                <a:latin typeface="黑体" pitchFamily="49" charset="-122"/>
                <a:ea typeface="黑体" pitchFamily="49" charset="-122"/>
              </a:rPr>
              <a:t>算法</a:t>
            </a:r>
          </a:p>
        </p:txBody>
      </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7475">
                                            <p:txEl>
                                              <p:pRg st="0" end="0"/>
                                            </p:txEl>
                                          </p:spTgt>
                                        </p:tgtEl>
                                        <p:attrNameLst>
                                          <p:attrName>style.visibility</p:attrName>
                                        </p:attrNameLst>
                                      </p:cBhvr>
                                      <p:to>
                                        <p:strVal val="visible"/>
                                      </p:to>
                                    </p:set>
                                    <p:anim calcmode="lin" valueType="num">
                                      <p:cBhvr additive="base">
                                        <p:cTn id="7" dur="500" fill="hold"/>
                                        <p:tgtEl>
                                          <p:spTgt spid="6174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174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17475">
                                            <p:txEl>
                                              <p:pRg st="1" end="1"/>
                                            </p:txEl>
                                          </p:spTgt>
                                        </p:tgtEl>
                                        <p:attrNameLst>
                                          <p:attrName>style.visibility</p:attrName>
                                        </p:attrNameLst>
                                      </p:cBhvr>
                                      <p:to>
                                        <p:strVal val="visible"/>
                                      </p:to>
                                    </p:set>
                                    <p:anim calcmode="lin" valueType="num">
                                      <p:cBhvr additive="base">
                                        <p:cTn id="13" dur="500" fill="hold"/>
                                        <p:tgtEl>
                                          <p:spTgt spid="61747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1747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17475">
                                            <p:txEl>
                                              <p:pRg st="2" end="2"/>
                                            </p:txEl>
                                          </p:spTgt>
                                        </p:tgtEl>
                                        <p:attrNameLst>
                                          <p:attrName>style.visibility</p:attrName>
                                        </p:attrNameLst>
                                      </p:cBhvr>
                                      <p:to>
                                        <p:strVal val="visible"/>
                                      </p:to>
                                    </p:set>
                                    <p:anim calcmode="lin" valueType="num">
                                      <p:cBhvr additive="base">
                                        <p:cTn id="19" dur="500" fill="hold"/>
                                        <p:tgtEl>
                                          <p:spTgt spid="61747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1747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17475">
                                            <p:txEl>
                                              <p:pRg st="3" end="3"/>
                                            </p:txEl>
                                          </p:spTgt>
                                        </p:tgtEl>
                                        <p:attrNameLst>
                                          <p:attrName>style.visibility</p:attrName>
                                        </p:attrNameLst>
                                      </p:cBhvr>
                                      <p:to>
                                        <p:strVal val="visible"/>
                                      </p:to>
                                    </p:set>
                                    <p:anim calcmode="lin" valueType="num">
                                      <p:cBhvr additive="base">
                                        <p:cTn id="25" dur="500" fill="hold"/>
                                        <p:tgtEl>
                                          <p:spTgt spid="61747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1747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17475">
                                            <p:txEl>
                                              <p:pRg st="4" end="4"/>
                                            </p:txEl>
                                          </p:spTgt>
                                        </p:tgtEl>
                                        <p:attrNameLst>
                                          <p:attrName>style.visibility</p:attrName>
                                        </p:attrNameLst>
                                      </p:cBhvr>
                                      <p:to>
                                        <p:strVal val="visible"/>
                                      </p:to>
                                    </p:set>
                                    <p:anim calcmode="lin" valueType="num">
                                      <p:cBhvr additive="base">
                                        <p:cTn id="31" dur="500" fill="hold"/>
                                        <p:tgtEl>
                                          <p:spTgt spid="61747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1747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7475" grpId="0" build="p"/>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1571" name="Rectangle 3" descr="Rectangle: Click to edit Master text styles&#10;Second level&#10;Third level&#10;Fourth level&#10;Fifth level"/>
          <p:cNvSpPr>
            <a:spLocks noGrp="1" noChangeArrowheads="1"/>
          </p:cNvSpPr>
          <p:nvPr>
            <p:ph type="body" idx="1"/>
          </p:nvPr>
        </p:nvSpPr>
        <p:spPr>
          <a:xfrm>
            <a:off x="300038" y="1090613"/>
            <a:ext cx="8736012" cy="5075237"/>
          </a:xfrm>
        </p:spPr>
        <p:txBody>
          <a:bodyPr/>
          <a:lstStyle/>
          <a:p>
            <a:pPr eaLnBrk="1" hangingPunct="1">
              <a:buFont typeface="Wingdings" pitchFamily="2" charset="2"/>
              <a:buNone/>
            </a:pPr>
            <a:r>
              <a:rPr lang="zh-CN" altLang="en-US" dirty="0">
                <a:solidFill>
                  <a:srgbClr val="CC0000"/>
                </a:solidFill>
                <a:latin typeface="黑体" pitchFamily="49" charset="-122"/>
                <a:ea typeface="楷体_GB2312"/>
                <a:cs typeface="楷体_GB2312"/>
              </a:rPr>
              <a:t>看一个模式匹配的例子。设主串</a:t>
            </a:r>
            <a:r>
              <a:rPr lang="en-US" altLang="zh-CN" dirty="0" err="1">
                <a:solidFill>
                  <a:srgbClr val="CC0000"/>
                </a:solidFill>
                <a:latin typeface="黑体" pitchFamily="49" charset="-122"/>
                <a:ea typeface="楷体_GB2312"/>
                <a:cs typeface="楷体_GB2312"/>
              </a:rPr>
              <a:t>ob</a:t>
            </a:r>
            <a:r>
              <a:rPr lang="en-US" altLang="zh-CN" dirty="0">
                <a:solidFill>
                  <a:srgbClr val="CC0000"/>
                </a:solidFill>
                <a:latin typeface="黑体" pitchFamily="49" charset="-122"/>
                <a:ea typeface="楷体_GB2312"/>
                <a:cs typeface="楷体_GB2312"/>
              </a:rPr>
              <a:t> = </a:t>
            </a:r>
            <a:r>
              <a:rPr lang="en-US" altLang="zh-CN" dirty="0">
                <a:solidFill>
                  <a:srgbClr val="CC0000"/>
                </a:solidFill>
                <a:latin typeface="Times New Roman" pitchFamily="18" charset="0"/>
                <a:ea typeface="楷体_GB2312"/>
                <a:cs typeface="楷体_GB2312"/>
              </a:rPr>
              <a:t>“</a:t>
            </a:r>
            <a:r>
              <a:rPr lang="en-US" altLang="zh-CN" dirty="0">
                <a:solidFill>
                  <a:srgbClr val="CC0000"/>
                </a:solidFill>
                <a:latin typeface="黑体" pitchFamily="49" charset="-122"/>
                <a:ea typeface="楷体_GB2312"/>
                <a:cs typeface="楷体_GB2312"/>
              </a:rPr>
              <a:t>ZWWZWZ</a:t>
            </a:r>
            <a:r>
              <a:rPr lang="en-US" altLang="zh-CN" dirty="0">
                <a:solidFill>
                  <a:srgbClr val="CC0000"/>
                </a:solidFill>
                <a:latin typeface="Times New Roman" pitchFamily="18" charset="0"/>
                <a:ea typeface="楷体_GB2312"/>
                <a:cs typeface="楷体_GB2312"/>
              </a:rPr>
              <a:t>”</a:t>
            </a:r>
            <a:r>
              <a:rPr lang="zh-CN" altLang="en-US" dirty="0">
                <a:solidFill>
                  <a:srgbClr val="CC0000"/>
                </a:solidFill>
                <a:latin typeface="黑体" pitchFamily="49" charset="-122"/>
                <a:ea typeface="楷体_GB2312"/>
                <a:cs typeface="楷体_GB2312"/>
              </a:rPr>
              <a:t>，模式串</a:t>
            </a:r>
            <a:r>
              <a:rPr lang="en-US" altLang="zh-CN" dirty="0">
                <a:solidFill>
                  <a:srgbClr val="CC0000"/>
                </a:solidFill>
                <a:latin typeface="黑体" pitchFamily="49" charset="-122"/>
                <a:ea typeface="楷体_GB2312"/>
                <a:cs typeface="楷体_GB2312"/>
              </a:rPr>
              <a:t>pat = </a:t>
            </a:r>
            <a:r>
              <a:rPr lang="en-US" altLang="zh-CN" dirty="0">
                <a:solidFill>
                  <a:srgbClr val="CC0000"/>
                </a:solidFill>
                <a:latin typeface="Times New Roman" pitchFamily="18" charset="0"/>
                <a:ea typeface="楷体_GB2312"/>
                <a:cs typeface="楷体_GB2312"/>
              </a:rPr>
              <a:t>“</a:t>
            </a:r>
            <a:r>
              <a:rPr lang="en-US" altLang="zh-CN" dirty="0">
                <a:solidFill>
                  <a:srgbClr val="CC0000"/>
                </a:solidFill>
                <a:latin typeface="黑体" pitchFamily="49" charset="-122"/>
                <a:ea typeface="楷体_GB2312"/>
                <a:cs typeface="楷体_GB2312"/>
              </a:rPr>
              <a:t>ZWZ</a:t>
            </a:r>
            <a:r>
              <a:rPr lang="en-US" altLang="zh-CN" dirty="0">
                <a:solidFill>
                  <a:srgbClr val="CC0000"/>
                </a:solidFill>
                <a:latin typeface="Times New Roman" pitchFamily="18" charset="0"/>
                <a:ea typeface="楷体_GB2312"/>
                <a:cs typeface="楷体_GB2312"/>
              </a:rPr>
              <a:t>”</a:t>
            </a:r>
            <a:r>
              <a:rPr lang="zh-CN" altLang="en-US" dirty="0">
                <a:solidFill>
                  <a:srgbClr val="CC0000"/>
                </a:solidFill>
                <a:latin typeface="黑体" pitchFamily="49" charset="-122"/>
                <a:ea typeface="楷体_GB2312"/>
                <a:cs typeface="楷体_GB2312"/>
              </a:rPr>
              <a:t>，</a:t>
            </a:r>
            <a:r>
              <a:rPr lang="en-US" altLang="zh-CN" dirty="0" err="1">
                <a:solidFill>
                  <a:srgbClr val="CC0000"/>
                </a:solidFill>
                <a:latin typeface="黑体" pitchFamily="49" charset="-122"/>
                <a:ea typeface="楷体_GB2312"/>
                <a:cs typeface="楷体_GB2312"/>
              </a:rPr>
              <a:t>ob</a:t>
            </a:r>
            <a:r>
              <a:rPr lang="zh-CN" altLang="en-US" dirty="0">
                <a:solidFill>
                  <a:srgbClr val="CC0000"/>
                </a:solidFill>
                <a:latin typeface="黑体" pitchFamily="49" charset="-122"/>
                <a:ea typeface="楷体_GB2312"/>
                <a:cs typeface="楷体_GB2312"/>
              </a:rPr>
              <a:t>的长度为</a:t>
            </a:r>
            <a:r>
              <a:rPr lang="en-US" altLang="zh-CN" dirty="0">
                <a:solidFill>
                  <a:srgbClr val="CC0000"/>
                </a:solidFill>
                <a:latin typeface="黑体" pitchFamily="49" charset="-122"/>
                <a:ea typeface="楷体_GB2312"/>
                <a:cs typeface="楷体_GB2312"/>
              </a:rPr>
              <a:t>m = 6</a:t>
            </a:r>
            <a:r>
              <a:rPr lang="zh-CN" altLang="en-US" dirty="0">
                <a:solidFill>
                  <a:srgbClr val="CC0000"/>
                </a:solidFill>
                <a:latin typeface="黑体" pitchFamily="49" charset="-122"/>
                <a:ea typeface="楷体_GB2312"/>
                <a:cs typeface="楷体_GB2312"/>
              </a:rPr>
              <a:t>，</a:t>
            </a:r>
            <a:r>
              <a:rPr lang="en-US" altLang="zh-CN" dirty="0">
                <a:solidFill>
                  <a:srgbClr val="CC0000"/>
                </a:solidFill>
                <a:latin typeface="黑体" pitchFamily="49" charset="-122"/>
                <a:ea typeface="楷体_GB2312"/>
                <a:cs typeface="楷体_GB2312"/>
              </a:rPr>
              <a:t>pat</a:t>
            </a:r>
            <a:r>
              <a:rPr lang="zh-CN" altLang="en-US" dirty="0">
                <a:solidFill>
                  <a:srgbClr val="CC0000"/>
                </a:solidFill>
                <a:latin typeface="黑体" pitchFamily="49" charset="-122"/>
                <a:ea typeface="楷体_GB2312"/>
                <a:cs typeface="楷体_GB2312"/>
              </a:rPr>
              <a:t>的长度为</a:t>
            </a:r>
            <a:r>
              <a:rPr lang="en-US" altLang="zh-CN" dirty="0">
                <a:solidFill>
                  <a:srgbClr val="CC0000"/>
                </a:solidFill>
                <a:latin typeface="黑体" pitchFamily="49" charset="-122"/>
                <a:ea typeface="楷体_GB2312"/>
                <a:cs typeface="楷体_GB2312"/>
              </a:rPr>
              <a:t>n = 3</a:t>
            </a:r>
            <a:r>
              <a:rPr lang="zh-CN" altLang="en-US" dirty="0">
                <a:solidFill>
                  <a:srgbClr val="CC0000"/>
                </a:solidFill>
                <a:latin typeface="黑体" pitchFamily="49" charset="-122"/>
                <a:ea typeface="楷体_GB2312"/>
                <a:cs typeface="楷体_GB2312"/>
              </a:rPr>
              <a:t>，用变量</a:t>
            </a:r>
            <a:r>
              <a:rPr lang="en-US" altLang="zh-CN" dirty="0">
                <a:solidFill>
                  <a:srgbClr val="CC0000"/>
                </a:solidFill>
                <a:latin typeface="黑体" pitchFamily="49" charset="-122"/>
                <a:ea typeface="楷体_GB2312"/>
                <a:cs typeface="楷体_GB2312"/>
              </a:rPr>
              <a:t>i</a:t>
            </a:r>
            <a:r>
              <a:rPr lang="zh-CN" altLang="en-US" dirty="0">
                <a:solidFill>
                  <a:srgbClr val="CC0000"/>
                </a:solidFill>
                <a:latin typeface="黑体" pitchFamily="49" charset="-122"/>
                <a:ea typeface="楷体_GB2312"/>
                <a:cs typeface="楷体_GB2312"/>
              </a:rPr>
              <a:t>指示主串</a:t>
            </a:r>
            <a:r>
              <a:rPr lang="en-US" altLang="zh-CN" dirty="0" err="1">
                <a:solidFill>
                  <a:srgbClr val="CC0000"/>
                </a:solidFill>
                <a:latin typeface="黑体" pitchFamily="49" charset="-122"/>
                <a:ea typeface="楷体_GB2312"/>
                <a:cs typeface="楷体_GB2312"/>
              </a:rPr>
              <a:t>ob</a:t>
            </a:r>
            <a:r>
              <a:rPr lang="zh-CN" altLang="en-US" dirty="0">
                <a:solidFill>
                  <a:srgbClr val="CC0000"/>
                </a:solidFill>
                <a:latin typeface="黑体" pitchFamily="49" charset="-122"/>
                <a:ea typeface="楷体_GB2312"/>
                <a:cs typeface="楷体_GB2312"/>
              </a:rPr>
              <a:t>的当前比较字符的下标，用变量</a:t>
            </a:r>
            <a:r>
              <a:rPr lang="en-US" altLang="zh-CN" dirty="0">
                <a:solidFill>
                  <a:srgbClr val="CC0000"/>
                </a:solidFill>
                <a:latin typeface="黑体" pitchFamily="49" charset="-122"/>
                <a:ea typeface="楷体_GB2312"/>
                <a:cs typeface="楷体_GB2312"/>
              </a:rPr>
              <a:t>j</a:t>
            </a:r>
            <a:r>
              <a:rPr lang="zh-CN" altLang="en-US" dirty="0">
                <a:solidFill>
                  <a:srgbClr val="CC0000"/>
                </a:solidFill>
                <a:latin typeface="黑体" pitchFamily="49" charset="-122"/>
                <a:ea typeface="楷体_GB2312"/>
                <a:cs typeface="楷体_GB2312"/>
              </a:rPr>
              <a:t>指示模式串</a:t>
            </a:r>
            <a:r>
              <a:rPr lang="en-US" altLang="zh-CN" dirty="0">
                <a:solidFill>
                  <a:srgbClr val="CC0000"/>
                </a:solidFill>
                <a:latin typeface="黑体" pitchFamily="49" charset="-122"/>
                <a:ea typeface="楷体_GB2312"/>
                <a:cs typeface="楷体_GB2312"/>
              </a:rPr>
              <a:t>pat</a:t>
            </a:r>
            <a:r>
              <a:rPr lang="zh-CN" altLang="en-US" dirty="0">
                <a:solidFill>
                  <a:srgbClr val="CC0000"/>
                </a:solidFill>
                <a:latin typeface="黑体" pitchFamily="49" charset="-122"/>
                <a:ea typeface="楷体_GB2312"/>
                <a:cs typeface="楷体_GB2312"/>
              </a:rPr>
              <a:t>的当前比较字符的下标。</a:t>
            </a:r>
          </a:p>
        </p:txBody>
      </p:sp>
      <p:pic>
        <p:nvPicPr>
          <p:cNvPr id="621572" name="Picture 4" descr="E:\hkmiao\BOOK\数据结构\第五章-图\Fig5-1.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2636838"/>
            <a:ext cx="6172200" cy="392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2" name="Rectangle 2"/>
          <p:cNvSpPr>
            <a:spLocks noGrp="1" noChangeArrowheads="1"/>
          </p:cNvSpPr>
          <p:nvPr>
            <p:ph type="title"/>
          </p:nvPr>
        </p:nvSpPr>
        <p:spPr>
          <a:xfrm>
            <a:off x="993775" y="142875"/>
            <a:ext cx="7754938" cy="838200"/>
          </a:xfrm>
        </p:spPr>
        <p:txBody>
          <a:bodyPr/>
          <a:lstStyle/>
          <a:p>
            <a:pPr eaLnBrk="1" hangingPunct="1"/>
            <a:r>
              <a:rPr lang="en-US" altLang="zh-CN">
                <a:solidFill>
                  <a:schemeClr val="tx2"/>
                </a:solidFill>
                <a:latin typeface="黑体" pitchFamily="49" charset="-122"/>
                <a:ea typeface="黑体" pitchFamily="49" charset="-122"/>
              </a:rPr>
              <a:t>Brute-Force</a:t>
            </a:r>
            <a:r>
              <a:rPr lang="zh-CN" altLang="en-US">
                <a:solidFill>
                  <a:schemeClr val="tx2"/>
                </a:solidFill>
                <a:latin typeface="黑体" pitchFamily="49" charset="-122"/>
                <a:ea typeface="黑体" pitchFamily="49" charset="-122"/>
              </a:rPr>
              <a:t>算法</a:t>
            </a:r>
          </a:p>
        </p:txBody>
      </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21571">
                                            <p:txEl>
                                              <p:pRg st="0" end="0"/>
                                            </p:txEl>
                                          </p:spTgt>
                                        </p:tgtEl>
                                        <p:attrNameLst>
                                          <p:attrName>style.visibility</p:attrName>
                                        </p:attrNameLst>
                                      </p:cBhvr>
                                      <p:to>
                                        <p:strVal val="visible"/>
                                      </p:to>
                                    </p:set>
                                    <p:anim calcmode="lin" valueType="num">
                                      <p:cBhvr additive="base">
                                        <p:cTn id="7" dur="500" fill="hold"/>
                                        <p:tgtEl>
                                          <p:spTgt spid="6215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215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21572"/>
                                        </p:tgtEl>
                                        <p:attrNameLst>
                                          <p:attrName>style.visibility</p:attrName>
                                        </p:attrNameLst>
                                      </p:cBhvr>
                                      <p:to>
                                        <p:strVal val="visible"/>
                                      </p:to>
                                    </p:set>
                                    <p:anim calcmode="lin" valueType="num">
                                      <p:cBhvr additive="base">
                                        <p:cTn id="13" dur="500" fill="hold"/>
                                        <p:tgtEl>
                                          <p:spTgt spid="621572"/>
                                        </p:tgtEl>
                                        <p:attrNameLst>
                                          <p:attrName>ppt_x</p:attrName>
                                        </p:attrNameLst>
                                      </p:cBhvr>
                                      <p:tavLst>
                                        <p:tav tm="0">
                                          <p:val>
                                            <p:strVal val="0-#ppt_w/2"/>
                                          </p:val>
                                        </p:tav>
                                        <p:tav tm="100000">
                                          <p:val>
                                            <p:strVal val="#ppt_x"/>
                                          </p:val>
                                        </p:tav>
                                      </p:tavLst>
                                    </p:anim>
                                    <p:anim calcmode="lin" valueType="num">
                                      <p:cBhvr additive="base">
                                        <p:cTn id="14" dur="500" fill="hold"/>
                                        <p:tgtEl>
                                          <p:spTgt spid="6215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1571" grpId="0" build="p"/>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59394" name="组合 3"/>
          <p:cNvGrpSpPr>
            <a:grpSpLocks/>
          </p:cNvGrpSpPr>
          <p:nvPr/>
        </p:nvGrpSpPr>
        <p:grpSpPr bwMode="auto">
          <a:xfrm>
            <a:off x="468313" y="2889250"/>
            <a:ext cx="6934200" cy="2743200"/>
            <a:chOff x="467544" y="2888940"/>
            <a:chExt cx="6934200" cy="2743200"/>
          </a:xfrm>
        </p:grpSpPr>
        <p:sp>
          <p:nvSpPr>
            <p:cNvPr id="59397" name="Rectangle 5"/>
            <p:cNvSpPr>
              <a:spLocks noChangeArrowheads="1"/>
            </p:cNvSpPr>
            <p:nvPr/>
          </p:nvSpPr>
          <p:spPr bwMode="auto">
            <a:xfrm>
              <a:off x="467544" y="2888940"/>
              <a:ext cx="6934200" cy="2743200"/>
            </a:xfrm>
            <a:prstGeom prst="rect">
              <a:avLst/>
            </a:prstGeom>
            <a:solidFill>
              <a:srgbClr val="339933"/>
            </a:solidFill>
            <a:ln w="9525">
              <a:solidFill>
                <a:srgbClr val="009900"/>
              </a:solidFill>
              <a:miter lim="800000"/>
              <a:headEnd/>
              <a:tailEnd/>
            </a:ln>
          </p:spPr>
          <p:txBody>
            <a:bodyPr wrap="none" anchor="ctr"/>
            <a:lstStyle/>
            <a:p>
              <a:endParaRPr lang="zh-CN" altLang="en-US"/>
            </a:p>
          </p:txBody>
        </p:sp>
        <p:pic>
          <p:nvPicPr>
            <p:cNvPr id="59398" name="Picture 4" descr="E:\hkmiao\BOOK\数据结构\第五章-图\Fig5-2.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144" y="3117540"/>
              <a:ext cx="6477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9395" name="Rectangle 2"/>
          <p:cNvSpPr>
            <a:spLocks noGrp="1" noChangeArrowheads="1"/>
          </p:cNvSpPr>
          <p:nvPr>
            <p:ph type="title"/>
          </p:nvPr>
        </p:nvSpPr>
        <p:spPr>
          <a:xfrm>
            <a:off x="993775" y="142875"/>
            <a:ext cx="7754938" cy="838200"/>
          </a:xfrm>
        </p:spPr>
        <p:txBody>
          <a:bodyPr/>
          <a:lstStyle/>
          <a:p>
            <a:pPr eaLnBrk="1" hangingPunct="1"/>
            <a:r>
              <a:rPr lang="en-US" altLang="zh-CN">
                <a:solidFill>
                  <a:schemeClr val="tx2"/>
                </a:solidFill>
                <a:latin typeface="黑体" pitchFamily="49" charset="-122"/>
                <a:ea typeface="黑体" pitchFamily="49" charset="-122"/>
              </a:rPr>
              <a:t>Brute-Force</a:t>
            </a:r>
            <a:r>
              <a:rPr lang="zh-CN" altLang="en-US">
                <a:solidFill>
                  <a:schemeClr val="tx2"/>
                </a:solidFill>
                <a:latin typeface="黑体" pitchFamily="49" charset="-122"/>
                <a:ea typeface="黑体" pitchFamily="49" charset="-122"/>
              </a:rPr>
              <a:t>算法</a:t>
            </a:r>
          </a:p>
        </p:txBody>
      </p:sp>
      <p:sp>
        <p:nvSpPr>
          <p:cNvPr id="9" name="Rectangle 3" descr="Rectangle: Click to edit Master text styles&#10;Second level&#10;Third level&#10;Fourth level&#10;Fifth level"/>
          <p:cNvSpPr>
            <a:spLocks noGrp="1" noChangeArrowheads="1"/>
          </p:cNvSpPr>
          <p:nvPr>
            <p:ph type="body" idx="1"/>
          </p:nvPr>
        </p:nvSpPr>
        <p:spPr>
          <a:xfrm>
            <a:off x="300038" y="1384300"/>
            <a:ext cx="7521575" cy="1073150"/>
          </a:xfrm>
        </p:spPr>
        <p:txBody>
          <a:bodyPr/>
          <a:lstStyle/>
          <a:p>
            <a:pPr eaLnBrk="1" hangingPunct="1">
              <a:lnSpc>
                <a:spcPct val="90000"/>
              </a:lnSpc>
              <a:buFont typeface="Wingdings" pitchFamily="2" charset="2"/>
              <a:buNone/>
              <a:defRPr/>
            </a:pPr>
            <a:r>
              <a:rPr lang="zh-CN" altLang="en-US" dirty="0">
                <a:solidFill>
                  <a:srgbClr val="0000FF"/>
                </a:solidFill>
                <a:ea typeface="楷体_GB2312" pitchFamily="49" charset="-122"/>
              </a:rPr>
              <a:t>对于一般的模式匹配过程如图</a:t>
            </a:r>
            <a:r>
              <a:rPr lang="en-US" altLang="zh-CN" dirty="0">
                <a:solidFill>
                  <a:srgbClr val="0000FF"/>
                </a:solidFill>
                <a:ea typeface="楷体_GB2312" pitchFamily="49" charset="-122"/>
              </a:rPr>
              <a:t>5-2</a:t>
            </a:r>
            <a:r>
              <a:rPr lang="zh-CN" altLang="en-US" dirty="0">
                <a:solidFill>
                  <a:srgbClr val="0000FF"/>
                </a:solidFill>
                <a:ea typeface="楷体_GB2312" pitchFamily="49" charset="-122"/>
              </a:rPr>
              <a:t>所示，这里给出了某一趟比较的状态和下一趟比较时下标变化的一般过程。</a:t>
            </a:r>
          </a:p>
          <a:p>
            <a:pPr eaLnBrk="1" hangingPunct="1">
              <a:lnSpc>
                <a:spcPct val="90000"/>
              </a:lnSpc>
              <a:buFont typeface="Wingdings" pitchFamily="2" charset="2"/>
              <a:buNone/>
              <a:defRPr/>
            </a:pPr>
            <a:endParaRPr lang="zh-CN" altLang="en-US" dirty="0">
              <a:ea typeface="楷体_GB2312" pitchFamily="49" charset="-122"/>
            </a:endParaRPr>
          </a:p>
          <a:p>
            <a:pPr eaLnBrk="1" hangingPunct="1">
              <a:lnSpc>
                <a:spcPct val="90000"/>
              </a:lnSpc>
              <a:buFont typeface="Wingdings" pitchFamily="2" charset="2"/>
              <a:buNone/>
              <a:defRPr/>
            </a:pPr>
            <a:endParaRPr lang="zh-CN" altLang="en-US" dirty="0">
              <a:ea typeface="楷体_GB2312" pitchFamily="49" charset="-122"/>
            </a:endParaRPr>
          </a:p>
          <a:p>
            <a:pPr eaLnBrk="1" hangingPunct="1">
              <a:lnSpc>
                <a:spcPct val="90000"/>
              </a:lnSpc>
              <a:buFont typeface="Wingdings" pitchFamily="2" charset="2"/>
              <a:buNone/>
              <a:defRPr/>
            </a:pPr>
            <a:endParaRPr lang="zh-CN" altLang="en-US" dirty="0">
              <a:ea typeface="楷体_GB2312" pitchFamily="49" charset="-122"/>
            </a:endParaRPr>
          </a:p>
          <a:p>
            <a:pPr eaLnBrk="1" hangingPunct="1">
              <a:lnSpc>
                <a:spcPct val="90000"/>
              </a:lnSpc>
              <a:buFont typeface="Wingdings" pitchFamily="2" charset="2"/>
              <a:buNone/>
              <a:defRPr/>
            </a:pPr>
            <a:endParaRPr lang="zh-CN" altLang="en-US" dirty="0">
              <a:ea typeface="楷体_GB2312" pitchFamily="49" charset="-122"/>
            </a:endParaRPr>
          </a:p>
          <a:p>
            <a:pPr eaLnBrk="1" hangingPunct="1">
              <a:lnSpc>
                <a:spcPct val="90000"/>
              </a:lnSpc>
              <a:buFont typeface="Wingdings" pitchFamily="2" charset="2"/>
              <a:buNone/>
              <a:defRPr/>
            </a:pPr>
            <a:endParaRPr lang="zh-CN" altLang="en-US" dirty="0">
              <a:ea typeface="楷体_GB2312" pitchFamily="49" charset="-122"/>
            </a:endParaRPr>
          </a:p>
          <a:p>
            <a:pPr eaLnBrk="1" hangingPunct="1">
              <a:lnSpc>
                <a:spcPct val="90000"/>
              </a:lnSpc>
              <a:buFont typeface="Wingdings" pitchFamily="2" charset="2"/>
              <a:buNone/>
              <a:defRPr/>
            </a:pPr>
            <a:endParaRPr lang="zh-CN" altLang="en-US" dirty="0">
              <a:ea typeface="楷体_GB2312" pitchFamily="49" charset="-122"/>
            </a:endParaRPr>
          </a:p>
          <a:p>
            <a:pPr eaLnBrk="1" hangingPunct="1">
              <a:lnSpc>
                <a:spcPct val="90000"/>
              </a:lnSpc>
              <a:buFont typeface="Wingdings" pitchFamily="2" charset="2"/>
              <a:buNone/>
              <a:defRPr/>
            </a:pPr>
            <a:endParaRPr lang="zh-CN" altLang="en-US" dirty="0">
              <a:ea typeface="楷体_GB2312" pitchFamily="49" charset="-122"/>
            </a:endParaRPr>
          </a:p>
          <a:p>
            <a:pPr algn="just" eaLnBrk="1" hangingPunct="1">
              <a:lnSpc>
                <a:spcPct val="90000"/>
              </a:lnSpc>
              <a:buFont typeface="Wingdings" pitchFamily="2" charset="2"/>
              <a:buNone/>
              <a:defRPr/>
            </a:pPr>
            <a:r>
              <a:rPr lang="zh-CN" altLang="en-US" dirty="0">
                <a:ea typeface="楷体_GB2312" pitchFamily="49" charset="-122"/>
              </a:rPr>
              <a:t/>
            </a:r>
            <a:br>
              <a:rPr lang="zh-CN" altLang="en-US" dirty="0">
                <a:ea typeface="楷体_GB2312" pitchFamily="49" charset="-122"/>
              </a:rPr>
            </a:br>
            <a:endParaRPr lang="zh-CN" altLang="en-US" dirty="0">
              <a:solidFill>
                <a:srgbClr val="CC0000"/>
              </a:solidFill>
              <a:ea typeface="楷体_GB2312" pitchFamily="49" charset="-122"/>
            </a:endParaRPr>
          </a:p>
        </p:txBody>
      </p:sp>
    </p:spTree>
  </p:cSld>
  <p:clrMapOvr>
    <a:masterClrMapping/>
  </p:clrMapOvr>
  <p:transition spd="slow">
    <p:circle/>
  </p:transition>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9827" name="Rectangle 3" descr="Rectangle: Click to edit Master text styles&#10;Second level&#10;Third level&#10;Fourth level&#10;Fifth level"/>
          <p:cNvSpPr>
            <a:spLocks noGrp="1" noChangeArrowheads="1"/>
          </p:cNvSpPr>
          <p:nvPr>
            <p:ph type="body" idx="1"/>
          </p:nvPr>
        </p:nvSpPr>
        <p:spPr>
          <a:xfrm>
            <a:off x="300038" y="1384300"/>
            <a:ext cx="7521575" cy="5075238"/>
          </a:xfrm>
        </p:spPr>
        <p:txBody>
          <a:bodyPr/>
          <a:lstStyle/>
          <a:p>
            <a:pPr algn="just" eaLnBrk="1" hangingPunct="1">
              <a:lnSpc>
                <a:spcPct val="105000"/>
              </a:lnSpc>
              <a:buFont typeface="Wingdings" pitchFamily="2" charset="2"/>
              <a:buNone/>
              <a:defRPr/>
            </a:pPr>
            <a:r>
              <a:rPr lang="zh-CN" altLang="en-US" dirty="0">
                <a:solidFill>
                  <a:srgbClr val="CC0000"/>
                </a:solidFill>
                <a:ea typeface="楷体_GB2312" pitchFamily="49" charset="-122"/>
              </a:rPr>
              <a:t>采用顺序存储结构时，数组名指出了串在内存中的首地址。</a:t>
            </a:r>
          </a:p>
          <a:p>
            <a:pPr algn="just" eaLnBrk="1" hangingPunct="1">
              <a:lnSpc>
                <a:spcPct val="105000"/>
              </a:lnSpc>
              <a:buFont typeface="Wingdings" pitchFamily="2" charset="2"/>
              <a:buNone/>
              <a:defRPr/>
            </a:pPr>
            <a:r>
              <a:rPr lang="zh-CN" altLang="en-US" dirty="0">
                <a:ea typeface="楷体_GB2312" pitchFamily="49" charset="-122"/>
              </a:rPr>
              <a:t>有两种表示串长度的方法：</a:t>
            </a:r>
          </a:p>
          <a:p>
            <a:pPr algn="just" eaLnBrk="1" hangingPunct="1">
              <a:lnSpc>
                <a:spcPct val="105000"/>
              </a:lnSpc>
              <a:buFont typeface="Wingdings" pitchFamily="2" charset="2"/>
              <a:buNone/>
              <a:defRPr/>
            </a:pPr>
            <a:r>
              <a:rPr lang="en-US" altLang="zh-CN" dirty="0">
                <a:solidFill>
                  <a:srgbClr val="0000FF"/>
                </a:solidFill>
                <a:ea typeface="楷体_GB2312" pitchFamily="49" charset="-122"/>
              </a:rPr>
              <a:t>(1)</a:t>
            </a:r>
            <a:r>
              <a:rPr lang="zh-CN" altLang="en-US" dirty="0">
                <a:solidFill>
                  <a:srgbClr val="0000FF"/>
                </a:solidFill>
                <a:ea typeface="楷体_GB2312" pitchFamily="49" charset="-122"/>
              </a:rPr>
              <a:t>在存储串的数组末尾添加一个结束标识符；</a:t>
            </a:r>
          </a:p>
          <a:p>
            <a:pPr algn="just" eaLnBrk="1" hangingPunct="1">
              <a:lnSpc>
                <a:spcPct val="105000"/>
              </a:lnSpc>
              <a:buFont typeface="Wingdings" pitchFamily="2" charset="2"/>
              <a:buNone/>
              <a:defRPr/>
            </a:pPr>
            <a:r>
              <a:rPr lang="en-US" altLang="zh-CN" dirty="0">
                <a:solidFill>
                  <a:srgbClr val="0000FF"/>
                </a:solidFill>
                <a:ea typeface="楷体_GB2312" pitchFamily="49" charset="-122"/>
              </a:rPr>
              <a:t>(2)</a:t>
            </a:r>
            <a:r>
              <a:rPr lang="zh-CN" altLang="en-US" dirty="0">
                <a:solidFill>
                  <a:srgbClr val="0000FF"/>
                </a:solidFill>
                <a:ea typeface="楷体_GB2312" pitchFamily="49" charset="-122"/>
              </a:rPr>
              <a:t>用一个单独的长度参数。</a:t>
            </a:r>
          </a:p>
          <a:p>
            <a:pPr algn="just" eaLnBrk="1" hangingPunct="1">
              <a:lnSpc>
                <a:spcPct val="105000"/>
              </a:lnSpc>
              <a:buFont typeface="Wingdings" pitchFamily="2" charset="2"/>
              <a:buNone/>
              <a:defRPr/>
            </a:pPr>
            <a:r>
              <a:rPr lang="zh-CN" altLang="en-US" dirty="0">
                <a:solidFill>
                  <a:srgbClr val="CC0000"/>
                </a:solidFill>
                <a:ea typeface="楷体_GB2312" pitchFamily="49" charset="-122"/>
              </a:rPr>
              <a:t>计算机高级语言一般采用第一种方法表示串的长度。实际上，</a:t>
            </a:r>
            <a:r>
              <a:rPr lang="en-US" altLang="zh-CN" dirty="0">
                <a:solidFill>
                  <a:srgbClr val="CC0000"/>
                </a:solidFill>
                <a:ea typeface="楷体_GB2312" pitchFamily="49" charset="-122"/>
              </a:rPr>
              <a:t>C++</a:t>
            </a:r>
            <a:r>
              <a:rPr lang="zh-CN" altLang="en-US" dirty="0">
                <a:solidFill>
                  <a:srgbClr val="CC0000"/>
                </a:solidFill>
                <a:ea typeface="楷体_GB2312" pitchFamily="49" charset="-122"/>
              </a:rPr>
              <a:t>是在存储串的数组末尾添加一个</a:t>
            </a:r>
            <a:r>
              <a:rPr lang="en-US" altLang="zh-CN" dirty="0">
                <a:solidFill>
                  <a:srgbClr val="CC0000"/>
                </a:solidFill>
                <a:ea typeface="楷体_GB2312" pitchFamily="49" charset="-122"/>
              </a:rPr>
              <a:t>ASCII</a:t>
            </a:r>
            <a:r>
              <a:rPr lang="zh-CN" altLang="en-US" dirty="0">
                <a:solidFill>
                  <a:srgbClr val="CC0000"/>
                </a:solidFill>
                <a:ea typeface="楷体_GB2312" pitchFamily="49" charset="-122"/>
              </a:rPr>
              <a:t>编码值为</a:t>
            </a:r>
            <a:r>
              <a:rPr lang="en-US" altLang="zh-CN" dirty="0">
                <a:solidFill>
                  <a:srgbClr val="CC0000"/>
                </a:solidFill>
                <a:ea typeface="楷体_GB2312" pitchFamily="49" charset="-122"/>
              </a:rPr>
              <a:t>0</a:t>
            </a:r>
            <a:r>
              <a:rPr lang="zh-CN" altLang="en-US" dirty="0">
                <a:solidFill>
                  <a:srgbClr val="CC0000"/>
                </a:solidFill>
                <a:ea typeface="楷体_GB2312" pitchFamily="49" charset="-122"/>
              </a:rPr>
              <a:t>的空字符</a:t>
            </a:r>
            <a:r>
              <a:rPr lang="en-US" altLang="zh-CN" dirty="0">
                <a:solidFill>
                  <a:srgbClr val="CC0000"/>
                </a:solidFill>
                <a:ea typeface="楷体_GB2312" pitchFamily="49" charset="-122"/>
              </a:rPr>
              <a:t>(</a:t>
            </a:r>
            <a:r>
              <a:rPr lang="zh-CN" altLang="en-US" dirty="0">
                <a:solidFill>
                  <a:srgbClr val="CC0000"/>
                </a:solidFill>
                <a:ea typeface="楷体_GB2312" pitchFamily="49" charset="-122"/>
              </a:rPr>
              <a:t>标识符为</a:t>
            </a:r>
            <a:r>
              <a:rPr lang="en-US" altLang="zh-CN" dirty="0">
                <a:solidFill>
                  <a:srgbClr val="CC0000"/>
                </a:solidFill>
                <a:ea typeface="楷体_GB2312" pitchFamily="49" charset="-122"/>
              </a:rPr>
              <a:t>NULL)</a:t>
            </a:r>
            <a:r>
              <a:rPr lang="zh-CN" altLang="en-US" dirty="0">
                <a:solidFill>
                  <a:srgbClr val="CC0000"/>
                </a:solidFill>
                <a:ea typeface="楷体_GB2312" pitchFamily="49" charset="-122"/>
              </a:rPr>
              <a:t>作为结束标识符。</a:t>
            </a:r>
          </a:p>
          <a:p>
            <a:pPr algn="just" eaLnBrk="1" hangingPunct="1">
              <a:lnSpc>
                <a:spcPct val="105000"/>
              </a:lnSpc>
              <a:buFont typeface="Wingdings" pitchFamily="2" charset="2"/>
              <a:buNone/>
              <a:defRPr/>
            </a:pPr>
            <a:r>
              <a:rPr lang="zh-CN" altLang="en-US" dirty="0">
                <a:ea typeface="楷体_GB2312" pitchFamily="49" charset="-122"/>
              </a:rPr>
              <a:t>下述语句定义了一个字符数组并赋初值</a:t>
            </a:r>
            <a:r>
              <a:rPr lang="en-US" altLang="zh-CN" dirty="0">
                <a:ea typeface="楷体_GB2312" pitchFamily="49" charset="-122"/>
              </a:rPr>
              <a:t>"Data Structure"</a:t>
            </a:r>
            <a:r>
              <a:rPr lang="zh-CN" altLang="en-US" dirty="0">
                <a:ea typeface="楷体_GB2312" pitchFamily="49" charset="-122"/>
              </a:rPr>
              <a:t>：</a:t>
            </a:r>
          </a:p>
          <a:p>
            <a:pPr algn="ctr" eaLnBrk="1" hangingPunct="1">
              <a:lnSpc>
                <a:spcPct val="105000"/>
              </a:lnSpc>
              <a:buFont typeface="Wingdings" pitchFamily="2" charset="2"/>
              <a:buNone/>
              <a:defRPr/>
            </a:pPr>
            <a:r>
              <a:rPr lang="zh-CN" altLang="en-US" dirty="0">
                <a:solidFill>
                  <a:srgbClr val="CC0000"/>
                </a:solidFill>
                <a:ea typeface="楷体_GB2312" pitchFamily="49" charset="-122"/>
              </a:rPr>
              <a:t>      </a:t>
            </a:r>
            <a:r>
              <a:rPr lang="en-US" altLang="zh-CN" dirty="0">
                <a:solidFill>
                  <a:srgbClr val="0000FF"/>
                </a:solidFill>
                <a:ea typeface="楷体_GB2312" pitchFamily="49" charset="-122"/>
              </a:rPr>
              <a:t>char </a:t>
            </a:r>
            <a:r>
              <a:rPr lang="en-US" altLang="zh-CN" dirty="0" err="1">
                <a:solidFill>
                  <a:srgbClr val="0000FF"/>
                </a:solidFill>
                <a:ea typeface="楷体_GB2312" pitchFamily="49" charset="-122"/>
              </a:rPr>
              <a:t>str</a:t>
            </a:r>
            <a:r>
              <a:rPr lang="en-US" altLang="zh-CN" dirty="0">
                <a:solidFill>
                  <a:srgbClr val="0000FF"/>
                </a:solidFill>
                <a:ea typeface="楷体_GB2312" pitchFamily="49" charset="-122"/>
              </a:rPr>
              <a:t>[ ]= "Data Structure"</a:t>
            </a:r>
            <a:r>
              <a:rPr lang="zh-CN" altLang="en-US" dirty="0">
                <a:solidFill>
                  <a:srgbClr val="0000FF"/>
                </a:solidFill>
                <a:ea typeface="楷体_GB2312" pitchFamily="49" charset="-122"/>
              </a:rPr>
              <a:t>；</a:t>
            </a:r>
            <a:r>
              <a:rPr lang="zh-CN" altLang="en-US" dirty="0">
                <a:solidFill>
                  <a:srgbClr val="CC0000"/>
                </a:solidFill>
                <a:ea typeface="楷体_GB2312" pitchFamily="49" charset="-122"/>
              </a:rPr>
              <a:t> </a:t>
            </a:r>
          </a:p>
          <a:p>
            <a:pPr algn="just" eaLnBrk="1" hangingPunct="1">
              <a:buClr>
                <a:srgbClr val="0000FF"/>
              </a:buClr>
              <a:buFont typeface="Wingdings" pitchFamily="2" charset="2"/>
              <a:buNone/>
              <a:defRPr/>
            </a:pPr>
            <a:r>
              <a:rPr lang="zh-CN" altLang="en-US" dirty="0">
                <a:solidFill>
                  <a:srgbClr val="CC0000"/>
                </a:solidFill>
                <a:ea typeface="楷体_GB2312" pitchFamily="49" charset="-122"/>
              </a:rPr>
              <a:t>字符串</a:t>
            </a:r>
            <a:r>
              <a:rPr lang="en-US" altLang="zh-CN" dirty="0">
                <a:solidFill>
                  <a:srgbClr val="CC0000"/>
                </a:solidFill>
                <a:ea typeface="楷体_GB2312" pitchFamily="49" charset="-122"/>
              </a:rPr>
              <a:t>"Data Structure"</a:t>
            </a:r>
            <a:r>
              <a:rPr lang="zh-CN" altLang="en-US" dirty="0">
                <a:solidFill>
                  <a:srgbClr val="CC0000"/>
                </a:solidFill>
                <a:ea typeface="楷体_GB2312" pitchFamily="49" charset="-122"/>
              </a:rPr>
              <a:t>在内存中的存储形式如下：</a:t>
            </a:r>
            <a:r>
              <a:rPr lang="zh-CN" altLang="en-US" sz="2800" dirty="0"/>
              <a:t> </a:t>
            </a:r>
          </a:p>
          <a:p>
            <a:pPr algn="just" eaLnBrk="1" hangingPunct="1">
              <a:buClr>
                <a:srgbClr val="0000FF"/>
              </a:buClr>
              <a:buFont typeface="Wingdings" pitchFamily="2" charset="2"/>
              <a:buNone/>
              <a:defRPr/>
            </a:pPr>
            <a:endParaRPr lang="en-US" altLang="zh-CN" sz="2800" dirty="0"/>
          </a:p>
        </p:txBody>
      </p:sp>
      <p:sp>
        <p:nvSpPr>
          <p:cNvPr id="14339" name="Rectangle 2"/>
          <p:cNvSpPr>
            <a:spLocks noGrp="1" noChangeArrowheads="1"/>
          </p:cNvSpPr>
          <p:nvPr>
            <p:ph type="title"/>
          </p:nvPr>
        </p:nvSpPr>
        <p:spPr>
          <a:xfrm>
            <a:off x="993775" y="142875"/>
            <a:ext cx="7754938" cy="838200"/>
          </a:xfrm>
        </p:spPr>
        <p:txBody>
          <a:bodyPr/>
          <a:lstStyle/>
          <a:p>
            <a:pPr eaLnBrk="1" hangingPunct="1"/>
            <a:r>
              <a:rPr lang="zh-CN" altLang="en-US">
                <a:solidFill>
                  <a:schemeClr val="tx2"/>
                </a:solidFill>
                <a:latin typeface="黑体" pitchFamily="49" charset="-122"/>
                <a:ea typeface="黑体" pitchFamily="49" charset="-122"/>
              </a:rPr>
              <a:t>字符串的存储结构</a:t>
            </a:r>
          </a:p>
        </p:txBody>
      </p:sp>
      <p:grpSp>
        <p:nvGrpSpPr>
          <p:cNvPr id="3" name="组合 2"/>
          <p:cNvGrpSpPr>
            <a:grpSpLocks/>
          </p:cNvGrpSpPr>
          <p:nvPr/>
        </p:nvGrpSpPr>
        <p:grpSpPr bwMode="auto">
          <a:xfrm>
            <a:off x="468313" y="3321050"/>
            <a:ext cx="7772400" cy="1524000"/>
            <a:chOff x="760129" y="2168860"/>
            <a:chExt cx="7772400" cy="1524000"/>
          </a:xfrm>
        </p:grpSpPr>
        <p:sp>
          <p:nvSpPr>
            <p:cNvPr id="14341" name="Rectangle 5"/>
            <p:cNvSpPr>
              <a:spLocks noChangeArrowheads="1"/>
            </p:cNvSpPr>
            <p:nvPr/>
          </p:nvSpPr>
          <p:spPr bwMode="auto">
            <a:xfrm>
              <a:off x="760129" y="2168860"/>
              <a:ext cx="7772400" cy="1524000"/>
            </a:xfrm>
            <a:prstGeom prst="rect">
              <a:avLst/>
            </a:prstGeom>
            <a:solidFill>
              <a:srgbClr val="339933"/>
            </a:solidFill>
            <a:ln w="9525">
              <a:solidFill>
                <a:srgbClr val="009900"/>
              </a:solidFill>
              <a:miter lim="800000"/>
              <a:headEnd/>
              <a:tailEnd/>
            </a:ln>
          </p:spPr>
          <p:txBody>
            <a:bodyPr wrap="none" anchor="ctr"/>
            <a:lstStyle/>
            <a:p>
              <a:endParaRPr lang="zh-CN" altLang="en-US"/>
            </a:p>
          </p:txBody>
        </p:sp>
        <p:pic>
          <p:nvPicPr>
            <p:cNvPr id="14342" name="Picture 4" descr="E:\hkmiao\BOOK\数据结构\第五章-图\Fig5-0.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529" y="2321260"/>
              <a:ext cx="74676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89827">
                                            <p:txEl>
                                              <p:pRg st="0" end="0"/>
                                            </p:txEl>
                                          </p:spTgt>
                                        </p:tgtEl>
                                        <p:attrNameLst>
                                          <p:attrName>style.visibility</p:attrName>
                                        </p:attrNameLst>
                                      </p:cBhvr>
                                      <p:to>
                                        <p:strVal val="visible"/>
                                      </p:to>
                                    </p:set>
                                    <p:anim calcmode="lin" valueType="num">
                                      <p:cBhvr additive="base">
                                        <p:cTn id="7" dur="500" fill="hold"/>
                                        <p:tgtEl>
                                          <p:spTgt spid="5898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898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89827">
                                            <p:txEl>
                                              <p:pRg st="1" end="1"/>
                                            </p:txEl>
                                          </p:spTgt>
                                        </p:tgtEl>
                                        <p:attrNameLst>
                                          <p:attrName>style.visibility</p:attrName>
                                        </p:attrNameLst>
                                      </p:cBhvr>
                                      <p:to>
                                        <p:strVal val="visible"/>
                                      </p:to>
                                    </p:set>
                                    <p:anim calcmode="lin" valueType="num">
                                      <p:cBhvr additive="base">
                                        <p:cTn id="13" dur="500" fill="hold"/>
                                        <p:tgtEl>
                                          <p:spTgt spid="58982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8982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89827">
                                            <p:txEl>
                                              <p:pRg st="2" end="2"/>
                                            </p:txEl>
                                          </p:spTgt>
                                        </p:tgtEl>
                                        <p:attrNameLst>
                                          <p:attrName>style.visibility</p:attrName>
                                        </p:attrNameLst>
                                      </p:cBhvr>
                                      <p:to>
                                        <p:strVal val="visible"/>
                                      </p:to>
                                    </p:set>
                                    <p:anim calcmode="lin" valueType="num">
                                      <p:cBhvr additive="base">
                                        <p:cTn id="19" dur="500" fill="hold"/>
                                        <p:tgtEl>
                                          <p:spTgt spid="58982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8982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89827">
                                            <p:txEl>
                                              <p:pRg st="3" end="3"/>
                                            </p:txEl>
                                          </p:spTgt>
                                        </p:tgtEl>
                                        <p:attrNameLst>
                                          <p:attrName>style.visibility</p:attrName>
                                        </p:attrNameLst>
                                      </p:cBhvr>
                                      <p:to>
                                        <p:strVal val="visible"/>
                                      </p:to>
                                    </p:set>
                                    <p:anim calcmode="lin" valueType="num">
                                      <p:cBhvr additive="base">
                                        <p:cTn id="25" dur="500" fill="hold"/>
                                        <p:tgtEl>
                                          <p:spTgt spid="58982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8982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89827">
                                            <p:txEl>
                                              <p:pRg st="4" end="4"/>
                                            </p:txEl>
                                          </p:spTgt>
                                        </p:tgtEl>
                                        <p:attrNameLst>
                                          <p:attrName>style.visibility</p:attrName>
                                        </p:attrNameLst>
                                      </p:cBhvr>
                                      <p:to>
                                        <p:strVal val="visible"/>
                                      </p:to>
                                    </p:set>
                                    <p:anim calcmode="lin" valueType="num">
                                      <p:cBhvr additive="base">
                                        <p:cTn id="31" dur="500" fill="hold"/>
                                        <p:tgtEl>
                                          <p:spTgt spid="58982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8982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89827">
                                            <p:txEl>
                                              <p:pRg st="5" end="5"/>
                                            </p:txEl>
                                          </p:spTgt>
                                        </p:tgtEl>
                                        <p:attrNameLst>
                                          <p:attrName>style.visibility</p:attrName>
                                        </p:attrNameLst>
                                      </p:cBhvr>
                                      <p:to>
                                        <p:strVal val="visible"/>
                                      </p:to>
                                    </p:set>
                                    <p:anim calcmode="lin" valueType="num">
                                      <p:cBhvr additive="base">
                                        <p:cTn id="37" dur="500" fill="hold"/>
                                        <p:tgtEl>
                                          <p:spTgt spid="58982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8982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589827">
                                            <p:txEl>
                                              <p:pRg st="6" end="6"/>
                                            </p:txEl>
                                          </p:spTgt>
                                        </p:tgtEl>
                                        <p:attrNameLst>
                                          <p:attrName>style.visibility</p:attrName>
                                        </p:attrNameLst>
                                      </p:cBhvr>
                                      <p:to>
                                        <p:strVal val="visible"/>
                                      </p:to>
                                    </p:set>
                                    <p:anim calcmode="lin" valueType="num">
                                      <p:cBhvr additive="base">
                                        <p:cTn id="43" dur="500" fill="hold"/>
                                        <p:tgtEl>
                                          <p:spTgt spid="589827">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58982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589827">
                                            <p:txEl>
                                              <p:pRg st="7" end="7"/>
                                            </p:txEl>
                                          </p:spTgt>
                                        </p:tgtEl>
                                        <p:attrNameLst>
                                          <p:attrName>style.visibility</p:attrName>
                                        </p:attrNameLst>
                                      </p:cBhvr>
                                      <p:to>
                                        <p:strVal val="visible"/>
                                      </p:to>
                                    </p:set>
                                    <p:anim calcmode="lin" valueType="num">
                                      <p:cBhvr additive="base">
                                        <p:cTn id="49" dur="500" fill="hold"/>
                                        <p:tgtEl>
                                          <p:spTgt spid="589827">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589827">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31" presetClass="entr" presetSubtype="0" fill="hold" nodeType="clickEffect">
                                  <p:stCondLst>
                                    <p:cond delay="0"/>
                                  </p:stCondLst>
                                  <p:childTnLst>
                                    <p:set>
                                      <p:cBhvr>
                                        <p:cTn id="54" dur="1" fill="hold">
                                          <p:stCondLst>
                                            <p:cond delay="0"/>
                                          </p:stCondLst>
                                        </p:cTn>
                                        <p:tgtEl>
                                          <p:spTgt spid="3"/>
                                        </p:tgtEl>
                                        <p:attrNameLst>
                                          <p:attrName>style.visibility</p:attrName>
                                        </p:attrNameLst>
                                      </p:cBhvr>
                                      <p:to>
                                        <p:strVal val="visible"/>
                                      </p:to>
                                    </p:set>
                                    <p:anim calcmode="lin" valueType="num">
                                      <p:cBhvr>
                                        <p:cTn id="55" dur="1000" fill="hold"/>
                                        <p:tgtEl>
                                          <p:spTgt spid="3"/>
                                        </p:tgtEl>
                                        <p:attrNameLst>
                                          <p:attrName>ppt_w</p:attrName>
                                        </p:attrNameLst>
                                      </p:cBhvr>
                                      <p:tavLst>
                                        <p:tav tm="0">
                                          <p:val>
                                            <p:fltVal val="0"/>
                                          </p:val>
                                        </p:tav>
                                        <p:tav tm="100000">
                                          <p:val>
                                            <p:strVal val="#ppt_w"/>
                                          </p:val>
                                        </p:tav>
                                      </p:tavLst>
                                    </p:anim>
                                    <p:anim calcmode="lin" valueType="num">
                                      <p:cBhvr>
                                        <p:cTn id="56" dur="1000" fill="hold"/>
                                        <p:tgtEl>
                                          <p:spTgt spid="3"/>
                                        </p:tgtEl>
                                        <p:attrNameLst>
                                          <p:attrName>ppt_h</p:attrName>
                                        </p:attrNameLst>
                                      </p:cBhvr>
                                      <p:tavLst>
                                        <p:tav tm="0">
                                          <p:val>
                                            <p:fltVal val="0"/>
                                          </p:val>
                                        </p:tav>
                                        <p:tav tm="100000">
                                          <p:val>
                                            <p:strVal val="#ppt_h"/>
                                          </p:val>
                                        </p:tav>
                                      </p:tavLst>
                                    </p:anim>
                                    <p:anim calcmode="lin" valueType="num">
                                      <p:cBhvr>
                                        <p:cTn id="57" dur="1000" fill="hold"/>
                                        <p:tgtEl>
                                          <p:spTgt spid="3"/>
                                        </p:tgtEl>
                                        <p:attrNameLst>
                                          <p:attrName>style.rotation</p:attrName>
                                        </p:attrNameLst>
                                      </p:cBhvr>
                                      <p:tavLst>
                                        <p:tav tm="0">
                                          <p:val>
                                            <p:fltVal val="90"/>
                                          </p:val>
                                        </p:tav>
                                        <p:tav tm="100000">
                                          <p:val>
                                            <p:fltVal val="0"/>
                                          </p:val>
                                        </p:tav>
                                      </p:tavLst>
                                    </p:anim>
                                    <p:animEffect transition="in" filter="fade">
                                      <p:cBhvr>
                                        <p:cTn id="58"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9827"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descr="Rectangle: Click to edit Master text styles&#10;Second level&#10;Third level&#10;Fourth level&#10;Fifth level"/>
          <p:cNvSpPr>
            <a:spLocks noGrp="1" noChangeArrowheads="1"/>
          </p:cNvSpPr>
          <p:nvPr>
            <p:ph type="body" idx="1"/>
          </p:nvPr>
        </p:nvSpPr>
        <p:spPr>
          <a:xfrm>
            <a:off x="300038" y="1233488"/>
            <a:ext cx="8124825" cy="5327650"/>
          </a:xfrm>
        </p:spPr>
        <p:txBody>
          <a:bodyPr/>
          <a:lstStyle/>
          <a:p>
            <a:pPr eaLnBrk="1" hangingPunct="1">
              <a:buFont typeface="Wingdings" pitchFamily="2" charset="2"/>
              <a:buNone/>
              <a:defRPr/>
            </a:pPr>
            <a:r>
              <a:rPr lang="en-US" altLang="zh-CN" sz="2000" b="0" dirty="0" err="1">
                <a:latin typeface="+mn-lt"/>
              </a:rPr>
              <a:t>int</a:t>
            </a:r>
            <a:r>
              <a:rPr lang="en-US" altLang="zh-CN" sz="2000" b="0" dirty="0">
                <a:latin typeface="+mn-lt"/>
              </a:rPr>
              <a:t> </a:t>
            </a:r>
            <a:r>
              <a:rPr lang="en-US" altLang="zh-CN" sz="2000" b="0" dirty="0" err="1">
                <a:latin typeface="+mn-lt"/>
              </a:rPr>
              <a:t>BF_find</a:t>
            </a:r>
            <a:r>
              <a:rPr lang="en-US" altLang="zh-CN" sz="2000" b="0" dirty="0">
                <a:latin typeface="+mn-lt"/>
              </a:rPr>
              <a:t>(</a:t>
            </a:r>
            <a:r>
              <a:rPr lang="en-US" altLang="zh-CN" sz="2000" b="0" dirty="0" err="1">
                <a:latin typeface="+mn-lt"/>
              </a:rPr>
              <a:t>const</a:t>
            </a:r>
            <a:r>
              <a:rPr lang="en-US" altLang="zh-CN" sz="2000" b="0" dirty="0">
                <a:latin typeface="+mn-lt"/>
              </a:rPr>
              <a:t> String &amp;</a:t>
            </a:r>
            <a:r>
              <a:rPr lang="en-US" altLang="zh-CN" sz="2000" b="0" dirty="0" err="1">
                <a:latin typeface="+mn-lt"/>
              </a:rPr>
              <a:t>ob</a:t>
            </a:r>
            <a:r>
              <a:rPr lang="en-US" altLang="zh-CN" sz="2000" b="0" dirty="0">
                <a:latin typeface="+mn-lt"/>
              </a:rPr>
              <a:t>, </a:t>
            </a:r>
            <a:r>
              <a:rPr lang="en-US" altLang="zh-CN" sz="2000" b="0" dirty="0" err="1">
                <a:latin typeface="+mn-lt"/>
              </a:rPr>
              <a:t>const</a:t>
            </a:r>
            <a:r>
              <a:rPr lang="en-US" altLang="zh-CN" sz="2000" b="0" dirty="0">
                <a:latin typeface="+mn-lt"/>
              </a:rPr>
              <a:t> String &amp;pat, </a:t>
            </a:r>
            <a:r>
              <a:rPr lang="en-US" altLang="zh-CN" sz="2000" b="0" dirty="0" err="1">
                <a:latin typeface="+mn-lt"/>
              </a:rPr>
              <a:t>const</a:t>
            </a:r>
            <a:r>
              <a:rPr lang="en-US" altLang="zh-CN" sz="2000" b="0" dirty="0">
                <a:latin typeface="+mn-lt"/>
              </a:rPr>
              <a:t> </a:t>
            </a:r>
            <a:r>
              <a:rPr lang="en-US" altLang="zh-CN" sz="2000" b="0" dirty="0" err="1">
                <a:latin typeface="+mn-lt"/>
              </a:rPr>
              <a:t>int</a:t>
            </a:r>
            <a:r>
              <a:rPr lang="en-US" altLang="zh-CN" sz="2000" b="0" dirty="0">
                <a:latin typeface="+mn-lt"/>
              </a:rPr>
              <a:t> p = 0)</a:t>
            </a:r>
            <a:endParaRPr lang="zh-CN" altLang="zh-CN" sz="2000" b="0" dirty="0">
              <a:latin typeface="+mn-lt"/>
            </a:endParaRPr>
          </a:p>
          <a:p>
            <a:pPr eaLnBrk="1" hangingPunct="1">
              <a:buFont typeface="Wingdings" pitchFamily="2" charset="2"/>
              <a:buNone/>
              <a:defRPr/>
            </a:pPr>
            <a:r>
              <a:rPr lang="en-US" altLang="zh-CN" sz="2000" b="0" dirty="0">
                <a:latin typeface="+mn-lt"/>
              </a:rPr>
              <a:t>{</a:t>
            </a:r>
            <a:endParaRPr lang="zh-CN" altLang="zh-CN" sz="2000" b="0" dirty="0">
              <a:latin typeface="+mn-lt"/>
            </a:endParaRPr>
          </a:p>
          <a:p>
            <a:pPr eaLnBrk="1" hangingPunct="1">
              <a:buFont typeface="Wingdings" pitchFamily="2" charset="2"/>
              <a:buNone/>
              <a:defRPr/>
            </a:pPr>
            <a:r>
              <a:rPr lang="en-US" altLang="zh-CN" sz="2000" b="0" dirty="0">
                <a:latin typeface="+mn-lt"/>
              </a:rPr>
              <a:t>     </a:t>
            </a:r>
            <a:r>
              <a:rPr lang="en-US" altLang="zh-CN" sz="2000" b="0" dirty="0" err="1">
                <a:latin typeface="+mn-lt"/>
              </a:rPr>
              <a:t>int</a:t>
            </a:r>
            <a:r>
              <a:rPr lang="en-US" altLang="zh-CN" sz="2000" b="0" dirty="0">
                <a:latin typeface="+mn-lt"/>
              </a:rPr>
              <a:t> i = p, j = 0;</a:t>
            </a:r>
            <a:endParaRPr lang="zh-CN" altLang="zh-CN" sz="2000" b="0" dirty="0">
              <a:latin typeface="+mn-lt"/>
            </a:endParaRPr>
          </a:p>
          <a:p>
            <a:pPr eaLnBrk="1" hangingPunct="1">
              <a:buFont typeface="Wingdings" pitchFamily="2" charset="2"/>
              <a:buNone/>
              <a:defRPr/>
            </a:pPr>
            <a:r>
              <a:rPr lang="en-US" altLang="zh-CN" sz="2000" b="0" dirty="0">
                <a:latin typeface="+mn-lt"/>
              </a:rPr>
              <a:t>     while (i &lt; </a:t>
            </a:r>
            <a:r>
              <a:rPr lang="en-US" altLang="zh-CN" sz="2000" b="0" dirty="0" err="1">
                <a:latin typeface="+mn-lt"/>
              </a:rPr>
              <a:t>ob.Length</a:t>
            </a:r>
            <a:r>
              <a:rPr lang="en-US" altLang="zh-CN" sz="2000" b="0" dirty="0">
                <a:latin typeface="+mn-lt"/>
              </a:rPr>
              <a:t>() &amp;&amp; j &lt; </a:t>
            </a:r>
            <a:r>
              <a:rPr lang="en-US" altLang="zh-CN" sz="2000" b="0" dirty="0" err="1">
                <a:latin typeface="+mn-lt"/>
              </a:rPr>
              <a:t>pat.Length</a:t>
            </a:r>
            <a:r>
              <a:rPr lang="en-US" altLang="zh-CN" sz="2000" b="0" dirty="0">
                <a:latin typeface="+mn-lt"/>
              </a:rPr>
              <a:t>())</a:t>
            </a:r>
          </a:p>
          <a:p>
            <a:pPr eaLnBrk="1" hangingPunct="1">
              <a:buFont typeface="Wingdings" pitchFamily="2" charset="2"/>
              <a:buNone/>
              <a:defRPr/>
            </a:pPr>
            <a:r>
              <a:rPr lang="en-US" altLang="zh-CN" sz="2000" b="0" dirty="0">
                <a:latin typeface="+mn-lt"/>
              </a:rPr>
              <a:t>		&amp;&amp; </a:t>
            </a:r>
            <a:r>
              <a:rPr lang="en-US" altLang="zh-CN" sz="2000" b="0" dirty="0" err="1">
                <a:latin typeface="+mn-lt"/>
              </a:rPr>
              <a:t>pat.Length</a:t>
            </a:r>
            <a:r>
              <a:rPr lang="en-US" altLang="zh-CN" sz="2000" b="0" dirty="0">
                <a:latin typeface="+mn-lt"/>
              </a:rPr>
              <a:t>() - j &lt;= </a:t>
            </a:r>
            <a:r>
              <a:rPr lang="en-US" altLang="zh-CN" sz="2000" b="0" dirty="0" err="1">
                <a:latin typeface="+mn-lt"/>
              </a:rPr>
              <a:t>ob.Length</a:t>
            </a:r>
            <a:r>
              <a:rPr lang="en-US" altLang="zh-CN" sz="2000" b="0" dirty="0">
                <a:latin typeface="+mn-lt"/>
              </a:rPr>
              <a:t>() - i)</a:t>
            </a:r>
            <a:endParaRPr lang="zh-CN" altLang="zh-CN" sz="2000" b="0" dirty="0">
              <a:latin typeface="+mn-lt"/>
            </a:endParaRPr>
          </a:p>
          <a:p>
            <a:pPr eaLnBrk="1" hangingPunct="1">
              <a:buFont typeface="Wingdings" pitchFamily="2" charset="2"/>
              <a:buNone/>
              <a:defRPr/>
            </a:pPr>
            <a:r>
              <a:rPr lang="en-US" altLang="zh-CN" sz="2000" b="0" dirty="0">
                <a:latin typeface="+mn-lt"/>
              </a:rPr>
              <a:t>	if (</a:t>
            </a:r>
            <a:r>
              <a:rPr lang="en-US" altLang="zh-CN" sz="2000" b="0" dirty="0" err="1">
                <a:latin typeface="+mn-lt"/>
              </a:rPr>
              <a:t>ob</a:t>
            </a:r>
            <a:r>
              <a:rPr lang="en-US" altLang="zh-CN" sz="2000" b="0" dirty="0">
                <a:latin typeface="+mn-lt"/>
              </a:rPr>
              <a:t>[i] == pat[j])	{	// </a:t>
            </a:r>
            <a:r>
              <a:rPr lang="zh-CN" altLang="zh-CN" sz="2000" b="0" dirty="0">
                <a:latin typeface="+mn-lt"/>
              </a:rPr>
              <a:t>继续比较后续字符</a:t>
            </a:r>
          </a:p>
          <a:p>
            <a:pPr eaLnBrk="1" hangingPunct="1">
              <a:buFont typeface="Wingdings" pitchFamily="2" charset="2"/>
              <a:buNone/>
              <a:defRPr/>
            </a:pPr>
            <a:r>
              <a:rPr lang="en-US" altLang="zh-CN" sz="2000" b="0" dirty="0">
                <a:latin typeface="+mn-lt"/>
              </a:rPr>
              <a:t>		i++; j++;</a:t>
            </a:r>
            <a:endParaRPr lang="zh-CN" altLang="zh-CN" sz="2000" b="0" dirty="0">
              <a:latin typeface="+mn-lt"/>
            </a:endParaRPr>
          </a:p>
          <a:p>
            <a:pPr eaLnBrk="1" hangingPunct="1">
              <a:buFont typeface="Wingdings" pitchFamily="2" charset="2"/>
              <a:buNone/>
              <a:defRPr/>
            </a:pPr>
            <a:r>
              <a:rPr lang="en-US" altLang="zh-CN" sz="2000" b="0" dirty="0">
                <a:latin typeface="+mn-lt"/>
              </a:rPr>
              <a:t>	 }</a:t>
            </a:r>
            <a:endParaRPr lang="zh-CN" altLang="zh-CN" sz="2000" b="0" dirty="0">
              <a:latin typeface="+mn-lt"/>
            </a:endParaRPr>
          </a:p>
          <a:p>
            <a:pPr eaLnBrk="1" hangingPunct="1">
              <a:buFont typeface="Wingdings" pitchFamily="2" charset="2"/>
              <a:buNone/>
              <a:defRPr/>
            </a:pPr>
            <a:r>
              <a:rPr lang="en-US" altLang="zh-CN" sz="2000" b="0" dirty="0">
                <a:latin typeface="+mn-lt"/>
              </a:rPr>
              <a:t>  	else	{	           		// </a:t>
            </a:r>
            <a:r>
              <a:rPr lang="zh-CN" altLang="zh-CN" sz="2000" b="0" dirty="0">
                <a:latin typeface="+mn-lt"/>
              </a:rPr>
              <a:t>指针回退</a:t>
            </a:r>
            <a:r>
              <a:rPr lang="en-US" altLang="zh-CN" sz="2000" b="0" dirty="0">
                <a:latin typeface="+mn-lt"/>
              </a:rPr>
              <a:t>,</a:t>
            </a:r>
            <a:r>
              <a:rPr lang="zh-CN" altLang="zh-CN" sz="2000" b="0" dirty="0">
                <a:latin typeface="+mn-lt"/>
              </a:rPr>
              <a:t>重新开始新的匹配</a:t>
            </a:r>
          </a:p>
          <a:p>
            <a:pPr eaLnBrk="1" hangingPunct="1">
              <a:buFont typeface="Wingdings" pitchFamily="2" charset="2"/>
              <a:buNone/>
              <a:defRPr/>
            </a:pPr>
            <a:r>
              <a:rPr lang="en-US" altLang="zh-CN" sz="2000" b="0" dirty="0">
                <a:latin typeface="+mn-lt"/>
              </a:rPr>
              <a:t>		i = i - j + 1; j = 0;</a:t>
            </a:r>
            <a:endParaRPr lang="zh-CN" altLang="zh-CN" sz="2000" b="0" dirty="0">
              <a:latin typeface="+mn-lt"/>
            </a:endParaRPr>
          </a:p>
          <a:p>
            <a:pPr eaLnBrk="1" hangingPunct="1">
              <a:buFont typeface="Wingdings" pitchFamily="2" charset="2"/>
              <a:buNone/>
              <a:defRPr/>
            </a:pPr>
            <a:r>
              <a:rPr lang="en-US" altLang="zh-CN" sz="2000" b="0" dirty="0">
                <a:latin typeface="+mn-lt"/>
              </a:rPr>
              <a:t>	 }</a:t>
            </a:r>
            <a:endParaRPr lang="zh-CN" altLang="zh-CN" sz="2000" b="0" dirty="0">
              <a:latin typeface="+mn-lt"/>
            </a:endParaRPr>
          </a:p>
          <a:p>
            <a:pPr eaLnBrk="1" hangingPunct="1">
              <a:buFont typeface="Wingdings" pitchFamily="2" charset="2"/>
              <a:buNone/>
              <a:defRPr/>
            </a:pPr>
            <a:r>
              <a:rPr lang="en-US" altLang="zh-CN" sz="2000" b="0" dirty="0">
                <a:latin typeface="+mn-lt"/>
              </a:rPr>
              <a:t>    if (j &gt;= </a:t>
            </a:r>
            <a:r>
              <a:rPr lang="en-US" altLang="zh-CN" sz="2000" b="0" dirty="0" err="1">
                <a:latin typeface="+mn-lt"/>
              </a:rPr>
              <a:t>pat.Length</a:t>
            </a:r>
            <a:r>
              <a:rPr lang="en-US" altLang="zh-CN" sz="2000" b="0" dirty="0">
                <a:latin typeface="+mn-lt"/>
              </a:rPr>
              <a:t>())   	return i - j;	// </a:t>
            </a:r>
            <a:r>
              <a:rPr lang="zh-CN" altLang="zh-CN" sz="2000" b="0" dirty="0">
                <a:latin typeface="+mn-lt"/>
              </a:rPr>
              <a:t>匹配成功</a:t>
            </a:r>
          </a:p>
          <a:p>
            <a:pPr eaLnBrk="1" hangingPunct="1">
              <a:buFont typeface="Wingdings" pitchFamily="2" charset="2"/>
              <a:buNone/>
              <a:defRPr/>
            </a:pPr>
            <a:r>
              <a:rPr lang="en-US" altLang="zh-CN" sz="2000" b="0" dirty="0">
                <a:latin typeface="+mn-lt"/>
              </a:rPr>
              <a:t>    else  		return -1;		// </a:t>
            </a:r>
            <a:r>
              <a:rPr lang="zh-CN" altLang="zh-CN" sz="2000" b="0" dirty="0">
                <a:latin typeface="+mn-lt"/>
              </a:rPr>
              <a:t>匹配失败</a:t>
            </a:r>
          </a:p>
          <a:p>
            <a:pPr eaLnBrk="1" hangingPunct="1">
              <a:buFont typeface="Wingdings" pitchFamily="2" charset="2"/>
              <a:buNone/>
              <a:defRPr/>
            </a:pPr>
            <a:r>
              <a:rPr lang="en-US" altLang="zh-CN" sz="2000" b="0" dirty="0">
                <a:latin typeface="+mn-lt"/>
              </a:rPr>
              <a:t>}</a:t>
            </a:r>
            <a:endParaRPr lang="zh-CN" altLang="zh-CN" sz="2000" b="0" dirty="0">
              <a:latin typeface="+mn-lt"/>
            </a:endParaRPr>
          </a:p>
        </p:txBody>
      </p:sp>
      <p:sp>
        <p:nvSpPr>
          <p:cNvPr id="60419" name="Rectangle 2"/>
          <p:cNvSpPr>
            <a:spLocks noGrp="1" noChangeArrowheads="1"/>
          </p:cNvSpPr>
          <p:nvPr>
            <p:ph type="title"/>
          </p:nvPr>
        </p:nvSpPr>
        <p:spPr>
          <a:xfrm>
            <a:off x="993775" y="142875"/>
            <a:ext cx="7754938" cy="838200"/>
          </a:xfrm>
        </p:spPr>
        <p:txBody>
          <a:bodyPr/>
          <a:lstStyle/>
          <a:p>
            <a:pPr eaLnBrk="1" hangingPunct="1"/>
            <a:r>
              <a:rPr lang="en-US" altLang="zh-CN">
                <a:solidFill>
                  <a:schemeClr val="tx2"/>
                </a:solidFill>
                <a:latin typeface="黑体" pitchFamily="49" charset="-122"/>
                <a:ea typeface="黑体" pitchFamily="49" charset="-122"/>
              </a:rPr>
              <a:t>Brute-Force</a:t>
            </a:r>
            <a:r>
              <a:rPr lang="zh-CN" altLang="en-US">
                <a:solidFill>
                  <a:schemeClr val="tx2"/>
                </a:solidFill>
                <a:latin typeface="黑体" pitchFamily="49" charset="-122"/>
                <a:ea typeface="黑体" pitchFamily="49" charset="-122"/>
              </a:rPr>
              <a:t>算法</a:t>
            </a:r>
          </a:p>
        </p:txBody>
      </p:sp>
      <p:sp>
        <p:nvSpPr>
          <p:cNvPr id="2" name="圆角矩形 1"/>
          <p:cNvSpPr>
            <a:spLocks noChangeArrowheads="1"/>
          </p:cNvSpPr>
          <p:nvPr/>
        </p:nvSpPr>
        <p:spPr bwMode="auto">
          <a:xfrm>
            <a:off x="1908175" y="4508500"/>
            <a:ext cx="2663825" cy="433388"/>
          </a:xfrm>
          <a:prstGeom prst="roundRect">
            <a:avLst>
              <a:gd name="adj" fmla="val 16667"/>
            </a:avLst>
          </a:prstGeom>
          <a:noFill/>
          <a:ln w="762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43" name="Rectangle 3" descr="Rectangle: Click to edit Master text styles&#10;Second level&#10;Third level&#10;Fourth level&#10;Fifth level"/>
          <p:cNvSpPr>
            <a:spLocks noGrp="1" noChangeArrowheads="1"/>
          </p:cNvSpPr>
          <p:nvPr>
            <p:ph type="body" idx="1"/>
          </p:nvPr>
        </p:nvSpPr>
        <p:spPr>
          <a:xfrm>
            <a:off x="300038" y="1384300"/>
            <a:ext cx="7521575" cy="5075238"/>
          </a:xfrm>
        </p:spPr>
        <p:txBody>
          <a:bodyPr/>
          <a:lstStyle/>
          <a:p>
            <a:pPr algn="just" eaLnBrk="1" hangingPunct="1">
              <a:lnSpc>
                <a:spcPct val="110000"/>
              </a:lnSpc>
              <a:buFont typeface="Wingdings" pitchFamily="2" charset="2"/>
              <a:buNone/>
            </a:pPr>
            <a:r>
              <a:rPr lang="en-US" altLang="zh-CN" dirty="0">
                <a:solidFill>
                  <a:srgbClr val="CC0000"/>
                </a:solidFill>
                <a:latin typeface="黑体" pitchFamily="49" charset="-122"/>
                <a:ea typeface="楷体_GB2312"/>
                <a:cs typeface="楷体_GB2312"/>
              </a:rPr>
              <a:t>Brute-Force</a:t>
            </a:r>
            <a:r>
              <a:rPr lang="zh-CN" altLang="en-US" dirty="0">
                <a:solidFill>
                  <a:srgbClr val="CC0000"/>
                </a:solidFill>
                <a:latin typeface="黑体" pitchFamily="49" charset="-122"/>
                <a:ea typeface="楷体_GB2312"/>
                <a:cs typeface="楷体_GB2312"/>
              </a:rPr>
              <a:t>算法是一种带回溯的算法，也叫朴素的模式匹配算法。在最坏情况下，最多要比较</a:t>
            </a:r>
            <a:r>
              <a:rPr lang="en-US" altLang="zh-CN" dirty="0">
                <a:solidFill>
                  <a:srgbClr val="CC0000"/>
                </a:solidFill>
                <a:latin typeface="黑体" pitchFamily="49" charset="-122"/>
                <a:ea typeface="楷体_GB2312"/>
                <a:cs typeface="楷体_GB2312"/>
              </a:rPr>
              <a:t>m</a:t>
            </a:r>
            <a:r>
              <a:rPr lang="zh-CN" altLang="en-US" dirty="0">
                <a:solidFill>
                  <a:srgbClr val="CC0000"/>
                </a:solidFill>
                <a:latin typeface="黑体" pitchFamily="49" charset="-122"/>
                <a:ea typeface="楷体_GB2312"/>
                <a:cs typeface="楷体_GB2312"/>
              </a:rPr>
              <a:t>－</a:t>
            </a:r>
            <a:r>
              <a:rPr lang="en-US" altLang="zh-CN" dirty="0">
                <a:solidFill>
                  <a:srgbClr val="CC0000"/>
                </a:solidFill>
                <a:latin typeface="黑体" pitchFamily="49" charset="-122"/>
                <a:ea typeface="楷体_GB2312"/>
                <a:cs typeface="楷体_GB2312"/>
              </a:rPr>
              <a:t>n</a:t>
            </a:r>
            <a:r>
              <a:rPr lang="zh-CN" altLang="en-US" dirty="0">
                <a:solidFill>
                  <a:srgbClr val="CC0000"/>
                </a:solidFill>
                <a:latin typeface="黑体" pitchFamily="49" charset="-122"/>
                <a:ea typeface="楷体_GB2312"/>
                <a:cs typeface="楷体_GB2312"/>
              </a:rPr>
              <a:t>＋</a:t>
            </a:r>
            <a:r>
              <a:rPr lang="en-US" altLang="zh-CN" dirty="0">
                <a:solidFill>
                  <a:srgbClr val="CC0000"/>
                </a:solidFill>
                <a:latin typeface="黑体" pitchFamily="49" charset="-122"/>
                <a:ea typeface="楷体_GB2312"/>
                <a:cs typeface="楷体_GB2312"/>
              </a:rPr>
              <a:t>1</a:t>
            </a:r>
            <a:r>
              <a:rPr lang="zh-CN" altLang="en-US" dirty="0">
                <a:solidFill>
                  <a:srgbClr val="CC0000"/>
                </a:solidFill>
                <a:latin typeface="黑体" pitchFamily="49" charset="-122"/>
                <a:ea typeface="楷体_GB2312"/>
                <a:cs typeface="楷体_GB2312"/>
              </a:rPr>
              <a:t>趟，每趟比较在最后才出现不等，要做</a:t>
            </a:r>
            <a:r>
              <a:rPr lang="en-US" altLang="zh-CN" dirty="0">
                <a:solidFill>
                  <a:srgbClr val="CC0000"/>
                </a:solidFill>
                <a:latin typeface="黑体" pitchFamily="49" charset="-122"/>
                <a:ea typeface="楷体_GB2312"/>
                <a:cs typeface="楷体_GB2312"/>
              </a:rPr>
              <a:t>n</a:t>
            </a:r>
            <a:r>
              <a:rPr lang="zh-CN" altLang="en-US" dirty="0">
                <a:solidFill>
                  <a:srgbClr val="CC0000"/>
                </a:solidFill>
                <a:latin typeface="黑体" pitchFamily="49" charset="-122"/>
                <a:ea typeface="楷体_GB2312"/>
                <a:cs typeface="楷体_GB2312"/>
              </a:rPr>
              <a:t>次比较，总比较次数要达到</a:t>
            </a:r>
            <a:r>
              <a:rPr lang="en-US" altLang="zh-CN" dirty="0">
                <a:solidFill>
                  <a:srgbClr val="0000FF"/>
                </a:solidFill>
                <a:latin typeface="黑体" pitchFamily="49" charset="-122"/>
                <a:ea typeface="楷体_GB2312"/>
                <a:cs typeface="楷体_GB2312"/>
              </a:rPr>
              <a:t>(m</a:t>
            </a:r>
            <a:r>
              <a:rPr lang="zh-CN" altLang="en-US" dirty="0">
                <a:solidFill>
                  <a:srgbClr val="0000FF"/>
                </a:solidFill>
                <a:latin typeface="黑体" pitchFamily="49" charset="-122"/>
                <a:ea typeface="楷体_GB2312"/>
                <a:cs typeface="楷体_GB2312"/>
              </a:rPr>
              <a:t>－</a:t>
            </a:r>
            <a:r>
              <a:rPr lang="en-US" altLang="zh-CN" dirty="0">
                <a:solidFill>
                  <a:srgbClr val="0000FF"/>
                </a:solidFill>
                <a:latin typeface="黑体" pitchFamily="49" charset="-122"/>
                <a:ea typeface="楷体_GB2312"/>
                <a:cs typeface="楷体_GB2312"/>
              </a:rPr>
              <a:t>n</a:t>
            </a:r>
            <a:r>
              <a:rPr lang="zh-CN" altLang="en-US" dirty="0">
                <a:solidFill>
                  <a:srgbClr val="0000FF"/>
                </a:solidFill>
                <a:latin typeface="黑体" pitchFamily="49" charset="-122"/>
                <a:ea typeface="楷体_GB2312"/>
                <a:cs typeface="楷体_GB2312"/>
              </a:rPr>
              <a:t>＋</a:t>
            </a:r>
            <a:r>
              <a:rPr lang="en-US" altLang="zh-CN" dirty="0">
                <a:solidFill>
                  <a:srgbClr val="0000FF"/>
                </a:solidFill>
                <a:latin typeface="黑体" pitchFamily="49" charset="-122"/>
                <a:ea typeface="楷体_GB2312"/>
                <a:cs typeface="楷体_GB2312"/>
              </a:rPr>
              <a:t>1)</a:t>
            </a:r>
            <a:r>
              <a:rPr lang="en-US" altLang="zh-CN" dirty="0">
                <a:solidFill>
                  <a:srgbClr val="0000FF"/>
                </a:solidFill>
                <a:latin typeface="黑体" pitchFamily="49" charset="-122"/>
                <a:ea typeface="楷体_GB2312"/>
                <a:cs typeface="楷体_GB2312"/>
                <a:sym typeface="Symbol" pitchFamily="18" charset="2"/>
              </a:rPr>
              <a:t></a:t>
            </a:r>
            <a:r>
              <a:rPr lang="en-US" altLang="zh-CN" dirty="0">
                <a:solidFill>
                  <a:srgbClr val="0000FF"/>
                </a:solidFill>
                <a:latin typeface="黑体" pitchFamily="49" charset="-122"/>
                <a:ea typeface="楷体_GB2312"/>
                <a:cs typeface="楷体_GB2312"/>
              </a:rPr>
              <a:t>n</a:t>
            </a:r>
            <a:r>
              <a:rPr lang="zh-CN" altLang="en-US" dirty="0">
                <a:solidFill>
                  <a:srgbClr val="CC0000"/>
                </a:solidFill>
                <a:latin typeface="黑体" pitchFamily="49" charset="-122"/>
                <a:ea typeface="楷体_GB2312"/>
                <a:cs typeface="楷体_GB2312"/>
              </a:rPr>
              <a:t>。通常</a:t>
            </a:r>
            <a:r>
              <a:rPr lang="en-US" altLang="zh-CN" dirty="0">
                <a:solidFill>
                  <a:srgbClr val="CC0000"/>
                </a:solidFill>
                <a:latin typeface="黑体" pitchFamily="49" charset="-122"/>
                <a:ea typeface="楷体_GB2312"/>
                <a:cs typeface="楷体_GB2312"/>
              </a:rPr>
              <a:t>n</a:t>
            </a:r>
            <a:r>
              <a:rPr lang="zh-CN" altLang="en-US" dirty="0">
                <a:solidFill>
                  <a:srgbClr val="CC0000"/>
                </a:solidFill>
                <a:latin typeface="黑体" pitchFamily="49" charset="-122"/>
                <a:ea typeface="楷体_GB2312"/>
                <a:cs typeface="楷体_GB2312"/>
              </a:rPr>
              <a:t>会远远小于</a:t>
            </a:r>
            <a:r>
              <a:rPr lang="en-US" altLang="zh-CN" dirty="0">
                <a:solidFill>
                  <a:srgbClr val="CC0000"/>
                </a:solidFill>
                <a:latin typeface="黑体" pitchFamily="49" charset="-122"/>
                <a:ea typeface="楷体_GB2312"/>
                <a:cs typeface="楷体_GB2312"/>
              </a:rPr>
              <a:t>m</a:t>
            </a:r>
            <a:r>
              <a:rPr lang="zh-CN" altLang="en-US" dirty="0">
                <a:solidFill>
                  <a:srgbClr val="CC0000"/>
                </a:solidFill>
                <a:latin typeface="黑体" pitchFamily="49" charset="-122"/>
                <a:ea typeface="楷体_GB2312"/>
                <a:cs typeface="楷体_GB2312"/>
              </a:rPr>
              <a:t>，因此，算法的最坏情况下运行时间为</a:t>
            </a:r>
            <a:r>
              <a:rPr lang="en-US" altLang="zh-CN" dirty="0">
                <a:solidFill>
                  <a:srgbClr val="0000FF"/>
                </a:solidFill>
                <a:latin typeface="黑体" pitchFamily="49" charset="-122"/>
                <a:ea typeface="楷体_GB2312"/>
                <a:cs typeface="楷体_GB2312"/>
              </a:rPr>
              <a:t>O(m*n)</a:t>
            </a:r>
            <a:r>
              <a:rPr lang="zh-CN" altLang="en-US" dirty="0">
                <a:solidFill>
                  <a:srgbClr val="CC0000"/>
                </a:solidFill>
                <a:latin typeface="黑体" pitchFamily="49" charset="-122"/>
                <a:ea typeface="楷体_GB2312"/>
                <a:cs typeface="楷体_GB2312"/>
              </a:rPr>
              <a:t>。</a:t>
            </a:r>
          </a:p>
        </p:txBody>
      </p:sp>
      <p:sp>
        <p:nvSpPr>
          <p:cNvPr id="61443" name="Rectangle 2"/>
          <p:cNvSpPr>
            <a:spLocks noGrp="1" noChangeArrowheads="1"/>
          </p:cNvSpPr>
          <p:nvPr>
            <p:ph type="title"/>
          </p:nvPr>
        </p:nvSpPr>
        <p:spPr>
          <a:xfrm>
            <a:off x="993775" y="142875"/>
            <a:ext cx="7754938" cy="838200"/>
          </a:xfrm>
        </p:spPr>
        <p:txBody>
          <a:bodyPr/>
          <a:lstStyle/>
          <a:p>
            <a:pPr eaLnBrk="1" hangingPunct="1"/>
            <a:r>
              <a:rPr lang="en-US" altLang="zh-CN">
                <a:solidFill>
                  <a:schemeClr val="tx2"/>
                </a:solidFill>
                <a:latin typeface="黑体" pitchFamily="49" charset="-122"/>
                <a:ea typeface="黑体" pitchFamily="49" charset="-122"/>
              </a:rPr>
              <a:t>Brute-Force</a:t>
            </a:r>
            <a:r>
              <a:rPr lang="zh-CN" altLang="en-US">
                <a:solidFill>
                  <a:schemeClr val="tx2"/>
                </a:solidFill>
                <a:latin typeface="黑体" pitchFamily="49" charset="-122"/>
                <a:ea typeface="黑体" pitchFamily="49" charset="-122"/>
              </a:rPr>
              <a:t>算法</a:t>
            </a:r>
          </a:p>
        </p:txBody>
      </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24643">
                                            <p:txEl>
                                              <p:pRg st="0" end="0"/>
                                            </p:txEl>
                                          </p:spTgt>
                                        </p:tgtEl>
                                        <p:attrNameLst>
                                          <p:attrName>style.visibility</p:attrName>
                                        </p:attrNameLst>
                                      </p:cBhvr>
                                      <p:to>
                                        <p:strVal val="visible"/>
                                      </p:to>
                                    </p:set>
                                    <p:anim calcmode="lin" valueType="num">
                                      <p:cBhvr>
                                        <p:cTn id="7" dur="500" fill="hold"/>
                                        <p:tgtEl>
                                          <p:spTgt spid="62464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62464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6246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43" grpId="0" build="p"/>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43" name="Rectangle 3" descr="Rectangle: Click to edit Master text styles&#10;Second level&#10;Third level&#10;Fourth level&#10;Fifth level"/>
          <p:cNvSpPr>
            <a:spLocks noGrp="1" noChangeArrowheads="1"/>
          </p:cNvSpPr>
          <p:nvPr>
            <p:ph type="body" idx="1"/>
          </p:nvPr>
        </p:nvSpPr>
        <p:spPr>
          <a:xfrm>
            <a:off x="300038" y="1384300"/>
            <a:ext cx="7521575" cy="5075238"/>
          </a:xfrm>
        </p:spPr>
        <p:txBody>
          <a:bodyPr/>
          <a:lstStyle/>
          <a:p>
            <a:pPr algn="just" eaLnBrk="1" hangingPunct="1">
              <a:lnSpc>
                <a:spcPct val="110000"/>
              </a:lnSpc>
              <a:buFont typeface="Wingdings" pitchFamily="2" charset="2"/>
              <a:buNone/>
              <a:defRPr/>
            </a:pPr>
            <a:r>
              <a:rPr lang="en-US" altLang="zh-CN" dirty="0">
                <a:solidFill>
                  <a:srgbClr val="CC0000"/>
                </a:solidFill>
                <a:ea typeface="楷体_GB2312" pitchFamily="49" charset="-122"/>
              </a:rPr>
              <a:t>KMP</a:t>
            </a:r>
            <a:r>
              <a:rPr lang="zh-CN" altLang="en-US" dirty="0">
                <a:solidFill>
                  <a:srgbClr val="CC0000"/>
                </a:solidFill>
                <a:ea typeface="楷体_GB2312" pitchFamily="49" charset="-122"/>
              </a:rPr>
              <a:t>算法是由</a:t>
            </a:r>
            <a:r>
              <a:rPr lang="en-US" altLang="zh-CN" dirty="0" err="1">
                <a:solidFill>
                  <a:srgbClr val="CC0000"/>
                </a:solidFill>
                <a:ea typeface="楷体_GB2312" pitchFamily="49" charset="-122"/>
              </a:rPr>
              <a:t>D.E.Knuth</a:t>
            </a:r>
            <a:r>
              <a:rPr lang="zh-CN" altLang="en-US" dirty="0">
                <a:solidFill>
                  <a:srgbClr val="CC0000"/>
                </a:solidFill>
                <a:ea typeface="楷体_GB2312" pitchFamily="49" charset="-122"/>
              </a:rPr>
              <a:t>、</a:t>
            </a:r>
            <a:r>
              <a:rPr lang="en-US" altLang="zh-CN" dirty="0" err="1">
                <a:solidFill>
                  <a:srgbClr val="CC0000"/>
                </a:solidFill>
                <a:ea typeface="楷体_GB2312" pitchFamily="49" charset="-122"/>
              </a:rPr>
              <a:t>J.H.Morris</a:t>
            </a:r>
            <a:r>
              <a:rPr lang="zh-CN" altLang="en-US" dirty="0">
                <a:solidFill>
                  <a:srgbClr val="CC0000"/>
                </a:solidFill>
                <a:ea typeface="楷体_GB2312" pitchFamily="49" charset="-122"/>
              </a:rPr>
              <a:t>和</a:t>
            </a:r>
            <a:r>
              <a:rPr lang="en-US" altLang="zh-CN" dirty="0" err="1">
                <a:solidFill>
                  <a:srgbClr val="CC0000"/>
                </a:solidFill>
                <a:ea typeface="楷体_GB2312" pitchFamily="49" charset="-122"/>
              </a:rPr>
              <a:t>V.R.Pratt</a:t>
            </a:r>
            <a:r>
              <a:rPr lang="zh-CN" altLang="en-US" dirty="0">
                <a:solidFill>
                  <a:srgbClr val="CC0000"/>
                </a:solidFill>
                <a:ea typeface="楷体_GB2312" pitchFamily="49" charset="-122"/>
              </a:rPr>
              <a:t>三人设计的。该算法是</a:t>
            </a:r>
            <a:r>
              <a:rPr lang="en-US" altLang="zh-CN" dirty="0">
                <a:solidFill>
                  <a:srgbClr val="CC0000"/>
                </a:solidFill>
                <a:ea typeface="楷体_GB2312" pitchFamily="49" charset="-122"/>
              </a:rPr>
              <a:t>Brute-Force</a:t>
            </a:r>
            <a:r>
              <a:rPr lang="zh-CN" altLang="en-US" dirty="0">
                <a:solidFill>
                  <a:srgbClr val="CC0000"/>
                </a:solidFill>
                <a:ea typeface="楷体_GB2312" pitchFamily="49" charset="-122"/>
              </a:rPr>
              <a:t>算法的改进。</a:t>
            </a:r>
          </a:p>
          <a:p>
            <a:pPr algn="just" eaLnBrk="1" hangingPunct="1">
              <a:lnSpc>
                <a:spcPct val="110000"/>
              </a:lnSpc>
              <a:buFont typeface="Wingdings" pitchFamily="2" charset="2"/>
              <a:buNone/>
              <a:defRPr/>
            </a:pPr>
            <a:r>
              <a:rPr lang="zh-CN" altLang="en-US" dirty="0">
                <a:ea typeface="楷体_GB2312" pitchFamily="49" charset="-122"/>
              </a:rPr>
              <a:t>它消除了</a:t>
            </a:r>
            <a:r>
              <a:rPr lang="en-US" altLang="zh-CN" dirty="0">
                <a:ea typeface="楷体_GB2312" pitchFamily="49" charset="-122"/>
              </a:rPr>
              <a:t>Brute-Force</a:t>
            </a:r>
            <a:r>
              <a:rPr lang="zh-CN" altLang="en-US" dirty="0">
                <a:ea typeface="楷体_GB2312" pitchFamily="49" charset="-122"/>
              </a:rPr>
              <a:t>算法中主串下标</a:t>
            </a:r>
            <a:r>
              <a:rPr lang="en-US" altLang="zh-CN" dirty="0">
                <a:ea typeface="楷体_GB2312" pitchFamily="49" charset="-122"/>
              </a:rPr>
              <a:t>i</a:t>
            </a:r>
            <a:r>
              <a:rPr lang="zh-CN" altLang="en-US" dirty="0">
                <a:ea typeface="楷体_GB2312" pitchFamily="49" charset="-122"/>
              </a:rPr>
              <a:t>在对应字符比较不相等时需要回退的现象。</a:t>
            </a:r>
            <a:endParaRPr lang="en-US" altLang="zh-CN" dirty="0">
              <a:ea typeface="楷体_GB2312" pitchFamily="49" charset="-122"/>
            </a:endParaRPr>
          </a:p>
          <a:p>
            <a:pPr algn="just" eaLnBrk="1" hangingPunct="1">
              <a:lnSpc>
                <a:spcPct val="110000"/>
              </a:lnSpc>
              <a:buFont typeface="Wingdings" pitchFamily="2" charset="2"/>
              <a:buNone/>
              <a:defRPr/>
            </a:pPr>
            <a:endParaRPr lang="en-US" altLang="zh-CN" dirty="0">
              <a:ea typeface="楷体_GB2312" pitchFamily="49" charset="-122"/>
            </a:endParaRPr>
          </a:p>
          <a:p>
            <a:pPr algn="just" eaLnBrk="1" hangingPunct="1">
              <a:lnSpc>
                <a:spcPct val="110000"/>
              </a:lnSpc>
              <a:defRPr/>
            </a:pPr>
            <a:r>
              <a:rPr lang="zh-CN" altLang="zh-CN" dirty="0">
                <a:solidFill>
                  <a:srgbClr val="FF0000"/>
                </a:solidFill>
              </a:rPr>
              <a:t>真子串</a:t>
            </a:r>
            <a:r>
              <a:rPr lang="zh-CN" altLang="en-US" dirty="0">
                <a:solidFill>
                  <a:srgbClr val="FF0000"/>
                </a:solidFill>
              </a:rPr>
              <a:t>（</a:t>
            </a:r>
            <a:r>
              <a:rPr lang="zh-CN" altLang="zh-CN" dirty="0">
                <a:solidFill>
                  <a:srgbClr val="FF0000"/>
                </a:solidFill>
              </a:rPr>
              <a:t>最长的相等前缀和后缀</a:t>
            </a:r>
            <a:r>
              <a:rPr lang="zh-CN" altLang="en-US" dirty="0">
                <a:solidFill>
                  <a:srgbClr val="FF0000"/>
                </a:solidFill>
              </a:rPr>
              <a:t>）：</a:t>
            </a:r>
            <a:r>
              <a:rPr lang="zh-CN" altLang="zh-CN" dirty="0"/>
              <a:t>在字符串</a:t>
            </a:r>
            <a:r>
              <a:rPr lang="en-US" altLang="zh-CN" dirty="0"/>
              <a:t>"t</a:t>
            </a:r>
            <a:r>
              <a:rPr lang="en-US" altLang="zh-CN" baseline="-25000" dirty="0"/>
              <a:t>0</a:t>
            </a:r>
            <a:r>
              <a:rPr lang="en-US" altLang="zh-CN" dirty="0"/>
              <a:t> t</a:t>
            </a:r>
            <a:r>
              <a:rPr lang="en-US" altLang="zh-CN" baseline="-25000" dirty="0"/>
              <a:t>1</a:t>
            </a:r>
            <a:r>
              <a:rPr lang="en-US" altLang="zh-CN" dirty="0"/>
              <a:t> … t</a:t>
            </a:r>
            <a:r>
              <a:rPr lang="en-US" altLang="zh-CN" baseline="-25000" dirty="0"/>
              <a:t>n-1</a:t>
            </a:r>
            <a:r>
              <a:rPr lang="en-US" altLang="zh-CN" dirty="0"/>
              <a:t>"</a:t>
            </a:r>
            <a:r>
              <a:rPr lang="zh-CN" altLang="zh-CN" dirty="0"/>
              <a:t>中最长的相等前缀和后缀称为该字符串的真子串，也就是说在字符串</a:t>
            </a:r>
            <a:r>
              <a:rPr lang="en-US" altLang="zh-CN" dirty="0"/>
              <a:t>"t</a:t>
            </a:r>
            <a:r>
              <a:rPr lang="en-US" altLang="zh-CN" baseline="-25000" dirty="0"/>
              <a:t>0</a:t>
            </a:r>
            <a:r>
              <a:rPr lang="en-US" altLang="zh-CN" dirty="0"/>
              <a:t> t</a:t>
            </a:r>
            <a:r>
              <a:rPr lang="en-US" altLang="zh-CN" baseline="-25000" dirty="0"/>
              <a:t>1</a:t>
            </a:r>
            <a:r>
              <a:rPr lang="en-US" altLang="zh-CN" dirty="0"/>
              <a:t> … t</a:t>
            </a:r>
            <a:r>
              <a:rPr lang="en-US" altLang="zh-CN" baseline="-25000" dirty="0"/>
              <a:t>n-1</a:t>
            </a:r>
            <a:r>
              <a:rPr lang="en-US" altLang="zh-CN" dirty="0"/>
              <a:t>"</a:t>
            </a:r>
            <a:r>
              <a:rPr lang="zh-CN" altLang="zh-CN" dirty="0"/>
              <a:t>中存在一个最大的</a:t>
            </a:r>
            <a:r>
              <a:rPr lang="en-US" altLang="zh-CN" dirty="0"/>
              <a:t>k(0 &lt; k &lt; n)</a:t>
            </a:r>
            <a:r>
              <a:rPr lang="zh-CN" altLang="zh-CN" dirty="0"/>
              <a:t>，使得</a:t>
            </a:r>
            <a:r>
              <a:rPr lang="en-US" altLang="zh-CN" dirty="0"/>
              <a:t>"t</a:t>
            </a:r>
            <a:r>
              <a:rPr lang="en-US" altLang="zh-CN" baseline="-25000" dirty="0"/>
              <a:t>0</a:t>
            </a:r>
            <a:r>
              <a:rPr lang="en-US" altLang="zh-CN" dirty="0"/>
              <a:t> t</a:t>
            </a:r>
            <a:r>
              <a:rPr lang="en-US" altLang="zh-CN" baseline="-25000" dirty="0"/>
              <a:t>1</a:t>
            </a:r>
            <a:r>
              <a:rPr lang="en-US" altLang="zh-CN" dirty="0"/>
              <a:t> … t</a:t>
            </a:r>
            <a:r>
              <a:rPr lang="en-US" altLang="zh-CN" baseline="-25000" dirty="0"/>
              <a:t>k-1</a:t>
            </a:r>
            <a:r>
              <a:rPr lang="en-US" altLang="zh-CN" dirty="0"/>
              <a:t>"= "t</a:t>
            </a:r>
            <a:r>
              <a:rPr lang="en-US" altLang="zh-CN" baseline="-25000" dirty="0"/>
              <a:t>n-k</a:t>
            </a:r>
            <a:r>
              <a:rPr lang="en-US" altLang="zh-CN" dirty="0"/>
              <a:t>t</a:t>
            </a:r>
            <a:r>
              <a:rPr lang="en-US" altLang="zh-CN" baseline="-25000" dirty="0"/>
              <a:t>n-k+1</a:t>
            </a:r>
            <a:r>
              <a:rPr lang="en-US" altLang="zh-CN" dirty="0"/>
              <a:t> … t</a:t>
            </a:r>
            <a:r>
              <a:rPr lang="en-US" altLang="zh-CN" baseline="-25000" dirty="0"/>
              <a:t>n-1</a:t>
            </a:r>
            <a:r>
              <a:rPr lang="en-US" altLang="zh-CN" dirty="0"/>
              <a:t>"</a:t>
            </a:r>
            <a:r>
              <a:rPr lang="zh-CN" altLang="zh-CN" dirty="0"/>
              <a:t>，则</a:t>
            </a:r>
            <a:r>
              <a:rPr lang="en-US" altLang="zh-CN" dirty="0"/>
              <a:t>"t</a:t>
            </a:r>
            <a:r>
              <a:rPr lang="en-US" altLang="zh-CN" baseline="-25000" dirty="0"/>
              <a:t>0</a:t>
            </a:r>
            <a:r>
              <a:rPr lang="en-US" altLang="zh-CN" dirty="0"/>
              <a:t> t</a:t>
            </a:r>
            <a:r>
              <a:rPr lang="en-US" altLang="zh-CN" baseline="-25000" dirty="0"/>
              <a:t>1</a:t>
            </a:r>
            <a:r>
              <a:rPr lang="en-US" altLang="zh-CN" dirty="0"/>
              <a:t> … t</a:t>
            </a:r>
            <a:r>
              <a:rPr lang="en-US" altLang="zh-CN" baseline="-25000" dirty="0"/>
              <a:t>k-1</a:t>
            </a:r>
            <a:r>
              <a:rPr lang="en-US" altLang="zh-CN" dirty="0"/>
              <a:t>"</a:t>
            </a:r>
            <a:r>
              <a:rPr lang="zh-CN" altLang="zh-CN" dirty="0"/>
              <a:t>就称为</a:t>
            </a:r>
            <a:r>
              <a:rPr lang="en-US" altLang="zh-CN" dirty="0"/>
              <a:t>"t</a:t>
            </a:r>
            <a:r>
              <a:rPr lang="en-US" altLang="zh-CN" baseline="-25000" dirty="0"/>
              <a:t>0</a:t>
            </a:r>
            <a:r>
              <a:rPr lang="en-US" altLang="zh-CN" dirty="0"/>
              <a:t> t</a:t>
            </a:r>
            <a:r>
              <a:rPr lang="en-US" altLang="zh-CN" baseline="-25000" dirty="0"/>
              <a:t>1</a:t>
            </a:r>
            <a:r>
              <a:rPr lang="en-US" altLang="zh-CN" dirty="0"/>
              <a:t> … t</a:t>
            </a:r>
            <a:r>
              <a:rPr lang="en-US" altLang="zh-CN" baseline="-25000" dirty="0"/>
              <a:t>n-1</a:t>
            </a:r>
            <a:r>
              <a:rPr lang="en-US" altLang="zh-CN" dirty="0"/>
              <a:t>"</a:t>
            </a:r>
            <a:r>
              <a:rPr lang="zh-CN" altLang="zh-CN" dirty="0"/>
              <a:t>的真子串。</a:t>
            </a:r>
            <a:r>
              <a:rPr lang="zh-CN" altLang="zh-CN" dirty="0">
                <a:solidFill>
                  <a:srgbClr val="FF0000"/>
                </a:solidFill>
              </a:rPr>
              <a:t>需要注意的是真子串的前缀和后缀可以有重叠部分，但不能完成重叠。</a:t>
            </a:r>
          </a:p>
          <a:p>
            <a:pPr algn="just" eaLnBrk="1" hangingPunct="1">
              <a:lnSpc>
                <a:spcPct val="110000"/>
              </a:lnSpc>
              <a:buFont typeface="Wingdings" pitchFamily="2" charset="2"/>
              <a:buNone/>
              <a:defRPr/>
            </a:pPr>
            <a:endParaRPr lang="zh-CN" altLang="en-US" dirty="0">
              <a:ea typeface="楷体_GB2312" pitchFamily="49" charset="-122"/>
            </a:endParaRPr>
          </a:p>
        </p:txBody>
      </p:sp>
      <p:sp>
        <p:nvSpPr>
          <p:cNvPr id="62467" name="标题 1"/>
          <p:cNvSpPr>
            <a:spLocks noGrp="1"/>
          </p:cNvSpPr>
          <p:nvPr>
            <p:ph type="title"/>
          </p:nvPr>
        </p:nvSpPr>
        <p:spPr>
          <a:xfrm>
            <a:off x="993775" y="142875"/>
            <a:ext cx="7754938" cy="838200"/>
          </a:xfrm>
        </p:spPr>
        <p:txBody>
          <a:bodyPr/>
          <a:lstStyle/>
          <a:p>
            <a:r>
              <a:rPr lang="zh-CN" altLang="en-US">
                <a:solidFill>
                  <a:schemeClr val="tx2"/>
                </a:solidFill>
                <a:latin typeface="黑体" pitchFamily="49" charset="-122"/>
                <a:ea typeface="黑体" pitchFamily="49" charset="-122"/>
              </a:rPr>
              <a:t>模式匹配的</a:t>
            </a:r>
            <a:r>
              <a:rPr lang="en-US" altLang="zh-CN">
                <a:solidFill>
                  <a:schemeClr val="tx2"/>
                </a:solidFill>
                <a:latin typeface="黑体" pitchFamily="49" charset="-122"/>
                <a:ea typeface="黑体" pitchFamily="49" charset="-122"/>
              </a:rPr>
              <a:t>KMP</a:t>
            </a:r>
            <a:r>
              <a:rPr lang="zh-CN" altLang="en-US">
                <a:solidFill>
                  <a:schemeClr val="tx2"/>
                </a:solidFill>
                <a:latin typeface="黑体" pitchFamily="49" charset="-122"/>
                <a:ea typeface="黑体" pitchFamily="49" charset="-122"/>
              </a:rPr>
              <a:t>算法</a:t>
            </a:r>
          </a:p>
        </p:txBody>
      </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24643">
                                            <p:txEl>
                                              <p:pRg st="0" end="0"/>
                                            </p:txEl>
                                          </p:spTgt>
                                        </p:tgtEl>
                                        <p:attrNameLst>
                                          <p:attrName>style.visibility</p:attrName>
                                        </p:attrNameLst>
                                      </p:cBhvr>
                                      <p:to>
                                        <p:strVal val="visible"/>
                                      </p:to>
                                    </p:set>
                                    <p:anim calcmode="lin" valueType="num">
                                      <p:cBhvr>
                                        <p:cTn id="7" dur="1000" fill="hold"/>
                                        <p:tgtEl>
                                          <p:spTgt spid="62464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62464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62464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62464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624643">
                                            <p:txEl>
                                              <p:pRg st="1" end="1"/>
                                            </p:txEl>
                                          </p:spTgt>
                                        </p:tgtEl>
                                        <p:attrNameLst>
                                          <p:attrName>style.visibility</p:attrName>
                                        </p:attrNameLst>
                                      </p:cBhvr>
                                      <p:to>
                                        <p:strVal val="visible"/>
                                      </p:to>
                                    </p:set>
                                    <p:anim calcmode="lin" valueType="num">
                                      <p:cBhvr>
                                        <p:cTn id="15" dur="1000" fill="hold"/>
                                        <p:tgtEl>
                                          <p:spTgt spid="624643">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624643">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624643">
                                            <p:txEl>
                                              <p:pRg st="1" end="1"/>
                                            </p:txEl>
                                          </p:spTgt>
                                        </p:tgtEl>
                                        <p:attrNameLst>
                                          <p:attrName>style.rotation</p:attrName>
                                        </p:attrNameLst>
                                      </p:cBhvr>
                                      <p:tavLst>
                                        <p:tav tm="0">
                                          <p:val>
                                            <p:fltVal val="90"/>
                                          </p:val>
                                        </p:tav>
                                        <p:tav tm="100000">
                                          <p:val>
                                            <p:fltVal val="0"/>
                                          </p:val>
                                        </p:tav>
                                      </p:tavLst>
                                    </p:anim>
                                    <p:animEffect transition="in" filter="fade">
                                      <p:cBhvr>
                                        <p:cTn id="18" dur="1000"/>
                                        <p:tgtEl>
                                          <p:spTgt spid="62464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624643">
                                            <p:txEl>
                                              <p:pRg st="3" end="3"/>
                                            </p:txEl>
                                          </p:spTgt>
                                        </p:tgtEl>
                                        <p:attrNameLst>
                                          <p:attrName>style.visibility</p:attrName>
                                        </p:attrNameLst>
                                      </p:cBhvr>
                                      <p:to>
                                        <p:strVal val="visible"/>
                                      </p:to>
                                    </p:set>
                                    <p:anim calcmode="lin" valueType="num">
                                      <p:cBhvr>
                                        <p:cTn id="23" dur="1000" fill="hold"/>
                                        <p:tgtEl>
                                          <p:spTgt spid="624643">
                                            <p:txEl>
                                              <p:pRg st="3" end="3"/>
                                            </p:txEl>
                                          </p:spTgt>
                                        </p:tgtEl>
                                        <p:attrNameLst>
                                          <p:attrName>ppt_w</p:attrName>
                                        </p:attrNameLst>
                                      </p:cBhvr>
                                      <p:tavLst>
                                        <p:tav tm="0">
                                          <p:val>
                                            <p:fltVal val="0"/>
                                          </p:val>
                                        </p:tav>
                                        <p:tav tm="100000">
                                          <p:val>
                                            <p:strVal val="#ppt_w"/>
                                          </p:val>
                                        </p:tav>
                                      </p:tavLst>
                                    </p:anim>
                                    <p:anim calcmode="lin" valueType="num">
                                      <p:cBhvr>
                                        <p:cTn id="24" dur="1000" fill="hold"/>
                                        <p:tgtEl>
                                          <p:spTgt spid="624643">
                                            <p:txEl>
                                              <p:pRg st="3" end="3"/>
                                            </p:txEl>
                                          </p:spTgt>
                                        </p:tgtEl>
                                        <p:attrNameLst>
                                          <p:attrName>ppt_h</p:attrName>
                                        </p:attrNameLst>
                                      </p:cBhvr>
                                      <p:tavLst>
                                        <p:tav tm="0">
                                          <p:val>
                                            <p:fltVal val="0"/>
                                          </p:val>
                                        </p:tav>
                                        <p:tav tm="100000">
                                          <p:val>
                                            <p:strVal val="#ppt_h"/>
                                          </p:val>
                                        </p:tav>
                                      </p:tavLst>
                                    </p:anim>
                                    <p:anim calcmode="lin" valueType="num">
                                      <p:cBhvr>
                                        <p:cTn id="25" dur="1000" fill="hold"/>
                                        <p:tgtEl>
                                          <p:spTgt spid="624643">
                                            <p:txEl>
                                              <p:pRg st="3" end="3"/>
                                            </p:txEl>
                                          </p:spTgt>
                                        </p:tgtEl>
                                        <p:attrNameLst>
                                          <p:attrName>style.rotation</p:attrName>
                                        </p:attrNameLst>
                                      </p:cBhvr>
                                      <p:tavLst>
                                        <p:tav tm="0">
                                          <p:val>
                                            <p:fltVal val="90"/>
                                          </p:val>
                                        </p:tav>
                                        <p:tav tm="100000">
                                          <p:val>
                                            <p:fltVal val="0"/>
                                          </p:val>
                                        </p:tav>
                                      </p:tavLst>
                                    </p:anim>
                                    <p:animEffect transition="in" filter="fade">
                                      <p:cBhvr>
                                        <p:cTn id="26" dur="1000"/>
                                        <p:tgtEl>
                                          <p:spTgt spid="6246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43" grpId="0" build="p"/>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Rectangle 3" descr="Rectangle: Click to edit Master text styles&#10;Second level&#10;Third level&#10;Fourth level&#10;Fifth level"/>
          <p:cNvSpPr>
            <a:spLocks noGrp="1" noChangeArrowheads="1"/>
          </p:cNvSpPr>
          <p:nvPr>
            <p:ph type="body" idx="1"/>
          </p:nvPr>
        </p:nvSpPr>
        <p:spPr>
          <a:xfrm>
            <a:off x="300038" y="1384300"/>
            <a:ext cx="8700454" cy="5075238"/>
          </a:xfrm>
        </p:spPr>
        <p:txBody>
          <a:bodyPr/>
          <a:lstStyle/>
          <a:p>
            <a:pPr algn="just" eaLnBrk="1" hangingPunct="1">
              <a:buFont typeface="Wingdings" pitchFamily="2" charset="2"/>
              <a:buNone/>
            </a:pPr>
            <a:r>
              <a:rPr lang="en-US" altLang="zh-CN" dirty="0">
                <a:solidFill>
                  <a:srgbClr val="CC0000"/>
                </a:solidFill>
                <a:latin typeface="黑体" pitchFamily="49" charset="-122"/>
                <a:ea typeface="楷体_GB2312"/>
                <a:cs typeface="楷体_GB2312"/>
              </a:rPr>
              <a:t>(1)</a:t>
            </a:r>
            <a:r>
              <a:rPr lang="zh-CN" altLang="en-US" dirty="0">
                <a:solidFill>
                  <a:srgbClr val="CC0000"/>
                </a:solidFill>
                <a:latin typeface="黑体" pitchFamily="49" charset="-122"/>
                <a:ea typeface="楷体_GB2312"/>
                <a:cs typeface="楷体_GB2312"/>
              </a:rPr>
              <a:t> 模式串中无真子串</a:t>
            </a:r>
            <a:endParaRPr lang="en-US" altLang="zh-CN" dirty="0">
              <a:solidFill>
                <a:srgbClr val="CC0000"/>
              </a:solidFill>
              <a:latin typeface="黑体" pitchFamily="49" charset="-122"/>
              <a:ea typeface="楷体_GB2312"/>
              <a:cs typeface="楷体_GB2312"/>
            </a:endParaRPr>
          </a:p>
          <a:p>
            <a:pPr algn="just" eaLnBrk="1" hangingPunct="1">
              <a:buFont typeface="Wingdings" pitchFamily="2" charset="2"/>
              <a:buNone/>
            </a:pPr>
            <a:endParaRPr lang="en-US" altLang="zh-CN" dirty="0">
              <a:solidFill>
                <a:srgbClr val="CC0000"/>
              </a:solidFill>
              <a:latin typeface="黑体" pitchFamily="49" charset="-122"/>
              <a:ea typeface="楷体_GB2312"/>
              <a:cs typeface="楷体_GB2312"/>
            </a:endParaRPr>
          </a:p>
          <a:p>
            <a:pPr algn="just" eaLnBrk="1" hangingPunct="1">
              <a:buFont typeface="Wingdings" pitchFamily="2" charset="2"/>
              <a:buNone/>
            </a:pPr>
            <a:r>
              <a:rPr lang="zh-CN" altLang="en-US" dirty="0">
                <a:solidFill>
                  <a:srgbClr val="CC0000"/>
                </a:solidFill>
                <a:latin typeface="黑体" pitchFamily="49" charset="-122"/>
                <a:ea typeface="楷体_GB2312"/>
                <a:cs typeface="楷体_GB2312"/>
              </a:rPr>
              <a:t>主串：  </a:t>
            </a:r>
            <a:r>
              <a:rPr lang="en-US" altLang="zh-CN" dirty="0">
                <a:solidFill>
                  <a:srgbClr val="CC0000"/>
                </a:solidFill>
                <a:latin typeface="黑体" pitchFamily="49" charset="-122"/>
                <a:ea typeface="楷体_GB2312"/>
                <a:cs typeface="楷体_GB2312"/>
              </a:rPr>
              <a:t>“ZWWZWX</a:t>
            </a:r>
            <a:r>
              <a:rPr lang="zh-CN" altLang="en-US" dirty="0">
                <a:solidFill>
                  <a:srgbClr val="CC0000"/>
                </a:solidFill>
                <a:latin typeface="黑体" pitchFamily="49" charset="-122"/>
                <a:ea typeface="楷体_GB2312"/>
                <a:cs typeface="楷体_GB2312"/>
              </a:rPr>
              <a:t>”</a:t>
            </a:r>
            <a:endParaRPr lang="en-US" altLang="zh-CN" dirty="0">
              <a:solidFill>
                <a:srgbClr val="CC0000"/>
              </a:solidFill>
              <a:latin typeface="黑体" pitchFamily="49" charset="-122"/>
              <a:ea typeface="楷体_GB2312"/>
              <a:cs typeface="楷体_GB2312"/>
            </a:endParaRPr>
          </a:p>
          <a:p>
            <a:pPr algn="just" eaLnBrk="1" hangingPunct="1"/>
            <a:r>
              <a:rPr lang="zh-CN" altLang="en-US" dirty="0">
                <a:solidFill>
                  <a:srgbClr val="CC0000"/>
                </a:solidFill>
                <a:latin typeface="黑体" pitchFamily="49" charset="-122"/>
                <a:ea typeface="楷体_GB2312"/>
                <a:cs typeface="楷体_GB2312"/>
              </a:rPr>
              <a:t>模式串：</a:t>
            </a:r>
            <a:r>
              <a:rPr lang="en-US" altLang="zh-CN" dirty="0">
                <a:solidFill>
                  <a:srgbClr val="CC0000"/>
                </a:solidFill>
                <a:latin typeface="黑体" pitchFamily="49" charset="-122"/>
                <a:ea typeface="楷体_GB2312"/>
                <a:cs typeface="楷体_GB2312"/>
              </a:rPr>
              <a:t>“ZWX”</a:t>
            </a:r>
          </a:p>
          <a:p>
            <a:pPr algn="just" eaLnBrk="1" hangingPunct="1">
              <a:buFont typeface="Wingdings" pitchFamily="2" charset="2"/>
              <a:buNone/>
            </a:pPr>
            <a:endParaRPr lang="en-US" altLang="zh-CN" dirty="0">
              <a:solidFill>
                <a:srgbClr val="CC0000"/>
              </a:solidFill>
              <a:latin typeface="黑体" pitchFamily="49" charset="-122"/>
              <a:ea typeface="楷体_GB2312"/>
              <a:cs typeface="楷体_GB2312"/>
            </a:endParaRPr>
          </a:p>
          <a:p>
            <a:pPr algn="just" eaLnBrk="1" hangingPunct="1">
              <a:buFont typeface="Wingdings" pitchFamily="2" charset="2"/>
              <a:buNone/>
            </a:pPr>
            <a:r>
              <a:rPr lang="zh-CN" altLang="en-US" dirty="0">
                <a:solidFill>
                  <a:srgbClr val="CC0000"/>
                </a:solidFill>
                <a:latin typeface="黑体" pitchFamily="49" charset="-122"/>
                <a:ea typeface="楷体_GB2312"/>
                <a:cs typeface="楷体_GB2312"/>
              </a:rPr>
              <a:t>当</a:t>
            </a:r>
            <a:r>
              <a:rPr lang="en-US" altLang="zh-CN" dirty="0">
                <a:solidFill>
                  <a:srgbClr val="CC0000"/>
                </a:solidFill>
                <a:latin typeface="黑体" pitchFamily="49" charset="-122"/>
                <a:ea typeface="楷体_GB2312"/>
                <a:cs typeface="楷体_GB2312"/>
              </a:rPr>
              <a:t>s</a:t>
            </a:r>
            <a:r>
              <a:rPr lang="en-US" altLang="zh-CN" baseline="-30000" dirty="0">
                <a:solidFill>
                  <a:srgbClr val="CC0000"/>
                </a:solidFill>
                <a:latin typeface="黑体" pitchFamily="49" charset="-122"/>
                <a:ea typeface="楷体_GB2312"/>
                <a:cs typeface="楷体_GB2312"/>
              </a:rPr>
              <a:t>0</a:t>
            </a:r>
            <a:r>
              <a:rPr lang="zh-CN" altLang="en-US" dirty="0">
                <a:solidFill>
                  <a:srgbClr val="CC0000"/>
                </a:solidFill>
                <a:latin typeface="黑体" pitchFamily="49" charset="-122"/>
                <a:ea typeface="楷体_GB2312"/>
                <a:cs typeface="楷体_GB2312"/>
              </a:rPr>
              <a:t>＝</a:t>
            </a:r>
            <a:r>
              <a:rPr lang="en-US" altLang="zh-CN" dirty="0">
                <a:solidFill>
                  <a:srgbClr val="CC0000"/>
                </a:solidFill>
                <a:latin typeface="黑体" pitchFamily="49" charset="-122"/>
                <a:ea typeface="楷体_GB2312"/>
                <a:cs typeface="楷体_GB2312"/>
              </a:rPr>
              <a:t>t</a:t>
            </a:r>
            <a:r>
              <a:rPr lang="en-US" altLang="zh-CN" baseline="-30000" dirty="0">
                <a:solidFill>
                  <a:srgbClr val="CC0000"/>
                </a:solidFill>
                <a:latin typeface="黑体" pitchFamily="49" charset="-122"/>
                <a:ea typeface="楷体_GB2312"/>
                <a:cs typeface="楷体_GB2312"/>
              </a:rPr>
              <a:t>0</a:t>
            </a:r>
            <a:r>
              <a:rPr lang="zh-CN" altLang="en-US" dirty="0">
                <a:solidFill>
                  <a:srgbClr val="CC0000"/>
                </a:solidFill>
                <a:latin typeface="黑体" pitchFamily="49" charset="-122"/>
                <a:ea typeface="楷体_GB2312"/>
                <a:cs typeface="楷体_GB2312"/>
              </a:rPr>
              <a:t>，</a:t>
            </a:r>
            <a:r>
              <a:rPr lang="en-US" altLang="zh-CN" dirty="0">
                <a:solidFill>
                  <a:srgbClr val="CC0000"/>
                </a:solidFill>
                <a:latin typeface="黑体" pitchFamily="49" charset="-122"/>
                <a:ea typeface="楷体_GB2312"/>
                <a:cs typeface="楷体_GB2312"/>
              </a:rPr>
              <a:t>s</a:t>
            </a:r>
            <a:r>
              <a:rPr lang="en-US" altLang="zh-CN" baseline="-30000" dirty="0">
                <a:solidFill>
                  <a:srgbClr val="CC0000"/>
                </a:solidFill>
                <a:latin typeface="黑体" pitchFamily="49" charset="-122"/>
                <a:ea typeface="楷体_GB2312"/>
                <a:cs typeface="楷体_GB2312"/>
              </a:rPr>
              <a:t>1</a:t>
            </a:r>
            <a:r>
              <a:rPr lang="zh-CN" altLang="en-US" dirty="0">
                <a:solidFill>
                  <a:srgbClr val="CC0000"/>
                </a:solidFill>
                <a:latin typeface="黑体" pitchFamily="49" charset="-122"/>
                <a:ea typeface="楷体_GB2312"/>
                <a:cs typeface="楷体_GB2312"/>
              </a:rPr>
              <a:t>＝</a:t>
            </a:r>
            <a:r>
              <a:rPr lang="en-US" altLang="zh-CN" dirty="0">
                <a:solidFill>
                  <a:srgbClr val="CC0000"/>
                </a:solidFill>
                <a:latin typeface="黑体" pitchFamily="49" charset="-122"/>
                <a:ea typeface="楷体_GB2312"/>
                <a:cs typeface="楷体_GB2312"/>
              </a:rPr>
              <a:t>t</a:t>
            </a:r>
            <a:r>
              <a:rPr lang="en-US" altLang="zh-CN" baseline="-30000" dirty="0">
                <a:solidFill>
                  <a:srgbClr val="CC0000"/>
                </a:solidFill>
                <a:latin typeface="黑体" pitchFamily="49" charset="-122"/>
                <a:ea typeface="楷体_GB2312"/>
                <a:cs typeface="楷体_GB2312"/>
              </a:rPr>
              <a:t>1</a:t>
            </a:r>
            <a:r>
              <a:rPr lang="zh-CN" altLang="en-US" dirty="0">
                <a:solidFill>
                  <a:srgbClr val="CC0000"/>
                </a:solidFill>
                <a:latin typeface="黑体" pitchFamily="49" charset="-122"/>
                <a:ea typeface="楷体_GB2312"/>
                <a:cs typeface="楷体_GB2312"/>
              </a:rPr>
              <a:t>，</a:t>
            </a:r>
            <a:r>
              <a:rPr lang="en-US" altLang="zh-CN" dirty="0">
                <a:solidFill>
                  <a:srgbClr val="CC0000"/>
                </a:solidFill>
                <a:latin typeface="黑体" pitchFamily="49" charset="-122"/>
                <a:ea typeface="楷体_GB2312"/>
                <a:cs typeface="楷体_GB2312"/>
              </a:rPr>
              <a:t>s</a:t>
            </a:r>
            <a:r>
              <a:rPr lang="en-US" altLang="zh-CN" baseline="-30000" dirty="0">
                <a:solidFill>
                  <a:srgbClr val="CC0000"/>
                </a:solidFill>
                <a:latin typeface="黑体" pitchFamily="49" charset="-122"/>
                <a:ea typeface="楷体_GB2312"/>
                <a:cs typeface="楷体_GB2312"/>
              </a:rPr>
              <a:t>2</a:t>
            </a:r>
            <a:r>
              <a:rPr lang="en-US" altLang="zh-CN" dirty="0">
                <a:solidFill>
                  <a:srgbClr val="CC0000"/>
                </a:solidFill>
                <a:latin typeface="黑体" pitchFamily="49" charset="-122"/>
                <a:ea typeface="楷体_GB2312"/>
                <a:cs typeface="楷体_GB2312"/>
              </a:rPr>
              <a:t>≠t</a:t>
            </a:r>
            <a:r>
              <a:rPr lang="en-US" altLang="zh-CN" baseline="-30000" dirty="0">
                <a:solidFill>
                  <a:srgbClr val="CC0000"/>
                </a:solidFill>
                <a:latin typeface="黑体" pitchFamily="49" charset="-122"/>
                <a:ea typeface="楷体_GB2312"/>
                <a:cs typeface="楷体_GB2312"/>
              </a:rPr>
              <a:t>2</a:t>
            </a:r>
            <a:r>
              <a:rPr lang="zh-CN" altLang="en-US" dirty="0">
                <a:solidFill>
                  <a:srgbClr val="CC0000"/>
                </a:solidFill>
                <a:latin typeface="黑体" pitchFamily="49" charset="-122"/>
                <a:ea typeface="楷体_GB2312"/>
                <a:cs typeface="楷体_GB2312"/>
              </a:rPr>
              <a:t>时，算法中取</a:t>
            </a:r>
            <a:r>
              <a:rPr lang="en-US" altLang="zh-CN" dirty="0">
                <a:solidFill>
                  <a:srgbClr val="CC0000"/>
                </a:solidFill>
                <a:latin typeface="黑体" pitchFamily="49" charset="-122"/>
                <a:ea typeface="楷体_GB2312"/>
                <a:cs typeface="楷体_GB2312"/>
              </a:rPr>
              <a:t>i =1</a:t>
            </a:r>
            <a:r>
              <a:rPr lang="zh-CN" altLang="en-US" dirty="0">
                <a:solidFill>
                  <a:srgbClr val="CC0000"/>
                </a:solidFill>
                <a:latin typeface="黑体" pitchFamily="49" charset="-122"/>
                <a:ea typeface="楷体_GB2312"/>
                <a:cs typeface="楷体_GB2312"/>
              </a:rPr>
              <a:t>，</a:t>
            </a:r>
            <a:r>
              <a:rPr lang="en-US" altLang="zh-CN" dirty="0">
                <a:solidFill>
                  <a:srgbClr val="CC0000"/>
                </a:solidFill>
                <a:latin typeface="黑体" pitchFamily="49" charset="-122"/>
                <a:ea typeface="楷体_GB2312"/>
                <a:cs typeface="楷体_GB2312"/>
              </a:rPr>
              <a:t>j =0</a:t>
            </a:r>
            <a:r>
              <a:rPr lang="zh-CN" altLang="en-US" dirty="0">
                <a:solidFill>
                  <a:srgbClr val="CC0000"/>
                </a:solidFill>
                <a:latin typeface="黑体" pitchFamily="49" charset="-122"/>
                <a:ea typeface="楷体_GB2312"/>
                <a:cs typeface="楷体_GB2312"/>
              </a:rPr>
              <a:t>，使主串下标</a:t>
            </a:r>
            <a:r>
              <a:rPr lang="en-US" altLang="zh-CN" dirty="0">
                <a:solidFill>
                  <a:srgbClr val="CC0000"/>
                </a:solidFill>
                <a:latin typeface="黑体" pitchFamily="49" charset="-122"/>
                <a:ea typeface="楷体_GB2312"/>
                <a:cs typeface="楷体_GB2312"/>
              </a:rPr>
              <a:t>i</a:t>
            </a:r>
            <a:r>
              <a:rPr lang="zh-CN" altLang="en-US" dirty="0">
                <a:solidFill>
                  <a:srgbClr val="CC0000"/>
                </a:solidFill>
                <a:latin typeface="黑体" pitchFamily="49" charset="-122"/>
                <a:ea typeface="楷体_GB2312"/>
                <a:cs typeface="楷体_GB2312"/>
              </a:rPr>
              <a:t>值回退，然后比较</a:t>
            </a:r>
            <a:r>
              <a:rPr lang="en-US" altLang="zh-CN" dirty="0">
                <a:solidFill>
                  <a:srgbClr val="CC0000"/>
                </a:solidFill>
                <a:latin typeface="黑体" pitchFamily="49" charset="-122"/>
                <a:ea typeface="楷体_GB2312"/>
                <a:cs typeface="楷体_GB2312"/>
              </a:rPr>
              <a:t>s</a:t>
            </a:r>
            <a:r>
              <a:rPr lang="en-US" altLang="zh-CN" baseline="-30000" dirty="0">
                <a:solidFill>
                  <a:srgbClr val="CC0000"/>
                </a:solidFill>
                <a:latin typeface="黑体" pitchFamily="49" charset="-122"/>
                <a:ea typeface="楷体_GB2312"/>
                <a:cs typeface="楷体_GB2312"/>
              </a:rPr>
              <a:t>1</a:t>
            </a:r>
            <a:r>
              <a:rPr lang="zh-CN" altLang="en-US" dirty="0">
                <a:solidFill>
                  <a:srgbClr val="CC0000"/>
                </a:solidFill>
                <a:latin typeface="黑体" pitchFamily="49" charset="-122"/>
                <a:ea typeface="楷体_GB2312"/>
                <a:cs typeface="楷体_GB2312"/>
              </a:rPr>
              <a:t>和</a:t>
            </a:r>
            <a:r>
              <a:rPr lang="en-US" altLang="zh-CN" dirty="0">
                <a:solidFill>
                  <a:srgbClr val="CC0000"/>
                </a:solidFill>
                <a:latin typeface="黑体" pitchFamily="49" charset="-122"/>
                <a:ea typeface="楷体_GB2312"/>
                <a:cs typeface="楷体_GB2312"/>
              </a:rPr>
              <a:t>t</a:t>
            </a:r>
            <a:r>
              <a:rPr lang="en-US" altLang="zh-CN" baseline="-30000" dirty="0">
                <a:solidFill>
                  <a:srgbClr val="CC0000"/>
                </a:solidFill>
                <a:latin typeface="黑体" pitchFamily="49" charset="-122"/>
                <a:ea typeface="楷体_GB2312"/>
                <a:cs typeface="楷体_GB2312"/>
              </a:rPr>
              <a:t>0</a:t>
            </a:r>
            <a:r>
              <a:rPr lang="zh-CN" altLang="en-US" dirty="0">
                <a:solidFill>
                  <a:srgbClr val="CC0000"/>
                </a:solidFill>
                <a:latin typeface="黑体" pitchFamily="49" charset="-122"/>
                <a:ea typeface="楷体_GB2312"/>
                <a:cs typeface="楷体_GB2312"/>
              </a:rPr>
              <a:t>。</a:t>
            </a:r>
            <a:endParaRPr lang="en-US" altLang="zh-CN" dirty="0">
              <a:solidFill>
                <a:srgbClr val="CC0000"/>
              </a:solidFill>
              <a:latin typeface="黑体" pitchFamily="49" charset="-122"/>
              <a:ea typeface="楷体_GB2312"/>
              <a:cs typeface="楷体_GB2312"/>
            </a:endParaRPr>
          </a:p>
          <a:p>
            <a:pPr algn="just" eaLnBrk="1" hangingPunct="1"/>
            <a:r>
              <a:rPr lang="zh-CN" altLang="en-US" dirty="0">
                <a:solidFill>
                  <a:srgbClr val="CC0000"/>
                </a:solidFill>
                <a:latin typeface="黑体" pitchFamily="49" charset="-122"/>
                <a:ea typeface="楷体_GB2312"/>
                <a:cs typeface="楷体_GB2312"/>
              </a:rPr>
              <a:t>但是因为</a:t>
            </a:r>
            <a:r>
              <a:rPr lang="en-US" altLang="zh-CN" dirty="0">
                <a:solidFill>
                  <a:srgbClr val="CC0000"/>
                </a:solidFill>
                <a:latin typeface="黑体" pitchFamily="49" charset="-122"/>
                <a:ea typeface="楷体_GB2312"/>
                <a:cs typeface="楷体_GB2312"/>
              </a:rPr>
              <a:t>t</a:t>
            </a:r>
            <a:r>
              <a:rPr lang="en-US" altLang="zh-CN" baseline="-30000" dirty="0">
                <a:solidFill>
                  <a:srgbClr val="CC0000"/>
                </a:solidFill>
                <a:latin typeface="黑体" pitchFamily="49" charset="-122"/>
                <a:ea typeface="楷体_GB2312"/>
                <a:cs typeface="楷体_GB2312"/>
              </a:rPr>
              <a:t>1</a:t>
            </a:r>
            <a:r>
              <a:rPr lang="en-US" altLang="zh-CN" dirty="0">
                <a:solidFill>
                  <a:srgbClr val="CC0000"/>
                </a:solidFill>
                <a:latin typeface="黑体" pitchFamily="49" charset="-122"/>
                <a:ea typeface="楷体_GB2312"/>
                <a:cs typeface="楷体_GB2312"/>
              </a:rPr>
              <a:t>≠t</a:t>
            </a:r>
            <a:r>
              <a:rPr lang="en-US" altLang="zh-CN" baseline="-30000" dirty="0">
                <a:solidFill>
                  <a:srgbClr val="CC0000"/>
                </a:solidFill>
                <a:latin typeface="黑体" pitchFamily="49" charset="-122"/>
                <a:ea typeface="楷体_GB2312"/>
                <a:cs typeface="楷体_GB2312"/>
              </a:rPr>
              <a:t>0</a:t>
            </a:r>
            <a:r>
              <a:rPr lang="zh-CN" altLang="en-US" dirty="0">
                <a:solidFill>
                  <a:srgbClr val="CC0000"/>
                </a:solidFill>
                <a:latin typeface="黑体" pitchFamily="49" charset="-122"/>
                <a:ea typeface="楷体_GB2312"/>
                <a:cs typeface="楷体_GB2312"/>
              </a:rPr>
              <a:t>，所以一定有</a:t>
            </a:r>
            <a:r>
              <a:rPr lang="en-US" altLang="zh-CN" dirty="0">
                <a:solidFill>
                  <a:srgbClr val="CC0000"/>
                </a:solidFill>
                <a:latin typeface="黑体" pitchFamily="49" charset="-122"/>
                <a:ea typeface="楷体_GB2312"/>
                <a:cs typeface="楷体_GB2312"/>
              </a:rPr>
              <a:t>s</a:t>
            </a:r>
            <a:r>
              <a:rPr lang="en-US" altLang="zh-CN" baseline="-30000" dirty="0">
                <a:solidFill>
                  <a:srgbClr val="CC0000"/>
                </a:solidFill>
                <a:latin typeface="黑体" pitchFamily="49" charset="-122"/>
                <a:ea typeface="楷体_GB2312"/>
                <a:cs typeface="楷体_GB2312"/>
              </a:rPr>
              <a:t>1</a:t>
            </a:r>
            <a:r>
              <a:rPr lang="en-US" altLang="zh-CN" dirty="0">
                <a:solidFill>
                  <a:srgbClr val="CC0000"/>
                </a:solidFill>
                <a:latin typeface="黑体" pitchFamily="49" charset="-122"/>
                <a:ea typeface="楷体_GB2312"/>
                <a:cs typeface="楷体_GB2312"/>
              </a:rPr>
              <a:t>≠t</a:t>
            </a:r>
            <a:r>
              <a:rPr lang="en-US" altLang="zh-CN" baseline="-30000" dirty="0">
                <a:solidFill>
                  <a:srgbClr val="CC0000"/>
                </a:solidFill>
                <a:latin typeface="黑体" pitchFamily="49" charset="-122"/>
                <a:ea typeface="楷体_GB2312"/>
                <a:cs typeface="楷体_GB2312"/>
              </a:rPr>
              <a:t>0</a:t>
            </a:r>
            <a:r>
              <a:rPr lang="zh-CN" altLang="en-US" dirty="0">
                <a:solidFill>
                  <a:srgbClr val="CC0000"/>
                </a:solidFill>
                <a:latin typeface="黑体" pitchFamily="49" charset="-122"/>
                <a:ea typeface="楷体_GB2312"/>
                <a:cs typeface="楷体_GB2312"/>
              </a:rPr>
              <a:t>（</a:t>
            </a:r>
            <a:r>
              <a:rPr lang="en-US" altLang="zh-CN" dirty="0">
                <a:solidFill>
                  <a:srgbClr val="CC0000"/>
                </a:solidFill>
                <a:latin typeface="黑体" pitchFamily="49" charset="-122"/>
                <a:ea typeface="楷体_GB2312"/>
                <a:cs typeface="楷体_GB2312"/>
              </a:rPr>
              <a:t> s</a:t>
            </a:r>
            <a:r>
              <a:rPr lang="en-US" altLang="zh-CN" baseline="-30000" dirty="0">
                <a:solidFill>
                  <a:srgbClr val="CC0000"/>
                </a:solidFill>
                <a:latin typeface="黑体" pitchFamily="49" charset="-122"/>
                <a:ea typeface="楷体_GB2312"/>
                <a:cs typeface="楷体_GB2312"/>
              </a:rPr>
              <a:t>1</a:t>
            </a:r>
            <a:r>
              <a:rPr lang="zh-CN" altLang="en-US" dirty="0">
                <a:solidFill>
                  <a:srgbClr val="CC0000"/>
                </a:solidFill>
                <a:latin typeface="黑体" pitchFamily="49" charset="-122"/>
                <a:ea typeface="楷体_GB2312"/>
                <a:cs typeface="楷体_GB2312"/>
              </a:rPr>
              <a:t>＝</a:t>
            </a:r>
            <a:r>
              <a:rPr lang="en-US" altLang="zh-CN" dirty="0">
                <a:solidFill>
                  <a:srgbClr val="CC0000"/>
                </a:solidFill>
                <a:latin typeface="黑体" pitchFamily="49" charset="-122"/>
                <a:ea typeface="楷体_GB2312"/>
                <a:cs typeface="楷体_GB2312"/>
              </a:rPr>
              <a:t>t</a:t>
            </a:r>
            <a:r>
              <a:rPr lang="en-US" altLang="zh-CN" baseline="-30000" dirty="0">
                <a:solidFill>
                  <a:srgbClr val="CC0000"/>
                </a:solidFill>
                <a:latin typeface="黑体" pitchFamily="49" charset="-122"/>
                <a:ea typeface="楷体_GB2312"/>
                <a:cs typeface="楷体_GB2312"/>
              </a:rPr>
              <a:t>1</a:t>
            </a:r>
            <a:r>
              <a:rPr lang="zh-CN" altLang="en-US" dirty="0">
                <a:solidFill>
                  <a:srgbClr val="CC0000"/>
                </a:solidFill>
                <a:latin typeface="黑体" pitchFamily="49" charset="-122"/>
                <a:ea typeface="楷体_GB2312"/>
                <a:cs typeface="楷体_GB2312"/>
              </a:rPr>
              <a:t>），实际上接下来就可直接比较</a:t>
            </a:r>
            <a:r>
              <a:rPr lang="en-US" altLang="zh-CN" dirty="0">
                <a:solidFill>
                  <a:srgbClr val="CC0000"/>
                </a:solidFill>
                <a:latin typeface="黑体" pitchFamily="49" charset="-122"/>
                <a:ea typeface="楷体_GB2312"/>
                <a:cs typeface="楷体_GB2312"/>
              </a:rPr>
              <a:t>s</a:t>
            </a:r>
            <a:r>
              <a:rPr lang="en-US" altLang="zh-CN" baseline="-30000" dirty="0">
                <a:solidFill>
                  <a:srgbClr val="CC0000"/>
                </a:solidFill>
                <a:latin typeface="黑体" pitchFamily="49" charset="-122"/>
                <a:ea typeface="楷体_GB2312"/>
                <a:cs typeface="楷体_GB2312"/>
              </a:rPr>
              <a:t>2</a:t>
            </a:r>
            <a:r>
              <a:rPr lang="zh-CN" altLang="en-US" dirty="0">
                <a:solidFill>
                  <a:srgbClr val="CC0000"/>
                </a:solidFill>
                <a:latin typeface="黑体" pitchFamily="49" charset="-122"/>
                <a:ea typeface="楷体_GB2312"/>
                <a:cs typeface="楷体_GB2312"/>
              </a:rPr>
              <a:t>和</a:t>
            </a:r>
            <a:r>
              <a:rPr lang="en-US" altLang="zh-CN" dirty="0">
                <a:solidFill>
                  <a:srgbClr val="CC0000"/>
                </a:solidFill>
                <a:latin typeface="黑体" pitchFamily="49" charset="-122"/>
                <a:ea typeface="楷体_GB2312"/>
                <a:cs typeface="楷体_GB2312"/>
              </a:rPr>
              <a:t>t</a:t>
            </a:r>
            <a:r>
              <a:rPr lang="en-US" altLang="zh-CN" baseline="-30000" dirty="0">
                <a:solidFill>
                  <a:srgbClr val="CC0000"/>
                </a:solidFill>
                <a:latin typeface="黑体" pitchFamily="49" charset="-122"/>
                <a:ea typeface="楷体_GB2312"/>
                <a:cs typeface="楷体_GB2312"/>
              </a:rPr>
              <a:t>0</a:t>
            </a:r>
            <a:r>
              <a:rPr lang="zh-CN" altLang="en-US" dirty="0">
                <a:solidFill>
                  <a:srgbClr val="CC0000"/>
                </a:solidFill>
                <a:latin typeface="黑体" pitchFamily="49" charset="-122"/>
                <a:ea typeface="楷体_GB2312"/>
                <a:cs typeface="楷体_GB2312"/>
              </a:rPr>
              <a:t>。</a:t>
            </a:r>
            <a:endParaRPr lang="en-US" altLang="zh-CN" dirty="0">
              <a:solidFill>
                <a:srgbClr val="CC0000"/>
              </a:solidFill>
              <a:latin typeface="黑体" pitchFamily="49" charset="-122"/>
              <a:ea typeface="楷体_GB2312"/>
              <a:cs typeface="楷体_GB2312"/>
            </a:endParaRPr>
          </a:p>
        </p:txBody>
      </p:sp>
      <p:sp>
        <p:nvSpPr>
          <p:cNvPr id="63491" name="标题 1"/>
          <p:cNvSpPr>
            <a:spLocks noGrp="1"/>
          </p:cNvSpPr>
          <p:nvPr>
            <p:ph type="title"/>
          </p:nvPr>
        </p:nvSpPr>
        <p:spPr>
          <a:xfrm>
            <a:off x="993775" y="142875"/>
            <a:ext cx="7754938" cy="838200"/>
          </a:xfrm>
        </p:spPr>
        <p:txBody>
          <a:bodyPr/>
          <a:lstStyle/>
          <a:p>
            <a:r>
              <a:rPr lang="zh-CN" altLang="en-US">
                <a:solidFill>
                  <a:schemeClr val="tx2"/>
                </a:solidFill>
                <a:latin typeface="黑体" pitchFamily="49" charset="-122"/>
                <a:ea typeface="黑体" pitchFamily="49" charset="-122"/>
              </a:rPr>
              <a:t>模式匹配的</a:t>
            </a:r>
            <a:r>
              <a:rPr lang="en-US" altLang="zh-CN">
                <a:solidFill>
                  <a:schemeClr val="tx2"/>
                </a:solidFill>
                <a:latin typeface="黑体" pitchFamily="49" charset="-122"/>
                <a:ea typeface="黑体" pitchFamily="49" charset="-122"/>
              </a:rPr>
              <a:t>KMP</a:t>
            </a:r>
            <a:r>
              <a:rPr lang="zh-CN" altLang="en-US">
                <a:solidFill>
                  <a:schemeClr val="tx2"/>
                </a:solidFill>
                <a:latin typeface="黑体" pitchFamily="49" charset="-122"/>
                <a:ea typeface="黑体" pitchFamily="49" charset="-122"/>
              </a:rPr>
              <a:t>算法</a:t>
            </a:r>
          </a:p>
        </p:txBody>
      </p:sp>
    </p:spTree>
  </p:cSld>
  <p:clrMapOvr>
    <a:masterClrMapping/>
  </p:clrMapOvr>
  <p:transition spd="slow">
    <p:circle/>
  </p:transition>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Rectangle 3" descr="Rectangle: Click to edit Master text styles&#10;Second level&#10;Third level&#10;Fourth level&#10;Fifth level"/>
          <p:cNvSpPr>
            <a:spLocks noGrp="1" noChangeArrowheads="1"/>
          </p:cNvSpPr>
          <p:nvPr>
            <p:ph type="body" idx="1"/>
          </p:nvPr>
        </p:nvSpPr>
        <p:spPr>
          <a:xfrm>
            <a:off x="300038" y="1384300"/>
            <a:ext cx="8375650" cy="3449638"/>
          </a:xfrm>
        </p:spPr>
        <p:txBody>
          <a:bodyPr/>
          <a:lstStyle/>
          <a:p>
            <a:pPr algn="just" eaLnBrk="1" hangingPunct="1">
              <a:buFont typeface="Wingdings" pitchFamily="2" charset="2"/>
              <a:buNone/>
            </a:pPr>
            <a:r>
              <a:rPr lang="en-US" altLang="zh-CN" dirty="0">
                <a:solidFill>
                  <a:srgbClr val="0000FF"/>
                </a:solidFill>
                <a:latin typeface="黑体" pitchFamily="49" charset="-122"/>
                <a:ea typeface="楷体_GB2312"/>
                <a:cs typeface="楷体_GB2312"/>
              </a:rPr>
              <a:t>(2) </a:t>
            </a:r>
            <a:r>
              <a:rPr lang="zh-CN" altLang="en-US" dirty="0">
                <a:solidFill>
                  <a:srgbClr val="0000FF"/>
                </a:solidFill>
                <a:latin typeface="黑体" pitchFamily="49" charset="-122"/>
                <a:ea typeface="楷体_GB2312"/>
                <a:cs typeface="楷体_GB2312"/>
              </a:rPr>
              <a:t>模式串中有真子串</a:t>
            </a:r>
            <a:endParaRPr lang="en-US" altLang="zh-CN" dirty="0">
              <a:solidFill>
                <a:srgbClr val="0000FF"/>
              </a:solidFill>
              <a:latin typeface="黑体" pitchFamily="49" charset="-122"/>
              <a:ea typeface="楷体_GB2312"/>
              <a:cs typeface="楷体_GB2312"/>
            </a:endParaRPr>
          </a:p>
          <a:p>
            <a:pPr algn="just" eaLnBrk="1" hangingPunct="1">
              <a:buFont typeface="Wingdings" pitchFamily="2" charset="2"/>
              <a:buNone/>
            </a:pPr>
            <a:endParaRPr lang="en-US" altLang="zh-CN" dirty="0">
              <a:solidFill>
                <a:srgbClr val="0000FF"/>
              </a:solidFill>
              <a:latin typeface="黑体" pitchFamily="49" charset="-122"/>
              <a:ea typeface="楷体_GB2312"/>
              <a:cs typeface="楷体_GB2312"/>
            </a:endParaRPr>
          </a:p>
          <a:p>
            <a:pPr algn="just" eaLnBrk="1" hangingPunct="1">
              <a:buFont typeface="Wingdings" pitchFamily="2" charset="2"/>
              <a:buNone/>
            </a:pPr>
            <a:r>
              <a:rPr lang="zh-CN" altLang="en-US" dirty="0">
                <a:solidFill>
                  <a:srgbClr val="0000FF"/>
                </a:solidFill>
                <a:latin typeface="黑体" pitchFamily="49" charset="-122"/>
                <a:ea typeface="楷体_GB2312"/>
                <a:cs typeface="楷体_GB2312"/>
              </a:rPr>
              <a:t>主串：  “</a:t>
            </a:r>
            <a:r>
              <a:rPr lang="en-US" altLang="zh-CN" dirty="0">
                <a:solidFill>
                  <a:srgbClr val="0000FF"/>
                </a:solidFill>
                <a:latin typeface="黑体" pitchFamily="49" charset="-122"/>
                <a:ea typeface="楷体_GB2312"/>
                <a:cs typeface="楷体_GB2312"/>
              </a:rPr>
              <a:t>ACACABAB</a:t>
            </a:r>
            <a:r>
              <a:rPr lang="zh-CN" altLang="en-US" dirty="0">
                <a:solidFill>
                  <a:srgbClr val="0000FF"/>
                </a:solidFill>
                <a:latin typeface="黑体" pitchFamily="49" charset="-122"/>
                <a:ea typeface="楷体_GB2312"/>
                <a:cs typeface="楷体_GB2312"/>
              </a:rPr>
              <a:t>”</a:t>
            </a:r>
            <a:endParaRPr lang="en-US" altLang="zh-CN" dirty="0">
              <a:solidFill>
                <a:srgbClr val="0000FF"/>
              </a:solidFill>
              <a:latin typeface="黑体" pitchFamily="49" charset="-122"/>
              <a:ea typeface="楷体_GB2312"/>
              <a:cs typeface="楷体_GB2312"/>
            </a:endParaRPr>
          </a:p>
          <a:p>
            <a:pPr algn="just" eaLnBrk="1" hangingPunct="1">
              <a:buFont typeface="Wingdings" pitchFamily="2" charset="2"/>
              <a:buNone/>
            </a:pPr>
            <a:r>
              <a:rPr lang="zh-CN" altLang="en-US" dirty="0">
                <a:solidFill>
                  <a:srgbClr val="0000FF"/>
                </a:solidFill>
                <a:latin typeface="黑体" pitchFamily="49" charset="-122"/>
                <a:ea typeface="楷体_GB2312"/>
                <a:cs typeface="楷体_GB2312"/>
              </a:rPr>
              <a:t>模式串：“</a:t>
            </a:r>
            <a:r>
              <a:rPr lang="en-US" altLang="zh-CN" dirty="0">
                <a:solidFill>
                  <a:srgbClr val="0000FF"/>
                </a:solidFill>
                <a:latin typeface="黑体" pitchFamily="49" charset="-122"/>
                <a:ea typeface="楷体_GB2312"/>
                <a:cs typeface="楷体_GB2312"/>
              </a:rPr>
              <a:t>ACAB</a:t>
            </a:r>
            <a:r>
              <a:rPr lang="zh-CN" altLang="en-US" dirty="0">
                <a:solidFill>
                  <a:srgbClr val="0000FF"/>
                </a:solidFill>
                <a:latin typeface="黑体" pitchFamily="49" charset="-122"/>
                <a:ea typeface="楷体_GB2312"/>
                <a:cs typeface="楷体_GB2312"/>
              </a:rPr>
              <a:t>”</a:t>
            </a:r>
            <a:endParaRPr lang="en-US" altLang="zh-CN" dirty="0">
              <a:solidFill>
                <a:srgbClr val="0000FF"/>
              </a:solidFill>
              <a:latin typeface="黑体" pitchFamily="49" charset="-122"/>
              <a:ea typeface="楷体_GB2312"/>
              <a:cs typeface="楷体_GB2312"/>
            </a:endParaRPr>
          </a:p>
          <a:p>
            <a:pPr algn="just" eaLnBrk="1" hangingPunct="1">
              <a:buFont typeface="Wingdings" pitchFamily="2" charset="2"/>
              <a:buNone/>
            </a:pPr>
            <a:endParaRPr lang="en-US" altLang="zh-CN" dirty="0">
              <a:solidFill>
                <a:srgbClr val="0000FF"/>
              </a:solidFill>
              <a:latin typeface="黑体" pitchFamily="49" charset="-122"/>
              <a:ea typeface="楷体_GB2312"/>
              <a:cs typeface="楷体_GB2312"/>
            </a:endParaRPr>
          </a:p>
          <a:p>
            <a:pPr algn="just" eaLnBrk="1" hangingPunct="1">
              <a:buFont typeface="Wingdings" pitchFamily="2" charset="2"/>
              <a:buNone/>
            </a:pPr>
            <a:r>
              <a:rPr lang="zh-CN" altLang="en-US" dirty="0">
                <a:solidFill>
                  <a:srgbClr val="0000FF"/>
                </a:solidFill>
                <a:latin typeface="黑体" pitchFamily="49" charset="-122"/>
                <a:ea typeface="楷体_GB2312"/>
                <a:cs typeface="楷体_GB2312"/>
              </a:rPr>
              <a:t>此时，因</a:t>
            </a:r>
            <a:r>
              <a:rPr lang="en-US" altLang="zh-CN" dirty="0">
                <a:solidFill>
                  <a:srgbClr val="0000FF"/>
                </a:solidFill>
                <a:latin typeface="黑体" pitchFamily="49" charset="-122"/>
                <a:ea typeface="楷体_GB2312"/>
                <a:cs typeface="楷体_GB2312"/>
              </a:rPr>
              <a:t>t</a:t>
            </a:r>
            <a:r>
              <a:rPr lang="en-US" altLang="zh-CN" baseline="-30000" dirty="0">
                <a:solidFill>
                  <a:srgbClr val="0000FF"/>
                </a:solidFill>
                <a:latin typeface="黑体" pitchFamily="49" charset="-122"/>
                <a:ea typeface="楷体_GB2312"/>
                <a:cs typeface="楷体_GB2312"/>
              </a:rPr>
              <a:t>0</a:t>
            </a:r>
            <a:r>
              <a:rPr lang="en-US" altLang="zh-CN" dirty="0">
                <a:solidFill>
                  <a:srgbClr val="0000FF"/>
                </a:solidFill>
                <a:latin typeface="黑体" pitchFamily="49" charset="-122"/>
                <a:ea typeface="楷体_GB2312"/>
                <a:cs typeface="楷体_GB2312"/>
              </a:rPr>
              <a:t>≠t</a:t>
            </a:r>
            <a:r>
              <a:rPr lang="en-US" altLang="zh-CN" baseline="-30000" dirty="0">
                <a:solidFill>
                  <a:srgbClr val="0000FF"/>
                </a:solidFill>
                <a:latin typeface="黑体" pitchFamily="49" charset="-122"/>
                <a:ea typeface="楷体_GB2312"/>
                <a:cs typeface="楷体_GB2312"/>
              </a:rPr>
              <a:t>1</a:t>
            </a:r>
            <a:r>
              <a:rPr lang="zh-CN" altLang="en-US" dirty="0">
                <a:solidFill>
                  <a:srgbClr val="0000FF"/>
                </a:solidFill>
                <a:latin typeface="黑体" pitchFamily="49" charset="-122"/>
                <a:ea typeface="楷体_GB2312"/>
                <a:cs typeface="楷体_GB2312"/>
              </a:rPr>
              <a:t>，</a:t>
            </a:r>
            <a:r>
              <a:rPr lang="en-US" altLang="zh-CN" dirty="0">
                <a:solidFill>
                  <a:srgbClr val="0000FF"/>
                </a:solidFill>
                <a:latin typeface="黑体" pitchFamily="49" charset="-122"/>
                <a:ea typeface="楷体_GB2312"/>
                <a:cs typeface="楷体_GB2312"/>
              </a:rPr>
              <a:t>s</a:t>
            </a:r>
            <a:r>
              <a:rPr lang="en-US" altLang="zh-CN" baseline="-30000" dirty="0">
                <a:solidFill>
                  <a:srgbClr val="0000FF"/>
                </a:solidFill>
                <a:latin typeface="黑体" pitchFamily="49" charset="-122"/>
                <a:ea typeface="楷体_GB2312"/>
                <a:cs typeface="楷体_GB2312"/>
              </a:rPr>
              <a:t>1</a:t>
            </a:r>
            <a:r>
              <a:rPr lang="zh-CN" altLang="en-US" dirty="0">
                <a:solidFill>
                  <a:srgbClr val="0000FF"/>
                </a:solidFill>
                <a:latin typeface="黑体" pitchFamily="49" charset="-122"/>
                <a:ea typeface="楷体_GB2312"/>
                <a:cs typeface="楷体_GB2312"/>
              </a:rPr>
              <a:t>＝</a:t>
            </a:r>
            <a:r>
              <a:rPr lang="en-US" altLang="zh-CN" dirty="0">
                <a:solidFill>
                  <a:srgbClr val="0000FF"/>
                </a:solidFill>
                <a:latin typeface="黑体" pitchFamily="49" charset="-122"/>
                <a:ea typeface="楷体_GB2312"/>
                <a:cs typeface="楷体_GB2312"/>
              </a:rPr>
              <a:t>t</a:t>
            </a:r>
            <a:r>
              <a:rPr lang="en-US" altLang="zh-CN" baseline="-30000" dirty="0">
                <a:solidFill>
                  <a:srgbClr val="0000FF"/>
                </a:solidFill>
                <a:latin typeface="黑体" pitchFamily="49" charset="-122"/>
                <a:ea typeface="楷体_GB2312"/>
                <a:cs typeface="楷体_GB2312"/>
              </a:rPr>
              <a:t>1</a:t>
            </a:r>
            <a:r>
              <a:rPr lang="zh-CN" altLang="en-US" dirty="0">
                <a:solidFill>
                  <a:srgbClr val="0000FF"/>
                </a:solidFill>
                <a:latin typeface="黑体" pitchFamily="49" charset="-122"/>
                <a:ea typeface="楷体_GB2312"/>
                <a:cs typeface="楷体_GB2312"/>
              </a:rPr>
              <a:t>，必有</a:t>
            </a:r>
            <a:r>
              <a:rPr lang="en-US" altLang="zh-CN" dirty="0">
                <a:solidFill>
                  <a:srgbClr val="0000FF"/>
                </a:solidFill>
                <a:latin typeface="黑体" pitchFamily="49" charset="-122"/>
                <a:ea typeface="楷体_GB2312"/>
                <a:cs typeface="楷体_GB2312"/>
              </a:rPr>
              <a:t>s</a:t>
            </a:r>
            <a:r>
              <a:rPr lang="en-US" altLang="zh-CN" baseline="-30000" dirty="0">
                <a:solidFill>
                  <a:srgbClr val="0000FF"/>
                </a:solidFill>
                <a:latin typeface="黑体" pitchFamily="49" charset="-122"/>
                <a:ea typeface="楷体_GB2312"/>
                <a:cs typeface="楷体_GB2312"/>
              </a:rPr>
              <a:t>1</a:t>
            </a:r>
            <a:r>
              <a:rPr lang="en-US" altLang="zh-CN" dirty="0">
                <a:solidFill>
                  <a:srgbClr val="0000FF"/>
                </a:solidFill>
                <a:latin typeface="黑体" pitchFamily="49" charset="-122"/>
                <a:ea typeface="楷体_GB2312"/>
                <a:cs typeface="楷体_GB2312"/>
              </a:rPr>
              <a:t>≠t</a:t>
            </a:r>
            <a:r>
              <a:rPr lang="en-US" altLang="zh-CN" baseline="-30000" dirty="0">
                <a:solidFill>
                  <a:srgbClr val="0000FF"/>
                </a:solidFill>
                <a:latin typeface="黑体" pitchFamily="49" charset="-122"/>
                <a:ea typeface="楷体_GB2312"/>
                <a:cs typeface="楷体_GB2312"/>
              </a:rPr>
              <a:t>0</a:t>
            </a:r>
            <a:r>
              <a:rPr lang="zh-CN" altLang="en-US" dirty="0">
                <a:solidFill>
                  <a:srgbClr val="0000FF"/>
                </a:solidFill>
                <a:latin typeface="黑体" pitchFamily="49" charset="-122"/>
                <a:ea typeface="楷体_GB2312"/>
                <a:cs typeface="楷体_GB2312"/>
              </a:rPr>
              <a:t>；又因</a:t>
            </a:r>
            <a:r>
              <a:rPr lang="en-US" altLang="zh-CN" dirty="0">
                <a:solidFill>
                  <a:srgbClr val="0000FF"/>
                </a:solidFill>
                <a:latin typeface="黑体" pitchFamily="49" charset="-122"/>
                <a:ea typeface="楷体_GB2312"/>
                <a:cs typeface="楷体_GB2312"/>
              </a:rPr>
              <a:t>t</a:t>
            </a:r>
            <a:r>
              <a:rPr lang="en-US" altLang="zh-CN" baseline="-30000" dirty="0">
                <a:solidFill>
                  <a:srgbClr val="0000FF"/>
                </a:solidFill>
                <a:latin typeface="黑体" pitchFamily="49" charset="-122"/>
                <a:ea typeface="楷体_GB2312"/>
                <a:cs typeface="楷体_GB2312"/>
              </a:rPr>
              <a:t>0</a:t>
            </a:r>
            <a:r>
              <a:rPr lang="zh-CN" altLang="en-US" dirty="0">
                <a:solidFill>
                  <a:srgbClr val="0000FF"/>
                </a:solidFill>
                <a:latin typeface="黑体" pitchFamily="49" charset="-122"/>
                <a:ea typeface="楷体_GB2312"/>
                <a:cs typeface="楷体_GB2312"/>
              </a:rPr>
              <a:t>＝</a:t>
            </a:r>
            <a:r>
              <a:rPr lang="en-US" altLang="zh-CN" dirty="0">
                <a:solidFill>
                  <a:srgbClr val="0000FF"/>
                </a:solidFill>
                <a:latin typeface="黑体" pitchFamily="49" charset="-122"/>
                <a:ea typeface="楷体_GB2312"/>
                <a:cs typeface="楷体_GB2312"/>
              </a:rPr>
              <a:t>t</a:t>
            </a:r>
            <a:r>
              <a:rPr lang="en-US" altLang="zh-CN" baseline="-30000" dirty="0">
                <a:solidFill>
                  <a:srgbClr val="0000FF"/>
                </a:solidFill>
                <a:latin typeface="黑体" pitchFamily="49" charset="-122"/>
                <a:ea typeface="楷体_GB2312"/>
                <a:cs typeface="楷体_GB2312"/>
              </a:rPr>
              <a:t>2</a:t>
            </a:r>
            <a:r>
              <a:rPr lang="zh-CN" altLang="en-US" dirty="0">
                <a:solidFill>
                  <a:srgbClr val="0000FF"/>
                </a:solidFill>
                <a:latin typeface="黑体" pitchFamily="49" charset="-122"/>
                <a:ea typeface="楷体_GB2312"/>
                <a:cs typeface="楷体_GB2312"/>
              </a:rPr>
              <a:t>，</a:t>
            </a:r>
            <a:r>
              <a:rPr lang="en-US" altLang="zh-CN" dirty="0">
                <a:solidFill>
                  <a:srgbClr val="0000FF"/>
                </a:solidFill>
                <a:latin typeface="黑体" pitchFamily="49" charset="-122"/>
                <a:ea typeface="楷体_GB2312"/>
                <a:cs typeface="楷体_GB2312"/>
              </a:rPr>
              <a:t>s</a:t>
            </a:r>
            <a:r>
              <a:rPr lang="en-US" altLang="zh-CN" baseline="-30000" dirty="0">
                <a:solidFill>
                  <a:srgbClr val="0000FF"/>
                </a:solidFill>
                <a:latin typeface="黑体" pitchFamily="49" charset="-122"/>
                <a:ea typeface="楷体_GB2312"/>
                <a:cs typeface="楷体_GB2312"/>
              </a:rPr>
              <a:t>2</a:t>
            </a:r>
            <a:r>
              <a:rPr lang="zh-CN" altLang="en-US" dirty="0">
                <a:solidFill>
                  <a:srgbClr val="0000FF"/>
                </a:solidFill>
                <a:latin typeface="黑体" pitchFamily="49" charset="-122"/>
                <a:ea typeface="楷体_GB2312"/>
                <a:cs typeface="楷体_GB2312"/>
              </a:rPr>
              <a:t>＝</a:t>
            </a:r>
            <a:r>
              <a:rPr lang="en-US" altLang="zh-CN" dirty="0">
                <a:solidFill>
                  <a:srgbClr val="0000FF"/>
                </a:solidFill>
                <a:latin typeface="黑体" pitchFamily="49" charset="-122"/>
                <a:ea typeface="楷体_GB2312"/>
                <a:cs typeface="楷体_GB2312"/>
              </a:rPr>
              <a:t>t</a:t>
            </a:r>
            <a:r>
              <a:rPr lang="en-US" altLang="zh-CN" baseline="-30000" dirty="0">
                <a:solidFill>
                  <a:srgbClr val="0000FF"/>
                </a:solidFill>
                <a:latin typeface="黑体" pitchFamily="49" charset="-122"/>
                <a:ea typeface="楷体_GB2312"/>
                <a:cs typeface="楷体_GB2312"/>
              </a:rPr>
              <a:t>2</a:t>
            </a:r>
            <a:r>
              <a:rPr lang="zh-CN" altLang="en-US" dirty="0">
                <a:solidFill>
                  <a:srgbClr val="0000FF"/>
                </a:solidFill>
                <a:latin typeface="黑体" pitchFamily="49" charset="-122"/>
                <a:ea typeface="楷体_GB2312"/>
                <a:cs typeface="楷体_GB2312"/>
              </a:rPr>
              <a:t>，必有</a:t>
            </a:r>
            <a:r>
              <a:rPr lang="en-US" altLang="zh-CN" dirty="0">
                <a:solidFill>
                  <a:srgbClr val="0000FF"/>
                </a:solidFill>
                <a:latin typeface="黑体" pitchFamily="49" charset="-122"/>
                <a:ea typeface="楷体_GB2312"/>
                <a:cs typeface="楷体_GB2312"/>
              </a:rPr>
              <a:t>s</a:t>
            </a:r>
            <a:r>
              <a:rPr lang="en-US" altLang="zh-CN" baseline="-30000" dirty="0">
                <a:solidFill>
                  <a:srgbClr val="0000FF"/>
                </a:solidFill>
                <a:latin typeface="黑体" pitchFamily="49" charset="-122"/>
                <a:ea typeface="楷体_GB2312"/>
                <a:cs typeface="楷体_GB2312"/>
              </a:rPr>
              <a:t>2</a:t>
            </a:r>
            <a:r>
              <a:rPr lang="zh-CN" altLang="en-US" dirty="0">
                <a:solidFill>
                  <a:srgbClr val="0000FF"/>
                </a:solidFill>
                <a:latin typeface="黑体" pitchFamily="49" charset="-122"/>
                <a:ea typeface="楷体_GB2312"/>
                <a:cs typeface="楷体_GB2312"/>
              </a:rPr>
              <a:t>＝</a:t>
            </a:r>
            <a:r>
              <a:rPr lang="en-US" altLang="zh-CN" dirty="0">
                <a:solidFill>
                  <a:srgbClr val="0000FF"/>
                </a:solidFill>
                <a:latin typeface="黑体" pitchFamily="49" charset="-122"/>
                <a:ea typeface="楷体_GB2312"/>
                <a:cs typeface="楷体_GB2312"/>
              </a:rPr>
              <a:t>t</a:t>
            </a:r>
            <a:r>
              <a:rPr lang="en-US" altLang="zh-CN" baseline="-30000" dirty="0">
                <a:solidFill>
                  <a:srgbClr val="0000FF"/>
                </a:solidFill>
                <a:latin typeface="黑体" pitchFamily="49" charset="-122"/>
                <a:ea typeface="楷体_GB2312"/>
                <a:cs typeface="楷体_GB2312"/>
              </a:rPr>
              <a:t>0</a:t>
            </a:r>
            <a:r>
              <a:rPr lang="zh-CN" altLang="en-US" dirty="0">
                <a:solidFill>
                  <a:srgbClr val="0000FF"/>
                </a:solidFill>
                <a:latin typeface="黑体" pitchFamily="49" charset="-122"/>
                <a:ea typeface="楷体_GB2312"/>
                <a:cs typeface="楷体_GB2312"/>
              </a:rPr>
              <a:t>，因此接下来可直接比较</a:t>
            </a:r>
            <a:r>
              <a:rPr lang="en-US" altLang="zh-CN" dirty="0">
                <a:solidFill>
                  <a:srgbClr val="0000FF"/>
                </a:solidFill>
                <a:latin typeface="黑体" pitchFamily="49" charset="-122"/>
                <a:ea typeface="楷体_GB2312"/>
                <a:cs typeface="楷体_GB2312"/>
              </a:rPr>
              <a:t>s</a:t>
            </a:r>
            <a:r>
              <a:rPr lang="en-US" altLang="zh-CN" baseline="-30000" dirty="0">
                <a:solidFill>
                  <a:srgbClr val="0000FF"/>
                </a:solidFill>
                <a:latin typeface="黑体" pitchFamily="49" charset="-122"/>
                <a:ea typeface="楷体_GB2312"/>
                <a:cs typeface="楷体_GB2312"/>
              </a:rPr>
              <a:t>3</a:t>
            </a:r>
            <a:r>
              <a:rPr lang="zh-CN" altLang="en-US" dirty="0">
                <a:solidFill>
                  <a:srgbClr val="0000FF"/>
                </a:solidFill>
                <a:latin typeface="黑体" pitchFamily="49" charset="-122"/>
                <a:ea typeface="楷体_GB2312"/>
                <a:cs typeface="楷体_GB2312"/>
              </a:rPr>
              <a:t>和</a:t>
            </a:r>
            <a:r>
              <a:rPr lang="en-US" altLang="zh-CN" dirty="0">
                <a:solidFill>
                  <a:srgbClr val="0000FF"/>
                </a:solidFill>
                <a:latin typeface="黑体" pitchFamily="49" charset="-122"/>
                <a:ea typeface="楷体_GB2312"/>
                <a:cs typeface="楷体_GB2312"/>
              </a:rPr>
              <a:t>t</a:t>
            </a:r>
            <a:r>
              <a:rPr lang="en-US" altLang="zh-CN" baseline="-30000" dirty="0">
                <a:solidFill>
                  <a:srgbClr val="0000FF"/>
                </a:solidFill>
                <a:latin typeface="黑体" pitchFamily="49" charset="-122"/>
                <a:ea typeface="楷体_GB2312"/>
                <a:cs typeface="楷体_GB2312"/>
              </a:rPr>
              <a:t>1</a:t>
            </a:r>
            <a:r>
              <a:rPr lang="zh-CN" altLang="en-US" dirty="0">
                <a:solidFill>
                  <a:srgbClr val="0000FF"/>
                </a:solidFill>
                <a:latin typeface="黑体" pitchFamily="49" charset="-122"/>
                <a:ea typeface="楷体_GB2312"/>
                <a:cs typeface="楷体_GB2312"/>
              </a:rPr>
              <a:t>。</a:t>
            </a:r>
          </a:p>
        </p:txBody>
      </p:sp>
      <p:sp>
        <p:nvSpPr>
          <p:cNvPr id="64515" name="标题 1"/>
          <p:cNvSpPr>
            <a:spLocks noGrp="1"/>
          </p:cNvSpPr>
          <p:nvPr>
            <p:ph type="title"/>
          </p:nvPr>
        </p:nvSpPr>
        <p:spPr>
          <a:xfrm>
            <a:off x="993775" y="142875"/>
            <a:ext cx="7754938" cy="838200"/>
          </a:xfrm>
        </p:spPr>
        <p:txBody>
          <a:bodyPr/>
          <a:lstStyle/>
          <a:p>
            <a:r>
              <a:rPr lang="zh-CN" altLang="en-US">
                <a:solidFill>
                  <a:schemeClr val="tx2"/>
                </a:solidFill>
                <a:latin typeface="黑体" pitchFamily="49" charset="-122"/>
                <a:ea typeface="黑体" pitchFamily="49" charset="-122"/>
              </a:rPr>
              <a:t>模式匹配的</a:t>
            </a:r>
            <a:r>
              <a:rPr lang="en-US" altLang="zh-CN">
                <a:solidFill>
                  <a:schemeClr val="tx2"/>
                </a:solidFill>
                <a:latin typeface="黑体" pitchFamily="49" charset="-122"/>
                <a:ea typeface="黑体" pitchFamily="49" charset="-122"/>
              </a:rPr>
              <a:t>KMP</a:t>
            </a:r>
            <a:r>
              <a:rPr lang="zh-CN" altLang="en-US">
                <a:solidFill>
                  <a:schemeClr val="tx2"/>
                </a:solidFill>
                <a:latin typeface="黑体" pitchFamily="49" charset="-122"/>
                <a:ea typeface="黑体" pitchFamily="49" charset="-122"/>
              </a:rPr>
              <a:t>算法</a:t>
            </a:r>
          </a:p>
        </p:txBody>
      </p:sp>
      <p:sp>
        <p:nvSpPr>
          <p:cNvPr id="3" name="TextBox 2"/>
          <p:cNvSpPr txBox="1">
            <a:spLocks noChangeArrowheads="1"/>
          </p:cNvSpPr>
          <p:nvPr/>
        </p:nvSpPr>
        <p:spPr bwMode="auto">
          <a:xfrm>
            <a:off x="250825" y="4724400"/>
            <a:ext cx="7885113"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400">
                <a:solidFill>
                  <a:srgbClr val="CC0000"/>
                </a:solidFill>
                <a:ea typeface="楷体_GB2312"/>
                <a:cs typeface="楷体_GB2312"/>
              </a:rPr>
              <a:t>由此可见，一旦</a:t>
            </a:r>
            <a:r>
              <a:rPr lang="en-US" altLang="zh-CN" sz="2400">
                <a:solidFill>
                  <a:srgbClr val="CC0000"/>
                </a:solidFill>
                <a:ea typeface="楷体_GB2312"/>
                <a:cs typeface="楷体_GB2312"/>
              </a:rPr>
              <a:t>s</a:t>
            </a:r>
            <a:r>
              <a:rPr lang="en-US" altLang="zh-CN" sz="2400" baseline="-30000">
                <a:solidFill>
                  <a:srgbClr val="CC0000"/>
                </a:solidFill>
                <a:ea typeface="楷体_GB2312"/>
                <a:cs typeface="楷体_GB2312"/>
              </a:rPr>
              <a:t>i</a:t>
            </a:r>
            <a:r>
              <a:rPr lang="zh-CN" altLang="en-US" sz="2400">
                <a:solidFill>
                  <a:srgbClr val="CC0000"/>
                </a:solidFill>
                <a:ea typeface="楷体_GB2312"/>
                <a:cs typeface="楷体_GB2312"/>
              </a:rPr>
              <a:t>和</a:t>
            </a:r>
            <a:r>
              <a:rPr lang="en-US" altLang="zh-CN" sz="2400">
                <a:solidFill>
                  <a:srgbClr val="CC0000"/>
                </a:solidFill>
                <a:ea typeface="楷体_GB2312"/>
                <a:cs typeface="楷体_GB2312"/>
              </a:rPr>
              <a:t>t</a:t>
            </a:r>
            <a:r>
              <a:rPr lang="en-US" altLang="zh-CN" sz="2400" baseline="-30000">
                <a:solidFill>
                  <a:srgbClr val="CC0000"/>
                </a:solidFill>
                <a:ea typeface="楷体_GB2312"/>
                <a:cs typeface="楷体_GB2312"/>
              </a:rPr>
              <a:t>j</a:t>
            </a:r>
            <a:r>
              <a:rPr lang="zh-CN" altLang="en-US" sz="2400">
                <a:solidFill>
                  <a:srgbClr val="CC0000"/>
                </a:solidFill>
                <a:ea typeface="楷体_GB2312"/>
                <a:cs typeface="楷体_GB2312"/>
              </a:rPr>
              <a:t>比较不相等，主串</a:t>
            </a:r>
            <a:r>
              <a:rPr lang="en-US" altLang="zh-CN" sz="2400">
                <a:solidFill>
                  <a:srgbClr val="CC0000"/>
                </a:solidFill>
                <a:ea typeface="楷体_GB2312"/>
                <a:cs typeface="楷体_GB2312"/>
              </a:rPr>
              <a:t>ob</a:t>
            </a:r>
            <a:r>
              <a:rPr lang="zh-CN" altLang="en-US" sz="2400">
                <a:solidFill>
                  <a:srgbClr val="CC0000"/>
                </a:solidFill>
                <a:ea typeface="楷体_GB2312"/>
                <a:cs typeface="楷体_GB2312"/>
              </a:rPr>
              <a:t>的下标值可不必回退，主串的</a:t>
            </a:r>
            <a:r>
              <a:rPr lang="en-US" altLang="zh-CN" sz="2400">
                <a:solidFill>
                  <a:srgbClr val="CC0000"/>
                </a:solidFill>
                <a:ea typeface="楷体_GB2312"/>
                <a:cs typeface="楷体_GB2312"/>
              </a:rPr>
              <a:t>s</a:t>
            </a:r>
            <a:r>
              <a:rPr lang="en-US" altLang="zh-CN" sz="2400" baseline="-30000">
                <a:solidFill>
                  <a:srgbClr val="CC0000"/>
                </a:solidFill>
                <a:ea typeface="楷体_GB2312"/>
                <a:cs typeface="楷体_GB2312"/>
              </a:rPr>
              <a:t>i</a:t>
            </a:r>
            <a:r>
              <a:rPr lang="zh-CN" altLang="en-US" sz="2400">
                <a:solidFill>
                  <a:srgbClr val="CC0000"/>
                </a:solidFill>
                <a:ea typeface="楷体_GB2312"/>
                <a:cs typeface="楷体_GB2312"/>
              </a:rPr>
              <a:t>（或</a:t>
            </a:r>
            <a:r>
              <a:rPr lang="en-US" altLang="zh-CN" sz="2400">
                <a:solidFill>
                  <a:srgbClr val="CC0000"/>
                </a:solidFill>
                <a:ea typeface="楷体_GB2312"/>
                <a:cs typeface="楷体_GB2312"/>
              </a:rPr>
              <a:t>s</a:t>
            </a:r>
            <a:r>
              <a:rPr lang="en-US" altLang="zh-CN" sz="2400" baseline="-30000">
                <a:solidFill>
                  <a:srgbClr val="CC0000"/>
                </a:solidFill>
                <a:ea typeface="楷体_GB2312"/>
                <a:cs typeface="楷体_GB2312"/>
              </a:rPr>
              <a:t>i+1</a:t>
            </a:r>
            <a:r>
              <a:rPr lang="zh-CN" altLang="en-US" sz="2400">
                <a:solidFill>
                  <a:srgbClr val="CC0000"/>
                </a:solidFill>
                <a:ea typeface="楷体_GB2312"/>
                <a:cs typeface="楷体_GB2312"/>
              </a:rPr>
              <a:t>）可直接与模式串的</a:t>
            </a:r>
            <a:r>
              <a:rPr lang="en-US" altLang="zh-CN" sz="2400">
                <a:solidFill>
                  <a:srgbClr val="CC0000"/>
                </a:solidFill>
                <a:ea typeface="楷体_GB2312"/>
                <a:cs typeface="楷体_GB2312"/>
              </a:rPr>
              <a:t>t</a:t>
            </a:r>
            <a:r>
              <a:rPr lang="en-US" altLang="zh-CN" sz="2400" baseline="-30000">
                <a:solidFill>
                  <a:srgbClr val="CC0000"/>
                </a:solidFill>
                <a:ea typeface="楷体_GB2312"/>
                <a:cs typeface="楷体_GB2312"/>
              </a:rPr>
              <a:t>k</a:t>
            </a:r>
            <a:r>
              <a:rPr lang="zh-CN" altLang="en-US" sz="2400">
                <a:solidFill>
                  <a:srgbClr val="CC0000"/>
                </a:solidFill>
                <a:ea typeface="楷体_GB2312"/>
                <a:cs typeface="楷体_GB2312"/>
              </a:rPr>
              <a:t>（</a:t>
            </a:r>
            <a:r>
              <a:rPr lang="en-US" altLang="zh-CN" sz="2400">
                <a:solidFill>
                  <a:srgbClr val="CC0000"/>
                </a:solidFill>
                <a:ea typeface="楷体_GB2312"/>
                <a:cs typeface="楷体_GB2312"/>
              </a:rPr>
              <a:t>0≤k</a:t>
            </a:r>
            <a:r>
              <a:rPr lang="zh-CN" altLang="en-US" sz="2400">
                <a:solidFill>
                  <a:srgbClr val="CC0000"/>
                </a:solidFill>
                <a:ea typeface="楷体_GB2312"/>
                <a:cs typeface="楷体_GB2312"/>
              </a:rPr>
              <a:t>＜</a:t>
            </a:r>
            <a:r>
              <a:rPr lang="en-US" altLang="zh-CN" sz="2400">
                <a:solidFill>
                  <a:srgbClr val="CC0000"/>
                </a:solidFill>
                <a:ea typeface="楷体_GB2312"/>
                <a:cs typeface="楷体_GB2312"/>
              </a:rPr>
              <a:t>j</a:t>
            </a:r>
            <a:r>
              <a:rPr lang="zh-CN" altLang="en-US" sz="2400">
                <a:solidFill>
                  <a:srgbClr val="CC0000"/>
                </a:solidFill>
                <a:ea typeface="楷体_GB2312"/>
                <a:cs typeface="楷体_GB2312"/>
              </a:rPr>
              <a:t>）比较。</a:t>
            </a:r>
          </a:p>
          <a:p>
            <a:pPr eaLnBrk="1" hangingPunct="1"/>
            <a:endParaRPr lang="zh-CN" altLang="en-US"/>
          </a:p>
        </p:txBody>
      </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2595" name="Rectangle 3" descr="Rectangle: Click to edit Master text styles&#10;Second level&#10;Third level&#10;Fourth level&#10;Fifth level"/>
          <p:cNvSpPr>
            <a:spLocks noGrp="1" noChangeArrowheads="1"/>
          </p:cNvSpPr>
          <p:nvPr>
            <p:ph type="body" idx="1"/>
          </p:nvPr>
        </p:nvSpPr>
        <p:spPr>
          <a:xfrm>
            <a:off x="300038" y="1384300"/>
            <a:ext cx="7521575" cy="5075238"/>
          </a:xfrm>
        </p:spPr>
        <p:txBody>
          <a:bodyPr/>
          <a:lstStyle/>
          <a:p>
            <a:pPr marL="287338" algn="just" eaLnBrk="1" hangingPunct="1">
              <a:lnSpc>
                <a:spcPct val="105000"/>
              </a:lnSpc>
              <a:spcBef>
                <a:spcPct val="50000"/>
              </a:spcBef>
              <a:buClr>
                <a:srgbClr val="0000FF"/>
              </a:buClr>
              <a:buFont typeface="Wingdings" pitchFamily="2" charset="2"/>
              <a:buNone/>
              <a:defRPr/>
            </a:pPr>
            <a:r>
              <a:rPr lang="zh-CN" altLang="en-US" dirty="0">
                <a:solidFill>
                  <a:srgbClr val="CC0000"/>
                </a:solidFill>
                <a:ea typeface="楷体_GB2312" pitchFamily="49" charset="-122"/>
              </a:rPr>
              <a:t>下面来讨论一般情况。设</a:t>
            </a:r>
            <a:r>
              <a:rPr lang="en-US" altLang="zh-CN" dirty="0" err="1">
                <a:solidFill>
                  <a:srgbClr val="CC0000"/>
                </a:solidFill>
                <a:ea typeface="楷体_GB2312" pitchFamily="49" charset="-122"/>
              </a:rPr>
              <a:t>ob</a:t>
            </a:r>
            <a:r>
              <a:rPr lang="en-US" altLang="zh-CN" dirty="0">
                <a:solidFill>
                  <a:srgbClr val="CC0000"/>
                </a:solidFill>
                <a:ea typeface="楷体_GB2312" pitchFamily="49" charset="-122"/>
              </a:rPr>
              <a:t> = </a:t>
            </a:r>
            <a:r>
              <a:rPr lang="en-US" altLang="zh-CN" dirty="0">
                <a:solidFill>
                  <a:srgbClr val="CC0000"/>
                </a:solidFill>
                <a:latin typeface="Times New Roman" pitchFamily="18" charset="0"/>
                <a:ea typeface="楷体_GB2312" pitchFamily="49" charset="-122"/>
              </a:rPr>
              <a:t>“</a:t>
            </a:r>
            <a:r>
              <a:rPr lang="en-US" altLang="zh-CN" dirty="0">
                <a:solidFill>
                  <a:srgbClr val="CC0000"/>
                </a:solidFill>
                <a:ea typeface="楷体_GB2312" pitchFamily="49" charset="-122"/>
              </a:rPr>
              <a:t>s</a:t>
            </a:r>
            <a:r>
              <a:rPr lang="en-US" altLang="zh-CN" baseline="-30000" dirty="0">
                <a:solidFill>
                  <a:srgbClr val="CC0000"/>
                </a:solidFill>
                <a:ea typeface="楷体_GB2312" pitchFamily="49" charset="-122"/>
              </a:rPr>
              <a:t>0</a:t>
            </a:r>
            <a:r>
              <a:rPr lang="en-US" altLang="zh-CN" dirty="0">
                <a:solidFill>
                  <a:srgbClr val="CC0000"/>
                </a:solidFill>
                <a:ea typeface="楷体_GB2312" pitchFamily="49" charset="-122"/>
              </a:rPr>
              <a:t> s</a:t>
            </a:r>
            <a:r>
              <a:rPr lang="en-US" altLang="zh-CN" baseline="-30000" dirty="0">
                <a:solidFill>
                  <a:srgbClr val="CC0000"/>
                </a:solidFill>
                <a:ea typeface="楷体_GB2312" pitchFamily="49" charset="-122"/>
              </a:rPr>
              <a:t>1</a:t>
            </a:r>
            <a:r>
              <a:rPr lang="en-US" altLang="zh-CN" dirty="0">
                <a:solidFill>
                  <a:srgbClr val="CC0000"/>
                </a:solidFill>
                <a:ea typeface="楷体_GB2312" pitchFamily="49" charset="-122"/>
              </a:rPr>
              <a:t> </a:t>
            </a:r>
            <a:r>
              <a:rPr lang="en-US" altLang="zh-CN" dirty="0">
                <a:solidFill>
                  <a:srgbClr val="CC0000"/>
                </a:solidFill>
                <a:latin typeface="Times New Roman" pitchFamily="18" charset="0"/>
                <a:ea typeface="楷体_GB2312" pitchFamily="49" charset="-122"/>
              </a:rPr>
              <a:t>…</a:t>
            </a:r>
            <a:r>
              <a:rPr lang="en-US" altLang="zh-CN" dirty="0">
                <a:solidFill>
                  <a:srgbClr val="CC0000"/>
                </a:solidFill>
                <a:ea typeface="楷体_GB2312" pitchFamily="49" charset="-122"/>
              </a:rPr>
              <a:t> s</a:t>
            </a:r>
            <a:r>
              <a:rPr lang="en-US" altLang="zh-CN" baseline="-30000" dirty="0">
                <a:solidFill>
                  <a:srgbClr val="CC0000"/>
                </a:solidFill>
                <a:ea typeface="楷体_GB2312" pitchFamily="49" charset="-122"/>
              </a:rPr>
              <a:t>m-1</a:t>
            </a:r>
            <a:r>
              <a:rPr lang="en-US" altLang="zh-CN" dirty="0">
                <a:solidFill>
                  <a:srgbClr val="CC0000"/>
                </a:solidFill>
                <a:latin typeface="Times New Roman" pitchFamily="18" charset="0"/>
                <a:ea typeface="楷体_GB2312" pitchFamily="49" charset="-122"/>
              </a:rPr>
              <a:t>”</a:t>
            </a:r>
            <a:r>
              <a:rPr lang="zh-CN" altLang="en-US" dirty="0">
                <a:solidFill>
                  <a:srgbClr val="CC0000"/>
                </a:solidFill>
                <a:ea typeface="楷体_GB2312" pitchFamily="49" charset="-122"/>
              </a:rPr>
              <a:t>，</a:t>
            </a:r>
            <a:r>
              <a:rPr lang="en-US" altLang="zh-CN" dirty="0">
                <a:solidFill>
                  <a:srgbClr val="CC0000"/>
                </a:solidFill>
                <a:ea typeface="楷体_GB2312" pitchFamily="49" charset="-122"/>
              </a:rPr>
              <a:t>pat = </a:t>
            </a:r>
            <a:r>
              <a:rPr lang="en-US" altLang="zh-CN" dirty="0">
                <a:solidFill>
                  <a:srgbClr val="CC0000"/>
                </a:solidFill>
                <a:latin typeface="Times New Roman" pitchFamily="18" charset="0"/>
                <a:ea typeface="楷体_GB2312" pitchFamily="49" charset="-122"/>
              </a:rPr>
              <a:t>“</a:t>
            </a:r>
            <a:r>
              <a:rPr lang="en-US" altLang="zh-CN" dirty="0">
                <a:solidFill>
                  <a:srgbClr val="CC0000"/>
                </a:solidFill>
                <a:ea typeface="楷体_GB2312" pitchFamily="49" charset="-122"/>
              </a:rPr>
              <a:t>t</a:t>
            </a:r>
            <a:r>
              <a:rPr lang="en-US" altLang="zh-CN" baseline="-30000" dirty="0">
                <a:solidFill>
                  <a:srgbClr val="CC0000"/>
                </a:solidFill>
                <a:ea typeface="楷体_GB2312" pitchFamily="49" charset="-122"/>
              </a:rPr>
              <a:t>0</a:t>
            </a:r>
            <a:r>
              <a:rPr lang="en-US" altLang="zh-CN" dirty="0">
                <a:solidFill>
                  <a:srgbClr val="CC0000"/>
                </a:solidFill>
                <a:ea typeface="楷体_GB2312" pitchFamily="49" charset="-122"/>
              </a:rPr>
              <a:t> t</a:t>
            </a:r>
            <a:r>
              <a:rPr lang="en-US" altLang="zh-CN" baseline="-30000" dirty="0">
                <a:solidFill>
                  <a:srgbClr val="CC0000"/>
                </a:solidFill>
                <a:ea typeface="楷体_GB2312" pitchFamily="49" charset="-122"/>
              </a:rPr>
              <a:t>1</a:t>
            </a:r>
            <a:r>
              <a:rPr lang="en-US" altLang="zh-CN" dirty="0">
                <a:solidFill>
                  <a:srgbClr val="CC0000"/>
                </a:solidFill>
                <a:ea typeface="楷体_GB2312" pitchFamily="49" charset="-122"/>
              </a:rPr>
              <a:t> </a:t>
            </a:r>
            <a:r>
              <a:rPr lang="en-US" altLang="zh-CN" dirty="0">
                <a:solidFill>
                  <a:srgbClr val="CC0000"/>
                </a:solidFill>
                <a:latin typeface="Times New Roman" pitchFamily="18" charset="0"/>
                <a:ea typeface="楷体_GB2312" pitchFamily="49" charset="-122"/>
              </a:rPr>
              <a:t>…</a:t>
            </a:r>
            <a:r>
              <a:rPr lang="en-US" altLang="zh-CN" dirty="0">
                <a:solidFill>
                  <a:srgbClr val="CC0000"/>
                </a:solidFill>
                <a:ea typeface="楷体_GB2312" pitchFamily="49" charset="-122"/>
              </a:rPr>
              <a:t> t</a:t>
            </a:r>
            <a:r>
              <a:rPr lang="en-US" altLang="zh-CN" baseline="-30000" dirty="0">
                <a:solidFill>
                  <a:srgbClr val="CC0000"/>
                </a:solidFill>
                <a:ea typeface="楷体_GB2312" pitchFamily="49" charset="-122"/>
              </a:rPr>
              <a:t>n-1</a:t>
            </a:r>
            <a:r>
              <a:rPr lang="en-US" altLang="zh-CN" dirty="0">
                <a:solidFill>
                  <a:srgbClr val="CC0000"/>
                </a:solidFill>
                <a:latin typeface="Times New Roman" pitchFamily="18" charset="0"/>
                <a:ea typeface="楷体_GB2312" pitchFamily="49" charset="-122"/>
              </a:rPr>
              <a:t>”</a:t>
            </a:r>
            <a:r>
              <a:rPr lang="zh-CN" altLang="en-US" dirty="0">
                <a:solidFill>
                  <a:srgbClr val="CC0000"/>
                </a:solidFill>
                <a:ea typeface="楷体_GB2312" pitchFamily="49" charset="-122"/>
              </a:rPr>
              <a:t>，当</a:t>
            </a:r>
            <a:r>
              <a:rPr lang="en-US" altLang="zh-CN" dirty="0" err="1">
                <a:solidFill>
                  <a:srgbClr val="CC0000"/>
                </a:solidFill>
                <a:ea typeface="楷体_GB2312" pitchFamily="49" charset="-122"/>
              </a:rPr>
              <a:t>s</a:t>
            </a:r>
            <a:r>
              <a:rPr lang="en-US" altLang="zh-CN" baseline="-30000" dirty="0" err="1">
                <a:solidFill>
                  <a:srgbClr val="CC0000"/>
                </a:solidFill>
                <a:ea typeface="楷体_GB2312" pitchFamily="49" charset="-122"/>
              </a:rPr>
              <a:t>i</a:t>
            </a:r>
            <a:r>
              <a:rPr lang="en-US" altLang="zh-CN" dirty="0" err="1">
                <a:solidFill>
                  <a:srgbClr val="CC0000"/>
                </a:solidFill>
                <a:ea typeface="楷体_GB2312" pitchFamily="49" charset="-122"/>
              </a:rPr>
              <a:t>≠t</a:t>
            </a:r>
            <a:r>
              <a:rPr lang="en-US" altLang="zh-CN" baseline="-30000" dirty="0" err="1">
                <a:solidFill>
                  <a:srgbClr val="CC0000"/>
                </a:solidFill>
                <a:ea typeface="楷体_GB2312" pitchFamily="49" charset="-122"/>
              </a:rPr>
              <a:t>j</a:t>
            </a:r>
            <a:r>
              <a:rPr lang="en-US" altLang="zh-CN" baseline="-30000" dirty="0">
                <a:solidFill>
                  <a:srgbClr val="CC0000"/>
                </a:solidFill>
                <a:ea typeface="楷体_GB2312" pitchFamily="49" charset="-122"/>
              </a:rPr>
              <a:t> </a:t>
            </a:r>
            <a:r>
              <a:rPr lang="en-US" altLang="zh-CN" dirty="0">
                <a:solidFill>
                  <a:srgbClr val="CC0000"/>
                </a:solidFill>
                <a:ea typeface="楷体_GB2312" pitchFamily="49" charset="-122"/>
              </a:rPr>
              <a:t>(0≤i</a:t>
            </a:r>
            <a:r>
              <a:rPr lang="zh-CN" altLang="en-US" dirty="0">
                <a:solidFill>
                  <a:srgbClr val="CC0000"/>
                </a:solidFill>
                <a:ea typeface="楷体_GB2312" pitchFamily="49" charset="-122"/>
              </a:rPr>
              <a:t>＜</a:t>
            </a:r>
            <a:r>
              <a:rPr lang="en-US" altLang="zh-CN" dirty="0">
                <a:solidFill>
                  <a:srgbClr val="CC0000"/>
                </a:solidFill>
                <a:ea typeface="楷体_GB2312" pitchFamily="49" charset="-122"/>
              </a:rPr>
              <a:t>m</a:t>
            </a:r>
            <a:r>
              <a:rPr lang="zh-CN" altLang="en-US" dirty="0">
                <a:solidFill>
                  <a:srgbClr val="CC0000"/>
                </a:solidFill>
                <a:ea typeface="楷体_GB2312" pitchFamily="49" charset="-122"/>
              </a:rPr>
              <a:t>，</a:t>
            </a:r>
            <a:r>
              <a:rPr lang="en-US" altLang="zh-CN" dirty="0">
                <a:solidFill>
                  <a:srgbClr val="CC0000"/>
                </a:solidFill>
                <a:ea typeface="楷体_GB2312" pitchFamily="49" charset="-122"/>
              </a:rPr>
              <a:t>0≤j</a:t>
            </a:r>
            <a:r>
              <a:rPr lang="zh-CN" altLang="en-US" dirty="0">
                <a:solidFill>
                  <a:srgbClr val="CC0000"/>
                </a:solidFill>
                <a:ea typeface="楷体_GB2312" pitchFamily="49" charset="-122"/>
              </a:rPr>
              <a:t>＜</a:t>
            </a:r>
            <a:r>
              <a:rPr lang="en-US" altLang="zh-CN" dirty="0">
                <a:solidFill>
                  <a:srgbClr val="CC0000"/>
                </a:solidFill>
                <a:ea typeface="楷体_GB2312" pitchFamily="49" charset="-122"/>
              </a:rPr>
              <a:t>n)</a:t>
            </a:r>
            <a:r>
              <a:rPr lang="zh-CN" altLang="en-US" dirty="0">
                <a:solidFill>
                  <a:srgbClr val="CC0000"/>
                </a:solidFill>
                <a:ea typeface="楷体_GB2312" pitchFamily="49" charset="-122"/>
              </a:rPr>
              <a:t>时，模式串</a:t>
            </a:r>
            <a:r>
              <a:rPr lang="zh-CN" altLang="en-US" dirty="0">
                <a:solidFill>
                  <a:srgbClr val="CC0000"/>
                </a:solidFill>
                <a:latin typeface="Times New Roman" pitchFamily="18" charset="0"/>
                <a:ea typeface="楷体_GB2312" pitchFamily="49" charset="-122"/>
              </a:rPr>
              <a:t>“</a:t>
            </a:r>
            <a:r>
              <a:rPr lang="zh-CN" altLang="en-US" dirty="0">
                <a:solidFill>
                  <a:srgbClr val="0000FF"/>
                </a:solidFill>
                <a:ea typeface="楷体_GB2312" pitchFamily="49" charset="-122"/>
              </a:rPr>
              <a:t>向右滑动</a:t>
            </a:r>
            <a:r>
              <a:rPr lang="zh-CN" altLang="en-US" dirty="0">
                <a:solidFill>
                  <a:srgbClr val="CC0000"/>
                </a:solidFill>
                <a:latin typeface="Times New Roman" pitchFamily="18" charset="0"/>
                <a:ea typeface="楷体_GB2312" pitchFamily="49" charset="-122"/>
              </a:rPr>
              <a:t>”</a:t>
            </a:r>
            <a:r>
              <a:rPr lang="zh-CN" altLang="en-US" dirty="0">
                <a:solidFill>
                  <a:srgbClr val="CC0000"/>
                </a:solidFill>
                <a:ea typeface="楷体_GB2312" pitchFamily="49" charset="-122"/>
              </a:rPr>
              <a:t>，可行的距离多远呢</a:t>
            </a:r>
            <a:r>
              <a:rPr lang="en-US" altLang="zh-CN" dirty="0">
                <a:solidFill>
                  <a:srgbClr val="CC0000"/>
                </a:solidFill>
                <a:ea typeface="楷体_GB2312" pitchFamily="49" charset="-122"/>
              </a:rPr>
              <a:t>?</a:t>
            </a:r>
          </a:p>
          <a:p>
            <a:pPr marL="287338" algn="just" eaLnBrk="1" hangingPunct="1">
              <a:lnSpc>
                <a:spcPct val="105000"/>
              </a:lnSpc>
              <a:spcBef>
                <a:spcPct val="50000"/>
              </a:spcBef>
              <a:buClr>
                <a:srgbClr val="0000FF"/>
              </a:buClr>
              <a:buFont typeface="Wingdings" pitchFamily="2" charset="2"/>
              <a:buNone/>
              <a:defRPr/>
            </a:pPr>
            <a:r>
              <a:rPr lang="zh-CN" altLang="en-US" dirty="0">
                <a:ea typeface="楷体_GB2312" pitchFamily="49" charset="-122"/>
              </a:rPr>
              <a:t>换句话说，当主串中第</a:t>
            </a:r>
            <a:r>
              <a:rPr lang="en-US" altLang="zh-CN" dirty="0">
                <a:ea typeface="楷体_GB2312" pitchFamily="49" charset="-122"/>
              </a:rPr>
              <a:t>i</a:t>
            </a:r>
            <a:r>
              <a:rPr lang="zh-CN" altLang="en-US" dirty="0">
                <a:ea typeface="楷体_GB2312" pitchFamily="49" charset="-122"/>
              </a:rPr>
              <a:t>个字符与模式串中第</a:t>
            </a:r>
            <a:r>
              <a:rPr lang="en-US" altLang="zh-CN" dirty="0">
                <a:ea typeface="楷体_GB2312" pitchFamily="49" charset="-122"/>
              </a:rPr>
              <a:t>j</a:t>
            </a:r>
            <a:r>
              <a:rPr lang="zh-CN" altLang="en-US" dirty="0">
                <a:ea typeface="楷体_GB2312" pitchFamily="49" charset="-122"/>
              </a:rPr>
              <a:t>个字符</a:t>
            </a:r>
            <a:r>
              <a:rPr lang="zh-CN" altLang="en-US" dirty="0">
                <a:latin typeface="Times New Roman" pitchFamily="18" charset="0"/>
                <a:ea typeface="楷体_GB2312" pitchFamily="49" charset="-122"/>
              </a:rPr>
              <a:t>“</a:t>
            </a:r>
            <a:r>
              <a:rPr lang="zh-CN" altLang="en-US" dirty="0">
                <a:ea typeface="楷体_GB2312" pitchFamily="49" charset="-122"/>
              </a:rPr>
              <a:t>失配</a:t>
            </a:r>
            <a:r>
              <a:rPr lang="zh-CN" altLang="en-US" dirty="0">
                <a:latin typeface="Times New Roman" pitchFamily="18" charset="0"/>
                <a:ea typeface="楷体_GB2312" pitchFamily="49" charset="-122"/>
              </a:rPr>
              <a:t>”</a:t>
            </a:r>
            <a:r>
              <a:rPr lang="zh-CN" altLang="en-US" dirty="0">
                <a:ea typeface="楷体_GB2312" pitchFamily="49" charset="-122"/>
              </a:rPr>
              <a:t>（即比较不等）时，主串中的</a:t>
            </a:r>
            <a:r>
              <a:rPr lang="en-US" altLang="zh-CN" dirty="0" err="1">
                <a:ea typeface="楷体_GB2312" pitchFamily="49" charset="-122"/>
              </a:rPr>
              <a:t>s</a:t>
            </a:r>
            <a:r>
              <a:rPr lang="en-US" altLang="zh-CN" baseline="-30000" dirty="0" err="1">
                <a:ea typeface="楷体_GB2312" pitchFamily="49" charset="-122"/>
              </a:rPr>
              <a:t>i</a:t>
            </a:r>
            <a:r>
              <a:rPr lang="zh-CN" altLang="en-US" dirty="0">
                <a:ea typeface="楷体_GB2312" pitchFamily="49" charset="-122"/>
              </a:rPr>
              <a:t>应与模式串中的哪个字符再比较？</a:t>
            </a:r>
          </a:p>
          <a:p>
            <a:pPr marL="287338" algn="just" eaLnBrk="1" hangingPunct="1">
              <a:lnSpc>
                <a:spcPct val="105000"/>
              </a:lnSpc>
              <a:spcBef>
                <a:spcPct val="50000"/>
              </a:spcBef>
              <a:buClr>
                <a:srgbClr val="0000FF"/>
              </a:buClr>
              <a:buFont typeface="Wingdings" pitchFamily="2" charset="2"/>
              <a:buNone/>
              <a:defRPr/>
            </a:pPr>
            <a:r>
              <a:rPr lang="zh-CN" altLang="en-US" dirty="0">
                <a:solidFill>
                  <a:srgbClr val="CC0000"/>
                </a:solidFill>
                <a:ea typeface="楷体_GB2312" pitchFamily="49" charset="-122"/>
              </a:rPr>
              <a:t>因为已有：</a:t>
            </a:r>
            <a:r>
              <a:rPr lang="en-US" altLang="zh-CN" dirty="0">
                <a:solidFill>
                  <a:srgbClr val="0000FF"/>
                </a:solidFill>
                <a:ea typeface="楷体_GB2312" pitchFamily="49" charset="-122"/>
              </a:rPr>
              <a:t>"</a:t>
            </a:r>
            <a:r>
              <a:rPr lang="en-US" altLang="zh-CN" dirty="0" err="1">
                <a:solidFill>
                  <a:srgbClr val="0000FF"/>
                </a:solidFill>
                <a:ea typeface="楷体_GB2312" pitchFamily="49" charset="-122"/>
              </a:rPr>
              <a:t>s</a:t>
            </a:r>
            <a:r>
              <a:rPr lang="en-US" altLang="zh-CN" baseline="-30000" dirty="0" err="1">
                <a:solidFill>
                  <a:srgbClr val="0000FF"/>
                </a:solidFill>
                <a:ea typeface="楷体_GB2312" pitchFamily="49" charset="-122"/>
              </a:rPr>
              <a:t>i</a:t>
            </a:r>
            <a:r>
              <a:rPr lang="en-US" altLang="zh-CN" baseline="-30000" dirty="0">
                <a:solidFill>
                  <a:srgbClr val="0000FF"/>
                </a:solidFill>
                <a:ea typeface="楷体_GB2312" pitchFamily="49" charset="-122"/>
              </a:rPr>
              <a:t>-j</a:t>
            </a:r>
            <a:r>
              <a:rPr lang="en-US" altLang="zh-CN" dirty="0">
                <a:solidFill>
                  <a:srgbClr val="0000FF"/>
                </a:solidFill>
                <a:ea typeface="楷体_GB2312" pitchFamily="49" charset="-122"/>
              </a:rPr>
              <a:t> s</a:t>
            </a:r>
            <a:r>
              <a:rPr lang="en-US" altLang="zh-CN" baseline="-30000" dirty="0">
                <a:solidFill>
                  <a:srgbClr val="0000FF"/>
                </a:solidFill>
                <a:ea typeface="楷体_GB2312" pitchFamily="49" charset="-122"/>
              </a:rPr>
              <a:t>i-j+1</a:t>
            </a:r>
            <a:r>
              <a:rPr lang="en-US" altLang="zh-CN" dirty="0">
                <a:solidFill>
                  <a:srgbClr val="0000FF"/>
                </a:solidFill>
                <a:ea typeface="楷体_GB2312" pitchFamily="49" charset="-122"/>
              </a:rPr>
              <a:t> </a:t>
            </a:r>
            <a:r>
              <a:rPr lang="en-US" altLang="zh-CN" dirty="0">
                <a:solidFill>
                  <a:srgbClr val="0000FF"/>
                </a:solidFill>
                <a:latin typeface="Times New Roman" pitchFamily="18" charset="0"/>
                <a:ea typeface="楷体_GB2312" pitchFamily="49" charset="-122"/>
              </a:rPr>
              <a:t>…</a:t>
            </a:r>
            <a:r>
              <a:rPr lang="en-US" altLang="zh-CN" dirty="0">
                <a:solidFill>
                  <a:srgbClr val="0000FF"/>
                </a:solidFill>
                <a:ea typeface="楷体_GB2312" pitchFamily="49" charset="-122"/>
              </a:rPr>
              <a:t> s</a:t>
            </a:r>
            <a:r>
              <a:rPr lang="en-US" altLang="zh-CN" baseline="-30000" dirty="0">
                <a:solidFill>
                  <a:srgbClr val="0000FF"/>
                </a:solidFill>
                <a:ea typeface="楷体_GB2312" pitchFamily="49" charset="-122"/>
              </a:rPr>
              <a:t>i-1</a:t>
            </a:r>
            <a:r>
              <a:rPr lang="en-US" altLang="zh-CN" dirty="0">
                <a:solidFill>
                  <a:srgbClr val="0000FF"/>
                </a:solidFill>
                <a:ea typeface="楷体_GB2312" pitchFamily="49" charset="-122"/>
              </a:rPr>
              <a:t>" = "t</a:t>
            </a:r>
            <a:r>
              <a:rPr lang="en-US" altLang="zh-CN" baseline="-30000" dirty="0">
                <a:solidFill>
                  <a:srgbClr val="0000FF"/>
                </a:solidFill>
                <a:ea typeface="楷体_GB2312" pitchFamily="49" charset="-122"/>
              </a:rPr>
              <a:t>0</a:t>
            </a:r>
            <a:r>
              <a:rPr lang="en-US" altLang="zh-CN" dirty="0">
                <a:solidFill>
                  <a:srgbClr val="0000FF"/>
                </a:solidFill>
                <a:ea typeface="楷体_GB2312" pitchFamily="49" charset="-122"/>
              </a:rPr>
              <a:t> t</a:t>
            </a:r>
            <a:r>
              <a:rPr lang="en-US" altLang="zh-CN" baseline="-30000" dirty="0">
                <a:solidFill>
                  <a:srgbClr val="0000FF"/>
                </a:solidFill>
                <a:ea typeface="楷体_GB2312" pitchFamily="49" charset="-122"/>
              </a:rPr>
              <a:t>1</a:t>
            </a:r>
            <a:r>
              <a:rPr lang="en-US" altLang="zh-CN" dirty="0">
                <a:solidFill>
                  <a:srgbClr val="0000FF"/>
                </a:solidFill>
                <a:ea typeface="楷体_GB2312" pitchFamily="49" charset="-122"/>
              </a:rPr>
              <a:t> </a:t>
            </a:r>
            <a:r>
              <a:rPr lang="en-US" altLang="zh-CN" dirty="0">
                <a:solidFill>
                  <a:srgbClr val="0000FF"/>
                </a:solidFill>
                <a:latin typeface="Times New Roman" pitchFamily="18" charset="0"/>
                <a:ea typeface="楷体_GB2312" pitchFamily="49" charset="-122"/>
              </a:rPr>
              <a:t>…</a:t>
            </a:r>
            <a:r>
              <a:rPr lang="en-US" altLang="zh-CN" dirty="0">
                <a:solidFill>
                  <a:srgbClr val="0000FF"/>
                </a:solidFill>
                <a:ea typeface="楷体_GB2312" pitchFamily="49" charset="-122"/>
              </a:rPr>
              <a:t> t</a:t>
            </a:r>
            <a:r>
              <a:rPr lang="en-US" altLang="zh-CN" baseline="-30000" dirty="0">
                <a:solidFill>
                  <a:srgbClr val="0000FF"/>
                </a:solidFill>
                <a:ea typeface="楷体_GB2312" pitchFamily="49" charset="-122"/>
              </a:rPr>
              <a:t>j-1</a:t>
            </a:r>
            <a:r>
              <a:rPr lang="en-US" altLang="zh-CN" dirty="0">
                <a:solidFill>
                  <a:srgbClr val="0000FF"/>
                </a:solidFill>
                <a:ea typeface="楷体_GB2312" pitchFamily="49" charset="-122"/>
              </a:rPr>
              <a:t>"   </a:t>
            </a:r>
          </a:p>
        </p:txBody>
      </p:sp>
      <p:sp>
        <p:nvSpPr>
          <p:cNvPr id="65539" name="标题 1"/>
          <p:cNvSpPr>
            <a:spLocks noGrp="1"/>
          </p:cNvSpPr>
          <p:nvPr>
            <p:ph type="title"/>
          </p:nvPr>
        </p:nvSpPr>
        <p:spPr>
          <a:xfrm>
            <a:off x="993775" y="142875"/>
            <a:ext cx="7754938" cy="838200"/>
          </a:xfrm>
        </p:spPr>
        <p:txBody>
          <a:bodyPr/>
          <a:lstStyle/>
          <a:p>
            <a:r>
              <a:rPr lang="zh-CN" altLang="en-US">
                <a:solidFill>
                  <a:schemeClr val="tx2"/>
                </a:solidFill>
                <a:latin typeface="黑体" pitchFamily="49" charset="-122"/>
                <a:ea typeface="黑体" pitchFamily="49" charset="-122"/>
              </a:rPr>
              <a:t>模式匹配的</a:t>
            </a:r>
            <a:r>
              <a:rPr lang="en-US" altLang="zh-CN">
                <a:solidFill>
                  <a:schemeClr val="tx2"/>
                </a:solidFill>
                <a:latin typeface="黑体" pitchFamily="49" charset="-122"/>
                <a:ea typeface="黑体" pitchFamily="49" charset="-122"/>
              </a:rPr>
              <a:t>KMP</a:t>
            </a:r>
            <a:r>
              <a:rPr lang="zh-CN" altLang="en-US">
                <a:solidFill>
                  <a:schemeClr val="tx2"/>
                </a:solidFill>
                <a:latin typeface="黑体" pitchFamily="49" charset="-122"/>
                <a:ea typeface="黑体" pitchFamily="49" charset="-122"/>
              </a:rPr>
              <a:t>算法</a:t>
            </a:r>
          </a:p>
        </p:txBody>
      </p:sp>
      <p:grpSp>
        <p:nvGrpSpPr>
          <p:cNvPr id="18" name="组合 17"/>
          <p:cNvGrpSpPr>
            <a:grpSpLocks/>
          </p:cNvGrpSpPr>
          <p:nvPr/>
        </p:nvGrpSpPr>
        <p:grpSpPr bwMode="auto">
          <a:xfrm>
            <a:off x="1116013" y="4518025"/>
            <a:ext cx="5976937" cy="2097088"/>
            <a:chOff x="1115616" y="4518484"/>
            <a:chExt cx="5976664" cy="2096284"/>
          </a:xfrm>
        </p:grpSpPr>
        <p:grpSp>
          <p:nvGrpSpPr>
            <p:cNvPr id="65541" name="组合 4"/>
            <p:cNvGrpSpPr>
              <a:grpSpLocks/>
            </p:cNvGrpSpPr>
            <p:nvPr/>
          </p:nvGrpSpPr>
          <p:grpSpPr bwMode="auto">
            <a:xfrm>
              <a:off x="1115616" y="5093804"/>
              <a:ext cx="5976664" cy="972108"/>
              <a:chOff x="863588" y="5625244"/>
              <a:chExt cx="5976664" cy="972108"/>
            </a:xfrm>
          </p:grpSpPr>
          <p:sp>
            <p:nvSpPr>
              <p:cNvPr id="65548" name="矩形 7"/>
              <p:cNvSpPr>
                <a:spLocks noChangeArrowheads="1"/>
              </p:cNvSpPr>
              <p:nvPr/>
            </p:nvSpPr>
            <p:spPr bwMode="auto">
              <a:xfrm>
                <a:off x="1727684" y="6165304"/>
                <a:ext cx="3528392" cy="432048"/>
              </a:xfrm>
              <a:prstGeom prst="rect">
                <a:avLst/>
              </a:prstGeom>
              <a:solidFill>
                <a:srgbClr val="E2ECF6"/>
              </a:solidFill>
              <a:ln w="76200" algn="ctr">
                <a:solidFill>
                  <a:schemeClr val="accent2"/>
                </a:solidFill>
                <a:round/>
                <a:headEnd/>
                <a:tailEnd/>
              </a:ln>
            </p:spPr>
            <p:txBody>
              <a:bodyPr anchor="ctr"/>
              <a:lstStyle/>
              <a:p>
                <a:endParaRPr lang="zh-CN" altLang="en-US"/>
              </a:p>
            </p:txBody>
          </p:sp>
          <p:sp>
            <p:nvSpPr>
              <p:cNvPr id="65549" name="矩形 1"/>
              <p:cNvSpPr>
                <a:spLocks noChangeArrowheads="1"/>
              </p:cNvSpPr>
              <p:nvPr/>
            </p:nvSpPr>
            <p:spPr bwMode="auto">
              <a:xfrm>
                <a:off x="863588" y="5625244"/>
                <a:ext cx="5976664" cy="432048"/>
              </a:xfrm>
              <a:prstGeom prst="rect">
                <a:avLst/>
              </a:prstGeom>
              <a:solidFill>
                <a:srgbClr val="E2ECF6"/>
              </a:solidFill>
              <a:ln w="76200" algn="ctr">
                <a:solidFill>
                  <a:schemeClr val="accent2"/>
                </a:solidFill>
                <a:round/>
                <a:headEnd/>
                <a:tailEnd/>
              </a:ln>
            </p:spPr>
            <p:txBody>
              <a:bodyPr anchor="ctr"/>
              <a:lstStyle/>
              <a:p>
                <a:endParaRPr lang="zh-CN" altLang="en-US"/>
              </a:p>
            </p:txBody>
          </p:sp>
          <p:sp>
            <p:nvSpPr>
              <p:cNvPr id="65550" name="矩形 3"/>
              <p:cNvSpPr>
                <a:spLocks noChangeArrowheads="1"/>
              </p:cNvSpPr>
              <p:nvPr/>
            </p:nvSpPr>
            <p:spPr bwMode="auto">
              <a:xfrm>
                <a:off x="1727684" y="5625244"/>
                <a:ext cx="2628292" cy="432048"/>
              </a:xfrm>
              <a:prstGeom prst="rect">
                <a:avLst/>
              </a:prstGeom>
              <a:solidFill>
                <a:srgbClr val="FFC000"/>
              </a:solidFill>
              <a:ln w="76200" algn="ctr">
                <a:solidFill>
                  <a:schemeClr val="accent2"/>
                </a:solidFill>
                <a:round/>
                <a:headEnd/>
                <a:tailEnd/>
              </a:ln>
            </p:spPr>
            <p:txBody>
              <a:bodyPr anchor="ctr"/>
              <a:lstStyle/>
              <a:p>
                <a:endParaRPr lang="zh-CN" altLang="en-US"/>
              </a:p>
            </p:txBody>
          </p:sp>
          <p:sp>
            <p:nvSpPr>
              <p:cNvPr id="65551" name="矩形 6"/>
              <p:cNvSpPr>
                <a:spLocks noChangeArrowheads="1"/>
              </p:cNvSpPr>
              <p:nvPr/>
            </p:nvSpPr>
            <p:spPr bwMode="auto">
              <a:xfrm>
                <a:off x="1727684" y="6165304"/>
                <a:ext cx="2628292" cy="432048"/>
              </a:xfrm>
              <a:prstGeom prst="rect">
                <a:avLst/>
              </a:prstGeom>
              <a:solidFill>
                <a:srgbClr val="FFC000"/>
              </a:solidFill>
              <a:ln w="76200" algn="ctr">
                <a:solidFill>
                  <a:schemeClr val="accent2"/>
                </a:solidFill>
                <a:round/>
                <a:headEnd/>
                <a:tailEnd/>
              </a:ln>
            </p:spPr>
            <p:txBody>
              <a:bodyPr anchor="ctr"/>
              <a:lstStyle/>
              <a:p>
                <a:endParaRPr lang="zh-CN" altLang="en-US"/>
              </a:p>
            </p:txBody>
          </p:sp>
        </p:grpSp>
        <p:grpSp>
          <p:nvGrpSpPr>
            <p:cNvPr id="65542" name="组合 15"/>
            <p:cNvGrpSpPr>
              <a:grpSpLocks/>
            </p:cNvGrpSpPr>
            <p:nvPr/>
          </p:nvGrpSpPr>
          <p:grpSpPr bwMode="auto">
            <a:xfrm>
              <a:off x="4824028" y="4518484"/>
              <a:ext cx="270030" cy="530660"/>
              <a:chOff x="4824028" y="4518484"/>
              <a:chExt cx="270030" cy="530660"/>
            </a:xfrm>
          </p:grpSpPr>
          <p:cxnSp>
            <p:nvCxnSpPr>
              <p:cNvPr id="65546" name="直接箭头连接符 10"/>
              <p:cNvCxnSpPr>
                <a:cxnSpLocks noChangeShapeType="1"/>
              </p:cNvCxnSpPr>
              <p:nvPr/>
            </p:nvCxnSpPr>
            <p:spPr bwMode="auto">
              <a:xfrm>
                <a:off x="4824028" y="4725144"/>
                <a:ext cx="0" cy="324000"/>
              </a:xfrm>
              <a:prstGeom prst="straightConnector1">
                <a:avLst/>
              </a:prstGeom>
              <a:noFill/>
              <a:ln w="12700" algn="ctr">
                <a:solidFill>
                  <a:schemeClr val="accent2"/>
                </a:solidFill>
                <a:round/>
                <a:headEnd/>
                <a:tailEnd type="arrow" w="med" len="med"/>
              </a:ln>
              <a:extLst>
                <a:ext uri="{909E8E84-426E-40DD-AFC4-6F175D3DCCD1}">
                  <a14:hiddenFill xmlns:a14="http://schemas.microsoft.com/office/drawing/2010/main">
                    <a:noFill/>
                  </a14:hiddenFill>
                </a:ext>
              </a:extLst>
            </p:spPr>
          </p:cxnSp>
          <p:sp>
            <p:nvSpPr>
              <p:cNvPr id="65547" name="TextBox 12"/>
              <p:cNvSpPr txBox="1">
                <a:spLocks noChangeArrowheads="1"/>
              </p:cNvSpPr>
              <p:nvPr/>
            </p:nvSpPr>
            <p:spPr bwMode="auto">
              <a:xfrm>
                <a:off x="4824028" y="4518484"/>
                <a:ext cx="270030" cy="368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a:t>i</a:t>
                </a:r>
                <a:endParaRPr lang="zh-CN" altLang="en-US"/>
              </a:p>
            </p:txBody>
          </p:sp>
        </p:grpSp>
        <p:grpSp>
          <p:nvGrpSpPr>
            <p:cNvPr id="65543" name="组合 14"/>
            <p:cNvGrpSpPr>
              <a:grpSpLocks/>
            </p:cNvGrpSpPr>
            <p:nvPr/>
          </p:nvGrpSpPr>
          <p:grpSpPr bwMode="auto">
            <a:xfrm>
              <a:off x="4824028" y="6129028"/>
              <a:ext cx="428339" cy="485740"/>
              <a:chOff x="4824028" y="6129028"/>
              <a:chExt cx="428339" cy="485740"/>
            </a:xfrm>
          </p:grpSpPr>
          <p:cxnSp>
            <p:nvCxnSpPr>
              <p:cNvPr id="65544" name="直接箭头连接符 13"/>
              <p:cNvCxnSpPr>
                <a:cxnSpLocks noChangeShapeType="1"/>
              </p:cNvCxnSpPr>
              <p:nvPr/>
            </p:nvCxnSpPr>
            <p:spPr bwMode="auto">
              <a:xfrm flipV="1">
                <a:off x="4824028" y="6129028"/>
                <a:ext cx="0" cy="324308"/>
              </a:xfrm>
              <a:prstGeom prst="straightConnector1">
                <a:avLst/>
              </a:prstGeom>
              <a:noFill/>
              <a:ln w="12700" algn="ctr">
                <a:solidFill>
                  <a:schemeClr val="accent2"/>
                </a:solidFill>
                <a:round/>
                <a:headEnd/>
                <a:tailEnd type="arrow" w="med" len="med"/>
              </a:ln>
              <a:extLst>
                <a:ext uri="{909E8E84-426E-40DD-AFC4-6F175D3DCCD1}">
                  <a14:hiddenFill xmlns:a14="http://schemas.microsoft.com/office/drawing/2010/main">
                    <a:noFill/>
                  </a14:hiddenFill>
                </a:ext>
              </a:extLst>
            </p:spPr>
          </p:cxnSp>
          <p:sp>
            <p:nvSpPr>
              <p:cNvPr id="65545" name="TextBox 16"/>
              <p:cNvSpPr txBox="1">
                <a:spLocks noChangeArrowheads="1"/>
              </p:cNvSpPr>
              <p:nvPr/>
            </p:nvSpPr>
            <p:spPr bwMode="auto">
              <a:xfrm>
                <a:off x="4982337" y="6246108"/>
                <a:ext cx="270030" cy="368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a:t>j</a:t>
                </a:r>
                <a:endParaRPr lang="zh-CN" altLang="en-US"/>
              </a:p>
            </p:txBody>
          </p:sp>
        </p:grpSp>
      </p:gr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7715" name="Rectangle 3" descr="Rectangle: Click to edit Master text styles&#10;Second level&#10;Third level&#10;Fourth level&#10;Fifth level"/>
          <p:cNvSpPr>
            <a:spLocks noGrp="1" noChangeArrowheads="1"/>
          </p:cNvSpPr>
          <p:nvPr>
            <p:ph type="body" idx="1"/>
          </p:nvPr>
        </p:nvSpPr>
        <p:spPr>
          <a:xfrm>
            <a:off x="300038" y="1384300"/>
            <a:ext cx="8556625" cy="5075238"/>
          </a:xfrm>
        </p:spPr>
        <p:txBody>
          <a:bodyPr/>
          <a:lstStyle/>
          <a:p>
            <a:pPr indent="198438" algn="just" eaLnBrk="1" hangingPunct="1">
              <a:lnSpc>
                <a:spcPct val="105000"/>
              </a:lnSpc>
              <a:buClr>
                <a:srgbClr val="0000FF"/>
              </a:buClr>
              <a:buFont typeface="Wingdings" pitchFamily="2" charset="2"/>
              <a:buNone/>
              <a:defRPr/>
            </a:pPr>
            <a:r>
              <a:rPr lang="en-US" altLang="zh-CN" dirty="0">
                <a:solidFill>
                  <a:srgbClr val="CC0000"/>
                </a:solidFill>
                <a:ea typeface="楷体_GB2312" pitchFamily="49" charset="-122"/>
              </a:rPr>
              <a:t>1</a:t>
            </a:r>
            <a:r>
              <a:rPr lang="zh-CN" altLang="en-US" dirty="0">
                <a:solidFill>
                  <a:srgbClr val="CC0000"/>
                </a:solidFill>
                <a:ea typeface="楷体_GB2312" pitchFamily="49" charset="-122"/>
              </a:rPr>
              <a:t>、若模式串中</a:t>
            </a:r>
            <a:r>
              <a:rPr lang="en-US" altLang="zh-CN" dirty="0" err="1">
                <a:solidFill>
                  <a:srgbClr val="CC0000"/>
                </a:solidFill>
                <a:ea typeface="楷体_GB2312" pitchFamily="49" charset="-122"/>
              </a:rPr>
              <a:t>t</a:t>
            </a:r>
            <a:r>
              <a:rPr lang="en-US" altLang="zh-CN" baseline="-25000" dirty="0" err="1">
                <a:solidFill>
                  <a:srgbClr val="CC0000"/>
                </a:solidFill>
                <a:ea typeface="楷体_GB2312" pitchFamily="49" charset="-122"/>
              </a:rPr>
              <a:t>j</a:t>
            </a:r>
            <a:r>
              <a:rPr lang="zh-CN" altLang="en-US" dirty="0">
                <a:solidFill>
                  <a:srgbClr val="CC0000"/>
                </a:solidFill>
                <a:ea typeface="楷体_GB2312" pitchFamily="49" charset="-122"/>
              </a:rPr>
              <a:t>之前存在长度为</a:t>
            </a:r>
            <a:r>
              <a:rPr lang="en-US" altLang="zh-CN" dirty="0">
                <a:solidFill>
                  <a:srgbClr val="CC0000"/>
                </a:solidFill>
                <a:ea typeface="楷体_GB2312" pitchFamily="49" charset="-122"/>
              </a:rPr>
              <a:t>k</a:t>
            </a:r>
            <a:r>
              <a:rPr lang="zh-CN" altLang="en-US" dirty="0">
                <a:solidFill>
                  <a:srgbClr val="CC0000"/>
                </a:solidFill>
                <a:ea typeface="楷体_GB2312" pitchFamily="49" charset="-122"/>
              </a:rPr>
              <a:t>的真子串，即满足</a:t>
            </a:r>
          </a:p>
          <a:p>
            <a:pPr indent="198438" algn="ctr" eaLnBrk="1" hangingPunct="1">
              <a:lnSpc>
                <a:spcPct val="105000"/>
              </a:lnSpc>
              <a:spcBef>
                <a:spcPct val="50000"/>
              </a:spcBef>
              <a:spcAft>
                <a:spcPct val="50000"/>
              </a:spcAft>
              <a:buClr>
                <a:srgbClr val="0000FF"/>
              </a:buClr>
              <a:buFont typeface="Wingdings" pitchFamily="2" charset="2"/>
              <a:buNone/>
              <a:defRPr/>
            </a:pPr>
            <a:r>
              <a:rPr lang="en-US" altLang="zh-CN" dirty="0">
                <a:solidFill>
                  <a:srgbClr val="0000FF"/>
                </a:solidFill>
                <a:ea typeface="楷体_GB2312" pitchFamily="49" charset="-122"/>
              </a:rPr>
              <a:t>"t</a:t>
            </a:r>
            <a:r>
              <a:rPr lang="en-US" altLang="zh-CN" baseline="-30000" dirty="0">
                <a:solidFill>
                  <a:srgbClr val="0000FF"/>
                </a:solidFill>
                <a:ea typeface="楷体_GB2312" pitchFamily="49" charset="-122"/>
              </a:rPr>
              <a:t>0</a:t>
            </a:r>
            <a:r>
              <a:rPr lang="en-US" altLang="zh-CN" dirty="0">
                <a:solidFill>
                  <a:srgbClr val="0000FF"/>
                </a:solidFill>
                <a:ea typeface="楷体_GB2312" pitchFamily="49" charset="-122"/>
              </a:rPr>
              <a:t> t</a:t>
            </a:r>
            <a:r>
              <a:rPr lang="en-US" altLang="zh-CN" baseline="-30000" dirty="0">
                <a:solidFill>
                  <a:srgbClr val="0000FF"/>
                </a:solidFill>
                <a:ea typeface="楷体_GB2312" pitchFamily="49" charset="-122"/>
              </a:rPr>
              <a:t>1</a:t>
            </a:r>
            <a:r>
              <a:rPr lang="en-US" altLang="zh-CN" dirty="0">
                <a:solidFill>
                  <a:srgbClr val="0000FF"/>
                </a:solidFill>
                <a:ea typeface="楷体_GB2312" pitchFamily="49" charset="-122"/>
              </a:rPr>
              <a:t> </a:t>
            </a:r>
            <a:r>
              <a:rPr lang="en-US" altLang="zh-CN" dirty="0">
                <a:solidFill>
                  <a:srgbClr val="0000FF"/>
                </a:solidFill>
                <a:latin typeface="Times New Roman" pitchFamily="18" charset="0"/>
                <a:ea typeface="楷体_GB2312" pitchFamily="49" charset="-122"/>
              </a:rPr>
              <a:t>…</a:t>
            </a:r>
            <a:r>
              <a:rPr lang="en-US" altLang="zh-CN" dirty="0">
                <a:solidFill>
                  <a:srgbClr val="0000FF"/>
                </a:solidFill>
                <a:ea typeface="楷体_GB2312" pitchFamily="49" charset="-122"/>
              </a:rPr>
              <a:t> t</a:t>
            </a:r>
            <a:r>
              <a:rPr lang="en-US" altLang="zh-CN" baseline="-30000" dirty="0">
                <a:solidFill>
                  <a:srgbClr val="0000FF"/>
                </a:solidFill>
                <a:ea typeface="楷体_GB2312" pitchFamily="49" charset="-122"/>
              </a:rPr>
              <a:t>k-1</a:t>
            </a:r>
            <a:r>
              <a:rPr lang="en-US" altLang="zh-CN" dirty="0">
                <a:solidFill>
                  <a:srgbClr val="0000FF"/>
                </a:solidFill>
                <a:ea typeface="楷体_GB2312" pitchFamily="49" charset="-122"/>
              </a:rPr>
              <a:t>"= "t</a:t>
            </a:r>
            <a:r>
              <a:rPr lang="en-US" altLang="zh-CN" baseline="-30000" dirty="0">
                <a:solidFill>
                  <a:srgbClr val="0000FF"/>
                </a:solidFill>
                <a:ea typeface="楷体_GB2312" pitchFamily="49" charset="-122"/>
              </a:rPr>
              <a:t>j-k</a:t>
            </a:r>
            <a:r>
              <a:rPr lang="en-US" altLang="zh-CN" dirty="0">
                <a:solidFill>
                  <a:srgbClr val="0000FF"/>
                </a:solidFill>
                <a:ea typeface="楷体_GB2312" pitchFamily="49" charset="-122"/>
              </a:rPr>
              <a:t>t</a:t>
            </a:r>
            <a:r>
              <a:rPr lang="en-US" altLang="zh-CN" baseline="-30000" dirty="0">
                <a:solidFill>
                  <a:srgbClr val="0000FF"/>
                </a:solidFill>
                <a:ea typeface="楷体_GB2312" pitchFamily="49" charset="-122"/>
              </a:rPr>
              <a:t>j-k+1</a:t>
            </a:r>
            <a:r>
              <a:rPr lang="en-US" altLang="zh-CN" dirty="0">
                <a:solidFill>
                  <a:srgbClr val="0000FF"/>
                </a:solidFill>
                <a:ea typeface="楷体_GB2312" pitchFamily="49" charset="-122"/>
              </a:rPr>
              <a:t> </a:t>
            </a:r>
            <a:r>
              <a:rPr lang="en-US" altLang="zh-CN" dirty="0">
                <a:solidFill>
                  <a:srgbClr val="0000FF"/>
                </a:solidFill>
                <a:latin typeface="Times New Roman" pitchFamily="18" charset="0"/>
                <a:ea typeface="楷体_GB2312" pitchFamily="49" charset="-122"/>
              </a:rPr>
              <a:t>…</a:t>
            </a:r>
            <a:r>
              <a:rPr lang="en-US" altLang="zh-CN" dirty="0">
                <a:solidFill>
                  <a:srgbClr val="0000FF"/>
                </a:solidFill>
                <a:ea typeface="楷体_GB2312" pitchFamily="49" charset="-122"/>
              </a:rPr>
              <a:t> t</a:t>
            </a:r>
            <a:r>
              <a:rPr lang="en-US" altLang="zh-CN" baseline="-30000" dirty="0">
                <a:solidFill>
                  <a:srgbClr val="0000FF"/>
                </a:solidFill>
                <a:ea typeface="楷体_GB2312" pitchFamily="49" charset="-122"/>
              </a:rPr>
              <a:t>j-1</a:t>
            </a:r>
            <a:r>
              <a:rPr lang="en-US" altLang="zh-CN" dirty="0">
                <a:solidFill>
                  <a:srgbClr val="0000FF"/>
                </a:solidFill>
                <a:ea typeface="楷体_GB2312" pitchFamily="49" charset="-122"/>
              </a:rPr>
              <a:t>"    (0</a:t>
            </a:r>
            <a:r>
              <a:rPr lang="zh-CN" altLang="en-US" dirty="0">
                <a:solidFill>
                  <a:srgbClr val="0000FF"/>
                </a:solidFill>
                <a:ea typeface="楷体_GB2312" pitchFamily="49" charset="-122"/>
              </a:rPr>
              <a:t>＜</a:t>
            </a:r>
            <a:r>
              <a:rPr lang="en-US" altLang="zh-CN" dirty="0">
                <a:solidFill>
                  <a:srgbClr val="0000FF"/>
                </a:solidFill>
                <a:ea typeface="楷体_GB2312" pitchFamily="49" charset="-122"/>
              </a:rPr>
              <a:t>k</a:t>
            </a:r>
            <a:r>
              <a:rPr lang="zh-CN" altLang="en-US" dirty="0">
                <a:solidFill>
                  <a:srgbClr val="0000FF"/>
                </a:solidFill>
                <a:ea typeface="楷体_GB2312" pitchFamily="49" charset="-122"/>
              </a:rPr>
              <a:t>＜</a:t>
            </a:r>
            <a:r>
              <a:rPr lang="en-US" altLang="zh-CN" dirty="0">
                <a:solidFill>
                  <a:srgbClr val="0000FF"/>
                </a:solidFill>
                <a:ea typeface="楷体_GB2312" pitchFamily="49" charset="-122"/>
              </a:rPr>
              <a:t>j</a:t>
            </a:r>
            <a:r>
              <a:rPr lang="zh-CN" altLang="en-US" dirty="0">
                <a:solidFill>
                  <a:srgbClr val="0000FF"/>
                </a:solidFill>
                <a:ea typeface="楷体_GB2312" pitchFamily="49" charset="-122"/>
              </a:rPr>
              <a:t>）</a:t>
            </a:r>
            <a:endParaRPr lang="en-US" altLang="zh-CN" dirty="0">
              <a:solidFill>
                <a:srgbClr val="0000FF"/>
              </a:solidFill>
              <a:ea typeface="楷体_GB2312" pitchFamily="49" charset="-122"/>
            </a:endParaRPr>
          </a:p>
          <a:p>
            <a:pPr indent="198438" algn="ctr" eaLnBrk="1" hangingPunct="1">
              <a:lnSpc>
                <a:spcPct val="105000"/>
              </a:lnSpc>
              <a:spcBef>
                <a:spcPct val="50000"/>
              </a:spcBef>
              <a:spcAft>
                <a:spcPct val="50000"/>
              </a:spcAft>
              <a:buClr>
                <a:srgbClr val="0000FF"/>
              </a:buClr>
              <a:buFont typeface="Wingdings" pitchFamily="2" charset="2"/>
              <a:buNone/>
              <a:defRPr/>
            </a:pPr>
            <a:r>
              <a:rPr lang="zh-CN" altLang="en-US" dirty="0">
                <a:solidFill>
                  <a:srgbClr val="CC0000"/>
                </a:solidFill>
                <a:ea typeface="楷体_GB2312" pitchFamily="49" charset="-122"/>
              </a:rPr>
              <a:t>则说明模式串中的子串</a:t>
            </a:r>
            <a:r>
              <a:rPr lang="en-US" altLang="zh-CN" dirty="0">
                <a:solidFill>
                  <a:srgbClr val="CC0000"/>
                </a:solidFill>
                <a:ea typeface="楷体_GB2312" pitchFamily="49" charset="-122"/>
              </a:rPr>
              <a:t>"t</a:t>
            </a:r>
            <a:r>
              <a:rPr lang="en-US" altLang="zh-CN" baseline="-30000" dirty="0">
                <a:solidFill>
                  <a:srgbClr val="CC0000"/>
                </a:solidFill>
                <a:ea typeface="楷体_GB2312" pitchFamily="49" charset="-122"/>
              </a:rPr>
              <a:t>0</a:t>
            </a:r>
            <a:r>
              <a:rPr lang="en-US" altLang="zh-CN" dirty="0">
                <a:solidFill>
                  <a:srgbClr val="CC0000"/>
                </a:solidFill>
                <a:ea typeface="楷体_GB2312" pitchFamily="49" charset="-122"/>
              </a:rPr>
              <a:t> t</a:t>
            </a:r>
            <a:r>
              <a:rPr lang="en-US" altLang="zh-CN" baseline="-30000" dirty="0">
                <a:solidFill>
                  <a:srgbClr val="CC0000"/>
                </a:solidFill>
                <a:ea typeface="楷体_GB2312" pitchFamily="49" charset="-122"/>
              </a:rPr>
              <a:t>1</a:t>
            </a:r>
            <a:r>
              <a:rPr lang="en-US" altLang="zh-CN" dirty="0">
                <a:solidFill>
                  <a:srgbClr val="CC0000"/>
                </a:solidFill>
                <a:ea typeface="楷体_GB2312" pitchFamily="49" charset="-122"/>
              </a:rPr>
              <a:t> </a:t>
            </a:r>
            <a:r>
              <a:rPr lang="en-US" altLang="zh-CN" dirty="0">
                <a:solidFill>
                  <a:srgbClr val="CC0000"/>
                </a:solidFill>
                <a:latin typeface="Times New Roman" pitchFamily="18" charset="0"/>
                <a:ea typeface="楷体_GB2312" pitchFamily="49" charset="-122"/>
              </a:rPr>
              <a:t>…</a:t>
            </a:r>
            <a:r>
              <a:rPr lang="en-US" altLang="zh-CN" dirty="0">
                <a:solidFill>
                  <a:srgbClr val="CC0000"/>
                </a:solidFill>
                <a:ea typeface="楷体_GB2312" pitchFamily="49" charset="-122"/>
              </a:rPr>
              <a:t> t</a:t>
            </a:r>
            <a:r>
              <a:rPr lang="en-US" altLang="zh-CN" baseline="-30000" dirty="0">
                <a:solidFill>
                  <a:srgbClr val="CC0000"/>
                </a:solidFill>
                <a:ea typeface="楷体_GB2312" pitchFamily="49" charset="-122"/>
              </a:rPr>
              <a:t>k-1</a:t>
            </a:r>
            <a:r>
              <a:rPr lang="en-US" altLang="zh-CN" dirty="0">
                <a:solidFill>
                  <a:srgbClr val="CC0000"/>
                </a:solidFill>
                <a:ea typeface="楷体_GB2312" pitchFamily="49" charset="-122"/>
              </a:rPr>
              <a:t>"</a:t>
            </a:r>
            <a:r>
              <a:rPr lang="zh-CN" altLang="en-US" dirty="0">
                <a:solidFill>
                  <a:srgbClr val="CC0000"/>
                </a:solidFill>
                <a:ea typeface="楷体_GB2312" pitchFamily="49" charset="-122"/>
              </a:rPr>
              <a:t>已和主串</a:t>
            </a:r>
            <a:r>
              <a:rPr lang="en-US" altLang="zh-CN" dirty="0">
                <a:solidFill>
                  <a:srgbClr val="CC0000"/>
                </a:solidFill>
                <a:ea typeface="楷体_GB2312" pitchFamily="49" charset="-122"/>
              </a:rPr>
              <a:t>" s</a:t>
            </a:r>
            <a:r>
              <a:rPr lang="en-US" altLang="zh-CN" baseline="-30000" dirty="0">
                <a:solidFill>
                  <a:srgbClr val="CC0000"/>
                </a:solidFill>
                <a:ea typeface="楷体_GB2312" pitchFamily="49" charset="-122"/>
              </a:rPr>
              <a:t>i-k</a:t>
            </a:r>
            <a:r>
              <a:rPr lang="en-US" altLang="zh-CN" dirty="0">
                <a:solidFill>
                  <a:srgbClr val="CC0000"/>
                </a:solidFill>
                <a:ea typeface="楷体_GB2312" pitchFamily="49" charset="-122"/>
              </a:rPr>
              <a:t>s</a:t>
            </a:r>
            <a:r>
              <a:rPr lang="en-US" altLang="zh-CN" baseline="-30000" dirty="0">
                <a:solidFill>
                  <a:srgbClr val="CC0000"/>
                </a:solidFill>
                <a:ea typeface="楷体_GB2312" pitchFamily="49" charset="-122"/>
              </a:rPr>
              <a:t>i-k+1</a:t>
            </a:r>
            <a:r>
              <a:rPr lang="en-US" altLang="zh-CN" dirty="0">
                <a:solidFill>
                  <a:srgbClr val="CC0000"/>
                </a:solidFill>
                <a:ea typeface="楷体_GB2312" pitchFamily="49" charset="-122"/>
              </a:rPr>
              <a:t> </a:t>
            </a:r>
            <a:r>
              <a:rPr lang="en-US" altLang="zh-CN" dirty="0">
                <a:solidFill>
                  <a:srgbClr val="CC0000"/>
                </a:solidFill>
                <a:latin typeface="Times New Roman" pitchFamily="18" charset="0"/>
                <a:ea typeface="楷体_GB2312" pitchFamily="49" charset="-122"/>
              </a:rPr>
              <a:t>…</a:t>
            </a:r>
            <a:r>
              <a:rPr lang="en-US" altLang="zh-CN" dirty="0">
                <a:solidFill>
                  <a:srgbClr val="CC0000"/>
                </a:solidFill>
                <a:ea typeface="楷体_GB2312" pitchFamily="49" charset="-122"/>
              </a:rPr>
              <a:t> s</a:t>
            </a:r>
            <a:r>
              <a:rPr lang="en-US" altLang="zh-CN" baseline="-30000" dirty="0">
                <a:solidFill>
                  <a:srgbClr val="CC0000"/>
                </a:solidFill>
                <a:ea typeface="楷体_GB2312" pitchFamily="49" charset="-122"/>
              </a:rPr>
              <a:t>i-1</a:t>
            </a:r>
            <a:r>
              <a:rPr lang="en-US" altLang="zh-CN" dirty="0">
                <a:solidFill>
                  <a:srgbClr val="CC0000"/>
                </a:solidFill>
                <a:ea typeface="楷体_GB2312" pitchFamily="49" charset="-122"/>
              </a:rPr>
              <a:t>" </a:t>
            </a:r>
            <a:r>
              <a:rPr lang="zh-CN" altLang="en-US" dirty="0">
                <a:solidFill>
                  <a:srgbClr val="CC0000"/>
                </a:solidFill>
                <a:ea typeface="楷体_GB2312" pitchFamily="49" charset="-122"/>
              </a:rPr>
              <a:t>匹配，下一次可直接比较</a:t>
            </a:r>
            <a:r>
              <a:rPr lang="en-US" altLang="zh-CN" dirty="0" err="1">
                <a:solidFill>
                  <a:srgbClr val="CC0000"/>
                </a:solidFill>
                <a:ea typeface="楷体_GB2312" pitchFamily="49" charset="-122"/>
              </a:rPr>
              <a:t>s</a:t>
            </a:r>
            <a:r>
              <a:rPr lang="en-US" altLang="zh-CN" baseline="-30000" dirty="0" err="1">
                <a:solidFill>
                  <a:srgbClr val="CC0000"/>
                </a:solidFill>
                <a:ea typeface="楷体_GB2312" pitchFamily="49" charset="-122"/>
              </a:rPr>
              <a:t>i</a:t>
            </a:r>
            <a:r>
              <a:rPr lang="zh-CN" altLang="en-US" dirty="0">
                <a:solidFill>
                  <a:srgbClr val="CC0000"/>
                </a:solidFill>
                <a:ea typeface="楷体_GB2312" pitchFamily="49" charset="-122"/>
              </a:rPr>
              <a:t>和</a:t>
            </a:r>
            <a:r>
              <a:rPr lang="en-US" altLang="zh-CN" dirty="0" err="1">
                <a:solidFill>
                  <a:srgbClr val="CC0000"/>
                </a:solidFill>
                <a:ea typeface="楷体_GB2312" pitchFamily="49" charset="-122"/>
              </a:rPr>
              <a:t>t</a:t>
            </a:r>
            <a:r>
              <a:rPr lang="en-US" altLang="zh-CN" baseline="-30000" dirty="0" err="1">
                <a:solidFill>
                  <a:srgbClr val="CC0000"/>
                </a:solidFill>
                <a:ea typeface="楷体_GB2312" pitchFamily="49" charset="-122"/>
              </a:rPr>
              <a:t>k</a:t>
            </a:r>
            <a:r>
              <a:rPr lang="zh-CN" altLang="en-US" dirty="0">
                <a:solidFill>
                  <a:srgbClr val="CC0000"/>
                </a:solidFill>
                <a:ea typeface="楷体_GB2312" pitchFamily="49" charset="-122"/>
              </a:rPr>
              <a:t>。</a:t>
            </a:r>
          </a:p>
          <a:p>
            <a:pPr indent="198438" algn="just" eaLnBrk="1" hangingPunct="1">
              <a:lnSpc>
                <a:spcPct val="105000"/>
              </a:lnSpc>
              <a:spcBef>
                <a:spcPct val="50000"/>
              </a:spcBef>
              <a:buClr>
                <a:srgbClr val="0000FF"/>
              </a:buClr>
              <a:buFont typeface="Wingdings" pitchFamily="2" charset="2"/>
              <a:buNone/>
              <a:defRPr/>
            </a:pPr>
            <a:endParaRPr lang="zh-CN" altLang="en-US" dirty="0">
              <a:ea typeface="楷体_GB2312" pitchFamily="49" charset="-122"/>
            </a:endParaRPr>
          </a:p>
        </p:txBody>
      </p:sp>
      <p:sp>
        <p:nvSpPr>
          <p:cNvPr id="66563" name="标题 1"/>
          <p:cNvSpPr>
            <a:spLocks noGrp="1"/>
          </p:cNvSpPr>
          <p:nvPr>
            <p:ph type="title"/>
          </p:nvPr>
        </p:nvSpPr>
        <p:spPr>
          <a:xfrm>
            <a:off x="993775" y="142875"/>
            <a:ext cx="7754938" cy="838200"/>
          </a:xfrm>
        </p:spPr>
        <p:txBody>
          <a:bodyPr/>
          <a:lstStyle/>
          <a:p>
            <a:r>
              <a:rPr lang="zh-CN" altLang="en-US">
                <a:solidFill>
                  <a:schemeClr val="tx2"/>
                </a:solidFill>
                <a:latin typeface="黑体" pitchFamily="49" charset="-122"/>
                <a:ea typeface="黑体" pitchFamily="49" charset="-122"/>
              </a:rPr>
              <a:t>模式匹配的</a:t>
            </a:r>
            <a:r>
              <a:rPr lang="en-US" altLang="zh-CN">
                <a:solidFill>
                  <a:schemeClr val="tx2"/>
                </a:solidFill>
                <a:latin typeface="黑体" pitchFamily="49" charset="-122"/>
                <a:ea typeface="黑体" pitchFamily="49" charset="-122"/>
              </a:rPr>
              <a:t>KMP</a:t>
            </a:r>
            <a:r>
              <a:rPr lang="zh-CN" altLang="en-US">
                <a:solidFill>
                  <a:schemeClr val="tx2"/>
                </a:solidFill>
                <a:latin typeface="黑体" pitchFamily="49" charset="-122"/>
                <a:ea typeface="黑体" pitchFamily="49" charset="-122"/>
              </a:rPr>
              <a:t>算法</a:t>
            </a:r>
          </a:p>
        </p:txBody>
      </p:sp>
      <p:grpSp>
        <p:nvGrpSpPr>
          <p:cNvPr id="66564" name="组合 5"/>
          <p:cNvGrpSpPr>
            <a:grpSpLocks/>
          </p:cNvGrpSpPr>
          <p:nvPr/>
        </p:nvGrpSpPr>
        <p:grpSpPr bwMode="auto">
          <a:xfrm>
            <a:off x="1116013" y="3932238"/>
            <a:ext cx="5976937" cy="971550"/>
            <a:chOff x="863588" y="5625244"/>
            <a:chExt cx="5976664" cy="972108"/>
          </a:xfrm>
        </p:grpSpPr>
        <p:sp>
          <p:nvSpPr>
            <p:cNvPr id="66586" name="矩形 12"/>
            <p:cNvSpPr>
              <a:spLocks noChangeArrowheads="1"/>
            </p:cNvSpPr>
            <p:nvPr/>
          </p:nvSpPr>
          <p:spPr bwMode="auto">
            <a:xfrm>
              <a:off x="1727684" y="6165304"/>
              <a:ext cx="3528392" cy="432048"/>
            </a:xfrm>
            <a:prstGeom prst="rect">
              <a:avLst/>
            </a:prstGeom>
            <a:solidFill>
              <a:srgbClr val="E2ECF6"/>
            </a:solidFill>
            <a:ln w="76200" algn="ctr">
              <a:solidFill>
                <a:schemeClr val="accent2"/>
              </a:solidFill>
              <a:round/>
              <a:headEnd/>
              <a:tailEnd/>
            </a:ln>
          </p:spPr>
          <p:txBody>
            <a:bodyPr anchor="ctr"/>
            <a:lstStyle/>
            <a:p>
              <a:endParaRPr lang="zh-CN" altLang="en-US"/>
            </a:p>
          </p:txBody>
        </p:sp>
        <p:sp>
          <p:nvSpPr>
            <p:cNvPr id="66587" name="矩形 13"/>
            <p:cNvSpPr>
              <a:spLocks noChangeArrowheads="1"/>
            </p:cNvSpPr>
            <p:nvPr/>
          </p:nvSpPr>
          <p:spPr bwMode="auto">
            <a:xfrm>
              <a:off x="863588" y="5625244"/>
              <a:ext cx="5976664" cy="432048"/>
            </a:xfrm>
            <a:prstGeom prst="rect">
              <a:avLst/>
            </a:prstGeom>
            <a:solidFill>
              <a:srgbClr val="E2ECF6"/>
            </a:solidFill>
            <a:ln w="76200" algn="ctr">
              <a:solidFill>
                <a:schemeClr val="accent2"/>
              </a:solidFill>
              <a:round/>
              <a:headEnd/>
              <a:tailEnd/>
            </a:ln>
          </p:spPr>
          <p:txBody>
            <a:bodyPr anchor="ctr"/>
            <a:lstStyle/>
            <a:p>
              <a:endParaRPr lang="zh-CN" altLang="en-US"/>
            </a:p>
          </p:txBody>
        </p:sp>
        <p:sp>
          <p:nvSpPr>
            <p:cNvPr id="66588" name="矩形 14"/>
            <p:cNvSpPr>
              <a:spLocks noChangeArrowheads="1"/>
            </p:cNvSpPr>
            <p:nvPr/>
          </p:nvSpPr>
          <p:spPr bwMode="auto">
            <a:xfrm>
              <a:off x="1727684" y="5625244"/>
              <a:ext cx="2628292" cy="432048"/>
            </a:xfrm>
            <a:prstGeom prst="rect">
              <a:avLst/>
            </a:prstGeom>
            <a:solidFill>
              <a:srgbClr val="FFC000"/>
            </a:solidFill>
            <a:ln w="76200" algn="ctr">
              <a:solidFill>
                <a:schemeClr val="accent2"/>
              </a:solidFill>
              <a:round/>
              <a:headEnd/>
              <a:tailEnd/>
            </a:ln>
          </p:spPr>
          <p:txBody>
            <a:bodyPr anchor="ctr"/>
            <a:lstStyle/>
            <a:p>
              <a:endParaRPr lang="zh-CN" altLang="en-US"/>
            </a:p>
          </p:txBody>
        </p:sp>
        <p:sp>
          <p:nvSpPr>
            <p:cNvPr id="66589" name="矩形 15"/>
            <p:cNvSpPr>
              <a:spLocks noChangeArrowheads="1"/>
            </p:cNvSpPr>
            <p:nvPr/>
          </p:nvSpPr>
          <p:spPr bwMode="auto">
            <a:xfrm>
              <a:off x="1727684" y="6165304"/>
              <a:ext cx="2628292" cy="432048"/>
            </a:xfrm>
            <a:prstGeom prst="rect">
              <a:avLst/>
            </a:prstGeom>
            <a:solidFill>
              <a:srgbClr val="FFC000"/>
            </a:solidFill>
            <a:ln w="76200" algn="ctr">
              <a:solidFill>
                <a:schemeClr val="accent2"/>
              </a:solidFill>
              <a:round/>
              <a:headEnd/>
              <a:tailEnd/>
            </a:ln>
          </p:spPr>
          <p:txBody>
            <a:bodyPr anchor="ctr"/>
            <a:lstStyle/>
            <a:p>
              <a:endParaRPr lang="zh-CN" altLang="en-US"/>
            </a:p>
          </p:txBody>
        </p:sp>
      </p:grpSp>
      <p:grpSp>
        <p:nvGrpSpPr>
          <p:cNvPr id="66565" name="组合 6"/>
          <p:cNvGrpSpPr>
            <a:grpSpLocks/>
          </p:cNvGrpSpPr>
          <p:nvPr/>
        </p:nvGrpSpPr>
        <p:grpSpPr bwMode="auto">
          <a:xfrm>
            <a:off x="4824413" y="3357563"/>
            <a:ext cx="269875" cy="530225"/>
            <a:chOff x="4824028" y="4518484"/>
            <a:chExt cx="270030" cy="530660"/>
          </a:xfrm>
        </p:grpSpPr>
        <p:cxnSp>
          <p:nvCxnSpPr>
            <p:cNvPr id="66584" name="直接箭头连接符 10"/>
            <p:cNvCxnSpPr>
              <a:cxnSpLocks noChangeShapeType="1"/>
            </p:cNvCxnSpPr>
            <p:nvPr/>
          </p:nvCxnSpPr>
          <p:spPr bwMode="auto">
            <a:xfrm>
              <a:off x="4824028" y="4725144"/>
              <a:ext cx="0" cy="324000"/>
            </a:xfrm>
            <a:prstGeom prst="straightConnector1">
              <a:avLst/>
            </a:prstGeom>
            <a:noFill/>
            <a:ln w="12700" algn="ctr">
              <a:solidFill>
                <a:schemeClr val="accent2"/>
              </a:solidFill>
              <a:round/>
              <a:headEnd/>
              <a:tailEnd type="arrow" w="med" len="med"/>
            </a:ln>
            <a:extLst>
              <a:ext uri="{909E8E84-426E-40DD-AFC4-6F175D3DCCD1}">
                <a14:hiddenFill xmlns:a14="http://schemas.microsoft.com/office/drawing/2010/main">
                  <a:noFill/>
                </a14:hiddenFill>
              </a:ext>
            </a:extLst>
          </p:spPr>
        </p:cxnSp>
        <p:sp>
          <p:nvSpPr>
            <p:cNvPr id="66585" name="TextBox 11"/>
            <p:cNvSpPr txBox="1">
              <a:spLocks noChangeArrowheads="1"/>
            </p:cNvSpPr>
            <p:nvPr/>
          </p:nvSpPr>
          <p:spPr bwMode="auto">
            <a:xfrm>
              <a:off x="4824028" y="4518484"/>
              <a:ext cx="270030" cy="368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a:t>i</a:t>
              </a:r>
              <a:endParaRPr lang="zh-CN" altLang="en-US"/>
            </a:p>
          </p:txBody>
        </p:sp>
      </p:grpSp>
      <p:grpSp>
        <p:nvGrpSpPr>
          <p:cNvPr id="8" name="组合 7"/>
          <p:cNvGrpSpPr>
            <a:grpSpLocks/>
          </p:cNvGrpSpPr>
          <p:nvPr/>
        </p:nvGrpSpPr>
        <p:grpSpPr bwMode="auto">
          <a:xfrm>
            <a:off x="4824413" y="4941888"/>
            <a:ext cx="428625" cy="485775"/>
            <a:chOff x="4824028" y="6129028"/>
            <a:chExt cx="428339" cy="485740"/>
          </a:xfrm>
        </p:grpSpPr>
        <p:cxnSp>
          <p:nvCxnSpPr>
            <p:cNvPr id="66582" name="直接箭头连接符 8"/>
            <p:cNvCxnSpPr>
              <a:cxnSpLocks noChangeShapeType="1"/>
            </p:cNvCxnSpPr>
            <p:nvPr/>
          </p:nvCxnSpPr>
          <p:spPr bwMode="auto">
            <a:xfrm flipV="1">
              <a:off x="4824028" y="6129028"/>
              <a:ext cx="0" cy="324308"/>
            </a:xfrm>
            <a:prstGeom prst="straightConnector1">
              <a:avLst/>
            </a:prstGeom>
            <a:noFill/>
            <a:ln w="12700" algn="ctr">
              <a:solidFill>
                <a:schemeClr val="accent2"/>
              </a:solidFill>
              <a:round/>
              <a:headEnd/>
              <a:tailEnd type="arrow" w="med" len="med"/>
            </a:ln>
            <a:extLst>
              <a:ext uri="{909E8E84-426E-40DD-AFC4-6F175D3DCCD1}">
                <a14:hiddenFill xmlns:a14="http://schemas.microsoft.com/office/drawing/2010/main">
                  <a:noFill/>
                </a14:hiddenFill>
              </a:ext>
            </a:extLst>
          </p:spPr>
        </p:cxnSp>
        <p:sp>
          <p:nvSpPr>
            <p:cNvPr id="66583" name="TextBox 9"/>
            <p:cNvSpPr txBox="1">
              <a:spLocks noChangeArrowheads="1"/>
            </p:cNvSpPr>
            <p:nvPr/>
          </p:nvSpPr>
          <p:spPr bwMode="auto">
            <a:xfrm>
              <a:off x="4982337" y="6246108"/>
              <a:ext cx="270030" cy="368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a:t>j</a:t>
              </a:r>
              <a:endParaRPr lang="zh-CN" altLang="en-US"/>
            </a:p>
          </p:txBody>
        </p:sp>
      </p:grpSp>
      <p:grpSp>
        <p:nvGrpSpPr>
          <p:cNvPr id="24" name="组合 23"/>
          <p:cNvGrpSpPr>
            <a:grpSpLocks/>
          </p:cNvGrpSpPr>
          <p:nvPr/>
        </p:nvGrpSpPr>
        <p:grpSpPr bwMode="auto">
          <a:xfrm>
            <a:off x="1979613" y="4941888"/>
            <a:ext cx="1693862" cy="333375"/>
            <a:chOff x="1979712" y="6119274"/>
            <a:chExt cx="1693435" cy="334062"/>
          </a:xfrm>
        </p:grpSpPr>
        <p:cxnSp>
          <p:nvCxnSpPr>
            <p:cNvPr id="66579" name="直接连接符 2"/>
            <p:cNvCxnSpPr>
              <a:cxnSpLocks noChangeShapeType="1"/>
            </p:cNvCxnSpPr>
            <p:nvPr/>
          </p:nvCxnSpPr>
          <p:spPr bwMode="auto">
            <a:xfrm>
              <a:off x="1979712" y="6129028"/>
              <a:ext cx="0" cy="324308"/>
            </a:xfrm>
            <a:prstGeom prst="line">
              <a:avLst/>
            </a:prstGeom>
            <a:noFill/>
            <a:ln w="25400" algn="ctr">
              <a:solidFill>
                <a:srgbClr val="FF0000"/>
              </a:solidFill>
              <a:round/>
              <a:headEnd/>
              <a:tailEnd/>
            </a:ln>
            <a:extLst>
              <a:ext uri="{909E8E84-426E-40DD-AFC4-6F175D3DCCD1}">
                <a14:hiddenFill xmlns:a14="http://schemas.microsoft.com/office/drawing/2010/main">
                  <a:noFill/>
                </a14:hiddenFill>
              </a:ext>
            </a:extLst>
          </p:spPr>
        </p:cxnSp>
        <p:cxnSp>
          <p:nvCxnSpPr>
            <p:cNvPr id="66580" name="直接连接符 18"/>
            <p:cNvCxnSpPr>
              <a:cxnSpLocks noChangeShapeType="1"/>
            </p:cNvCxnSpPr>
            <p:nvPr/>
          </p:nvCxnSpPr>
          <p:spPr bwMode="auto">
            <a:xfrm>
              <a:off x="3673147" y="6119274"/>
              <a:ext cx="0" cy="324308"/>
            </a:xfrm>
            <a:prstGeom prst="line">
              <a:avLst/>
            </a:prstGeom>
            <a:noFill/>
            <a:ln w="25400" algn="ctr">
              <a:solidFill>
                <a:srgbClr val="FF0000"/>
              </a:solidFill>
              <a:round/>
              <a:headEnd/>
              <a:tailEnd/>
            </a:ln>
            <a:extLst>
              <a:ext uri="{909E8E84-426E-40DD-AFC4-6F175D3DCCD1}">
                <a14:hiddenFill xmlns:a14="http://schemas.microsoft.com/office/drawing/2010/main">
                  <a:noFill/>
                </a14:hiddenFill>
              </a:ext>
            </a:extLst>
          </p:spPr>
        </p:cxnSp>
        <p:cxnSp>
          <p:nvCxnSpPr>
            <p:cNvPr id="66581" name="直接箭头连接符 19"/>
            <p:cNvCxnSpPr>
              <a:cxnSpLocks noChangeShapeType="1"/>
            </p:cNvCxnSpPr>
            <p:nvPr/>
          </p:nvCxnSpPr>
          <p:spPr bwMode="auto">
            <a:xfrm>
              <a:off x="1989254" y="6332746"/>
              <a:ext cx="1683893" cy="0"/>
            </a:xfrm>
            <a:prstGeom prst="straightConnector1">
              <a:avLst/>
            </a:prstGeom>
            <a:noFill/>
            <a:ln w="25400" algn="ctr">
              <a:solidFill>
                <a:srgbClr val="FF0000"/>
              </a:solidFill>
              <a:round/>
              <a:headEnd type="arrow" w="med" len="med"/>
              <a:tailEnd type="arrow" w="med" len="med"/>
            </a:ln>
            <a:extLst>
              <a:ext uri="{909E8E84-426E-40DD-AFC4-6F175D3DCCD1}">
                <a14:hiddenFill xmlns:a14="http://schemas.microsoft.com/office/drawing/2010/main">
                  <a:noFill/>
                </a14:hiddenFill>
              </a:ext>
            </a:extLst>
          </p:spPr>
        </p:cxnSp>
      </p:grpSp>
      <p:grpSp>
        <p:nvGrpSpPr>
          <p:cNvPr id="28" name="组合 27"/>
          <p:cNvGrpSpPr>
            <a:grpSpLocks/>
          </p:cNvGrpSpPr>
          <p:nvPr/>
        </p:nvGrpSpPr>
        <p:grpSpPr bwMode="auto">
          <a:xfrm>
            <a:off x="2914650" y="4508500"/>
            <a:ext cx="1693863" cy="334963"/>
            <a:chOff x="1979712" y="6119274"/>
            <a:chExt cx="1693435" cy="334062"/>
          </a:xfrm>
        </p:grpSpPr>
        <p:cxnSp>
          <p:nvCxnSpPr>
            <p:cNvPr id="66576" name="直接连接符 28"/>
            <p:cNvCxnSpPr>
              <a:cxnSpLocks noChangeShapeType="1"/>
            </p:cNvCxnSpPr>
            <p:nvPr/>
          </p:nvCxnSpPr>
          <p:spPr bwMode="auto">
            <a:xfrm>
              <a:off x="1979712" y="6129028"/>
              <a:ext cx="0" cy="324308"/>
            </a:xfrm>
            <a:prstGeom prst="line">
              <a:avLst/>
            </a:prstGeom>
            <a:noFill/>
            <a:ln w="25400" algn="ctr">
              <a:solidFill>
                <a:srgbClr val="FF0000"/>
              </a:solidFill>
              <a:round/>
              <a:headEnd/>
              <a:tailEnd/>
            </a:ln>
            <a:extLst>
              <a:ext uri="{909E8E84-426E-40DD-AFC4-6F175D3DCCD1}">
                <a14:hiddenFill xmlns:a14="http://schemas.microsoft.com/office/drawing/2010/main">
                  <a:noFill/>
                </a14:hiddenFill>
              </a:ext>
            </a:extLst>
          </p:spPr>
        </p:cxnSp>
        <p:cxnSp>
          <p:nvCxnSpPr>
            <p:cNvPr id="66577" name="直接连接符 29"/>
            <p:cNvCxnSpPr>
              <a:cxnSpLocks noChangeShapeType="1"/>
            </p:cNvCxnSpPr>
            <p:nvPr/>
          </p:nvCxnSpPr>
          <p:spPr bwMode="auto">
            <a:xfrm>
              <a:off x="3673147" y="6119274"/>
              <a:ext cx="0" cy="324308"/>
            </a:xfrm>
            <a:prstGeom prst="line">
              <a:avLst/>
            </a:prstGeom>
            <a:noFill/>
            <a:ln w="25400" algn="ctr">
              <a:solidFill>
                <a:srgbClr val="FF0000"/>
              </a:solidFill>
              <a:round/>
              <a:headEnd/>
              <a:tailEnd/>
            </a:ln>
            <a:extLst>
              <a:ext uri="{909E8E84-426E-40DD-AFC4-6F175D3DCCD1}">
                <a14:hiddenFill xmlns:a14="http://schemas.microsoft.com/office/drawing/2010/main">
                  <a:noFill/>
                </a14:hiddenFill>
              </a:ext>
            </a:extLst>
          </p:spPr>
        </p:cxnSp>
        <p:cxnSp>
          <p:nvCxnSpPr>
            <p:cNvPr id="66578" name="直接箭头连接符 30"/>
            <p:cNvCxnSpPr>
              <a:cxnSpLocks noChangeShapeType="1"/>
            </p:cNvCxnSpPr>
            <p:nvPr/>
          </p:nvCxnSpPr>
          <p:spPr bwMode="auto">
            <a:xfrm>
              <a:off x="1989254" y="6332746"/>
              <a:ext cx="1683893" cy="0"/>
            </a:xfrm>
            <a:prstGeom prst="straightConnector1">
              <a:avLst/>
            </a:prstGeom>
            <a:noFill/>
            <a:ln w="25400" algn="ctr">
              <a:solidFill>
                <a:srgbClr val="FF0000"/>
              </a:solidFill>
              <a:round/>
              <a:headEnd type="arrow" w="med" len="med"/>
              <a:tailEnd type="arrow" w="med" len="med"/>
            </a:ln>
            <a:extLst>
              <a:ext uri="{909E8E84-426E-40DD-AFC4-6F175D3DCCD1}">
                <a14:hiddenFill xmlns:a14="http://schemas.microsoft.com/office/drawing/2010/main">
                  <a:noFill/>
                </a14:hiddenFill>
              </a:ext>
            </a:extLst>
          </p:spPr>
        </p:cxnSp>
      </p:grpSp>
      <p:grpSp>
        <p:nvGrpSpPr>
          <p:cNvPr id="32" name="组合 31"/>
          <p:cNvGrpSpPr>
            <a:grpSpLocks/>
          </p:cNvGrpSpPr>
          <p:nvPr/>
        </p:nvGrpSpPr>
        <p:grpSpPr bwMode="auto">
          <a:xfrm>
            <a:off x="2924175" y="4005263"/>
            <a:ext cx="1693863" cy="333375"/>
            <a:chOff x="1979712" y="6119274"/>
            <a:chExt cx="1693435" cy="334062"/>
          </a:xfrm>
        </p:grpSpPr>
        <p:cxnSp>
          <p:nvCxnSpPr>
            <p:cNvPr id="66573" name="直接连接符 32"/>
            <p:cNvCxnSpPr>
              <a:cxnSpLocks noChangeShapeType="1"/>
            </p:cNvCxnSpPr>
            <p:nvPr/>
          </p:nvCxnSpPr>
          <p:spPr bwMode="auto">
            <a:xfrm>
              <a:off x="1979712" y="6129028"/>
              <a:ext cx="0" cy="324308"/>
            </a:xfrm>
            <a:prstGeom prst="line">
              <a:avLst/>
            </a:prstGeom>
            <a:noFill/>
            <a:ln w="25400" algn="ctr">
              <a:solidFill>
                <a:srgbClr val="FF0000"/>
              </a:solidFill>
              <a:round/>
              <a:headEnd/>
              <a:tailEnd/>
            </a:ln>
            <a:extLst>
              <a:ext uri="{909E8E84-426E-40DD-AFC4-6F175D3DCCD1}">
                <a14:hiddenFill xmlns:a14="http://schemas.microsoft.com/office/drawing/2010/main">
                  <a:noFill/>
                </a14:hiddenFill>
              </a:ext>
            </a:extLst>
          </p:spPr>
        </p:cxnSp>
        <p:cxnSp>
          <p:nvCxnSpPr>
            <p:cNvPr id="66574" name="直接连接符 33"/>
            <p:cNvCxnSpPr>
              <a:cxnSpLocks noChangeShapeType="1"/>
            </p:cNvCxnSpPr>
            <p:nvPr/>
          </p:nvCxnSpPr>
          <p:spPr bwMode="auto">
            <a:xfrm>
              <a:off x="3673147" y="6119274"/>
              <a:ext cx="0" cy="324308"/>
            </a:xfrm>
            <a:prstGeom prst="line">
              <a:avLst/>
            </a:prstGeom>
            <a:noFill/>
            <a:ln w="25400" algn="ctr">
              <a:solidFill>
                <a:srgbClr val="FF0000"/>
              </a:solidFill>
              <a:round/>
              <a:headEnd/>
              <a:tailEnd/>
            </a:ln>
            <a:extLst>
              <a:ext uri="{909E8E84-426E-40DD-AFC4-6F175D3DCCD1}">
                <a14:hiddenFill xmlns:a14="http://schemas.microsoft.com/office/drawing/2010/main">
                  <a:noFill/>
                </a14:hiddenFill>
              </a:ext>
            </a:extLst>
          </p:spPr>
        </p:cxnSp>
        <p:cxnSp>
          <p:nvCxnSpPr>
            <p:cNvPr id="66575" name="直接箭头连接符 34"/>
            <p:cNvCxnSpPr>
              <a:cxnSpLocks noChangeShapeType="1"/>
            </p:cNvCxnSpPr>
            <p:nvPr/>
          </p:nvCxnSpPr>
          <p:spPr bwMode="auto">
            <a:xfrm>
              <a:off x="1989254" y="6332746"/>
              <a:ext cx="1683893" cy="0"/>
            </a:xfrm>
            <a:prstGeom prst="straightConnector1">
              <a:avLst/>
            </a:prstGeom>
            <a:noFill/>
            <a:ln w="25400" algn="ctr">
              <a:solidFill>
                <a:srgbClr val="FF0000"/>
              </a:solidFill>
              <a:round/>
              <a:headEnd type="arrow" w="med" len="med"/>
              <a:tailEnd type="arrow" w="med" len="med"/>
            </a:ln>
            <a:extLst>
              <a:ext uri="{909E8E84-426E-40DD-AFC4-6F175D3DCCD1}">
                <a14:hiddenFill xmlns:a14="http://schemas.microsoft.com/office/drawing/2010/main">
                  <a:noFill/>
                </a14:hiddenFill>
              </a:ext>
            </a:extLst>
          </p:spPr>
        </p:cxnSp>
      </p:grpSp>
      <p:grpSp>
        <p:nvGrpSpPr>
          <p:cNvPr id="36" name="组合 35"/>
          <p:cNvGrpSpPr>
            <a:grpSpLocks/>
          </p:cNvGrpSpPr>
          <p:nvPr/>
        </p:nvGrpSpPr>
        <p:grpSpPr bwMode="auto">
          <a:xfrm>
            <a:off x="3819525" y="4941888"/>
            <a:ext cx="428625" cy="485775"/>
            <a:chOff x="4824028" y="6129028"/>
            <a:chExt cx="428339" cy="485740"/>
          </a:xfrm>
        </p:grpSpPr>
        <p:cxnSp>
          <p:nvCxnSpPr>
            <p:cNvPr id="66571" name="直接箭头连接符 36"/>
            <p:cNvCxnSpPr>
              <a:cxnSpLocks noChangeShapeType="1"/>
            </p:cNvCxnSpPr>
            <p:nvPr/>
          </p:nvCxnSpPr>
          <p:spPr bwMode="auto">
            <a:xfrm flipV="1">
              <a:off x="4824028" y="6129028"/>
              <a:ext cx="0" cy="324308"/>
            </a:xfrm>
            <a:prstGeom prst="straightConnector1">
              <a:avLst/>
            </a:prstGeom>
            <a:noFill/>
            <a:ln w="12700" algn="ctr">
              <a:solidFill>
                <a:schemeClr val="accent2"/>
              </a:solidFill>
              <a:round/>
              <a:headEnd/>
              <a:tailEnd type="arrow" w="med" len="med"/>
            </a:ln>
            <a:extLst>
              <a:ext uri="{909E8E84-426E-40DD-AFC4-6F175D3DCCD1}">
                <a14:hiddenFill xmlns:a14="http://schemas.microsoft.com/office/drawing/2010/main">
                  <a:noFill/>
                </a14:hiddenFill>
              </a:ext>
            </a:extLst>
          </p:spPr>
        </p:cxnSp>
        <p:sp>
          <p:nvSpPr>
            <p:cNvPr id="66572" name="TextBox 37"/>
            <p:cNvSpPr txBox="1">
              <a:spLocks noChangeArrowheads="1"/>
            </p:cNvSpPr>
            <p:nvPr/>
          </p:nvSpPr>
          <p:spPr bwMode="auto">
            <a:xfrm>
              <a:off x="4982337" y="6246108"/>
              <a:ext cx="270030" cy="368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a:t>j</a:t>
              </a:r>
              <a:endParaRPr lang="zh-CN" altLang="en-US"/>
            </a:p>
          </p:txBody>
        </p:sp>
      </p:gr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500"/>
                                        <p:tgtEl>
                                          <p:spTgt spid="3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6" presetClass="emph" presetSubtype="0" fill="hold" nodeType="clickEffect">
                                  <p:stCondLst>
                                    <p:cond delay="0"/>
                                  </p:stCondLst>
                                  <p:childTnLst>
                                    <p:animEffect transition="out" filter="fade">
                                      <p:cBhvr>
                                        <p:cTn id="21" dur="500" tmFilter="0, 0; .2, .5; .8, .5; 1, 0"/>
                                        <p:tgtEl>
                                          <p:spTgt spid="24"/>
                                        </p:tgtEl>
                                      </p:cBhvr>
                                    </p:animEffect>
                                    <p:animScale>
                                      <p:cBhvr>
                                        <p:cTn id="22" dur="250" autoRev="1" fill="hold"/>
                                        <p:tgtEl>
                                          <p:spTgt spid="24"/>
                                        </p:tgtEl>
                                      </p:cBhvr>
                                      <p:by x="105000" y="105000"/>
                                    </p:animScale>
                                  </p:childTnLst>
                                </p:cTn>
                              </p:par>
                            </p:childTnLst>
                          </p:cTn>
                        </p:par>
                      </p:childTnLst>
                    </p:cTn>
                  </p:par>
                  <p:par>
                    <p:cTn id="23" fill="hold" nodeType="clickPar">
                      <p:stCondLst>
                        <p:cond delay="indefinite"/>
                      </p:stCondLst>
                      <p:childTnLst>
                        <p:par>
                          <p:cTn id="24" fill="hold" nodeType="withGroup">
                            <p:stCondLst>
                              <p:cond delay="0"/>
                            </p:stCondLst>
                            <p:childTnLst>
                              <p:par>
                                <p:cTn id="25" presetID="26" presetClass="emph" presetSubtype="0" fill="hold" nodeType="clickEffect">
                                  <p:stCondLst>
                                    <p:cond delay="0"/>
                                  </p:stCondLst>
                                  <p:childTnLst>
                                    <p:animEffect transition="out" filter="fade">
                                      <p:cBhvr>
                                        <p:cTn id="26" dur="500" tmFilter="0, 0; .2, .5; .8, .5; 1, 0"/>
                                        <p:tgtEl>
                                          <p:spTgt spid="32"/>
                                        </p:tgtEl>
                                      </p:cBhvr>
                                    </p:animEffect>
                                    <p:animScale>
                                      <p:cBhvr>
                                        <p:cTn id="27" dur="250" autoRev="1" fill="hold"/>
                                        <p:tgtEl>
                                          <p:spTgt spid="32"/>
                                        </p:tgtEl>
                                      </p:cBhvr>
                                      <p:by x="105000" y="105000"/>
                                    </p:animScale>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xit" presetSubtype="0" fill="hold" nodeType="clickEffect">
                                  <p:stCondLst>
                                    <p:cond delay="0"/>
                                  </p:stCondLst>
                                  <p:childTnLst>
                                    <p:animEffect transition="out" filter="fade">
                                      <p:cBhvr>
                                        <p:cTn id="31" dur="500"/>
                                        <p:tgtEl>
                                          <p:spTgt spid="8"/>
                                        </p:tgtEl>
                                      </p:cBhvr>
                                    </p:animEffect>
                                    <p:set>
                                      <p:cBhvr>
                                        <p:cTn id="32" dur="1" fill="hold">
                                          <p:stCondLst>
                                            <p:cond delay="499"/>
                                          </p:stCondLst>
                                        </p:cTn>
                                        <p:tgtEl>
                                          <p:spTgt spid="8"/>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nodeType="click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fade">
                                      <p:cBhvr>
                                        <p:cTn id="3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7715" name="Rectangle 3" descr="Rectangle: Click to edit Master text styles&#10;Second level&#10;Third level&#10;Fourth level&#10;Fifth level"/>
          <p:cNvSpPr>
            <a:spLocks noGrp="1" noChangeArrowheads="1"/>
          </p:cNvSpPr>
          <p:nvPr>
            <p:ph type="body" idx="1"/>
          </p:nvPr>
        </p:nvSpPr>
        <p:spPr>
          <a:xfrm>
            <a:off x="300038" y="1384300"/>
            <a:ext cx="7521575" cy="1865313"/>
          </a:xfrm>
        </p:spPr>
        <p:txBody>
          <a:bodyPr/>
          <a:lstStyle/>
          <a:p>
            <a:pPr indent="198438" algn="just" eaLnBrk="1" hangingPunct="1">
              <a:lnSpc>
                <a:spcPct val="105000"/>
              </a:lnSpc>
              <a:spcBef>
                <a:spcPct val="50000"/>
              </a:spcBef>
              <a:buClr>
                <a:srgbClr val="0000FF"/>
              </a:buClr>
              <a:defRPr/>
            </a:pPr>
            <a:r>
              <a:rPr lang="en-US" altLang="zh-CN" dirty="0">
                <a:ea typeface="楷体_GB2312" pitchFamily="49" charset="-122"/>
              </a:rPr>
              <a:t>2</a:t>
            </a:r>
            <a:r>
              <a:rPr lang="zh-CN" altLang="en-US" dirty="0">
                <a:ea typeface="楷体_GB2312" pitchFamily="49" charset="-122"/>
              </a:rPr>
              <a:t>、若模式串中</a:t>
            </a:r>
            <a:r>
              <a:rPr lang="en-US" altLang="zh-CN" dirty="0" err="1">
                <a:ea typeface="楷体_GB2312" pitchFamily="49" charset="-122"/>
              </a:rPr>
              <a:t>t</a:t>
            </a:r>
            <a:r>
              <a:rPr lang="en-US" altLang="zh-CN" baseline="-25000" dirty="0" err="1">
                <a:ea typeface="楷体_GB2312" pitchFamily="49" charset="-122"/>
              </a:rPr>
              <a:t>j</a:t>
            </a:r>
            <a:r>
              <a:rPr lang="zh-CN" altLang="en-US" dirty="0">
                <a:ea typeface="楷体_GB2312" pitchFamily="49" charset="-122"/>
              </a:rPr>
              <a:t>之前不存在相互重叠的真子串，则说明在模式串</a:t>
            </a:r>
            <a:r>
              <a:rPr lang="zh-CN" altLang="en-US" dirty="0">
                <a:latin typeface="Times New Roman" pitchFamily="18" charset="0"/>
                <a:ea typeface="楷体_GB2312" pitchFamily="49" charset="-122"/>
              </a:rPr>
              <a:t>“</a:t>
            </a:r>
            <a:r>
              <a:rPr lang="en-US" altLang="zh-CN" dirty="0">
                <a:ea typeface="楷体_GB2312" pitchFamily="49" charset="-122"/>
              </a:rPr>
              <a:t>t</a:t>
            </a:r>
            <a:r>
              <a:rPr lang="en-US" altLang="zh-CN" baseline="-30000" dirty="0">
                <a:ea typeface="楷体_GB2312" pitchFamily="49" charset="-122"/>
              </a:rPr>
              <a:t>0</a:t>
            </a:r>
            <a:r>
              <a:rPr lang="en-US" altLang="zh-CN" dirty="0">
                <a:ea typeface="楷体_GB2312" pitchFamily="49" charset="-122"/>
              </a:rPr>
              <a:t> t</a:t>
            </a:r>
            <a:r>
              <a:rPr lang="en-US" altLang="zh-CN" baseline="-30000" dirty="0">
                <a:ea typeface="楷体_GB2312" pitchFamily="49" charset="-122"/>
              </a:rPr>
              <a:t>1</a:t>
            </a:r>
            <a:r>
              <a:rPr lang="en-US" altLang="zh-CN" dirty="0">
                <a:ea typeface="楷体_GB2312" pitchFamily="49" charset="-122"/>
              </a:rPr>
              <a:t> </a:t>
            </a:r>
            <a:r>
              <a:rPr lang="en-US" altLang="zh-CN" dirty="0">
                <a:latin typeface="Times New Roman" pitchFamily="18" charset="0"/>
                <a:ea typeface="楷体_GB2312" pitchFamily="49" charset="-122"/>
              </a:rPr>
              <a:t>…</a:t>
            </a:r>
            <a:r>
              <a:rPr lang="en-US" altLang="zh-CN" dirty="0">
                <a:ea typeface="楷体_GB2312" pitchFamily="49" charset="-122"/>
              </a:rPr>
              <a:t> t</a:t>
            </a:r>
            <a:r>
              <a:rPr lang="en-US" altLang="zh-CN" baseline="-30000" dirty="0">
                <a:ea typeface="楷体_GB2312" pitchFamily="49" charset="-122"/>
              </a:rPr>
              <a:t>j-1</a:t>
            </a:r>
            <a:r>
              <a:rPr lang="en-US" altLang="zh-CN" dirty="0">
                <a:latin typeface="Times New Roman" pitchFamily="18" charset="0"/>
                <a:ea typeface="楷体_GB2312" pitchFamily="49" charset="-122"/>
              </a:rPr>
              <a:t>”</a:t>
            </a:r>
            <a:r>
              <a:rPr lang="zh-CN" altLang="en-US" dirty="0">
                <a:ea typeface="楷体_GB2312" pitchFamily="49" charset="-122"/>
              </a:rPr>
              <a:t>中不存在任何以</a:t>
            </a:r>
            <a:r>
              <a:rPr lang="en-US" altLang="zh-CN" dirty="0">
                <a:ea typeface="楷体_GB2312" pitchFamily="49" charset="-122"/>
              </a:rPr>
              <a:t>t</a:t>
            </a:r>
            <a:r>
              <a:rPr lang="en-US" altLang="zh-CN" baseline="-30000" dirty="0">
                <a:ea typeface="楷体_GB2312" pitchFamily="49" charset="-122"/>
              </a:rPr>
              <a:t>0</a:t>
            </a:r>
            <a:r>
              <a:rPr lang="zh-CN" altLang="en-US" dirty="0">
                <a:ea typeface="楷体_GB2312" pitchFamily="49" charset="-122"/>
              </a:rPr>
              <a:t>为首字符的字符串与</a:t>
            </a:r>
            <a:r>
              <a:rPr lang="en-US" altLang="zh-CN" dirty="0">
                <a:ea typeface="楷体_GB2312" pitchFamily="49" charset="-122"/>
              </a:rPr>
              <a:t>"</a:t>
            </a:r>
            <a:r>
              <a:rPr lang="en-US" altLang="zh-CN" dirty="0" err="1">
                <a:ea typeface="楷体_GB2312" pitchFamily="49" charset="-122"/>
              </a:rPr>
              <a:t>s</a:t>
            </a:r>
            <a:r>
              <a:rPr lang="en-US" altLang="zh-CN" baseline="-30000" dirty="0" err="1">
                <a:ea typeface="楷体_GB2312" pitchFamily="49" charset="-122"/>
              </a:rPr>
              <a:t>i</a:t>
            </a:r>
            <a:r>
              <a:rPr lang="en-US" altLang="zh-CN" baseline="-30000" dirty="0">
                <a:ea typeface="楷体_GB2312" pitchFamily="49" charset="-122"/>
              </a:rPr>
              <a:t>-j</a:t>
            </a:r>
            <a:r>
              <a:rPr lang="en-US" altLang="zh-CN" dirty="0">
                <a:ea typeface="楷体_GB2312" pitchFamily="49" charset="-122"/>
              </a:rPr>
              <a:t> s</a:t>
            </a:r>
            <a:r>
              <a:rPr lang="en-US" altLang="zh-CN" baseline="-30000" dirty="0">
                <a:ea typeface="楷体_GB2312" pitchFamily="49" charset="-122"/>
              </a:rPr>
              <a:t>i-j+1</a:t>
            </a:r>
            <a:r>
              <a:rPr lang="en-US" altLang="zh-CN" dirty="0">
                <a:ea typeface="楷体_GB2312" pitchFamily="49" charset="-122"/>
              </a:rPr>
              <a:t> </a:t>
            </a:r>
            <a:r>
              <a:rPr lang="en-US" altLang="zh-CN" dirty="0">
                <a:latin typeface="Times New Roman" pitchFamily="18" charset="0"/>
                <a:ea typeface="楷体_GB2312" pitchFamily="49" charset="-122"/>
              </a:rPr>
              <a:t>…</a:t>
            </a:r>
            <a:r>
              <a:rPr lang="en-US" altLang="zh-CN" dirty="0">
                <a:ea typeface="楷体_GB2312" pitchFamily="49" charset="-122"/>
              </a:rPr>
              <a:t> s</a:t>
            </a:r>
            <a:r>
              <a:rPr lang="en-US" altLang="zh-CN" baseline="-30000" dirty="0">
                <a:ea typeface="楷体_GB2312" pitchFamily="49" charset="-122"/>
              </a:rPr>
              <a:t>i-1</a:t>
            </a:r>
            <a:r>
              <a:rPr lang="en-US" altLang="zh-CN" dirty="0">
                <a:latin typeface="Times New Roman" pitchFamily="18" charset="0"/>
                <a:ea typeface="楷体_GB2312" pitchFamily="49" charset="-122"/>
              </a:rPr>
              <a:t>“</a:t>
            </a:r>
            <a:r>
              <a:rPr lang="en-US" altLang="zh-CN" dirty="0">
                <a:ea typeface="楷体_GB2312" pitchFamily="49" charset="-122"/>
              </a:rPr>
              <a:t>  </a:t>
            </a:r>
            <a:r>
              <a:rPr lang="zh-CN" altLang="en-US" dirty="0">
                <a:ea typeface="楷体_GB2312" pitchFamily="49" charset="-122"/>
              </a:rPr>
              <a:t>中以</a:t>
            </a:r>
            <a:r>
              <a:rPr lang="en-US" altLang="zh-CN" dirty="0">
                <a:ea typeface="楷体_GB2312" pitchFamily="49" charset="-122"/>
              </a:rPr>
              <a:t>s</a:t>
            </a:r>
            <a:r>
              <a:rPr lang="en-US" altLang="zh-CN" baseline="-30000" dirty="0">
                <a:ea typeface="楷体_GB2312" pitchFamily="49" charset="-122"/>
              </a:rPr>
              <a:t>i-1</a:t>
            </a:r>
            <a:r>
              <a:rPr lang="zh-CN" altLang="en-US" dirty="0">
                <a:ea typeface="楷体_GB2312" pitchFamily="49" charset="-122"/>
              </a:rPr>
              <a:t>为末字符的字符串匹配，下一次可直接比较</a:t>
            </a:r>
            <a:r>
              <a:rPr lang="en-US" altLang="zh-CN" dirty="0" err="1">
                <a:ea typeface="楷体_GB2312" pitchFamily="49" charset="-122"/>
              </a:rPr>
              <a:t>s</a:t>
            </a:r>
            <a:r>
              <a:rPr lang="en-US" altLang="zh-CN" baseline="-30000" dirty="0" err="1">
                <a:ea typeface="楷体_GB2312" pitchFamily="49" charset="-122"/>
              </a:rPr>
              <a:t>i</a:t>
            </a:r>
            <a:r>
              <a:rPr lang="zh-CN" altLang="en-US" dirty="0">
                <a:ea typeface="楷体_GB2312" pitchFamily="49" charset="-122"/>
              </a:rPr>
              <a:t>和</a:t>
            </a:r>
            <a:r>
              <a:rPr lang="en-US" altLang="zh-CN" dirty="0">
                <a:ea typeface="楷体_GB2312" pitchFamily="49" charset="-122"/>
              </a:rPr>
              <a:t>t</a:t>
            </a:r>
            <a:r>
              <a:rPr lang="en-US" altLang="zh-CN" baseline="-30000" dirty="0">
                <a:ea typeface="楷体_GB2312" pitchFamily="49" charset="-122"/>
              </a:rPr>
              <a:t>0</a:t>
            </a:r>
            <a:r>
              <a:rPr lang="zh-CN" altLang="en-US" dirty="0">
                <a:ea typeface="楷体_GB2312" pitchFamily="49" charset="-122"/>
              </a:rPr>
              <a:t>。</a:t>
            </a:r>
          </a:p>
        </p:txBody>
      </p:sp>
      <p:sp>
        <p:nvSpPr>
          <p:cNvPr id="67587" name="标题 1"/>
          <p:cNvSpPr>
            <a:spLocks noGrp="1"/>
          </p:cNvSpPr>
          <p:nvPr>
            <p:ph type="title"/>
          </p:nvPr>
        </p:nvSpPr>
        <p:spPr>
          <a:xfrm>
            <a:off x="993775" y="142875"/>
            <a:ext cx="7754938" cy="838200"/>
          </a:xfrm>
        </p:spPr>
        <p:txBody>
          <a:bodyPr/>
          <a:lstStyle/>
          <a:p>
            <a:r>
              <a:rPr lang="zh-CN" altLang="en-US">
                <a:solidFill>
                  <a:schemeClr val="tx2"/>
                </a:solidFill>
                <a:latin typeface="黑体" pitchFamily="49" charset="-122"/>
                <a:ea typeface="黑体" pitchFamily="49" charset="-122"/>
              </a:rPr>
              <a:t>模式匹配的</a:t>
            </a:r>
            <a:r>
              <a:rPr lang="en-US" altLang="zh-CN">
                <a:solidFill>
                  <a:schemeClr val="tx2"/>
                </a:solidFill>
                <a:latin typeface="黑体" pitchFamily="49" charset="-122"/>
                <a:ea typeface="黑体" pitchFamily="49" charset="-122"/>
              </a:rPr>
              <a:t>KMP</a:t>
            </a:r>
            <a:r>
              <a:rPr lang="zh-CN" altLang="en-US">
                <a:solidFill>
                  <a:schemeClr val="tx2"/>
                </a:solidFill>
                <a:latin typeface="黑体" pitchFamily="49" charset="-122"/>
                <a:ea typeface="黑体" pitchFamily="49" charset="-122"/>
              </a:rPr>
              <a:t>算法</a:t>
            </a:r>
          </a:p>
        </p:txBody>
      </p:sp>
      <p:grpSp>
        <p:nvGrpSpPr>
          <p:cNvPr id="67588" name="组合 5"/>
          <p:cNvGrpSpPr>
            <a:grpSpLocks/>
          </p:cNvGrpSpPr>
          <p:nvPr/>
        </p:nvGrpSpPr>
        <p:grpSpPr bwMode="auto">
          <a:xfrm>
            <a:off x="1054100" y="3973513"/>
            <a:ext cx="5976938" cy="971550"/>
            <a:chOff x="863588" y="5625244"/>
            <a:chExt cx="5976664" cy="972108"/>
          </a:xfrm>
        </p:grpSpPr>
        <p:sp>
          <p:nvSpPr>
            <p:cNvPr id="67606" name="矩形 12"/>
            <p:cNvSpPr>
              <a:spLocks noChangeArrowheads="1"/>
            </p:cNvSpPr>
            <p:nvPr/>
          </p:nvSpPr>
          <p:spPr bwMode="auto">
            <a:xfrm>
              <a:off x="1727684" y="6165304"/>
              <a:ext cx="3528392" cy="432048"/>
            </a:xfrm>
            <a:prstGeom prst="rect">
              <a:avLst/>
            </a:prstGeom>
            <a:solidFill>
              <a:srgbClr val="E2ECF6"/>
            </a:solidFill>
            <a:ln w="76200" algn="ctr">
              <a:solidFill>
                <a:schemeClr val="accent2"/>
              </a:solidFill>
              <a:round/>
              <a:headEnd/>
              <a:tailEnd/>
            </a:ln>
          </p:spPr>
          <p:txBody>
            <a:bodyPr anchor="ctr"/>
            <a:lstStyle/>
            <a:p>
              <a:endParaRPr lang="zh-CN" altLang="en-US"/>
            </a:p>
          </p:txBody>
        </p:sp>
        <p:sp>
          <p:nvSpPr>
            <p:cNvPr id="67607" name="矩形 13"/>
            <p:cNvSpPr>
              <a:spLocks noChangeArrowheads="1"/>
            </p:cNvSpPr>
            <p:nvPr/>
          </p:nvSpPr>
          <p:spPr bwMode="auto">
            <a:xfrm>
              <a:off x="863588" y="5625244"/>
              <a:ext cx="5976664" cy="432048"/>
            </a:xfrm>
            <a:prstGeom prst="rect">
              <a:avLst/>
            </a:prstGeom>
            <a:solidFill>
              <a:srgbClr val="E2ECF6"/>
            </a:solidFill>
            <a:ln w="76200" algn="ctr">
              <a:solidFill>
                <a:schemeClr val="accent2"/>
              </a:solidFill>
              <a:round/>
              <a:headEnd/>
              <a:tailEnd/>
            </a:ln>
          </p:spPr>
          <p:txBody>
            <a:bodyPr anchor="ctr"/>
            <a:lstStyle/>
            <a:p>
              <a:endParaRPr lang="zh-CN" altLang="en-US"/>
            </a:p>
          </p:txBody>
        </p:sp>
        <p:sp>
          <p:nvSpPr>
            <p:cNvPr id="67608" name="矩形 14"/>
            <p:cNvSpPr>
              <a:spLocks noChangeArrowheads="1"/>
            </p:cNvSpPr>
            <p:nvPr/>
          </p:nvSpPr>
          <p:spPr bwMode="auto">
            <a:xfrm>
              <a:off x="1727684" y="5625244"/>
              <a:ext cx="2628292" cy="432048"/>
            </a:xfrm>
            <a:prstGeom prst="rect">
              <a:avLst/>
            </a:prstGeom>
            <a:solidFill>
              <a:srgbClr val="FFC000"/>
            </a:solidFill>
            <a:ln w="76200" algn="ctr">
              <a:solidFill>
                <a:schemeClr val="accent2"/>
              </a:solidFill>
              <a:round/>
              <a:headEnd/>
              <a:tailEnd/>
            </a:ln>
          </p:spPr>
          <p:txBody>
            <a:bodyPr anchor="ctr"/>
            <a:lstStyle/>
            <a:p>
              <a:endParaRPr lang="zh-CN" altLang="en-US"/>
            </a:p>
          </p:txBody>
        </p:sp>
        <p:sp>
          <p:nvSpPr>
            <p:cNvPr id="67609" name="矩形 15"/>
            <p:cNvSpPr>
              <a:spLocks noChangeArrowheads="1"/>
            </p:cNvSpPr>
            <p:nvPr/>
          </p:nvSpPr>
          <p:spPr bwMode="auto">
            <a:xfrm>
              <a:off x="1727684" y="6165304"/>
              <a:ext cx="2628292" cy="432048"/>
            </a:xfrm>
            <a:prstGeom prst="rect">
              <a:avLst/>
            </a:prstGeom>
            <a:solidFill>
              <a:srgbClr val="FFC000"/>
            </a:solidFill>
            <a:ln w="76200" algn="ctr">
              <a:solidFill>
                <a:schemeClr val="accent2"/>
              </a:solidFill>
              <a:round/>
              <a:headEnd/>
              <a:tailEnd/>
            </a:ln>
          </p:spPr>
          <p:txBody>
            <a:bodyPr anchor="ctr"/>
            <a:lstStyle/>
            <a:p>
              <a:endParaRPr lang="zh-CN" altLang="en-US"/>
            </a:p>
          </p:txBody>
        </p:sp>
      </p:grpSp>
      <p:grpSp>
        <p:nvGrpSpPr>
          <p:cNvPr id="7" name="组合 6"/>
          <p:cNvGrpSpPr>
            <a:grpSpLocks/>
          </p:cNvGrpSpPr>
          <p:nvPr/>
        </p:nvGrpSpPr>
        <p:grpSpPr bwMode="auto">
          <a:xfrm>
            <a:off x="4762500" y="3397250"/>
            <a:ext cx="269875" cy="531813"/>
            <a:chOff x="4824028" y="4518484"/>
            <a:chExt cx="270030" cy="530660"/>
          </a:xfrm>
        </p:grpSpPr>
        <p:cxnSp>
          <p:nvCxnSpPr>
            <p:cNvPr id="67604" name="直接箭头连接符 10"/>
            <p:cNvCxnSpPr>
              <a:cxnSpLocks noChangeShapeType="1"/>
            </p:cNvCxnSpPr>
            <p:nvPr/>
          </p:nvCxnSpPr>
          <p:spPr bwMode="auto">
            <a:xfrm>
              <a:off x="4824028" y="4725144"/>
              <a:ext cx="0" cy="324000"/>
            </a:xfrm>
            <a:prstGeom prst="straightConnector1">
              <a:avLst/>
            </a:prstGeom>
            <a:noFill/>
            <a:ln w="12700" algn="ctr">
              <a:solidFill>
                <a:schemeClr val="accent2"/>
              </a:solidFill>
              <a:round/>
              <a:headEnd/>
              <a:tailEnd type="arrow" w="med" len="med"/>
            </a:ln>
            <a:extLst>
              <a:ext uri="{909E8E84-426E-40DD-AFC4-6F175D3DCCD1}">
                <a14:hiddenFill xmlns:a14="http://schemas.microsoft.com/office/drawing/2010/main">
                  <a:noFill/>
                </a14:hiddenFill>
              </a:ext>
            </a:extLst>
          </p:spPr>
        </p:cxnSp>
        <p:sp>
          <p:nvSpPr>
            <p:cNvPr id="67605" name="TextBox 11"/>
            <p:cNvSpPr txBox="1">
              <a:spLocks noChangeArrowheads="1"/>
            </p:cNvSpPr>
            <p:nvPr/>
          </p:nvSpPr>
          <p:spPr bwMode="auto">
            <a:xfrm>
              <a:off x="4824028" y="4518484"/>
              <a:ext cx="270030" cy="368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a:t>i</a:t>
              </a:r>
              <a:endParaRPr lang="zh-CN" altLang="en-US"/>
            </a:p>
          </p:txBody>
        </p:sp>
      </p:grpSp>
      <p:grpSp>
        <p:nvGrpSpPr>
          <p:cNvPr id="8" name="组合 7"/>
          <p:cNvGrpSpPr>
            <a:grpSpLocks/>
          </p:cNvGrpSpPr>
          <p:nvPr/>
        </p:nvGrpSpPr>
        <p:grpSpPr bwMode="auto">
          <a:xfrm>
            <a:off x="4762500" y="5008563"/>
            <a:ext cx="428625" cy="485775"/>
            <a:chOff x="4824028" y="6129028"/>
            <a:chExt cx="428339" cy="485740"/>
          </a:xfrm>
        </p:grpSpPr>
        <p:cxnSp>
          <p:nvCxnSpPr>
            <p:cNvPr id="67602" name="直接箭头连接符 8"/>
            <p:cNvCxnSpPr>
              <a:cxnSpLocks noChangeShapeType="1"/>
            </p:cNvCxnSpPr>
            <p:nvPr/>
          </p:nvCxnSpPr>
          <p:spPr bwMode="auto">
            <a:xfrm flipV="1">
              <a:off x="4824028" y="6129028"/>
              <a:ext cx="0" cy="324308"/>
            </a:xfrm>
            <a:prstGeom prst="straightConnector1">
              <a:avLst/>
            </a:prstGeom>
            <a:noFill/>
            <a:ln w="12700" algn="ctr">
              <a:solidFill>
                <a:schemeClr val="accent2"/>
              </a:solidFill>
              <a:round/>
              <a:headEnd/>
              <a:tailEnd type="arrow" w="med" len="med"/>
            </a:ln>
            <a:extLst>
              <a:ext uri="{909E8E84-426E-40DD-AFC4-6F175D3DCCD1}">
                <a14:hiddenFill xmlns:a14="http://schemas.microsoft.com/office/drawing/2010/main">
                  <a:noFill/>
                </a14:hiddenFill>
              </a:ext>
            </a:extLst>
          </p:spPr>
        </p:cxnSp>
        <p:sp>
          <p:nvSpPr>
            <p:cNvPr id="67603" name="TextBox 9"/>
            <p:cNvSpPr txBox="1">
              <a:spLocks noChangeArrowheads="1"/>
            </p:cNvSpPr>
            <p:nvPr/>
          </p:nvSpPr>
          <p:spPr bwMode="auto">
            <a:xfrm>
              <a:off x="4982337" y="6246108"/>
              <a:ext cx="270030" cy="368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a:t>j</a:t>
              </a:r>
              <a:endParaRPr lang="zh-CN" altLang="en-US"/>
            </a:p>
          </p:txBody>
        </p:sp>
      </p:grpSp>
      <p:grpSp>
        <p:nvGrpSpPr>
          <p:cNvPr id="17" name="组合 16"/>
          <p:cNvGrpSpPr>
            <a:grpSpLocks/>
          </p:cNvGrpSpPr>
          <p:nvPr/>
        </p:nvGrpSpPr>
        <p:grpSpPr bwMode="auto">
          <a:xfrm>
            <a:off x="2087563" y="4976813"/>
            <a:ext cx="428625" cy="485775"/>
            <a:chOff x="4824028" y="6129028"/>
            <a:chExt cx="428339" cy="485740"/>
          </a:xfrm>
        </p:grpSpPr>
        <p:cxnSp>
          <p:nvCxnSpPr>
            <p:cNvPr id="67600" name="直接箭头连接符 17"/>
            <p:cNvCxnSpPr>
              <a:cxnSpLocks noChangeShapeType="1"/>
            </p:cNvCxnSpPr>
            <p:nvPr/>
          </p:nvCxnSpPr>
          <p:spPr bwMode="auto">
            <a:xfrm flipV="1">
              <a:off x="4824028" y="6129028"/>
              <a:ext cx="0" cy="324308"/>
            </a:xfrm>
            <a:prstGeom prst="straightConnector1">
              <a:avLst/>
            </a:prstGeom>
            <a:noFill/>
            <a:ln w="12700" algn="ctr">
              <a:solidFill>
                <a:schemeClr val="accent2"/>
              </a:solidFill>
              <a:round/>
              <a:headEnd/>
              <a:tailEnd type="arrow" w="med" len="med"/>
            </a:ln>
            <a:extLst>
              <a:ext uri="{909E8E84-426E-40DD-AFC4-6F175D3DCCD1}">
                <a14:hiddenFill xmlns:a14="http://schemas.microsoft.com/office/drawing/2010/main">
                  <a:noFill/>
                </a14:hiddenFill>
              </a:ext>
            </a:extLst>
          </p:spPr>
        </p:cxnSp>
        <p:sp>
          <p:nvSpPr>
            <p:cNvPr id="67601" name="TextBox 18"/>
            <p:cNvSpPr txBox="1">
              <a:spLocks noChangeArrowheads="1"/>
            </p:cNvSpPr>
            <p:nvPr/>
          </p:nvSpPr>
          <p:spPr bwMode="auto">
            <a:xfrm>
              <a:off x="4982337" y="6246108"/>
              <a:ext cx="270030" cy="368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a:t>j</a:t>
              </a:r>
              <a:endParaRPr lang="zh-CN" altLang="en-US"/>
            </a:p>
          </p:txBody>
        </p:sp>
      </p:grpSp>
      <p:grpSp>
        <p:nvGrpSpPr>
          <p:cNvPr id="27" name="组合 26"/>
          <p:cNvGrpSpPr>
            <a:grpSpLocks/>
          </p:cNvGrpSpPr>
          <p:nvPr/>
        </p:nvGrpSpPr>
        <p:grpSpPr bwMode="auto">
          <a:xfrm>
            <a:off x="3683000" y="3973513"/>
            <a:ext cx="863600" cy="431800"/>
            <a:chOff x="3682485" y="3973194"/>
            <a:chExt cx="864096" cy="432048"/>
          </a:xfrm>
        </p:grpSpPr>
        <p:sp>
          <p:nvSpPr>
            <p:cNvPr id="67597" name="矩形 1"/>
            <p:cNvSpPr>
              <a:spLocks noChangeArrowheads="1"/>
            </p:cNvSpPr>
            <p:nvPr/>
          </p:nvSpPr>
          <p:spPr bwMode="auto">
            <a:xfrm>
              <a:off x="3682485" y="3973194"/>
              <a:ext cx="864096" cy="432048"/>
            </a:xfrm>
            <a:prstGeom prst="rect">
              <a:avLst/>
            </a:prstGeom>
            <a:solidFill>
              <a:srgbClr val="FFFF00"/>
            </a:solidFill>
            <a:ln w="76200" algn="ctr">
              <a:solidFill>
                <a:schemeClr val="accent2"/>
              </a:solidFill>
              <a:round/>
              <a:headEnd/>
              <a:tailEnd/>
            </a:ln>
          </p:spPr>
          <p:txBody>
            <a:bodyPr anchor="ctr"/>
            <a:lstStyle/>
            <a:p>
              <a:endParaRPr lang="zh-CN" altLang="en-US"/>
            </a:p>
          </p:txBody>
        </p:sp>
        <p:cxnSp>
          <p:nvCxnSpPr>
            <p:cNvPr id="67598" name="直接连接符 3"/>
            <p:cNvCxnSpPr>
              <a:cxnSpLocks noChangeShapeType="1"/>
            </p:cNvCxnSpPr>
            <p:nvPr/>
          </p:nvCxnSpPr>
          <p:spPr bwMode="auto">
            <a:xfrm>
              <a:off x="3682485" y="3973194"/>
              <a:ext cx="864096" cy="432048"/>
            </a:xfrm>
            <a:prstGeom prst="line">
              <a:avLst/>
            </a:prstGeom>
            <a:noFill/>
            <a:ln w="76200" algn="ctr">
              <a:solidFill>
                <a:srgbClr val="FF0000"/>
              </a:solidFill>
              <a:round/>
              <a:headEnd/>
              <a:tailEnd/>
            </a:ln>
            <a:extLst>
              <a:ext uri="{909E8E84-426E-40DD-AFC4-6F175D3DCCD1}">
                <a14:hiddenFill xmlns:a14="http://schemas.microsoft.com/office/drawing/2010/main">
                  <a:noFill/>
                </a14:hiddenFill>
              </a:ext>
            </a:extLst>
          </p:spPr>
        </p:cxnSp>
        <p:cxnSp>
          <p:nvCxnSpPr>
            <p:cNvPr id="67599" name="直接连接符 20"/>
            <p:cNvCxnSpPr>
              <a:cxnSpLocks noChangeShapeType="1"/>
            </p:cNvCxnSpPr>
            <p:nvPr/>
          </p:nvCxnSpPr>
          <p:spPr bwMode="auto">
            <a:xfrm flipH="1">
              <a:off x="3682487" y="3973194"/>
              <a:ext cx="864094" cy="432048"/>
            </a:xfrm>
            <a:prstGeom prst="line">
              <a:avLst/>
            </a:prstGeom>
            <a:noFill/>
            <a:ln w="76200" algn="ctr">
              <a:solidFill>
                <a:srgbClr val="FF0000"/>
              </a:solidFill>
              <a:round/>
              <a:headEnd/>
              <a:tailEnd/>
            </a:ln>
            <a:extLst>
              <a:ext uri="{909E8E84-426E-40DD-AFC4-6F175D3DCCD1}">
                <a14:hiddenFill xmlns:a14="http://schemas.microsoft.com/office/drawing/2010/main">
                  <a:noFill/>
                </a14:hiddenFill>
              </a:ext>
            </a:extLst>
          </p:spPr>
        </p:cxnSp>
      </p:grpSp>
      <p:grpSp>
        <p:nvGrpSpPr>
          <p:cNvPr id="31" name="组合 30"/>
          <p:cNvGrpSpPr>
            <a:grpSpLocks/>
          </p:cNvGrpSpPr>
          <p:nvPr/>
        </p:nvGrpSpPr>
        <p:grpSpPr bwMode="auto">
          <a:xfrm>
            <a:off x="1917700" y="4513263"/>
            <a:ext cx="865188" cy="431800"/>
            <a:chOff x="3682485" y="3973194"/>
            <a:chExt cx="864096" cy="432048"/>
          </a:xfrm>
        </p:grpSpPr>
        <p:sp>
          <p:nvSpPr>
            <p:cNvPr id="67594" name="矩形 31"/>
            <p:cNvSpPr>
              <a:spLocks noChangeArrowheads="1"/>
            </p:cNvSpPr>
            <p:nvPr/>
          </p:nvSpPr>
          <p:spPr bwMode="auto">
            <a:xfrm>
              <a:off x="3682485" y="3973194"/>
              <a:ext cx="864096" cy="432048"/>
            </a:xfrm>
            <a:prstGeom prst="rect">
              <a:avLst/>
            </a:prstGeom>
            <a:solidFill>
              <a:srgbClr val="FFFF00"/>
            </a:solidFill>
            <a:ln w="76200" algn="ctr">
              <a:solidFill>
                <a:schemeClr val="accent2"/>
              </a:solidFill>
              <a:round/>
              <a:headEnd/>
              <a:tailEnd/>
            </a:ln>
          </p:spPr>
          <p:txBody>
            <a:bodyPr anchor="ctr"/>
            <a:lstStyle/>
            <a:p>
              <a:endParaRPr lang="zh-CN" altLang="en-US"/>
            </a:p>
          </p:txBody>
        </p:sp>
        <p:cxnSp>
          <p:nvCxnSpPr>
            <p:cNvPr id="67595" name="直接连接符 32"/>
            <p:cNvCxnSpPr>
              <a:cxnSpLocks noChangeShapeType="1"/>
            </p:cNvCxnSpPr>
            <p:nvPr/>
          </p:nvCxnSpPr>
          <p:spPr bwMode="auto">
            <a:xfrm>
              <a:off x="3682485" y="3973194"/>
              <a:ext cx="864096" cy="432048"/>
            </a:xfrm>
            <a:prstGeom prst="line">
              <a:avLst/>
            </a:prstGeom>
            <a:noFill/>
            <a:ln w="76200" algn="ctr">
              <a:solidFill>
                <a:srgbClr val="FF0000"/>
              </a:solidFill>
              <a:round/>
              <a:headEnd/>
              <a:tailEnd/>
            </a:ln>
            <a:extLst>
              <a:ext uri="{909E8E84-426E-40DD-AFC4-6F175D3DCCD1}">
                <a14:hiddenFill xmlns:a14="http://schemas.microsoft.com/office/drawing/2010/main">
                  <a:noFill/>
                </a14:hiddenFill>
              </a:ext>
            </a:extLst>
          </p:spPr>
        </p:cxnSp>
        <p:cxnSp>
          <p:nvCxnSpPr>
            <p:cNvPr id="67596" name="直接连接符 33"/>
            <p:cNvCxnSpPr>
              <a:cxnSpLocks noChangeShapeType="1"/>
            </p:cNvCxnSpPr>
            <p:nvPr/>
          </p:nvCxnSpPr>
          <p:spPr bwMode="auto">
            <a:xfrm flipH="1">
              <a:off x="3682487" y="3973194"/>
              <a:ext cx="864094" cy="432048"/>
            </a:xfrm>
            <a:prstGeom prst="line">
              <a:avLst/>
            </a:prstGeom>
            <a:noFill/>
            <a:ln w="76200" algn="ctr">
              <a:solidFill>
                <a:srgbClr val="FF0000"/>
              </a:solidFill>
              <a:round/>
              <a:headEnd/>
              <a:tailEnd/>
            </a:ln>
            <a:extLst>
              <a:ext uri="{909E8E84-426E-40DD-AFC4-6F175D3DCCD1}">
                <a14:hiddenFill xmlns:a14="http://schemas.microsoft.com/office/drawing/2010/main">
                  <a:noFill/>
                </a14:hiddenFill>
              </a:ext>
            </a:extLst>
          </p:spPr>
        </p:cxnSp>
      </p:gr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barn(inVertical)">
                                      <p:cBhvr>
                                        <p:cTn id="17" dur="500"/>
                                        <p:tgtEl>
                                          <p:spTgt spid="2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barn(inVertical)">
                                      <p:cBhvr>
                                        <p:cTn id="22" dur="500"/>
                                        <p:tgtEl>
                                          <p:spTgt spid="3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xit" presetSubtype="8" fill="hold" nodeType="clickEffect">
                                  <p:stCondLst>
                                    <p:cond delay="0"/>
                                  </p:stCondLst>
                                  <p:childTnLst>
                                    <p:anim calcmode="lin" valueType="num">
                                      <p:cBhvr additive="base">
                                        <p:cTn id="26" dur="500"/>
                                        <p:tgtEl>
                                          <p:spTgt spid="8"/>
                                        </p:tgtEl>
                                        <p:attrNameLst>
                                          <p:attrName>ppt_x</p:attrName>
                                        </p:attrNameLst>
                                      </p:cBhvr>
                                      <p:tavLst>
                                        <p:tav tm="0">
                                          <p:val>
                                            <p:strVal val="ppt_x"/>
                                          </p:val>
                                        </p:tav>
                                        <p:tav tm="100000">
                                          <p:val>
                                            <p:strVal val="0-ppt_w/2"/>
                                          </p:val>
                                        </p:tav>
                                      </p:tavLst>
                                    </p:anim>
                                    <p:anim calcmode="lin" valueType="num">
                                      <p:cBhvr additive="base">
                                        <p:cTn id="27" dur="500"/>
                                        <p:tgtEl>
                                          <p:spTgt spid="8"/>
                                        </p:tgtEl>
                                        <p:attrNameLst>
                                          <p:attrName>ppt_y</p:attrName>
                                        </p:attrNameLst>
                                      </p:cBhvr>
                                      <p:tavLst>
                                        <p:tav tm="0">
                                          <p:val>
                                            <p:strVal val="ppt_y"/>
                                          </p:val>
                                        </p:tav>
                                        <p:tav tm="100000">
                                          <p:val>
                                            <p:strVal val="ppt_y"/>
                                          </p:val>
                                        </p:tav>
                                      </p:tavLst>
                                    </p:anim>
                                    <p:set>
                                      <p:cBhvr>
                                        <p:cTn id="28" dur="1" fill="hold">
                                          <p:stCondLst>
                                            <p:cond delay="499"/>
                                          </p:stCondLst>
                                        </p:cTn>
                                        <p:tgtEl>
                                          <p:spTgt spid="8"/>
                                        </p:tgtEl>
                                        <p:attrNameLst>
                                          <p:attrName>style.visibility</p:attrName>
                                        </p:attrNameLst>
                                      </p:cBhvr>
                                      <p:to>
                                        <p:strVal val="hidden"/>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0" presetClass="entr" presetSubtype="0" fill="hold"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7715" name="Rectangle 3" descr="Rectangle: Click to edit Master text styles&#10;Second level&#10;Third level&#10;Fourth level&#10;Fifth level"/>
          <p:cNvSpPr>
            <a:spLocks noGrp="1" noChangeArrowheads="1"/>
          </p:cNvSpPr>
          <p:nvPr>
            <p:ph type="body" idx="1"/>
          </p:nvPr>
        </p:nvSpPr>
        <p:spPr>
          <a:xfrm>
            <a:off x="143508" y="1448780"/>
            <a:ext cx="7380820" cy="612068"/>
          </a:xfrm>
        </p:spPr>
        <p:txBody>
          <a:bodyPr/>
          <a:lstStyle/>
          <a:p>
            <a:pPr indent="198438" algn="just" eaLnBrk="1" hangingPunct="1">
              <a:lnSpc>
                <a:spcPct val="105000"/>
              </a:lnSpc>
              <a:buClr>
                <a:srgbClr val="0000FF"/>
              </a:buClr>
              <a:defRPr/>
            </a:pPr>
            <a:r>
              <a:rPr lang="en-US" altLang="zh-CN" dirty="0">
                <a:solidFill>
                  <a:srgbClr val="CC0000"/>
                </a:solidFill>
                <a:ea typeface="楷体_GB2312" pitchFamily="49" charset="-122"/>
              </a:rPr>
              <a:t>f[j]</a:t>
            </a:r>
            <a:r>
              <a:rPr lang="zh-CN" altLang="en-US" dirty="0">
                <a:solidFill>
                  <a:srgbClr val="CC0000"/>
                </a:solidFill>
                <a:ea typeface="楷体_GB2312" pitchFamily="49" charset="-122"/>
              </a:rPr>
              <a:t>表示模式串中</a:t>
            </a:r>
            <a:r>
              <a:rPr lang="en-US" altLang="zh-CN" dirty="0" err="1">
                <a:solidFill>
                  <a:srgbClr val="CC0000"/>
                </a:solidFill>
                <a:ea typeface="楷体_GB2312" pitchFamily="49" charset="-122"/>
              </a:rPr>
              <a:t>t</a:t>
            </a:r>
            <a:r>
              <a:rPr lang="en-US" altLang="zh-CN" baseline="-25000" dirty="0" err="1">
                <a:solidFill>
                  <a:srgbClr val="CC0000"/>
                </a:solidFill>
                <a:ea typeface="楷体_GB2312" pitchFamily="49" charset="-122"/>
              </a:rPr>
              <a:t>j</a:t>
            </a:r>
            <a:r>
              <a:rPr lang="zh-CN" altLang="en-US" dirty="0">
                <a:solidFill>
                  <a:srgbClr val="CC0000"/>
                </a:solidFill>
                <a:ea typeface="楷体_GB2312" pitchFamily="49" charset="-122"/>
              </a:rPr>
              <a:t>之前的</a:t>
            </a:r>
            <a:r>
              <a:rPr lang="zh-CN" altLang="en-US" dirty="0">
                <a:solidFill>
                  <a:srgbClr val="0000FF"/>
                </a:solidFill>
                <a:ea typeface="楷体_GB2312" pitchFamily="49" charset="-122"/>
              </a:rPr>
              <a:t>真子串</a:t>
            </a:r>
            <a:r>
              <a:rPr lang="zh-CN" altLang="en-US" dirty="0">
                <a:solidFill>
                  <a:srgbClr val="CC0000"/>
                </a:solidFill>
                <a:ea typeface="楷体_GB2312" pitchFamily="49" charset="-122"/>
              </a:rPr>
              <a:t>的长度。即：</a:t>
            </a:r>
            <a:r>
              <a:rPr lang="zh-CN" altLang="en-US" dirty="0">
                <a:ea typeface="楷体_GB2312" pitchFamily="49" charset="-122"/>
              </a:rPr>
              <a:t> </a:t>
            </a:r>
          </a:p>
        </p:txBody>
      </p:sp>
      <p:graphicFrame>
        <p:nvGraphicFramePr>
          <p:cNvPr id="724992" name="Object 0"/>
          <p:cNvGraphicFramePr>
            <a:graphicFrameLocks noChangeAspect="1"/>
          </p:cNvGraphicFramePr>
          <p:nvPr/>
        </p:nvGraphicFramePr>
        <p:xfrm>
          <a:off x="211138" y="2816225"/>
          <a:ext cx="8915400" cy="1447800"/>
        </p:xfrm>
        <a:graphic>
          <a:graphicData uri="http://schemas.openxmlformats.org/presentationml/2006/ole">
            <mc:AlternateContent xmlns:mc="http://schemas.openxmlformats.org/markup-compatibility/2006">
              <mc:Choice xmlns:v="urn:schemas-microsoft-com:vml" Requires="v">
                <p:oleObj spid="_x0000_s68622" name="Equation" r:id="rId3" imgW="3352800" imgH="609600" progId="Equation.3">
                  <p:embed/>
                </p:oleObj>
              </mc:Choice>
              <mc:Fallback>
                <p:oleObj name="Equation" r:id="rId3" imgW="3352800" imgH="609600" progId="Equation.3">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138" y="2816225"/>
                        <a:ext cx="89154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8612" name="标题 1"/>
          <p:cNvSpPr>
            <a:spLocks noGrp="1"/>
          </p:cNvSpPr>
          <p:nvPr>
            <p:ph type="title"/>
          </p:nvPr>
        </p:nvSpPr>
        <p:spPr>
          <a:xfrm>
            <a:off x="993775" y="142875"/>
            <a:ext cx="7754938" cy="838200"/>
          </a:xfrm>
        </p:spPr>
        <p:txBody>
          <a:bodyPr/>
          <a:lstStyle/>
          <a:p>
            <a:r>
              <a:rPr lang="zh-CN" altLang="en-US">
                <a:solidFill>
                  <a:schemeClr val="tx2"/>
                </a:solidFill>
                <a:latin typeface="黑体" pitchFamily="49" charset="-122"/>
                <a:ea typeface="黑体" pitchFamily="49" charset="-122"/>
              </a:rPr>
              <a:t>模式匹配的</a:t>
            </a:r>
            <a:r>
              <a:rPr lang="en-US" altLang="zh-CN">
                <a:solidFill>
                  <a:schemeClr val="tx2"/>
                </a:solidFill>
                <a:latin typeface="黑体" pitchFamily="49" charset="-122"/>
                <a:ea typeface="黑体" pitchFamily="49" charset="-122"/>
              </a:rPr>
              <a:t>KMP</a:t>
            </a:r>
            <a:r>
              <a:rPr lang="zh-CN" altLang="en-US">
                <a:solidFill>
                  <a:schemeClr val="tx2"/>
                </a:solidFill>
                <a:latin typeface="黑体" pitchFamily="49" charset="-122"/>
                <a:ea typeface="黑体" pitchFamily="49" charset="-122"/>
              </a:rPr>
              <a:t>算法</a:t>
            </a:r>
          </a:p>
        </p:txBody>
      </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724992"/>
                                        </p:tgtEl>
                                        <p:attrNameLst>
                                          <p:attrName>style.visibility</p:attrName>
                                        </p:attrNameLst>
                                      </p:cBhvr>
                                      <p:to>
                                        <p:strVal val="visible"/>
                                      </p:to>
                                    </p:set>
                                    <p:animEffect transition="in" filter="barn(inVertical)">
                                      <p:cBhvr>
                                        <p:cTn id="7" dur="500"/>
                                        <p:tgtEl>
                                          <p:spTgt spid="7249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6691" name="Rectangle 3" descr="Rectangle: Click to edit Master text styles&#10;Second level&#10;Third level&#10;Fourth level&#10;Fifth level"/>
          <p:cNvSpPr>
            <a:spLocks noGrp="1" noChangeArrowheads="1"/>
          </p:cNvSpPr>
          <p:nvPr>
            <p:ph type="body" idx="1"/>
          </p:nvPr>
        </p:nvSpPr>
        <p:spPr>
          <a:xfrm>
            <a:off x="287338" y="2924175"/>
            <a:ext cx="8101012" cy="2449513"/>
          </a:xfrm>
        </p:spPr>
        <p:txBody>
          <a:bodyPr/>
          <a:lstStyle/>
          <a:p>
            <a:pPr eaLnBrk="1" hangingPunct="1">
              <a:lnSpc>
                <a:spcPct val="110000"/>
              </a:lnSpc>
              <a:defRPr/>
            </a:pPr>
            <a:r>
              <a:rPr lang="en-US" altLang="zh-CN" dirty="0">
                <a:ea typeface="楷体_GB2312" pitchFamily="49" charset="-122"/>
              </a:rPr>
              <a:t>1</a:t>
            </a:r>
            <a:r>
              <a:rPr lang="zh-CN" altLang="en-US" dirty="0">
                <a:ea typeface="楷体_GB2312" pitchFamily="49" charset="-122"/>
              </a:rPr>
              <a:t>、若模式串中</a:t>
            </a:r>
            <a:r>
              <a:rPr lang="en-US" altLang="zh-CN" dirty="0" err="1">
                <a:ea typeface="楷体_GB2312" pitchFamily="49" charset="-122"/>
              </a:rPr>
              <a:t>t</a:t>
            </a:r>
            <a:r>
              <a:rPr lang="en-US" altLang="zh-CN" baseline="-25000" dirty="0" err="1">
                <a:ea typeface="楷体_GB2312" pitchFamily="49" charset="-122"/>
              </a:rPr>
              <a:t>j</a:t>
            </a:r>
            <a:r>
              <a:rPr lang="zh-CN" altLang="en-US" dirty="0">
                <a:ea typeface="楷体_GB2312" pitchFamily="49" charset="-122"/>
              </a:rPr>
              <a:t>存在真子串</a:t>
            </a:r>
            <a:r>
              <a:rPr lang="en-US" altLang="zh-CN" dirty="0">
                <a:ea typeface="楷体_GB2312" pitchFamily="49" charset="-122"/>
              </a:rPr>
              <a:t>"t</a:t>
            </a:r>
            <a:r>
              <a:rPr lang="en-US" altLang="zh-CN" baseline="-30000" dirty="0">
                <a:ea typeface="楷体_GB2312" pitchFamily="49" charset="-122"/>
              </a:rPr>
              <a:t>0</a:t>
            </a:r>
            <a:r>
              <a:rPr lang="en-US" altLang="zh-CN" dirty="0">
                <a:ea typeface="楷体_GB2312" pitchFamily="49" charset="-122"/>
              </a:rPr>
              <a:t> t</a:t>
            </a:r>
            <a:r>
              <a:rPr lang="en-US" altLang="zh-CN" baseline="-30000" dirty="0">
                <a:ea typeface="楷体_GB2312" pitchFamily="49" charset="-122"/>
              </a:rPr>
              <a:t>1</a:t>
            </a:r>
            <a:r>
              <a:rPr lang="en-US" altLang="zh-CN" dirty="0">
                <a:ea typeface="楷体_GB2312" pitchFamily="49" charset="-122"/>
              </a:rPr>
              <a:t> </a:t>
            </a:r>
            <a:r>
              <a:rPr lang="en-US" altLang="zh-CN" dirty="0">
                <a:latin typeface="Times New Roman" pitchFamily="18" charset="0"/>
                <a:ea typeface="楷体_GB2312" pitchFamily="49" charset="-122"/>
              </a:rPr>
              <a:t>…</a:t>
            </a:r>
            <a:r>
              <a:rPr lang="en-US" altLang="zh-CN" dirty="0">
                <a:ea typeface="楷体_GB2312" pitchFamily="49" charset="-122"/>
              </a:rPr>
              <a:t> t</a:t>
            </a:r>
            <a:r>
              <a:rPr lang="en-US" altLang="zh-CN" baseline="-30000" dirty="0">
                <a:ea typeface="楷体_GB2312" pitchFamily="49" charset="-122"/>
              </a:rPr>
              <a:t>k-1</a:t>
            </a:r>
            <a:r>
              <a:rPr lang="en-US" altLang="zh-CN" dirty="0">
                <a:ea typeface="楷体_GB2312" pitchFamily="49" charset="-122"/>
              </a:rPr>
              <a:t>"= "t</a:t>
            </a:r>
            <a:r>
              <a:rPr lang="en-US" altLang="zh-CN" baseline="-30000" dirty="0">
                <a:ea typeface="楷体_GB2312" pitchFamily="49" charset="-122"/>
              </a:rPr>
              <a:t>j-k</a:t>
            </a:r>
            <a:r>
              <a:rPr lang="en-US" altLang="zh-CN" dirty="0">
                <a:ea typeface="楷体_GB2312" pitchFamily="49" charset="-122"/>
              </a:rPr>
              <a:t>t</a:t>
            </a:r>
            <a:r>
              <a:rPr lang="en-US" altLang="zh-CN" baseline="-30000" dirty="0">
                <a:ea typeface="楷体_GB2312" pitchFamily="49" charset="-122"/>
              </a:rPr>
              <a:t>j-k+1</a:t>
            </a:r>
            <a:r>
              <a:rPr lang="en-US" altLang="zh-CN" dirty="0">
                <a:ea typeface="楷体_GB2312" pitchFamily="49" charset="-122"/>
              </a:rPr>
              <a:t> </a:t>
            </a:r>
            <a:r>
              <a:rPr lang="en-US" altLang="zh-CN" dirty="0">
                <a:latin typeface="Times New Roman" pitchFamily="18" charset="0"/>
                <a:ea typeface="楷体_GB2312" pitchFamily="49" charset="-122"/>
              </a:rPr>
              <a:t>…</a:t>
            </a:r>
            <a:r>
              <a:rPr lang="en-US" altLang="zh-CN" dirty="0">
                <a:ea typeface="楷体_GB2312" pitchFamily="49" charset="-122"/>
              </a:rPr>
              <a:t> t</a:t>
            </a:r>
            <a:r>
              <a:rPr lang="en-US" altLang="zh-CN" baseline="-30000" dirty="0">
                <a:ea typeface="楷体_GB2312" pitchFamily="49" charset="-122"/>
              </a:rPr>
              <a:t>j-1</a:t>
            </a:r>
            <a:r>
              <a:rPr lang="en-US" altLang="zh-CN" dirty="0">
                <a:ea typeface="楷体_GB2312" pitchFamily="49" charset="-122"/>
              </a:rPr>
              <a:t>"</a:t>
            </a:r>
            <a:r>
              <a:rPr lang="zh-CN" altLang="en-US" dirty="0">
                <a:ea typeface="楷体_GB2312" pitchFamily="49" charset="-122"/>
              </a:rPr>
              <a:t>且满足</a:t>
            </a:r>
            <a:r>
              <a:rPr lang="en-US" altLang="zh-CN" dirty="0">
                <a:ea typeface="楷体_GB2312" pitchFamily="49" charset="-122"/>
              </a:rPr>
              <a:t>0</a:t>
            </a:r>
            <a:r>
              <a:rPr lang="zh-CN" altLang="en-US" dirty="0">
                <a:ea typeface="楷体_GB2312" pitchFamily="49" charset="-122"/>
              </a:rPr>
              <a:t>＜</a:t>
            </a:r>
            <a:r>
              <a:rPr lang="en-US" altLang="zh-CN" dirty="0">
                <a:ea typeface="楷体_GB2312" pitchFamily="49" charset="-122"/>
              </a:rPr>
              <a:t>k</a:t>
            </a:r>
            <a:r>
              <a:rPr lang="zh-CN" altLang="en-US" dirty="0">
                <a:ea typeface="楷体_GB2312" pitchFamily="49" charset="-122"/>
              </a:rPr>
              <a:t>＜</a:t>
            </a:r>
            <a:r>
              <a:rPr lang="en-US" altLang="zh-CN" dirty="0">
                <a:ea typeface="楷体_GB2312" pitchFamily="49" charset="-122"/>
              </a:rPr>
              <a:t>j</a:t>
            </a:r>
            <a:r>
              <a:rPr lang="zh-CN" altLang="en-US" dirty="0">
                <a:ea typeface="楷体_GB2312" pitchFamily="49" charset="-122"/>
              </a:rPr>
              <a:t>，则当模式串</a:t>
            </a:r>
            <a:r>
              <a:rPr lang="en-US" altLang="zh-CN" dirty="0">
                <a:ea typeface="楷体_GB2312" pitchFamily="49" charset="-122"/>
              </a:rPr>
              <a:t>pat</a:t>
            </a:r>
            <a:r>
              <a:rPr lang="zh-CN" altLang="en-US" dirty="0">
                <a:ea typeface="楷体_GB2312" pitchFamily="49" charset="-122"/>
              </a:rPr>
              <a:t>中的</a:t>
            </a:r>
            <a:r>
              <a:rPr lang="en-US" altLang="zh-CN" dirty="0" err="1">
                <a:ea typeface="楷体_GB2312" pitchFamily="49" charset="-122"/>
              </a:rPr>
              <a:t>t</a:t>
            </a:r>
            <a:r>
              <a:rPr lang="en-US" altLang="zh-CN" baseline="-30000" dirty="0" err="1">
                <a:ea typeface="楷体_GB2312" pitchFamily="49" charset="-122"/>
              </a:rPr>
              <a:t>j</a:t>
            </a:r>
            <a:r>
              <a:rPr lang="zh-CN" altLang="en-US" dirty="0">
                <a:ea typeface="楷体_GB2312" pitchFamily="49" charset="-122"/>
              </a:rPr>
              <a:t>与主串</a:t>
            </a:r>
            <a:r>
              <a:rPr lang="en-US" altLang="zh-CN" dirty="0" err="1">
                <a:ea typeface="楷体_GB2312" pitchFamily="49" charset="-122"/>
              </a:rPr>
              <a:t>ob</a:t>
            </a:r>
            <a:r>
              <a:rPr lang="zh-CN" altLang="en-US" dirty="0">
                <a:ea typeface="楷体_GB2312" pitchFamily="49" charset="-122"/>
              </a:rPr>
              <a:t>的</a:t>
            </a:r>
            <a:r>
              <a:rPr lang="en-US" altLang="zh-CN" dirty="0" err="1">
                <a:ea typeface="楷体_GB2312" pitchFamily="49" charset="-122"/>
              </a:rPr>
              <a:t>s</a:t>
            </a:r>
            <a:r>
              <a:rPr lang="en-US" altLang="zh-CN" baseline="-30000" dirty="0" err="1">
                <a:ea typeface="楷体_GB2312" pitchFamily="49" charset="-122"/>
              </a:rPr>
              <a:t>i</a:t>
            </a:r>
            <a:r>
              <a:rPr lang="zh-CN" altLang="en-US" dirty="0">
                <a:ea typeface="楷体_GB2312" pitchFamily="49" charset="-122"/>
              </a:rPr>
              <a:t>比较不相等时，模式串</a:t>
            </a:r>
            <a:r>
              <a:rPr lang="en-US" altLang="zh-CN" dirty="0">
                <a:ea typeface="楷体_GB2312" pitchFamily="49" charset="-122"/>
              </a:rPr>
              <a:t>pat</a:t>
            </a:r>
            <a:r>
              <a:rPr lang="zh-CN" altLang="en-US" dirty="0">
                <a:ea typeface="楷体_GB2312" pitchFamily="49" charset="-122"/>
              </a:rPr>
              <a:t>中需重新与主串</a:t>
            </a:r>
            <a:r>
              <a:rPr lang="en-US" altLang="zh-CN" dirty="0" err="1">
                <a:ea typeface="楷体_GB2312" pitchFamily="49" charset="-122"/>
              </a:rPr>
              <a:t>ob</a:t>
            </a:r>
            <a:r>
              <a:rPr lang="zh-CN" altLang="en-US" dirty="0">
                <a:ea typeface="楷体_GB2312" pitchFamily="49" charset="-122"/>
              </a:rPr>
              <a:t>的</a:t>
            </a:r>
            <a:r>
              <a:rPr lang="en-US" altLang="zh-CN" dirty="0" err="1">
                <a:ea typeface="楷体_GB2312" pitchFamily="49" charset="-122"/>
              </a:rPr>
              <a:t>s</a:t>
            </a:r>
            <a:r>
              <a:rPr lang="en-US" altLang="zh-CN" baseline="-30000" dirty="0" err="1">
                <a:ea typeface="楷体_GB2312" pitchFamily="49" charset="-122"/>
              </a:rPr>
              <a:t>i</a:t>
            </a:r>
            <a:r>
              <a:rPr lang="zh-CN" altLang="en-US" dirty="0">
                <a:ea typeface="楷体_GB2312" pitchFamily="49" charset="-122"/>
              </a:rPr>
              <a:t>比较的字符下标为</a:t>
            </a:r>
            <a:r>
              <a:rPr lang="en-US" altLang="zh-CN" dirty="0">
                <a:ea typeface="楷体_GB2312" pitchFamily="49" charset="-122"/>
              </a:rPr>
              <a:t>k</a:t>
            </a:r>
            <a:r>
              <a:rPr lang="zh-CN" altLang="en-US" dirty="0">
                <a:ea typeface="楷体_GB2312" pitchFamily="49" charset="-122"/>
              </a:rPr>
              <a:t>，即接下来比较</a:t>
            </a:r>
            <a:r>
              <a:rPr lang="en-US" altLang="zh-CN" dirty="0" err="1">
                <a:ea typeface="楷体_GB2312" pitchFamily="49" charset="-122"/>
              </a:rPr>
              <a:t>s</a:t>
            </a:r>
            <a:r>
              <a:rPr lang="en-US" altLang="zh-CN" baseline="-30000" dirty="0" err="1">
                <a:ea typeface="楷体_GB2312" pitchFamily="49" charset="-122"/>
              </a:rPr>
              <a:t>i</a:t>
            </a:r>
            <a:r>
              <a:rPr lang="zh-CN" altLang="en-US" dirty="0">
                <a:ea typeface="楷体_GB2312" pitchFamily="49" charset="-122"/>
              </a:rPr>
              <a:t>和</a:t>
            </a:r>
            <a:r>
              <a:rPr lang="en-US" altLang="zh-CN" dirty="0" err="1">
                <a:ea typeface="楷体_GB2312" pitchFamily="49" charset="-122"/>
              </a:rPr>
              <a:t>t</a:t>
            </a:r>
            <a:r>
              <a:rPr lang="en-US" altLang="zh-CN" baseline="-30000" dirty="0" err="1">
                <a:ea typeface="楷体_GB2312" pitchFamily="49" charset="-122"/>
              </a:rPr>
              <a:t>k</a:t>
            </a:r>
            <a:r>
              <a:rPr lang="zh-CN" altLang="en-US" dirty="0">
                <a:ea typeface="楷体_GB2312" pitchFamily="49" charset="-122"/>
              </a:rPr>
              <a:t>；</a:t>
            </a:r>
          </a:p>
        </p:txBody>
      </p:sp>
      <p:sp>
        <p:nvSpPr>
          <p:cNvPr id="69635" name="标题 1"/>
          <p:cNvSpPr>
            <a:spLocks noGrp="1"/>
          </p:cNvSpPr>
          <p:nvPr>
            <p:ph type="title"/>
          </p:nvPr>
        </p:nvSpPr>
        <p:spPr>
          <a:xfrm>
            <a:off x="993775" y="142875"/>
            <a:ext cx="7754938" cy="838200"/>
          </a:xfrm>
        </p:spPr>
        <p:txBody>
          <a:bodyPr/>
          <a:lstStyle/>
          <a:p>
            <a:r>
              <a:rPr lang="zh-CN" altLang="en-US">
                <a:solidFill>
                  <a:schemeClr val="tx2"/>
                </a:solidFill>
                <a:latin typeface="黑体" pitchFamily="49" charset="-122"/>
                <a:ea typeface="黑体" pitchFamily="49" charset="-122"/>
              </a:rPr>
              <a:t>模式匹配的</a:t>
            </a:r>
            <a:r>
              <a:rPr lang="en-US" altLang="zh-CN">
                <a:solidFill>
                  <a:schemeClr val="tx2"/>
                </a:solidFill>
                <a:latin typeface="黑体" pitchFamily="49" charset="-122"/>
                <a:ea typeface="黑体" pitchFamily="49" charset="-122"/>
              </a:rPr>
              <a:t>KMP</a:t>
            </a:r>
            <a:r>
              <a:rPr lang="zh-CN" altLang="en-US">
                <a:solidFill>
                  <a:schemeClr val="tx2"/>
                </a:solidFill>
                <a:latin typeface="黑体" pitchFamily="49" charset="-122"/>
                <a:ea typeface="黑体" pitchFamily="49" charset="-122"/>
              </a:rPr>
              <a:t>算法</a:t>
            </a:r>
          </a:p>
        </p:txBody>
      </p:sp>
      <p:graphicFrame>
        <p:nvGraphicFramePr>
          <p:cNvPr id="69636" name="对象 1"/>
          <p:cNvGraphicFramePr>
            <a:graphicFrameLocks noChangeAspect="1"/>
          </p:cNvGraphicFramePr>
          <p:nvPr/>
        </p:nvGraphicFramePr>
        <p:xfrm>
          <a:off x="85725" y="1412875"/>
          <a:ext cx="8915400" cy="1447800"/>
        </p:xfrm>
        <a:graphic>
          <a:graphicData uri="http://schemas.openxmlformats.org/presentationml/2006/ole">
            <mc:AlternateContent xmlns:mc="http://schemas.openxmlformats.org/markup-compatibility/2006">
              <mc:Choice xmlns:v="urn:schemas-microsoft-com:vml" Requires="v">
                <p:oleObj spid="_x0000_s69672" name="Equation" r:id="rId3" imgW="3352800" imgH="609600" progId="Equation.3">
                  <p:embed/>
                </p:oleObj>
              </mc:Choice>
              <mc:Fallback>
                <p:oleObj name="Equation" r:id="rId3" imgW="3352800" imgH="609600" progId="Equation.3">
                  <p:embed/>
                  <p:pic>
                    <p:nvPicPr>
                      <p:cNvPr id="0"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725" y="1412875"/>
                        <a:ext cx="89154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矩形 2"/>
          <p:cNvSpPr>
            <a:spLocks noChangeArrowheads="1"/>
          </p:cNvSpPr>
          <p:nvPr/>
        </p:nvSpPr>
        <p:spPr bwMode="auto">
          <a:xfrm>
            <a:off x="827088" y="1412875"/>
            <a:ext cx="8316912" cy="431800"/>
          </a:xfrm>
          <a:prstGeom prst="rect">
            <a:avLst/>
          </a:prstGeom>
          <a:noFill/>
          <a:ln w="762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grpSp>
        <p:nvGrpSpPr>
          <p:cNvPr id="69638" name="组合 6"/>
          <p:cNvGrpSpPr>
            <a:grpSpLocks/>
          </p:cNvGrpSpPr>
          <p:nvPr/>
        </p:nvGrpSpPr>
        <p:grpSpPr bwMode="auto">
          <a:xfrm>
            <a:off x="1116013" y="4959350"/>
            <a:ext cx="5976937" cy="971550"/>
            <a:chOff x="863588" y="5625244"/>
            <a:chExt cx="5976664" cy="972108"/>
          </a:xfrm>
        </p:grpSpPr>
        <p:sp>
          <p:nvSpPr>
            <p:cNvPr id="69660" name="矩形 7"/>
            <p:cNvSpPr>
              <a:spLocks noChangeArrowheads="1"/>
            </p:cNvSpPr>
            <p:nvPr/>
          </p:nvSpPr>
          <p:spPr bwMode="auto">
            <a:xfrm>
              <a:off x="1727684" y="6165304"/>
              <a:ext cx="3528392" cy="432048"/>
            </a:xfrm>
            <a:prstGeom prst="rect">
              <a:avLst/>
            </a:prstGeom>
            <a:solidFill>
              <a:srgbClr val="E2ECF6"/>
            </a:solidFill>
            <a:ln w="76200" algn="ctr">
              <a:solidFill>
                <a:schemeClr val="accent2"/>
              </a:solidFill>
              <a:round/>
              <a:headEnd/>
              <a:tailEnd/>
            </a:ln>
          </p:spPr>
          <p:txBody>
            <a:bodyPr anchor="ctr"/>
            <a:lstStyle/>
            <a:p>
              <a:endParaRPr lang="zh-CN" altLang="en-US"/>
            </a:p>
          </p:txBody>
        </p:sp>
        <p:sp>
          <p:nvSpPr>
            <p:cNvPr id="69661" name="矩形 8"/>
            <p:cNvSpPr>
              <a:spLocks noChangeArrowheads="1"/>
            </p:cNvSpPr>
            <p:nvPr/>
          </p:nvSpPr>
          <p:spPr bwMode="auto">
            <a:xfrm>
              <a:off x="863588" y="5625244"/>
              <a:ext cx="5976664" cy="432048"/>
            </a:xfrm>
            <a:prstGeom prst="rect">
              <a:avLst/>
            </a:prstGeom>
            <a:solidFill>
              <a:srgbClr val="E2ECF6"/>
            </a:solidFill>
            <a:ln w="76200" algn="ctr">
              <a:solidFill>
                <a:schemeClr val="accent2"/>
              </a:solidFill>
              <a:round/>
              <a:headEnd/>
              <a:tailEnd/>
            </a:ln>
          </p:spPr>
          <p:txBody>
            <a:bodyPr anchor="ctr"/>
            <a:lstStyle/>
            <a:p>
              <a:endParaRPr lang="zh-CN" altLang="en-US"/>
            </a:p>
          </p:txBody>
        </p:sp>
        <p:sp>
          <p:nvSpPr>
            <p:cNvPr id="69662" name="矩形 9"/>
            <p:cNvSpPr>
              <a:spLocks noChangeArrowheads="1"/>
            </p:cNvSpPr>
            <p:nvPr/>
          </p:nvSpPr>
          <p:spPr bwMode="auto">
            <a:xfrm>
              <a:off x="1727684" y="5625244"/>
              <a:ext cx="2628292" cy="432048"/>
            </a:xfrm>
            <a:prstGeom prst="rect">
              <a:avLst/>
            </a:prstGeom>
            <a:solidFill>
              <a:srgbClr val="FFC000"/>
            </a:solidFill>
            <a:ln w="76200" algn="ctr">
              <a:solidFill>
                <a:schemeClr val="accent2"/>
              </a:solidFill>
              <a:round/>
              <a:headEnd/>
              <a:tailEnd/>
            </a:ln>
          </p:spPr>
          <p:txBody>
            <a:bodyPr anchor="ctr"/>
            <a:lstStyle/>
            <a:p>
              <a:endParaRPr lang="zh-CN" altLang="en-US"/>
            </a:p>
          </p:txBody>
        </p:sp>
        <p:sp>
          <p:nvSpPr>
            <p:cNvPr id="69663" name="矩形 10"/>
            <p:cNvSpPr>
              <a:spLocks noChangeArrowheads="1"/>
            </p:cNvSpPr>
            <p:nvPr/>
          </p:nvSpPr>
          <p:spPr bwMode="auto">
            <a:xfrm>
              <a:off x="1727684" y="6165304"/>
              <a:ext cx="2628292" cy="432048"/>
            </a:xfrm>
            <a:prstGeom prst="rect">
              <a:avLst/>
            </a:prstGeom>
            <a:solidFill>
              <a:srgbClr val="FFC000"/>
            </a:solidFill>
            <a:ln w="76200" algn="ctr">
              <a:solidFill>
                <a:schemeClr val="accent2"/>
              </a:solidFill>
              <a:round/>
              <a:headEnd/>
              <a:tailEnd/>
            </a:ln>
          </p:spPr>
          <p:txBody>
            <a:bodyPr anchor="ctr"/>
            <a:lstStyle/>
            <a:p>
              <a:endParaRPr lang="zh-CN" altLang="en-US"/>
            </a:p>
          </p:txBody>
        </p:sp>
      </p:grpSp>
      <p:grpSp>
        <p:nvGrpSpPr>
          <p:cNvPr id="69639" name="组合 11"/>
          <p:cNvGrpSpPr>
            <a:grpSpLocks/>
          </p:cNvGrpSpPr>
          <p:nvPr/>
        </p:nvGrpSpPr>
        <p:grpSpPr bwMode="auto">
          <a:xfrm>
            <a:off x="4824413" y="4383088"/>
            <a:ext cx="269875" cy="530225"/>
            <a:chOff x="4824028" y="4518484"/>
            <a:chExt cx="270030" cy="530660"/>
          </a:xfrm>
        </p:grpSpPr>
        <p:cxnSp>
          <p:nvCxnSpPr>
            <p:cNvPr id="69658" name="直接箭头连接符 12"/>
            <p:cNvCxnSpPr>
              <a:cxnSpLocks noChangeShapeType="1"/>
            </p:cNvCxnSpPr>
            <p:nvPr/>
          </p:nvCxnSpPr>
          <p:spPr bwMode="auto">
            <a:xfrm>
              <a:off x="4824028" y="4725144"/>
              <a:ext cx="0" cy="324000"/>
            </a:xfrm>
            <a:prstGeom prst="straightConnector1">
              <a:avLst/>
            </a:prstGeom>
            <a:noFill/>
            <a:ln w="12700" algn="ctr">
              <a:solidFill>
                <a:schemeClr val="accent2"/>
              </a:solidFill>
              <a:round/>
              <a:headEnd/>
              <a:tailEnd type="arrow" w="med" len="med"/>
            </a:ln>
            <a:extLst>
              <a:ext uri="{909E8E84-426E-40DD-AFC4-6F175D3DCCD1}">
                <a14:hiddenFill xmlns:a14="http://schemas.microsoft.com/office/drawing/2010/main">
                  <a:noFill/>
                </a14:hiddenFill>
              </a:ext>
            </a:extLst>
          </p:spPr>
        </p:cxnSp>
        <p:sp>
          <p:nvSpPr>
            <p:cNvPr id="69659" name="TextBox 13"/>
            <p:cNvSpPr txBox="1">
              <a:spLocks noChangeArrowheads="1"/>
            </p:cNvSpPr>
            <p:nvPr/>
          </p:nvSpPr>
          <p:spPr bwMode="auto">
            <a:xfrm>
              <a:off x="4824028" y="4518484"/>
              <a:ext cx="270030" cy="368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a:t>i</a:t>
              </a:r>
              <a:endParaRPr lang="zh-CN" altLang="en-US"/>
            </a:p>
          </p:txBody>
        </p:sp>
      </p:grpSp>
      <p:grpSp>
        <p:nvGrpSpPr>
          <p:cNvPr id="15" name="组合 14"/>
          <p:cNvGrpSpPr>
            <a:grpSpLocks/>
          </p:cNvGrpSpPr>
          <p:nvPr/>
        </p:nvGrpSpPr>
        <p:grpSpPr bwMode="auto">
          <a:xfrm>
            <a:off x="4824413" y="5967413"/>
            <a:ext cx="428625" cy="485775"/>
            <a:chOff x="4824028" y="6129028"/>
            <a:chExt cx="428339" cy="485740"/>
          </a:xfrm>
        </p:grpSpPr>
        <p:cxnSp>
          <p:nvCxnSpPr>
            <p:cNvPr id="69656" name="直接箭头连接符 15"/>
            <p:cNvCxnSpPr>
              <a:cxnSpLocks noChangeShapeType="1"/>
            </p:cNvCxnSpPr>
            <p:nvPr/>
          </p:nvCxnSpPr>
          <p:spPr bwMode="auto">
            <a:xfrm flipV="1">
              <a:off x="4824028" y="6129028"/>
              <a:ext cx="0" cy="324308"/>
            </a:xfrm>
            <a:prstGeom prst="straightConnector1">
              <a:avLst/>
            </a:prstGeom>
            <a:noFill/>
            <a:ln w="12700" algn="ctr">
              <a:solidFill>
                <a:schemeClr val="accent2"/>
              </a:solidFill>
              <a:round/>
              <a:headEnd/>
              <a:tailEnd type="arrow" w="med" len="med"/>
            </a:ln>
            <a:extLst>
              <a:ext uri="{909E8E84-426E-40DD-AFC4-6F175D3DCCD1}">
                <a14:hiddenFill xmlns:a14="http://schemas.microsoft.com/office/drawing/2010/main">
                  <a:noFill/>
                </a14:hiddenFill>
              </a:ext>
            </a:extLst>
          </p:spPr>
        </p:cxnSp>
        <p:sp>
          <p:nvSpPr>
            <p:cNvPr id="69657" name="TextBox 16"/>
            <p:cNvSpPr txBox="1">
              <a:spLocks noChangeArrowheads="1"/>
            </p:cNvSpPr>
            <p:nvPr/>
          </p:nvSpPr>
          <p:spPr bwMode="auto">
            <a:xfrm>
              <a:off x="4982337" y="6246108"/>
              <a:ext cx="270030" cy="368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a:t>j</a:t>
              </a:r>
              <a:endParaRPr lang="zh-CN" altLang="en-US"/>
            </a:p>
          </p:txBody>
        </p:sp>
      </p:grpSp>
      <p:grpSp>
        <p:nvGrpSpPr>
          <p:cNvPr id="18" name="组合 17"/>
          <p:cNvGrpSpPr>
            <a:grpSpLocks/>
          </p:cNvGrpSpPr>
          <p:nvPr/>
        </p:nvGrpSpPr>
        <p:grpSpPr bwMode="auto">
          <a:xfrm>
            <a:off x="1979613" y="5967413"/>
            <a:ext cx="1693862" cy="334962"/>
            <a:chOff x="1979712" y="6119274"/>
            <a:chExt cx="1693435" cy="334062"/>
          </a:xfrm>
        </p:grpSpPr>
        <p:cxnSp>
          <p:nvCxnSpPr>
            <p:cNvPr id="69653" name="直接连接符 18"/>
            <p:cNvCxnSpPr>
              <a:cxnSpLocks noChangeShapeType="1"/>
            </p:cNvCxnSpPr>
            <p:nvPr/>
          </p:nvCxnSpPr>
          <p:spPr bwMode="auto">
            <a:xfrm>
              <a:off x="1979712" y="6129028"/>
              <a:ext cx="0" cy="324308"/>
            </a:xfrm>
            <a:prstGeom prst="line">
              <a:avLst/>
            </a:prstGeom>
            <a:noFill/>
            <a:ln w="25400" algn="ctr">
              <a:solidFill>
                <a:srgbClr val="FF0000"/>
              </a:solidFill>
              <a:round/>
              <a:headEnd/>
              <a:tailEnd/>
            </a:ln>
            <a:extLst>
              <a:ext uri="{909E8E84-426E-40DD-AFC4-6F175D3DCCD1}">
                <a14:hiddenFill xmlns:a14="http://schemas.microsoft.com/office/drawing/2010/main">
                  <a:noFill/>
                </a14:hiddenFill>
              </a:ext>
            </a:extLst>
          </p:spPr>
        </p:cxnSp>
        <p:cxnSp>
          <p:nvCxnSpPr>
            <p:cNvPr id="69654" name="直接连接符 19"/>
            <p:cNvCxnSpPr>
              <a:cxnSpLocks noChangeShapeType="1"/>
            </p:cNvCxnSpPr>
            <p:nvPr/>
          </p:nvCxnSpPr>
          <p:spPr bwMode="auto">
            <a:xfrm>
              <a:off x="3673147" y="6119274"/>
              <a:ext cx="0" cy="324308"/>
            </a:xfrm>
            <a:prstGeom prst="line">
              <a:avLst/>
            </a:prstGeom>
            <a:noFill/>
            <a:ln w="25400" algn="ctr">
              <a:solidFill>
                <a:srgbClr val="FF0000"/>
              </a:solidFill>
              <a:round/>
              <a:headEnd/>
              <a:tailEnd/>
            </a:ln>
            <a:extLst>
              <a:ext uri="{909E8E84-426E-40DD-AFC4-6F175D3DCCD1}">
                <a14:hiddenFill xmlns:a14="http://schemas.microsoft.com/office/drawing/2010/main">
                  <a:noFill/>
                </a14:hiddenFill>
              </a:ext>
            </a:extLst>
          </p:spPr>
        </p:cxnSp>
        <p:cxnSp>
          <p:nvCxnSpPr>
            <p:cNvPr id="69655" name="直接箭头连接符 20"/>
            <p:cNvCxnSpPr>
              <a:cxnSpLocks noChangeShapeType="1"/>
            </p:cNvCxnSpPr>
            <p:nvPr/>
          </p:nvCxnSpPr>
          <p:spPr bwMode="auto">
            <a:xfrm>
              <a:off x="1989254" y="6332746"/>
              <a:ext cx="1683893" cy="0"/>
            </a:xfrm>
            <a:prstGeom prst="straightConnector1">
              <a:avLst/>
            </a:prstGeom>
            <a:noFill/>
            <a:ln w="25400" algn="ctr">
              <a:solidFill>
                <a:srgbClr val="FF0000"/>
              </a:solidFill>
              <a:round/>
              <a:headEnd type="arrow" w="med" len="med"/>
              <a:tailEnd type="arrow" w="med" len="med"/>
            </a:ln>
            <a:extLst>
              <a:ext uri="{909E8E84-426E-40DD-AFC4-6F175D3DCCD1}">
                <a14:hiddenFill xmlns:a14="http://schemas.microsoft.com/office/drawing/2010/main">
                  <a:noFill/>
                </a14:hiddenFill>
              </a:ext>
            </a:extLst>
          </p:spPr>
        </p:cxnSp>
      </p:grpSp>
      <p:grpSp>
        <p:nvGrpSpPr>
          <p:cNvPr id="22" name="组合 21"/>
          <p:cNvGrpSpPr>
            <a:grpSpLocks/>
          </p:cNvGrpSpPr>
          <p:nvPr/>
        </p:nvGrpSpPr>
        <p:grpSpPr bwMode="auto">
          <a:xfrm>
            <a:off x="2914650" y="5535613"/>
            <a:ext cx="1693863" cy="333375"/>
            <a:chOff x="1979712" y="6119274"/>
            <a:chExt cx="1693435" cy="334062"/>
          </a:xfrm>
        </p:grpSpPr>
        <p:cxnSp>
          <p:nvCxnSpPr>
            <p:cNvPr id="69650" name="直接连接符 22"/>
            <p:cNvCxnSpPr>
              <a:cxnSpLocks noChangeShapeType="1"/>
            </p:cNvCxnSpPr>
            <p:nvPr/>
          </p:nvCxnSpPr>
          <p:spPr bwMode="auto">
            <a:xfrm>
              <a:off x="1979712" y="6129028"/>
              <a:ext cx="0" cy="324308"/>
            </a:xfrm>
            <a:prstGeom prst="line">
              <a:avLst/>
            </a:prstGeom>
            <a:noFill/>
            <a:ln w="25400" algn="ctr">
              <a:solidFill>
                <a:srgbClr val="FF0000"/>
              </a:solidFill>
              <a:round/>
              <a:headEnd/>
              <a:tailEnd/>
            </a:ln>
            <a:extLst>
              <a:ext uri="{909E8E84-426E-40DD-AFC4-6F175D3DCCD1}">
                <a14:hiddenFill xmlns:a14="http://schemas.microsoft.com/office/drawing/2010/main">
                  <a:noFill/>
                </a14:hiddenFill>
              </a:ext>
            </a:extLst>
          </p:spPr>
        </p:cxnSp>
        <p:cxnSp>
          <p:nvCxnSpPr>
            <p:cNvPr id="69651" name="直接连接符 23"/>
            <p:cNvCxnSpPr>
              <a:cxnSpLocks noChangeShapeType="1"/>
            </p:cNvCxnSpPr>
            <p:nvPr/>
          </p:nvCxnSpPr>
          <p:spPr bwMode="auto">
            <a:xfrm>
              <a:off x="3673147" y="6119274"/>
              <a:ext cx="0" cy="324308"/>
            </a:xfrm>
            <a:prstGeom prst="line">
              <a:avLst/>
            </a:prstGeom>
            <a:noFill/>
            <a:ln w="25400" algn="ctr">
              <a:solidFill>
                <a:srgbClr val="FF0000"/>
              </a:solidFill>
              <a:round/>
              <a:headEnd/>
              <a:tailEnd/>
            </a:ln>
            <a:extLst>
              <a:ext uri="{909E8E84-426E-40DD-AFC4-6F175D3DCCD1}">
                <a14:hiddenFill xmlns:a14="http://schemas.microsoft.com/office/drawing/2010/main">
                  <a:noFill/>
                </a14:hiddenFill>
              </a:ext>
            </a:extLst>
          </p:spPr>
        </p:cxnSp>
        <p:cxnSp>
          <p:nvCxnSpPr>
            <p:cNvPr id="69652" name="直接箭头连接符 24"/>
            <p:cNvCxnSpPr>
              <a:cxnSpLocks noChangeShapeType="1"/>
            </p:cNvCxnSpPr>
            <p:nvPr/>
          </p:nvCxnSpPr>
          <p:spPr bwMode="auto">
            <a:xfrm>
              <a:off x="1989254" y="6332746"/>
              <a:ext cx="1683893" cy="0"/>
            </a:xfrm>
            <a:prstGeom prst="straightConnector1">
              <a:avLst/>
            </a:prstGeom>
            <a:noFill/>
            <a:ln w="25400" algn="ctr">
              <a:solidFill>
                <a:srgbClr val="FF0000"/>
              </a:solidFill>
              <a:round/>
              <a:headEnd type="arrow" w="med" len="med"/>
              <a:tailEnd type="arrow" w="med" len="med"/>
            </a:ln>
            <a:extLst>
              <a:ext uri="{909E8E84-426E-40DD-AFC4-6F175D3DCCD1}">
                <a14:hiddenFill xmlns:a14="http://schemas.microsoft.com/office/drawing/2010/main">
                  <a:noFill/>
                </a14:hiddenFill>
              </a:ext>
            </a:extLst>
          </p:spPr>
        </p:cxnSp>
      </p:grpSp>
      <p:grpSp>
        <p:nvGrpSpPr>
          <p:cNvPr id="26" name="组合 25"/>
          <p:cNvGrpSpPr>
            <a:grpSpLocks/>
          </p:cNvGrpSpPr>
          <p:nvPr/>
        </p:nvGrpSpPr>
        <p:grpSpPr bwMode="auto">
          <a:xfrm>
            <a:off x="2924175" y="5030788"/>
            <a:ext cx="1693863" cy="334962"/>
            <a:chOff x="1979712" y="6119274"/>
            <a:chExt cx="1693435" cy="334062"/>
          </a:xfrm>
        </p:grpSpPr>
        <p:cxnSp>
          <p:nvCxnSpPr>
            <p:cNvPr id="69647" name="直接连接符 26"/>
            <p:cNvCxnSpPr>
              <a:cxnSpLocks noChangeShapeType="1"/>
            </p:cNvCxnSpPr>
            <p:nvPr/>
          </p:nvCxnSpPr>
          <p:spPr bwMode="auto">
            <a:xfrm>
              <a:off x="1979712" y="6129028"/>
              <a:ext cx="0" cy="324308"/>
            </a:xfrm>
            <a:prstGeom prst="line">
              <a:avLst/>
            </a:prstGeom>
            <a:noFill/>
            <a:ln w="25400" algn="ctr">
              <a:solidFill>
                <a:srgbClr val="FF0000"/>
              </a:solidFill>
              <a:round/>
              <a:headEnd/>
              <a:tailEnd/>
            </a:ln>
            <a:extLst>
              <a:ext uri="{909E8E84-426E-40DD-AFC4-6F175D3DCCD1}">
                <a14:hiddenFill xmlns:a14="http://schemas.microsoft.com/office/drawing/2010/main">
                  <a:noFill/>
                </a14:hiddenFill>
              </a:ext>
            </a:extLst>
          </p:spPr>
        </p:cxnSp>
        <p:cxnSp>
          <p:nvCxnSpPr>
            <p:cNvPr id="69648" name="直接连接符 27"/>
            <p:cNvCxnSpPr>
              <a:cxnSpLocks noChangeShapeType="1"/>
            </p:cNvCxnSpPr>
            <p:nvPr/>
          </p:nvCxnSpPr>
          <p:spPr bwMode="auto">
            <a:xfrm>
              <a:off x="3673147" y="6119274"/>
              <a:ext cx="0" cy="324308"/>
            </a:xfrm>
            <a:prstGeom prst="line">
              <a:avLst/>
            </a:prstGeom>
            <a:noFill/>
            <a:ln w="25400" algn="ctr">
              <a:solidFill>
                <a:srgbClr val="FF0000"/>
              </a:solidFill>
              <a:round/>
              <a:headEnd/>
              <a:tailEnd/>
            </a:ln>
            <a:extLst>
              <a:ext uri="{909E8E84-426E-40DD-AFC4-6F175D3DCCD1}">
                <a14:hiddenFill xmlns:a14="http://schemas.microsoft.com/office/drawing/2010/main">
                  <a:noFill/>
                </a14:hiddenFill>
              </a:ext>
            </a:extLst>
          </p:spPr>
        </p:cxnSp>
        <p:cxnSp>
          <p:nvCxnSpPr>
            <p:cNvPr id="69649" name="直接箭头连接符 28"/>
            <p:cNvCxnSpPr>
              <a:cxnSpLocks noChangeShapeType="1"/>
            </p:cNvCxnSpPr>
            <p:nvPr/>
          </p:nvCxnSpPr>
          <p:spPr bwMode="auto">
            <a:xfrm>
              <a:off x="1989254" y="6332746"/>
              <a:ext cx="1683893" cy="0"/>
            </a:xfrm>
            <a:prstGeom prst="straightConnector1">
              <a:avLst/>
            </a:prstGeom>
            <a:noFill/>
            <a:ln w="25400" algn="ctr">
              <a:solidFill>
                <a:srgbClr val="FF0000"/>
              </a:solidFill>
              <a:round/>
              <a:headEnd type="arrow" w="med" len="med"/>
              <a:tailEnd type="arrow" w="med" len="med"/>
            </a:ln>
            <a:extLst>
              <a:ext uri="{909E8E84-426E-40DD-AFC4-6F175D3DCCD1}">
                <a14:hiddenFill xmlns:a14="http://schemas.microsoft.com/office/drawing/2010/main">
                  <a:noFill/>
                </a14:hiddenFill>
              </a:ext>
            </a:extLst>
          </p:spPr>
        </p:cxnSp>
      </p:grpSp>
      <p:grpSp>
        <p:nvGrpSpPr>
          <p:cNvPr id="30" name="组合 29"/>
          <p:cNvGrpSpPr>
            <a:grpSpLocks/>
          </p:cNvGrpSpPr>
          <p:nvPr/>
        </p:nvGrpSpPr>
        <p:grpSpPr bwMode="auto">
          <a:xfrm>
            <a:off x="3819525" y="5967413"/>
            <a:ext cx="428625" cy="485775"/>
            <a:chOff x="4824028" y="6129028"/>
            <a:chExt cx="428339" cy="485740"/>
          </a:xfrm>
        </p:grpSpPr>
        <p:cxnSp>
          <p:nvCxnSpPr>
            <p:cNvPr id="69645" name="直接箭头连接符 30"/>
            <p:cNvCxnSpPr>
              <a:cxnSpLocks noChangeShapeType="1"/>
            </p:cNvCxnSpPr>
            <p:nvPr/>
          </p:nvCxnSpPr>
          <p:spPr bwMode="auto">
            <a:xfrm flipV="1">
              <a:off x="4824028" y="6129028"/>
              <a:ext cx="0" cy="324308"/>
            </a:xfrm>
            <a:prstGeom prst="straightConnector1">
              <a:avLst/>
            </a:prstGeom>
            <a:noFill/>
            <a:ln w="12700" algn="ctr">
              <a:solidFill>
                <a:schemeClr val="accent2"/>
              </a:solidFill>
              <a:round/>
              <a:headEnd/>
              <a:tailEnd type="arrow" w="med" len="med"/>
            </a:ln>
            <a:extLst>
              <a:ext uri="{909E8E84-426E-40DD-AFC4-6F175D3DCCD1}">
                <a14:hiddenFill xmlns:a14="http://schemas.microsoft.com/office/drawing/2010/main">
                  <a:noFill/>
                </a14:hiddenFill>
              </a:ext>
            </a:extLst>
          </p:spPr>
        </p:cxnSp>
        <p:sp>
          <p:nvSpPr>
            <p:cNvPr id="69646" name="TextBox 31"/>
            <p:cNvSpPr txBox="1">
              <a:spLocks noChangeArrowheads="1"/>
            </p:cNvSpPr>
            <p:nvPr/>
          </p:nvSpPr>
          <p:spPr bwMode="auto">
            <a:xfrm>
              <a:off x="4982337" y="6246108"/>
              <a:ext cx="270030" cy="368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a:t>j</a:t>
              </a:r>
              <a:endParaRPr lang="zh-CN" altLang="en-US"/>
            </a:p>
          </p:txBody>
        </p:sp>
      </p:gr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26691">
                                            <p:txEl>
                                              <p:pRg st="0" end="0"/>
                                            </p:txEl>
                                          </p:spTgt>
                                        </p:tgtEl>
                                        <p:attrNameLst>
                                          <p:attrName>style.visibility</p:attrName>
                                        </p:attrNameLst>
                                      </p:cBhvr>
                                      <p:to>
                                        <p:strVal val="visible"/>
                                      </p:to>
                                    </p:set>
                                    <p:animEffect transition="in" filter="fade">
                                      <p:cBhvr>
                                        <p:cTn id="12" dur="500"/>
                                        <p:tgtEl>
                                          <p:spTgt spid="62669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6" presetClass="emph" presetSubtype="0" fill="hold" nodeType="clickEffect">
                                  <p:stCondLst>
                                    <p:cond delay="0"/>
                                  </p:stCondLst>
                                  <p:childTnLst>
                                    <p:animEffect transition="out" filter="fade">
                                      <p:cBhvr>
                                        <p:cTn id="31" dur="500" tmFilter="0, 0; .2, .5; .8, .5; 1, 0"/>
                                        <p:tgtEl>
                                          <p:spTgt spid="18"/>
                                        </p:tgtEl>
                                      </p:cBhvr>
                                    </p:animEffect>
                                    <p:animScale>
                                      <p:cBhvr>
                                        <p:cTn id="32" dur="250" autoRev="1" fill="hold"/>
                                        <p:tgtEl>
                                          <p:spTgt spid="18"/>
                                        </p:tgtEl>
                                      </p:cBhvr>
                                      <p:by x="105000" y="105000"/>
                                    </p:animScale>
                                  </p:childTnLst>
                                </p:cTn>
                              </p:par>
                            </p:childTnLst>
                          </p:cTn>
                        </p:par>
                      </p:childTnLst>
                    </p:cTn>
                  </p:par>
                  <p:par>
                    <p:cTn id="33" fill="hold" nodeType="clickPar">
                      <p:stCondLst>
                        <p:cond delay="indefinite"/>
                      </p:stCondLst>
                      <p:childTnLst>
                        <p:par>
                          <p:cTn id="34" fill="hold" nodeType="withGroup">
                            <p:stCondLst>
                              <p:cond delay="0"/>
                            </p:stCondLst>
                            <p:childTnLst>
                              <p:par>
                                <p:cTn id="35" presetID="26" presetClass="emph" presetSubtype="0" fill="hold" nodeType="clickEffect">
                                  <p:stCondLst>
                                    <p:cond delay="0"/>
                                  </p:stCondLst>
                                  <p:childTnLst>
                                    <p:animEffect transition="out" filter="fade">
                                      <p:cBhvr>
                                        <p:cTn id="36" dur="500" tmFilter="0, 0; .2, .5; .8, .5; 1, 0"/>
                                        <p:tgtEl>
                                          <p:spTgt spid="26"/>
                                        </p:tgtEl>
                                      </p:cBhvr>
                                    </p:animEffect>
                                    <p:animScale>
                                      <p:cBhvr>
                                        <p:cTn id="37" dur="250" autoRev="1" fill="hold"/>
                                        <p:tgtEl>
                                          <p:spTgt spid="26"/>
                                        </p:tgtEl>
                                      </p:cBhvr>
                                      <p:by x="105000" y="105000"/>
                                    </p:animScale>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xit" presetSubtype="0" fill="hold" nodeType="clickEffect">
                                  <p:stCondLst>
                                    <p:cond delay="0"/>
                                  </p:stCondLst>
                                  <p:childTnLst>
                                    <p:animEffect transition="out" filter="fade">
                                      <p:cBhvr>
                                        <p:cTn id="41" dur="500"/>
                                        <p:tgtEl>
                                          <p:spTgt spid="15"/>
                                        </p:tgtEl>
                                      </p:cBhvr>
                                    </p:animEffect>
                                    <p:set>
                                      <p:cBhvr>
                                        <p:cTn id="42" dur="1" fill="hold">
                                          <p:stCondLst>
                                            <p:cond delay="499"/>
                                          </p:stCondLst>
                                        </p:cTn>
                                        <p:tgtEl>
                                          <p:spTgt spid="15"/>
                                        </p:tgtEl>
                                        <p:attrNameLst>
                                          <p:attrName>style.visibility</p:attrName>
                                        </p:attrNameLst>
                                      </p:cBhvr>
                                      <p:to>
                                        <p:strVal val="hidden"/>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nodeType="click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fade">
                                      <p:cBhvr>
                                        <p:cTn id="4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6691" grpId="0" build="p"/>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0851" name="Rectangle 3" descr="Rectangle: Click to edit Master text styles&#10;Second level&#10;Third level&#10;Fourth level&#10;Fifth level"/>
          <p:cNvSpPr>
            <a:spLocks noGrp="1" noChangeArrowheads="1"/>
          </p:cNvSpPr>
          <p:nvPr>
            <p:ph type="body" idx="1"/>
          </p:nvPr>
        </p:nvSpPr>
        <p:spPr>
          <a:xfrm>
            <a:off x="300038" y="1384300"/>
            <a:ext cx="7521575" cy="5075238"/>
          </a:xfrm>
        </p:spPr>
        <p:txBody>
          <a:bodyPr/>
          <a:lstStyle/>
          <a:p>
            <a:pPr algn="just" eaLnBrk="1" hangingPunct="1">
              <a:lnSpc>
                <a:spcPct val="110000"/>
              </a:lnSpc>
              <a:buClr>
                <a:srgbClr val="0000FF"/>
              </a:buClr>
              <a:buFont typeface="Wingdings" pitchFamily="2" charset="2"/>
              <a:buNone/>
              <a:defRPr/>
            </a:pPr>
            <a:r>
              <a:rPr lang="zh-CN" altLang="en-US" dirty="0">
                <a:solidFill>
                  <a:srgbClr val="CC0000"/>
                </a:solidFill>
                <a:ea typeface="楷体_GB2312" pitchFamily="49" charset="-122"/>
              </a:rPr>
              <a:t>下面讨论串的操作，为了方便讨论，我们先定义如下几个串：</a:t>
            </a:r>
          </a:p>
          <a:p>
            <a:pPr algn="just" eaLnBrk="1" hangingPunct="1">
              <a:lnSpc>
                <a:spcPct val="110000"/>
              </a:lnSpc>
              <a:buClr>
                <a:srgbClr val="0000FF"/>
              </a:buClr>
              <a:buFont typeface="Wingdings" pitchFamily="2" charset="2"/>
              <a:buNone/>
              <a:defRPr/>
            </a:pPr>
            <a:r>
              <a:rPr lang="en-US" altLang="zh-CN" dirty="0">
                <a:solidFill>
                  <a:srgbClr val="0000FF"/>
                </a:solidFill>
                <a:ea typeface="楷体_GB2312" pitchFamily="49" charset="-122"/>
              </a:rPr>
              <a:t>s1</a:t>
            </a:r>
            <a:r>
              <a:rPr lang="en-US" altLang="zh-CN" dirty="0">
                <a:ea typeface="楷体_GB2312" pitchFamily="49" charset="-122"/>
              </a:rPr>
              <a:t> = "It is a car"</a:t>
            </a:r>
          </a:p>
          <a:p>
            <a:pPr algn="just" eaLnBrk="1" hangingPunct="1">
              <a:lnSpc>
                <a:spcPct val="110000"/>
              </a:lnSpc>
              <a:buClr>
                <a:srgbClr val="0000FF"/>
              </a:buClr>
              <a:buFont typeface="Wingdings" pitchFamily="2" charset="2"/>
              <a:buNone/>
              <a:defRPr/>
            </a:pPr>
            <a:r>
              <a:rPr lang="en-US" altLang="zh-CN" dirty="0">
                <a:solidFill>
                  <a:srgbClr val="0000FF"/>
                </a:solidFill>
                <a:ea typeface="楷体_GB2312" pitchFamily="49" charset="-122"/>
              </a:rPr>
              <a:t>s2</a:t>
            </a:r>
            <a:r>
              <a:rPr lang="en-US" altLang="zh-CN" dirty="0">
                <a:ea typeface="楷体_GB2312" pitchFamily="49" charset="-122"/>
              </a:rPr>
              <a:t> = "jeep"</a:t>
            </a:r>
          </a:p>
          <a:p>
            <a:pPr algn="just" eaLnBrk="1" hangingPunct="1">
              <a:lnSpc>
                <a:spcPct val="110000"/>
              </a:lnSpc>
              <a:buClr>
                <a:srgbClr val="0000FF"/>
              </a:buClr>
              <a:buFont typeface="Wingdings" pitchFamily="2" charset="2"/>
              <a:buNone/>
              <a:defRPr/>
            </a:pPr>
            <a:r>
              <a:rPr lang="en-US" altLang="zh-CN" dirty="0">
                <a:solidFill>
                  <a:srgbClr val="0000FF"/>
                </a:solidFill>
                <a:ea typeface="楷体_GB2312" pitchFamily="49" charset="-122"/>
              </a:rPr>
              <a:t>s3 </a:t>
            </a:r>
            <a:r>
              <a:rPr lang="en-US" altLang="zh-CN" dirty="0">
                <a:ea typeface="楷体_GB2312" pitchFamily="49" charset="-122"/>
              </a:rPr>
              <a:t>= "car"</a:t>
            </a:r>
          </a:p>
          <a:p>
            <a:pPr algn="just" eaLnBrk="1" hangingPunct="1">
              <a:lnSpc>
                <a:spcPct val="110000"/>
              </a:lnSpc>
              <a:spcBef>
                <a:spcPct val="50000"/>
              </a:spcBef>
              <a:spcAft>
                <a:spcPct val="20000"/>
              </a:spcAft>
              <a:buClr>
                <a:srgbClr val="0000FF"/>
              </a:buClr>
              <a:buFont typeface="Wingdings" pitchFamily="2" charset="2"/>
              <a:buNone/>
              <a:defRPr/>
            </a:pPr>
            <a:r>
              <a:rPr lang="zh-CN" altLang="en-US" dirty="0">
                <a:solidFill>
                  <a:srgbClr val="CC0000"/>
                </a:solidFill>
                <a:ea typeface="楷体_GB2312" pitchFamily="49" charset="-122"/>
              </a:rPr>
              <a:t>串的操作主要有：</a:t>
            </a:r>
          </a:p>
          <a:p>
            <a:pPr algn="just" eaLnBrk="1" hangingPunct="1">
              <a:lnSpc>
                <a:spcPct val="110000"/>
              </a:lnSpc>
              <a:buClr>
                <a:srgbClr val="0000FF"/>
              </a:buClr>
              <a:buFont typeface="Wingdings" pitchFamily="2" charset="2"/>
              <a:buNone/>
              <a:defRPr/>
            </a:pPr>
            <a:r>
              <a:rPr lang="zh-CN" altLang="en-US" dirty="0">
                <a:ea typeface="楷体_GB2312" pitchFamily="49" charset="-122"/>
              </a:rPr>
              <a:t>   </a:t>
            </a:r>
            <a:r>
              <a:rPr lang="en-US" altLang="zh-CN" dirty="0">
                <a:ea typeface="楷体_GB2312" pitchFamily="49" charset="-122"/>
              </a:rPr>
              <a:t>(1)</a:t>
            </a:r>
            <a:r>
              <a:rPr lang="zh-CN" altLang="en-US" dirty="0">
                <a:solidFill>
                  <a:srgbClr val="0000FF"/>
                </a:solidFill>
                <a:ea typeface="楷体_GB2312" pitchFamily="49" charset="-122"/>
              </a:rPr>
              <a:t>求串的长度</a:t>
            </a:r>
            <a:r>
              <a:rPr lang="zh-CN" altLang="en-US" dirty="0">
                <a:ea typeface="楷体_GB2312" pitchFamily="49" charset="-122"/>
              </a:rPr>
              <a:t>。例如，</a:t>
            </a:r>
            <a:r>
              <a:rPr lang="en-US" altLang="zh-CN" dirty="0">
                <a:ea typeface="楷体_GB2312" pitchFamily="49" charset="-122"/>
              </a:rPr>
              <a:t>s1</a:t>
            </a:r>
            <a:r>
              <a:rPr lang="zh-CN" altLang="en-US" dirty="0">
                <a:ea typeface="楷体_GB2312" pitchFamily="49" charset="-122"/>
              </a:rPr>
              <a:t>的长度为</a:t>
            </a:r>
            <a:r>
              <a:rPr lang="en-US" altLang="zh-CN" dirty="0">
                <a:ea typeface="楷体_GB2312" pitchFamily="49" charset="-122"/>
              </a:rPr>
              <a:t>11</a:t>
            </a:r>
            <a:r>
              <a:rPr lang="zh-CN" altLang="en-US" dirty="0">
                <a:ea typeface="楷体_GB2312" pitchFamily="49" charset="-122"/>
              </a:rPr>
              <a:t>，</a:t>
            </a:r>
            <a:r>
              <a:rPr lang="en-US" altLang="zh-CN" dirty="0">
                <a:ea typeface="楷体_GB2312" pitchFamily="49" charset="-122"/>
              </a:rPr>
              <a:t>s2</a:t>
            </a:r>
            <a:r>
              <a:rPr lang="zh-CN" altLang="en-US" dirty="0">
                <a:ea typeface="楷体_GB2312" pitchFamily="49" charset="-122"/>
              </a:rPr>
              <a:t>的长度为</a:t>
            </a:r>
            <a:r>
              <a:rPr lang="en-US" altLang="zh-CN" dirty="0">
                <a:ea typeface="楷体_GB2312" pitchFamily="49" charset="-122"/>
              </a:rPr>
              <a:t>4</a:t>
            </a:r>
            <a:r>
              <a:rPr lang="zh-CN" altLang="en-US" dirty="0">
                <a:ea typeface="楷体_GB2312" pitchFamily="49" charset="-122"/>
              </a:rPr>
              <a:t>。</a:t>
            </a:r>
          </a:p>
          <a:p>
            <a:pPr algn="just" eaLnBrk="1" hangingPunct="1">
              <a:lnSpc>
                <a:spcPct val="110000"/>
              </a:lnSpc>
              <a:buClr>
                <a:srgbClr val="0000FF"/>
              </a:buClr>
              <a:buFont typeface="Wingdings" pitchFamily="2" charset="2"/>
              <a:buNone/>
              <a:defRPr/>
            </a:pPr>
            <a:r>
              <a:rPr lang="zh-CN" altLang="en-US" dirty="0">
                <a:ea typeface="楷体_GB2312" pitchFamily="49" charset="-122"/>
              </a:rPr>
              <a:t>   </a:t>
            </a:r>
            <a:r>
              <a:rPr lang="en-US" altLang="zh-CN" dirty="0">
                <a:ea typeface="楷体_GB2312" pitchFamily="49" charset="-122"/>
              </a:rPr>
              <a:t>(2)</a:t>
            </a:r>
            <a:r>
              <a:rPr lang="zh-CN" altLang="en-US" dirty="0">
                <a:solidFill>
                  <a:srgbClr val="0000FF"/>
                </a:solidFill>
                <a:ea typeface="楷体_GB2312" pitchFamily="49" charset="-122"/>
              </a:rPr>
              <a:t>把一个串的值赋值给另一个串</a:t>
            </a:r>
            <a:r>
              <a:rPr lang="zh-CN" altLang="en-US" dirty="0">
                <a:ea typeface="楷体_GB2312" pitchFamily="49" charset="-122"/>
              </a:rPr>
              <a:t>。若有</a:t>
            </a:r>
            <a:r>
              <a:rPr lang="en-US" altLang="zh-CN" dirty="0">
                <a:ea typeface="楷体_GB2312" pitchFamily="49" charset="-122"/>
              </a:rPr>
              <a:t>s4</a:t>
            </a:r>
            <a:r>
              <a:rPr lang="zh-CN" altLang="en-US" dirty="0">
                <a:ea typeface="楷体_GB2312" pitchFamily="49" charset="-122"/>
              </a:rPr>
              <a:t>＝</a:t>
            </a:r>
            <a:r>
              <a:rPr lang="en-US" altLang="zh-CN" dirty="0">
                <a:ea typeface="楷体_GB2312" pitchFamily="49" charset="-122"/>
              </a:rPr>
              <a:t>s3</a:t>
            </a:r>
            <a:r>
              <a:rPr lang="zh-CN" altLang="en-US" dirty="0">
                <a:ea typeface="楷体_GB2312" pitchFamily="49" charset="-122"/>
              </a:rPr>
              <a:t>，则</a:t>
            </a:r>
            <a:r>
              <a:rPr lang="en-US" altLang="zh-CN" dirty="0">
                <a:ea typeface="楷体_GB2312" pitchFamily="49" charset="-122"/>
              </a:rPr>
              <a:t>s4 </a:t>
            </a:r>
            <a:r>
              <a:rPr lang="zh-CN" altLang="en-US" dirty="0">
                <a:ea typeface="楷体_GB2312" pitchFamily="49" charset="-122"/>
              </a:rPr>
              <a:t>的值为 </a:t>
            </a:r>
            <a:r>
              <a:rPr lang="en-US" altLang="zh-CN" dirty="0">
                <a:ea typeface="楷体_GB2312" pitchFamily="49" charset="-122"/>
              </a:rPr>
              <a:t>"car"</a:t>
            </a:r>
            <a:r>
              <a:rPr lang="zh-CN" altLang="en-US" dirty="0">
                <a:ea typeface="楷体_GB2312" pitchFamily="49" charset="-122"/>
              </a:rPr>
              <a:t>。</a:t>
            </a:r>
          </a:p>
        </p:txBody>
      </p:sp>
      <p:sp>
        <p:nvSpPr>
          <p:cNvPr id="590850" name="Rectangle 2"/>
          <p:cNvSpPr>
            <a:spLocks noGrp="1" noChangeArrowheads="1"/>
          </p:cNvSpPr>
          <p:nvPr>
            <p:ph type="title"/>
          </p:nvPr>
        </p:nvSpPr>
        <p:spPr>
          <a:xfrm>
            <a:off x="993775" y="142875"/>
            <a:ext cx="7754938" cy="838200"/>
          </a:xfrm>
        </p:spPr>
        <p:txBody>
          <a:bodyPr/>
          <a:lstStyle/>
          <a:p>
            <a:pPr eaLnBrk="1" hangingPunct="1"/>
            <a:r>
              <a:rPr lang="zh-CN" altLang="en-US">
                <a:solidFill>
                  <a:schemeClr val="tx2"/>
                </a:solidFill>
                <a:latin typeface="黑体" pitchFamily="49" charset="-122"/>
                <a:ea typeface="黑体" pitchFamily="49" charset="-122"/>
              </a:rPr>
              <a:t>字符串的操作</a:t>
            </a:r>
          </a:p>
        </p:txBody>
      </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90850"/>
                                        </p:tgtEl>
                                        <p:attrNameLst>
                                          <p:attrName>style.visibility</p:attrName>
                                        </p:attrNameLst>
                                      </p:cBhvr>
                                      <p:to>
                                        <p:strVal val="visible"/>
                                      </p:to>
                                    </p:set>
                                    <p:anim calcmode="lin" valueType="num">
                                      <p:cBhvr additive="base">
                                        <p:cTn id="7" dur="500" fill="hold"/>
                                        <p:tgtEl>
                                          <p:spTgt spid="590850"/>
                                        </p:tgtEl>
                                        <p:attrNameLst>
                                          <p:attrName>ppt_x</p:attrName>
                                        </p:attrNameLst>
                                      </p:cBhvr>
                                      <p:tavLst>
                                        <p:tav tm="0">
                                          <p:val>
                                            <p:strVal val="0-#ppt_w/2"/>
                                          </p:val>
                                        </p:tav>
                                        <p:tav tm="100000">
                                          <p:val>
                                            <p:strVal val="#ppt_x"/>
                                          </p:val>
                                        </p:tav>
                                      </p:tavLst>
                                    </p:anim>
                                    <p:anim calcmode="lin" valueType="num">
                                      <p:cBhvr additive="base">
                                        <p:cTn id="8" dur="500" fill="hold"/>
                                        <p:tgtEl>
                                          <p:spTgt spid="59085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90851">
                                            <p:txEl>
                                              <p:pRg st="0" end="0"/>
                                            </p:txEl>
                                          </p:spTgt>
                                        </p:tgtEl>
                                        <p:attrNameLst>
                                          <p:attrName>style.visibility</p:attrName>
                                        </p:attrNameLst>
                                      </p:cBhvr>
                                      <p:to>
                                        <p:strVal val="visible"/>
                                      </p:to>
                                    </p:set>
                                    <p:anim calcmode="lin" valueType="num">
                                      <p:cBhvr additive="base">
                                        <p:cTn id="13" dur="500" fill="hold"/>
                                        <p:tgtEl>
                                          <p:spTgt spid="590851">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9085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90851">
                                            <p:txEl>
                                              <p:pRg st="1" end="1"/>
                                            </p:txEl>
                                          </p:spTgt>
                                        </p:tgtEl>
                                        <p:attrNameLst>
                                          <p:attrName>style.visibility</p:attrName>
                                        </p:attrNameLst>
                                      </p:cBhvr>
                                      <p:to>
                                        <p:strVal val="visible"/>
                                      </p:to>
                                    </p:set>
                                    <p:anim calcmode="lin" valueType="num">
                                      <p:cBhvr additive="base">
                                        <p:cTn id="19" dur="500" fill="hold"/>
                                        <p:tgtEl>
                                          <p:spTgt spid="590851">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9085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90851">
                                            <p:txEl>
                                              <p:pRg st="2" end="2"/>
                                            </p:txEl>
                                          </p:spTgt>
                                        </p:tgtEl>
                                        <p:attrNameLst>
                                          <p:attrName>style.visibility</p:attrName>
                                        </p:attrNameLst>
                                      </p:cBhvr>
                                      <p:to>
                                        <p:strVal val="visible"/>
                                      </p:to>
                                    </p:set>
                                    <p:anim calcmode="lin" valueType="num">
                                      <p:cBhvr additive="base">
                                        <p:cTn id="25" dur="500" fill="hold"/>
                                        <p:tgtEl>
                                          <p:spTgt spid="590851">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9085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90851">
                                            <p:txEl>
                                              <p:pRg st="3" end="3"/>
                                            </p:txEl>
                                          </p:spTgt>
                                        </p:tgtEl>
                                        <p:attrNameLst>
                                          <p:attrName>style.visibility</p:attrName>
                                        </p:attrNameLst>
                                      </p:cBhvr>
                                      <p:to>
                                        <p:strVal val="visible"/>
                                      </p:to>
                                    </p:set>
                                    <p:anim calcmode="lin" valueType="num">
                                      <p:cBhvr additive="base">
                                        <p:cTn id="31" dur="500" fill="hold"/>
                                        <p:tgtEl>
                                          <p:spTgt spid="590851">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9085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90851">
                                            <p:txEl>
                                              <p:pRg st="4" end="4"/>
                                            </p:txEl>
                                          </p:spTgt>
                                        </p:tgtEl>
                                        <p:attrNameLst>
                                          <p:attrName>style.visibility</p:attrName>
                                        </p:attrNameLst>
                                      </p:cBhvr>
                                      <p:to>
                                        <p:strVal val="visible"/>
                                      </p:to>
                                    </p:set>
                                    <p:anim calcmode="lin" valueType="num">
                                      <p:cBhvr additive="base">
                                        <p:cTn id="37" dur="500" fill="hold"/>
                                        <p:tgtEl>
                                          <p:spTgt spid="590851">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59085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590851">
                                            <p:txEl>
                                              <p:pRg st="5" end="5"/>
                                            </p:txEl>
                                          </p:spTgt>
                                        </p:tgtEl>
                                        <p:attrNameLst>
                                          <p:attrName>style.visibility</p:attrName>
                                        </p:attrNameLst>
                                      </p:cBhvr>
                                      <p:to>
                                        <p:strVal val="visible"/>
                                      </p:to>
                                    </p:set>
                                    <p:anim calcmode="lin" valueType="num">
                                      <p:cBhvr additive="base">
                                        <p:cTn id="43" dur="500" fill="hold"/>
                                        <p:tgtEl>
                                          <p:spTgt spid="590851">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59085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590851">
                                            <p:txEl>
                                              <p:pRg st="6" end="6"/>
                                            </p:txEl>
                                          </p:spTgt>
                                        </p:tgtEl>
                                        <p:attrNameLst>
                                          <p:attrName>style.visibility</p:attrName>
                                        </p:attrNameLst>
                                      </p:cBhvr>
                                      <p:to>
                                        <p:strVal val="visible"/>
                                      </p:to>
                                    </p:set>
                                    <p:anim calcmode="lin" valueType="num">
                                      <p:cBhvr additive="base">
                                        <p:cTn id="49" dur="500" fill="hold"/>
                                        <p:tgtEl>
                                          <p:spTgt spid="590851">
                                            <p:txEl>
                                              <p:pRg st="6" end="6"/>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590851">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0851" grpId="0" build="p"/>
      <p:bldP spid="590850"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6691" name="Rectangle 3" descr="Rectangle: Click to edit Master text styles&#10;Second level&#10;Third level&#10;Fourth level&#10;Fifth level"/>
          <p:cNvSpPr>
            <a:spLocks noGrp="1" noChangeArrowheads="1"/>
          </p:cNvSpPr>
          <p:nvPr>
            <p:ph type="body" idx="1"/>
          </p:nvPr>
        </p:nvSpPr>
        <p:spPr>
          <a:xfrm>
            <a:off x="468313" y="5049838"/>
            <a:ext cx="8064500" cy="1150937"/>
          </a:xfrm>
        </p:spPr>
        <p:txBody>
          <a:bodyPr/>
          <a:lstStyle/>
          <a:p>
            <a:pPr eaLnBrk="1" hangingPunct="1">
              <a:lnSpc>
                <a:spcPct val="110000"/>
              </a:lnSpc>
              <a:spcBef>
                <a:spcPct val="50000"/>
              </a:spcBef>
              <a:buFont typeface="Wingdings" pitchFamily="2" charset="2"/>
              <a:buNone/>
            </a:pPr>
            <a:r>
              <a:rPr lang="en-US" altLang="zh-CN" dirty="0">
                <a:solidFill>
                  <a:srgbClr val="CC0000"/>
                </a:solidFill>
                <a:latin typeface="黑体" pitchFamily="49" charset="-122"/>
                <a:ea typeface="楷体_GB2312"/>
                <a:cs typeface="楷体_GB2312"/>
              </a:rPr>
              <a:t>2.</a:t>
            </a:r>
            <a:r>
              <a:rPr lang="zh-CN" altLang="en-US" dirty="0">
                <a:solidFill>
                  <a:srgbClr val="CC0000"/>
                </a:solidFill>
                <a:latin typeface="黑体" pitchFamily="49" charset="-122"/>
                <a:ea typeface="楷体_GB2312"/>
                <a:cs typeface="楷体_GB2312"/>
              </a:rPr>
              <a:t>当</a:t>
            </a:r>
            <a:r>
              <a:rPr lang="en-US" altLang="zh-CN" dirty="0">
                <a:solidFill>
                  <a:srgbClr val="CC0000"/>
                </a:solidFill>
                <a:latin typeface="黑体" pitchFamily="49" charset="-122"/>
                <a:ea typeface="楷体_GB2312"/>
                <a:cs typeface="楷体_GB2312"/>
              </a:rPr>
              <a:t>j=0</a:t>
            </a:r>
            <a:r>
              <a:rPr lang="zh-CN" altLang="en-US" dirty="0">
                <a:solidFill>
                  <a:srgbClr val="CC0000"/>
                </a:solidFill>
                <a:latin typeface="黑体" pitchFamily="49" charset="-122"/>
                <a:ea typeface="楷体_GB2312"/>
                <a:cs typeface="楷体_GB2312"/>
              </a:rPr>
              <a:t>时，</a:t>
            </a:r>
            <a:r>
              <a:rPr lang="en-US" altLang="zh-CN" dirty="0">
                <a:solidFill>
                  <a:srgbClr val="CC0000"/>
                </a:solidFill>
                <a:latin typeface="黑体" pitchFamily="49" charset="-122"/>
                <a:ea typeface="楷体_GB2312"/>
                <a:cs typeface="楷体_GB2312"/>
              </a:rPr>
              <a:t>f[j]=-1</a:t>
            </a:r>
            <a:r>
              <a:rPr lang="zh-CN" altLang="en-US" dirty="0">
                <a:solidFill>
                  <a:srgbClr val="CC0000"/>
                </a:solidFill>
                <a:latin typeface="黑体" pitchFamily="49" charset="-122"/>
                <a:ea typeface="楷体_GB2312"/>
                <a:cs typeface="楷体_GB2312"/>
              </a:rPr>
              <a:t>，此处</a:t>
            </a:r>
            <a:r>
              <a:rPr lang="en-US" altLang="zh-CN" dirty="0">
                <a:solidFill>
                  <a:srgbClr val="CC0000"/>
                </a:solidFill>
                <a:latin typeface="黑体" pitchFamily="49" charset="-122"/>
                <a:ea typeface="楷体_GB2312"/>
                <a:cs typeface="楷体_GB2312"/>
              </a:rPr>
              <a:t>-1</a:t>
            </a:r>
            <a:r>
              <a:rPr lang="zh-CN" altLang="en-US" dirty="0">
                <a:solidFill>
                  <a:srgbClr val="CC0000"/>
                </a:solidFill>
                <a:latin typeface="黑体" pitchFamily="49" charset="-122"/>
                <a:ea typeface="楷体_GB2312"/>
                <a:cs typeface="楷体_GB2312"/>
              </a:rPr>
              <a:t>为一标记，表示接下来比较</a:t>
            </a:r>
            <a:r>
              <a:rPr lang="en-US" altLang="zh-CN" dirty="0">
                <a:solidFill>
                  <a:srgbClr val="CC0000"/>
                </a:solidFill>
                <a:latin typeface="黑体" pitchFamily="49" charset="-122"/>
                <a:ea typeface="楷体_GB2312"/>
                <a:cs typeface="楷体_GB2312"/>
              </a:rPr>
              <a:t>s</a:t>
            </a:r>
            <a:r>
              <a:rPr lang="en-US" altLang="zh-CN" baseline="-30000" dirty="0">
                <a:solidFill>
                  <a:srgbClr val="CC0000"/>
                </a:solidFill>
                <a:latin typeface="黑体" pitchFamily="49" charset="-122"/>
                <a:ea typeface="楷体_GB2312"/>
                <a:cs typeface="楷体_GB2312"/>
              </a:rPr>
              <a:t>i+1</a:t>
            </a:r>
            <a:r>
              <a:rPr lang="zh-CN" altLang="en-US" dirty="0">
                <a:solidFill>
                  <a:srgbClr val="CC0000"/>
                </a:solidFill>
                <a:latin typeface="黑体" pitchFamily="49" charset="-122"/>
                <a:ea typeface="楷体_GB2312"/>
                <a:cs typeface="楷体_GB2312"/>
              </a:rPr>
              <a:t>和</a:t>
            </a:r>
            <a:r>
              <a:rPr lang="en-US" altLang="zh-CN" dirty="0">
                <a:solidFill>
                  <a:srgbClr val="CC0000"/>
                </a:solidFill>
                <a:latin typeface="黑体" pitchFamily="49" charset="-122"/>
                <a:ea typeface="楷体_GB2312"/>
                <a:cs typeface="楷体_GB2312"/>
              </a:rPr>
              <a:t>t</a:t>
            </a:r>
            <a:r>
              <a:rPr lang="en-US" altLang="zh-CN" baseline="-30000" dirty="0">
                <a:solidFill>
                  <a:srgbClr val="CC0000"/>
                </a:solidFill>
                <a:latin typeface="黑体" pitchFamily="49" charset="-122"/>
                <a:ea typeface="楷体_GB2312"/>
                <a:cs typeface="楷体_GB2312"/>
              </a:rPr>
              <a:t>0</a:t>
            </a:r>
            <a:r>
              <a:rPr lang="zh-CN" altLang="en-US" dirty="0">
                <a:solidFill>
                  <a:srgbClr val="CC0000"/>
                </a:solidFill>
                <a:latin typeface="黑体" pitchFamily="49" charset="-122"/>
                <a:ea typeface="楷体_GB2312"/>
                <a:cs typeface="楷体_GB2312"/>
              </a:rPr>
              <a:t>；</a:t>
            </a:r>
          </a:p>
        </p:txBody>
      </p:sp>
      <p:sp>
        <p:nvSpPr>
          <p:cNvPr id="70659" name="标题 1"/>
          <p:cNvSpPr>
            <a:spLocks noGrp="1"/>
          </p:cNvSpPr>
          <p:nvPr>
            <p:ph type="title"/>
          </p:nvPr>
        </p:nvSpPr>
        <p:spPr>
          <a:xfrm>
            <a:off x="993775" y="142875"/>
            <a:ext cx="7754938" cy="838200"/>
          </a:xfrm>
        </p:spPr>
        <p:txBody>
          <a:bodyPr/>
          <a:lstStyle/>
          <a:p>
            <a:r>
              <a:rPr lang="zh-CN" altLang="en-US">
                <a:solidFill>
                  <a:schemeClr val="tx2"/>
                </a:solidFill>
                <a:latin typeface="黑体" pitchFamily="49" charset="-122"/>
                <a:ea typeface="黑体" pitchFamily="49" charset="-122"/>
              </a:rPr>
              <a:t>模式匹配的</a:t>
            </a:r>
            <a:r>
              <a:rPr lang="en-US" altLang="zh-CN">
                <a:solidFill>
                  <a:schemeClr val="tx2"/>
                </a:solidFill>
                <a:latin typeface="黑体" pitchFamily="49" charset="-122"/>
                <a:ea typeface="黑体" pitchFamily="49" charset="-122"/>
              </a:rPr>
              <a:t>KMP</a:t>
            </a:r>
            <a:r>
              <a:rPr lang="zh-CN" altLang="en-US">
                <a:solidFill>
                  <a:schemeClr val="tx2"/>
                </a:solidFill>
                <a:latin typeface="黑体" pitchFamily="49" charset="-122"/>
                <a:ea typeface="黑体" pitchFamily="49" charset="-122"/>
              </a:rPr>
              <a:t>算法</a:t>
            </a:r>
          </a:p>
        </p:txBody>
      </p:sp>
      <p:graphicFrame>
        <p:nvGraphicFramePr>
          <p:cNvPr id="70660" name="对象 3"/>
          <p:cNvGraphicFramePr>
            <a:graphicFrameLocks noChangeAspect="1"/>
          </p:cNvGraphicFramePr>
          <p:nvPr/>
        </p:nvGraphicFramePr>
        <p:xfrm>
          <a:off x="85725" y="1412875"/>
          <a:ext cx="8915400" cy="1447800"/>
        </p:xfrm>
        <a:graphic>
          <a:graphicData uri="http://schemas.openxmlformats.org/presentationml/2006/ole">
            <mc:AlternateContent xmlns:mc="http://schemas.openxmlformats.org/markup-compatibility/2006">
              <mc:Choice xmlns:v="urn:schemas-microsoft-com:vml" Requires="v">
                <p:oleObj spid="_x0000_s70688" name="Equation" r:id="rId3" imgW="3352800" imgH="609600" progId="Equation.3">
                  <p:embed/>
                </p:oleObj>
              </mc:Choice>
              <mc:Fallback>
                <p:oleObj name="Equation" r:id="rId3" imgW="3352800" imgH="609600" progId="Equation.3">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725" y="1412875"/>
                        <a:ext cx="89154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矩形 4"/>
          <p:cNvSpPr>
            <a:spLocks noChangeArrowheads="1"/>
          </p:cNvSpPr>
          <p:nvPr/>
        </p:nvSpPr>
        <p:spPr bwMode="auto">
          <a:xfrm>
            <a:off x="827088" y="1881188"/>
            <a:ext cx="8316912" cy="431800"/>
          </a:xfrm>
          <a:prstGeom prst="rect">
            <a:avLst/>
          </a:prstGeom>
          <a:noFill/>
          <a:ln w="762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70662" name="矩形 6"/>
          <p:cNvSpPr>
            <a:spLocks noChangeArrowheads="1"/>
          </p:cNvSpPr>
          <p:nvPr/>
        </p:nvSpPr>
        <p:spPr bwMode="auto">
          <a:xfrm>
            <a:off x="1558925" y="3757613"/>
            <a:ext cx="3527425" cy="431800"/>
          </a:xfrm>
          <a:prstGeom prst="rect">
            <a:avLst/>
          </a:prstGeom>
          <a:solidFill>
            <a:srgbClr val="E2ECF6"/>
          </a:solidFill>
          <a:ln w="76200" algn="ctr">
            <a:solidFill>
              <a:schemeClr val="accent2"/>
            </a:solidFill>
            <a:round/>
            <a:headEnd/>
            <a:tailEnd/>
          </a:ln>
        </p:spPr>
        <p:txBody>
          <a:bodyPr anchor="ctr"/>
          <a:lstStyle/>
          <a:p>
            <a:endParaRPr lang="zh-CN" altLang="en-US"/>
          </a:p>
        </p:txBody>
      </p:sp>
      <p:sp>
        <p:nvSpPr>
          <p:cNvPr id="70663" name="矩形 7"/>
          <p:cNvSpPr>
            <a:spLocks noChangeArrowheads="1"/>
          </p:cNvSpPr>
          <p:nvPr/>
        </p:nvSpPr>
        <p:spPr bwMode="auto">
          <a:xfrm>
            <a:off x="693738" y="2955925"/>
            <a:ext cx="5976937" cy="431800"/>
          </a:xfrm>
          <a:prstGeom prst="rect">
            <a:avLst/>
          </a:prstGeom>
          <a:solidFill>
            <a:srgbClr val="E2ECF6"/>
          </a:solidFill>
          <a:ln w="76200" algn="ctr">
            <a:solidFill>
              <a:schemeClr val="accent2"/>
            </a:solidFill>
            <a:round/>
            <a:headEnd/>
            <a:tailEnd/>
          </a:ln>
        </p:spPr>
        <p:txBody>
          <a:bodyPr anchor="ctr"/>
          <a:lstStyle/>
          <a:p>
            <a:endParaRPr lang="zh-CN" altLang="en-US"/>
          </a:p>
        </p:txBody>
      </p:sp>
      <p:grpSp>
        <p:nvGrpSpPr>
          <p:cNvPr id="66565" name="组合 66564"/>
          <p:cNvGrpSpPr>
            <a:grpSpLocks/>
          </p:cNvGrpSpPr>
          <p:nvPr/>
        </p:nvGrpSpPr>
        <p:grpSpPr bwMode="auto">
          <a:xfrm>
            <a:off x="4186238" y="2393950"/>
            <a:ext cx="485775" cy="998538"/>
            <a:chOff x="4186543" y="2394284"/>
            <a:chExt cx="486054" cy="998712"/>
          </a:xfrm>
        </p:grpSpPr>
        <p:grpSp>
          <p:nvGrpSpPr>
            <p:cNvPr id="70673" name="组合 10"/>
            <p:cNvGrpSpPr>
              <a:grpSpLocks/>
            </p:cNvGrpSpPr>
            <p:nvPr/>
          </p:nvGrpSpPr>
          <p:grpSpPr bwMode="auto">
            <a:xfrm>
              <a:off x="4402567" y="2394284"/>
              <a:ext cx="270030" cy="530660"/>
              <a:chOff x="4824028" y="4518484"/>
              <a:chExt cx="270030" cy="530660"/>
            </a:xfrm>
          </p:grpSpPr>
          <p:cxnSp>
            <p:nvCxnSpPr>
              <p:cNvPr id="70678" name="直接箭头连接符 11"/>
              <p:cNvCxnSpPr>
                <a:cxnSpLocks noChangeShapeType="1"/>
              </p:cNvCxnSpPr>
              <p:nvPr/>
            </p:nvCxnSpPr>
            <p:spPr bwMode="auto">
              <a:xfrm>
                <a:off x="4824028" y="4725144"/>
                <a:ext cx="0" cy="324000"/>
              </a:xfrm>
              <a:prstGeom prst="straightConnector1">
                <a:avLst/>
              </a:prstGeom>
              <a:noFill/>
              <a:ln w="12700" algn="ctr">
                <a:solidFill>
                  <a:schemeClr val="accent2"/>
                </a:solidFill>
                <a:round/>
                <a:headEnd/>
                <a:tailEnd type="arrow" w="med" len="med"/>
              </a:ln>
              <a:extLst>
                <a:ext uri="{909E8E84-426E-40DD-AFC4-6F175D3DCCD1}">
                  <a14:hiddenFill xmlns:a14="http://schemas.microsoft.com/office/drawing/2010/main">
                    <a:noFill/>
                  </a14:hiddenFill>
                </a:ext>
              </a:extLst>
            </p:spPr>
          </p:cxnSp>
          <p:sp>
            <p:nvSpPr>
              <p:cNvPr id="70679" name="TextBox 12"/>
              <p:cNvSpPr txBox="1">
                <a:spLocks noChangeArrowheads="1"/>
              </p:cNvSpPr>
              <p:nvPr/>
            </p:nvSpPr>
            <p:spPr bwMode="auto">
              <a:xfrm>
                <a:off x="4824028" y="4518484"/>
                <a:ext cx="270030" cy="368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a:t>i</a:t>
                </a:r>
                <a:endParaRPr lang="zh-CN" altLang="en-US"/>
              </a:p>
            </p:txBody>
          </p:sp>
        </p:grpSp>
        <p:grpSp>
          <p:nvGrpSpPr>
            <p:cNvPr id="70674" name="组合 66563"/>
            <p:cNvGrpSpPr>
              <a:grpSpLocks/>
            </p:cNvGrpSpPr>
            <p:nvPr/>
          </p:nvGrpSpPr>
          <p:grpSpPr bwMode="auto">
            <a:xfrm>
              <a:off x="4186543" y="2960948"/>
              <a:ext cx="432048" cy="432048"/>
              <a:chOff x="4186543" y="2960948"/>
              <a:chExt cx="432048" cy="432048"/>
            </a:xfrm>
          </p:grpSpPr>
          <p:sp>
            <p:nvSpPr>
              <p:cNvPr id="70675" name="矩形 24"/>
              <p:cNvSpPr>
                <a:spLocks noChangeArrowheads="1"/>
              </p:cNvSpPr>
              <p:nvPr/>
            </p:nvSpPr>
            <p:spPr bwMode="auto">
              <a:xfrm>
                <a:off x="4186543" y="2960948"/>
                <a:ext cx="432048" cy="432048"/>
              </a:xfrm>
              <a:prstGeom prst="rect">
                <a:avLst/>
              </a:prstGeom>
              <a:solidFill>
                <a:srgbClr val="FFFF00"/>
              </a:solidFill>
              <a:ln w="76200" algn="ctr">
                <a:solidFill>
                  <a:schemeClr val="accent2"/>
                </a:solidFill>
                <a:round/>
                <a:headEnd/>
                <a:tailEnd/>
              </a:ln>
            </p:spPr>
            <p:txBody>
              <a:bodyPr anchor="ctr"/>
              <a:lstStyle/>
              <a:p>
                <a:endParaRPr lang="zh-CN" altLang="en-US"/>
              </a:p>
            </p:txBody>
          </p:sp>
          <p:cxnSp>
            <p:nvCxnSpPr>
              <p:cNvPr id="70676" name="直接连接符 28"/>
              <p:cNvCxnSpPr>
                <a:cxnSpLocks noChangeShapeType="1"/>
              </p:cNvCxnSpPr>
              <p:nvPr/>
            </p:nvCxnSpPr>
            <p:spPr bwMode="auto">
              <a:xfrm>
                <a:off x="4186543" y="2960948"/>
                <a:ext cx="432048" cy="432048"/>
              </a:xfrm>
              <a:prstGeom prst="line">
                <a:avLst/>
              </a:prstGeom>
              <a:noFill/>
              <a:ln w="76200" algn="ctr">
                <a:solidFill>
                  <a:srgbClr val="FF0000"/>
                </a:solidFill>
                <a:round/>
                <a:headEnd/>
                <a:tailEnd/>
              </a:ln>
              <a:extLst>
                <a:ext uri="{909E8E84-426E-40DD-AFC4-6F175D3DCCD1}">
                  <a14:hiddenFill xmlns:a14="http://schemas.microsoft.com/office/drawing/2010/main">
                    <a:noFill/>
                  </a14:hiddenFill>
                </a:ext>
              </a:extLst>
            </p:spPr>
          </p:cxnSp>
          <p:cxnSp>
            <p:nvCxnSpPr>
              <p:cNvPr id="70677" name="直接连接符 31"/>
              <p:cNvCxnSpPr>
                <a:cxnSpLocks noChangeShapeType="1"/>
              </p:cNvCxnSpPr>
              <p:nvPr/>
            </p:nvCxnSpPr>
            <p:spPr bwMode="auto">
              <a:xfrm flipV="1">
                <a:off x="4186543" y="2960948"/>
                <a:ext cx="432048" cy="427526"/>
              </a:xfrm>
              <a:prstGeom prst="line">
                <a:avLst/>
              </a:prstGeom>
              <a:noFill/>
              <a:ln w="76200" algn="ctr">
                <a:solidFill>
                  <a:srgbClr val="FF0000"/>
                </a:solidFill>
                <a:round/>
                <a:headEnd/>
                <a:tailEnd/>
              </a:ln>
              <a:extLst>
                <a:ext uri="{909E8E84-426E-40DD-AFC4-6F175D3DCCD1}">
                  <a14:hiddenFill xmlns:a14="http://schemas.microsoft.com/office/drawing/2010/main">
                    <a:noFill/>
                  </a14:hiddenFill>
                </a:ext>
              </a:extLst>
            </p:spPr>
          </p:cxnSp>
        </p:grpSp>
      </p:grpSp>
      <p:grpSp>
        <p:nvGrpSpPr>
          <p:cNvPr id="66566" name="组合 66565"/>
          <p:cNvGrpSpPr>
            <a:grpSpLocks/>
          </p:cNvGrpSpPr>
          <p:nvPr/>
        </p:nvGrpSpPr>
        <p:grpSpPr bwMode="auto">
          <a:xfrm>
            <a:off x="1558925" y="3756025"/>
            <a:ext cx="596900" cy="950913"/>
            <a:chOff x="1558251" y="3755802"/>
            <a:chExt cx="597774" cy="951026"/>
          </a:xfrm>
        </p:grpSpPr>
        <p:grpSp>
          <p:nvGrpSpPr>
            <p:cNvPr id="70666" name="组合 16"/>
            <p:cNvGrpSpPr>
              <a:grpSpLocks/>
            </p:cNvGrpSpPr>
            <p:nvPr/>
          </p:nvGrpSpPr>
          <p:grpSpPr bwMode="auto">
            <a:xfrm>
              <a:off x="1727686" y="4221088"/>
              <a:ext cx="428339" cy="485740"/>
              <a:chOff x="4824028" y="6129028"/>
              <a:chExt cx="428339" cy="485740"/>
            </a:xfrm>
          </p:grpSpPr>
          <p:cxnSp>
            <p:nvCxnSpPr>
              <p:cNvPr id="70671" name="直接箭头连接符 17"/>
              <p:cNvCxnSpPr>
                <a:cxnSpLocks noChangeShapeType="1"/>
              </p:cNvCxnSpPr>
              <p:nvPr/>
            </p:nvCxnSpPr>
            <p:spPr bwMode="auto">
              <a:xfrm flipV="1">
                <a:off x="4824028" y="6129028"/>
                <a:ext cx="0" cy="324308"/>
              </a:xfrm>
              <a:prstGeom prst="straightConnector1">
                <a:avLst/>
              </a:prstGeom>
              <a:noFill/>
              <a:ln w="12700" algn="ctr">
                <a:solidFill>
                  <a:schemeClr val="accent2"/>
                </a:solidFill>
                <a:round/>
                <a:headEnd/>
                <a:tailEnd type="arrow" w="med" len="med"/>
              </a:ln>
              <a:extLst>
                <a:ext uri="{909E8E84-426E-40DD-AFC4-6F175D3DCCD1}">
                  <a14:hiddenFill xmlns:a14="http://schemas.microsoft.com/office/drawing/2010/main">
                    <a:noFill/>
                  </a14:hiddenFill>
                </a:ext>
              </a:extLst>
            </p:spPr>
          </p:cxnSp>
          <p:sp>
            <p:nvSpPr>
              <p:cNvPr id="70672" name="TextBox 18"/>
              <p:cNvSpPr txBox="1">
                <a:spLocks noChangeArrowheads="1"/>
              </p:cNvSpPr>
              <p:nvPr/>
            </p:nvSpPr>
            <p:spPr bwMode="auto">
              <a:xfrm>
                <a:off x="4982337" y="6246108"/>
                <a:ext cx="270030" cy="368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a:t>j</a:t>
                </a:r>
                <a:endParaRPr lang="zh-CN" altLang="en-US"/>
              </a:p>
            </p:txBody>
          </p:sp>
        </p:grpSp>
        <p:grpSp>
          <p:nvGrpSpPr>
            <p:cNvPr id="70667" name="组合 38"/>
            <p:cNvGrpSpPr>
              <a:grpSpLocks/>
            </p:cNvGrpSpPr>
            <p:nvPr/>
          </p:nvGrpSpPr>
          <p:grpSpPr bwMode="auto">
            <a:xfrm>
              <a:off x="1558251" y="3755802"/>
              <a:ext cx="432048" cy="432048"/>
              <a:chOff x="4186543" y="2960948"/>
              <a:chExt cx="432048" cy="432048"/>
            </a:xfrm>
          </p:grpSpPr>
          <p:sp>
            <p:nvSpPr>
              <p:cNvPr id="70668" name="矩形 39"/>
              <p:cNvSpPr>
                <a:spLocks noChangeArrowheads="1"/>
              </p:cNvSpPr>
              <p:nvPr/>
            </p:nvSpPr>
            <p:spPr bwMode="auto">
              <a:xfrm>
                <a:off x="4186543" y="2960948"/>
                <a:ext cx="432048" cy="432048"/>
              </a:xfrm>
              <a:prstGeom prst="rect">
                <a:avLst/>
              </a:prstGeom>
              <a:solidFill>
                <a:srgbClr val="FFFF00"/>
              </a:solidFill>
              <a:ln w="76200" algn="ctr">
                <a:solidFill>
                  <a:schemeClr val="accent2"/>
                </a:solidFill>
                <a:round/>
                <a:headEnd/>
                <a:tailEnd/>
              </a:ln>
            </p:spPr>
            <p:txBody>
              <a:bodyPr anchor="ctr"/>
              <a:lstStyle/>
              <a:p>
                <a:endParaRPr lang="zh-CN" altLang="en-US"/>
              </a:p>
            </p:txBody>
          </p:sp>
          <p:cxnSp>
            <p:nvCxnSpPr>
              <p:cNvPr id="70669" name="直接连接符 40"/>
              <p:cNvCxnSpPr>
                <a:cxnSpLocks noChangeShapeType="1"/>
              </p:cNvCxnSpPr>
              <p:nvPr/>
            </p:nvCxnSpPr>
            <p:spPr bwMode="auto">
              <a:xfrm>
                <a:off x="4186543" y="2960948"/>
                <a:ext cx="432048" cy="432048"/>
              </a:xfrm>
              <a:prstGeom prst="line">
                <a:avLst/>
              </a:prstGeom>
              <a:noFill/>
              <a:ln w="76200" algn="ctr">
                <a:solidFill>
                  <a:srgbClr val="FF0000"/>
                </a:solidFill>
                <a:round/>
                <a:headEnd/>
                <a:tailEnd/>
              </a:ln>
              <a:extLst>
                <a:ext uri="{909E8E84-426E-40DD-AFC4-6F175D3DCCD1}">
                  <a14:hiddenFill xmlns:a14="http://schemas.microsoft.com/office/drawing/2010/main">
                    <a:noFill/>
                  </a14:hiddenFill>
                </a:ext>
              </a:extLst>
            </p:spPr>
          </p:cxnSp>
          <p:cxnSp>
            <p:nvCxnSpPr>
              <p:cNvPr id="70670" name="直接连接符 41"/>
              <p:cNvCxnSpPr>
                <a:cxnSpLocks noChangeShapeType="1"/>
              </p:cNvCxnSpPr>
              <p:nvPr/>
            </p:nvCxnSpPr>
            <p:spPr bwMode="auto">
              <a:xfrm flipV="1">
                <a:off x="4186543" y="2960948"/>
                <a:ext cx="432048" cy="427526"/>
              </a:xfrm>
              <a:prstGeom prst="line">
                <a:avLst/>
              </a:prstGeom>
              <a:noFill/>
              <a:ln w="76200" algn="ctr">
                <a:solidFill>
                  <a:srgbClr val="FF0000"/>
                </a:solidFill>
                <a:round/>
                <a:headEnd/>
                <a:tailEnd/>
              </a:ln>
              <a:extLst>
                <a:ext uri="{909E8E84-426E-40DD-AFC4-6F175D3DCCD1}">
                  <a14:hiddenFill xmlns:a14="http://schemas.microsoft.com/office/drawing/2010/main">
                    <a:noFill/>
                  </a14:hiddenFill>
                </a:ext>
              </a:extLst>
            </p:spPr>
          </p:cxnSp>
        </p:grpSp>
      </p:gr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66565"/>
                                        </p:tgtEl>
                                        <p:attrNameLst>
                                          <p:attrName>style.visibility</p:attrName>
                                        </p:attrNameLst>
                                      </p:cBhvr>
                                      <p:to>
                                        <p:strVal val="visible"/>
                                      </p:to>
                                    </p:set>
                                    <p:animEffect transition="in" filter="fade">
                                      <p:cBhvr>
                                        <p:cTn id="7" dur="500"/>
                                        <p:tgtEl>
                                          <p:spTgt spid="665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66566"/>
                                        </p:tgtEl>
                                        <p:attrNameLst>
                                          <p:attrName>style.visibility</p:attrName>
                                        </p:attrNameLst>
                                      </p:cBhvr>
                                      <p:to>
                                        <p:strVal val="visible"/>
                                      </p:to>
                                    </p:set>
                                    <p:animEffect transition="in" filter="fade">
                                      <p:cBhvr>
                                        <p:cTn id="12" dur="500"/>
                                        <p:tgtEl>
                                          <p:spTgt spid="6656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26691">
                                            <p:txEl>
                                              <p:pRg st="0" end="0"/>
                                            </p:txEl>
                                          </p:spTgt>
                                        </p:tgtEl>
                                        <p:attrNameLst>
                                          <p:attrName>style.visibility</p:attrName>
                                        </p:attrNameLst>
                                      </p:cBhvr>
                                      <p:to>
                                        <p:strVal val="visible"/>
                                      </p:to>
                                    </p:set>
                                    <p:animEffect transition="in" filter="fade">
                                      <p:cBhvr>
                                        <p:cTn id="22" dur="500"/>
                                        <p:tgtEl>
                                          <p:spTgt spid="62669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6691" grpId="0" build="p"/>
      <p:bldP spid="5" grpId="0" animBg="1"/>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6691" name="Rectangle 3" descr="Rectangle: Click to edit Master text styles&#10;Second level&#10;Third level&#10;Fourth level&#10;Fifth level"/>
          <p:cNvSpPr>
            <a:spLocks noGrp="1" noChangeArrowheads="1"/>
          </p:cNvSpPr>
          <p:nvPr>
            <p:ph type="body" idx="1"/>
          </p:nvPr>
        </p:nvSpPr>
        <p:spPr>
          <a:xfrm>
            <a:off x="354013" y="5300663"/>
            <a:ext cx="7521575" cy="1042987"/>
          </a:xfrm>
        </p:spPr>
        <p:txBody>
          <a:bodyPr/>
          <a:lstStyle/>
          <a:p>
            <a:pPr eaLnBrk="1" hangingPunct="1">
              <a:lnSpc>
                <a:spcPct val="110000"/>
              </a:lnSpc>
              <a:spcBef>
                <a:spcPct val="50000"/>
              </a:spcBef>
              <a:buFont typeface="Wingdings" pitchFamily="2" charset="2"/>
              <a:buNone/>
              <a:defRPr/>
            </a:pPr>
            <a:r>
              <a:rPr lang="en-US" altLang="zh-CN" dirty="0">
                <a:ea typeface="楷体_GB2312" pitchFamily="49" charset="-122"/>
              </a:rPr>
              <a:t>3.</a:t>
            </a:r>
            <a:r>
              <a:rPr lang="zh-CN" altLang="en-US" dirty="0">
                <a:ea typeface="楷体_GB2312" pitchFamily="49" charset="-122"/>
              </a:rPr>
              <a:t>若模式串</a:t>
            </a:r>
            <a:r>
              <a:rPr lang="en-US" altLang="zh-CN" dirty="0">
                <a:ea typeface="楷体_GB2312" pitchFamily="49" charset="-122"/>
              </a:rPr>
              <a:t>pat</a:t>
            </a:r>
            <a:r>
              <a:rPr lang="zh-CN" altLang="en-US" dirty="0">
                <a:ea typeface="楷体_GB2312" pitchFamily="49" charset="-122"/>
              </a:rPr>
              <a:t>中不存在如上所说的真子串，有</a:t>
            </a:r>
            <a:r>
              <a:rPr lang="en-US" altLang="zh-CN" dirty="0">
                <a:ea typeface="楷体_GB2312" pitchFamily="49" charset="-122"/>
              </a:rPr>
              <a:t>f[j]=0</a:t>
            </a:r>
            <a:r>
              <a:rPr lang="zh-CN" altLang="en-US" dirty="0">
                <a:ea typeface="楷体_GB2312" pitchFamily="49" charset="-122"/>
              </a:rPr>
              <a:t>，则接下来比较</a:t>
            </a:r>
            <a:r>
              <a:rPr lang="en-US" altLang="zh-CN" dirty="0" err="1">
                <a:ea typeface="楷体_GB2312" pitchFamily="49" charset="-122"/>
              </a:rPr>
              <a:t>s</a:t>
            </a:r>
            <a:r>
              <a:rPr lang="en-US" altLang="zh-CN" baseline="-30000" dirty="0" err="1">
                <a:ea typeface="楷体_GB2312" pitchFamily="49" charset="-122"/>
              </a:rPr>
              <a:t>i</a:t>
            </a:r>
            <a:r>
              <a:rPr lang="zh-CN" altLang="en-US" dirty="0">
                <a:ea typeface="楷体_GB2312" pitchFamily="49" charset="-122"/>
              </a:rPr>
              <a:t>和</a:t>
            </a:r>
            <a:r>
              <a:rPr lang="en-US" altLang="zh-CN" dirty="0">
                <a:ea typeface="楷体_GB2312" pitchFamily="49" charset="-122"/>
              </a:rPr>
              <a:t>t</a:t>
            </a:r>
            <a:r>
              <a:rPr lang="en-US" altLang="zh-CN" baseline="-30000" dirty="0">
                <a:ea typeface="楷体_GB2312" pitchFamily="49" charset="-122"/>
              </a:rPr>
              <a:t>0</a:t>
            </a:r>
            <a:r>
              <a:rPr lang="zh-CN" altLang="en-US" dirty="0">
                <a:ea typeface="楷体_GB2312" pitchFamily="49" charset="-122"/>
              </a:rPr>
              <a:t>。</a:t>
            </a:r>
          </a:p>
        </p:txBody>
      </p:sp>
      <p:sp>
        <p:nvSpPr>
          <p:cNvPr id="71683" name="标题 1"/>
          <p:cNvSpPr>
            <a:spLocks noGrp="1"/>
          </p:cNvSpPr>
          <p:nvPr>
            <p:ph type="title"/>
          </p:nvPr>
        </p:nvSpPr>
        <p:spPr>
          <a:xfrm>
            <a:off x="993775" y="142875"/>
            <a:ext cx="7754938" cy="838200"/>
          </a:xfrm>
        </p:spPr>
        <p:txBody>
          <a:bodyPr/>
          <a:lstStyle/>
          <a:p>
            <a:r>
              <a:rPr lang="zh-CN" altLang="en-US">
                <a:solidFill>
                  <a:schemeClr val="tx2"/>
                </a:solidFill>
                <a:latin typeface="黑体" pitchFamily="49" charset="-122"/>
                <a:ea typeface="黑体" pitchFamily="49" charset="-122"/>
              </a:rPr>
              <a:t>模式匹配的</a:t>
            </a:r>
            <a:r>
              <a:rPr lang="en-US" altLang="zh-CN">
                <a:solidFill>
                  <a:schemeClr val="tx2"/>
                </a:solidFill>
                <a:latin typeface="黑体" pitchFamily="49" charset="-122"/>
                <a:ea typeface="黑体" pitchFamily="49" charset="-122"/>
              </a:rPr>
              <a:t>KMP</a:t>
            </a:r>
            <a:r>
              <a:rPr lang="zh-CN" altLang="en-US">
                <a:solidFill>
                  <a:schemeClr val="tx2"/>
                </a:solidFill>
                <a:latin typeface="黑体" pitchFamily="49" charset="-122"/>
                <a:ea typeface="黑体" pitchFamily="49" charset="-122"/>
              </a:rPr>
              <a:t>算法</a:t>
            </a:r>
          </a:p>
        </p:txBody>
      </p:sp>
      <p:graphicFrame>
        <p:nvGraphicFramePr>
          <p:cNvPr id="71684" name="对象 3"/>
          <p:cNvGraphicFramePr>
            <a:graphicFrameLocks noChangeAspect="1"/>
          </p:cNvGraphicFramePr>
          <p:nvPr/>
        </p:nvGraphicFramePr>
        <p:xfrm>
          <a:off x="85725" y="1412875"/>
          <a:ext cx="8915400" cy="1447800"/>
        </p:xfrm>
        <a:graphic>
          <a:graphicData uri="http://schemas.openxmlformats.org/presentationml/2006/ole">
            <mc:AlternateContent xmlns:mc="http://schemas.openxmlformats.org/markup-compatibility/2006">
              <mc:Choice xmlns:v="urn:schemas-microsoft-com:vml" Requires="v">
                <p:oleObj spid="_x0000_s71716" name="Equation" r:id="rId3" imgW="3352800" imgH="609600" progId="Equation.3">
                  <p:embed/>
                </p:oleObj>
              </mc:Choice>
              <mc:Fallback>
                <p:oleObj name="Equation" r:id="rId3" imgW="3352800" imgH="609600" progId="Equation.3">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725" y="1412875"/>
                        <a:ext cx="89154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矩形 4"/>
          <p:cNvSpPr>
            <a:spLocks noChangeArrowheads="1"/>
          </p:cNvSpPr>
          <p:nvPr/>
        </p:nvSpPr>
        <p:spPr bwMode="auto">
          <a:xfrm>
            <a:off x="827088" y="2276475"/>
            <a:ext cx="8316912" cy="431800"/>
          </a:xfrm>
          <a:prstGeom prst="rect">
            <a:avLst/>
          </a:prstGeom>
          <a:noFill/>
          <a:ln w="762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grpSp>
        <p:nvGrpSpPr>
          <p:cNvPr id="71686" name="组合 5"/>
          <p:cNvGrpSpPr>
            <a:grpSpLocks/>
          </p:cNvGrpSpPr>
          <p:nvPr/>
        </p:nvGrpSpPr>
        <p:grpSpPr bwMode="auto">
          <a:xfrm>
            <a:off x="1054100" y="3284538"/>
            <a:ext cx="5976938" cy="971550"/>
            <a:chOff x="863588" y="5625244"/>
            <a:chExt cx="5976664" cy="972108"/>
          </a:xfrm>
        </p:grpSpPr>
        <p:sp>
          <p:nvSpPr>
            <p:cNvPr id="71704" name="矩形 6"/>
            <p:cNvSpPr>
              <a:spLocks noChangeArrowheads="1"/>
            </p:cNvSpPr>
            <p:nvPr/>
          </p:nvSpPr>
          <p:spPr bwMode="auto">
            <a:xfrm>
              <a:off x="1727684" y="6165304"/>
              <a:ext cx="3528392" cy="432048"/>
            </a:xfrm>
            <a:prstGeom prst="rect">
              <a:avLst/>
            </a:prstGeom>
            <a:solidFill>
              <a:srgbClr val="E2ECF6"/>
            </a:solidFill>
            <a:ln w="76200" algn="ctr">
              <a:solidFill>
                <a:schemeClr val="accent2"/>
              </a:solidFill>
              <a:round/>
              <a:headEnd/>
              <a:tailEnd/>
            </a:ln>
          </p:spPr>
          <p:txBody>
            <a:bodyPr anchor="ctr"/>
            <a:lstStyle/>
            <a:p>
              <a:endParaRPr lang="zh-CN" altLang="en-US"/>
            </a:p>
          </p:txBody>
        </p:sp>
        <p:sp>
          <p:nvSpPr>
            <p:cNvPr id="71705" name="矩形 7"/>
            <p:cNvSpPr>
              <a:spLocks noChangeArrowheads="1"/>
            </p:cNvSpPr>
            <p:nvPr/>
          </p:nvSpPr>
          <p:spPr bwMode="auto">
            <a:xfrm>
              <a:off x="863588" y="5625244"/>
              <a:ext cx="5976664" cy="432048"/>
            </a:xfrm>
            <a:prstGeom prst="rect">
              <a:avLst/>
            </a:prstGeom>
            <a:solidFill>
              <a:srgbClr val="E2ECF6"/>
            </a:solidFill>
            <a:ln w="76200" algn="ctr">
              <a:solidFill>
                <a:schemeClr val="accent2"/>
              </a:solidFill>
              <a:round/>
              <a:headEnd/>
              <a:tailEnd/>
            </a:ln>
          </p:spPr>
          <p:txBody>
            <a:bodyPr anchor="ctr"/>
            <a:lstStyle/>
            <a:p>
              <a:endParaRPr lang="zh-CN" altLang="en-US"/>
            </a:p>
          </p:txBody>
        </p:sp>
        <p:sp>
          <p:nvSpPr>
            <p:cNvPr id="71706" name="矩形 8"/>
            <p:cNvSpPr>
              <a:spLocks noChangeArrowheads="1"/>
            </p:cNvSpPr>
            <p:nvPr/>
          </p:nvSpPr>
          <p:spPr bwMode="auto">
            <a:xfrm>
              <a:off x="1727684" y="5625244"/>
              <a:ext cx="2628292" cy="432048"/>
            </a:xfrm>
            <a:prstGeom prst="rect">
              <a:avLst/>
            </a:prstGeom>
            <a:solidFill>
              <a:srgbClr val="FFC000"/>
            </a:solidFill>
            <a:ln w="76200" algn="ctr">
              <a:solidFill>
                <a:schemeClr val="accent2"/>
              </a:solidFill>
              <a:round/>
              <a:headEnd/>
              <a:tailEnd/>
            </a:ln>
          </p:spPr>
          <p:txBody>
            <a:bodyPr anchor="ctr"/>
            <a:lstStyle/>
            <a:p>
              <a:endParaRPr lang="zh-CN" altLang="en-US"/>
            </a:p>
          </p:txBody>
        </p:sp>
        <p:sp>
          <p:nvSpPr>
            <p:cNvPr id="71707" name="矩形 9"/>
            <p:cNvSpPr>
              <a:spLocks noChangeArrowheads="1"/>
            </p:cNvSpPr>
            <p:nvPr/>
          </p:nvSpPr>
          <p:spPr bwMode="auto">
            <a:xfrm>
              <a:off x="1727684" y="6165304"/>
              <a:ext cx="2628292" cy="432048"/>
            </a:xfrm>
            <a:prstGeom prst="rect">
              <a:avLst/>
            </a:prstGeom>
            <a:solidFill>
              <a:srgbClr val="FFC000"/>
            </a:solidFill>
            <a:ln w="76200" algn="ctr">
              <a:solidFill>
                <a:schemeClr val="accent2"/>
              </a:solidFill>
              <a:round/>
              <a:headEnd/>
              <a:tailEnd/>
            </a:ln>
          </p:spPr>
          <p:txBody>
            <a:bodyPr anchor="ctr"/>
            <a:lstStyle/>
            <a:p>
              <a:endParaRPr lang="zh-CN" altLang="en-US"/>
            </a:p>
          </p:txBody>
        </p:sp>
      </p:grpSp>
      <p:grpSp>
        <p:nvGrpSpPr>
          <p:cNvPr id="11" name="组合 10"/>
          <p:cNvGrpSpPr>
            <a:grpSpLocks/>
          </p:cNvGrpSpPr>
          <p:nvPr/>
        </p:nvGrpSpPr>
        <p:grpSpPr bwMode="auto">
          <a:xfrm>
            <a:off x="4762500" y="2708275"/>
            <a:ext cx="269875" cy="531813"/>
            <a:chOff x="4824028" y="4518484"/>
            <a:chExt cx="270030" cy="530660"/>
          </a:xfrm>
        </p:grpSpPr>
        <p:cxnSp>
          <p:nvCxnSpPr>
            <p:cNvPr id="71702" name="直接箭头连接符 11"/>
            <p:cNvCxnSpPr>
              <a:cxnSpLocks noChangeShapeType="1"/>
            </p:cNvCxnSpPr>
            <p:nvPr/>
          </p:nvCxnSpPr>
          <p:spPr bwMode="auto">
            <a:xfrm>
              <a:off x="4824028" y="4725144"/>
              <a:ext cx="0" cy="324000"/>
            </a:xfrm>
            <a:prstGeom prst="straightConnector1">
              <a:avLst/>
            </a:prstGeom>
            <a:noFill/>
            <a:ln w="12700" algn="ctr">
              <a:solidFill>
                <a:schemeClr val="accent2"/>
              </a:solidFill>
              <a:round/>
              <a:headEnd/>
              <a:tailEnd type="arrow" w="med" len="med"/>
            </a:ln>
            <a:extLst>
              <a:ext uri="{909E8E84-426E-40DD-AFC4-6F175D3DCCD1}">
                <a14:hiddenFill xmlns:a14="http://schemas.microsoft.com/office/drawing/2010/main">
                  <a:noFill/>
                </a14:hiddenFill>
              </a:ext>
            </a:extLst>
          </p:spPr>
        </p:cxnSp>
        <p:sp>
          <p:nvSpPr>
            <p:cNvPr id="71703" name="TextBox 12"/>
            <p:cNvSpPr txBox="1">
              <a:spLocks noChangeArrowheads="1"/>
            </p:cNvSpPr>
            <p:nvPr/>
          </p:nvSpPr>
          <p:spPr bwMode="auto">
            <a:xfrm>
              <a:off x="4824028" y="4518484"/>
              <a:ext cx="270030" cy="368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a:t>i</a:t>
              </a:r>
              <a:endParaRPr lang="zh-CN" altLang="en-US"/>
            </a:p>
          </p:txBody>
        </p:sp>
      </p:grpSp>
      <p:grpSp>
        <p:nvGrpSpPr>
          <p:cNvPr id="14" name="组合 13"/>
          <p:cNvGrpSpPr>
            <a:grpSpLocks/>
          </p:cNvGrpSpPr>
          <p:nvPr/>
        </p:nvGrpSpPr>
        <p:grpSpPr bwMode="auto">
          <a:xfrm>
            <a:off x="4762500" y="4319588"/>
            <a:ext cx="428625" cy="485775"/>
            <a:chOff x="4824028" y="6129028"/>
            <a:chExt cx="428339" cy="485740"/>
          </a:xfrm>
        </p:grpSpPr>
        <p:cxnSp>
          <p:nvCxnSpPr>
            <p:cNvPr id="71700" name="直接箭头连接符 14"/>
            <p:cNvCxnSpPr>
              <a:cxnSpLocks noChangeShapeType="1"/>
            </p:cNvCxnSpPr>
            <p:nvPr/>
          </p:nvCxnSpPr>
          <p:spPr bwMode="auto">
            <a:xfrm flipV="1">
              <a:off x="4824028" y="6129028"/>
              <a:ext cx="0" cy="324308"/>
            </a:xfrm>
            <a:prstGeom prst="straightConnector1">
              <a:avLst/>
            </a:prstGeom>
            <a:noFill/>
            <a:ln w="12700" algn="ctr">
              <a:solidFill>
                <a:schemeClr val="accent2"/>
              </a:solidFill>
              <a:round/>
              <a:headEnd/>
              <a:tailEnd type="arrow" w="med" len="med"/>
            </a:ln>
            <a:extLst>
              <a:ext uri="{909E8E84-426E-40DD-AFC4-6F175D3DCCD1}">
                <a14:hiddenFill xmlns:a14="http://schemas.microsoft.com/office/drawing/2010/main">
                  <a:noFill/>
                </a14:hiddenFill>
              </a:ext>
            </a:extLst>
          </p:spPr>
        </p:cxnSp>
        <p:sp>
          <p:nvSpPr>
            <p:cNvPr id="71701" name="TextBox 15"/>
            <p:cNvSpPr txBox="1">
              <a:spLocks noChangeArrowheads="1"/>
            </p:cNvSpPr>
            <p:nvPr/>
          </p:nvSpPr>
          <p:spPr bwMode="auto">
            <a:xfrm>
              <a:off x="4982337" y="6246108"/>
              <a:ext cx="270030" cy="368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a:t>j</a:t>
              </a:r>
              <a:endParaRPr lang="zh-CN" altLang="en-US"/>
            </a:p>
          </p:txBody>
        </p:sp>
      </p:grpSp>
      <p:grpSp>
        <p:nvGrpSpPr>
          <p:cNvPr id="17" name="组合 16"/>
          <p:cNvGrpSpPr>
            <a:grpSpLocks/>
          </p:cNvGrpSpPr>
          <p:nvPr/>
        </p:nvGrpSpPr>
        <p:grpSpPr bwMode="auto">
          <a:xfrm>
            <a:off x="2087563" y="4287838"/>
            <a:ext cx="428625" cy="485775"/>
            <a:chOff x="4824028" y="6129028"/>
            <a:chExt cx="428339" cy="485740"/>
          </a:xfrm>
        </p:grpSpPr>
        <p:cxnSp>
          <p:nvCxnSpPr>
            <p:cNvPr id="71698" name="直接箭头连接符 17"/>
            <p:cNvCxnSpPr>
              <a:cxnSpLocks noChangeShapeType="1"/>
            </p:cNvCxnSpPr>
            <p:nvPr/>
          </p:nvCxnSpPr>
          <p:spPr bwMode="auto">
            <a:xfrm flipV="1">
              <a:off x="4824028" y="6129028"/>
              <a:ext cx="0" cy="324308"/>
            </a:xfrm>
            <a:prstGeom prst="straightConnector1">
              <a:avLst/>
            </a:prstGeom>
            <a:noFill/>
            <a:ln w="12700" algn="ctr">
              <a:solidFill>
                <a:schemeClr val="accent2"/>
              </a:solidFill>
              <a:round/>
              <a:headEnd/>
              <a:tailEnd type="arrow" w="med" len="med"/>
            </a:ln>
            <a:extLst>
              <a:ext uri="{909E8E84-426E-40DD-AFC4-6F175D3DCCD1}">
                <a14:hiddenFill xmlns:a14="http://schemas.microsoft.com/office/drawing/2010/main">
                  <a:noFill/>
                </a14:hiddenFill>
              </a:ext>
            </a:extLst>
          </p:spPr>
        </p:cxnSp>
        <p:sp>
          <p:nvSpPr>
            <p:cNvPr id="71699" name="TextBox 18"/>
            <p:cNvSpPr txBox="1">
              <a:spLocks noChangeArrowheads="1"/>
            </p:cNvSpPr>
            <p:nvPr/>
          </p:nvSpPr>
          <p:spPr bwMode="auto">
            <a:xfrm>
              <a:off x="4982337" y="6246108"/>
              <a:ext cx="270030" cy="368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a:t>j</a:t>
              </a:r>
              <a:endParaRPr lang="zh-CN" altLang="en-US"/>
            </a:p>
          </p:txBody>
        </p:sp>
      </p:grpSp>
      <p:grpSp>
        <p:nvGrpSpPr>
          <p:cNvPr id="20" name="组合 19"/>
          <p:cNvGrpSpPr>
            <a:grpSpLocks/>
          </p:cNvGrpSpPr>
          <p:nvPr/>
        </p:nvGrpSpPr>
        <p:grpSpPr bwMode="auto">
          <a:xfrm>
            <a:off x="3683000" y="3284538"/>
            <a:ext cx="863600" cy="431800"/>
            <a:chOff x="3682485" y="3973194"/>
            <a:chExt cx="864096" cy="432048"/>
          </a:xfrm>
        </p:grpSpPr>
        <p:sp>
          <p:nvSpPr>
            <p:cNvPr id="71695" name="矩形 20"/>
            <p:cNvSpPr>
              <a:spLocks noChangeArrowheads="1"/>
            </p:cNvSpPr>
            <p:nvPr/>
          </p:nvSpPr>
          <p:spPr bwMode="auto">
            <a:xfrm>
              <a:off x="3682485" y="3973194"/>
              <a:ext cx="864096" cy="432048"/>
            </a:xfrm>
            <a:prstGeom prst="rect">
              <a:avLst/>
            </a:prstGeom>
            <a:solidFill>
              <a:srgbClr val="FFFF00"/>
            </a:solidFill>
            <a:ln w="76200" algn="ctr">
              <a:solidFill>
                <a:schemeClr val="accent2"/>
              </a:solidFill>
              <a:round/>
              <a:headEnd/>
              <a:tailEnd/>
            </a:ln>
          </p:spPr>
          <p:txBody>
            <a:bodyPr anchor="ctr"/>
            <a:lstStyle/>
            <a:p>
              <a:endParaRPr lang="zh-CN" altLang="en-US"/>
            </a:p>
          </p:txBody>
        </p:sp>
        <p:cxnSp>
          <p:nvCxnSpPr>
            <p:cNvPr id="71696" name="直接连接符 21"/>
            <p:cNvCxnSpPr>
              <a:cxnSpLocks noChangeShapeType="1"/>
            </p:cNvCxnSpPr>
            <p:nvPr/>
          </p:nvCxnSpPr>
          <p:spPr bwMode="auto">
            <a:xfrm>
              <a:off x="3682485" y="3973194"/>
              <a:ext cx="864096" cy="432048"/>
            </a:xfrm>
            <a:prstGeom prst="line">
              <a:avLst/>
            </a:prstGeom>
            <a:noFill/>
            <a:ln w="76200" algn="ctr">
              <a:solidFill>
                <a:srgbClr val="FF0000"/>
              </a:solidFill>
              <a:round/>
              <a:headEnd/>
              <a:tailEnd/>
            </a:ln>
            <a:extLst>
              <a:ext uri="{909E8E84-426E-40DD-AFC4-6F175D3DCCD1}">
                <a14:hiddenFill xmlns:a14="http://schemas.microsoft.com/office/drawing/2010/main">
                  <a:noFill/>
                </a14:hiddenFill>
              </a:ext>
            </a:extLst>
          </p:spPr>
        </p:cxnSp>
        <p:cxnSp>
          <p:nvCxnSpPr>
            <p:cNvPr id="71697" name="直接连接符 22"/>
            <p:cNvCxnSpPr>
              <a:cxnSpLocks noChangeShapeType="1"/>
            </p:cNvCxnSpPr>
            <p:nvPr/>
          </p:nvCxnSpPr>
          <p:spPr bwMode="auto">
            <a:xfrm flipH="1">
              <a:off x="3682487" y="3973194"/>
              <a:ext cx="864094" cy="432048"/>
            </a:xfrm>
            <a:prstGeom prst="line">
              <a:avLst/>
            </a:prstGeom>
            <a:noFill/>
            <a:ln w="76200" algn="ctr">
              <a:solidFill>
                <a:srgbClr val="FF0000"/>
              </a:solidFill>
              <a:round/>
              <a:headEnd/>
              <a:tailEnd/>
            </a:ln>
            <a:extLst>
              <a:ext uri="{909E8E84-426E-40DD-AFC4-6F175D3DCCD1}">
                <a14:hiddenFill xmlns:a14="http://schemas.microsoft.com/office/drawing/2010/main">
                  <a:noFill/>
                </a14:hiddenFill>
              </a:ext>
            </a:extLst>
          </p:spPr>
        </p:cxnSp>
      </p:grpSp>
      <p:grpSp>
        <p:nvGrpSpPr>
          <p:cNvPr id="24" name="组合 23"/>
          <p:cNvGrpSpPr>
            <a:grpSpLocks/>
          </p:cNvGrpSpPr>
          <p:nvPr/>
        </p:nvGrpSpPr>
        <p:grpSpPr bwMode="auto">
          <a:xfrm>
            <a:off x="1917700" y="3824288"/>
            <a:ext cx="865188" cy="431800"/>
            <a:chOff x="3682485" y="3973194"/>
            <a:chExt cx="864096" cy="432048"/>
          </a:xfrm>
        </p:grpSpPr>
        <p:sp>
          <p:nvSpPr>
            <p:cNvPr id="71692" name="矩形 24"/>
            <p:cNvSpPr>
              <a:spLocks noChangeArrowheads="1"/>
            </p:cNvSpPr>
            <p:nvPr/>
          </p:nvSpPr>
          <p:spPr bwMode="auto">
            <a:xfrm>
              <a:off x="3682485" y="3973194"/>
              <a:ext cx="864096" cy="432048"/>
            </a:xfrm>
            <a:prstGeom prst="rect">
              <a:avLst/>
            </a:prstGeom>
            <a:solidFill>
              <a:srgbClr val="FFFF00"/>
            </a:solidFill>
            <a:ln w="76200" algn="ctr">
              <a:solidFill>
                <a:schemeClr val="accent2"/>
              </a:solidFill>
              <a:round/>
              <a:headEnd/>
              <a:tailEnd/>
            </a:ln>
          </p:spPr>
          <p:txBody>
            <a:bodyPr anchor="ctr"/>
            <a:lstStyle/>
            <a:p>
              <a:endParaRPr lang="zh-CN" altLang="en-US"/>
            </a:p>
          </p:txBody>
        </p:sp>
        <p:cxnSp>
          <p:nvCxnSpPr>
            <p:cNvPr id="71693" name="直接连接符 25"/>
            <p:cNvCxnSpPr>
              <a:cxnSpLocks noChangeShapeType="1"/>
            </p:cNvCxnSpPr>
            <p:nvPr/>
          </p:nvCxnSpPr>
          <p:spPr bwMode="auto">
            <a:xfrm>
              <a:off x="3682485" y="3973194"/>
              <a:ext cx="864096" cy="432048"/>
            </a:xfrm>
            <a:prstGeom prst="line">
              <a:avLst/>
            </a:prstGeom>
            <a:noFill/>
            <a:ln w="76200" algn="ctr">
              <a:solidFill>
                <a:srgbClr val="FF0000"/>
              </a:solidFill>
              <a:round/>
              <a:headEnd/>
              <a:tailEnd/>
            </a:ln>
            <a:extLst>
              <a:ext uri="{909E8E84-426E-40DD-AFC4-6F175D3DCCD1}">
                <a14:hiddenFill xmlns:a14="http://schemas.microsoft.com/office/drawing/2010/main">
                  <a:noFill/>
                </a14:hiddenFill>
              </a:ext>
            </a:extLst>
          </p:spPr>
        </p:cxnSp>
        <p:cxnSp>
          <p:nvCxnSpPr>
            <p:cNvPr id="71694" name="直接连接符 26"/>
            <p:cNvCxnSpPr>
              <a:cxnSpLocks noChangeShapeType="1"/>
            </p:cNvCxnSpPr>
            <p:nvPr/>
          </p:nvCxnSpPr>
          <p:spPr bwMode="auto">
            <a:xfrm flipH="1">
              <a:off x="3682487" y="3973194"/>
              <a:ext cx="864094" cy="432048"/>
            </a:xfrm>
            <a:prstGeom prst="line">
              <a:avLst/>
            </a:prstGeom>
            <a:noFill/>
            <a:ln w="76200" algn="ctr">
              <a:solidFill>
                <a:srgbClr val="FF0000"/>
              </a:solidFill>
              <a:round/>
              <a:headEnd/>
              <a:tailEnd/>
            </a:ln>
            <a:extLst>
              <a:ext uri="{909E8E84-426E-40DD-AFC4-6F175D3DCCD1}">
                <a14:hiddenFill xmlns:a14="http://schemas.microsoft.com/office/drawing/2010/main">
                  <a:noFill/>
                </a14:hiddenFill>
              </a:ext>
            </a:extLst>
          </p:spPr>
        </p:cxnSp>
      </p:gr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barn(inVertical)">
                                      <p:cBhvr>
                                        <p:cTn id="22" dur="500"/>
                                        <p:tgtEl>
                                          <p:spTgt spid="2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barn(inVertical)">
                                      <p:cBhvr>
                                        <p:cTn id="27" dur="500"/>
                                        <p:tgtEl>
                                          <p:spTgt spid="2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xit" presetSubtype="8" fill="hold" nodeType="clickEffect">
                                  <p:stCondLst>
                                    <p:cond delay="0"/>
                                  </p:stCondLst>
                                  <p:childTnLst>
                                    <p:anim calcmode="lin" valueType="num">
                                      <p:cBhvr additive="base">
                                        <p:cTn id="31" dur="500"/>
                                        <p:tgtEl>
                                          <p:spTgt spid="14"/>
                                        </p:tgtEl>
                                        <p:attrNameLst>
                                          <p:attrName>ppt_x</p:attrName>
                                        </p:attrNameLst>
                                      </p:cBhvr>
                                      <p:tavLst>
                                        <p:tav tm="0">
                                          <p:val>
                                            <p:strVal val="ppt_x"/>
                                          </p:val>
                                        </p:tav>
                                        <p:tav tm="100000">
                                          <p:val>
                                            <p:strVal val="0-ppt_w/2"/>
                                          </p:val>
                                        </p:tav>
                                      </p:tavLst>
                                    </p:anim>
                                    <p:anim calcmode="lin" valueType="num">
                                      <p:cBhvr additive="base">
                                        <p:cTn id="32" dur="500"/>
                                        <p:tgtEl>
                                          <p:spTgt spid="14"/>
                                        </p:tgtEl>
                                        <p:attrNameLst>
                                          <p:attrName>ppt_y</p:attrName>
                                        </p:attrNameLst>
                                      </p:cBhvr>
                                      <p:tavLst>
                                        <p:tav tm="0">
                                          <p:val>
                                            <p:strVal val="ppt_y"/>
                                          </p:val>
                                        </p:tav>
                                        <p:tav tm="100000">
                                          <p:val>
                                            <p:strVal val="ppt_y"/>
                                          </p:val>
                                        </p:tav>
                                      </p:tavLst>
                                    </p:anim>
                                    <p:set>
                                      <p:cBhvr>
                                        <p:cTn id="33" dur="1" fill="hold">
                                          <p:stCondLst>
                                            <p:cond delay="499"/>
                                          </p:stCondLst>
                                        </p:cTn>
                                        <p:tgtEl>
                                          <p:spTgt spid="14"/>
                                        </p:tgtEl>
                                        <p:attrNameLst>
                                          <p:attrName>style.visibility</p:attrName>
                                        </p:attrNameLst>
                                      </p:cBhvr>
                                      <p:to>
                                        <p:strVal val="hidden"/>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0" presetClass="entr" presetSubtype="0" fill="hold" nodeType="click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6691" name="Rectangle 3" descr="Rectangle: Click to edit Master text styles&#10;Second level&#10;Third level&#10;Fourth level&#10;Fifth level"/>
          <p:cNvSpPr>
            <a:spLocks noGrp="1" noChangeArrowheads="1"/>
          </p:cNvSpPr>
          <p:nvPr>
            <p:ph type="body" idx="1"/>
          </p:nvPr>
        </p:nvSpPr>
        <p:spPr>
          <a:xfrm>
            <a:off x="215900" y="3105150"/>
            <a:ext cx="7521575" cy="3022600"/>
          </a:xfrm>
        </p:spPr>
        <p:txBody>
          <a:bodyPr/>
          <a:lstStyle/>
          <a:p>
            <a:pPr algn="just" eaLnBrk="1" hangingPunct="1">
              <a:lnSpc>
                <a:spcPct val="110000"/>
              </a:lnSpc>
              <a:spcBef>
                <a:spcPct val="50000"/>
              </a:spcBef>
              <a:buFont typeface="Wingdings" pitchFamily="2" charset="2"/>
              <a:buNone/>
              <a:defRPr/>
            </a:pPr>
            <a:r>
              <a:rPr lang="zh-CN" altLang="en-US" dirty="0">
                <a:solidFill>
                  <a:srgbClr val="CC0000"/>
                </a:solidFill>
                <a:ea typeface="楷体_GB2312" pitchFamily="49" charset="-122"/>
              </a:rPr>
              <a:t>这里的函数</a:t>
            </a:r>
            <a:r>
              <a:rPr lang="en-US" altLang="zh-CN" dirty="0">
                <a:solidFill>
                  <a:srgbClr val="CC0000"/>
                </a:solidFill>
                <a:ea typeface="楷体_GB2312" pitchFamily="49" charset="-122"/>
              </a:rPr>
              <a:t>f[j]</a:t>
            </a:r>
            <a:r>
              <a:rPr lang="zh-CN" altLang="en-US" dirty="0">
                <a:solidFill>
                  <a:srgbClr val="CC0000"/>
                </a:solidFill>
                <a:ea typeface="楷体_GB2312" pitchFamily="49" charset="-122"/>
              </a:rPr>
              <a:t>被称为</a:t>
            </a:r>
            <a:r>
              <a:rPr lang="zh-CN" altLang="en-US" dirty="0">
                <a:solidFill>
                  <a:srgbClr val="0000FF"/>
                </a:solidFill>
                <a:ea typeface="楷体_GB2312" pitchFamily="49" charset="-122"/>
              </a:rPr>
              <a:t>失效函数</a:t>
            </a:r>
            <a:r>
              <a:rPr lang="en-US" altLang="zh-CN" dirty="0">
                <a:solidFill>
                  <a:srgbClr val="CC0000"/>
                </a:solidFill>
                <a:ea typeface="楷体_GB2312" pitchFamily="49" charset="-122"/>
              </a:rPr>
              <a:t>(failure function)</a:t>
            </a:r>
            <a:r>
              <a:rPr lang="zh-CN" altLang="en-US" dirty="0">
                <a:solidFill>
                  <a:srgbClr val="CC0000"/>
                </a:solidFill>
                <a:ea typeface="楷体_GB2312" pitchFamily="49" charset="-122"/>
              </a:rPr>
              <a:t>，又称为</a:t>
            </a:r>
            <a:r>
              <a:rPr lang="zh-CN" altLang="en-US" dirty="0">
                <a:solidFill>
                  <a:srgbClr val="0000FF"/>
                </a:solidFill>
                <a:ea typeface="楷体_GB2312" pitchFamily="49" charset="-122"/>
              </a:rPr>
              <a:t>失败函数</a:t>
            </a:r>
            <a:r>
              <a:rPr lang="zh-CN" altLang="en-US" dirty="0">
                <a:solidFill>
                  <a:srgbClr val="CC0000"/>
                </a:solidFill>
                <a:ea typeface="楷体_GB2312" pitchFamily="49" charset="-122"/>
              </a:rPr>
              <a:t>。</a:t>
            </a:r>
          </a:p>
          <a:p>
            <a:pPr algn="just" eaLnBrk="1" hangingPunct="1">
              <a:lnSpc>
                <a:spcPct val="110000"/>
              </a:lnSpc>
              <a:spcBef>
                <a:spcPct val="50000"/>
              </a:spcBef>
              <a:buFont typeface="Wingdings" pitchFamily="2" charset="2"/>
              <a:buNone/>
              <a:defRPr/>
            </a:pPr>
            <a:r>
              <a:rPr lang="zh-CN" altLang="en-US" dirty="0">
                <a:ea typeface="楷体_GB2312" pitchFamily="49" charset="-122"/>
              </a:rPr>
              <a:t>总之，</a:t>
            </a:r>
            <a:r>
              <a:rPr lang="en-US" altLang="zh-CN" dirty="0">
                <a:ea typeface="楷体_GB2312" pitchFamily="49" charset="-122"/>
              </a:rPr>
              <a:t>KMP</a:t>
            </a:r>
            <a:r>
              <a:rPr lang="zh-CN" altLang="en-US" dirty="0">
                <a:ea typeface="楷体_GB2312" pitchFamily="49" charset="-122"/>
              </a:rPr>
              <a:t>算法对</a:t>
            </a:r>
            <a:r>
              <a:rPr lang="en-US" altLang="zh-CN" dirty="0">
                <a:ea typeface="楷体_GB2312" pitchFamily="49" charset="-122"/>
              </a:rPr>
              <a:t>Brute-Force</a:t>
            </a:r>
            <a:r>
              <a:rPr lang="zh-CN" altLang="en-US" dirty="0">
                <a:ea typeface="楷体_GB2312" pitchFamily="49" charset="-122"/>
              </a:rPr>
              <a:t>算法的改进就是利用已经得到的部分匹配结果将模式串</a:t>
            </a:r>
            <a:r>
              <a:rPr lang="en-US" altLang="zh-CN" dirty="0">
                <a:ea typeface="楷体_GB2312" pitchFamily="49" charset="-122"/>
              </a:rPr>
              <a:t>pat</a:t>
            </a:r>
            <a:r>
              <a:rPr lang="zh-CN" altLang="en-US" dirty="0">
                <a:ea typeface="楷体_GB2312" pitchFamily="49" charset="-122"/>
              </a:rPr>
              <a:t>右滑一段距离再继续比较，从而无需回退主串</a:t>
            </a:r>
            <a:r>
              <a:rPr lang="en-US" altLang="zh-CN" dirty="0" err="1">
                <a:ea typeface="楷体_GB2312" pitchFamily="49" charset="-122"/>
              </a:rPr>
              <a:t>ob</a:t>
            </a:r>
            <a:r>
              <a:rPr lang="zh-CN" altLang="en-US" dirty="0">
                <a:ea typeface="楷体_GB2312" pitchFamily="49" charset="-122"/>
              </a:rPr>
              <a:t>的下标值</a:t>
            </a:r>
            <a:endParaRPr lang="zh-CN" altLang="en-US" sz="2000" dirty="0">
              <a:ea typeface="楷体_GB2312" pitchFamily="49" charset="-122"/>
            </a:endParaRPr>
          </a:p>
        </p:txBody>
      </p:sp>
      <p:sp>
        <p:nvSpPr>
          <p:cNvPr id="72707" name="标题 1"/>
          <p:cNvSpPr>
            <a:spLocks noGrp="1"/>
          </p:cNvSpPr>
          <p:nvPr>
            <p:ph type="title"/>
          </p:nvPr>
        </p:nvSpPr>
        <p:spPr>
          <a:xfrm>
            <a:off x="993775" y="142875"/>
            <a:ext cx="7754938" cy="838200"/>
          </a:xfrm>
        </p:spPr>
        <p:txBody>
          <a:bodyPr/>
          <a:lstStyle/>
          <a:p>
            <a:r>
              <a:rPr lang="zh-CN" altLang="en-US">
                <a:solidFill>
                  <a:schemeClr val="tx2"/>
                </a:solidFill>
                <a:latin typeface="黑体" pitchFamily="49" charset="-122"/>
                <a:ea typeface="黑体" pitchFamily="49" charset="-122"/>
              </a:rPr>
              <a:t>模式匹配的</a:t>
            </a:r>
            <a:r>
              <a:rPr lang="en-US" altLang="zh-CN">
                <a:solidFill>
                  <a:schemeClr val="tx2"/>
                </a:solidFill>
                <a:latin typeface="黑体" pitchFamily="49" charset="-122"/>
                <a:ea typeface="黑体" pitchFamily="49" charset="-122"/>
              </a:rPr>
              <a:t>KMP</a:t>
            </a:r>
            <a:r>
              <a:rPr lang="zh-CN" altLang="en-US">
                <a:solidFill>
                  <a:schemeClr val="tx2"/>
                </a:solidFill>
                <a:latin typeface="黑体" pitchFamily="49" charset="-122"/>
                <a:ea typeface="黑体" pitchFamily="49" charset="-122"/>
              </a:rPr>
              <a:t>算法</a:t>
            </a:r>
          </a:p>
        </p:txBody>
      </p:sp>
      <p:graphicFrame>
        <p:nvGraphicFramePr>
          <p:cNvPr id="72708" name="对象 3"/>
          <p:cNvGraphicFramePr>
            <a:graphicFrameLocks noChangeAspect="1"/>
          </p:cNvGraphicFramePr>
          <p:nvPr/>
        </p:nvGraphicFramePr>
        <p:xfrm>
          <a:off x="85725" y="1412875"/>
          <a:ext cx="8915400" cy="1447800"/>
        </p:xfrm>
        <a:graphic>
          <a:graphicData uri="http://schemas.openxmlformats.org/presentationml/2006/ole">
            <mc:AlternateContent xmlns:mc="http://schemas.openxmlformats.org/markup-compatibility/2006">
              <mc:Choice xmlns:v="urn:schemas-microsoft-com:vml" Requires="v">
                <p:oleObj spid="_x0000_s72716" name="Equation" r:id="rId3" imgW="3352800" imgH="609600" progId="Equation.3">
                  <p:embed/>
                </p:oleObj>
              </mc:Choice>
              <mc:Fallback>
                <p:oleObj name="Equation" r:id="rId3" imgW="3352800" imgH="609600" progId="Equation.3">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725" y="1412875"/>
                        <a:ext cx="89154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circl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descr="Rectangle: Click to edit Master text styles&#10;Second level&#10;Third level&#10;Fourth level&#10;Fifth level"/>
          <p:cNvSpPr>
            <a:spLocks noGrp="1" noChangeArrowheads="1"/>
          </p:cNvSpPr>
          <p:nvPr>
            <p:ph type="body" idx="1"/>
          </p:nvPr>
        </p:nvSpPr>
        <p:spPr>
          <a:xfrm>
            <a:off x="300038" y="1384300"/>
            <a:ext cx="8304212" cy="5075238"/>
          </a:xfrm>
        </p:spPr>
        <p:txBody>
          <a:bodyPr/>
          <a:lstStyle/>
          <a:p>
            <a:pPr>
              <a:defRPr/>
            </a:pPr>
            <a:r>
              <a:rPr lang="en-US" altLang="zh-CN" sz="2000" b="0" dirty="0" err="1">
                <a:latin typeface="+mn-lt"/>
              </a:rPr>
              <a:t>int</a:t>
            </a:r>
            <a:r>
              <a:rPr lang="en-US" altLang="zh-CN" sz="2000" b="0" dirty="0">
                <a:latin typeface="+mn-lt"/>
              </a:rPr>
              <a:t> </a:t>
            </a:r>
            <a:r>
              <a:rPr lang="en-US" altLang="zh-CN" sz="2000" b="0" dirty="0" err="1">
                <a:latin typeface="+mn-lt"/>
              </a:rPr>
              <a:t>KMP_find</a:t>
            </a:r>
            <a:r>
              <a:rPr lang="en-US" altLang="zh-CN" sz="2000" b="0" dirty="0">
                <a:latin typeface="+mn-lt"/>
              </a:rPr>
              <a:t>(</a:t>
            </a:r>
            <a:r>
              <a:rPr lang="en-US" altLang="zh-CN" sz="2000" b="0" dirty="0" err="1">
                <a:latin typeface="+mn-lt"/>
              </a:rPr>
              <a:t>const</a:t>
            </a:r>
            <a:r>
              <a:rPr lang="en-US" altLang="zh-CN" sz="2000" b="0" dirty="0">
                <a:latin typeface="+mn-lt"/>
              </a:rPr>
              <a:t> String &amp;</a:t>
            </a:r>
            <a:r>
              <a:rPr lang="en-US" altLang="zh-CN" sz="2000" b="0" dirty="0" err="1">
                <a:latin typeface="+mn-lt"/>
              </a:rPr>
              <a:t>ob</a:t>
            </a:r>
            <a:r>
              <a:rPr lang="en-US" altLang="zh-CN" sz="2000" b="0" dirty="0">
                <a:latin typeface="+mn-lt"/>
              </a:rPr>
              <a:t>, </a:t>
            </a:r>
            <a:r>
              <a:rPr lang="en-US" altLang="zh-CN" sz="2000" b="0" dirty="0" err="1">
                <a:latin typeface="+mn-lt"/>
              </a:rPr>
              <a:t>const</a:t>
            </a:r>
            <a:r>
              <a:rPr lang="en-US" altLang="zh-CN" sz="2000" b="0" dirty="0">
                <a:latin typeface="+mn-lt"/>
              </a:rPr>
              <a:t> String &amp;pat, </a:t>
            </a:r>
            <a:r>
              <a:rPr lang="en-US" altLang="zh-CN" sz="2000" b="0" dirty="0" err="1">
                <a:latin typeface="+mn-lt"/>
              </a:rPr>
              <a:t>int</a:t>
            </a:r>
            <a:r>
              <a:rPr lang="en-US" altLang="zh-CN" sz="2000" b="0" dirty="0">
                <a:latin typeface="+mn-lt"/>
              </a:rPr>
              <a:t> p = 0)</a:t>
            </a:r>
            <a:endParaRPr lang="zh-CN" altLang="zh-CN" sz="2000" b="0" dirty="0">
              <a:latin typeface="+mn-lt"/>
            </a:endParaRPr>
          </a:p>
          <a:p>
            <a:pPr>
              <a:defRPr/>
            </a:pPr>
            <a:r>
              <a:rPr lang="en-US" altLang="zh-CN" sz="2000" b="0" dirty="0">
                <a:latin typeface="+mn-lt"/>
              </a:rPr>
              <a:t>{</a:t>
            </a:r>
            <a:endParaRPr lang="zh-CN" altLang="zh-CN" sz="2000" b="0" dirty="0">
              <a:latin typeface="+mn-lt"/>
            </a:endParaRPr>
          </a:p>
          <a:p>
            <a:pPr>
              <a:defRPr/>
            </a:pPr>
            <a:r>
              <a:rPr lang="en-US" altLang="zh-CN" sz="2000" b="0" dirty="0">
                <a:latin typeface="+mn-lt"/>
              </a:rPr>
              <a:t>       </a:t>
            </a:r>
            <a:r>
              <a:rPr lang="en-US" altLang="zh-CN" sz="2000" b="0" dirty="0" err="1">
                <a:latin typeface="+mn-lt"/>
              </a:rPr>
              <a:t>int</a:t>
            </a:r>
            <a:r>
              <a:rPr lang="en-US" altLang="zh-CN" sz="2000" b="0" dirty="0">
                <a:latin typeface="+mn-lt"/>
              </a:rPr>
              <a:t> *f = new </a:t>
            </a:r>
            <a:r>
              <a:rPr lang="en-US" altLang="zh-CN" sz="2000" b="0" dirty="0" err="1">
                <a:latin typeface="+mn-lt"/>
              </a:rPr>
              <a:t>int</a:t>
            </a:r>
            <a:r>
              <a:rPr lang="en-US" altLang="zh-CN" sz="2000" b="0" dirty="0">
                <a:latin typeface="+mn-lt"/>
              </a:rPr>
              <a:t>[</a:t>
            </a:r>
            <a:r>
              <a:rPr lang="en-US" altLang="zh-CN" sz="2000" b="0" dirty="0" err="1">
                <a:latin typeface="+mn-lt"/>
              </a:rPr>
              <a:t>pat.GetLength</a:t>
            </a:r>
            <a:r>
              <a:rPr lang="en-US" altLang="zh-CN" sz="2000" b="0" dirty="0">
                <a:latin typeface="+mn-lt"/>
              </a:rPr>
              <a:t>()]; </a:t>
            </a:r>
          </a:p>
          <a:p>
            <a:pPr>
              <a:defRPr/>
            </a:pPr>
            <a:r>
              <a:rPr lang="en-US" altLang="zh-CN" sz="2000" b="0" dirty="0">
                <a:latin typeface="+mn-lt"/>
              </a:rPr>
              <a:t>       </a:t>
            </a:r>
            <a:r>
              <a:rPr lang="en-US" altLang="zh-CN" sz="2000" b="0" dirty="0" err="1">
                <a:latin typeface="+mn-lt"/>
              </a:rPr>
              <a:t>GetFailure</a:t>
            </a:r>
            <a:r>
              <a:rPr lang="en-US" altLang="zh-CN" sz="2000" b="0" dirty="0">
                <a:latin typeface="+mn-lt"/>
              </a:rPr>
              <a:t>(pat, f);		// </a:t>
            </a:r>
            <a:r>
              <a:rPr lang="zh-CN" altLang="zh-CN" sz="2000" b="0" dirty="0">
                <a:latin typeface="+mn-lt"/>
              </a:rPr>
              <a:t>求模式串</a:t>
            </a:r>
            <a:r>
              <a:rPr lang="en-US" altLang="zh-CN" sz="2000" b="0" dirty="0">
                <a:latin typeface="+mn-lt"/>
              </a:rPr>
              <a:t>pat</a:t>
            </a:r>
            <a:r>
              <a:rPr lang="zh-CN" altLang="zh-CN" sz="2000" b="0" dirty="0">
                <a:latin typeface="+mn-lt"/>
              </a:rPr>
              <a:t>的</a:t>
            </a:r>
            <a:r>
              <a:rPr lang="en-US" altLang="zh-CN" sz="2000" b="0" dirty="0">
                <a:latin typeface="+mn-lt"/>
              </a:rPr>
              <a:t>f</a:t>
            </a:r>
            <a:r>
              <a:rPr lang="zh-CN" altLang="zh-CN" sz="2000" b="0" dirty="0">
                <a:latin typeface="+mn-lt"/>
              </a:rPr>
              <a:t>数组的元素值</a:t>
            </a:r>
          </a:p>
          <a:p>
            <a:pPr>
              <a:defRPr/>
            </a:pPr>
            <a:r>
              <a:rPr lang="en-US" altLang="zh-CN" sz="2000" b="0" dirty="0">
                <a:latin typeface="+mn-lt"/>
              </a:rPr>
              <a:t>       </a:t>
            </a:r>
            <a:r>
              <a:rPr lang="en-US" altLang="zh-CN" sz="2000" b="0" dirty="0" err="1">
                <a:latin typeface="+mn-lt"/>
              </a:rPr>
              <a:t>int</a:t>
            </a:r>
            <a:r>
              <a:rPr lang="en-US" altLang="zh-CN" sz="2000" b="0" dirty="0">
                <a:latin typeface="+mn-lt"/>
              </a:rPr>
              <a:t> i = p, j = 0;			</a:t>
            </a:r>
            <a:endParaRPr lang="zh-CN" altLang="zh-CN" sz="2000" b="0" dirty="0">
              <a:latin typeface="+mn-lt"/>
            </a:endParaRPr>
          </a:p>
          <a:p>
            <a:pPr>
              <a:defRPr/>
            </a:pPr>
            <a:r>
              <a:rPr lang="en-US" altLang="zh-CN" sz="2000" b="0" dirty="0">
                <a:latin typeface="+mn-lt"/>
              </a:rPr>
              <a:t>       while (i &lt; </a:t>
            </a:r>
            <a:r>
              <a:rPr lang="en-US" altLang="zh-CN" sz="2000" b="0" dirty="0" err="1">
                <a:latin typeface="+mn-lt"/>
              </a:rPr>
              <a:t>ob.GetLength</a:t>
            </a:r>
            <a:r>
              <a:rPr lang="en-US" altLang="zh-CN" sz="2000" b="0" dirty="0">
                <a:latin typeface="+mn-lt"/>
              </a:rPr>
              <a:t>() &amp;&amp; j &lt; </a:t>
            </a:r>
            <a:r>
              <a:rPr lang="en-US" altLang="zh-CN" sz="2000" b="0" dirty="0" err="1">
                <a:latin typeface="+mn-lt"/>
              </a:rPr>
              <a:t>pat.GetLength</a:t>
            </a:r>
            <a:r>
              <a:rPr lang="en-US" altLang="zh-CN" sz="2000" b="0" dirty="0">
                <a:latin typeface="+mn-lt"/>
              </a:rPr>
              <a:t>()</a:t>
            </a:r>
            <a:endParaRPr lang="zh-CN" altLang="zh-CN" sz="2000" b="0" dirty="0">
              <a:latin typeface="+mn-lt"/>
            </a:endParaRPr>
          </a:p>
          <a:p>
            <a:pPr>
              <a:defRPr/>
            </a:pPr>
            <a:r>
              <a:rPr lang="en-US" altLang="zh-CN" sz="2000" b="0" dirty="0">
                <a:latin typeface="+mn-lt"/>
              </a:rPr>
              <a:t> 			&amp;&amp; </a:t>
            </a:r>
            <a:r>
              <a:rPr lang="en-US" altLang="zh-CN" sz="2000" b="0" dirty="0" err="1">
                <a:latin typeface="+mn-lt"/>
              </a:rPr>
              <a:t>pat.GetLength</a:t>
            </a:r>
            <a:r>
              <a:rPr lang="en-US" altLang="zh-CN" sz="2000" b="0" dirty="0">
                <a:latin typeface="+mn-lt"/>
              </a:rPr>
              <a:t>() - j &lt;= </a:t>
            </a:r>
            <a:r>
              <a:rPr lang="en-US" altLang="zh-CN" sz="2000" b="0" dirty="0" err="1">
                <a:latin typeface="+mn-lt"/>
              </a:rPr>
              <a:t>ob.GetLength</a:t>
            </a:r>
            <a:r>
              <a:rPr lang="en-US" altLang="zh-CN" sz="2000" b="0" dirty="0">
                <a:latin typeface="+mn-lt"/>
              </a:rPr>
              <a:t>() - i)</a:t>
            </a:r>
          </a:p>
          <a:p>
            <a:pPr>
              <a:defRPr/>
            </a:pPr>
            <a:r>
              <a:rPr lang="en-US" altLang="zh-CN" sz="2000" b="0" dirty="0">
                <a:latin typeface="+mn-lt"/>
              </a:rPr>
              <a:t>	if (j == -1 || pat[j] == </a:t>
            </a:r>
            <a:r>
              <a:rPr lang="en-US" altLang="zh-CN" sz="2000" b="0" dirty="0" err="1">
                <a:latin typeface="+mn-lt"/>
              </a:rPr>
              <a:t>ob</a:t>
            </a:r>
            <a:r>
              <a:rPr lang="en-US" altLang="zh-CN" sz="2000" b="0" dirty="0">
                <a:latin typeface="+mn-lt"/>
              </a:rPr>
              <a:t>[i])  {   i++; j++;	}</a:t>
            </a:r>
            <a:endParaRPr lang="zh-CN" altLang="zh-CN" sz="2000" b="0" dirty="0">
              <a:latin typeface="+mn-lt"/>
            </a:endParaRPr>
          </a:p>
          <a:p>
            <a:pPr>
              <a:defRPr/>
            </a:pPr>
            <a:r>
              <a:rPr lang="en-US" altLang="zh-CN" sz="2000" b="0" dirty="0">
                <a:latin typeface="+mn-lt"/>
              </a:rPr>
              <a:t>	else	   j = f[j];	         // </a:t>
            </a:r>
            <a:r>
              <a:rPr lang="zh-CN" altLang="zh-CN" sz="2000" b="0" dirty="0">
                <a:latin typeface="+mn-lt"/>
              </a:rPr>
              <a:t>寻找新的模式串</a:t>
            </a:r>
            <a:r>
              <a:rPr lang="en-US" altLang="zh-CN" sz="2000" b="0" dirty="0">
                <a:latin typeface="+mn-lt"/>
              </a:rPr>
              <a:t>pat</a:t>
            </a:r>
            <a:r>
              <a:rPr lang="zh-CN" altLang="zh-CN" sz="2000" b="0" dirty="0">
                <a:latin typeface="+mn-lt"/>
              </a:rPr>
              <a:t>的匹配字符位置</a:t>
            </a:r>
          </a:p>
          <a:p>
            <a:pPr>
              <a:defRPr/>
            </a:pPr>
            <a:r>
              <a:rPr lang="en-US" altLang="zh-CN" sz="2000" b="0" dirty="0">
                <a:latin typeface="+mn-lt"/>
              </a:rPr>
              <a:t>        delete []f;		</a:t>
            </a:r>
            <a:endParaRPr lang="zh-CN" altLang="zh-CN" sz="2000" b="0" dirty="0">
              <a:latin typeface="+mn-lt"/>
            </a:endParaRPr>
          </a:p>
          <a:p>
            <a:pPr>
              <a:defRPr/>
            </a:pPr>
            <a:r>
              <a:rPr lang="en-US" altLang="zh-CN" sz="2000" b="0" dirty="0">
                <a:latin typeface="+mn-lt"/>
              </a:rPr>
              <a:t>        if (j &lt; </a:t>
            </a:r>
            <a:r>
              <a:rPr lang="en-US" altLang="zh-CN" sz="2000" b="0" dirty="0" err="1">
                <a:latin typeface="+mn-lt"/>
              </a:rPr>
              <a:t>pat.GetLength</a:t>
            </a:r>
            <a:r>
              <a:rPr lang="en-US" altLang="zh-CN" sz="2000" b="0" dirty="0">
                <a:latin typeface="+mn-lt"/>
              </a:rPr>
              <a:t>())        return -1;   // </a:t>
            </a:r>
            <a:r>
              <a:rPr lang="zh-CN" altLang="zh-CN" sz="2000" b="0" dirty="0">
                <a:latin typeface="+mn-lt"/>
              </a:rPr>
              <a:t>匹配失败</a:t>
            </a:r>
          </a:p>
          <a:p>
            <a:pPr>
              <a:defRPr/>
            </a:pPr>
            <a:r>
              <a:rPr lang="en-US" altLang="zh-CN" sz="2000" b="0" dirty="0">
                <a:latin typeface="+mn-lt"/>
              </a:rPr>
              <a:t>        else        return i - j;			    // </a:t>
            </a:r>
            <a:r>
              <a:rPr lang="zh-CN" altLang="zh-CN" sz="2000" b="0" dirty="0">
                <a:latin typeface="+mn-lt"/>
              </a:rPr>
              <a:t>匹配成功</a:t>
            </a:r>
          </a:p>
          <a:p>
            <a:pPr>
              <a:defRPr/>
            </a:pPr>
            <a:r>
              <a:rPr lang="en-US" altLang="zh-CN" sz="2000" b="0" dirty="0">
                <a:latin typeface="+mn-lt"/>
              </a:rPr>
              <a:t>}</a:t>
            </a:r>
            <a:endParaRPr lang="zh-CN" altLang="zh-CN" sz="2000" b="0" dirty="0">
              <a:latin typeface="+mn-lt"/>
            </a:endParaRPr>
          </a:p>
        </p:txBody>
      </p:sp>
      <p:sp>
        <p:nvSpPr>
          <p:cNvPr id="73731" name="标题 1"/>
          <p:cNvSpPr>
            <a:spLocks noGrp="1"/>
          </p:cNvSpPr>
          <p:nvPr>
            <p:ph type="title"/>
          </p:nvPr>
        </p:nvSpPr>
        <p:spPr>
          <a:xfrm>
            <a:off x="993775" y="142875"/>
            <a:ext cx="7754938" cy="838200"/>
          </a:xfrm>
        </p:spPr>
        <p:txBody>
          <a:bodyPr/>
          <a:lstStyle/>
          <a:p>
            <a:r>
              <a:rPr lang="zh-CN" altLang="en-US">
                <a:solidFill>
                  <a:schemeClr val="tx2"/>
                </a:solidFill>
                <a:latin typeface="黑体" pitchFamily="49" charset="-122"/>
                <a:ea typeface="黑体" pitchFamily="49" charset="-122"/>
              </a:rPr>
              <a:t>模式匹配的</a:t>
            </a:r>
            <a:r>
              <a:rPr lang="en-US" altLang="zh-CN">
                <a:solidFill>
                  <a:schemeClr val="tx2"/>
                </a:solidFill>
                <a:latin typeface="黑体" pitchFamily="49" charset="-122"/>
                <a:ea typeface="黑体" pitchFamily="49" charset="-122"/>
              </a:rPr>
              <a:t>KMP</a:t>
            </a:r>
            <a:r>
              <a:rPr lang="zh-CN" altLang="en-US">
                <a:solidFill>
                  <a:schemeClr val="tx2"/>
                </a:solidFill>
                <a:latin typeface="黑体" pitchFamily="49" charset="-122"/>
                <a:ea typeface="黑体" pitchFamily="49" charset="-122"/>
              </a:rPr>
              <a:t>算法</a:t>
            </a:r>
          </a:p>
        </p:txBody>
      </p:sp>
      <p:sp>
        <p:nvSpPr>
          <p:cNvPr id="4" name="矩形 3"/>
          <p:cNvSpPr>
            <a:spLocks noChangeArrowheads="1"/>
          </p:cNvSpPr>
          <p:nvPr/>
        </p:nvSpPr>
        <p:spPr bwMode="auto">
          <a:xfrm>
            <a:off x="755650" y="2492375"/>
            <a:ext cx="7056438" cy="396875"/>
          </a:xfrm>
          <a:prstGeom prst="rect">
            <a:avLst/>
          </a:prstGeom>
          <a:noFill/>
          <a:ln w="762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8739" name="Rectangle 3" descr="Rectangle: Click to edit Master text styles&#10;Second level&#10;Third level&#10;Fourth level&#10;Fifth level"/>
          <p:cNvSpPr>
            <a:spLocks noGrp="1" noChangeArrowheads="1"/>
          </p:cNvSpPr>
          <p:nvPr>
            <p:ph type="body" idx="1"/>
          </p:nvPr>
        </p:nvSpPr>
        <p:spPr>
          <a:xfrm>
            <a:off x="300038" y="1384300"/>
            <a:ext cx="7521575" cy="5075238"/>
          </a:xfrm>
        </p:spPr>
        <p:txBody>
          <a:bodyPr/>
          <a:lstStyle/>
          <a:p>
            <a:pPr algn="just" eaLnBrk="1" hangingPunct="1">
              <a:lnSpc>
                <a:spcPct val="105000"/>
              </a:lnSpc>
              <a:spcBef>
                <a:spcPct val="50000"/>
              </a:spcBef>
              <a:buClr>
                <a:srgbClr val="0000FF"/>
              </a:buClr>
              <a:buFont typeface="Wingdings" pitchFamily="2" charset="2"/>
              <a:buNone/>
            </a:pPr>
            <a:r>
              <a:rPr lang="zh-CN" altLang="en-US" dirty="0">
                <a:solidFill>
                  <a:srgbClr val="CC0000"/>
                </a:solidFill>
                <a:latin typeface="黑体" pitchFamily="49" charset="-122"/>
                <a:ea typeface="楷体_GB2312"/>
                <a:cs typeface="楷体_GB2312"/>
              </a:rPr>
              <a:t>该算法的时间复杂度取决于其中的</a:t>
            </a:r>
            <a:r>
              <a:rPr lang="en-US" altLang="zh-CN" dirty="0">
                <a:solidFill>
                  <a:srgbClr val="CC0000"/>
                </a:solidFill>
                <a:latin typeface="黑体" pitchFamily="49" charset="-122"/>
                <a:ea typeface="楷体_GB2312"/>
                <a:cs typeface="楷体_GB2312"/>
              </a:rPr>
              <a:t>while</a:t>
            </a:r>
            <a:r>
              <a:rPr lang="zh-CN" altLang="en-US" dirty="0">
                <a:solidFill>
                  <a:srgbClr val="CC0000"/>
                </a:solidFill>
                <a:latin typeface="黑体" pitchFamily="49" charset="-122"/>
                <a:ea typeface="楷体_GB2312"/>
                <a:cs typeface="楷体_GB2312"/>
              </a:rPr>
              <a:t>循环，由于该算法中无回溯，在进行对应的字符比较后，要么是</a:t>
            </a:r>
            <a:r>
              <a:rPr lang="en-US" altLang="zh-CN" dirty="0" err="1">
                <a:solidFill>
                  <a:srgbClr val="CC0000"/>
                </a:solidFill>
                <a:latin typeface="黑体" pitchFamily="49" charset="-122"/>
                <a:ea typeface="楷体_GB2312"/>
                <a:cs typeface="楷体_GB2312"/>
              </a:rPr>
              <a:t>ob</a:t>
            </a:r>
            <a:r>
              <a:rPr lang="zh-CN" altLang="en-US" dirty="0">
                <a:solidFill>
                  <a:srgbClr val="CC0000"/>
                </a:solidFill>
                <a:latin typeface="黑体" pitchFamily="49" charset="-122"/>
                <a:ea typeface="楷体_GB2312"/>
                <a:cs typeface="楷体_GB2312"/>
              </a:rPr>
              <a:t>的下标值加</a:t>
            </a:r>
            <a:r>
              <a:rPr lang="en-US" altLang="zh-CN" dirty="0">
                <a:solidFill>
                  <a:srgbClr val="CC0000"/>
                </a:solidFill>
                <a:latin typeface="黑体" pitchFamily="49" charset="-122"/>
                <a:ea typeface="楷体_GB2312"/>
                <a:cs typeface="楷体_GB2312"/>
              </a:rPr>
              <a:t>1</a:t>
            </a:r>
            <a:r>
              <a:rPr lang="zh-CN" altLang="en-US" dirty="0">
                <a:solidFill>
                  <a:srgbClr val="CC0000"/>
                </a:solidFill>
                <a:latin typeface="黑体" pitchFamily="49" charset="-122"/>
                <a:ea typeface="楷体_GB2312"/>
                <a:cs typeface="楷体_GB2312"/>
              </a:rPr>
              <a:t>，要么是调整模式串的下标值，继续向后比较。字符比较的次数最多为</a:t>
            </a:r>
            <a:r>
              <a:rPr lang="en-US" altLang="zh-CN" dirty="0">
                <a:solidFill>
                  <a:srgbClr val="CC0000"/>
                </a:solidFill>
                <a:latin typeface="黑体" pitchFamily="49" charset="-122"/>
                <a:ea typeface="楷体_GB2312"/>
                <a:cs typeface="楷体_GB2312"/>
              </a:rPr>
              <a:t>O(</a:t>
            </a:r>
            <a:r>
              <a:rPr lang="en-US" altLang="zh-CN" dirty="0" err="1">
                <a:solidFill>
                  <a:srgbClr val="CC0000"/>
                </a:solidFill>
                <a:latin typeface="黑体" pitchFamily="49" charset="-122"/>
                <a:ea typeface="楷体_GB2312"/>
                <a:cs typeface="楷体_GB2312"/>
              </a:rPr>
              <a:t>ob.size</a:t>
            </a:r>
            <a:r>
              <a:rPr lang="en-US" altLang="zh-CN" dirty="0">
                <a:solidFill>
                  <a:srgbClr val="CC0000"/>
                </a:solidFill>
                <a:latin typeface="黑体" pitchFamily="49" charset="-122"/>
                <a:ea typeface="楷体_GB2312"/>
                <a:cs typeface="楷体_GB2312"/>
              </a:rPr>
              <a:t>)</a:t>
            </a:r>
            <a:r>
              <a:rPr lang="zh-CN" altLang="en-US" dirty="0">
                <a:solidFill>
                  <a:srgbClr val="CC0000"/>
                </a:solidFill>
                <a:latin typeface="黑体" pitchFamily="49" charset="-122"/>
                <a:ea typeface="楷体_GB2312"/>
                <a:cs typeface="楷体_GB2312"/>
              </a:rPr>
              <a:t>。</a:t>
            </a:r>
          </a:p>
        </p:txBody>
      </p:sp>
      <p:sp>
        <p:nvSpPr>
          <p:cNvPr id="74755" name="标题 1"/>
          <p:cNvSpPr>
            <a:spLocks noGrp="1"/>
          </p:cNvSpPr>
          <p:nvPr>
            <p:ph type="title"/>
          </p:nvPr>
        </p:nvSpPr>
        <p:spPr>
          <a:xfrm>
            <a:off x="993775" y="142875"/>
            <a:ext cx="7754938" cy="838200"/>
          </a:xfrm>
        </p:spPr>
        <p:txBody>
          <a:bodyPr/>
          <a:lstStyle/>
          <a:p>
            <a:r>
              <a:rPr lang="zh-CN" altLang="en-US">
                <a:solidFill>
                  <a:schemeClr val="tx2"/>
                </a:solidFill>
                <a:latin typeface="黑体" pitchFamily="49" charset="-122"/>
                <a:ea typeface="黑体" pitchFamily="49" charset="-122"/>
              </a:rPr>
              <a:t>模式匹配的</a:t>
            </a:r>
            <a:r>
              <a:rPr lang="en-US" altLang="zh-CN">
                <a:solidFill>
                  <a:schemeClr val="tx2"/>
                </a:solidFill>
                <a:latin typeface="黑体" pitchFamily="49" charset="-122"/>
                <a:ea typeface="黑体" pitchFamily="49" charset="-122"/>
              </a:rPr>
              <a:t>KMP</a:t>
            </a:r>
            <a:r>
              <a:rPr lang="zh-CN" altLang="en-US">
                <a:solidFill>
                  <a:schemeClr val="tx2"/>
                </a:solidFill>
                <a:latin typeface="黑体" pitchFamily="49" charset="-122"/>
                <a:ea typeface="黑体" pitchFamily="49" charset="-122"/>
              </a:rPr>
              <a:t>算法</a:t>
            </a:r>
          </a:p>
        </p:txBody>
      </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28739">
                                            <p:txEl>
                                              <p:pRg st="0" end="0"/>
                                            </p:txEl>
                                          </p:spTgt>
                                        </p:tgtEl>
                                        <p:attrNameLst>
                                          <p:attrName>style.visibility</p:attrName>
                                        </p:attrNameLst>
                                      </p:cBhvr>
                                      <p:to>
                                        <p:strVal val="visible"/>
                                      </p:to>
                                    </p:set>
                                    <p:anim calcmode="lin" valueType="num">
                                      <p:cBhvr>
                                        <p:cTn id="7" dur="500" fill="hold"/>
                                        <p:tgtEl>
                                          <p:spTgt spid="628739">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628739">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62873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739" grpId="0" build="p"/>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 name="矩形 31"/>
          <p:cNvSpPr>
            <a:spLocks noChangeArrowheads="1"/>
          </p:cNvSpPr>
          <p:nvPr/>
        </p:nvSpPr>
        <p:spPr bwMode="auto">
          <a:xfrm>
            <a:off x="3492500" y="5265738"/>
            <a:ext cx="2836863" cy="431800"/>
          </a:xfrm>
          <a:prstGeom prst="rect">
            <a:avLst/>
          </a:prstGeom>
          <a:solidFill>
            <a:srgbClr val="FFC000"/>
          </a:solidFill>
          <a:ln w="76200" algn="ctr">
            <a:solidFill>
              <a:schemeClr val="accent2"/>
            </a:solidFill>
            <a:round/>
            <a:headEnd/>
            <a:tailEnd/>
          </a:ln>
        </p:spPr>
        <p:txBody>
          <a:bodyPr anchor="ctr"/>
          <a:lstStyle/>
          <a:p>
            <a:endParaRPr lang="zh-CN" altLang="en-US"/>
          </a:p>
        </p:txBody>
      </p:sp>
      <p:sp>
        <p:nvSpPr>
          <p:cNvPr id="628739" name="Rectangle 3" descr="Rectangle: Click to edit Master text styles&#10;Second level&#10;Third level&#10;Fourth level&#10;Fifth level"/>
          <p:cNvSpPr>
            <a:spLocks noGrp="1" noChangeArrowheads="1"/>
          </p:cNvSpPr>
          <p:nvPr>
            <p:ph type="body" idx="1"/>
          </p:nvPr>
        </p:nvSpPr>
        <p:spPr>
          <a:xfrm>
            <a:off x="300038" y="1384300"/>
            <a:ext cx="7521575" cy="3268663"/>
          </a:xfrm>
        </p:spPr>
        <p:txBody>
          <a:bodyPr/>
          <a:lstStyle/>
          <a:p>
            <a:pPr algn="just" eaLnBrk="1" hangingPunct="1">
              <a:lnSpc>
                <a:spcPct val="105000"/>
              </a:lnSpc>
              <a:spcBef>
                <a:spcPct val="50000"/>
              </a:spcBef>
              <a:buClr>
                <a:srgbClr val="0000FF"/>
              </a:buClr>
              <a:buFont typeface="Wingdings" pitchFamily="2" charset="2"/>
              <a:buNone/>
              <a:defRPr/>
            </a:pPr>
            <a:r>
              <a:rPr lang="zh-CN" altLang="en-US" dirty="0">
                <a:ea typeface="楷体_GB2312" pitchFamily="49" charset="-122"/>
              </a:rPr>
              <a:t>下面再来讨论求失效函数</a:t>
            </a:r>
            <a:r>
              <a:rPr lang="en-US" altLang="zh-CN" dirty="0">
                <a:ea typeface="楷体_GB2312" pitchFamily="49" charset="-122"/>
              </a:rPr>
              <a:t>f[j]</a:t>
            </a:r>
            <a:r>
              <a:rPr lang="zh-CN" altLang="en-US" dirty="0">
                <a:ea typeface="楷体_GB2312" pitchFamily="49" charset="-122"/>
              </a:rPr>
              <a:t>的算法。</a:t>
            </a:r>
          </a:p>
          <a:p>
            <a:pPr algn="just" eaLnBrk="1" hangingPunct="1">
              <a:lnSpc>
                <a:spcPct val="105000"/>
              </a:lnSpc>
              <a:spcBef>
                <a:spcPct val="50000"/>
              </a:spcBef>
              <a:buClr>
                <a:srgbClr val="0000FF"/>
              </a:buClr>
              <a:buFont typeface="Wingdings" pitchFamily="2" charset="2"/>
              <a:buNone/>
              <a:defRPr/>
            </a:pPr>
            <a:r>
              <a:rPr lang="zh-CN" altLang="en-US" dirty="0">
                <a:solidFill>
                  <a:srgbClr val="CC0000"/>
                </a:solidFill>
                <a:ea typeface="楷体_GB2312" pitchFamily="49" charset="-122"/>
              </a:rPr>
              <a:t>从上面计算</a:t>
            </a:r>
            <a:r>
              <a:rPr lang="en-US" altLang="zh-CN" dirty="0">
                <a:solidFill>
                  <a:srgbClr val="CC0000"/>
                </a:solidFill>
                <a:ea typeface="楷体_GB2312" pitchFamily="49" charset="-122"/>
              </a:rPr>
              <a:t>f[j]</a:t>
            </a:r>
            <a:r>
              <a:rPr lang="zh-CN" altLang="en-US" dirty="0">
                <a:solidFill>
                  <a:srgbClr val="CC0000"/>
                </a:solidFill>
                <a:ea typeface="楷体_GB2312" pitchFamily="49" charset="-122"/>
              </a:rPr>
              <a:t>的例子可以看出</a:t>
            </a:r>
            <a:r>
              <a:rPr lang="en-US" altLang="zh-CN" dirty="0">
                <a:solidFill>
                  <a:srgbClr val="CC0000"/>
                </a:solidFill>
                <a:ea typeface="楷体_GB2312" pitchFamily="49" charset="-122"/>
              </a:rPr>
              <a:t>f[j]</a:t>
            </a:r>
            <a:r>
              <a:rPr lang="zh-CN" altLang="en-US" dirty="0">
                <a:solidFill>
                  <a:srgbClr val="CC0000"/>
                </a:solidFill>
                <a:ea typeface="楷体_GB2312" pitchFamily="49" charset="-122"/>
              </a:rPr>
              <a:t>的计算是一个递推计算问题。设有</a:t>
            </a:r>
            <a:r>
              <a:rPr lang="en-US" altLang="zh-CN" dirty="0">
                <a:solidFill>
                  <a:srgbClr val="CC0000"/>
                </a:solidFill>
                <a:ea typeface="楷体_GB2312" pitchFamily="49" charset="-122"/>
              </a:rPr>
              <a:t>f[j] = k</a:t>
            </a:r>
            <a:r>
              <a:rPr lang="zh-CN" altLang="en-US" dirty="0">
                <a:solidFill>
                  <a:srgbClr val="CC0000"/>
                </a:solidFill>
                <a:ea typeface="楷体_GB2312" pitchFamily="49" charset="-122"/>
              </a:rPr>
              <a:t>，即在模式串</a:t>
            </a:r>
            <a:r>
              <a:rPr lang="en-US" altLang="zh-CN" dirty="0">
                <a:solidFill>
                  <a:srgbClr val="CC0000"/>
                </a:solidFill>
                <a:ea typeface="楷体_GB2312" pitchFamily="49" charset="-122"/>
              </a:rPr>
              <a:t>pat</a:t>
            </a:r>
            <a:r>
              <a:rPr lang="zh-CN" altLang="en-US" dirty="0">
                <a:solidFill>
                  <a:srgbClr val="CC0000"/>
                </a:solidFill>
                <a:ea typeface="楷体_GB2312" pitchFamily="49" charset="-122"/>
              </a:rPr>
              <a:t>中存在 </a:t>
            </a:r>
            <a:r>
              <a:rPr lang="en-US" altLang="zh-CN" dirty="0">
                <a:solidFill>
                  <a:srgbClr val="CC0000"/>
                </a:solidFill>
                <a:ea typeface="楷体_GB2312" pitchFamily="49" charset="-122"/>
              </a:rPr>
              <a:t>"t</a:t>
            </a:r>
            <a:r>
              <a:rPr lang="en-US" altLang="zh-CN" baseline="-30000" dirty="0">
                <a:solidFill>
                  <a:srgbClr val="CC0000"/>
                </a:solidFill>
                <a:ea typeface="楷体_GB2312" pitchFamily="49" charset="-122"/>
              </a:rPr>
              <a:t>0</a:t>
            </a:r>
            <a:r>
              <a:rPr lang="en-US" altLang="zh-CN" dirty="0">
                <a:solidFill>
                  <a:srgbClr val="CC0000"/>
                </a:solidFill>
                <a:ea typeface="楷体_GB2312" pitchFamily="49" charset="-122"/>
              </a:rPr>
              <a:t> t</a:t>
            </a:r>
            <a:r>
              <a:rPr lang="en-US" altLang="zh-CN" baseline="-30000" dirty="0">
                <a:solidFill>
                  <a:srgbClr val="CC0000"/>
                </a:solidFill>
                <a:ea typeface="楷体_GB2312" pitchFamily="49" charset="-122"/>
              </a:rPr>
              <a:t>1</a:t>
            </a:r>
            <a:r>
              <a:rPr lang="en-US" altLang="zh-CN" dirty="0">
                <a:solidFill>
                  <a:srgbClr val="CC0000"/>
                </a:solidFill>
                <a:ea typeface="楷体_GB2312" pitchFamily="49" charset="-122"/>
              </a:rPr>
              <a:t> </a:t>
            </a:r>
            <a:r>
              <a:rPr lang="en-US" altLang="zh-CN" dirty="0">
                <a:solidFill>
                  <a:srgbClr val="CC0000"/>
                </a:solidFill>
                <a:latin typeface="Times New Roman" pitchFamily="18" charset="0"/>
                <a:ea typeface="楷体_GB2312" pitchFamily="49" charset="-122"/>
              </a:rPr>
              <a:t>…</a:t>
            </a:r>
            <a:r>
              <a:rPr lang="en-US" altLang="zh-CN" dirty="0">
                <a:solidFill>
                  <a:srgbClr val="CC0000"/>
                </a:solidFill>
                <a:ea typeface="楷体_GB2312" pitchFamily="49" charset="-122"/>
              </a:rPr>
              <a:t> t</a:t>
            </a:r>
            <a:r>
              <a:rPr lang="en-US" altLang="zh-CN" baseline="-30000" dirty="0">
                <a:solidFill>
                  <a:srgbClr val="CC0000"/>
                </a:solidFill>
                <a:ea typeface="楷体_GB2312" pitchFamily="49" charset="-122"/>
              </a:rPr>
              <a:t>k-1</a:t>
            </a:r>
            <a:r>
              <a:rPr lang="en-US" altLang="zh-CN" dirty="0">
                <a:solidFill>
                  <a:srgbClr val="CC0000"/>
                </a:solidFill>
                <a:latin typeface="Times New Roman" pitchFamily="18" charset="0"/>
                <a:ea typeface="楷体_GB2312" pitchFamily="49" charset="-122"/>
              </a:rPr>
              <a:t>“</a:t>
            </a:r>
            <a:r>
              <a:rPr lang="en-US" altLang="zh-CN" dirty="0">
                <a:solidFill>
                  <a:srgbClr val="CC0000"/>
                </a:solidFill>
                <a:ea typeface="楷体_GB2312" pitchFamily="49" charset="-122"/>
              </a:rPr>
              <a:t> = "t</a:t>
            </a:r>
            <a:r>
              <a:rPr lang="en-US" altLang="zh-CN" baseline="-30000" dirty="0">
                <a:solidFill>
                  <a:srgbClr val="CC0000"/>
                </a:solidFill>
                <a:ea typeface="楷体_GB2312" pitchFamily="49" charset="-122"/>
              </a:rPr>
              <a:t>j-k</a:t>
            </a:r>
            <a:r>
              <a:rPr lang="en-US" altLang="zh-CN" dirty="0">
                <a:solidFill>
                  <a:srgbClr val="CC0000"/>
                </a:solidFill>
                <a:ea typeface="楷体_GB2312" pitchFamily="49" charset="-122"/>
              </a:rPr>
              <a:t>t</a:t>
            </a:r>
            <a:r>
              <a:rPr lang="en-US" altLang="zh-CN" baseline="-30000" dirty="0">
                <a:solidFill>
                  <a:srgbClr val="CC0000"/>
                </a:solidFill>
                <a:ea typeface="楷体_GB2312" pitchFamily="49" charset="-122"/>
              </a:rPr>
              <a:t>j-k+1</a:t>
            </a:r>
            <a:r>
              <a:rPr lang="en-US" altLang="zh-CN" dirty="0">
                <a:solidFill>
                  <a:srgbClr val="CC0000"/>
                </a:solidFill>
                <a:ea typeface="楷体_GB2312" pitchFamily="49" charset="-122"/>
              </a:rPr>
              <a:t> </a:t>
            </a:r>
            <a:r>
              <a:rPr lang="en-US" altLang="zh-CN" dirty="0">
                <a:solidFill>
                  <a:srgbClr val="CC0000"/>
                </a:solidFill>
                <a:latin typeface="Times New Roman" pitchFamily="18" charset="0"/>
                <a:ea typeface="楷体_GB2312" pitchFamily="49" charset="-122"/>
              </a:rPr>
              <a:t>…</a:t>
            </a:r>
            <a:r>
              <a:rPr lang="en-US" altLang="zh-CN" dirty="0">
                <a:solidFill>
                  <a:srgbClr val="CC0000"/>
                </a:solidFill>
                <a:ea typeface="楷体_GB2312" pitchFamily="49" charset="-122"/>
              </a:rPr>
              <a:t> t</a:t>
            </a:r>
            <a:r>
              <a:rPr lang="en-US" altLang="zh-CN" baseline="-30000" dirty="0">
                <a:solidFill>
                  <a:srgbClr val="CC0000"/>
                </a:solidFill>
                <a:ea typeface="楷体_GB2312" pitchFamily="49" charset="-122"/>
              </a:rPr>
              <a:t>j-1</a:t>
            </a:r>
            <a:r>
              <a:rPr lang="en-US" altLang="zh-CN" dirty="0">
                <a:solidFill>
                  <a:srgbClr val="CC0000"/>
                </a:solidFill>
                <a:ea typeface="楷体_GB2312" pitchFamily="49" charset="-122"/>
              </a:rPr>
              <a:t>"</a:t>
            </a:r>
            <a:r>
              <a:rPr lang="zh-CN" altLang="en-US" dirty="0">
                <a:solidFill>
                  <a:srgbClr val="CC0000"/>
                </a:solidFill>
                <a:ea typeface="楷体_GB2312" pitchFamily="49" charset="-122"/>
              </a:rPr>
              <a:t>（</a:t>
            </a:r>
            <a:r>
              <a:rPr lang="en-US" altLang="zh-CN" dirty="0">
                <a:solidFill>
                  <a:srgbClr val="CC0000"/>
                </a:solidFill>
                <a:ea typeface="楷体_GB2312" pitchFamily="49" charset="-122"/>
              </a:rPr>
              <a:t>0</a:t>
            </a:r>
            <a:r>
              <a:rPr lang="zh-CN" altLang="en-US" dirty="0">
                <a:solidFill>
                  <a:srgbClr val="CC0000"/>
                </a:solidFill>
                <a:ea typeface="楷体_GB2312" pitchFamily="49" charset="-122"/>
              </a:rPr>
              <a:t>＜</a:t>
            </a:r>
            <a:r>
              <a:rPr lang="en-US" altLang="zh-CN" dirty="0">
                <a:solidFill>
                  <a:srgbClr val="CC0000"/>
                </a:solidFill>
                <a:ea typeface="楷体_GB2312" pitchFamily="49" charset="-122"/>
              </a:rPr>
              <a:t>k</a:t>
            </a:r>
            <a:r>
              <a:rPr lang="zh-CN" altLang="en-US" dirty="0">
                <a:solidFill>
                  <a:srgbClr val="CC0000"/>
                </a:solidFill>
                <a:ea typeface="楷体_GB2312" pitchFamily="49" charset="-122"/>
              </a:rPr>
              <a:t>＜</a:t>
            </a:r>
            <a:r>
              <a:rPr lang="en-US" altLang="zh-CN" dirty="0">
                <a:solidFill>
                  <a:srgbClr val="CC0000"/>
                </a:solidFill>
                <a:ea typeface="楷体_GB2312" pitchFamily="49" charset="-122"/>
              </a:rPr>
              <a:t>j</a:t>
            </a:r>
            <a:r>
              <a:rPr lang="zh-CN" altLang="en-US" dirty="0">
                <a:solidFill>
                  <a:srgbClr val="CC0000"/>
                </a:solidFill>
                <a:ea typeface="楷体_GB2312" pitchFamily="49" charset="-122"/>
              </a:rPr>
              <a:t>），其中</a:t>
            </a:r>
            <a:r>
              <a:rPr lang="en-US" altLang="zh-CN" dirty="0">
                <a:solidFill>
                  <a:srgbClr val="CC0000"/>
                </a:solidFill>
                <a:ea typeface="楷体_GB2312" pitchFamily="49" charset="-122"/>
              </a:rPr>
              <a:t>k</a:t>
            </a:r>
            <a:r>
              <a:rPr lang="zh-CN" altLang="en-US" dirty="0">
                <a:solidFill>
                  <a:srgbClr val="CC0000"/>
                </a:solidFill>
                <a:ea typeface="楷体_GB2312" pitchFamily="49" charset="-122"/>
              </a:rPr>
              <a:t>为满足等式的最大值，则计算</a:t>
            </a:r>
            <a:r>
              <a:rPr lang="en-US" altLang="zh-CN" dirty="0">
                <a:solidFill>
                  <a:srgbClr val="CC0000"/>
                </a:solidFill>
                <a:ea typeface="楷体_GB2312" pitchFamily="49" charset="-122"/>
              </a:rPr>
              <a:t>f[j+1]</a:t>
            </a:r>
            <a:r>
              <a:rPr lang="zh-CN" altLang="en-US" dirty="0">
                <a:solidFill>
                  <a:srgbClr val="CC0000"/>
                </a:solidFill>
                <a:ea typeface="楷体_GB2312" pitchFamily="49" charset="-122"/>
              </a:rPr>
              <a:t>的值有两种情况：</a:t>
            </a:r>
          </a:p>
        </p:txBody>
      </p:sp>
      <p:sp>
        <p:nvSpPr>
          <p:cNvPr id="75780" name="标题 1"/>
          <p:cNvSpPr>
            <a:spLocks noGrp="1"/>
          </p:cNvSpPr>
          <p:nvPr>
            <p:ph type="title"/>
          </p:nvPr>
        </p:nvSpPr>
        <p:spPr>
          <a:xfrm>
            <a:off x="993775" y="142875"/>
            <a:ext cx="7754938" cy="838200"/>
          </a:xfrm>
        </p:spPr>
        <p:txBody>
          <a:bodyPr/>
          <a:lstStyle/>
          <a:p>
            <a:r>
              <a:rPr lang="zh-CN" altLang="en-US">
                <a:solidFill>
                  <a:schemeClr val="tx2"/>
                </a:solidFill>
                <a:latin typeface="黑体" pitchFamily="49" charset="-122"/>
                <a:ea typeface="黑体" pitchFamily="49" charset="-122"/>
              </a:rPr>
              <a:t>模式匹配的</a:t>
            </a:r>
            <a:r>
              <a:rPr lang="en-US" altLang="zh-CN">
                <a:solidFill>
                  <a:schemeClr val="tx2"/>
                </a:solidFill>
                <a:latin typeface="黑体" pitchFamily="49" charset="-122"/>
                <a:ea typeface="黑体" pitchFamily="49" charset="-122"/>
              </a:rPr>
              <a:t>KMP</a:t>
            </a:r>
            <a:r>
              <a:rPr lang="zh-CN" altLang="en-US">
                <a:solidFill>
                  <a:schemeClr val="tx2"/>
                </a:solidFill>
                <a:latin typeface="黑体" pitchFamily="49" charset="-122"/>
                <a:ea typeface="黑体" pitchFamily="49" charset="-122"/>
              </a:rPr>
              <a:t>算法</a:t>
            </a:r>
          </a:p>
        </p:txBody>
      </p:sp>
      <p:sp>
        <p:nvSpPr>
          <p:cNvPr id="75781" name="矩形 5"/>
          <p:cNvSpPr>
            <a:spLocks noChangeArrowheads="1"/>
          </p:cNvSpPr>
          <p:nvPr/>
        </p:nvSpPr>
        <p:spPr bwMode="auto">
          <a:xfrm>
            <a:off x="1987550" y="4826000"/>
            <a:ext cx="6259513" cy="431800"/>
          </a:xfrm>
          <a:prstGeom prst="rect">
            <a:avLst/>
          </a:prstGeom>
          <a:solidFill>
            <a:srgbClr val="E2ECF6"/>
          </a:solidFill>
          <a:ln w="76200" algn="ctr">
            <a:solidFill>
              <a:schemeClr val="accent2"/>
            </a:solidFill>
            <a:round/>
            <a:headEnd/>
            <a:tailEnd/>
          </a:ln>
        </p:spPr>
        <p:txBody>
          <a:bodyPr anchor="ctr"/>
          <a:lstStyle/>
          <a:p>
            <a:endParaRPr lang="zh-CN" altLang="en-US"/>
          </a:p>
        </p:txBody>
      </p:sp>
      <p:sp>
        <p:nvSpPr>
          <p:cNvPr id="7" name="矩形 6"/>
          <p:cNvSpPr>
            <a:spLocks noChangeArrowheads="1"/>
          </p:cNvSpPr>
          <p:nvPr/>
        </p:nvSpPr>
        <p:spPr bwMode="auto">
          <a:xfrm>
            <a:off x="1987550" y="4826000"/>
            <a:ext cx="2836863" cy="431800"/>
          </a:xfrm>
          <a:prstGeom prst="rect">
            <a:avLst/>
          </a:prstGeom>
          <a:solidFill>
            <a:srgbClr val="FFC000"/>
          </a:solidFill>
          <a:ln w="76200" algn="ctr">
            <a:solidFill>
              <a:schemeClr val="accent2"/>
            </a:solidFill>
            <a:round/>
            <a:headEnd/>
            <a:tailEnd/>
          </a:ln>
        </p:spPr>
        <p:txBody>
          <a:bodyPr anchor="ctr"/>
          <a:lstStyle/>
          <a:p>
            <a:endParaRPr lang="zh-CN" altLang="en-US"/>
          </a:p>
        </p:txBody>
      </p:sp>
      <p:sp>
        <p:nvSpPr>
          <p:cNvPr id="75783" name="TextBox 1"/>
          <p:cNvSpPr txBox="1">
            <a:spLocks noChangeArrowheads="1"/>
          </p:cNvSpPr>
          <p:nvPr/>
        </p:nvSpPr>
        <p:spPr bwMode="auto">
          <a:xfrm>
            <a:off x="1079500" y="4149725"/>
            <a:ext cx="66929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a:t>   j:          0    1    2                       k-1    k                     j    j+1</a:t>
            </a:r>
          </a:p>
          <a:p>
            <a:pPr eaLnBrk="1" hangingPunct="1"/>
            <a:r>
              <a:rPr lang="en-US" altLang="zh-CN"/>
              <a:t>f[j]:                                                                              k      </a:t>
            </a:r>
            <a:endParaRPr lang="zh-CN" altLang="en-US">
              <a:solidFill>
                <a:srgbClr val="FF0000"/>
              </a:solidFill>
            </a:endParaRPr>
          </a:p>
        </p:txBody>
      </p:sp>
      <p:sp>
        <p:nvSpPr>
          <p:cNvPr id="29" name="TextBox 28"/>
          <p:cNvSpPr txBox="1">
            <a:spLocks noChangeArrowheads="1"/>
          </p:cNvSpPr>
          <p:nvPr/>
        </p:nvSpPr>
        <p:spPr bwMode="auto">
          <a:xfrm>
            <a:off x="6750050" y="4425950"/>
            <a:ext cx="396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b="1">
                <a:solidFill>
                  <a:srgbClr val="FF0000"/>
                </a:solidFill>
              </a:rPr>
              <a:t>?</a:t>
            </a:r>
            <a:endParaRPr lang="zh-CN" altLang="en-US" b="1">
              <a:solidFill>
                <a:srgbClr val="FF0000"/>
              </a:solidFill>
            </a:endParaRPr>
          </a:p>
        </p:txBody>
      </p:sp>
      <p:sp>
        <p:nvSpPr>
          <p:cNvPr id="30" name="椭圆 29"/>
          <p:cNvSpPr>
            <a:spLocks noChangeArrowheads="1"/>
          </p:cNvSpPr>
          <p:nvPr/>
        </p:nvSpPr>
        <p:spPr bwMode="auto">
          <a:xfrm>
            <a:off x="6767513" y="4437063"/>
            <a:ext cx="292100" cy="398462"/>
          </a:xfrm>
          <a:prstGeom prst="ellipse">
            <a:avLst/>
          </a:prstGeom>
          <a:noFill/>
          <a:ln w="2540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barn(inVertical)">
                                      <p:cBhvr>
                                        <p:cTn id="17" dur="500"/>
                                        <p:tgtEl>
                                          <p:spTgt spid="3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mph" presetSubtype="0" fill="hold" grpId="0" nodeType="clickEffect">
                                  <p:stCondLst>
                                    <p:cond delay="0"/>
                                  </p:stCondLst>
                                  <p:childTnLst>
                                    <p:animRot by="21600000">
                                      <p:cBhvr>
                                        <p:cTn id="21" dur="2000" fill="hold"/>
                                        <p:tgtEl>
                                          <p:spTgt spid="2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7" grpId="0" animBg="1"/>
      <p:bldP spid="29" grpId="0"/>
      <p:bldP spid="30" grpId="0" animBg="1"/>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8739" name="Rectangle 3" descr="Rectangle: Click to edit Master text styles&#10;Second level&#10;Third level&#10;Fourth level&#10;Fifth level"/>
          <p:cNvSpPr>
            <a:spLocks noGrp="1" noChangeArrowheads="1"/>
          </p:cNvSpPr>
          <p:nvPr>
            <p:ph type="body" idx="1"/>
          </p:nvPr>
        </p:nvSpPr>
        <p:spPr>
          <a:xfrm>
            <a:off x="300038" y="1384300"/>
            <a:ext cx="7521575" cy="5075238"/>
          </a:xfrm>
        </p:spPr>
        <p:txBody>
          <a:bodyPr/>
          <a:lstStyle/>
          <a:p>
            <a:pPr algn="just" eaLnBrk="1" hangingPunct="1">
              <a:lnSpc>
                <a:spcPct val="105000"/>
              </a:lnSpc>
              <a:spcBef>
                <a:spcPct val="50000"/>
              </a:spcBef>
              <a:buClr>
                <a:srgbClr val="0000FF"/>
              </a:buClr>
              <a:buFont typeface="Wingdings" pitchFamily="2" charset="2"/>
              <a:buNone/>
              <a:defRPr/>
            </a:pPr>
            <a:r>
              <a:rPr lang="en-US" altLang="zh-CN" dirty="0">
                <a:ea typeface="楷体_GB2312" pitchFamily="49" charset="-122"/>
              </a:rPr>
              <a:t>1</a:t>
            </a:r>
            <a:r>
              <a:rPr lang="zh-CN" altLang="en-US" dirty="0">
                <a:ea typeface="楷体_GB2312" pitchFamily="49" charset="-122"/>
              </a:rPr>
              <a:t>、若</a:t>
            </a:r>
            <a:r>
              <a:rPr lang="en-US" altLang="zh-CN" dirty="0" err="1">
                <a:ea typeface="楷体_GB2312" pitchFamily="49" charset="-122"/>
              </a:rPr>
              <a:t>t</a:t>
            </a:r>
            <a:r>
              <a:rPr lang="en-US" altLang="zh-CN" baseline="-30000" dirty="0" err="1">
                <a:ea typeface="楷体_GB2312" pitchFamily="49" charset="-122"/>
              </a:rPr>
              <a:t>k</a:t>
            </a:r>
            <a:r>
              <a:rPr lang="en-US" altLang="zh-CN" dirty="0">
                <a:ea typeface="楷体_GB2312" pitchFamily="49" charset="-122"/>
              </a:rPr>
              <a:t>= </a:t>
            </a:r>
            <a:r>
              <a:rPr lang="en-US" altLang="zh-CN" dirty="0" err="1">
                <a:ea typeface="楷体_GB2312" pitchFamily="49" charset="-122"/>
              </a:rPr>
              <a:t>t</a:t>
            </a:r>
            <a:r>
              <a:rPr lang="en-US" altLang="zh-CN" baseline="-30000" dirty="0" err="1">
                <a:ea typeface="楷体_GB2312" pitchFamily="49" charset="-122"/>
              </a:rPr>
              <a:t>j</a:t>
            </a:r>
            <a:r>
              <a:rPr lang="zh-CN" altLang="en-US" dirty="0">
                <a:ea typeface="楷体_GB2312" pitchFamily="49" charset="-122"/>
              </a:rPr>
              <a:t>，则表明在模式串</a:t>
            </a:r>
            <a:r>
              <a:rPr lang="en-US" altLang="zh-CN" dirty="0">
                <a:ea typeface="楷体_GB2312" pitchFamily="49" charset="-122"/>
              </a:rPr>
              <a:t>pat</a:t>
            </a:r>
            <a:r>
              <a:rPr lang="zh-CN" altLang="en-US" dirty="0">
                <a:ea typeface="楷体_GB2312" pitchFamily="49" charset="-122"/>
              </a:rPr>
              <a:t>中有</a:t>
            </a:r>
            <a:r>
              <a:rPr lang="en-US" altLang="zh-CN" dirty="0">
                <a:ea typeface="楷体_GB2312" pitchFamily="49" charset="-122"/>
              </a:rPr>
              <a:t>"t</a:t>
            </a:r>
            <a:r>
              <a:rPr lang="en-US" altLang="zh-CN" baseline="-30000" dirty="0">
                <a:ea typeface="楷体_GB2312" pitchFamily="49" charset="-122"/>
              </a:rPr>
              <a:t>0</a:t>
            </a:r>
            <a:r>
              <a:rPr lang="en-US" altLang="zh-CN" dirty="0">
                <a:ea typeface="楷体_GB2312" pitchFamily="49" charset="-122"/>
              </a:rPr>
              <a:t> t</a:t>
            </a:r>
            <a:r>
              <a:rPr lang="en-US" altLang="zh-CN" baseline="-30000" dirty="0">
                <a:ea typeface="楷体_GB2312" pitchFamily="49" charset="-122"/>
              </a:rPr>
              <a:t>1</a:t>
            </a:r>
            <a:r>
              <a:rPr lang="en-US" altLang="zh-CN" dirty="0">
                <a:ea typeface="楷体_GB2312" pitchFamily="49" charset="-122"/>
              </a:rPr>
              <a:t> </a:t>
            </a:r>
            <a:r>
              <a:rPr lang="en-US" altLang="zh-CN" dirty="0">
                <a:latin typeface="Times New Roman" pitchFamily="18" charset="0"/>
                <a:ea typeface="楷体_GB2312" pitchFamily="49" charset="-122"/>
              </a:rPr>
              <a:t>…</a:t>
            </a:r>
            <a:r>
              <a:rPr lang="en-US" altLang="zh-CN" dirty="0">
                <a:ea typeface="楷体_GB2312" pitchFamily="49" charset="-122"/>
              </a:rPr>
              <a:t> </a:t>
            </a:r>
            <a:r>
              <a:rPr lang="en-US" altLang="zh-CN" dirty="0" err="1">
                <a:ea typeface="楷体_GB2312" pitchFamily="49" charset="-122"/>
              </a:rPr>
              <a:t>t</a:t>
            </a:r>
            <a:r>
              <a:rPr lang="en-US" altLang="zh-CN" baseline="-30000" dirty="0" err="1">
                <a:ea typeface="楷体_GB2312" pitchFamily="49" charset="-122"/>
              </a:rPr>
              <a:t>k</a:t>
            </a:r>
            <a:r>
              <a:rPr lang="en-US" altLang="zh-CN" dirty="0">
                <a:latin typeface="Times New Roman" pitchFamily="18" charset="0"/>
                <a:ea typeface="楷体_GB2312" pitchFamily="49" charset="-122"/>
              </a:rPr>
              <a:t>“</a:t>
            </a:r>
            <a:r>
              <a:rPr lang="en-US" altLang="zh-CN" dirty="0">
                <a:ea typeface="楷体_GB2312" pitchFamily="49" charset="-122"/>
              </a:rPr>
              <a:t> = "t</a:t>
            </a:r>
            <a:r>
              <a:rPr lang="en-US" altLang="zh-CN" baseline="-30000" dirty="0">
                <a:ea typeface="楷体_GB2312" pitchFamily="49" charset="-122"/>
              </a:rPr>
              <a:t>j-k</a:t>
            </a:r>
            <a:r>
              <a:rPr lang="en-US" altLang="zh-CN" dirty="0">
                <a:ea typeface="楷体_GB2312" pitchFamily="49" charset="-122"/>
              </a:rPr>
              <a:t>t</a:t>
            </a:r>
            <a:r>
              <a:rPr lang="en-US" altLang="zh-CN" baseline="-30000" dirty="0">
                <a:ea typeface="楷体_GB2312" pitchFamily="49" charset="-122"/>
              </a:rPr>
              <a:t>j-k+1</a:t>
            </a:r>
            <a:r>
              <a:rPr lang="en-US" altLang="zh-CN" dirty="0">
                <a:ea typeface="楷体_GB2312" pitchFamily="49" charset="-122"/>
              </a:rPr>
              <a:t> </a:t>
            </a:r>
            <a:r>
              <a:rPr lang="en-US" altLang="zh-CN" dirty="0">
                <a:latin typeface="Times New Roman" pitchFamily="18" charset="0"/>
                <a:ea typeface="楷体_GB2312" pitchFamily="49" charset="-122"/>
              </a:rPr>
              <a:t>…</a:t>
            </a:r>
            <a:r>
              <a:rPr lang="en-US" altLang="zh-CN" dirty="0">
                <a:ea typeface="楷体_GB2312" pitchFamily="49" charset="-122"/>
              </a:rPr>
              <a:t> </a:t>
            </a:r>
            <a:r>
              <a:rPr lang="en-US" altLang="zh-CN" dirty="0" err="1">
                <a:ea typeface="楷体_GB2312" pitchFamily="49" charset="-122"/>
              </a:rPr>
              <a:t>t</a:t>
            </a:r>
            <a:r>
              <a:rPr lang="en-US" altLang="zh-CN" baseline="-30000" dirty="0" err="1">
                <a:ea typeface="楷体_GB2312" pitchFamily="49" charset="-122"/>
              </a:rPr>
              <a:t>j</a:t>
            </a:r>
            <a:r>
              <a:rPr lang="en-US" altLang="zh-CN" dirty="0">
                <a:ea typeface="楷体_GB2312" pitchFamily="49" charset="-122"/>
              </a:rPr>
              <a:t>"</a:t>
            </a:r>
            <a:r>
              <a:rPr lang="zh-CN" altLang="en-US" dirty="0">
                <a:ea typeface="楷体_GB2312" pitchFamily="49" charset="-122"/>
              </a:rPr>
              <a:t>，且不可能存在任何</a:t>
            </a:r>
            <a:r>
              <a:rPr lang="en-US" altLang="zh-CN" dirty="0">
                <a:ea typeface="楷体_GB2312" pitchFamily="49" charset="-122"/>
              </a:rPr>
              <a:t>k'</a:t>
            </a:r>
            <a:r>
              <a:rPr lang="zh-CN" altLang="en-US" dirty="0">
                <a:ea typeface="楷体_GB2312" pitchFamily="49" charset="-122"/>
              </a:rPr>
              <a:t>＞</a:t>
            </a:r>
            <a:r>
              <a:rPr lang="en-US" altLang="zh-CN" dirty="0">
                <a:ea typeface="楷体_GB2312" pitchFamily="49" charset="-122"/>
              </a:rPr>
              <a:t>k</a:t>
            </a:r>
            <a:r>
              <a:rPr lang="zh-CN" altLang="en-US" dirty="0">
                <a:ea typeface="楷体_GB2312" pitchFamily="49" charset="-122"/>
              </a:rPr>
              <a:t>满足上式，因此有：</a:t>
            </a:r>
            <a:endParaRPr lang="en-US" altLang="zh-CN" dirty="0">
              <a:ea typeface="楷体_GB2312" pitchFamily="49" charset="-122"/>
            </a:endParaRPr>
          </a:p>
          <a:p>
            <a:pPr algn="just" eaLnBrk="1" hangingPunct="1">
              <a:lnSpc>
                <a:spcPct val="105000"/>
              </a:lnSpc>
              <a:spcBef>
                <a:spcPct val="50000"/>
              </a:spcBef>
              <a:buClr>
                <a:srgbClr val="0000FF"/>
              </a:buClr>
              <a:buFont typeface="Wingdings" pitchFamily="2" charset="2"/>
              <a:buNone/>
              <a:defRPr/>
            </a:pPr>
            <a:endParaRPr lang="en-US" altLang="zh-CN" dirty="0">
              <a:ea typeface="楷体_GB2312" pitchFamily="49" charset="-122"/>
            </a:endParaRPr>
          </a:p>
          <a:p>
            <a:pPr algn="just" eaLnBrk="1" hangingPunct="1">
              <a:lnSpc>
                <a:spcPct val="105000"/>
              </a:lnSpc>
              <a:spcBef>
                <a:spcPct val="50000"/>
              </a:spcBef>
              <a:buClr>
                <a:srgbClr val="0000FF"/>
              </a:buClr>
              <a:buFont typeface="Wingdings" pitchFamily="2" charset="2"/>
              <a:buNone/>
              <a:defRPr/>
            </a:pPr>
            <a:endParaRPr lang="en-US" altLang="zh-CN" dirty="0">
              <a:ea typeface="楷体_GB2312" pitchFamily="49" charset="-122"/>
            </a:endParaRPr>
          </a:p>
          <a:p>
            <a:pPr algn="just" eaLnBrk="1" hangingPunct="1">
              <a:lnSpc>
                <a:spcPct val="105000"/>
              </a:lnSpc>
              <a:spcBef>
                <a:spcPct val="50000"/>
              </a:spcBef>
              <a:buClr>
                <a:srgbClr val="0000FF"/>
              </a:buClr>
              <a:buFont typeface="Wingdings" pitchFamily="2" charset="2"/>
              <a:buNone/>
              <a:defRPr/>
            </a:pPr>
            <a:endParaRPr lang="zh-CN" altLang="en-US" dirty="0">
              <a:ea typeface="楷体_GB2312" pitchFamily="49" charset="-122"/>
            </a:endParaRPr>
          </a:p>
          <a:p>
            <a:pPr algn="just" eaLnBrk="1" hangingPunct="1">
              <a:lnSpc>
                <a:spcPct val="105000"/>
              </a:lnSpc>
              <a:spcBef>
                <a:spcPct val="50000"/>
              </a:spcBef>
              <a:buClr>
                <a:srgbClr val="0000FF"/>
              </a:buClr>
              <a:buFont typeface="Wingdings" pitchFamily="2" charset="2"/>
              <a:buNone/>
              <a:defRPr/>
            </a:pPr>
            <a:r>
              <a:rPr lang="zh-CN" altLang="en-US" dirty="0">
                <a:ea typeface="楷体_GB2312" pitchFamily="49" charset="-122"/>
              </a:rPr>
              <a:t>　　　　</a:t>
            </a:r>
            <a:endParaRPr lang="en-US" altLang="zh-CN" dirty="0">
              <a:solidFill>
                <a:srgbClr val="0000FF"/>
              </a:solidFill>
              <a:ea typeface="楷体_GB2312" pitchFamily="49" charset="-122"/>
            </a:endParaRPr>
          </a:p>
        </p:txBody>
      </p:sp>
      <p:sp>
        <p:nvSpPr>
          <p:cNvPr id="76803" name="标题 1"/>
          <p:cNvSpPr>
            <a:spLocks noGrp="1"/>
          </p:cNvSpPr>
          <p:nvPr>
            <p:ph type="title"/>
          </p:nvPr>
        </p:nvSpPr>
        <p:spPr>
          <a:xfrm>
            <a:off x="993775" y="142875"/>
            <a:ext cx="7754938" cy="838200"/>
          </a:xfrm>
        </p:spPr>
        <p:txBody>
          <a:bodyPr/>
          <a:lstStyle/>
          <a:p>
            <a:r>
              <a:rPr lang="zh-CN" altLang="en-US">
                <a:solidFill>
                  <a:schemeClr val="tx2"/>
                </a:solidFill>
                <a:latin typeface="黑体" pitchFamily="49" charset="-122"/>
                <a:ea typeface="黑体" pitchFamily="49" charset="-122"/>
              </a:rPr>
              <a:t>模式匹配的</a:t>
            </a:r>
            <a:r>
              <a:rPr lang="en-US" altLang="zh-CN">
                <a:solidFill>
                  <a:schemeClr val="tx2"/>
                </a:solidFill>
                <a:latin typeface="黑体" pitchFamily="49" charset="-122"/>
                <a:ea typeface="黑体" pitchFamily="49" charset="-122"/>
              </a:rPr>
              <a:t>KMP</a:t>
            </a:r>
            <a:r>
              <a:rPr lang="zh-CN" altLang="en-US">
                <a:solidFill>
                  <a:schemeClr val="tx2"/>
                </a:solidFill>
                <a:latin typeface="黑体" pitchFamily="49" charset="-122"/>
                <a:ea typeface="黑体" pitchFamily="49" charset="-122"/>
              </a:rPr>
              <a:t>算法</a:t>
            </a:r>
          </a:p>
        </p:txBody>
      </p:sp>
      <p:sp>
        <p:nvSpPr>
          <p:cNvPr id="76804" name="矩形 3"/>
          <p:cNvSpPr>
            <a:spLocks noChangeArrowheads="1"/>
          </p:cNvSpPr>
          <p:nvPr/>
        </p:nvSpPr>
        <p:spPr bwMode="auto">
          <a:xfrm>
            <a:off x="3492500" y="4113213"/>
            <a:ext cx="2836863" cy="431800"/>
          </a:xfrm>
          <a:prstGeom prst="rect">
            <a:avLst/>
          </a:prstGeom>
          <a:solidFill>
            <a:srgbClr val="FFC000"/>
          </a:solidFill>
          <a:ln w="76200" algn="ctr">
            <a:solidFill>
              <a:schemeClr val="accent2"/>
            </a:solidFill>
            <a:round/>
            <a:headEnd/>
            <a:tailEnd/>
          </a:ln>
        </p:spPr>
        <p:txBody>
          <a:bodyPr anchor="ctr"/>
          <a:lstStyle/>
          <a:p>
            <a:endParaRPr lang="zh-CN" altLang="en-US"/>
          </a:p>
        </p:txBody>
      </p:sp>
      <p:sp>
        <p:nvSpPr>
          <p:cNvPr id="76805" name="矩形 4"/>
          <p:cNvSpPr>
            <a:spLocks noChangeArrowheads="1"/>
          </p:cNvSpPr>
          <p:nvPr/>
        </p:nvSpPr>
        <p:spPr bwMode="auto">
          <a:xfrm>
            <a:off x="1987550" y="3673475"/>
            <a:ext cx="6259513" cy="431800"/>
          </a:xfrm>
          <a:prstGeom prst="rect">
            <a:avLst/>
          </a:prstGeom>
          <a:solidFill>
            <a:srgbClr val="E2ECF6"/>
          </a:solidFill>
          <a:ln w="76200" algn="ctr">
            <a:solidFill>
              <a:schemeClr val="accent2"/>
            </a:solidFill>
            <a:round/>
            <a:headEnd/>
            <a:tailEnd/>
          </a:ln>
        </p:spPr>
        <p:txBody>
          <a:bodyPr anchor="ctr"/>
          <a:lstStyle/>
          <a:p>
            <a:endParaRPr lang="zh-CN" altLang="en-US"/>
          </a:p>
        </p:txBody>
      </p:sp>
      <p:sp>
        <p:nvSpPr>
          <p:cNvPr id="76806" name="矩形 5"/>
          <p:cNvSpPr>
            <a:spLocks noChangeArrowheads="1"/>
          </p:cNvSpPr>
          <p:nvPr/>
        </p:nvSpPr>
        <p:spPr bwMode="auto">
          <a:xfrm>
            <a:off x="1987550" y="3673475"/>
            <a:ext cx="2836863" cy="431800"/>
          </a:xfrm>
          <a:prstGeom prst="rect">
            <a:avLst/>
          </a:prstGeom>
          <a:solidFill>
            <a:srgbClr val="FFC000"/>
          </a:solidFill>
          <a:ln w="76200" algn="ctr">
            <a:solidFill>
              <a:schemeClr val="accent2"/>
            </a:solidFill>
            <a:round/>
            <a:headEnd/>
            <a:tailEnd/>
          </a:ln>
        </p:spPr>
        <p:txBody>
          <a:bodyPr anchor="ctr"/>
          <a:lstStyle/>
          <a:p>
            <a:endParaRPr lang="zh-CN" altLang="en-US"/>
          </a:p>
        </p:txBody>
      </p:sp>
      <p:sp>
        <p:nvSpPr>
          <p:cNvPr id="8" name="TextBox 7"/>
          <p:cNvSpPr txBox="1">
            <a:spLocks noChangeArrowheads="1"/>
          </p:cNvSpPr>
          <p:nvPr/>
        </p:nvSpPr>
        <p:spPr bwMode="auto">
          <a:xfrm>
            <a:off x="6659563" y="3141663"/>
            <a:ext cx="8858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b="1">
                <a:solidFill>
                  <a:srgbClr val="FF0000"/>
                </a:solidFill>
              </a:rPr>
              <a:t>K+1</a:t>
            </a:r>
            <a:endParaRPr lang="zh-CN" altLang="en-US" b="1">
              <a:solidFill>
                <a:srgbClr val="FF0000"/>
              </a:solidFill>
            </a:endParaRPr>
          </a:p>
        </p:txBody>
      </p:sp>
      <p:grpSp>
        <p:nvGrpSpPr>
          <p:cNvPr id="3" name="组合 2"/>
          <p:cNvGrpSpPr>
            <a:grpSpLocks/>
          </p:cNvGrpSpPr>
          <p:nvPr/>
        </p:nvGrpSpPr>
        <p:grpSpPr bwMode="auto">
          <a:xfrm>
            <a:off x="1979613" y="3284538"/>
            <a:ext cx="3244850" cy="334962"/>
            <a:chOff x="1979712" y="2852936"/>
            <a:chExt cx="3245347" cy="334062"/>
          </a:xfrm>
        </p:grpSpPr>
        <p:cxnSp>
          <p:nvCxnSpPr>
            <p:cNvPr id="76817" name="直接连接符 9"/>
            <p:cNvCxnSpPr>
              <a:cxnSpLocks noChangeShapeType="1"/>
            </p:cNvCxnSpPr>
            <p:nvPr/>
          </p:nvCxnSpPr>
          <p:spPr bwMode="auto">
            <a:xfrm>
              <a:off x="1979712" y="2862690"/>
              <a:ext cx="0" cy="324308"/>
            </a:xfrm>
            <a:prstGeom prst="line">
              <a:avLst/>
            </a:prstGeom>
            <a:noFill/>
            <a:ln w="25400" algn="ctr">
              <a:solidFill>
                <a:srgbClr val="FF0000"/>
              </a:solidFill>
              <a:round/>
              <a:headEnd/>
              <a:tailEnd/>
            </a:ln>
            <a:extLst>
              <a:ext uri="{909E8E84-426E-40DD-AFC4-6F175D3DCCD1}">
                <a14:hiddenFill xmlns:a14="http://schemas.microsoft.com/office/drawing/2010/main">
                  <a:noFill/>
                </a14:hiddenFill>
              </a:ext>
            </a:extLst>
          </p:spPr>
        </p:cxnSp>
        <p:cxnSp>
          <p:nvCxnSpPr>
            <p:cNvPr id="76818" name="直接连接符 10"/>
            <p:cNvCxnSpPr>
              <a:cxnSpLocks noChangeShapeType="1"/>
            </p:cNvCxnSpPr>
            <p:nvPr/>
          </p:nvCxnSpPr>
          <p:spPr bwMode="auto">
            <a:xfrm>
              <a:off x="5220072" y="2852936"/>
              <a:ext cx="0" cy="324308"/>
            </a:xfrm>
            <a:prstGeom prst="line">
              <a:avLst/>
            </a:prstGeom>
            <a:noFill/>
            <a:ln w="25400" algn="ctr">
              <a:solidFill>
                <a:srgbClr val="FF0000"/>
              </a:solidFill>
              <a:round/>
              <a:headEnd/>
              <a:tailEnd/>
            </a:ln>
            <a:extLst>
              <a:ext uri="{909E8E84-426E-40DD-AFC4-6F175D3DCCD1}">
                <a14:hiddenFill xmlns:a14="http://schemas.microsoft.com/office/drawing/2010/main">
                  <a:noFill/>
                </a14:hiddenFill>
              </a:ext>
            </a:extLst>
          </p:spPr>
        </p:cxnSp>
        <p:cxnSp>
          <p:nvCxnSpPr>
            <p:cNvPr id="76819" name="直接箭头连接符 11"/>
            <p:cNvCxnSpPr>
              <a:cxnSpLocks noChangeShapeType="1"/>
            </p:cNvCxnSpPr>
            <p:nvPr/>
          </p:nvCxnSpPr>
          <p:spPr bwMode="auto">
            <a:xfrm>
              <a:off x="1986858" y="3066408"/>
              <a:ext cx="3238201" cy="0"/>
            </a:xfrm>
            <a:prstGeom prst="straightConnector1">
              <a:avLst/>
            </a:prstGeom>
            <a:noFill/>
            <a:ln w="25400" algn="ctr">
              <a:solidFill>
                <a:srgbClr val="FF0000"/>
              </a:solidFill>
              <a:round/>
              <a:headEnd type="arrow" w="med" len="med"/>
              <a:tailEnd type="arrow" w="med" len="med"/>
            </a:ln>
            <a:extLst>
              <a:ext uri="{909E8E84-426E-40DD-AFC4-6F175D3DCCD1}">
                <a14:hiddenFill xmlns:a14="http://schemas.microsoft.com/office/drawing/2010/main">
                  <a:noFill/>
                </a14:hiddenFill>
              </a:ext>
            </a:extLst>
          </p:spPr>
        </p:cxnSp>
      </p:grpSp>
      <p:sp>
        <p:nvSpPr>
          <p:cNvPr id="76809" name="TextBox 12"/>
          <p:cNvSpPr txBox="1">
            <a:spLocks noChangeArrowheads="1"/>
          </p:cNvSpPr>
          <p:nvPr/>
        </p:nvSpPr>
        <p:spPr bwMode="auto">
          <a:xfrm>
            <a:off x="1079500" y="2854325"/>
            <a:ext cx="66929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a:t>   j:          0    1    2                       k-1    k                     j    j+1</a:t>
            </a:r>
          </a:p>
          <a:p>
            <a:pPr eaLnBrk="1" hangingPunct="1"/>
            <a:r>
              <a:rPr lang="en-US" altLang="zh-CN"/>
              <a:t>f[j]:                                                                              k      </a:t>
            </a:r>
            <a:endParaRPr lang="zh-CN" altLang="en-US">
              <a:solidFill>
                <a:srgbClr val="FF0000"/>
              </a:solidFill>
            </a:endParaRPr>
          </a:p>
        </p:txBody>
      </p:sp>
      <p:sp>
        <p:nvSpPr>
          <p:cNvPr id="14" name="矩形 13"/>
          <p:cNvSpPr>
            <a:spLocks noChangeArrowheads="1"/>
          </p:cNvSpPr>
          <p:nvPr/>
        </p:nvSpPr>
        <p:spPr bwMode="auto">
          <a:xfrm>
            <a:off x="4837113" y="3681413"/>
            <a:ext cx="387350" cy="431800"/>
          </a:xfrm>
          <a:prstGeom prst="rect">
            <a:avLst/>
          </a:prstGeom>
          <a:solidFill>
            <a:srgbClr val="FFC000"/>
          </a:solidFill>
          <a:ln w="76200" algn="ctr">
            <a:solidFill>
              <a:schemeClr val="accent2"/>
            </a:solidFill>
            <a:round/>
            <a:headEnd/>
            <a:tailEnd/>
          </a:ln>
        </p:spPr>
        <p:txBody>
          <a:bodyPr anchor="ctr"/>
          <a:lstStyle/>
          <a:p>
            <a:endParaRPr lang="zh-CN" altLang="en-US"/>
          </a:p>
        </p:txBody>
      </p:sp>
      <p:sp>
        <p:nvSpPr>
          <p:cNvPr id="15" name="矩形 14"/>
          <p:cNvSpPr>
            <a:spLocks noChangeArrowheads="1"/>
          </p:cNvSpPr>
          <p:nvPr/>
        </p:nvSpPr>
        <p:spPr bwMode="auto">
          <a:xfrm>
            <a:off x="6329363" y="4113213"/>
            <a:ext cx="387350" cy="431800"/>
          </a:xfrm>
          <a:prstGeom prst="rect">
            <a:avLst/>
          </a:prstGeom>
          <a:solidFill>
            <a:srgbClr val="FFC000"/>
          </a:solidFill>
          <a:ln w="76200" algn="ctr">
            <a:solidFill>
              <a:schemeClr val="accent2"/>
            </a:solidFill>
            <a:round/>
            <a:headEnd/>
            <a:tailEnd/>
          </a:ln>
        </p:spPr>
        <p:txBody>
          <a:bodyPr anchor="ctr"/>
          <a:lstStyle/>
          <a:p>
            <a:endParaRPr lang="zh-CN" altLang="en-US"/>
          </a:p>
        </p:txBody>
      </p:sp>
      <p:grpSp>
        <p:nvGrpSpPr>
          <p:cNvPr id="18" name="组合 17"/>
          <p:cNvGrpSpPr>
            <a:grpSpLocks/>
          </p:cNvGrpSpPr>
          <p:nvPr/>
        </p:nvGrpSpPr>
        <p:grpSpPr bwMode="auto">
          <a:xfrm>
            <a:off x="3492500" y="4606925"/>
            <a:ext cx="3244850" cy="334963"/>
            <a:chOff x="1979712" y="2852936"/>
            <a:chExt cx="3245347" cy="334062"/>
          </a:xfrm>
        </p:grpSpPr>
        <p:cxnSp>
          <p:nvCxnSpPr>
            <p:cNvPr id="76814" name="直接连接符 18"/>
            <p:cNvCxnSpPr>
              <a:cxnSpLocks noChangeShapeType="1"/>
            </p:cNvCxnSpPr>
            <p:nvPr/>
          </p:nvCxnSpPr>
          <p:spPr bwMode="auto">
            <a:xfrm>
              <a:off x="1979712" y="2862690"/>
              <a:ext cx="0" cy="324308"/>
            </a:xfrm>
            <a:prstGeom prst="line">
              <a:avLst/>
            </a:prstGeom>
            <a:noFill/>
            <a:ln w="25400" algn="ctr">
              <a:solidFill>
                <a:srgbClr val="FF0000"/>
              </a:solidFill>
              <a:round/>
              <a:headEnd/>
              <a:tailEnd/>
            </a:ln>
            <a:extLst>
              <a:ext uri="{909E8E84-426E-40DD-AFC4-6F175D3DCCD1}">
                <a14:hiddenFill xmlns:a14="http://schemas.microsoft.com/office/drawing/2010/main">
                  <a:noFill/>
                </a14:hiddenFill>
              </a:ext>
            </a:extLst>
          </p:spPr>
        </p:cxnSp>
        <p:cxnSp>
          <p:nvCxnSpPr>
            <p:cNvPr id="76815" name="直接连接符 19"/>
            <p:cNvCxnSpPr>
              <a:cxnSpLocks noChangeShapeType="1"/>
            </p:cNvCxnSpPr>
            <p:nvPr/>
          </p:nvCxnSpPr>
          <p:spPr bwMode="auto">
            <a:xfrm>
              <a:off x="5220072" y="2852936"/>
              <a:ext cx="0" cy="324308"/>
            </a:xfrm>
            <a:prstGeom prst="line">
              <a:avLst/>
            </a:prstGeom>
            <a:noFill/>
            <a:ln w="25400" algn="ctr">
              <a:solidFill>
                <a:srgbClr val="FF0000"/>
              </a:solidFill>
              <a:round/>
              <a:headEnd/>
              <a:tailEnd/>
            </a:ln>
            <a:extLst>
              <a:ext uri="{909E8E84-426E-40DD-AFC4-6F175D3DCCD1}">
                <a14:hiddenFill xmlns:a14="http://schemas.microsoft.com/office/drawing/2010/main">
                  <a:noFill/>
                </a14:hiddenFill>
              </a:ext>
            </a:extLst>
          </p:spPr>
        </p:cxnSp>
        <p:cxnSp>
          <p:nvCxnSpPr>
            <p:cNvPr id="76816" name="直接箭头连接符 20"/>
            <p:cNvCxnSpPr>
              <a:cxnSpLocks noChangeShapeType="1"/>
            </p:cNvCxnSpPr>
            <p:nvPr/>
          </p:nvCxnSpPr>
          <p:spPr bwMode="auto">
            <a:xfrm>
              <a:off x="1986858" y="3066408"/>
              <a:ext cx="3238201" cy="0"/>
            </a:xfrm>
            <a:prstGeom prst="straightConnector1">
              <a:avLst/>
            </a:prstGeom>
            <a:noFill/>
            <a:ln w="25400" algn="ctr">
              <a:solidFill>
                <a:srgbClr val="FF0000"/>
              </a:solidFill>
              <a:round/>
              <a:headEnd type="arrow" w="med" len="med"/>
              <a:tailEnd type="arrow" w="med" len="med"/>
            </a:ln>
            <a:extLst>
              <a:ext uri="{909E8E84-426E-40DD-AFC4-6F175D3DCCD1}">
                <a14:hiddenFill xmlns:a14="http://schemas.microsoft.com/office/drawing/2010/main">
                  <a:noFill/>
                </a14:hiddenFill>
              </a:ext>
            </a:extLst>
          </p:spPr>
        </p:cxnSp>
      </p:grpSp>
      <p:sp>
        <p:nvSpPr>
          <p:cNvPr id="16" name="TextBox 15"/>
          <p:cNvSpPr txBox="1">
            <a:spLocks noChangeArrowheads="1"/>
          </p:cNvSpPr>
          <p:nvPr/>
        </p:nvSpPr>
        <p:spPr bwMode="auto">
          <a:xfrm>
            <a:off x="1258888" y="5553075"/>
            <a:ext cx="6513512"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800" b="1">
                <a:solidFill>
                  <a:srgbClr val="0000FF"/>
                </a:solidFill>
                <a:ea typeface="楷体_GB2312"/>
                <a:cs typeface="楷体_GB2312"/>
              </a:rPr>
              <a:t>f[j+1] = f [j] +1 = k+1</a:t>
            </a:r>
          </a:p>
          <a:p>
            <a:pPr eaLnBrk="1" hangingPunct="1"/>
            <a:endParaRPr lang="zh-CN" altLang="en-US"/>
          </a:p>
        </p:txBody>
      </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arn(outVertical)">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arn(outVertical)">
                                      <p:cBhvr>
                                        <p:cTn id="22" dur="500"/>
                                        <p:tgtEl>
                                          <p:spTgt spid="1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1" presetClass="entr" presetSubtype="0" fill="hold" nodeType="clickEffect">
                                  <p:stCondLst>
                                    <p:cond delay="0"/>
                                  </p:stCondLst>
                                  <p:childTnLst>
                                    <p:set>
                                      <p:cBhvr>
                                        <p:cTn id="26" dur="1" fill="hold">
                                          <p:stCondLst>
                                            <p:cond delay="0"/>
                                          </p:stCondLst>
                                        </p:cTn>
                                        <p:tgtEl>
                                          <p:spTgt spid="16">
                                            <p:txEl>
                                              <p:pRg st="0" end="0"/>
                                            </p:txEl>
                                          </p:spTgt>
                                        </p:tgtEl>
                                        <p:attrNameLst>
                                          <p:attrName>style.visibility</p:attrName>
                                        </p:attrNameLst>
                                      </p:cBhvr>
                                      <p:to>
                                        <p:strVal val="visible"/>
                                      </p:to>
                                    </p:set>
                                    <p:anim calcmode="lin" valueType="num">
                                      <p:cBhvr>
                                        <p:cTn id="27" dur="1000" fill="hold"/>
                                        <p:tgtEl>
                                          <p:spTgt spid="16">
                                            <p:txEl>
                                              <p:pRg st="0" end="0"/>
                                            </p:txEl>
                                          </p:spTgt>
                                        </p:tgtEl>
                                        <p:attrNameLst>
                                          <p:attrName>ppt_w</p:attrName>
                                        </p:attrNameLst>
                                      </p:cBhvr>
                                      <p:tavLst>
                                        <p:tav tm="0">
                                          <p:val>
                                            <p:fltVal val="0"/>
                                          </p:val>
                                        </p:tav>
                                        <p:tav tm="100000">
                                          <p:val>
                                            <p:strVal val="#ppt_w"/>
                                          </p:val>
                                        </p:tav>
                                      </p:tavLst>
                                    </p:anim>
                                    <p:anim calcmode="lin" valueType="num">
                                      <p:cBhvr>
                                        <p:cTn id="28" dur="1000" fill="hold"/>
                                        <p:tgtEl>
                                          <p:spTgt spid="16">
                                            <p:txEl>
                                              <p:pRg st="0" end="0"/>
                                            </p:txEl>
                                          </p:spTgt>
                                        </p:tgtEl>
                                        <p:attrNameLst>
                                          <p:attrName>ppt_h</p:attrName>
                                        </p:attrNameLst>
                                      </p:cBhvr>
                                      <p:tavLst>
                                        <p:tav tm="0">
                                          <p:val>
                                            <p:fltVal val="0"/>
                                          </p:val>
                                        </p:tav>
                                        <p:tav tm="100000">
                                          <p:val>
                                            <p:strVal val="#ppt_h"/>
                                          </p:val>
                                        </p:tav>
                                      </p:tavLst>
                                    </p:anim>
                                    <p:anim calcmode="lin" valueType="num">
                                      <p:cBhvr>
                                        <p:cTn id="29" dur="1000" fill="hold"/>
                                        <p:tgtEl>
                                          <p:spTgt spid="16">
                                            <p:txEl>
                                              <p:pRg st="0" end="0"/>
                                            </p:txEl>
                                          </p:spTgt>
                                        </p:tgtEl>
                                        <p:attrNameLst>
                                          <p:attrName>style.rotation</p:attrName>
                                        </p:attrNameLst>
                                      </p:cBhvr>
                                      <p:tavLst>
                                        <p:tav tm="0">
                                          <p:val>
                                            <p:fltVal val="90"/>
                                          </p:val>
                                        </p:tav>
                                        <p:tav tm="100000">
                                          <p:val>
                                            <p:fltVal val="0"/>
                                          </p:val>
                                        </p:tav>
                                      </p:tavLst>
                                    </p:anim>
                                    <p:animEffect transition="in" filter="fade">
                                      <p:cBhvr>
                                        <p:cTn id="30" dur="1000"/>
                                        <p:tgtEl>
                                          <p:spTgt spid="16">
                                            <p:txEl>
                                              <p:pRg st="0" end="0"/>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p:cTn id="35" dur="1000" fill="hold"/>
                                        <p:tgtEl>
                                          <p:spTgt spid="8"/>
                                        </p:tgtEl>
                                        <p:attrNameLst>
                                          <p:attrName>ppt_w</p:attrName>
                                        </p:attrNameLst>
                                      </p:cBhvr>
                                      <p:tavLst>
                                        <p:tav tm="0">
                                          <p:val>
                                            <p:fltVal val="0"/>
                                          </p:val>
                                        </p:tav>
                                        <p:tav tm="100000">
                                          <p:val>
                                            <p:strVal val="#ppt_w"/>
                                          </p:val>
                                        </p:tav>
                                      </p:tavLst>
                                    </p:anim>
                                    <p:anim calcmode="lin" valueType="num">
                                      <p:cBhvr>
                                        <p:cTn id="36" dur="1000" fill="hold"/>
                                        <p:tgtEl>
                                          <p:spTgt spid="8"/>
                                        </p:tgtEl>
                                        <p:attrNameLst>
                                          <p:attrName>ppt_h</p:attrName>
                                        </p:attrNameLst>
                                      </p:cBhvr>
                                      <p:tavLst>
                                        <p:tav tm="0">
                                          <p:val>
                                            <p:fltVal val="0"/>
                                          </p:val>
                                        </p:tav>
                                        <p:tav tm="100000">
                                          <p:val>
                                            <p:strVal val="#ppt_h"/>
                                          </p:val>
                                        </p:tav>
                                      </p:tavLst>
                                    </p:anim>
                                    <p:anim calcmode="lin" valueType="num">
                                      <p:cBhvr>
                                        <p:cTn id="37" dur="1000" fill="hold"/>
                                        <p:tgtEl>
                                          <p:spTgt spid="8"/>
                                        </p:tgtEl>
                                        <p:attrNameLst>
                                          <p:attrName>style.rotation</p:attrName>
                                        </p:attrNameLst>
                                      </p:cBhvr>
                                      <p:tavLst>
                                        <p:tav tm="0">
                                          <p:val>
                                            <p:fltVal val="90"/>
                                          </p:val>
                                        </p:tav>
                                        <p:tav tm="100000">
                                          <p:val>
                                            <p:fltVal val="0"/>
                                          </p:val>
                                        </p:tav>
                                      </p:tavLst>
                                    </p:anim>
                                    <p:animEffect transition="in" filter="fade">
                                      <p:cBhvr>
                                        <p:cTn id="38"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animBg="1"/>
      <p:bldP spid="15" grpId="0" animBg="1"/>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8739" name="Rectangle 3" descr="Rectangle: Click to edit Master text styles&#10;Second level&#10;Third level&#10;Fourth level&#10;Fifth level"/>
          <p:cNvSpPr>
            <a:spLocks noGrp="1" noChangeArrowheads="1"/>
          </p:cNvSpPr>
          <p:nvPr>
            <p:ph type="body" idx="1"/>
          </p:nvPr>
        </p:nvSpPr>
        <p:spPr>
          <a:xfrm>
            <a:off x="300038" y="1384300"/>
            <a:ext cx="7521575" cy="5075238"/>
          </a:xfrm>
        </p:spPr>
        <p:txBody>
          <a:bodyPr/>
          <a:lstStyle/>
          <a:p>
            <a:pPr algn="just" eaLnBrk="1" hangingPunct="1">
              <a:spcBef>
                <a:spcPct val="50000"/>
              </a:spcBef>
              <a:buClr>
                <a:srgbClr val="0000FF"/>
              </a:buClr>
              <a:defRPr/>
            </a:pPr>
            <a:r>
              <a:rPr lang="en-US" altLang="zh-CN" dirty="0">
                <a:solidFill>
                  <a:srgbClr val="CC0000"/>
                </a:solidFill>
                <a:ea typeface="楷体_GB2312" pitchFamily="49" charset="-122"/>
              </a:rPr>
              <a:t>2</a:t>
            </a:r>
            <a:r>
              <a:rPr lang="zh-CN" altLang="en-US" dirty="0">
                <a:solidFill>
                  <a:srgbClr val="CC0000"/>
                </a:solidFill>
                <a:ea typeface="楷体_GB2312" pitchFamily="49" charset="-122"/>
              </a:rPr>
              <a:t>、若</a:t>
            </a:r>
            <a:r>
              <a:rPr lang="en-US" altLang="zh-CN" dirty="0" err="1">
                <a:solidFill>
                  <a:srgbClr val="CC0000"/>
                </a:solidFill>
                <a:ea typeface="楷体_GB2312" pitchFamily="49" charset="-122"/>
              </a:rPr>
              <a:t>t</a:t>
            </a:r>
            <a:r>
              <a:rPr lang="en-US" altLang="zh-CN" baseline="-30000" dirty="0" err="1">
                <a:solidFill>
                  <a:srgbClr val="CC0000"/>
                </a:solidFill>
                <a:ea typeface="楷体_GB2312" pitchFamily="49" charset="-122"/>
              </a:rPr>
              <a:t>k</a:t>
            </a:r>
            <a:r>
              <a:rPr lang="en-US" altLang="zh-CN" dirty="0" err="1">
                <a:solidFill>
                  <a:srgbClr val="CC0000"/>
                </a:solidFill>
                <a:ea typeface="楷体_GB2312" pitchFamily="49" charset="-122"/>
              </a:rPr>
              <a:t>≠t</a:t>
            </a:r>
            <a:r>
              <a:rPr lang="en-US" altLang="zh-CN" baseline="-30000" dirty="0" err="1">
                <a:solidFill>
                  <a:srgbClr val="CC0000"/>
                </a:solidFill>
                <a:ea typeface="楷体_GB2312" pitchFamily="49" charset="-122"/>
              </a:rPr>
              <a:t>j</a:t>
            </a:r>
            <a:r>
              <a:rPr lang="zh-CN" altLang="en-US" dirty="0">
                <a:solidFill>
                  <a:srgbClr val="CC0000"/>
                </a:solidFill>
                <a:ea typeface="楷体_GB2312" pitchFamily="49" charset="-122"/>
              </a:rPr>
              <a:t>，设：</a:t>
            </a:r>
            <a:r>
              <a:rPr lang="en-US" altLang="zh-CN" dirty="0">
                <a:solidFill>
                  <a:srgbClr val="CC0000"/>
                </a:solidFill>
                <a:ea typeface="楷体_GB2312" pitchFamily="49" charset="-122"/>
              </a:rPr>
              <a:t>f[k]=k' </a:t>
            </a:r>
            <a:r>
              <a:rPr lang="zh-CN" altLang="en-US" dirty="0">
                <a:solidFill>
                  <a:srgbClr val="CC0000"/>
                </a:solidFill>
                <a:ea typeface="楷体_GB2312" pitchFamily="49" charset="-122"/>
              </a:rPr>
              <a:t>（</a:t>
            </a:r>
            <a:r>
              <a:rPr lang="en-US" altLang="zh-CN" dirty="0">
                <a:solidFill>
                  <a:srgbClr val="CC0000"/>
                </a:solidFill>
                <a:ea typeface="楷体_GB2312" pitchFamily="49" charset="-122"/>
              </a:rPr>
              <a:t>0</a:t>
            </a:r>
            <a:r>
              <a:rPr lang="zh-CN" altLang="en-US" dirty="0">
                <a:solidFill>
                  <a:srgbClr val="CC0000"/>
                </a:solidFill>
                <a:ea typeface="楷体_GB2312" pitchFamily="49" charset="-122"/>
              </a:rPr>
              <a:t>＜</a:t>
            </a:r>
            <a:r>
              <a:rPr lang="en-US" altLang="zh-CN" dirty="0">
                <a:solidFill>
                  <a:srgbClr val="CC0000"/>
                </a:solidFill>
                <a:ea typeface="楷体_GB2312" pitchFamily="49" charset="-122"/>
              </a:rPr>
              <a:t>k'</a:t>
            </a:r>
            <a:r>
              <a:rPr lang="zh-CN" altLang="en-US" dirty="0">
                <a:solidFill>
                  <a:srgbClr val="CC0000"/>
                </a:solidFill>
                <a:ea typeface="楷体_GB2312" pitchFamily="49" charset="-122"/>
              </a:rPr>
              <a:t>＜</a:t>
            </a:r>
            <a:r>
              <a:rPr lang="en-US" altLang="zh-CN" dirty="0">
                <a:solidFill>
                  <a:srgbClr val="CC0000"/>
                </a:solidFill>
                <a:ea typeface="楷体_GB2312" pitchFamily="49" charset="-122"/>
              </a:rPr>
              <a:t>k</a:t>
            </a:r>
            <a:r>
              <a:rPr lang="zh-CN" altLang="en-US" dirty="0">
                <a:solidFill>
                  <a:srgbClr val="CC0000"/>
                </a:solidFill>
                <a:ea typeface="楷体_GB2312" pitchFamily="49" charset="-122"/>
              </a:rPr>
              <a:t>＜</a:t>
            </a:r>
            <a:r>
              <a:rPr lang="en-US" altLang="zh-CN" dirty="0">
                <a:solidFill>
                  <a:srgbClr val="CC0000"/>
                </a:solidFill>
                <a:ea typeface="楷体_GB2312" pitchFamily="49" charset="-122"/>
              </a:rPr>
              <a:t>j</a:t>
            </a:r>
            <a:r>
              <a:rPr lang="zh-CN" altLang="en-US" dirty="0">
                <a:solidFill>
                  <a:srgbClr val="CC0000"/>
                </a:solidFill>
                <a:ea typeface="楷体_GB2312" pitchFamily="49" charset="-122"/>
              </a:rPr>
              <a:t>），若</a:t>
            </a:r>
            <a:r>
              <a:rPr lang="en-US" altLang="zh-CN" dirty="0" err="1">
                <a:solidFill>
                  <a:srgbClr val="CC0000"/>
                </a:solidFill>
                <a:ea typeface="楷体_GB2312" pitchFamily="49" charset="-122"/>
              </a:rPr>
              <a:t>t</a:t>
            </a:r>
            <a:r>
              <a:rPr lang="en-US" altLang="zh-CN" baseline="-30000" dirty="0" err="1">
                <a:solidFill>
                  <a:srgbClr val="CC0000"/>
                </a:solidFill>
                <a:ea typeface="楷体_GB2312" pitchFamily="49" charset="-122"/>
              </a:rPr>
              <a:t>k</a:t>
            </a:r>
            <a:r>
              <a:rPr lang="en-US" altLang="zh-CN" baseline="-30000" dirty="0">
                <a:solidFill>
                  <a:srgbClr val="CC0000"/>
                </a:solidFill>
                <a:ea typeface="楷体_GB2312" pitchFamily="49" charset="-122"/>
              </a:rPr>
              <a:t>'</a:t>
            </a:r>
            <a:r>
              <a:rPr lang="zh-CN" altLang="en-US" dirty="0">
                <a:solidFill>
                  <a:srgbClr val="CC0000"/>
                </a:solidFill>
                <a:ea typeface="楷体_GB2312" pitchFamily="49" charset="-122"/>
              </a:rPr>
              <a:t>＝</a:t>
            </a:r>
            <a:r>
              <a:rPr lang="en-US" altLang="zh-CN" dirty="0" err="1">
                <a:solidFill>
                  <a:srgbClr val="CC0000"/>
                </a:solidFill>
                <a:ea typeface="楷体_GB2312" pitchFamily="49" charset="-122"/>
              </a:rPr>
              <a:t>t</a:t>
            </a:r>
            <a:r>
              <a:rPr lang="en-US" altLang="zh-CN" baseline="-30000" dirty="0" err="1">
                <a:solidFill>
                  <a:srgbClr val="CC0000"/>
                </a:solidFill>
                <a:ea typeface="楷体_GB2312" pitchFamily="49" charset="-122"/>
              </a:rPr>
              <a:t>j</a:t>
            </a:r>
            <a:r>
              <a:rPr lang="zh-CN" altLang="en-US" dirty="0">
                <a:solidFill>
                  <a:srgbClr val="CC0000"/>
                </a:solidFill>
                <a:ea typeface="楷体_GB2312" pitchFamily="49" charset="-122"/>
              </a:rPr>
              <a:t>，则表明在模式串中有</a:t>
            </a:r>
            <a:r>
              <a:rPr lang="en-US" altLang="zh-CN" dirty="0">
                <a:solidFill>
                  <a:srgbClr val="CC0000"/>
                </a:solidFill>
                <a:ea typeface="楷体_GB2312" pitchFamily="49" charset="-122"/>
              </a:rPr>
              <a:t>"t</a:t>
            </a:r>
            <a:r>
              <a:rPr lang="en-US" altLang="zh-CN" baseline="-30000" dirty="0">
                <a:solidFill>
                  <a:srgbClr val="CC0000"/>
                </a:solidFill>
                <a:ea typeface="楷体_GB2312" pitchFamily="49" charset="-122"/>
              </a:rPr>
              <a:t>0</a:t>
            </a:r>
            <a:r>
              <a:rPr lang="en-US" altLang="zh-CN" dirty="0">
                <a:solidFill>
                  <a:srgbClr val="CC0000"/>
                </a:solidFill>
                <a:ea typeface="楷体_GB2312" pitchFamily="49" charset="-122"/>
              </a:rPr>
              <a:t> t</a:t>
            </a:r>
            <a:r>
              <a:rPr lang="en-US" altLang="zh-CN" baseline="-30000" dirty="0">
                <a:solidFill>
                  <a:srgbClr val="CC0000"/>
                </a:solidFill>
                <a:ea typeface="楷体_GB2312" pitchFamily="49" charset="-122"/>
              </a:rPr>
              <a:t>1</a:t>
            </a:r>
            <a:r>
              <a:rPr lang="en-US" altLang="zh-CN" dirty="0">
                <a:solidFill>
                  <a:srgbClr val="CC0000"/>
                </a:solidFill>
                <a:ea typeface="楷体_GB2312" pitchFamily="49" charset="-122"/>
              </a:rPr>
              <a:t> </a:t>
            </a:r>
            <a:r>
              <a:rPr lang="en-US" altLang="zh-CN" dirty="0">
                <a:solidFill>
                  <a:srgbClr val="CC0000"/>
                </a:solidFill>
                <a:latin typeface="Times New Roman" pitchFamily="18" charset="0"/>
                <a:ea typeface="楷体_GB2312" pitchFamily="49" charset="-122"/>
              </a:rPr>
              <a:t>…</a:t>
            </a:r>
            <a:r>
              <a:rPr lang="en-US" altLang="zh-CN" dirty="0">
                <a:solidFill>
                  <a:srgbClr val="CC0000"/>
                </a:solidFill>
                <a:ea typeface="楷体_GB2312" pitchFamily="49" charset="-122"/>
              </a:rPr>
              <a:t> </a:t>
            </a:r>
            <a:r>
              <a:rPr lang="en-US" altLang="zh-CN" dirty="0" err="1">
                <a:solidFill>
                  <a:srgbClr val="CC0000"/>
                </a:solidFill>
                <a:ea typeface="楷体_GB2312" pitchFamily="49" charset="-122"/>
              </a:rPr>
              <a:t>t</a:t>
            </a:r>
            <a:r>
              <a:rPr lang="en-US" altLang="zh-CN" baseline="-30000" dirty="0" err="1">
                <a:solidFill>
                  <a:srgbClr val="CC0000"/>
                </a:solidFill>
                <a:ea typeface="楷体_GB2312" pitchFamily="49" charset="-122"/>
              </a:rPr>
              <a:t>k</a:t>
            </a:r>
            <a:r>
              <a:rPr lang="en-US" altLang="zh-CN" baseline="-30000" dirty="0">
                <a:solidFill>
                  <a:srgbClr val="CC0000"/>
                </a:solidFill>
                <a:ea typeface="楷体_GB2312" pitchFamily="49" charset="-122"/>
              </a:rPr>
              <a:t>'</a:t>
            </a:r>
            <a:r>
              <a:rPr lang="en-US" altLang="zh-CN" dirty="0">
                <a:solidFill>
                  <a:srgbClr val="CC0000"/>
                </a:solidFill>
                <a:ea typeface="楷体_GB2312" pitchFamily="49" charset="-122"/>
              </a:rPr>
              <a:t>"= "t</a:t>
            </a:r>
            <a:r>
              <a:rPr lang="en-US" altLang="zh-CN" baseline="-30000" dirty="0">
                <a:solidFill>
                  <a:srgbClr val="CC0000"/>
                </a:solidFill>
                <a:ea typeface="楷体_GB2312" pitchFamily="49" charset="-122"/>
              </a:rPr>
              <a:t>j-k'</a:t>
            </a:r>
            <a:r>
              <a:rPr lang="en-US" altLang="zh-CN" dirty="0">
                <a:solidFill>
                  <a:srgbClr val="CC0000"/>
                </a:solidFill>
                <a:ea typeface="楷体_GB2312" pitchFamily="49" charset="-122"/>
              </a:rPr>
              <a:t>t</a:t>
            </a:r>
            <a:r>
              <a:rPr lang="en-US" altLang="zh-CN" baseline="-30000" dirty="0">
                <a:solidFill>
                  <a:srgbClr val="CC0000"/>
                </a:solidFill>
                <a:ea typeface="楷体_GB2312" pitchFamily="49" charset="-122"/>
              </a:rPr>
              <a:t>j-k'+1</a:t>
            </a:r>
            <a:r>
              <a:rPr lang="en-US" altLang="zh-CN" dirty="0">
                <a:solidFill>
                  <a:srgbClr val="CC0000"/>
                </a:solidFill>
                <a:ea typeface="楷体_GB2312" pitchFamily="49" charset="-122"/>
              </a:rPr>
              <a:t> </a:t>
            </a:r>
            <a:r>
              <a:rPr lang="en-US" altLang="zh-CN" dirty="0">
                <a:solidFill>
                  <a:srgbClr val="CC0000"/>
                </a:solidFill>
                <a:latin typeface="Times New Roman" pitchFamily="18" charset="0"/>
                <a:ea typeface="楷体_GB2312" pitchFamily="49" charset="-122"/>
              </a:rPr>
              <a:t>…</a:t>
            </a:r>
            <a:r>
              <a:rPr lang="en-US" altLang="zh-CN" dirty="0">
                <a:solidFill>
                  <a:srgbClr val="CC0000"/>
                </a:solidFill>
                <a:ea typeface="楷体_GB2312" pitchFamily="49" charset="-122"/>
              </a:rPr>
              <a:t> </a:t>
            </a:r>
            <a:r>
              <a:rPr lang="en-US" altLang="zh-CN" dirty="0" err="1">
                <a:solidFill>
                  <a:srgbClr val="CC0000"/>
                </a:solidFill>
                <a:ea typeface="楷体_GB2312" pitchFamily="49" charset="-122"/>
              </a:rPr>
              <a:t>t</a:t>
            </a:r>
            <a:r>
              <a:rPr lang="en-US" altLang="zh-CN" baseline="-30000" dirty="0" err="1">
                <a:solidFill>
                  <a:srgbClr val="CC0000"/>
                </a:solidFill>
                <a:ea typeface="楷体_GB2312" pitchFamily="49" charset="-122"/>
              </a:rPr>
              <a:t>j</a:t>
            </a:r>
            <a:r>
              <a:rPr lang="en-US" altLang="zh-CN" dirty="0">
                <a:solidFill>
                  <a:srgbClr val="CC0000"/>
                </a:solidFill>
                <a:ea typeface="楷体_GB2312" pitchFamily="49" charset="-122"/>
              </a:rPr>
              <a:t>" </a:t>
            </a:r>
            <a:r>
              <a:rPr lang="zh-CN" altLang="en-US" dirty="0">
                <a:solidFill>
                  <a:srgbClr val="CC0000"/>
                </a:solidFill>
                <a:ea typeface="楷体_GB2312" pitchFamily="49" charset="-122"/>
              </a:rPr>
              <a:t>（</a:t>
            </a:r>
            <a:r>
              <a:rPr lang="en-US" altLang="zh-CN" dirty="0">
                <a:solidFill>
                  <a:srgbClr val="CC0000"/>
                </a:solidFill>
                <a:ea typeface="楷体_GB2312" pitchFamily="49" charset="-122"/>
              </a:rPr>
              <a:t>0</a:t>
            </a:r>
            <a:r>
              <a:rPr lang="zh-CN" altLang="en-US" dirty="0">
                <a:solidFill>
                  <a:srgbClr val="CC0000"/>
                </a:solidFill>
                <a:ea typeface="楷体_GB2312" pitchFamily="49" charset="-122"/>
              </a:rPr>
              <a:t>＜</a:t>
            </a:r>
            <a:r>
              <a:rPr lang="en-US" altLang="zh-CN" dirty="0">
                <a:solidFill>
                  <a:srgbClr val="CC0000"/>
                </a:solidFill>
                <a:ea typeface="楷体_GB2312" pitchFamily="49" charset="-122"/>
              </a:rPr>
              <a:t>k'</a:t>
            </a:r>
            <a:r>
              <a:rPr lang="zh-CN" altLang="en-US" dirty="0">
                <a:solidFill>
                  <a:srgbClr val="CC0000"/>
                </a:solidFill>
                <a:ea typeface="楷体_GB2312" pitchFamily="49" charset="-122"/>
              </a:rPr>
              <a:t>＜</a:t>
            </a:r>
            <a:r>
              <a:rPr lang="en-US" altLang="zh-CN" dirty="0">
                <a:solidFill>
                  <a:srgbClr val="CC0000"/>
                </a:solidFill>
                <a:ea typeface="楷体_GB2312" pitchFamily="49" charset="-122"/>
              </a:rPr>
              <a:t>k</a:t>
            </a:r>
            <a:r>
              <a:rPr lang="zh-CN" altLang="en-US" dirty="0">
                <a:solidFill>
                  <a:srgbClr val="CC0000"/>
                </a:solidFill>
                <a:ea typeface="楷体_GB2312" pitchFamily="49" charset="-122"/>
              </a:rPr>
              <a:t>＜</a:t>
            </a:r>
            <a:r>
              <a:rPr lang="en-US" altLang="zh-CN" dirty="0">
                <a:solidFill>
                  <a:srgbClr val="CC0000"/>
                </a:solidFill>
                <a:ea typeface="楷体_GB2312" pitchFamily="49" charset="-122"/>
              </a:rPr>
              <a:t>j)</a:t>
            </a:r>
            <a:r>
              <a:rPr lang="zh-CN" altLang="en-US" dirty="0">
                <a:solidFill>
                  <a:srgbClr val="CC0000"/>
                </a:solidFill>
                <a:ea typeface="楷体_GB2312" pitchFamily="49" charset="-122"/>
              </a:rPr>
              <a:t>，因此有：</a:t>
            </a:r>
          </a:p>
          <a:p>
            <a:pPr algn="just" eaLnBrk="1" hangingPunct="1">
              <a:lnSpc>
                <a:spcPct val="105000"/>
              </a:lnSpc>
              <a:spcBef>
                <a:spcPct val="50000"/>
              </a:spcBef>
              <a:buClr>
                <a:srgbClr val="0000FF"/>
              </a:buClr>
              <a:buFont typeface="Wingdings" pitchFamily="2" charset="2"/>
              <a:buNone/>
              <a:defRPr/>
            </a:pPr>
            <a:endParaRPr lang="en-US" altLang="zh-CN" dirty="0">
              <a:ea typeface="楷体_GB2312" pitchFamily="49" charset="-122"/>
            </a:endParaRPr>
          </a:p>
          <a:p>
            <a:pPr algn="just" eaLnBrk="1" hangingPunct="1">
              <a:lnSpc>
                <a:spcPct val="105000"/>
              </a:lnSpc>
              <a:spcBef>
                <a:spcPct val="50000"/>
              </a:spcBef>
              <a:buClr>
                <a:srgbClr val="0000FF"/>
              </a:buClr>
              <a:buFont typeface="Wingdings" pitchFamily="2" charset="2"/>
              <a:buNone/>
              <a:defRPr/>
            </a:pPr>
            <a:endParaRPr lang="en-US" altLang="zh-CN" dirty="0">
              <a:ea typeface="楷体_GB2312" pitchFamily="49" charset="-122"/>
            </a:endParaRPr>
          </a:p>
          <a:p>
            <a:pPr algn="just" eaLnBrk="1" hangingPunct="1">
              <a:lnSpc>
                <a:spcPct val="105000"/>
              </a:lnSpc>
              <a:spcBef>
                <a:spcPct val="50000"/>
              </a:spcBef>
              <a:buClr>
                <a:srgbClr val="0000FF"/>
              </a:buClr>
              <a:buFont typeface="Wingdings" pitchFamily="2" charset="2"/>
              <a:buNone/>
              <a:defRPr/>
            </a:pPr>
            <a:endParaRPr lang="zh-CN" altLang="en-US" dirty="0">
              <a:ea typeface="楷体_GB2312" pitchFamily="49" charset="-122"/>
            </a:endParaRPr>
          </a:p>
          <a:p>
            <a:pPr algn="just" eaLnBrk="1" hangingPunct="1">
              <a:lnSpc>
                <a:spcPct val="105000"/>
              </a:lnSpc>
              <a:spcBef>
                <a:spcPct val="50000"/>
              </a:spcBef>
              <a:buClr>
                <a:srgbClr val="0000FF"/>
              </a:buClr>
              <a:buFont typeface="Wingdings" pitchFamily="2" charset="2"/>
              <a:buNone/>
              <a:defRPr/>
            </a:pPr>
            <a:r>
              <a:rPr lang="zh-CN" altLang="en-US" dirty="0">
                <a:ea typeface="楷体_GB2312" pitchFamily="49" charset="-122"/>
              </a:rPr>
              <a:t>　　　　</a:t>
            </a:r>
            <a:endParaRPr lang="en-US" altLang="zh-CN" dirty="0">
              <a:solidFill>
                <a:srgbClr val="0000FF"/>
              </a:solidFill>
              <a:ea typeface="楷体_GB2312" pitchFamily="49" charset="-122"/>
            </a:endParaRPr>
          </a:p>
        </p:txBody>
      </p:sp>
      <p:sp>
        <p:nvSpPr>
          <p:cNvPr id="77827" name="标题 1"/>
          <p:cNvSpPr>
            <a:spLocks noGrp="1"/>
          </p:cNvSpPr>
          <p:nvPr>
            <p:ph type="title"/>
          </p:nvPr>
        </p:nvSpPr>
        <p:spPr>
          <a:xfrm>
            <a:off x="993775" y="142875"/>
            <a:ext cx="7754938" cy="838200"/>
          </a:xfrm>
        </p:spPr>
        <p:txBody>
          <a:bodyPr/>
          <a:lstStyle/>
          <a:p>
            <a:r>
              <a:rPr lang="zh-CN" altLang="en-US">
                <a:solidFill>
                  <a:schemeClr val="tx2"/>
                </a:solidFill>
                <a:latin typeface="黑体" pitchFamily="49" charset="-122"/>
                <a:ea typeface="黑体" pitchFamily="49" charset="-122"/>
              </a:rPr>
              <a:t>模式匹配的</a:t>
            </a:r>
            <a:r>
              <a:rPr lang="en-US" altLang="zh-CN">
                <a:solidFill>
                  <a:schemeClr val="tx2"/>
                </a:solidFill>
                <a:latin typeface="黑体" pitchFamily="49" charset="-122"/>
                <a:ea typeface="黑体" pitchFamily="49" charset="-122"/>
              </a:rPr>
              <a:t>KMP</a:t>
            </a:r>
            <a:r>
              <a:rPr lang="zh-CN" altLang="en-US">
                <a:solidFill>
                  <a:schemeClr val="tx2"/>
                </a:solidFill>
                <a:latin typeface="黑体" pitchFamily="49" charset="-122"/>
                <a:ea typeface="黑体" pitchFamily="49" charset="-122"/>
              </a:rPr>
              <a:t>算法</a:t>
            </a:r>
          </a:p>
        </p:txBody>
      </p:sp>
      <p:sp>
        <p:nvSpPr>
          <p:cNvPr id="4" name="矩形 3"/>
          <p:cNvSpPr>
            <a:spLocks noChangeArrowheads="1"/>
          </p:cNvSpPr>
          <p:nvPr/>
        </p:nvSpPr>
        <p:spPr bwMode="auto">
          <a:xfrm>
            <a:off x="3492500" y="4113213"/>
            <a:ext cx="2836863" cy="431800"/>
          </a:xfrm>
          <a:prstGeom prst="rect">
            <a:avLst/>
          </a:prstGeom>
          <a:solidFill>
            <a:srgbClr val="FFC000"/>
          </a:solidFill>
          <a:ln w="76200" algn="ctr">
            <a:solidFill>
              <a:schemeClr val="accent2"/>
            </a:solidFill>
            <a:round/>
            <a:headEnd/>
            <a:tailEnd/>
          </a:ln>
        </p:spPr>
        <p:txBody>
          <a:bodyPr anchor="ctr"/>
          <a:lstStyle/>
          <a:p>
            <a:endParaRPr lang="zh-CN" altLang="en-US"/>
          </a:p>
        </p:txBody>
      </p:sp>
      <p:sp>
        <p:nvSpPr>
          <p:cNvPr id="77829" name="矩形 4"/>
          <p:cNvSpPr>
            <a:spLocks noChangeArrowheads="1"/>
          </p:cNvSpPr>
          <p:nvPr/>
        </p:nvSpPr>
        <p:spPr bwMode="auto">
          <a:xfrm>
            <a:off x="1987550" y="3673475"/>
            <a:ext cx="6259513" cy="431800"/>
          </a:xfrm>
          <a:prstGeom prst="rect">
            <a:avLst/>
          </a:prstGeom>
          <a:solidFill>
            <a:srgbClr val="E2ECF6"/>
          </a:solidFill>
          <a:ln w="76200" algn="ctr">
            <a:solidFill>
              <a:schemeClr val="accent2"/>
            </a:solidFill>
            <a:round/>
            <a:headEnd/>
            <a:tailEnd/>
          </a:ln>
        </p:spPr>
        <p:txBody>
          <a:bodyPr anchor="ctr"/>
          <a:lstStyle/>
          <a:p>
            <a:endParaRPr lang="zh-CN" altLang="en-US"/>
          </a:p>
        </p:txBody>
      </p:sp>
      <p:sp>
        <p:nvSpPr>
          <p:cNvPr id="6" name="矩形 5"/>
          <p:cNvSpPr>
            <a:spLocks noChangeArrowheads="1"/>
          </p:cNvSpPr>
          <p:nvPr/>
        </p:nvSpPr>
        <p:spPr bwMode="auto">
          <a:xfrm>
            <a:off x="1987550" y="3673475"/>
            <a:ext cx="2836863" cy="431800"/>
          </a:xfrm>
          <a:prstGeom prst="rect">
            <a:avLst/>
          </a:prstGeom>
          <a:solidFill>
            <a:srgbClr val="FFC000"/>
          </a:solidFill>
          <a:ln w="76200" algn="ctr">
            <a:solidFill>
              <a:schemeClr val="accent2"/>
            </a:solidFill>
            <a:round/>
            <a:headEnd/>
            <a:tailEnd/>
          </a:ln>
        </p:spPr>
        <p:txBody>
          <a:bodyPr anchor="ctr"/>
          <a:lstStyle/>
          <a:p>
            <a:endParaRPr lang="zh-CN" altLang="en-US"/>
          </a:p>
        </p:txBody>
      </p:sp>
      <p:grpSp>
        <p:nvGrpSpPr>
          <p:cNvPr id="3" name="组合 2"/>
          <p:cNvGrpSpPr>
            <a:grpSpLocks/>
          </p:cNvGrpSpPr>
          <p:nvPr/>
        </p:nvGrpSpPr>
        <p:grpSpPr bwMode="auto">
          <a:xfrm>
            <a:off x="1971675" y="3681413"/>
            <a:ext cx="1527175" cy="400050"/>
            <a:chOff x="1979712" y="2852936"/>
            <a:chExt cx="3245347" cy="334062"/>
          </a:xfrm>
        </p:grpSpPr>
        <p:cxnSp>
          <p:nvCxnSpPr>
            <p:cNvPr id="77852" name="直接连接符 9"/>
            <p:cNvCxnSpPr>
              <a:cxnSpLocks noChangeShapeType="1"/>
            </p:cNvCxnSpPr>
            <p:nvPr/>
          </p:nvCxnSpPr>
          <p:spPr bwMode="auto">
            <a:xfrm>
              <a:off x="1979712" y="2862690"/>
              <a:ext cx="0" cy="324308"/>
            </a:xfrm>
            <a:prstGeom prst="line">
              <a:avLst/>
            </a:prstGeom>
            <a:noFill/>
            <a:ln w="25400" algn="ctr">
              <a:solidFill>
                <a:srgbClr val="FF0000"/>
              </a:solidFill>
              <a:round/>
              <a:headEnd/>
              <a:tailEnd/>
            </a:ln>
            <a:extLst>
              <a:ext uri="{909E8E84-426E-40DD-AFC4-6F175D3DCCD1}">
                <a14:hiddenFill xmlns:a14="http://schemas.microsoft.com/office/drawing/2010/main">
                  <a:noFill/>
                </a14:hiddenFill>
              </a:ext>
            </a:extLst>
          </p:spPr>
        </p:cxnSp>
        <p:cxnSp>
          <p:nvCxnSpPr>
            <p:cNvPr id="77853" name="直接连接符 10"/>
            <p:cNvCxnSpPr>
              <a:cxnSpLocks noChangeShapeType="1"/>
            </p:cNvCxnSpPr>
            <p:nvPr/>
          </p:nvCxnSpPr>
          <p:spPr bwMode="auto">
            <a:xfrm>
              <a:off x="5220072" y="2852936"/>
              <a:ext cx="0" cy="324308"/>
            </a:xfrm>
            <a:prstGeom prst="line">
              <a:avLst/>
            </a:prstGeom>
            <a:noFill/>
            <a:ln w="25400" algn="ctr">
              <a:solidFill>
                <a:srgbClr val="FF0000"/>
              </a:solidFill>
              <a:round/>
              <a:headEnd/>
              <a:tailEnd/>
            </a:ln>
            <a:extLst>
              <a:ext uri="{909E8E84-426E-40DD-AFC4-6F175D3DCCD1}">
                <a14:hiddenFill xmlns:a14="http://schemas.microsoft.com/office/drawing/2010/main">
                  <a:noFill/>
                </a14:hiddenFill>
              </a:ext>
            </a:extLst>
          </p:spPr>
        </p:cxnSp>
        <p:cxnSp>
          <p:nvCxnSpPr>
            <p:cNvPr id="77854" name="直接箭头连接符 11"/>
            <p:cNvCxnSpPr>
              <a:cxnSpLocks noChangeShapeType="1"/>
            </p:cNvCxnSpPr>
            <p:nvPr/>
          </p:nvCxnSpPr>
          <p:spPr bwMode="auto">
            <a:xfrm>
              <a:off x="1986858" y="3066408"/>
              <a:ext cx="3238201" cy="0"/>
            </a:xfrm>
            <a:prstGeom prst="straightConnector1">
              <a:avLst/>
            </a:prstGeom>
            <a:noFill/>
            <a:ln w="25400" algn="ctr">
              <a:solidFill>
                <a:srgbClr val="FF0000"/>
              </a:solidFill>
              <a:round/>
              <a:headEnd type="arrow" w="med" len="med"/>
              <a:tailEnd type="arrow" w="med" len="med"/>
            </a:ln>
            <a:extLst>
              <a:ext uri="{909E8E84-426E-40DD-AFC4-6F175D3DCCD1}">
                <a14:hiddenFill xmlns:a14="http://schemas.microsoft.com/office/drawing/2010/main">
                  <a:noFill/>
                </a14:hiddenFill>
              </a:ext>
            </a:extLst>
          </p:spPr>
        </p:cxnSp>
      </p:grpSp>
      <p:sp>
        <p:nvSpPr>
          <p:cNvPr id="77832" name="TextBox 12"/>
          <p:cNvSpPr txBox="1">
            <a:spLocks noChangeArrowheads="1"/>
          </p:cNvSpPr>
          <p:nvPr/>
        </p:nvSpPr>
        <p:spPr bwMode="auto">
          <a:xfrm>
            <a:off x="1079500" y="2854325"/>
            <a:ext cx="66929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a:t>   j:          0    1    2          k’                   k                     j    j+1</a:t>
            </a:r>
          </a:p>
          <a:p>
            <a:pPr eaLnBrk="1" hangingPunct="1"/>
            <a:r>
              <a:rPr lang="en-US" altLang="zh-CN"/>
              <a:t>f[j]:                                  k”                   k’                    k      </a:t>
            </a:r>
            <a:endParaRPr lang="zh-CN" altLang="en-US">
              <a:solidFill>
                <a:srgbClr val="FF0000"/>
              </a:solidFill>
            </a:endParaRPr>
          </a:p>
        </p:txBody>
      </p:sp>
      <p:sp>
        <p:nvSpPr>
          <p:cNvPr id="14" name="矩形 13"/>
          <p:cNvSpPr>
            <a:spLocks noChangeArrowheads="1"/>
          </p:cNvSpPr>
          <p:nvPr/>
        </p:nvSpPr>
        <p:spPr bwMode="auto">
          <a:xfrm>
            <a:off x="4837113" y="3681413"/>
            <a:ext cx="387350" cy="431800"/>
          </a:xfrm>
          <a:prstGeom prst="rect">
            <a:avLst/>
          </a:prstGeom>
          <a:solidFill>
            <a:srgbClr val="FFC000"/>
          </a:solidFill>
          <a:ln w="76200" algn="ctr">
            <a:solidFill>
              <a:schemeClr val="accent2"/>
            </a:solidFill>
            <a:round/>
            <a:headEnd/>
            <a:tailEnd/>
          </a:ln>
        </p:spPr>
        <p:txBody>
          <a:bodyPr anchor="ctr"/>
          <a:lstStyle/>
          <a:p>
            <a:endParaRPr lang="zh-CN" altLang="en-US"/>
          </a:p>
        </p:txBody>
      </p:sp>
      <p:sp>
        <p:nvSpPr>
          <p:cNvPr id="15" name="矩形 14"/>
          <p:cNvSpPr>
            <a:spLocks noChangeArrowheads="1"/>
          </p:cNvSpPr>
          <p:nvPr/>
        </p:nvSpPr>
        <p:spPr bwMode="auto">
          <a:xfrm>
            <a:off x="6329363" y="4113213"/>
            <a:ext cx="387350" cy="431800"/>
          </a:xfrm>
          <a:prstGeom prst="rect">
            <a:avLst/>
          </a:prstGeom>
          <a:solidFill>
            <a:srgbClr val="FF0000"/>
          </a:solidFill>
          <a:ln w="76200" algn="ctr">
            <a:solidFill>
              <a:schemeClr val="accent2"/>
            </a:solidFill>
            <a:round/>
            <a:headEnd/>
            <a:tailEnd/>
          </a:ln>
        </p:spPr>
        <p:txBody>
          <a:bodyPr anchor="ctr"/>
          <a:lstStyle/>
          <a:p>
            <a:endParaRPr lang="zh-CN" altLang="en-US"/>
          </a:p>
        </p:txBody>
      </p:sp>
      <p:sp>
        <p:nvSpPr>
          <p:cNvPr id="16" name="TextBox 15"/>
          <p:cNvSpPr txBox="1">
            <a:spLocks noChangeArrowheads="1"/>
          </p:cNvSpPr>
          <p:nvPr/>
        </p:nvSpPr>
        <p:spPr bwMode="auto">
          <a:xfrm>
            <a:off x="419100" y="4549775"/>
            <a:ext cx="6511925"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800" b="1">
                <a:solidFill>
                  <a:srgbClr val="0000FF"/>
                </a:solidFill>
                <a:ea typeface="楷体_GB2312"/>
                <a:cs typeface="楷体_GB2312"/>
              </a:rPr>
              <a:t>f[j+1] = f [k] +1 = k’+1</a:t>
            </a:r>
          </a:p>
          <a:p>
            <a:pPr eaLnBrk="1" hangingPunct="1"/>
            <a:endParaRPr lang="zh-CN" altLang="en-US"/>
          </a:p>
        </p:txBody>
      </p:sp>
      <p:grpSp>
        <p:nvGrpSpPr>
          <p:cNvPr id="22" name="组合 21"/>
          <p:cNvGrpSpPr>
            <a:grpSpLocks/>
          </p:cNvGrpSpPr>
          <p:nvPr/>
        </p:nvGrpSpPr>
        <p:grpSpPr bwMode="auto">
          <a:xfrm>
            <a:off x="3297238" y="3281363"/>
            <a:ext cx="1527175" cy="400050"/>
            <a:chOff x="1979712" y="2852936"/>
            <a:chExt cx="3245347" cy="334062"/>
          </a:xfrm>
        </p:grpSpPr>
        <p:cxnSp>
          <p:nvCxnSpPr>
            <p:cNvPr id="77849" name="直接连接符 22"/>
            <p:cNvCxnSpPr>
              <a:cxnSpLocks noChangeShapeType="1"/>
            </p:cNvCxnSpPr>
            <p:nvPr/>
          </p:nvCxnSpPr>
          <p:spPr bwMode="auto">
            <a:xfrm>
              <a:off x="1979712" y="2862690"/>
              <a:ext cx="0" cy="324308"/>
            </a:xfrm>
            <a:prstGeom prst="line">
              <a:avLst/>
            </a:prstGeom>
            <a:noFill/>
            <a:ln w="25400" algn="ctr">
              <a:solidFill>
                <a:srgbClr val="FF0000"/>
              </a:solidFill>
              <a:round/>
              <a:headEnd/>
              <a:tailEnd/>
            </a:ln>
            <a:extLst>
              <a:ext uri="{909E8E84-426E-40DD-AFC4-6F175D3DCCD1}">
                <a14:hiddenFill xmlns:a14="http://schemas.microsoft.com/office/drawing/2010/main">
                  <a:noFill/>
                </a14:hiddenFill>
              </a:ext>
            </a:extLst>
          </p:spPr>
        </p:cxnSp>
        <p:cxnSp>
          <p:nvCxnSpPr>
            <p:cNvPr id="77850" name="直接连接符 23"/>
            <p:cNvCxnSpPr>
              <a:cxnSpLocks noChangeShapeType="1"/>
            </p:cNvCxnSpPr>
            <p:nvPr/>
          </p:nvCxnSpPr>
          <p:spPr bwMode="auto">
            <a:xfrm>
              <a:off x="5220072" y="2852936"/>
              <a:ext cx="0" cy="324308"/>
            </a:xfrm>
            <a:prstGeom prst="line">
              <a:avLst/>
            </a:prstGeom>
            <a:noFill/>
            <a:ln w="25400" algn="ctr">
              <a:solidFill>
                <a:srgbClr val="FF0000"/>
              </a:solidFill>
              <a:round/>
              <a:headEnd/>
              <a:tailEnd/>
            </a:ln>
            <a:extLst>
              <a:ext uri="{909E8E84-426E-40DD-AFC4-6F175D3DCCD1}">
                <a14:hiddenFill xmlns:a14="http://schemas.microsoft.com/office/drawing/2010/main">
                  <a:noFill/>
                </a14:hiddenFill>
              </a:ext>
            </a:extLst>
          </p:spPr>
        </p:cxnSp>
        <p:cxnSp>
          <p:nvCxnSpPr>
            <p:cNvPr id="77851" name="直接箭头连接符 24"/>
            <p:cNvCxnSpPr>
              <a:cxnSpLocks noChangeShapeType="1"/>
            </p:cNvCxnSpPr>
            <p:nvPr/>
          </p:nvCxnSpPr>
          <p:spPr bwMode="auto">
            <a:xfrm>
              <a:off x="1986858" y="3066408"/>
              <a:ext cx="3238201" cy="0"/>
            </a:xfrm>
            <a:prstGeom prst="straightConnector1">
              <a:avLst/>
            </a:prstGeom>
            <a:noFill/>
            <a:ln w="25400" algn="ctr">
              <a:solidFill>
                <a:srgbClr val="FF0000"/>
              </a:solidFill>
              <a:round/>
              <a:headEnd type="arrow" w="med" len="med"/>
              <a:tailEnd type="arrow" w="med" len="med"/>
            </a:ln>
            <a:extLst>
              <a:ext uri="{909E8E84-426E-40DD-AFC4-6F175D3DCCD1}">
                <a14:hiddenFill xmlns:a14="http://schemas.microsoft.com/office/drawing/2010/main">
                  <a:noFill/>
                </a14:hiddenFill>
              </a:ext>
            </a:extLst>
          </p:spPr>
        </p:cxnSp>
      </p:grpSp>
      <p:sp>
        <p:nvSpPr>
          <p:cNvPr id="2" name="椭圆 1"/>
          <p:cNvSpPr>
            <a:spLocks noChangeArrowheads="1"/>
          </p:cNvSpPr>
          <p:nvPr/>
        </p:nvSpPr>
        <p:spPr bwMode="auto">
          <a:xfrm>
            <a:off x="4881563" y="3146425"/>
            <a:ext cx="471487" cy="469900"/>
          </a:xfrm>
          <a:prstGeom prst="ellipse">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grpSp>
        <p:nvGrpSpPr>
          <p:cNvPr id="26" name="组合 25"/>
          <p:cNvGrpSpPr>
            <a:grpSpLocks/>
          </p:cNvGrpSpPr>
          <p:nvPr/>
        </p:nvGrpSpPr>
        <p:grpSpPr bwMode="auto">
          <a:xfrm>
            <a:off x="4810125" y="4149725"/>
            <a:ext cx="1525588" cy="400050"/>
            <a:chOff x="1979712" y="2852936"/>
            <a:chExt cx="3245347" cy="334062"/>
          </a:xfrm>
        </p:grpSpPr>
        <p:cxnSp>
          <p:nvCxnSpPr>
            <p:cNvPr id="77846" name="直接连接符 26"/>
            <p:cNvCxnSpPr>
              <a:cxnSpLocks noChangeShapeType="1"/>
            </p:cNvCxnSpPr>
            <p:nvPr/>
          </p:nvCxnSpPr>
          <p:spPr bwMode="auto">
            <a:xfrm>
              <a:off x="1979712" y="2862690"/>
              <a:ext cx="0" cy="324308"/>
            </a:xfrm>
            <a:prstGeom prst="line">
              <a:avLst/>
            </a:prstGeom>
            <a:noFill/>
            <a:ln w="25400" algn="ctr">
              <a:solidFill>
                <a:srgbClr val="FF0000"/>
              </a:solidFill>
              <a:round/>
              <a:headEnd/>
              <a:tailEnd/>
            </a:ln>
            <a:extLst>
              <a:ext uri="{909E8E84-426E-40DD-AFC4-6F175D3DCCD1}">
                <a14:hiddenFill xmlns:a14="http://schemas.microsoft.com/office/drawing/2010/main">
                  <a:noFill/>
                </a14:hiddenFill>
              </a:ext>
            </a:extLst>
          </p:spPr>
        </p:cxnSp>
        <p:cxnSp>
          <p:nvCxnSpPr>
            <p:cNvPr id="77847" name="直接连接符 27"/>
            <p:cNvCxnSpPr>
              <a:cxnSpLocks noChangeShapeType="1"/>
            </p:cNvCxnSpPr>
            <p:nvPr/>
          </p:nvCxnSpPr>
          <p:spPr bwMode="auto">
            <a:xfrm>
              <a:off x="5220072" y="2852936"/>
              <a:ext cx="0" cy="324308"/>
            </a:xfrm>
            <a:prstGeom prst="line">
              <a:avLst/>
            </a:prstGeom>
            <a:noFill/>
            <a:ln w="25400" algn="ctr">
              <a:solidFill>
                <a:srgbClr val="FF0000"/>
              </a:solidFill>
              <a:round/>
              <a:headEnd/>
              <a:tailEnd/>
            </a:ln>
            <a:extLst>
              <a:ext uri="{909E8E84-426E-40DD-AFC4-6F175D3DCCD1}">
                <a14:hiddenFill xmlns:a14="http://schemas.microsoft.com/office/drawing/2010/main">
                  <a:noFill/>
                </a14:hiddenFill>
              </a:ext>
            </a:extLst>
          </p:spPr>
        </p:cxnSp>
        <p:cxnSp>
          <p:nvCxnSpPr>
            <p:cNvPr id="77848" name="直接箭头连接符 28"/>
            <p:cNvCxnSpPr>
              <a:cxnSpLocks noChangeShapeType="1"/>
            </p:cNvCxnSpPr>
            <p:nvPr/>
          </p:nvCxnSpPr>
          <p:spPr bwMode="auto">
            <a:xfrm>
              <a:off x="1986858" y="3066408"/>
              <a:ext cx="3238201" cy="0"/>
            </a:xfrm>
            <a:prstGeom prst="straightConnector1">
              <a:avLst/>
            </a:prstGeom>
            <a:noFill/>
            <a:ln w="25400" algn="ctr">
              <a:solidFill>
                <a:srgbClr val="FF0000"/>
              </a:solidFill>
              <a:round/>
              <a:headEnd type="arrow" w="med" len="med"/>
              <a:tailEnd type="arrow" w="med" len="med"/>
            </a:ln>
            <a:extLst>
              <a:ext uri="{909E8E84-426E-40DD-AFC4-6F175D3DCCD1}">
                <a14:hiddenFill xmlns:a14="http://schemas.microsoft.com/office/drawing/2010/main">
                  <a:noFill/>
                </a14:hiddenFill>
              </a:ext>
            </a:extLst>
          </p:spPr>
        </p:cxnSp>
      </p:grpSp>
      <p:sp>
        <p:nvSpPr>
          <p:cNvPr id="30" name="矩形 29"/>
          <p:cNvSpPr>
            <a:spLocks noChangeArrowheads="1"/>
          </p:cNvSpPr>
          <p:nvPr/>
        </p:nvSpPr>
        <p:spPr bwMode="auto">
          <a:xfrm>
            <a:off x="1979613" y="3681413"/>
            <a:ext cx="1527175" cy="431800"/>
          </a:xfrm>
          <a:prstGeom prst="rect">
            <a:avLst/>
          </a:prstGeom>
          <a:solidFill>
            <a:srgbClr val="FFC000"/>
          </a:solidFill>
          <a:ln w="76200" algn="ctr">
            <a:solidFill>
              <a:schemeClr val="accent2"/>
            </a:solidFill>
            <a:round/>
            <a:headEnd/>
            <a:tailEnd/>
          </a:ln>
        </p:spPr>
        <p:txBody>
          <a:bodyPr anchor="ctr"/>
          <a:lstStyle/>
          <a:p>
            <a:endParaRPr lang="zh-CN" altLang="en-US"/>
          </a:p>
        </p:txBody>
      </p:sp>
      <p:sp>
        <p:nvSpPr>
          <p:cNvPr id="31" name="矩形 30"/>
          <p:cNvSpPr>
            <a:spLocks noChangeArrowheads="1"/>
          </p:cNvSpPr>
          <p:nvPr/>
        </p:nvSpPr>
        <p:spPr bwMode="auto">
          <a:xfrm>
            <a:off x="4821238" y="4113213"/>
            <a:ext cx="1527175" cy="431800"/>
          </a:xfrm>
          <a:prstGeom prst="rect">
            <a:avLst/>
          </a:prstGeom>
          <a:solidFill>
            <a:srgbClr val="FFC000"/>
          </a:solidFill>
          <a:ln w="76200" algn="ctr">
            <a:solidFill>
              <a:schemeClr val="accent2"/>
            </a:solidFill>
            <a:round/>
            <a:headEnd/>
            <a:tailEnd/>
          </a:ln>
        </p:spPr>
        <p:txBody>
          <a:bodyPr anchor="ctr"/>
          <a:lstStyle/>
          <a:p>
            <a:endParaRPr lang="zh-CN" altLang="en-US"/>
          </a:p>
        </p:txBody>
      </p:sp>
      <p:sp>
        <p:nvSpPr>
          <p:cNvPr id="32" name="矩形 31"/>
          <p:cNvSpPr>
            <a:spLocks noChangeArrowheads="1"/>
          </p:cNvSpPr>
          <p:nvPr/>
        </p:nvSpPr>
        <p:spPr bwMode="auto">
          <a:xfrm>
            <a:off x="3502025" y="3676650"/>
            <a:ext cx="387350" cy="431800"/>
          </a:xfrm>
          <a:prstGeom prst="rect">
            <a:avLst/>
          </a:prstGeom>
          <a:solidFill>
            <a:srgbClr val="FFC000"/>
          </a:solidFill>
          <a:ln w="76200" algn="ctr">
            <a:solidFill>
              <a:schemeClr val="accent2"/>
            </a:solidFill>
            <a:round/>
            <a:headEnd/>
            <a:tailEnd/>
          </a:ln>
        </p:spPr>
        <p:txBody>
          <a:bodyPr anchor="ctr"/>
          <a:lstStyle/>
          <a:p>
            <a:endParaRPr lang="zh-CN" altLang="en-US"/>
          </a:p>
        </p:txBody>
      </p:sp>
      <p:sp>
        <p:nvSpPr>
          <p:cNvPr id="33" name="矩形 32"/>
          <p:cNvSpPr>
            <a:spLocks noChangeArrowheads="1"/>
          </p:cNvSpPr>
          <p:nvPr/>
        </p:nvSpPr>
        <p:spPr bwMode="auto">
          <a:xfrm>
            <a:off x="6335713" y="4113213"/>
            <a:ext cx="387350" cy="431800"/>
          </a:xfrm>
          <a:prstGeom prst="rect">
            <a:avLst/>
          </a:prstGeom>
          <a:solidFill>
            <a:srgbClr val="FFC000"/>
          </a:solidFill>
          <a:ln w="76200" algn="ctr">
            <a:solidFill>
              <a:schemeClr val="accent2"/>
            </a:solidFill>
            <a:round/>
            <a:headEnd/>
            <a:tailEnd/>
          </a:ln>
        </p:spPr>
        <p:txBody>
          <a:bodyPr anchor="ctr"/>
          <a:lstStyle/>
          <a:p>
            <a:endParaRPr lang="zh-CN" altLang="en-US"/>
          </a:p>
        </p:txBody>
      </p:sp>
      <p:sp>
        <p:nvSpPr>
          <p:cNvPr id="9" name="TextBox 8"/>
          <p:cNvSpPr txBox="1">
            <a:spLocks noChangeArrowheads="1"/>
          </p:cNvSpPr>
          <p:nvPr/>
        </p:nvSpPr>
        <p:spPr bwMode="auto">
          <a:xfrm>
            <a:off x="276225" y="5192713"/>
            <a:ext cx="8297863" cy="138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buClr>
                <a:srgbClr val="0000FF"/>
              </a:buClr>
              <a:buFont typeface="Wingdings" pitchFamily="2" charset="2"/>
              <a:buNone/>
            </a:pPr>
            <a:r>
              <a:rPr lang="en-US" altLang="zh-CN" sz="2400">
                <a:ea typeface="楷体_GB2312"/>
                <a:cs typeface="楷体_GB2312"/>
              </a:rPr>
              <a:t> </a:t>
            </a:r>
            <a:r>
              <a:rPr lang="zh-CN" altLang="en-US" sz="2400">
                <a:ea typeface="楷体_GB2312"/>
                <a:cs typeface="楷体_GB2312"/>
              </a:rPr>
              <a:t>若</a:t>
            </a:r>
            <a:r>
              <a:rPr lang="en-US" altLang="zh-CN" sz="2400">
                <a:ea typeface="楷体_GB2312"/>
                <a:cs typeface="楷体_GB2312"/>
              </a:rPr>
              <a:t>t</a:t>
            </a:r>
            <a:r>
              <a:rPr lang="en-US" altLang="zh-CN" sz="2400" baseline="-30000">
                <a:ea typeface="楷体_GB2312"/>
                <a:cs typeface="楷体_GB2312"/>
              </a:rPr>
              <a:t>k</a:t>
            </a:r>
            <a:r>
              <a:rPr lang="en-US" altLang="zh-CN" sz="2400" baseline="-30000">
                <a:latin typeface="Times New Roman" pitchFamily="18" charset="0"/>
                <a:ea typeface="楷体_GB2312"/>
                <a:cs typeface="楷体_GB2312"/>
              </a:rPr>
              <a:t>‘</a:t>
            </a:r>
            <a:r>
              <a:rPr lang="en-US" altLang="zh-CN" sz="2400">
                <a:ea typeface="楷体_GB2312"/>
                <a:cs typeface="楷体_GB2312"/>
              </a:rPr>
              <a:t>≠t</a:t>
            </a:r>
            <a:r>
              <a:rPr lang="en-US" altLang="zh-CN" sz="2400" baseline="-30000">
                <a:ea typeface="楷体_GB2312"/>
                <a:cs typeface="楷体_GB2312"/>
              </a:rPr>
              <a:t>j</a:t>
            </a:r>
            <a:r>
              <a:rPr lang="zh-CN" altLang="en-US" sz="2400">
                <a:ea typeface="楷体_GB2312"/>
                <a:cs typeface="楷体_GB2312"/>
              </a:rPr>
              <a:t>，则将模式串</a:t>
            </a:r>
            <a:r>
              <a:rPr lang="en-US" altLang="zh-CN" sz="2400">
                <a:ea typeface="楷体_GB2312"/>
                <a:cs typeface="楷体_GB2312"/>
              </a:rPr>
              <a:t>pat</a:t>
            </a:r>
            <a:r>
              <a:rPr lang="zh-CN" altLang="en-US" sz="2400">
                <a:ea typeface="楷体_GB2312"/>
                <a:cs typeface="楷体_GB2312"/>
              </a:rPr>
              <a:t>继续右滑到</a:t>
            </a:r>
            <a:r>
              <a:rPr lang="en-US" altLang="zh-CN" sz="2400">
                <a:ea typeface="楷体_GB2312"/>
                <a:cs typeface="楷体_GB2312"/>
              </a:rPr>
              <a:t>k</a:t>
            </a:r>
            <a:r>
              <a:rPr lang="en-US" altLang="zh-CN" sz="2400">
                <a:latin typeface="Times New Roman" pitchFamily="18" charset="0"/>
                <a:ea typeface="楷体_GB2312"/>
                <a:cs typeface="楷体_GB2312"/>
              </a:rPr>
              <a:t>‘’</a:t>
            </a:r>
            <a:r>
              <a:rPr lang="en-US" altLang="zh-CN" sz="2400">
                <a:ea typeface="楷体_GB2312"/>
                <a:cs typeface="楷体_GB2312"/>
              </a:rPr>
              <a:t>=f[k</a:t>
            </a:r>
            <a:r>
              <a:rPr lang="en-US" altLang="zh-CN" sz="2400">
                <a:latin typeface="Times New Roman" pitchFamily="18" charset="0"/>
                <a:ea typeface="楷体_GB2312"/>
                <a:cs typeface="楷体_GB2312"/>
              </a:rPr>
              <a:t>‘</a:t>
            </a:r>
            <a:r>
              <a:rPr lang="en-US" altLang="zh-CN" sz="2400">
                <a:ea typeface="楷体_GB2312"/>
                <a:cs typeface="楷体_GB2312"/>
              </a:rPr>
              <a:t>]</a:t>
            </a:r>
            <a:r>
              <a:rPr lang="zh-CN" altLang="en-US" sz="2400">
                <a:ea typeface="楷体_GB2312"/>
                <a:cs typeface="楷体_GB2312"/>
              </a:rPr>
              <a:t>。依此类推，直到某次匹配成功或匹配失败，最后一次匹配失败为</a:t>
            </a:r>
          </a:p>
          <a:p>
            <a:pPr eaLnBrk="1" hangingPunct="1">
              <a:spcBef>
                <a:spcPct val="50000"/>
              </a:spcBef>
              <a:buClr>
                <a:srgbClr val="0000FF"/>
              </a:buClr>
              <a:buFont typeface="Wingdings" pitchFamily="2" charset="2"/>
              <a:buNone/>
            </a:pPr>
            <a:r>
              <a:rPr lang="en-US" altLang="zh-CN" sz="2400">
                <a:solidFill>
                  <a:srgbClr val="0000FF"/>
                </a:solidFill>
                <a:ea typeface="楷体_GB2312"/>
                <a:cs typeface="楷体_GB2312"/>
              </a:rPr>
              <a:t>f[j+1] = f[0]+1 = -1+1=0</a:t>
            </a:r>
            <a:endParaRPr lang="zh-CN" altLang="en-US" sz="2400"/>
          </a:p>
        </p:txBody>
      </p:sp>
      <p:sp>
        <p:nvSpPr>
          <p:cNvPr id="35" name="椭圆 34"/>
          <p:cNvSpPr>
            <a:spLocks noChangeArrowheads="1"/>
          </p:cNvSpPr>
          <p:nvPr/>
        </p:nvSpPr>
        <p:spPr bwMode="auto">
          <a:xfrm>
            <a:off x="3506788" y="3146425"/>
            <a:ext cx="471487" cy="469900"/>
          </a:xfrm>
          <a:prstGeom prst="ellipse">
            <a:avLst/>
          </a:prstGeom>
          <a:noFill/>
          <a:ln w="254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
        <p:nvSpPr>
          <p:cNvPr id="36" name="矩形 35"/>
          <p:cNvSpPr>
            <a:spLocks noChangeArrowheads="1"/>
          </p:cNvSpPr>
          <p:nvPr/>
        </p:nvSpPr>
        <p:spPr bwMode="auto">
          <a:xfrm>
            <a:off x="6327775" y="4127500"/>
            <a:ext cx="387350" cy="431800"/>
          </a:xfrm>
          <a:prstGeom prst="rect">
            <a:avLst/>
          </a:prstGeom>
          <a:solidFill>
            <a:srgbClr val="FF0000"/>
          </a:solidFill>
          <a:ln w="76200" algn="ctr">
            <a:solidFill>
              <a:schemeClr val="accent2"/>
            </a:solidFill>
            <a:round/>
            <a:headEnd/>
            <a:tailEnd/>
          </a:ln>
        </p:spPr>
        <p:txBody>
          <a:bodyPr anchor="ctr"/>
          <a:lstStyle/>
          <a:p>
            <a:endParaRPr lang="zh-CN" altLang="en-US"/>
          </a:p>
        </p:txBody>
      </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1000" fill="hold"/>
                                        <p:tgtEl>
                                          <p:spTgt spid="2"/>
                                        </p:tgtEl>
                                        <p:attrNameLst>
                                          <p:attrName>ppt_w</p:attrName>
                                        </p:attrNameLst>
                                      </p:cBhvr>
                                      <p:tavLst>
                                        <p:tav tm="0">
                                          <p:val>
                                            <p:fltVal val="0"/>
                                          </p:val>
                                        </p:tav>
                                        <p:tav tm="100000">
                                          <p:val>
                                            <p:strVal val="#ppt_w"/>
                                          </p:val>
                                        </p:tav>
                                      </p:tavLst>
                                    </p:anim>
                                    <p:anim calcmode="lin" valueType="num">
                                      <p:cBhvr>
                                        <p:cTn id="18" dur="1000" fill="hold"/>
                                        <p:tgtEl>
                                          <p:spTgt spid="2"/>
                                        </p:tgtEl>
                                        <p:attrNameLst>
                                          <p:attrName>ppt_h</p:attrName>
                                        </p:attrNameLst>
                                      </p:cBhvr>
                                      <p:tavLst>
                                        <p:tav tm="0">
                                          <p:val>
                                            <p:fltVal val="0"/>
                                          </p:val>
                                        </p:tav>
                                        <p:tav tm="100000">
                                          <p:val>
                                            <p:strVal val="#ppt_h"/>
                                          </p:val>
                                        </p:tav>
                                      </p:tavLst>
                                    </p:anim>
                                    <p:anim calcmode="lin" valueType="num">
                                      <p:cBhvr>
                                        <p:cTn id="19" dur="1000" fill="hold"/>
                                        <p:tgtEl>
                                          <p:spTgt spid="2"/>
                                        </p:tgtEl>
                                        <p:attrNameLst>
                                          <p:attrName>style.rotation</p:attrName>
                                        </p:attrNameLst>
                                      </p:cBhvr>
                                      <p:tavLst>
                                        <p:tav tm="0">
                                          <p:val>
                                            <p:fltVal val="90"/>
                                          </p:val>
                                        </p:tav>
                                        <p:tav tm="100000">
                                          <p:val>
                                            <p:fltVal val="0"/>
                                          </p:val>
                                        </p:tav>
                                      </p:tavLst>
                                    </p:anim>
                                    <p:animEffect transition="in" filter="fade">
                                      <p:cBhvr>
                                        <p:cTn id="20" dur="1000"/>
                                        <p:tgtEl>
                                          <p:spTgt spid="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xit" presetSubtype="0" fill="hold" grpId="1" nodeType="clickEffect">
                                  <p:stCondLst>
                                    <p:cond delay="0"/>
                                  </p:stCondLst>
                                  <p:childTnLst>
                                    <p:animEffect transition="out" filter="fade">
                                      <p:cBhvr>
                                        <p:cTn id="24" dur="500"/>
                                        <p:tgtEl>
                                          <p:spTgt spid="14"/>
                                        </p:tgtEl>
                                      </p:cBhvr>
                                    </p:animEffect>
                                    <p:set>
                                      <p:cBhvr>
                                        <p:cTn id="25" dur="1" fill="hold">
                                          <p:stCondLst>
                                            <p:cond delay="499"/>
                                          </p:stCondLst>
                                        </p:cTn>
                                        <p:tgtEl>
                                          <p:spTgt spid="14"/>
                                        </p:tgtEl>
                                        <p:attrNameLst>
                                          <p:attrName>style.visibility</p:attrName>
                                        </p:attrNameLst>
                                      </p:cBhvr>
                                      <p:to>
                                        <p:strVal val="hidden"/>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xit" presetSubtype="0" fill="hold" grpId="1" nodeType="clickEffect">
                                  <p:stCondLst>
                                    <p:cond delay="0"/>
                                  </p:stCondLst>
                                  <p:childTnLst>
                                    <p:animEffect transition="out" filter="fade">
                                      <p:cBhvr>
                                        <p:cTn id="29" dur="500"/>
                                        <p:tgtEl>
                                          <p:spTgt spid="15"/>
                                        </p:tgtEl>
                                      </p:cBhvr>
                                    </p:animEffect>
                                    <p:set>
                                      <p:cBhvr>
                                        <p:cTn id="30" dur="1" fill="hold">
                                          <p:stCondLst>
                                            <p:cond delay="499"/>
                                          </p:stCondLst>
                                        </p:cTn>
                                        <p:tgtEl>
                                          <p:spTgt spid="15"/>
                                        </p:tgtEl>
                                        <p:attrNameLst>
                                          <p:attrName>style.visibility</p:attrName>
                                        </p:attrNameLst>
                                      </p:cBhvr>
                                      <p:to>
                                        <p:strVal val="hidden"/>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6" presetClass="entr" presetSubtype="37"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barn(outVertical)">
                                      <p:cBhvr>
                                        <p:cTn id="35" dur="500"/>
                                        <p:tgtEl>
                                          <p:spTgt spid="3"/>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6" presetClass="entr" presetSubtype="37" fill="hold" nodeType="click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barn(outVertical)">
                                      <p:cBhvr>
                                        <p:cTn id="40" dur="500"/>
                                        <p:tgtEl>
                                          <p:spTgt spid="22"/>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6" presetClass="entr" presetSubtype="37" fill="hold" nodeType="click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barn(outVertical)">
                                      <p:cBhvr>
                                        <p:cTn id="45" dur="500"/>
                                        <p:tgtEl>
                                          <p:spTgt spid="26"/>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6" presetClass="emph" presetSubtype="0" fill="hold" nodeType="clickEffect">
                                  <p:stCondLst>
                                    <p:cond delay="0"/>
                                  </p:stCondLst>
                                  <p:childTnLst>
                                    <p:animEffect transition="out" filter="fade">
                                      <p:cBhvr>
                                        <p:cTn id="49" dur="500" tmFilter="0, 0; .2, .5; .8, .5; 1, 0"/>
                                        <p:tgtEl>
                                          <p:spTgt spid="22"/>
                                        </p:tgtEl>
                                      </p:cBhvr>
                                    </p:animEffect>
                                    <p:animScale>
                                      <p:cBhvr>
                                        <p:cTn id="50" dur="250" autoRev="1" fill="hold"/>
                                        <p:tgtEl>
                                          <p:spTgt spid="22"/>
                                        </p:tgtEl>
                                      </p:cBhvr>
                                      <p:by x="105000" y="105000"/>
                                    </p:animScale>
                                  </p:childTnLst>
                                </p:cTn>
                              </p:par>
                            </p:childTnLst>
                          </p:cTn>
                        </p:par>
                      </p:childTnLst>
                    </p:cTn>
                  </p:par>
                  <p:par>
                    <p:cTn id="51" fill="hold" nodeType="clickPar">
                      <p:stCondLst>
                        <p:cond delay="indefinite"/>
                      </p:stCondLst>
                      <p:childTnLst>
                        <p:par>
                          <p:cTn id="52" fill="hold" nodeType="withGroup">
                            <p:stCondLst>
                              <p:cond delay="0"/>
                            </p:stCondLst>
                            <p:childTnLst>
                              <p:par>
                                <p:cTn id="53" presetID="26" presetClass="emph" presetSubtype="0" fill="hold" nodeType="clickEffect">
                                  <p:stCondLst>
                                    <p:cond delay="0"/>
                                  </p:stCondLst>
                                  <p:childTnLst>
                                    <p:animEffect transition="out" filter="fade">
                                      <p:cBhvr>
                                        <p:cTn id="54" dur="500" tmFilter="0, 0; .2, .5; .8, .5; 1, 0"/>
                                        <p:tgtEl>
                                          <p:spTgt spid="26"/>
                                        </p:tgtEl>
                                      </p:cBhvr>
                                    </p:animEffect>
                                    <p:animScale>
                                      <p:cBhvr>
                                        <p:cTn id="55" dur="250" autoRev="1" fill="hold"/>
                                        <p:tgtEl>
                                          <p:spTgt spid="26"/>
                                        </p:tgtEl>
                                      </p:cBhvr>
                                      <p:by x="105000" y="105000"/>
                                    </p:animScale>
                                  </p:childTnLst>
                                </p:cTn>
                              </p:par>
                            </p:childTnLst>
                          </p:cTn>
                        </p:par>
                      </p:childTnLst>
                    </p:cTn>
                  </p:par>
                  <p:par>
                    <p:cTn id="56" fill="hold" nodeType="clickPar">
                      <p:stCondLst>
                        <p:cond delay="indefinite"/>
                      </p:stCondLst>
                      <p:childTnLst>
                        <p:par>
                          <p:cTn id="57" fill="hold" nodeType="withGroup">
                            <p:stCondLst>
                              <p:cond delay="0"/>
                            </p:stCondLst>
                            <p:childTnLst>
                              <p:par>
                                <p:cTn id="58" presetID="26" presetClass="emph" presetSubtype="0" fill="hold" nodeType="clickEffect">
                                  <p:stCondLst>
                                    <p:cond delay="0"/>
                                  </p:stCondLst>
                                  <p:childTnLst>
                                    <p:animEffect transition="out" filter="fade">
                                      <p:cBhvr>
                                        <p:cTn id="59" dur="500" tmFilter="0, 0; .2, .5; .8, .5; 1, 0"/>
                                        <p:tgtEl>
                                          <p:spTgt spid="3"/>
                                        </p:tgtEl>
                                      </p:cBhvr>
                                    </p:animEffect>
                                    <p:animScale>
                                      <p:cBhvr>
                                        <p:cTn id="60" dur="250" autoRev="1" fill="hold"/>
                                        <p:tgtEl>
                                          <p:spTgt spid="3"/>
                                        </p:tgtEl>
                                      </p:cBhvr>
                                      <p:by x="105000" y="105000"/>
                                    </p:animScale>
                                  </p:childTnLst>
                                </p:cTn>
                              </p:par>
                            </p:childTnLst>
                          </p:cTn>
                        </p:par>
                      </p:childTnLst>
                    </p:cTn>
                  </p:par>
                  <p:par>
                    <p:cTn id="61" fill="hold" nodeType="clickPar">
                      <p:stCondLst>
                        <p:cond delay="indefinite"/>
                      </p:stCondLst>
                      <p:childTnLst>
                        <p:par>
                          <p:cTn id="62" fill="hold" nodeType="withGroup">
                            <p:stCondLst>
                              <p:cond delay="0"/>
                            </p:stCondLst>
                            <p:childTnLst>
                              <p:par>
                                <p:cTn id="63" presetID="10" presetClass="exit" presetSubtype="0" fill="hold" nodeType="clickEffect">
                                  <p:stCondLst>
                                    <p:cond delay="0"/>
                                  </p:stCondLst>
                                  <p:childTnLst>
                                    <p:animEffect transition="out" filter="fade">
                                      <p:cBhvr>
                                        <p:cTn id="64" dur="500"/>
                                        <p:tgtEl>
                                          <p:spTgt spid="22"/>
                                        </p:tgtEl>
                                      </p:cBhvr>
                                    </p:animEffect>
                                    <p:set>
                                      <p:cBhvr>
                                        <p:cTn id="65" dur="1" fill="hold">
                                          <p:stCondLst>
                                            <p:cond delay="499"/>
                                          </p:stCondLst>
                                        </p:cTn>
                                        <p:tgtEl>
                                          <p:spTgt spid="22"/>
                                        </p:tgtEl>
                                        <p:attrNameLst>
                                          <p:attrName>style.visibility</p:attrName>
                                        </p:attrNameLst>
                                      </p:cBhvr>
                                      <p:to>
                                        <p:strVal val="hidden"/>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1" presetClass="exit" presetSubtype="0" fill="hold" grpId="0" nodeType="clickEffect">
                                  <p:stCondLst>
                                    <p:cond delay="0"/>
                                  </p:stCondLst>
                                  <p:childTnLst>
                                    <p:set>
                                      <p:cBhvr>
                                        <p:cTn id="69" dur="1" fill="hold">
                                          <p:stCondLst>
                                            <p:cond delay="0"/>
                                          </p:stCondLst>
                                        </p:cTn>
                                        <p:tgtEl>
                                          <p:spTgt spid="6"/>
                                        </p:tgtEl>
                                        <p:attrNameLst>
                                          <p:attrName>style.visibility</p:attrName>
                                        </p:attrNameLst>
                                      </p:cBhvr>
                                      <p:to>
                                        <p:strVal val="hidden"/>
                                      </p:to>
                                    </p:set>
                                  </p:childTnLst>
                                </p:cTn>
                              </p:par>
                            </p:childTnLst>
                          </p:cTn>
                        </p:par>
                      </p:childTnLst>
                    </p:cTn>
                  </p:par>
                  <p:par>
                    <p:cTn id="70" fill="hold" nodeType="clickPar">
                      <p:stCondLst>
                        <p:cond delay="indefinite"/>
                      </p:stCondLst>
                      <p:childTnLst>
                        <p:par>
                          <p:cTn id="71" fill="hold" nodeType="withGroup">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30"/>
                                        </p:tgtEl>
                                        <p:attrNameLst>
                                          <p:attrName>style.visibility</p:attrName>
                                        </p:attrNameLst>
                                      </p:cBhvr>
                                      <p:to>
                                        <p:strVal val="visible"/>
                                      </p:to>
                                    </p:set>
                                    <p:animEffect transition="in" filter="fade">
                                      <p:cBhvr>
                                        <p:cTn id="74" dur="500"/>
                                        <p:tgtEl>
                                          <p:spTgt spid="30"/>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10" presetClass="exit" presetSubtype="0" fill="hold" grpId="0" nodeType="clickEffect">
                                  <p:stCondLst>
                                    <p:cond delay="0"/>
                                  </p:stCondLst>
                                  <p:childTnLst>
                                    <p:animEffect transition="out" filter="fade">
                                      <p:cBhvr>
                                        <p:cTn id="78" dur="500"/>
                                        <p:tgtEl>
                                          <p:spTgt spid="4"/>
                                        </p:tgtEl>
                                      </p:cBhvr>
                                    </p:animEffect>
                                    <p:set>
                                      <p:cBhvr>
                                        <p:cTn id="79" dur="1" fill="hold">
                                          <p:stCondLst>
                                            <p:cond delay="499"/>
                                          </p:stCondLst>
                                        </p:cTn>
                                        <p:tgtEl>
                                          <p:spTgt spid="4"/>
                                        </p:tgtEl>
                                        <p:attrNameLst>
                                          <p:attrName>style.visibility</p:attrName>
                                        </p:attrNameLst>
                                      </p:cBhvr>
                                      <p:to>
                                        <p:strVal val="hidden"/>
                                      </p:to>
                                    </p:set>
                                  </p:childTnLst>
                                </p:cTn>
                              </p:par>
                            </p:childTnLst>
                          </p:cTn>
                        </p:par>
                      </p:childTnLst>
                    </p:cTn>
                  </p:par>
                  <p:par>
                    <p:cTn id="80" fill="hold" nodeType="clickPar">
                      <p:stCondLst>
                        <p:cond delay="indefinite"/>
                      </p:stCondLst>
                      <p:childTnLst>
                        <p:par>
                          <p:cTn id="81" fill="hold" nodeType="withGroup">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31"/>
                                        </p:tgtEl>
                                        <p:attrNameLst>
                                          <p:attrName>style.visibility</p:attrName>
                                        </p:attrNameLst>
                                      </p:cBhvr>
                                      <p:to>
                                        <p:strVal val="visible"/>
                                      </p:to>
                                    </p:set>
                                    <p:animEffect transition="in" filter="fade">
                                      <p:cBhvr>
                                        <p:cTn id="84" dur="500"/>
                                        <p:tgtEl>
                                          <p:spTgt spid="31"/>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32"/>
                                        </p:tgtEl>
                                        <p:attrNameLst>
                                          <p:attrName>style.visibility</p:attrName>
                                        </p:attrNameLst>
                                      </p:cBhvr>
                                      <p:to>
                                        <p:strVal val="visible"/>
                                      </p:to>
                                    </p:set>
                                    <p:animEffect transition="in" filter="fade">
                                      <p:cBhvr>
                                        <p:cTn id="89" dur="500"/>
                                        <p:tgtEl>
                                          <p:spTgt spid="32"/>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33"/>
                                        </p:tgtEl>
                                        <p:attrNameLst>
                                          <p:attrName>style.visibility</p:attrName>
                                        </p:attrNameLst>
                                      </p:cBhvr>
                                      <p:to>
                                        <p:strVal val="visible"/>
                                      </p:to>
                                    </p:set>
                                    <p:animEffect transition="in" filter="fade">
                                      <p:cBhvr>
                                        <p:cTn id="94" dur="500"/>
                                        <p:tgtEl>
                                          <p:spTgt spid="33"/>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31" presetClass="entr" presetSubtype="0" fill="hold" grpId="0" nodeType="clickEffect">
                                  <p:stCondLst>
                                    <p:cond delay="0"/>
                                  </p:stCondLst>
                                  <p:childTnLst>
                                    <p:set>
                                      <p:cBhvr>
                                        <p:cTn id="98" dur="1" fill="hold">
                                          <p:stCondLst>
                                            <p:cond delay="0"/>
                                          </p:stCondLst>
                                        </p:cTn>
                                        <p:tgtEl>
                                          <p:spTgt spid="16"/>
                                        </p:tgtEl>
                                        <p:attrNameLst>
                                          <p:attrName>style.visibility</p:attrName>
                                        </p:attrNameLst>
                                      </p:cBhvr>
                                      <p:to>
                                        <p:strVal val="visible"/>
                                      </p:to>
                                    </p:set>
                                    <p:anim calcmode="lin" valueType="num">
                                      <p:cBhvr>
                                        <p:cTn id="99" dur="1000" fill="hold"/>
                                        <p:tgtEl>
                                          <p:spTgt spid="16"/>
                                        </p:tgtEl>
                                        <p:attrNameLst>
                                          <p:attrName>ppt_w</p:attrName>
                                        </p:attrNameLst>
                                      </p:cBhvr>
                                      <p:tavLst>
                                        <p:tav tm="0">
                                          <p:val>
                                            <p:fltVal val="0"/>
                                          </p:val>
                                        </p:tav>
                                        <p:tav tm="100000">
                                          <p:val>
                                            <p:strVal val="#ppt_w"/>
                                          </p:val>
                                        </p:tav>
                                      </p:tavLst>
                                    </p:anim>
                                    <p:anim calcmode="lin" valueType="num">
                                      <p:cBhvr>
                                        <p:cTn id="100" dur="1000" fill="hold"/>
                                        <p:tgtEl>
                                          <p:spTgt spid="16"/>
                                        </p:tgtEl>
                                        <p:attrNameLst>
                                          <p:attrName>ppt_h</p:attrName>
                                        </p:attrNameLst>
                                      </p:cBhvr>
                                      <p:tavLst>
                                        <p:tav tm="0">
                                          <p:val>
                                            <p:fltVal val="0"/>
                                          </p:val>
                                        </p:tav>
                                        <p:tav tm="100000">
                                          <p:val>
                                            <p:strVal val="#ppt_h"/>
                                          </p:val>
                                        </p:tav>
                                      </p:tavLst>
                                    </p:anim>
                                    <p:anim calcmode="lin" valueType="num">
                                      <p:cBhvr>
                                        <p:cTn id="101" dur="1000" fill="hold"/>
                                        <p:tgtEl>
                                          <p:spTgt spid="16"/>
                                        </p:tgtEl>
                                        <p:attrNameLst>
                                          <p:attrName>style.rotation</p:attrName>
                                        </p:attrNameLst>
                                      </p:cBhvr>
                                      <p:tavLst>
                                        <p:tav tm="0">
                                          <p:val>
                                            <p:fltVal val="90"/>
                                          </p:val>
                                        </p:tav>
                                        <p:tav tm="100000">
                                          <p:val>
                                            <p:fltVal val="0"/>
                                          </p:val>
                                        </p:tav>
                                      </p:tavLst>
                                    </p:anim>
                                    <p:animEffect transition="in" filter="fade">
                                      <p:cBhvr>
                                        <p:cTn id="102" dur="1000"/>
                                        <p:tgtEl>
                                          <p:spTgt spid="16"/>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36"/>
                                        </p:tgtEl>
                                        <p:attrNameLst>
                                          <p:attrName>style.visibility</p:attrName>
                                        </p:attrNameLst>
                                      </p:cBhvr>
                                      <p:to>
                                        <p:strVal val="visible"/>
                                      </p:to>
                                    </p:set>
                                    <p:animEffect transition="in" filter="fade">
                                      <p:cBhvr>
                                        <p:cTn id="107" dur="500"/>
                                        <p:tgtEl>
                                          <p:spTgt spid="36"/>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31" presetClass="entr" presetSubtype="0" fill="hold" grpId="0" nodeType="clickEffect">
                                  <p:stCondLst>
                                    <p:cond delay="0"/>
                                  </p:stCondLst>
                                  <p:childTnLst>
                                    <p:set>
                                      <p:cBhvr>
                                        <p:cTn id="111" dur="1" fill="hold">
                                          <p:stCondLst>
                                            <p:cond delay="0"/>
                                          </p:stCondLst>
                                        </p:cTn>
                                        <p:tgtEl>
                                          <p:spTgt spid="35"/>
                                        </p:tgtEl>
                                        <p:attrNameLst>
                                          <p:attrName>style.visibility</p:attrName>
                                        </p:attrNameLst>
                                      </p:cBhvr>
                                      <p:to>
                                        <p:strVal val="visible"/>
                                      </p:to>
                                    </p:set>
                                    <p:anim calcmode="lin" valueType="num">
                                      <p:cBhvr>
                                        <p:cTn id="112" dur="1000" fill="hold"/>
                                        <p:tgtEl>
                                          <p:spTgt spid="35"/>
                                        </p:tgtEl>
                                        <p:attrNameLst>
                                          <p:attrName>ppt_w</p:attrName>
                                        </p:attrNameLst>
                                      </p:cBhvr>
                                      <p:tavLst>
                                        <p:tav tm="0">
                                          <p:val>
                                            <p:fltVal val="0"/>
                                          </p:val>
                                        </p:tav>
                                        <p:tav tm="100000">
                                          <p:val>
                                            <p:strVal val="#ppt_w"/>
                                          </p:val>
                                        </p:tav>
                                      </p:tavLst>
                                    </p:anim>
                                    <p:anim calcmode="lin" valueType="num">
                                      <p:cBhvr>
                                        <p:cTn id="113" dur="1000" fill="hold"/>
                                        <p:tgtEl>
                                          <p:spTgt spid="35"/>
                                        </p:tgtEl>
                                        <p:attrNameLst>
                                          <p:attrName>ppt_h</p:attrName>
                                        </p:attrNameLst>
                                      </p:cBhvr>
                                      <p:tavLst>
                                        <p:tav tm="0">
                                          <p:val>
                                            <p:fltVal val="0"/>
                                          </p:val>
                                        </p:tav>
                                        <p:tav tm="100000">
                                          <p:val>
                                            <p:strVal val="#ppt_h"/>
                                          </p:val>
                                        </p:tav>
                                      </p:tavLst>
                                    </p:anim>
                                    <p:anim calcmode="lin" valueType="num">
                                      <p:cBhvr>
                                        <p:cTn id="114" dur="1000" fill="hold"/>
                                        <p:tgtEl>
                                          <p:spTgt spid="35"/>
                                        </p:tgtEl>
                                        <p:attrNameLst>
                                          <p:attrName>style.rotation</p:attrName>
                                        </p:attrNameLst>
                                      </p:cBhvr>
                                      <p:tavLst>
                                        <p:tav tm="0">
                                          <p:val>
                                            <p:fltVal val="90"/>
                                          </p:val>
                                        </p:tav>
                                        <p:tav tm="100000">
                                          <p:val>
                                            <p:fltVal val="0"/>
                                          </p:val>
                                        </p:tav>
                                      </p:tavLst>
                                    </p:anim>
                                    <p:animEffect transition="in" filter="fade">
                                      <p:cBhvr>
                                        <p:cTn id="115" dur="1000"/>
                                        <p:tgtEl>
                                          <p:spTgt spid="35"/>
                                        </p:tgtEl>
                                      </p:cBhvr>
                                    </p:animEffec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31" presetClass="entr" presetSubtype="0" fill="hold" grpId="0" nodeType="clickEffect">
                                  <p:stCondLst>
                                    <p:cond delay="0"/>
                                  </p:stCondLst>
                                  <p:childTnLst>
                                    <p:set>
                                      <p:cBhvr>
                                        <p:cTn id="119" dur="1" fill="hold">
                                          <p:stCondLst>
                                            <p:cond delay="0"/>
                                          </p:stCondLst>
                                        </p:cTn>
                                        <p:tgtEl>
                                          <p:spTgt spid="9"/>
                                        </p:tgtEl>
                                        <p:attrNameLst>
                                          <p:attrName>style.visibility</p:attrName>
                                        </p:attrNameLst>
                                      </p:cBhvr>
                                      <p:to>
                                        <p:strVal val="visible"/>
                                      </p:to>
                                    </p:set>
                                    <p:anim calcmode="lin" valueType="num">
                                      <p:cBhvr>
                                        <p:cTn id="120" dur="1000" fill="hold"/>
                                        <p:tgtEl>
                                          <p:spTgt spid="9"/>
                                        </p:tgtEl>
                                        <p:attrNameLst>
                                          <p:attrName>ppt_w</p:attrName>
                                        </p:attrNameLst>
                                      </p:cBhvr>
                                      <p:tavLst>
                                        <p:tav tm="0">
                                          <p:val>
                                            <p:fltVal val="0"/>
                                          </p:val>
                                        </p:tav>
                                        <p:tav tm="100000">
                                          <p:val>
                                            <p:strVal val="#ppt_w"/>
                                          </p:val>
                                        </p:tav>
                                      </p:tavLst>
                                    </p:anim>
                                    <p:anim calcmode="lin" valueType="num">
                                      <p:cBhvr>
                                        <p:cTn id="121" dur="1000" fill="hold"/>
                                        <p:tgtEl>
                                          <p:spTgt spid="9"/>
                                        </p:tgtEl>
                                        <p:attrNameLst>
                                          <p:attrName>ppt_h</p:attrName>
                                        </p:attrNameLst>
                                      </p:cBhvr>
                                      <p:tavLst>
                                        <p:tav tm="0">
                                          <p:val>
                                            <p:fltVal val="0"/>
                                          </p:val>
                                        </p:tav>
                                        <p:tav tm="100000">
                                          <p:val>
                                            <p:strVal val="#ppt_h"/>
                                          </p:val>
                                        </p:tav>
                                      </p:tavLst>
                                    </p:anim>
                                    <p:anim calcmode="lin" valueType="num">
                                      <p:cBhvr>
                                        <p:cTn id="122" dur="1000" fill="hold"/>
                                        <p:tgtEl>
                                          <p:spTgt spid="9"/>
                                        </p:tgtEl>
                                        <p:attrNameLst>
                                          <p:attrName>style.rotation</p:attrName>
                                        </p:attrNameLst>
                                      </p:cBhvr>
                                      <p:tavLst>
                                        <p:tav tm="0">
                                          <p:val>
                                            <p:fltVal val="90"/>
                                          </p:val>
                                        </p:tav>
                                        <p:tav tm="100000">
                                          <p:val>
                                            <p:fltVal val="0"/>
                                          </p:val>
                                        </p:tav>
                                      </p:tavLst>
                                    </p:anim>
                                    <p:animEffect transition="in" filter="fade">
                                      <p:cBhvr>
                                        <p:cTn id="123"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14" grpId="0" animBg="1"/>
      <p:bldP spid="14" grpId="1" animBg="1"/>
      <p:bldP spid="15" grpId="0" animBg="1"/>
      <p:bldP spid="15" grpId="1" animBg="1"/>
      <p:bldP spid="16" grpId="0"/>
      <p:bldP spid="2" grpId="0" animBg="1"/>
      <p:bldP spid="30" grpId="0" animBg="1"/>
      <p:bldP spid="31" grpId="0" animBg="1"/>
      <p:bldP spid="32" grpId="0" animBg="1"/>
      <p:bldP spid="33" grpId="0" animBg="1"/>
      <p:bldP spid="9" grpId="0"/>
      <p:bldP spid="35" grpId="0" animBg="1"/>
      <p:bldP spid="36"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3" descr="Rectangle: Click to edit Master text styles&#10;Second level&#10;Third level&#10;Fourth level&#10;Fifth level"/>
          <p:cNvSpPr>
            <a:spLocks noGrp="1" noChangeArrowheads="1"/>
          </p:cNvSpPr>
          <p:nvPr>
            <p:ph type="body" idx="1"/>
          </p:nvPr>
        </p:nvSpPr>
        <p:spPr>
          <a:xfrm>
            <a:off x="503238" y="1443038"/>
            <a:ext cx="7521575" cy="581025"/>
          </a:xfrm>
        </p:spPr>
        <p:txBody>
          <a:bodyPr/>
          <a:lstStyle/>
          <a:p>
            <a:pPr algn="just" eaLnBrk="1" hangingPunct="1">
              <a:lnSpc>
                <a:spcPct val="90000"/>
              </a:lnSpc>
              <a:buClr>
                <a:srgbClr val="0000FF"/>
              </a:buClr>
              <a:buFont typeface="Wingdings" pitchFamily="2" charset="2"/>
              <a:buNone/>
              <a:defRPr/>
            </a:pPr>
            <a:r>
              <a:rPr lang="zh-CN" altLang="en-US" dirty="0">
                <a:solidFill>
                  <a:srgbClr val="0000FF"/>
                </a:solidFill>
                <a:ea typeface="楷体_GB2312" pitchFamily="49" charset="-122"/>
              </a:rPr>
              <a:t>计算</a:t>
            </a:r>
            <a:r>
              <a:rPr lang="en-US" altLang="zh-CN" dirty="0">
                <a:solidFill>
                  <a:srgbClr val="0000FF"/>
                </a:solidFill>
                <a:ea typeface="楷体_GB2312" pitchFamily="49" charset="-122"/>
              </a:rPr>
              <a:t>pat= "ABCABCAAA"</a:t>
            </a:r>
            <a:r>
              <a:rPr lang="zh-CN" altLang="en-US" dirty="0">
                <a:solidFill>
                  <a:srgbClr val="0000FF"/>
                </a:solidFill>
                <a:ea typeface="楷体_GB2312" pitchFamily="49" charset="-122"/>
              </a:rPr>
              <a:t>的</a:t>
            </a:r>
            <a:r>
              <a:rPr lang="en-US" altLang="zh-CN" dirty="0">
                <a:solidFill>
                  <a:srgbClr val="0000FF"/>
                </a:solidFill>
                <a:ea typeface="楷体_GB2312" pitchFamily="49" charset="-122"/>
              </a:rPr>
              <a:t>f[j]</a:t>
            </a:r>
            <a:r>
              <a:rPr lang="zh-CN" altLang="en-US" dirty="0">
                <a:solidFill>
                  <a:srgbClr val="0000FF"/>
                </a:solidFill>
                <a:ea typeface="楷体_GB2312" pitchFamily="49" charset="-122"/>
              </a:rPr>
              <a:t>。</a:t>
            </a:r>
          </a:p>
          <a:p>
            <a:pPr algn="just" eaLnBrk="1" hangingPunct="1">
              <a:lnSpc>
                <a:spcPct val="90000"/>
              </a:lnSpc>
              <a:buClr>
                <a:srgbClr val="0000FF"/>
              </a:buClr>
              <a:buFont typeface="Wingdings" pitchFamily="2" charset="2"/>
              <a:buNone/>
              <a:defRPr/>
            </a:pPr>
            <a:endParaRPr lang="zh-CN" altLang="en-US" sz="2000" dirty="0">
              <a:ea typeface="楷体_GB2312" pitchFamily="49" charset="-122"/>
            </a:endParaRPr>
          </a:p>
          <a:p>
            <a:pPr algn="just" eaLnBrk="1" hangingPunct="1">
              <a:lnSpc>
                <a:spcPct val="90000"/>
              </a:lnSpc>
              <a:buClr>
                <a:srgbClr val="0000FF"/>
              </a:buClr>
              <a:buFont typeface="Wingdings" pitchFamily="2" charset="2"/>
              <a:buNone/>
              <a:defRPr/>
            </a:pPr>
            <a:endParaRPr lang="zh-CN" altLang="en-US" sz="2000" dirty="0">
              <a:ea typeface="楷体_GB2312" pitchFamily="49" charset="-122"/>
            </a:endParaRPr>
          </a:p>
          <a:p>
            <a:pPr algn="just" eaLnBrk="1" hangingPunct="1">
              <a:lnSpc>
                <a:spcPct val="90000"/>
              </a:lnSpc>
              <a:buClr>
                <a:srgbClr val="0000FF"/>
              </a:buClr>
              <a:buFont typeface="Wingdings" pitchFamily="2" charset="2"/>
              <a:buNone/>
              <a:defRPr/>
            </a:pPr>
            <a:endParaRPr lang="zh-CN" altLang="en-US" sz="2000" dirty="0">
              <a:ea typeface="楷体_GB2312" pitchFamily="49" charset="-122"/>
            </a:endParaRPr>
          </a:p>
          <a:p>
            <a:pPr algn="just" eaLnBrk="1" hangingPunct="1">
              <a:lnSpc>
                <a:spcPct val="90000"/>
              </a:lnSpc>
              <a:buClr>
                <a:srgbClr val="0000FF"/>
              </a:buClr>
              <a:buFont typeface="Wingdings" pitchFamily="2" charset="2"/>
              <a:buNone/>
              <a:defRPr/>
            </a:pPr>
            <a:endParaRPr lang="zh-CN" altLang="en-US" sz="2000" dirty="0">
              <a:ea typeface="楷体_GB2312" pitchFamily="49" charset="-122"/>
            </a:endParaRPr>
          </a:p>
          <a:p>
            <a:pPr algn="just" eaLnBrk="1" hangingPunct="1">
              <a:lnSpc>
                <a:spcPct val="90000"/>
              </a:lnSpc>
              <a:buClr>
                <a:srgbClr val="0000FF"/>
              </a:buClr>
              <a:buFont typeface="Wingdings" pitchFamily="2" charset="2"/>
              <a:buNone/>
              <a:defRPr/>
            </a:pPr>
            <a:endParaRPr lang="zh-CN" altLang="en-US" sz="2000" dirty="0">
              <a:ea typeface="楷体_GB2312" pitchFamily="49" charset="-122"/>
            </a:endParaRPr>
          </a:p>
          <a:p>
            <a:pPr algn="just" eaLnBrk="1" hangingPunct="1">
              <a:lnSpc>
                <a:spcPct val="90000"/>
              </a:lnSpc>
              <a:buClr>
                <a:srgbClr val="0000FF"/>
              </a:buClr>
              <a:buFont typeface="Wingdings" pitchFamily="2" charset="2"/>
              <a:buNone/>
              <a:defRPr/>
            </a:pPr>
            <a:endParaRPr lang="zh-CN" altLang="en-US" sz="2000" dirty="0">
              <a:ea typeface="楷体_GB2312" pitchFamily="49" charset="-122"/>
            </a:endParaRPr>
          </a:p>
          <a:p>
            <a:pPr algn="just" eaLnBrk="1" hangingPunct="1">
              <a:lnSpc>
                <a:spcPct val="90000"/>
              </a:lnSpc>
              <a:buClr>
                <a:srgbClr val="0000FF"/>
              </a:buClr>
              <a:buFont typeface="Wingdings" pitchFamily="2" charset="2"/>
              <a:buNone/>
              <a:defRPr/>
            </a:pPr>
            <a:endParaRPr lang="zh-CN" altLang="en-US" sz="2000" dirty="0"/>
          </a:p>
        </p:txBody>
      </p:sp>
      <p:grpSp>
        <p:nvGrpSpPr>
          <p:cNvPr id="78851" name="组合 1"/>
          <p:cNvGrpSpPr>
            <a:grpSpLocks/>
          </p:cNvGrpSpPr>
          <p:nvPr/>
        </p:nvGrpSpPr>
        <p:grpSpPr bwMode="auto">
          <a:xfrm>
            <a:off x="755650" y="1916113"/>
            <a:ext cx="6858000" cy="2209800"/>
            <a:chOff x="1998476" y="2875384"/>
            <a:chExt cx="6858000" cy="2209800"/>
          </a:xfrm>
        </p:grpSpPr>
        <p:sp>
          <p:nvSpPr>
            <p:cNvPr id="78872" name="Rectangle 5"/>
            <p:cNvSpPr>
              <a:spLocks noChangeArrowheads="1"/>
            </p:cNvSpPr>
            <p:nvPr/>
          </p:nvSpPr>
          <p:spPr bwMode="auto">
            <a:xfrm>
              <a:off x="1998476" y="2875384"/>
              <a:ext cx="6858000" cy="2209800"/>
            </a:xfrm>
            <a:prstGeom prst="rect">
              <a:avLst/>
            </a:prstGeom>
            <a:solidFill>
              <a:srgbClr val="339966"/>
            </a:solidFill>
            <a:ln w="9525">
              <a:solidFill>
                <a:srgbClr val="006600"/>
              </a:solidFill>
              <a:miter lim="800000"/>
              <a:headEnd/>
              <a:tailEnd/>
            </a:ln>
          </p:spPr>
          <p:txBody>
            <a:bodyPr wrap="none" anchor="ctr"/>
            <a:lstStyle/>
            <a:p>
              <a:endParaRPr lang="zh-CN" altLang="en-US"/>
            </a:p>
          </p:txBody>
        </p:sp>
        <p:graphicFrame>
          <p:nvGraphicFramePr>
            <p:cNvPr id="78873" name="Object 6"/>
            <p:cNvGraphicFramePr>
              <a:graphicFrameLocks noChangeAspect="1"/>
            </p:cNvGraphicFramePr>
            <p:nvPr/>
          </p:nvGraphicFramePr>
          <p:xfrm>
            <a:off x="2150876" y="3253209"/>
            <a:ext cx="6553200" cy="1527175"/>
          </p:xfrm>
          <a:graphic>
            <a:graphicData uri="http://schemas.openxmlformats.org/presentationml/2006/ole">
              <mc:AlternateContent xmlns:mc="http://schemas.openxmlformats.org/markup-compatibility/2006">
                <mc:Choice xmlns:v="urn:schemas-microsoft-com:vml" Requires="v">
                  <p:oleObj spid="_x0000_s78881" name="位图图像" r:id="rId3" imgW="3352381" imgH="781159" progId="Paint.Picture">
                    <p:embed/>
                  </p:oleObj>
                </mc:Choice>
                <mc:Fallback>
                  <p:oleObj name="位图图像" r:id="rId3" imgW="3352381" imgH="781159" progId="Paint.Picture">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0876" y="3253209"/>
                          <a:ext cx="6553200" cy="152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78852" name="标题 1"/>
          <p:cNvSpPr>
            <a:spLocks noGrp="1"/>
          </p:cNvSpPr>
          <p:nvPr>
            <p:ph type="title"/>
          </p:nvPr>
        </p:nvSpPr>
        <p:spPr>
          <a:xfrm>
            <a:off x="993775" y="142875"/>
            <a:ext cx="7754938" cy="838200"/>
          </a:xfrm>
        </p:spPr>
        <p:txBody>
          <a:bodyPr/>
          <a:lstStyle/>
          <a:p>
            <a:r>
              <a:rPr lang="zh-CN" altLang="en-US">
                <a:solidFill>
                  <a:schemeClr val="tx2"/>
                </a:solidFill>
                <a:latin typeface="黑体" pitchFamily="49" charset="-122"/>
                <a:ea typeface="黑体" pitchFamily="49" charset="-122"/>
              </a:rPr>
              <a:t>模式匹配的</a:t>
            </a:r>
            <a:r>
              <a:rPr lang="en-US" altLang="zh-CN">
                <a:solidFill>
                  <a:schemeClr val="tx2"/>
                </a:solidFill>
                <a:latin typeface="黑体" pitchFamily="49" charset="-122"/>
                <a:ea typeface="黑体" pitchFamily="49" charset="-122"/>
              </a:rPr>
              <a:t>KMP</a:t>
            </a:r>
            <a:r>
              <a:rPr lang="zh-CN" altLang="en-US">
                <a:solidFill>
                  <a:schemeClr val="tx2"/>
                </a:solidFill>
                <a:latin typeface="黑体" pitchFamily="49" charset="-122"/>
                <a:ea typeface="黑体" pitchFamily="49" charset="-122"/>
              </a:rPr>
              <a:t>算法</a:t>
            </a:r>
          </a:p>
        </p:txBody>
      </p:sp>
      <p:sp>
        <p:nvSpPr>
          <p:cNvPr id="3" name="TextBox 2"/>
          <p:cNvSpPr txBox="1"/>
          <p:nvPr/>
        </p:nvSpPr>
        <p:spPr>
          <a:xfrm>
            <a:off x="647700" y="4292600"/>
            <a:ext cx="7885113" cy="2613025"/>
          </a:xfrm>
          <a:prstGeom prst="rect">
            <a:avLst/>
          </a:prstGeom>
          <a:noFill/>
        </p:spPr>
        <p:txBody>
          <a:bodyPr>
            <a:spAutoFit/>
          </a:bodyPr>
          <a:lstStyle/>
          <a:p>
            <a:pPr algn="just">
              <a:lnSpc>
                <a:spcPct val="90000"/>
              </a:lnSpc>
              <a:buClr>
                <a:srgbClr val="0000FF"/>
              </a:buClr>
              <a:buFont typeface="Wingdings" pitchFamily="2" charset="2"/>
              <a:buNone/>
              <a:defRPr/>
            </a:pPr>
            <a:r>
              <a:rPr lang="zh-CN" altLang="en-US" dirty="0">
                <a:solidFill>
                  <a:schemeClr val="tx1">
                    <a:lumMod val="75000"/>
                  </a:schemeClr>
                </a:solidFill>
                <a:latin typeface="Arial" charset="0"/>
                <a:ea typeface="楷体_GB2312" pitchFamily="49" charset="-122"/>
              </a:rPr>
              <a:t>当</a:t>
            </a:r>
            <a:r>
              <a:rPr lang="en-US" altLang="zh-CN" dirty="0">
                <a:solidFill>
                  <a:schemeClr val="tx1">
                    <a:lumMod val="75000"/>
                  </a:schemeClr>
                </a:solidFill>
                <a:latin typeface="Arial" charset="0"/>
                <a:ea typeface="楷体_GB2312" pitchFamily="49" charset="-122"/>
              </a:rPr>
              <a:t>j</a:t>
            </a:r>
            <a:r>
              <a:rPr lang="zh-CN" altLang="en-US" dirty="0">
                <a:solidFill>
                  <a:schemeClr val="tx1">
                    <a:lumMod val="75000"/>
                  </a:schemeClr>
                </a:solidFill>
                <a:latin typeface="Arial" charset="0"/>
                <a:ea typeface="楷体_GB2312" pitchFamily="49" charset="-122"/>
              </a:rPr>
              <a:t>＝</a:t>
            </a:r>
            <a:r>
              <a:rPr lang="en-US" altLang="zh-CN" dirty="0">
                <a:solidFill>
                  <a:schemeClr val="tx1">
                    <a:lumMod val="75000"/>
                  </a:schemeClr>
                </a:solidFill>
                <a:latin typeface="Arial" charset="0"/>
                <a:ea typeface="楷体_GB2312" pitchFamily="49" charset="-122"/>
              </a:rPr>
              <a:t>0</a:t>
            </a:r>
            <a:r>
              <a:rPr lang="zh-CN" altLang="en-US" dirty="0">
                <a:solidFill>
                  <a:schemeClr val="tx1">
                    <a:lumMod val="75000"/>
                  </a:schemeClr>
                </a:solidFill>
                <a:latin typeface="Arial" charset="0"/>
                <a:ea typeface="楷体_GB2312" pitchFamily="49" charset="-122"/>
              </a:rPr>
              <a:t>时，</a:t>
            </a:r>
            <a:r>
              <a:rPr lang="en-US" altLang="zh-CN" dirty="0">
                <a:solidFill>
                  <a:schemeClr val="tx1">
                    <a:lumMod val="75000"/>
                  </a:schemeClr>
                </a:solidFill>
                <a:latin typeface="Arial" charset="0"/>
                <a:ea typeface="楷体_GB2312" pitchFamily="49" charset="-122"/>
              </a:rPr>
              <a:t>f[0]</a:t>
            </a:r>
            <a:r>
              <a:rPr lang="zh-CN" altLang="en-US" dirty="0">
                <a:solidFill>
                  <a:schemeClr val="tx1">
                    <a:lumMod val="75000"/>
                  </a:schemeClr>
                </a:solidFill>
                <a:latin typeface="Arial" charset="0"/>
                <a:ea typeface="楷体_GB2312" pitchFamily="49" charset="-122"/>
              </a:rPr>
              <a:t>＝</a:t>
            </a:r>
            <a:r>
              <a:rPr lang="en-US" altLang="zh-CN" dirty="0">
                <a:solidFill>
                  <a:schemeClr val="tx1">
                    <a:lumMod val="75000"/>
                  </a:schemeClr>
                </a:solidFill>
                <a:latin typeface="Arial" charset="0"/>
                <a:ea typeface="楷体_GB2312" pitchFamily="49" charset="-122"/>
              </a:rPr>
              <a:t>-1</a:t>
            </a:r>
            <a:r>
              <a:rPr lang="zh-CN" altLang="en-US" dirty="0">
                <a:solidFill>
                  <a:schemeClr val="tx1">
                    <a:lumMod val="75000"/>
                  </a:schemeClr>
                </a:solidFill>
                <a:latin typeface="Arial" charset="0"/>
                <a:ea typeface="楷体_GB2312" pitchFamily="49" charset="-122"/>
              </a:rPr>
              <a:t>；</a:t>
            </a:r>
            <a:endParaRPr lang="en-US" altLang="zh-CN" dirty="0">
              <a:solidFill>
                <a:schemeClr val="tx1">
                  <a:lumMod val="75000"/>
                </a:schemeClr>
              </a:solidFill>
              <a:latin typeface="Arial" charset="0"/>
              <a:ea typeface="楷体_GB2312" pitchFamily="49" charset="-122"/>
            </a:endParaRPr>
          </a:p>
          <a:p>
            <a:pPr algn="just">
              <a:lnSpc>
                <a:spcPct val="90000"/>
              </a:lnSpc>
              <a:buClr>
                <a:srgbClr val="0000FF"/>
              </a:buClr>
              <a:buFont typeface="Wingdings" pitchFamily="2" charset="2"/>
              <a:buNone/>
              <a:defRPr/>
            </a:pPr>
            <a:r>
              <a:rPr lang="zh-CN" altLang="en-US" dirty="0">
                <a:solidFill>
                  <a:srgbClr val="C00000"/>
                </a:solidFill>
                <a:latin typeface="Arial" charset="0"/>
                <a:ea typeface="楷体_GB2312" pitchFamily="49" charset="-122"/>
              </a:rPr>
              <a:t>当</a:t>
            </a:r>
            <a:r>
              <a:rPr lang="en-US" altLang="zh-CN" dirty="0">
                <a:solidFill>
                  <a:srgbClr val="C00000"/>
                </a:solidFill>
                <a:latin typeface="Arial" charset="0"/>
                <a:ea typeface="楷体_GB2312" pitchFamily="49" charset="-122"/>
              </a:rPr>
              <a:t>j</a:t>
            </a:r>
            <a:r>
              <a:rPr lang="zh-CN" altLang="en-US" dirty="0">
                <a:solidFill>
                  <a:srgbClr val="C00000"/>
                </a:solidFill>
                <a:latin typeface="Arial" charset="0"/>
                <a:ea typeface="楷体_GB2312" pitchFamily="49" charset="-122"/>
              </a:rPr>
              <a:t>＝</a:t>
            </a:r>
            <a:r>
              <a:rPr lang="en-US" altLang="zh-CN" dirty="0">
                <a:solidFill>
                  <a:srgbClr val="C00000"/>
                </a:solidFill>
                <a:latin typeface="Arial" charset="0"/>
                <a:ea typeface="楷体_GB2312" pitchFamily="49" charset="-122"/>
              </a:rPr>
              <a:t>1</a:t>
            </a:r>
            <a:r>
              <a:rPr lang="zh-CN" altLang="en-US" dirty="0">
                <a:solidFill>
                  <a:srgbClr val="C00000"/>
                </a:solidFill>
                <a:latin typeface="Arial" charset="0"/>
                <a:ea typeface="楷体_GB2312" pitchFamily="49" charset="-122"/>
              </a:rPr>
              <a:t>时，</a:t>
            </a:r>
            <a:r>
              <a:rPr lang="en-US" altLang="zh-CN" dirty="0">
                <a:solidFill>
                  <a:srgbClr val="C00000"/>
                </a:solidFill>
                <a:latin typeface="Arial" charset="0"/>
                <a:ea typeface="楷体_GB2312" pitchFamily="49" charset="-122"/>
              </a:rPr>
              <a:t>f[1]</a:t>
            </a:r>
            <a:r>
              <a:rPr lang="zh-CN" altLang="en-US" dirty="0">
                <a:solidFill>
                  <a:srgbClr val="C00000"/>
                </a:solidFill>
                <a:latin typeface="Arial" charset="0"/>
                <a:ea typeface="楷体_GB2312" pitchFamily="49" charset="-122"/>
              </a:rPr>
              <a:t>＝</a:t>
            </a:r>
            <a:r>
              <a:rPr lang="en-US" altLang="zh-CN" dirty="0">
                <a:solidFill>
                  <a:srgbClr val="C00000"/>
                </a:solidFill>
                <a:latin typeface="Arial" charset="0"/>
                <a:ea typeface="楷体_GB2312" pitchFamily="49" charset="-122"/>
              </a:rPr>
              <a:t>0</a:t>
            </a:r>
            <a:r>
              <a:rPr lang="zh-CN" altLang="en-US" dirty="0">
                <a:solidFill>
                  <a:srgbClr val="C00000"/>
                </a:solidFill>
                <a:latin typeface="Arial" charset="0"/>
                <a:ea typeface="楷体_GB2312" pitchFamily="49" charset="-122"/>
              </a:rPr>
              <a:t>；</a:t>
            </a:r>
          </a:p>
          <a:p>
            <a:pPr algn="just">
              <a:lnSpc>
                <a:spcPct val="90000"/>
              </a:lnSpc>
              <a:buClr>
                <a:srgbClr val="0000FF"/>
              </a:buClr>
              <a:buFont typeface="Wingdings" pitchFamily="2" charset="2"/>
              <a:buNone/>
              <a:defRPr/>
            </a:pPr>
            <a:r>
              <a:rPr lang="zh-CN" altLang="en-US" dirty="0">
                <a:solidFill>
                  <a:schemeClr val="tx1">
                    <a:lumMod val="50000"/>
                  </a:schemeClr>
                </a:solidFill>
                <a:latin typeface="Arial" charset="0"/>
                <a:ea typeface="楷体_GB2312" pitchFamily="49" charset="-122"/>
              </a:rPr>
              <a:t>当</a:t>
            </a:r>
            <a:r>
              <a:rPr lang="en-US" altLang="zh-CN" dirty="0">
                <a:solidFill>
                  <a:schemeClr val="tx1">
                    <a:lumMod val="50000"/>
                  </a:schemeClr>
                </a:solidFill>
                <a:latin typeface="Arial" charset="0"/>
                <a:ea typeface="楷体_GB2312" pitchFamily="49" charset="-122"/>
              </a:rPr>
              <a:t>j</a:t>
            </a:r>
            <a:r>
              <a:rPr lang="zh-CN" altLang="en-US" dirty="0">
                <a:solidFill>
                  <a:schemeClr val="tx1">
                    <a:lumMod val="50000"/>
                  </a:schemeClr>
                </a:solidFill>
                <a:latin typeface="Arial" charset="0"/>
                <a:ea typeface="楷体_GB2312" pitchFamily="49" charset="-122"/>
              </a:rPr>
              <a:t>＝</a:t>
            </a:r>
            <a:r>
              <a:rPr lang="en-US" altLang="zh-CN" dirty="0">
                <a:solidFill>
                  <a:schemeClr val="tx1">
                    <a:lumMod val="50000"/>
                  </a:schemeClr>
                </a:solidFill>
                <a:latin typeface="Arial" charset="0"/>
                <a:ea typeface="楷体_GB2312" pitchFamily="49" charset="-122"/>
              </a:rPr>
              <a:t>2</a:t>
            </a:r>
            <a:r>
              <a:rPr lang="zh-CN" altLang="en-US" dirty="0">
                <a:solidFill>
                  <a:schemeClr val="tx1">
                    <a:lumMod val="50000"/>
                  </a:schemeClr>
                </a:solidFill>
                <a:latin typeface="Arial" charset="0"/>
                <a:ea typeface="楷体_GB2312" pitchFamily="49" charset="-122"/>
              </a:rPr>
              <a:t>时，</a:t>
            </a:r>
            <a:r>
              <a:rPr lang="en-US" altLang="zh-CN" dirty="0">
                <a:solidFill>
                  <a:schemeClr val="tx1">
                    <a:lumMod val="50000"/>
                  </a:schemeClr>
                </a:solidFill>
                <a:latin typeface="Arial" charset="0"/>
                <a:ea typeface="楷体_GB2312" pitchFamily="49" charset="-122"/>
              </a:rPr>
              <a:t>t</a:t>
            </a:r>
            <a:r>
              <a:rPr lang="en-US" altLang="zh-CN" baseline="-30000" dirty="0">
                <a:solidFill>
                  <a:schemeClr val="tx1">
                    <a:lumMod val="50000"/>
                  </a:schemeClr>
                </a:solidFill>
                <a:latin typeface="Arial" charset="0"/>
                <a:ea typeface="楷体_GB2312" pitchFamily="49" charset="-122"/>
              </a:rPr>
              <a:t>0</a:t>
            </a:r>
            <a:r>
              <a:rPr lang="en-US" altLang="zh-CN" dirty="0">
                <a:solidFill>
                  <a:schemeClr val="tx1">
                    <a:lumMod val="50000"/>
                  </a:schemeClr>
                </a:solidFill>
                <a:latin typeface="Arial" charset="0"/>
                <a:ea typeface="楷体_GB2312" pitchFamily="49" charset="-122"/>
              </a:rPr>
              <a:t>≠t</a:t>
            </a:r>
            <a:r>
              <a:rPr lang="en-US" altLang="zh-CN" baseline="-30000" dirty="0">
                <a:solidFill>
                  <a:schemeClr val="tx1">
                    <a:lumMod val="50000"/>
                  </a:schemeClr>
                </a:solidFill>
                <a:latin typeface="Arial" charset="0"/>
                <a:ea typeface="楷体_GB2312" pitchFamily="49" charset="-122"/>
              </a:rPr>
              <a:t>1</a:t>
            </a:r>
            <a:r>
              <a:rPr lang="zh-CN" altLang="en-US" dirty="0">
                <a:solidFill>
                  <a:schemeClr val="tx1">
                    <a:lumMod val="50000"/>
                  </a:schemeClr>
                </a:solidFill>
                <a:latin typeface="Arial" charset="0"/>
                <a:ea typeface="楷体_GB2312" pitchFamily="49" charset="-122"/>
              </a:rPr>
              <a:t>，</a:t>
            </a:r>
            <a:r>
              <a:rPr lang="en-US" altLang="zh-CN" dirty="0">
                <a:solidFill>
                  <a:schemeClr val="tx1">
                    <a:lumMod val="50000"/>
                  </a:schemeClr>
                </a:solidFill>
                <a:latin typeface="Arial" charset="0"/>
                <a:ea typeface="楷体_GB2312" pitchFamily="49" charset="-122"/>
              </a:rPr>
              <a:t>f[2]</a:t>
            </a:r>
            <a:r>
              <a:rPr lang="zh-CN" altLang="en-US" dirty="0">
                <a:solidFill>
                  <a:schemeClr val="tx1">
                    <a:lumMod val="50000"/>
                  </a:schemeClr>
                </a:solidFill>
                <a:latin typeface="Arial" charset="0"/>
                <a:ea typeface="楷体_GB2312" pitchFamily="49" charset="-122"/>
              </a:rPr>
              <a:t>＝</a:t>
            </a:r>
            <a:r>
              <a:rPr lang="en-US" altLang="zh-CN" dirty="0">
                <a:solidFill>
                  <a:schemeClr val="tx1">
                    <a:lumMod val="50000"/>
                  </a:schemeClr>
                </a:solidFill>
                <a:latin typeface="Arial" charset="0"/>
                <a:ea typeface="楷体_GB2312" pitchFamily="49" charset="-122"/>
              </a:rPr>
              <a:t>0</a:t>
            </a:r>
            <a:r>
              <a:rPr lang="zh-CN" altLang="en-US" dirty="0">
                <a:solidFill>
                  <a:schemeClr val="tx1">
                    <a:lumMod val="50000"/>
                  </a:schemeClr>
                </a:solidFill>
                <a:latin typeface="Arial" charset="0"/>
                <a:ea typeface="楷体_GB2312" pitchFamily="49" charset="-122"/>
              </a:rPr>
              <a:t>；    </a:t>
            </a:r>
            <a:endParaRPr lang="en-US" altLang="zh-CN" dirty="0">
              <a:solidFill>
                <a:schemeClr val="tx1">
                  <a:lumMod val="50000"/>
                </a:schemeClr>
              </a:solidFill>
              <a:latin typeface="Arial" charset="0"/>
              <a:ea typeface="楷体_GB2312" pitchFamily="49" charset="-122"/>
            </a:endParaRPr>
          </a:p>
          <a:p>
            <a:pPr algn="just">
              <a:lnSpc>
                <a:spcPct val="90000"/>
              </a:lnSpc>
              <a:buClr>
                <a:srgbClr val="0000FF"/>
              </a:buClr>
              <a:buFont typeface="Wingdings" pitchFamily="2" charset="2"/>
              <a:buNone/>
              <a:defRPr/>
            </a:pPr>
            <a:r>
              <a:rPr lang="zh-CN" altLang="en-US" dirty="0">
                <a:solidFill>
                  <a:srgbClr val="CC0000"/>
                </a:solidFill>
                <a:latin typeface="Arial" charset="0"/>
                <a:ea typeface="楷体_GB2312" pitchFamily="49" charset="-122"/>
              </a:rPr>
              <a:t>当</a:t>
            </a:r>
            <a:r>
              <a:rPr lang="en-US" altLang="zh-CN" dirty="0">
                <a:solidFill>
                  <a:srgbClr val="CC0000"/>
                </a:solidFill>
                <a:latin typeface="Arial" charset="0"/>
                <a:ea typeface="楷体_GB2312" pitchFamily="49" charset="-122"/>
              </a:rPr>
              <a:t>j</a:t>
            </a:r>
            <a:r>
              <a:rPr lang="zh-CN" altLang="en-US" dirty="0">
                <a:solidFill>
                  <a:srgbClr val="CC0000"/>
                </a:solidFill>
                <a:latin typeface="Arial" charset="0"/>
                <a:ea typeface="楷体_GB2312" pitchFamily="49" charset="-122"/>
              </a:rPr>
              <a:t>＝</a:t>
            </a:r>
            <a:r>
              <a:rPr lang="en-US" altLang="zh-CN" dirty="0">
                <a:solidFill>
                  <a:srgbClr val="CC0000"/>
                </a:solidFill>
                <a:latin typeface="Arial" charset="0"/>
                <a:ea typeface="楷体_GB2312" pitchFamily="49" charset="-122"/>
              </a:rPr>
              <a:t>3</a:t>
            </a:r>
            <a:r>
              <a:rPr lang="zh-CN" altLang="en-US" dirty="0">
                <a:solidFill>
                  <a:srgbClr val="CC0000"/>
                </a:solidFill>
                <a:latin typeface="Arial" charset="0"/>
                <a:ea typeface="楷体_GB2312" pitchFamily="49" charset="-122"/>
              </a:rPr>
              <a:t>时，</a:t>
            </a:r>
            <a:r>
              <a:rPr lang="en-US" altLang="zh-CN" dirty="0">
                <a:solidFill>
                  <a:srgbClr val="CC0000"/>
                </a:solidFill>
                <a:latin typeface="Arial" charset="0"/>
                <a:ea typeface="楷体_GB2312" pitchFamily="49" charset="-122"/>
              </a:rPr>
              <a:t>t</a:t>
            </a:r>
            <a:r>
              <a:rPr lang="en-US" altLang="zh-CN" baseline="-30000" dirty="0">
                <a:solidFill>
                  <a:srgbClr val="CC0000"/>
                </a:solidFill>
                <a:latin typeface="Arial" charset="0"/>
                <a:ea typeface="楷体_GB2312" pitchFamily="49" charset="-122"/>
              </a:rPr>
              <a:t>0</a:t>
            </a:r>
            <a:r>
              <a:rPr lang="en-US" altLang="zh-CN" dirty="0">
                <a:solidFill>
                  <a:srgbClr val="CC0000"/>
                </a:solidFill>
                <a:latin typeface="Arial" charset="0"/>
                <a:ea typeface="楷体_GB2312" pitchFamily="49" charset="-122"/>
              </a:rPr>
              <a:t>≠t</a:t>
            </a:r>
            <a:r>
              <a:rPr lang="en-US" altLang="zh-CN" baseline="-30000" dirty="0">
                <a:solidFill>
                  <a:srgbClr val="CC0000"/>
                </a:solidFill>
                <a:latin typeface="Arial" charset="0"/>
                <a:ea typeface="楷体_GB2312" pitchFamily="49" charset="-122"/>
              </a:rPr>
              <a:t>2</a:t>
            </a:r>
            <a:r>
              <a:rPr lang="zh-CN" altLang="en-US" dirty="0">
                <a:solidFill>
                  <a:srgbClr val="CC0000"/>
                </a:solidFill>
                <a:latin typeface="Arial" charset="0"/>
                <a:ea typeface="楷体_GB2312" pitchFamily="49" charset="-122"/>
              </a:rPr>
              <a:t>，</a:t>
            </a:r>
            <a:r>
              <a:rPr lang="en-US" altLang="zh-CN" dirty="0">
                <a:solidFill>
                  <a:srgbClr val="CC0000"/>
                </a:solidFill>
                <a:latin typeface="Arial" charset="0"/>
                <a:ea typeface="楷体_GB2312" pitchFamily="49" charset="-122"/>
              </a:rPr>
              <a:t>f[3]</a:t>
            </a:r>
            <a:r>
              <a:rPr lang="zh-CN" altLang="en-US" dirty="0">
                <a:solidFill>
                  <a:srgbClr val="CC0000"/>
                </a:solidFill>
                <a:latin typeface="Arial" charset="0"/>
                <a:ea typeface="楷体_GB2312" pitchFamily="49" charset="-122"/>
              </a:rPr>
              <a:t>＝</a:t>
            </a:r>
            <a:r>
              <a:rPr lang="en-US" altLang="zh-CN" dirty="0">
                <a:solidFill>
                  <a:srgbClr val="CC0000"/>
                </a:solidFill>
                <a:latin typeface="Arial" charset="0"/>
                <a:ea typeface="楷体_GB2312" pitchFamily="49" charset="-122"/>
              </a:rPr>
              <a:t>0</a:t>
            </a:r>
            <a:r>
              <a:rPr lang="zh-CN" altLang="en-US" dirty="0">
                <a:solidFill>
                  <a:srgbClr val="CC0000"/>
                </a:solidFill>
                <a:latin typeface="Arial" charset="0"/>
                <a:ea typeface="楷体_GB2312" pitchFamily="49" charset="-122"/>
              </a:rPr>
              <a:t>；</a:t>
            </a:r>
          </a:p>
          <a:p>
            <a:pPr algn="just">
              <a:lnSpc>
                <a:spcPct val="90000"/>
              </a:lnSpc>
              <a:buClr>
                <a:srgbClr val="0000FF"/>
              </a:buClr>
              <a:buFont typeface="Wingdings" pitchFamily="2" charset="2"/>
              <a:buNone/>
              <a:defRPr/>
            </a:pPr>
            <a:r>
              <a:rPr lang="zh-CN" altLang="en-US" dirty="0">
                <a:solidFill>
                  <a:srgbClr val="0000FF"/>
                </a:solidFill>
                <a:latin typeface="Arial" charset="0"/>
                <a:ea typeface="楷体_GB2312" pitchFamily="49" charset="-122"/>
              </a:rPr>
              <a:t>当</a:t>
            </a:r>
            <a:r>
              <a:rPr lang="en-US" altLang="zh-CN" dirty="0">
                <a:solidFill>
                  <a:srgbClr val="0000FF"/>
                </a:solidFill>
                <a:latin typeface="Arial" charset="0"/>
                <a:ea typeface="楷体_GB2312" pitchFamily="49" charset="-122"/>
              </a:rPr>
              <a:t>j</a:t>
            </a:r>
            <a:r>
              <a:rPr lang="zh-CN" altLang="en-US" dirty="0">
                <a:solidFill>
                  <a:srgbClr val="0000FF"/>
                </a:solidFill>
                <a:latin typeface="Arial" charset="0"/>
                <a:ea typeface="楷体_GB2312" pitchFamily="49" charset="-122"/>
              </a:rPr>
              <a:t>＝</a:t>
            </a:r>
            <a:r>
              <a:rPr lang="en-US" altLang="zh-CN" dirty="0">
                <a:solidFill>
                  <a:srgbClr val="0000FF"/>
                </a:solidFill>
                <a:latin typeface="Arial" charset="0"/>
                <a:ea typeface="楷体_GB2312" pitchFamily="49" charset="-122"/>
              </a:rPr>
              <a:t>4</a:t>
            </a:r>
            <a:r>
              <a:rPr lang="zh-CN" altLang="en-US" dirty="0">
                <a:solidFill>
                  <a:srgbClr val="0000FF"/>
                </a:solidFill>
                <a:latin typeface="Arial" charset="0"/>
                <a:ea typeface="楷体_GB2312" pitchFamily="49" charset="-122"/>
              </a:rPr>
              <a:t>时，</a:t>
            </a:r>
            <a:r>
              <a:rPr lang="en-US" altLang="zh-CN" dirty="0">
                <a:solidFill>
                  <a:srgbClr val="0000FF"/>
                </a:solidFill>
                <a:latin typeface="Arial" charset="0"/>
                <a:ea typeface="楷体_GB2312" pitchFamily="49" charset="-122"/>
              </a:rPr>
              <a:t>t</a:t>
            </a:r>
            <a:r>
              <a:rPr lang="en-US" altLang="zh-CN" baseline="-30000" dirty="0">
                <a:solidFill>
                  <a:srgbClr val="0000FF"/>
                </a:solidFill>
                <a:latin typeface="Arial" charset="0"/>
                <a:ea typeface="楷体_GB2312" pitchFamily="49" charset="-122"/>
              </a:rPr>
              <a:t>0</a:t>
            </a:r>
            <a:r>
              <a:rPr lang="zh-CN" altLang="en-US" dirty="0">
                <a:solidFill>
                  <a:srgbClr val="0000FF"/>
                </a:solidFill>
                <a:latin typeface="Arial" charset="0"/>
                <a:ea typeface="楷体_GB2312" pitchFamily="49" charset="-122"/>
              </a:rPr>
              <a:t>＝</a:t>
            </a:r>
            <a:r>
              <a:rPr lang="en-US" altLang="zh-CN" dirty="0">
                <a:solidFill>
                  <a:srgbClr val="0000FF"/>
                </a:solidFill>
                <a:latin typeface="Arial" charset="0"/>
                <a:ea typeface="楷体_GB2312" pitchFamily="49" charset="-122"/>
              </a:rPr>
              <a:t>t</a:t>
            </a:r>
            <a:r>
              <a:rPr lang="en-US" altLang="zh-CN" baseline="-30000" dirty="0">
                <a:solidFill>
                  <a:srgbClr val="0000FF"/>
                </a:solidFill>
                <a:latin typeface="Arial" charset="0"/>
                <a:ea typeface="楷体_GB2312" pitchFamily="49" charset="-122"/>
              </a:rPr>
              <a:t>3</a:t>
            </a:r>
            <a:r>
              <a:rPr lang="zh-CN" altLang="en-US" dirty="0">
                <a:solidFill>
                  <a:srgbClr val="0000FF"/>
                </a:solidFill>
                <a:latin typeface="Arial" charset="0"/>
                <a:ea typeface="楷体_GB2312" pitchFamily="49" charset="-122"/>
              </a:rPr>
              <a:t>＝</a:t>
            </a:r>
            <a:r>
              <a:rPr lang="en-US" altLang="zh-CN" dirty="0">
                <a:solidFill>
                  <a:srgbClr val="0000FF"/>
                </a:solidFill>
                <a:latin typeface="Arial" charset="0"/>
                <a:ea typeface="楷体_GB2312" pitchFamily="49" charset="-122"/>
              </a:rPr>
              <a:t>'A'</a:t>
            </a:r>
            <a:r>
              <a:rPr lang="zh-CN" altLang="en-US" dirty="0">
                <a:solidFill>
                  <a:srgbClr val="0000FF"/>
                </a:solidFill>
                <a:latin typeface="Arial" charset="0"/>
                <a:ea typeface="楷体_GB2312" pitchFamily="49" charset="-122"/>
              </a:rPr>
              <a:t>，</a:t>
            </a:r>
            <a:r>
              <a:rPr lang="en-US" altLang="zh-CN" dirty="0">
                <a:solidFill>
                  <a:srgbClr val="0000FF"/>
                </a:solidFill>
                <a:latin typeface="Arial" charset="0"/>
                <a:ea typeface="楷体_GB2312" pitchFamily="49" charset="-122"/>
              </a:rPr>
              <a:t>f[4]</a:t>
            </a:r>
            <a:r>
              <a:rPr lang="zh-CN" altLang="en-US" dirty="0">
                <a:solidFill>
                  <a:srgbClr val="0000FF"/>
                </a:solidFill>
                <a:latin typeface="Arial" charset="0"/>
                <a:ea typeface="楷体_GB2312" pitchFamily="49" charset="-122"/>
              </a:rPr>
              <a:t>＝</a:t>
            </a:r>
            <a:r>
              <a:rPr lang="en-US" altLang="zh-CN" dirty="0">
                <a:solidFill>
                  <a:srgbClr val="0000FF"/>
                </a:solidFill>
                <a:latin typeface="Arial" charset="0"/>
                <a:ea typeface="楷体_GB2312" pitchFamily="49" charset="-122"/>
              </a:rPr>
              <a:t>1</a:t>
            </a:r>
            <a:r>
              <a:rPr lang="zh-CN" altLang="en-US" dirty="0">
                <a:solidFill>
                  <a:srgbClr val="0000FF"/>
                </a:solidFill>
                <a:latin typeface="Arial" charset="0"/>
                <a:ea typeface="楷体_GB2312" pitchFamily="49" charset="-122"/>
              </a:rPr>
              <a:t>；</a:t>
            </a:r>
          </a:p>
          <a:p>
            <a:pPr algn="just">
              <a:lnSpc>
                <a:spcPct val="90000"/>
              </a:lnSpc>
              <a:buClr>
                <a:srgbClr val="0000FF"/>
              </a:buClr>
              <a:buFont typeface="Wingdings" pitchFamily="2" charset="2"/>
              <a:buNone/>
              <a:defRPr/>
            </a:pPr>
            <a:r>
              <a:rPr lang="zh-CN" altLang="en-US" dirty="0">
                <a:solidFill>
                  <a:srgbClr val="CC0000"/>
                </a:solidFill>
                <a:latin typeface="Arial" charset="0"/>
                <a:ea typeface="楷体_GB2312" pitchFamily="49" charset="-122"/>
              </a:rPr>
              <a:t>当</a:t>
            </a:r>
            <a:r>
              <a:rPr lang="en-US" altLang="zh-CN" dirty="0">
                <a:solidFill>
                  <a:srgbClr val="CC0000"/>
                </a:solidFill>
                <a:latin typeface="Arial" charset="0"/>
                <a:ea typeface="楷体_GB2312" pitchFamily="49" charset="-122"/>
              </a:rPr>
              <a:t>j</a:t>
            </a:r>
            <a:r>
              <a:rPr lang="zh-CN" altLang="en-US" dirty="0">
                <a:solidFill>
                  <a:srgbClr val="CC0000"/>
                </a:solidFill>
                <a:latin typeface="Arial" charset="0"/>
                <a:ea typeface="楷体_GB2312" pitchFamily="49" charset="-122"/>
              </a:rPr>
              <a:t>＝</a:t>
            </a:r>
            <a:r>
              <a:rPr lang="en-US" altLang="zh-CN" dirty="0">
                <a:solidFill>
                  <a:srgbClr val="CC0000"/>
                </a:solidFill>
                <a:latin typeface="Arial" charset="0"/>
                <a:ea typeface="楷体_GB2312" pitchFamily="49" charset="-122"/>
              </a:rPr>
              <a:t>5</a:t>
            </a:r>
            <a:r>
              <a:rPr lang="zh-CN" altLang="en-US" dirty="0">
                <a:solidFill>
                  <a:srgbClr val="CC0000"/>
                </a:solidFill>
                <a:latin typeface="Arial" charset="0"/>
                <a:ea typeface="楷体_GB2312" pitchFamily="49" charset="-122"/>
              </a:rPr>
              <a:t>时，</a:t>
            </a:r>
            <a:r>
              <a:rPr lang="en-US" altLang="zh-CN" dirty="0">
                <a:solidFill>
                  <a:srgbClr val="CC0000"/>
                </a:solidFill>
                <a:latin typeface="Arial" charset="0"/>
                <a:ea typeface="楷体_GB2312" pitchFamily="49" charset="-122"/>
              </a:rPr>
              <a:t>t</a:t>
            </a:r>
            <a:r>
              <a:rPr lang="en-US" altLang="zh-CN" baseline="-30000" dirty="0">
                <a:solidFill>
                  <a:srgbClr val="CC0000"/>
                </a:solidFill>
                <a:latin typeface="Arial" charset="0"/>
                <a:ea typeface="楷体_GB2312" pitchFamily="49" charset="-122"/>
              </a:rPr>
              <a:t>0</a:t>
            </a:r>
            <a:r>
              <a:rPr lang="en-US" altLang="zh-CN" dirty="0">
                <a:solidFill>
                  <a:srgbClr val="CC0000"/>
                </a:solidFill>
                <a:latin typeface="Arial" charset="0"/>
                <a:ea typeface="楷体_GB2312" pitchFamily="49" charset="-122"/>
              </a:rPr>
              <a:t> t</a:t>
            </a:r>
            <a:r>
              <a:rPr lang="en-US" altLang="zh-CN" baseline="-30000" dirty="0">
                <a:solidFill>
                  <a:srgbClr val="CC0000"/>
                </a:solidFill>
                <a:latin typeface="Arial" charset="0"/>
                <a:ea typeface="楷体_GB2312" pitchFamily="49" charset="-122"/>
              </a:rPr>
              <a:t>1</a:t>
            </a:r>
            <a:r>
              <a:rPr lang="zh-CN" altLang="en-US" dirty="0">
                <a:solidFill>
                  <a:srgbClr val="CC0000"/>
                </a:solidFill>
                <a:latin typeface="Arial" charset="0"/>
                <a:ea typeface="楷体_GB2312" pitchFamily="49" charset="-122"/>
              </a:rPr>
              <a:t>＝</a:t>
            </a:r>
            <a:r>
              <a:rPr lang="en-US" altLang="zh-CN" dirty="0">
                <a:solidFill>
                  <a:srgbClr val="CC0000"/>
                </a:solidFill>
                <a:latin typeface="Arial" charset="0"/>
                <a:ea typeface="楷体_GB2312" pitchFamily="49" charset="-122"/>
              </a:rPr>
              <a:t>t</a:t>
            </a:r>
            <a:r>
              <a:rPr lang="en-US" altLang="zh-CN" baseline="-30000" dirty="0">
                <a:solidFill>
                  <a:srgbClr val="CC0000"/>
                </a:solidFill>
                <a:latin typeface="Arial" charset="0"/>
                <a:ea typeface="楷体_GB2312" pitchFamily="49" charset="-122"/>
              </a:rPr>
              <a:t>3</a:t>
            </a:r>
            <a:r>
              <a:rPr lang="en-US" altLang="zh-CN" dirty="0">
                <a:solidFill>
                  <a:srgbClr val="CC0000"/>
                </a:solidFill>
                <a:latin typeface="Arial" charset="0"/>
                <a:ea typeface="楷体_GB2312" pitchFamily="49" charset="-122"/>
              </a:rPr>
              <a:t> t</a:t>
            </a:r>
            <a:r>
              <a:rPr lang="en-US" altLang="zh-CN" baseline="-30000" dirty="0">
                <a:solidFill>
                  <a:srgbClr val="CC0000"/>
                </a:solidFill>
                <a:latin typeface="Arial" charset="0"/>
                <a:ea typeface="楷体_GB2312" pitchFamily="49" charset="-122"/>
              </a:rPr>
              <a:t>4</a:t>
            </a:r>
            <a:r>
              <a:rPr lang="zh-CN" altLang="en-US" dirty="0">
                <a:solidFill>
                  <a:srgbClr val="CC0000"/>
                </a:solidFill>
                <a:latin typeface="Arial" charset="0"/>
                <a:ea typeface="楷体_GB2312" pitchFamily="49" charset="-122"/>
              </a:rPr>
              <a:t>＝</a:t>
            </a:r>
            <a:r>
              <a:rPr lang="en-US" altLang="zh-CN" dirty="0">
                <a:solidFill>
                  <a:srgbClr val="CC0000"/>
                </a:solidFill>
                <a:latin typeface="Arial" charset="0"/>
                <a:ea typeface="楷体_GB2312" pitchFamily="49" charset="-122"/>
              </a:rPr>
              <a:t>'AB'</a:t>
            </a:r>
            <a:r>
              <a:rPr lang="zh-CN" altLang="en-US" dirty="0">
                <a:solidFill>
                  <a:srgbClr val="CC0000"/>
                </a:solidFill>
                <a:latin typeface="Arial" charset="0"/>
                <a:ea typeface="楷体_GB2312" pitchFamily="49" charset="-122"/>
              </a:rPr>
              <a:t>，</a:t>
            </a:r>
            <a:r>
              <a:rPr lang="en-US" altLang="zh-CN" dirty="0">
                <a:solidFill>
                  <a:srgbClr val="CC0000"/>
                </a:solidFill>
                <a:latin typeface="Arial" charset="0"/>
                <a:ea typeface="楷体_GB2312" pitchFamily="49" charset="-122"/>
              </a:rPr>
              <a:t>f[5]</a:t>
            </a:r>
            <a:r>
              <a:rPr lang="zh-CN" altLang="en-US" dirty="0">
                <a:solidFill>
                  <a:srgbClr val="CC0000"/>
                </a:solidFill>
                <a:latin typeface="Arial" charset="0"/>
                <a:ea typeface="楷体_GB2312" pitchFamily="49" charset="-122"/>
              </a:rPr>
              <a:t>＝</a:t>
            </a:r>
            <a:r>
              <a:rPr lang="en-US" altLang="zh-CN" dirty="0">
                <a:solidFill>
                  <a:srgbClr val="CC0000"/>
                </a:solidFill>
                <a:latin typeface="Arial" charset="0"/>
                <a:ea typeface="楷体_GB2312" pitchFamily="49" charset="-122"/>
              </a:rPr>
              <a:t>2</a:t>
            </a:r>
            <a:r>
              <a:rPr lang="zh-CN" altLang="en-US" dirty="0">
                <a:solidFill>
                  <a:srgbClr val="CC0000"/>
                </a:solidFill>
                <a:latin typeface="Arial" charset="0"/>
                <a:ea typeface="楷体_GB2312" pitchFamily="49" charset="-122"/>
              </a:rPr>
              <a:t>；</a:t>
            </a:r>
          </a:p>
          <a:p>
            <a:pPr algn="just">
              <a:lnSpc>
                <a:spcPct val="90000"/>
              </a:lnSpc>
              <a:buClr>
                <a:srgbClr val="0000FF"/>
              </a:buClr>
              <a:buFont typeface="Wingdings" pitchFamily="2" charset="2"/>
              <a:buNone/>
              <a:defRPr/>
            </a:pPr>
            <a:r>
              <a:rPr lang="zh-CN" altLang="en-US" dirty="0">
                <a:solidFill>
                  <a:srgbClr val="0000FF"/>
                </a:solidFill>
                <a:latin typeface="Arial" charset="0"/>
                <a:ea typeface="楷体_GB2312" pitchFamily="49" charset="-122"/>
              </a:rPr>
              <a:t>当</a:t>
            </a:r>
            <a:r>
              <a:rPr lang="en-US" altLang="zh-CN" dirty="0">
                <a:solidFill>
                  <a:srgbClr val="0000FF"/>
                </a:solidFill>
                <a:latin typeface="Arial" charset="0"/>
                <a:ea typeface="楷体_GB2312" pitchFamily="49" charset="-122"/>
              </a:rPr>
              <a:t>j</a:t>
            </a:r>
            <a:r>
              <a:rPr lang="zh-CN" altLang="en-US" dirty="0">
                <a:solidFill>
                  <a:srgbClr val="0000FF"/>
                </a:solidFill>
                <a:latin typeface="Arial" charset="0"/>
                <a:ea typeface="楷体_GB2312" pitchFamily="49" charset="-122"/>
              </a:rPr>
              <a:t>＝</a:t>
            </a:r>
            <a:r>
              <a:rPr lang="en-US" altLang="zh-CN" dirty="0">
                <a:solidFill>
                  <a:srgbClr val="0000FF"/>
                </a:solidFill>
                <a:latin typeface="Arial" charset="0"/>
                <a:ea typeface="楷体_GB2312" pitchFamily="49" charset="-122"/>
              </a:rPr>
              <a:t>6</a:t>
            </a:r>
            <a:r>
              <a:rPr lang="zh-CN" altLang="en-US" dirty="0">
                <a:solidFill>
                  <a:srgbClr val="0000FF"/>
                </a:solidFill>
                <a:latin typeface="Arial" charset="0"/>
                <a:ea typeface="楷体_GB2312" pitchFamily="49" charset="-122"/>
              </a:rPr>
              <a:t>时，</a:t>
            </a:r>
            <a:r>
              <a:rPr lang="en-US" altLang="zh-CN" dirty="0">
                <a:solidFill>
                  <a:srgbClr val="0000FF"/>
                </a:solidFill>
                <a:latin typeface="Arial" charset="0"/>
                <a:ea typeface="楷体_GB2312" pitchFamily="49" charset="-122"/>
              </a:rPr>
              <a:t>t</a:t>
            </a:r>
            <a:r>
              <a:rPr lang="en-US" altLang="zh-CN" baseline="-30000" dirty="0">
                <a:solidFill>
                  <a:srgbClr val="0000FF"/>
                </a:solidFill>
                <a:latin typeface="Arial" charset="0"/>
                <a:ea typeface="楷体_GB2312" pitchFamily="49" charset="-122"/>
              </a:rPr>
              <a:t>0</a:t>
            </a:r>
            <a:r>
              <a:rPr lang="en-US" altLang="zh-CN" dirty="0">
                <a:solidFill>
                  <a:srgbClr val="0000FF"/>
                </a:solidFill>
                <a:latin typeface="Arial" charset="0"/>
                <a:ea typeface="楷体_GB2312" pitchFamily="49" charset="-122"/>
              </a:rPr>
              <a:t> t</a:t>
            </a:r>
            <a:r>
              <a:rPr lang="en-US" altLang="zh-CN" baseline="-30000" dirty="0">
                <a:solidFill>
                  <a:srgbClr val="0000FF"/>
                </a:solidFill>
                <a:latin typeface="Arial" charset="0"/>
                <a:ea typeface="楷体_GB2312" pitchFamily="49" charset="-122"/>
              </a:rPr>
              <a:t>1</a:t>
            </a:r>
            <a:r>
              <a:rPr lang="en-US" altLang="zh-CN" dirty="0">
                <a:solidFill>
                  <a:srgbClr val="0000FF"/>
                </a:solidFill>
                <a:latin typeface="Arial" charset="0"/>
                <a:ea typeface="楷体_GB2312" pitchFamily="49" charset="-122"/>
              </a:rPr>
              <a:t> t</a:t>
            </a:r>
            <a:r>
              <a:rPr lang="en-US" altLang="zh-CN" baseline="-30000" dirty="0">
                <a:solidFill>
                  <a:srgbClr val="0000FF"/>
                </a:solidFill>
                <a:latin typeface="Arial" charset="0"/>
                <a:ea typeface="楷体_GB2312" pitchFamily="49" charset="-122"/>
              </a:rPr>
              <a:t>2</a:t>
            </a:r>
            <a:r>
              <a:rPr lang="zh-CN" altLang="en-US" dirty="0">
                <a:solidFill>
                  <a:srgbClr val="0000FF"/>
                </a:solidFill>
                <a:latin typeface="Arial" charset="0"/>
                <a:ea typeface="楷体_GB2312" pitchFamily="49" charset="-122"/>
              </a:rPr>
              <a:t>＝</a:t>
            </a:r>
            <a:r>
              <a:rPr lang="en-US" altLang="zh-CN" dirty="0">
                <a:solidFill>
                  <a:srgbClr val="0000FF"/>
                </a:solidFill>
                <a:latin typeface="Arial" charset="0"/>
                <a:ea typeface="楷体_GB2312" pitchFamily="49" charset="-122"/>
              </a:rPr>
              <a:t>t</a:t>
            </a:r>
            <a:r>
              <a:rPr lang="en-US" altLang="zh-CN" baseline="-30000" dirty="0">
                <a:solidFill>
                  <a:srgbClr val="0000FF"/>
                </a:solidFill>
                <a:latin typeface="Arial" charset="0"/>
                <a:ea typeface="楷体_GB2312" pitchFamily="49" charset="-122"/>
              </a:rPr>
              <a:t>3</a:t>
            </a:r>
            <a:r>
              <a:rPr lang="en-US" altLang="zh-CN" dirty="0">
                <a:solidFill>
                  <a:srgbClr val="0000FF"/>
                </a:solidFill>
                <a:latin typeface="Arial" charset="0"/>
                <a:ea typeface="楷体_GB2312" pitchFamily="49" charset="-122"/>
              </a:rPr>
              <a:t>t</a:t>
            </a:r>
            <a:r>
              <a:rPr lang="en-US" altLang="zh-CN" baseline="-30000" dirty="0">
                <a:solidFill>
                  <a:srgbClr val="0000FF"/>
                </a:solidFill>
                <a:latin typeface="Arial" charset="0"/>
                <a:ea typeface="楷体_GB2312" pitchFamily="49" charset="-122"/>
              </a:rPr>
              <a:t>4</a:t>
            </a:r>
            <a:r>
              <a:rPr lang="en-US" altLang="zh-CN" dirty="0">
                <a:solidFill>
                  <a:srgbClr val="0000FF"/>
                </a:solidFill>
                <a:latin typeface="Arial" charset="0"/>
                <a:ea typeface="楷体_GB2312" pitchFamily="49" charset="-122"/>
              </a:rPr>
              <a:t> t</a:t>
            </a:r>
            <a:r>
              <a:rPr lang="en-US" altLang="zh-CN" baseline="-30000" dirty="0">
                <a:solidFill>
                  <a:srgbClr val="0000FF"/>
                </a:solidFill>
                <a:latin typeface="Arial" charset="0"/>
                <a:ea typeface="楷体_GB2312" pitchFamily="49" charset="-122"/>
              </a:rPr>
              <a:t>5</a:t>
            </a:r>
            <a:r>
              <a:rPr lang="zh-CN" altLang="en-US" dirty="0">
                <a:solidFill>
                  <a:srgbClr val="0000FF"/>
                </a:solidFill>
                <a:latin typeface="Arial" charset="0"/>
                <a:ea typeface="楷体_GB2312" pitchFamily="49" charset="-122"/>
              </a:rPr>
              <a:t>＝</a:t>
            </a:r>
            <a:r>
              <a:rPr lang="en-US" altLang="zh-CN" dirty="0">
                <a:solidFill>
                  <a:srgbClr val="0000FF"/>
                </a:solidFill>
                <a:latin typeface="Arial" charset="0"/>
                <a:ea typeface="楷体_GB2312" pitchFamily="49" charset="-122"/>
              </a:rPr>
              <a:t>'ABC'</a:t>
            </a:r>
            <a:r>
              <a:rPr lang="zh-CN" altLang="en-US" dirty="0">
                <a:solidFill>
                  <a:srgbClr val="0000FF"/>
                </a:solidFill>
                <a:latin typeface="Arial" charset="0"/>
                <a:ea typeface="楷体_GB2312" pitchFamily="49" charset="-122"/>
              </a:rPr>
              <a:t>，</a:t>
            </a:r>
            <a:r>
              <a:rPr lang="en-US" altLang="zh-CN" dirty="0">
                <a:solidFill>
                  <a:srgbClr val="0000FF"/>
                </a:solidFill>
                <a:latin typeface="Arial" charset="0"/>
                <a:ea typeface="楷体_GB2312" pitchFamily="49" charset="-122"/>
              </a:rPr>
              <a:t>f[6]</a:t>
            </a:r>
            <a:r>
              <a:rPr lang="zh-CN" altLang="en-US" dirty="0">
                <a:solidFill>
                  <a:srgbClr val="0000FF"/>
                </a:solidFill>
                <a:latin typeface="Arial" charset="0"/>
                <a:ea typeface="楷体_GB2312" pitchFamily="49" charset="-122"/>
              </a:rPr>
              <a:t>＝</a:t>
            </a:r>
            <a:r>
              <a:rPr lang="en-US" altLang="zh-CN" dirty="0">
                <a:solidFill>
                  <a:srgbClr val="0000FF"/>
                </a:solidFill>
                <a:latin typeface="Arial" charset="0"/>
                <a:ea typeface="楷体_GB2312" pitchFamily="49" charset="-122"/>
              </a:rPr>
              <a:t>3</a:t>
            </a:r>
            <a:r>
              <a:rPr lang="zh-CN" altLang="en-US" dirty="0">
                <a:solidFill>
                  <a:srgbClr val="0000FF"/>
                </a:solidFill>
                <a:latin typeface="Arial" charset="0"/>
                <a:ea typeface="楷体_GB2312" pitchFamily="49" charset="-122"/>
              </a:rPr>
              <a:t>；</a:t>
            </a:r>
          </a:p>
          <a:p>
            <a:pPr algn="just">
              <a:lnSpc>
                <a:spcPct val="90000"/>
              </a:lnSpc>
              <a:buClr>
                <a:srgbClr val="0000FF"/>
              </a:buClr>
              <a:buFont typeface="Wingdings" pitchFamily="2" charset="2"/>
              <a:buNone/>
              <a:defRPr/>
            </a:pPr>
            <a:r>
              <a:rPr lang="zh-CN" altLang="en-US" dirty="0">
                <a:solidFill>
                  <a:srgbClr val="CC0000"/>
                </a:solidFill>
                <a:latin typeface="Arial" charset="0"/>
                <a:ea typeface="楷体_GB2312" pitchFamily="49" charset="-122"/>
              </a:rPr>
              <a:t>当</a:t>
            </a:r>
            <a:r>
              <a:rPr lang="en-US" altLang="zh-CN" dirty="0">
                <a:solidFill>
                  <a:srgbClr val="CC0000"/>
                </a:solidFill>
                <a:latin typeface="Arial" charset="0"/>
                <a:ea typeface="楷体_GB2312" pitchFamily="49" charset="-122"/>
              </a:rPr>
              <a:t>j</a:t>
            </a:r>
            <a:r>
              <a:rPr lang="zh-CN" altLang="en-US" dirty="0">
                <a:solidFill>
                  <a:srgbClr val="CC0000"/>
                </a:solidFill>
                <a:latin typeface="Arial" charset="0"/>
                <a:ea typeface="楷体_GB2312" pitchFamily="49" charset="-122"/>
              </a:rPr>
              <a:t>＝</a:t>
            </a:r>
            <a:r>
              <a:rPr lang="en-US" altLang="zh-CN" dirty="0">
                <a:solidFill>
                  <a:srgbClr val="CC0000"/>
                </a:solidFill>
                <a:latin typeface="Arial" charset="0"/>
                <a:ea typeface="楷体_GB2312" pitchFamily="49" charset="-122"/>
              </a:rPr>
              <a:t>7</a:t>
            </a:r>
            <a:r>
              <a:rPr lang="zh-CN" altLang="en-US" dirty="0">
                <a:solidFill>
                  <a:srgbClr val="CC0000"/>
                </a:solidFill>
                <a:latin typeface="Arial" charset="0"/>
                <a:ea typeface="楷体_GB2312" pitchFamily="49" charset="-122"/>
              </a:rPr>
              <a:t>时，</a:t>
            </a:r>
            <a:r>
              <a:rPr lang="en-US" altLang="zh-CN" dirty="0">
                <a:solidFill>
                  <a:srgbClr val="CC0000"/>
                </a:solidFill>
                <a:latin typeface="Arial" charset="0"/>
                <a:ea typeface="楷体_GB2312" pitchFamily="49" charset="-122"/>
              </a:rPr>
              <a:t>t</a:t>
            </a:r>
            <a:r>
              <a:rPr lang="en-US" altLang="zh-CN" baseline="-30000" dirty="0">
                <a:solidFill>
                  <a:srgbClr val="CC0000"/>
                </a:solidFill>
                <a:latin typeface="Arial" charset="0"/>
                <a:ea typeface="楷体_GB2312" pitchFamily="49" charset="-122"/>
              </a:rPr>
              <a:t>0</a:t>
            </a:r>
            <a:r>
              <a:rPr lang="en-US" altLang="zh-CN" dirty="0">
                <a:solidFill>
                  <a:srgbClr val="CC0000"/>
                </a:solidFill>
                <a:latin typeface="Arial" charset="0"/>
                <a:ea typeface="楷体_GB2312" pitchFamily="49" charset="-122"/>
              </a:rPr>
              <a:t> t</a:t>
            </a:r>
            <a:r>
              <a:rPr lang="en-US" altLang="zh-CN" baseline="-30000" dirty="0">
                <a:solidFill>
                  <a:srgbClr val="CC0000"/>
                </a:solidFill>
                <a:latin typeface="Arial" charset="0"/>
                <a:ea typeface="楷体_GB2312" pitchFamily="49" charset="-122"/>
              </a:rPr>
              <a:t>1</a:t>
            </a:r>
            <a:r>
              <a:rPr lang="en-US" altLang="zh-CN" dirty="0">
                <a:solidFill>
                  <a:srgbClr val="CC0000"/>
                </a:solidFill>
                <a:latin typeface="Arial" charset="0"/>
                <a:ea typeface="楷体_GB2312" pitchFamily="49" charset="-122"/>
              </a:rPr>
              <a:t> t</a:t>
            </a:r>
            <a:r>
              <a:rPr lang="en-US" altLang="zh-CN" baseline="-30000" dirty="0">
                <a:solidFill>
                  <a:srgbClr val="CC0000"/>
                </a:solidFill>
                <a:latin typeface="Arial" charset="0"/>
                <a:ea typeface="楷体_GB2312" pitchFamily="49" charset="-122"/>
              </a:rPr>
              <a:t>2 </a:t>
            </a:r>
            <a:r>
              <a:rPr lang="en-US" altLang="zh-CN" dirty="0">
                <a:solidFill>
                  <a:srgbClr val="CC0000"/>
                </a:solidFill>
                <a:latin typeface="Arial" charset="0"/>
                <a:ea typeface="楷体_GB2312" pitchFamily="49" charset="-122"/>
              </a:rPr>
              <a:t>t</a:t>
            </a:r>
            <a:r>
              <a:rPr lang="en-US" altLang="zh-CN" baseline="-30000" dirty="0">
                <a:solidFill>
                  <a:srgbClr val="CC0000"/>
                </a:solidFill>
                <a:latin typeface="Arial" charset="0"/>
                <a:ea typeface="楷体_GB2312" pitchFamily="49" charset="-122"/>
              </a:rPr>
              <a:t>3</a:t>
            </a:r>
            <a:r>
              <a:rPr lang="zh-CN" altLang="en-US" dirty="0">
                <a:solidFill>
                  <a:srgbClr val="CC0000"/>
                </a:solidFill>
                <a:latin typeface="Arial" charset="0"/>
                <a:ea typeface="楷体_GB2312" pitchFamily="49" charset="-122"/>
              </a:rPr>
              <a:t> ＝ </a:t>
            </a:r>
            <a:r>
              <a:rPr lang="en-US" altLang="zh-CN" dirty="0">
                <a:solidFill>
                  <a:srgbClr val="CC0000"/>
                </a:solidFill>
                <a:latin typeface="Arial" charset="0"/>
                <a:ea typeface="楷体_GB2312" pitchFamily="49" charset="-122"/>
              </a:rPr>
              <a:t>t</a:t>
            </a:r>
            <a:r>
              <a:rPr lang="en-US" altLang="zh-CN" baseline="-30000" dirty="0">
                <a:solidFill>
                  <a:srgbClr val="CC0000"/>
                </a:solidFill>
                <a:latin typeface="Arial" charset="0"/>
                <a:ea typeface="楷体_GB2312" pitchFamily="49" charset="-122"/>
              </a:rPr>
              <a:t>3 </a:t>
            </a:r>
            <a:r>
              <a:rPr lang="en-US" altLang="zh-CN" dirty="0">
                <a:solidFill>
                  <a:srgbClr val="CC0000"/>
                </a:solidFill>
                <a:latin typeface="Arial" charset="0"/>
                <a:ea typeface="楷体_GB2312" pitchFamily="49" charset="-122"/>
              </a:rPr>
              <a:t>t</a:t>
            </a:r>
            <a:r>
              <a:rPr lang="en-US" altLang="zh-CN" baseline="-30000" dirty="0">
                <a:solidFill>
                  <a:srgbClr val="CC0000"/>
                </a:solidFill>
                <a:latin typeface="Arial" charset="0"/>
                <a:ea typeface="楷体_GB2312" pitchFamily="49" charset="-122"/>
              </a:rPr>
              <a:t>4 </a:t>
            </a:r>
            <a:r>
              <a:rPr lang="en-US" altLang="zh-CN" dirty="0">
                <a:solidFill>
                  <a:srgbClr val="CC0000"/>
                </a:solidFill>
                <a:latin typeface="Arial" charset="0"/>
                <a:ea typeface="楷体_GB2312" pitchFamily="49" charset="-122"/>
              </a:rPr>
              <a:t>t</a:t>
            </a:r>
            <a:r>
              <a:rPr lang="en-US" altLang="zh-CN" baseline="-30000" dirty="0">
                <a:solidFill>
                  <a:srgbClr val="CC0000"/>
                </a:solidFill>
                <a:latin typeface="Arial" charset="0"/>
                <a:ea typeface="楷体_GB2312" pitchFamily="49" charset="-122"/>
              </a:rPr>
              <a:t>5 </a:t>
            </a:r>
            <a:r>
              <a:rPr lang="en-US" altLang="zh-CN" dirty="0">
                <a:solidFill>
                  <a:srgbClr val="CC0000"/>
                </a:solidFill>
                <a:latin typeface="Arial" charset="0"/>
                <a:ea typeface="楷体_GB2312" pitchFamily="49" charset="-122"/>
              </a:rPr>
              <a:t>t</a:t>
            </a:r>
            <a:r>
              <a:rPr lang="en-US" altLang="zh-CN" baseline="-30000" dirty="0">
                <a:solidFill>
                  <a:srgbClr val="CC0000"/>
                </a:solidFill>
                <a:latin typeface="Arial" charset="0"/>
                <a:ea typeface="楷体_GB2312" pitchFamily="49" charset="-122"/>
              </a:rPr>
              <a:t>6</a:t>
            </a:r>
            <a:r>
              <a:rPr lang="zh-CN" altLang="en-US" dirty="0">
                <a:solidFill>
                  <a:srgbClr val="CC0000"/>
                </a:solidFill>
                <a:latin typeface="Arial" charset="0"/>
                <a:ea typeface="楷体_GB2312" pitchFamily="49" charset="-122"/>
              </a:rPr>
              <a:t>， ＝</a:t>
            </a:r>
            <a:r>
              <a:rPr lang="en-US" altLang="zh-CN" dirty="0">
                <a:solidFill>
                  <a:srgbClr val="CC0000"/>
                </a:solidFill>
                <a:latin typeface="Arial" charset="0"/>
                <a:ea typeface="楷体_GB2312" pitchFamily="49" charset="-122"/>
              </a:rPr>
              <a:t>'ABCA</a:t>
            </a:r>
            <a:r>
              <a:rPr lang="zh-CN" altLang="en-US" dirty="0">
                <a:solidFill>
                  <a:srgbClr val="CC0000"/>
                </a:solidFill>
                <a:latin typeface="Arial" charset="0"/>
                <a:ea typeface="楷体_GB2312" pitchFamily="49" charset="-122"/>
              </a:rPr>
              <a:t> </a:t>
            </a:r>
            <a:r>
              <a:rPr lang="en-US" altLang="zh-CN" dirty="0">
                <a:solidFill>
                  <a:srgbClr val="CC0000"/>
                </a:solidFill>
                <a:latin typeface="Arial" charset="0"/>
                <a:ea typeface="楷体_GB2312" pitchFamily="49" charset="-122"/>
              </a:rPr>
              <a:t>'</a:t>
            </a:r>
            <a:r>
              <a:rPr lang="zh-CN" altLang="en-US" dirty="0">
                <a:solidFill>
                  <a:srgbClr val="CC0000"/>
                </a:solidFill>
                <a:latin typeface="Arial" charset="0"/>
                <a:ea typeface="楷体_GB2312" pitchFamily="49" charset="-122"/>
              </a:rPr>
              <a:t>，</a:t>
            </a:r>
            <a:r>
              <a:rPr lang="en-US" altLang="zh-CN" dirty="0">
                <a:solidFill>
                  <a:srgbClr val="CC0000"/>
                </a:solidFill>
                <a:latin typeface="Arial" charset="0"/>
                <a:ea typeface="楷体_GB2312" pitchFamily="49" charset="-122"/>
              </a:rPr>
              <a:t>f[7]</a:t>
            </a:r>
            <a:r>
              <a:rPr lang="zh-CN" altLang="en-US" dirty="0">
                <a:solidFill>
                  <a:srgbClr val="CC0000"/>
                </a:solidFill>
                <a:latin typeface="Arial" charset="0"/>
                <a:ea typeface="楷体_GB2312" pitchFamily="49" charset="-122"/>
              </a:rPr>
              <a:t>＝</a:t>
            </a:r>
            <a:r>
              <a:rPr lang="en-US" altLang="zh-CN" dirty="0">
                <a:solidFill>
                  <a:srgbClr val="CC0000"/>
                </a:solidFill>
                <a:latin typeface="Arial" charset="0"/>
                <a:ea typeface="楷体_GB2312" pitchFamily="49" charset="-122"/>
              </a:rPr>
              <a:t>4</a:t>
            </a:r>
            <a:r>
              <a:rPr lang="zh-CN" altLang="en-US" dirty="0">
                <a:solidFill>
                  <a:srgbClr val="CC0000"/>
                </a:solidFill>
                <a:latin typeface="Arial" charset="0"/>
                <a:ea typeface="楷体_GB2312" pitchFamily="49" charset="-122"/>
              </a:rPr>
              <a:t>；</a:t>
            </a:r>
          </a:p>
          <a:p>
            <a:pPr algn="just">
              <a:lnSpc>
                <a:spcPct val="90000"/>
              </a:lnSpc>
              <a:buClr>
                <a:srgbClr val="0000FF"/>
              </a:buClr>
              <a:buFont typeface="Wingdings" pitchFamily="2" charset="2"/>
              <a:buNone/>
              <a:defRPr/>
            </a:pPr>
            <a:r>
              <a:rPr lang="zh-CN" altLang="en-US" dirty="0">
                <a:solidFill>
                  <a:srgbClr val="0000FF"/>
                </a:solidFill>
                <a:latin typeface="Arial" charset="0"/>
                <a:ea typeface="楷体_GB2312" pitchFamily="49" charset="-122"/>
              </a:rPr>
              <a:t>当</a:t>
            </a:r>
            <a:r>
              <a:rPr lang="en-US" altLang="zh-CN" dirty="0">
                <a:solidFill>
                  <a:srgbClr val="0000FF"/>
                </a:solidFill>
                <a:latin typeface="Arial" charset="0"/>
                <a:ea typeface="楷体_GB2312" pitchFamily="49" charset="-122"/>
              </a:rPr>
              <a:t>j</a:t>
            </a:r>
            <a:r>
              <a:rPr lang="zh-CN" altLang="en-US" dirty="0">
                <a:solidFill>
                  <a:srgbClr val="0000FF"/>
                </a:solidFill>
                <a:latin typeface="Arial" charset="0"/>
                <a:ea typeface="楷体_GB2312" pitchFamily="49" charset="-122"/>
              </a:rPr>
              <a:t>＝</a:t>
            </a:r>
            <a:r>
              <a:rPr lang="en-US" altLang="zh-CN" dirty="0">
                <a:solidFill>
                  <a:srgbClr val="0000FF"/>
                </a:solidFill>
                <a:latin typeface="Arial" charset="0"/>
                <a:ea typeface="楷体_GB2312" pitchFamily="49" charset="-122"/>
              </a:rPr>
              <a:t>8</a:t>
            </a:r>
            <a:r>
              <a:rPr lang="zh-CN" altLang="en-US" dirty="0">
                <a:solidFill>
                  <a:srgbClr val="0000FF"/>
                </a:solidFill>
                <a:latin typeface="Arial" charset="0"/>
                <a:ea typeface="楷体_GB2312" pitchFamily="49" charset="-122"/>
              </a:rPr>
              <a:t>时，</a:t>
            </a:r>
            <a:r>
              <a:rPr lang="en-US" altLang="zh-CN" dirty="0">
                <a:solidFill>
                  <a:srgbClr val="0000FF"/>
                </a:solidFill>
                <a:latin typeface="Arial" charset="0"/>
                <a:ea typeface="楷体_GB2312" pitchFamily="49" charset="-122"/>
              </a:rPr>
              <a:t>t</a:t>
            </a:r>
            <a:r>
              <a:rPr lang="en-US" altLang="zh-CN" baseline="-30000" dirty="0">
                <a:solidFill>
                  <a:srgbClr val="0000FF"/>
                </a:solidFill>
                <a:latin typeface="Arial" charset="0"/>
                <a:ea typeface="楷体_GB2312" pitchFamily="49" charset="-122"/>
              </a:rPr>
              <a:t>0</a:t>
            </a:r>
            <a:r>
              <a:rPr lang="en-US" altLang="zh-CN" dirty="0">
                <a:solidFill>
                  <a:srgbClr val="0000FF"/>
                </a:solidFill>
                <a:latin typeface="Arial" charset="0"/>
                <a:ea typeface="楷体_GB2312" pitchFamily="49" charset="-122"/>
              </a:rPr>
              <a:t> t</a:t>
            </a:r>
            <a:r>
              <a:rPr lang="en-US" altLang="zh-CN" baseline="-30000" dirty="0">
                <a:solidFill>
                  <a:srgbClr val="0000FF"/>
                </a:solidFill>
                <a:latin typeface="Arial" charset="0"/>
                <a:ea typeface="楷体_GB2312" pitchFamily="49" charset="-122"/>
              </a:rPr>
              <a:t>1</a:t>
            </a:r>
            <a:r>
              <a:rPr lang="en-US" altLang="zh-CN" dirty="0">
                <a:solidFill>
                  <a:srgbClr val="0000FF"/>
                </a:solidFill>
                <a:latin typeface="Arial" charset="0"/>
                <a:ea typeface="楷体_GB2312" pitchFamily="49" charset="-122"/>
              </a:rPr>
              <a:t> t</a:t>
            </a:r>
            <a:r>
              <a:rPr lang="en-US" altLang="zh-CN" baseline="-30000" dirty="0">
                <a:solidFill>
                  <a:srgbClr val="0000FF"/>
                </a:solidFill>
                <a:latin typeface="Arial" charset="0"/>
                <a:ea typeface="楷体_GB2312" pitchFamily="49" charset="-122"/>
              </a:rPr>
              <a:t>2 </a:t>
            </a:r>
            <a:r>
              <a:rPr lang="en-US" altLang="zh-CN" dirty="0">
                <a:solidFill>
                  <a:srgbClr val="0000FF"/>
                </a:solidFill>
                <a:latin typeface="Arial" charset="0"/>
                <a:ea typeface="楷体_GB2312" pitchFamily="49" charset="-122"/>
              </a:rPr>
              <a:t>t</a:t>
            </a:r>
            <a:r>
              <a:rPr lang="en-US" altLang="zh-CN" baseline="-30000" dirty="0">
                <a:solidFill>
                  <a:srgbClr val="0000FF"/>
                </a:solidFill>
                <a:latin typeface="Arial" charset="0"/>
                <a:ea typeface="楷体_GB2312" pitchFamily="49" charset="-122"/>
              </a:rPr>
              <a:t>3 </a:t>
            </a:r>
            <a:r>
              <a:rPr lang="en-US" altLang="zh-CN" dirty="0">
                <a:solidFill>
                  <a:srgbClr val="0000FF"/>
                </a:solidFill>
                <a:latin typeface="Arial" charset="0"/>
                <a:ea typeface="楷体_GB2312" pitchFamily="49" charset="-122"/>
              </a:rPr>
              <a:t>t</a:t>
            </a:r>
            <a:r>
              <a:rPr lang="en-US" altLang="zh-CN" baseline="-30000" dirty="0">
                <a:solidFill>
                  <a:srgbClr val="0000FF"/>
                </a:solidFill>
                <a:latin typeface="Arial" charset="0"/>
                <a:ea typeface="楷体_GB2312" pitchFamily="49" charset="-122"/>
              </a:rPr>
              <a:t>4 </a:t>
            </a:r>
            <a:r>
              <a:rPr lang="en-US" altLang="zh-CN" dirty="0">
                <a:solidFill>
                  <a:srgbClr val="0000FF"/>
                </a:solidFill>
                <a:latin typeface="Arial" charset="0"/>
                <a:ea typeface="楷体_GB2312" pitchFamily="49" charset="-122"/>
              </a:rPr>
              <a:t>≠ t</a:t>
            </a:r>
            <a:r>
              <a:rPr lang="en-US" altLang="zh-CN" baseline="-30000" dirty="0">
                <a:solidFill>
                  <a:srgbClr val="0000FF"/>
                </a:solidFill>
                <a:latin typeface="Arial" charset="0"/>
                <a:ea typeface="楷体_GB2312" pitchFamily="49" charset="-122"/>
              </a:rPr>
              <a:t>3 </a:t>
            </a:r>
            <a:r>
              <a:rPr lang="en-US" altLang="zh-CN" dirty="0">
                <a:solidFill>
                  <a:srgbClr val="0000FF"/>
                </a:solidFill>
                <a:latin typeface="Arial" charset="0"/>
                <a:ea typeface="楷体_GB2312" pitchFamily="49" charset="-122"/>
              </a:rPr>
              <a:t>t</a:t>
            </a:r>
            <a:r>
              <a:rPr lang="en-US" altLang="zh-CN" baseline="-30000" dirty="0">
                <a:solidFill>
                  <a:srgbClr val="0000FF"/>
                </a:solidFill>
                <a:latin typeface="Arial" charset="0"/>
                <a:ea typeface="楷体_GB2312" pitchFamily="49" charset="-122"/>
              </a:rPr>
              <a:t>4 </a:t>
            </a:r>
            <a:r>
              <a:rPr lang="en-US" altLang="zh-CN" dirty="0">
                <a:solidFill>
                  <a:srgbClr val="0000FF"/>
                </a:solidFill>
                <a:latin typeface="Arial" charset="0"/>
                <a:ea typeface="楷体_GB2312" pitchFamily="49" charset="-122"/>
              </a:rPr>
              <a:t>t</a:t>
            </a:r>
            <a:r>
              <a:rPr lang="en-US" altLang="zh-CN" baseline="-30000" dirty="0">
                <a:solidFill>
                  <a:srgbClr val="0000FF"/>
                </a:solidFill>
                <a:latin typeface="Arial" charset="0"/>
                <a:ea typeface="楷体_GB2312" pitchFamily="49" charset="-122"/>
              </a:rPr>
              <a:t>5 </a:t>
            </a:r>
            <a:r>
              <a:rPr lang="en-US" altLang="zh-CN" dirty="0">
                <a:solidFill>
                  <a:srgbClr val="0000FF"/>
                </a:solidFill>
                <a:latin typeface="Arial" charset="0"/>
                <a:ea typeface="楷体_GB2312" pitchFamily="49" charset="-122"/>
              </a:rPr>
              <a:t>t</a:t>
            </a:r>
            <a:r>
              <a:rPr lang="en-US" altLang="zh-CN" baseline="-30000" dirty="0">
                <a:solidFill>
                  <a:srgbClr val="0000FF"/>
                </a:solidFill>
                <a:latin typeface="Arial" charset="0"/>
                <a:ea typeface="楷体_GB2312" pitchFamily="49" charset="-122"/>
              </a:rPr>
              <a:t>6 </a:t>
            </a:r>
            <a:r>
              <a:rPr lang="en-US" altLang="zh-CN" dirty="0">
                <a:solidFill>
                  <a:srgbClr val="0000FF"/>
                </a:solidFill>
                <a:latin typeface="Arial" charset="0"/>
                <a:ea typeface="楷体_GB2312" pitchFamily="49" charset="-122"/>
              </a:rPr>
              <a:t>t</a:t>
            </a:r>
            <a:r>
              <a:rPr lang="en-US" altLang="zh-CN" baseline="-30000" dirty="0">
                <a:solidFill>
                  <a:srgbClr val="0000FF"/>
                </a:solidFill>
                <a:latin typeface="Arial" charset="0"/>
                <a:ea typeface="楷体_GB2312" pitchFamily="49" charset="-122"/>
              </a:rPr>
              <a:t>7</a:t>
            </a:r>
            <a:r>
              <a:rPr lang="zh-CN" altLang="en-US" dirty="0">
                <a:solidFill>
                  <a:srgbClr val="0000FF"/>
                </a:solidFill>
                <a:latin typeface="Arial" charset="0"/>
                <a:ea typeface="楷体_GB2312" pitchFamily="49" charset="-122"/>
              </a:rPr>
              <a:t>，</a:t>
            </a:r>
            <a:r>
              <a:rPr lang="en-US" altLang="zh-CN" dirty="0">
                <a:solidFill>
                  <a:srgbClr val="0000FF"/>
                </a:solidFill>
                <a:latin typeface="Arial" charset="0"/>
                <a:ea typeface="楷体_GB2312" pitchFamily="49" charset="-122"/>
              </a:rPr>
              <a:t> t</a:t>
            </a:r>
            <a:r>
              <a:rPr lang="en-US" altLang="zh-CN" baseline="-30000" dirty="0">
                <a:solidFill>
                  <a:srgbClr val="0000FF"/>
                </a:solidFill>
                <a:latin typeface="Arial" charset="0"/>
                <a:ea typeface="楷体_GB2312" pitchFamily="49" charset="-122"/>
              </a:rPr>
              <a:t>0</a:t>
            </a:r>
            <a:r>
              <a:rPr lang="en-US" altLang="zh-CN" dirty="0">
                <a:solidFill>
                  <a:srgbClr val="0000FF"/>
                </a:solidFill>
                <a:latin typeface="Arial" charset="0"/>
                <a:ea typeface="楷体_GB2312" pitchFamily="49" charset="-122"/>
              </a:rPr>
              <a:t> t</a:t>
            </a:r>
            <a:r>
              <a:rPr lang="en-US" altLang="zh-CN" baseline="-30000" dirty="0">
                <a:solidFill>
                  <a:srgbClr val="0000FF"/>
                </a:solidFill>
                <a:latin typeface="Arial" charset="0"/>
                <a:ea typeface="楷体_GB2312" pitchFamily="49" charset="-122"/>
              </a:rPr>
              <a:t>1</a:t>
            </a:r>
            <a:r>
              <a:rPr lang="en-US" altLang="zh-CN" dirty="0">
                <a:solidFill>
                  <a:srgbClr val="0000FF"/>
                </a:solidFill>
                <a:latin typeface="Arial" charset="0"/>
                <a:ea typeface="楷体_GB2312" pitchFamily="49" charset="-122"/>
              </a:rPr>
              <a:t> ≠ </a:t>
            </a:r>
            <a:r>
              <a:rPr lang="en-US" altLang="zh-CN" baseline="-30000" dirty="0">
                <a:solidFill>
                  <a:srgbClr val="0000FF"/>
                </a:solidFill>
                <a:latin typeface="Arial" charset="0"/>
                <a:ea typeface="楷体_GB2312" pitchFamily="49" charset="-122"/>
              </a:rPr>
              <a:t> </a:t>
            </a:r>
            <a:r>
              <a:rPr lang="en-US" altLang="zh-CN" dirty="0">
                <a:solidFill>
                  <a:srgbClr val="0000FF"/>
                </a:solidFill>
                <a:latin typeface="Arial" charset="0"/>
                <a:ea typeface="楷体_GB2312" pitchFamily="49" charset="-122"/>
              </a:rPr>
              <a:t>t</a:t>
            </a:r>
            <a:r>
              <a:rPr lang="en-US" altLang="zh-CN" baseline="-30000" dirty="0">
                <a:solidFill>
                  <a:srgbClr val="0000FF"/>
                </a:solidFill>
                <a:latin typeface="Arial" charset="0"/>
                <a:ea typeface="楷体_GB2312" pitchFamily="49" charset="-122"/>
              </a:rPr>
              <a:t>6 </a:t>
            </a:r>
            <a:r>
              <a:rPr lang="en-US" altLang="zh-CN" dirty="0">
                <a:solidFill>
                  <a:srgbClr val="0000FF"/>
                </a:solidFill>
                <a:latin typeface="Arial" charset="0"/>
                <a:ea typeface="楷体_GB2312" pitchFamily="49" charset="-122"/>
              </a:rPr>
              <a:t>t</a:t>
            </a:r>
            <a:r>
              <a:rPr lang="en-US" altLang="zh-CN" baseline="-30000" dirty="0">
                <a:solidFill>
                  <a:srgbClr val="0000FF"/>
                </a:solidFill>
                <a:latin typeface="Arial" charset="0"/>
                <a:ea typeface="楷体_GB2312" pitchFamily="49" charset="-122"/>
              </a:rPr>
              <a:t>7</a:t>
            </a:r>
            <a:r>
              <a:rPr lang="zh-CN" altLang="en-US" dirty="0">
                <a:solidFill>
                  <a:srgbClr val="0000FF"/>
                </a:solidFill>
                <a:latin typeface="Arial" charset="0"/>
                <a:ea typeface="楷体_GB2312" pitchFamily="49" charset="-122"/>
              </a:rPr>
              <a:t>， </a:t>
            </a:r>
            <a:r>
              <a:rPr lang="en-US" altLang="zh-CN" dirty="0">
                <a:solidFill>
                  <a:srgbClr val="0000FF"/>
                </a:solidFill>
                <a:latin typeface="Arial" charset="0"/>
                <a:ea typeface="楷体_GB2312" pitchFamily="49" charset="-122"/>
              </a:rPr>
              <a:t>t</a:t>
            </a:r>
            <a:r>
              <a:rPr lang="en-US" altLang="zh-CN" baseline="-30000" dirty="0">
                <a:solidFill>
                  <a:srgbClr val="0000FF"/>
                </a:solidFill>
                <a:latin typeface="Arial" charset="0"/>
                <a:ea typeface="楷体_GB2312" pitchFamily="49" charset="-122"/>
              </a:rPr>
              <a:t>0</a:t>
            </a:r>
            <a:r>
              <a:rPr lang="zh-CN" altLang="en-US" dirty="0">
                <a:solidFill>
                  <a:srgbClr val="0000FF"/>
                </a:solidFill>
                <a:latin typeface="Arial" charset="0"/>
                <a:ea typeface="楷体_GB2312" pitchFamily="49" charset="-122"/>
              </a:rPr>
              <a:t>＝</a:t>
            </a:r>
            <a:r>
              <a:rPr lang="en-US" altLang="zh-CN" dirty="0">
                <a:solidFill>
                  <a:srgbClr val="0000FF"/>
                </a:solidFill>
                <a:latin typeface="Arial" charset="0"/>
                <a:ea typeface="楷体_GB2312" pitchFamily="49" charset="-122"/>
              </a:rPr>
              <a:t>t</a:t>
            </a:r>
            <a:r>
              <a:rPr lang="en-US" altLang="zh-CN" baseline="-30000" dirty="0">
                <a:solidFill>
                  <a:srgbClr val="0000FF"/>
                </a:solidFill>
                <a:latin typeface="Arial" charset="0"/>
                <a:ea typeface="楷体_GB2312" pitchFamily="49" charset="-122"/>
              </a:rPr>
              <a:t>7</a:t>
            </a:r>
            <a:r>
              <a:rPr lang="zh-CN" altLang="en-US" dirty="0">
                <a:solidFill>
                  <a:srgbClr val="0000FF"/>
                </a:solidFill>
                <a:latin typeface="Arial" charset="0"/>
                <a:ea typeface="楷体_GB2312" pitchFamily="49" charset="-122"/>
              </a:rPr>
              <a:t>＝</a:t>
            </a:r>
            <a:r>
              <a:rPr lang="en-US" altLang="zh-CN" dirty="0">
                <a:solidFill>
                  <a:srgbClr val="0000FF"/>
                </a:solidFill>
                <a:latin typeface="Arial" charset="0"/>
                <a:ea typeface="楷体_GB2312" pitchFamily="49" charset="-122"/>
              </a:rPr>
              <a:t>'A'</a:t>
            </a:r>
            <a:r>
              <a:rPr lang="zh-CN" altLang="en-US" dirty="0">
                <a:solidFill>
                  <a:srgbClr val="0000FF"/>
                </a:solidFill>
                <a:latin typeface="Arial" charset="0"/>
                <a:ea typeface="楷体_GB2312" pitchFamily="49" charset="-122"/>
              </a:rPr>
              <a:t>，</a:t>
            </a:r>
            <a:r>
              <a:rPr lang="en-US" altLang="zh-CN" dirty="0">
                <a:solidFill>
                  <a:srgbClr val="0000FF"/>
                </a:solidFill>
                <a:latin typeface="Arial" charset="0"/>
                <a:ea typeface="楷体_GB2312" pitchFamily="49" charset="-122"/>
              </a:rPr>
              <a:t>f[8]</a:t>
            </a:r>
            <a:r>
              <a:rPr lang="zh-CN" altLang="en-US" dirty="0">
                <a:solidFill>
                  <a:srgbClr val="0000FF"/>
                </a:solidFill>
                <a:latin typeface="Arial" charset="0"/>
                <a:ea typeface="楷体_GB2312" pitchFamily="49" charset="-122"/>
              </a:rPr>
              <a:t>＝</a:t>
            </a:r>
            <a:r>
              <a:rPr lang="en-US" altLang="zh-CN" dirty="0">
                <a:solidFill>
                  <a:srgbClr val="0000FF"/>
                </a:solidFill>
                <a:latin typeface="Arial" charset="0"/>
                <a:ea typeface="楷体_GB2312" pitchFamily="49" charset="-122"/>
              </a:rPr>
              <a:t>1</a:t>
            </a:r>
            <a:r>
              <a:rPr lang="zh-CN" altLang="en-US" dirty="0">
                <a:solidFill>
                  <a:srgbClr val="0000FF"/>
                </a:solidFill>
                <a:latin typeface="Arial" charset="0"/>
                <a:ea typeface="楷体_GB2312" pitchFamily="49" charset="-122"/>
              </a:rPr>
              <a:t>；</a:t>
            </a:r>
          </a:p>
          <a:p>
            <a:pPr>
              <a:defRPr/>
            </a:pPr>
            <a:endParaRPr lang="zh-CN" altLang="en-US" dirty="0">
              <a:latin typeface="Arial" charset="0"/>
              <a:ea typeface="宋体" charset="-122"/>
            </a:endParaRPr>
          </a:p>
        </p:txBody>
      </p:sp>
      <p:sp>
        <p:nvSpPr>
          <p:cNvPr id="4" name="矩形 3"/>
          <p:cNvSpPr>
            <a:spLocks noChangeArrowheads="1"/>
          </p:cNvSpPr>
          <p:nvPr/>
        </p:nvSpPr>
        <p:spPr bwMode="auto">
          <a:xfrm>
            <a:off x="2405063" y="3321050"/>
            <a:ext cx="395287" cy="323850"/>
          </a:xfrm>
          <a:prstGeom prst="rect">
            <a:avLst/>
          </a:prstGeom>
          <a:solidFill>
            <a:schemeClr val="tx2"/>
          </a:solidFill>
          <a:ln>
            <a:noFill/>
          </a:ln>
          <a:extLst>
            <a:ext uri="{91240B29-F687-4F45-9708-019B960494DF}">
              <a14:hiddenLine xmlns:a14="http://schemas.microsoft.com/office/drawing/2010/main" w="76200" algn="ctr">
                <a:solidFill>
                  <a:srgbClr val="000000"/>
                </a:solidFill>
                <a:round/>
                <a:headEnd/>
                <a:tailEnd/>
              </a14:hiddenLine>
            </a:ext>
          </a:extLst>
        </p:spPr>
        <p:txBody>
          <a:bodyPr anchor="ctr"/>
          <a:lstStyle/>
          <a:p>
            <a:endParaRPr lang="zh-CN" altLang="en-US"/>
          </a:p>
        </p:txBody>
      </p:sp>
      <p:sp>
        <p:nvSpPr>
          <p:cNvPr id="9" name="矩形 8"/>
          <p:cNvSpPr>
            <a:spLocks noChangeArrowheads="1"/>
          </p:cNvSpPr>
          <p:nvPr/>
        </p:nvSpPr>
        <p:spPr bwMode="auto">
          <a:xfrm>
            <a:off x="2987675" y="3321050"/>
            <a:ext cx="396875" cy="323850"/>
          </a:xfrm>
          <a:prstGeom prst="rect">
            <a:avLst/>
          </a:prstGeom>
          <a:solidFill>
            <a:schemeClr val="tx2"/>
          </a:solidFill>
          <a:ln>
            <a:noFill/>
          </a:ln>
          <a:extLst>
            <a:ext uri="{91240B29-F687-4F45-9708-019B960494DF}">
              <a14:hiddenLine xmlns:a14="http://schemas.microsoft.com/office/drawing/2010/main" w="76200" algn="ctr">
                <a:solidFill>
                  <a:srgbClr val="000000"/>
                </a:solidFill>
                <a:round/>
                <a:headEnd/>
                <a:tailEnd/>
              </a14:hiddenLine>
            </a:ext>
          </a:extLst>
        </p:spPr>
        <p:txBody>
          <a:bodyPr anchor="ctr"/>
          <a:lstStyle/>
          <a:p>
            <a:endParaRPr lang="zh-CN" altLang="en-US"/>
          </a:p>
        </p:txBody>
      </p:sp>
      <p:sp>
        <p:nvSpPr>
          <p:cNvPr id="10" name="矩形 9"/>
          <p:cNvSpPr>
            <a:spLocks noChangeArrowheads="1"/>
          </p:cNvSpPr>
          <p:nvPr/>
        </p:nvSpPr>
        <p:spPr bwMode="auto">
          <a:xfrm>
            <a:off x="3527425" y="3321050"/>
            <a:ext cx="396875" cy="323850"/>
          </a:xfrm>
          <a:prstGeom prst="rect">
            <a:avLst/>
          </a:prstGeom>
          <a:solidFill>
            <a:schemeClr val="tx2"/>
          </a:solidFill>
          <a:ln>
            <a:noFill/>
          </a:ln>
          <a:extLst>
            <a:ext uri="{91240B29-F687-4F45-9708-019B960494DF}">
              <a14:hiddenLine xmlns:a14="http://schemas.microsoft.com/office/drawing/2010/main" w="76200" algn="ctr">
                <a:solidFill>
                  <a:srgbClr val="000000"/>
                </a:solidFill>
                <a:round/>
                <a:headEnd/>
                <a:tailEnd/>
              </a14:hiddenLine>
            </a:ext>
          </a:extLst>
        </p:spPr>
        <p:txBody>
          <a:bodyPr anchor="ctr"/>
          <a:lstStyle/>
          <a:p>
            <a:endParaRPr lang="zh-CN" altLang="en-US"/>
          </a:p>
        </p:txBody>
      </p:sp>
      <p:sp>
        <p:nvSpPr>
          <p:cNvPr id="11" name="矩形 10"/>
          <p:cNvSpPr>
            <a:spLocks noChangeArrowheads="1"/>
          </p:cNvSpPr>
          <p:nvPr/>
        </p:nvSpPr>
        <p:spPr bwMode="auto">
          <a:xfrm>
            <a:off x="4103688" y="3321050"/>
            <a:ext cx="396875" cy="323850"/>
          </a:xfrm>
          <a:prstGeom prst="rect">
            <a:avLst/>
          </a:prstGeom>
          <a:solidFill>
            <a:schemeClr val="tx2"/>
          </a:solidFill>
          <a:ln>
            <a:noFill/>
          </a:ln>
          <a:extLst>
            <a:ext uri="{91240B29-F687-4F45-9708-019B960494DF}">
              <a14:hiddenLine xmlns:a14="http://schemas.microsoft.com/office/drawing/2010/main" w="76200" algn="ctr">
                <a:solidFill>
                  <a:srgbClr val="000000"/>
                </a:solidFill>
                <a:round/>
                <a:headEnd/>
                <a:tailEnd/>
              </a14:hiddenLine>
            </a:ext>
          </a:extLst>
        </p:spPr>
        <p:txBody>
          <a:bodyPr anchor="ctr"/>
          <a:lstStyle/>
          <a:p>
            <a:endParaRPr lang="zh-CN" altLang="en-US"/>
          </a:p>
        </p:txBody>
      </p:sp>
      <p:sp>
        <p:nvSpPr>
          <p:cNvPr id="12" name="矩形 11"/>
          <p:cNvSpPr>
            <a:spLocks noChangeArrowheads="1"/>
          </p:cNvSpPr>
          <p:nvPr/>
        </p:nvSpPr>
        <p:spPr bwMode="auto">
          <a:xfrm>
            <a:off x="4643438" y="3321050"/>
            <a:ext cx="396875" cy="323850"/>
          </a:xfrm>
          <a:prstGeom prst="rect">
            <a:avLst/>
          </a:prstGeom>
          <a:solidFill>
            <a:schemeClr val="tx2"/>
          </a:solidFill>
          <a:ln>
            <a:noFill/>
          </a:ln>
          <a:extLst>
            <a:ext uri="{91240B29-F687-4F45-9708-019B960494DF}">
              <a14:hiddenLine xmlns:a14="http://schemas.microsoft.com/office/drawing/2010/main" w="76200" algn="ctr">
                <a:solidFill>
                  <a:srgbClr val="000000"/>
                </a:solidFill>
                <a:round/>
                <a:headEnd/>
                <a:tailEnd/>
              </a14:hiddenLine>
            </a:ext>
          </a:extLst>
        </p:spPr>
        <p:txBody>
          <a:bodyPr anchor="ctr"/>
          <a:lstStyle/>
          <a:p>
            <a:endParaRPr lang="zh-CN" altLang="en-US"/>
          </a:p>
        </p:txBody>
      </p:sp>
      <p:sp>
        <p:nvSpPr>
          <p:cNvPr id="13" name="矩形 12"/>
          <p:cNvSpPr>
            <a:spLocks noChangeArrowheads="1"/>
          </p:cNvSpPr>
          <p:nvPr/>
        </p:nvSpPr>
        <p:spPr bwMode="auto">
          <a:xfrm>
            <a:off x="5184775" y="3321050"/>
            <a:ext cx="395288" cy="323850"/>
          </a:xfrm>
          <a:prstGeom prst="rect">
            <a:avLst/>
          </a:prstGeom>
          <a:solidFill>
            <a:schemeClr val="tx2"/>
          </a:solidFill>
          <a:ln>
            <a:noFill/>
          </a:ln>
          <a:extLst>
            <a:ext uri="{91240B29-F687-4F45-9708-019B960494DF}">
              <a14:hiddenLine xmlns:a14="http://schemas.microsoft.com/office/drawing/2010/main" w="76200" algn="ctr">
                <a:solidFill>
                  <a:srgbClr val="000000"/>
                </a:solidFill>
                <a:round/>
                <a:headEnd/>
                <a:tailEnd/>
              </a14:hiddenLine>
            </a:ext>
          </a:extLst>
        </p:spPr>
        <p:txBody>
          <a:bodyPr anchor="ctr"/>
          <a:lstStyle/>
          <a:p>
            <a:endParaRPr lang="zh-CN" altLang="en-US"/>
          </a:p>
        </p:txBody>
      </p:sp>
      <p:sp>
        <p:nvSpPr>
          <p:cNvPr id="14" name="矩形 13"/>
          <p:cNvSpPr>
            <a:spLocks noChangeArrowheads="1"/>
          </p:cNvSpPr>
          <p:nvPr/>
        </p:nvSpPr>
        <p:spPr bwMode="auto">
          <a:xfrm>
            <a:off x="5724525" y="3321050"/>
            <a:ext cx="395288" cy="323850"/>
          </a:xfrm>
          <a:prstGeom prst="rect">
            <a:avLst/>
          </a:prstGeom>
          <a:solidFill>
            <a:schemeClr val="tx2"/>
          </a:solidFill>
          <a:ln>
            <a:noFill/>
          </a:ln>
          <a:extLst>
            <a:ext uri="{91240B29-F687-4F45-9708-019B960494DF}">
              <a14:hiddenLine xmlns:a14="http://schemas.microsoft.com/office/drawing/2010/main" w="76200" algn="ctr">
                <a:solidFill>
                  <a:srgbClr val="000000"/>
                </a:solidFill>
                <a:round/>
                <a:headEnd/>
                <a:tailEnd/>
              </a14:hiddenLine>
            </a:ext>
          </a:extLst>
        </p:spPr>
        <p:txBody>
          <a:bodyPr anchor="ctr"/>
          <a:lstStyle/>
          <a:p>
            <a:endParaRPr lang="zh-CN" altLang="en-US"/>
          </a:p>
        </p:txBody>
      </p:sp>
      <p:sp>
        <p:nvSpPr>
          <p:cNvPr id="15" name="矩形 14"/>
          <p:cNvSpPr>
            <a:spLocks noChangeArrowheads="1"/>
          </p:cNvSpPr>
          <p:nvPr/>
        </p:nvSpPr>
        <p:spPr bwMode="auto">
          <a:xfrm>
            <a:off x="6300788" y="3321050"/>
            <a:ext cx="395287" cy="323850"/>
          </a:xfrm>
          <a:prstGeom prst="rect">
            <a:avLst/>
          </a:prstGeom>
          <a:solidFill>
            <a:schemeClr val="tx2"/>
          </a:solidFill>
          <a:ln>
            <a:noFill/>
          </a:ln>
          <a:extLst>
            <a:ext uri="{91240B29-F687-4F45-9708-019B960494DF}">
              <a14:hiddenLine xmlns:a14="http://schemas.microsoft.com/office/drawing/2010/main" w="76200" algn="ctr">
                <a:solidFill>
                  <a:srgbClr val="000000"/>
                </a:solidFill>
                <a:round/>
                <a:headEnd/>
                <a:tailEnd/>
              </a14:hiddenLine>
            </a:ext>
          </a:extLst>
        </p:spPr>
        <p:txBody>
          <a:bodyPr anchor="ctr"/>
          <a:lstStyle/>
          <a:p>
            <a:endParaRPr lang="zh-CN" altLang="en-US"/>
          </a:p>
        </p:txBody>
      </p:sp>
      <p:sp>
        <p:nvSpPr>
          <p:cNvPr id="16" name="矩形 15"/>
          <p:cNvSpPr>
            <a:spLocks noChangeArrowheads="1"/>
          </p:cNvSpPr>
          <p:nvPr/>
        </p:nvSpPr>
        <p:spPr bwMode="auto">
          <a:xfrm>
            <a:off x="6840538" y="3321050"/>
            <a:ext cx="395287" cy="323850"/>
          </a:xfrm>
          <a:prstGeom prst="rect">
            <a:avLst/>
          </a:prstGeom>
          <a:solidFill>
            <a:schemeClr val="tx2"/>
          </a:solidFill>
          <a:ln>
            <a:noFill/>
          </a:ln>
          <a:extLst>
            <a:ext uri="{91240B29-F687-4F45-9708-019B960494DF}">
              <a14:hiddenLine xmlns:a14="http://schemas.microsoft.com/office/drawing/2010/main" w="76200" algn="ctr">
                <a:solidFill>
                  <a:srgbClr val="000000"/>
                </a:solidFill>
                <a:round/>
                <a:headEnd/>
                <a:tailEnd/>
              </a14:hiddenLine>
            </a:ext>
          </a:extLst>
        </p:spPr>
        <p:txBody>
          <a:bodyPr anchor="ctr"/>
          <a:lstStyle/>
          <a:p>
            <a:endParaRPr lang="zh-CN" altLang="en-US"/>
          </a:p>
        </p:txBody>
      </p:sp>
      <p:sp>
        <p:nvSpPr>
          <p:cNvPr id="18" name="矩形 17"/>
          <p:cNvSpPr>
            <a:spLocks noChangeArrowheads="1"/>
          </p:cNvSpPr>
          <p:nvPr/>
        </p:nvSpPr>
        <p:spPr bwMode="auto">
          <a:xfrm>
            <a:off x="571500" y="4581525"/>
            <a:ext cx="5584825" cy="287338"/>
          </a:xfrm>
          <a:prstGeom prst="rect">
            <a:avLst/>
          </a:prstGeom>
          <a:solidFill>
            <a:schemeClr val="tx2"/>
          </a:solidFill>
          <a:ln>
            <a:noFill/>
          </a:ln>
          <a:extLst>
            <a:ext uri="{91240B29-F687-4F45-9708-019B960494DF}">
              <a14:hiddenLine xmlns:a14="http://schemas.microsoft.com/office/drawing/2010/main" w="76200" algn="ctr">
                <a:solidFill>
                  <a:srgbClr val="000000"/>
                </a:solidFill>
                <a:round/>
                <a:headEnd/>
                <a:tailEnd/>
              </a14:hiddenLine>
            </a:ext>
          </a:extLst>
        </p:spPr>
        <p:txBody>
          <a:bodyPr anchor="ctr"/>
          <a:lstStyle/>
          <a:p>
            <a:endParaRPr lang="zh-CN" altLang="en-US"/>
          </a:p>
        </p:txBody>
      </p:sp>
      <p:sp>
        <p:nvSpPr>
          <p:cNvPr id="19" name="矩形 18"/>
          <p:cNvSpPr>
            <a:spLocks noChangeArrowheads="1"/>
          </p:cNvSpPr>
          <p:nvPr/>
        </p:nvSpPr>
        <p:spPr bwMode="auto">
          <a:xfrm>
            <a:off x="571500" y="4329113"/>
            <a:ext cx="5584825" cy="252412"/>
          </a:xfrm>
          <a:prstGeom prst="rect">
            <a:avLst/>
          </a:prstGeom>
          <a:solidFill>
            <a:schemeClr val="tx2"/>
          </a:solidFill>
          <a:ln>
            <a:noFill/>
          </a:ln>
          <a:extLst>
            <a:ext uri="{91240B29-F687-4F45-9708-019B960494DF}">
              <a14:hiddenLine xmlns:a14="http://schemas.microsoft.com/office/drawing/2010/main" w="76200" algn="ctr">
                <a:solidFill>
                  <a:srgbClr val="000000"/>
                </a:solidFill>
                <a:round/>
                <a:headEnd/>
                <a:tailEnd/>
              </a14:hiddenLine>
            </a:ext>
          </a:extLst>
        </p:spPr>
        <p:txBody>
          <a:bodyPr anchor="ctr"/>
          <a:lstStyle/>
          <a:p>
            <a:endParaRPr lang="zh-CN" altLang="en-US"/>
          </a:p>
        </p:txBody>
      </p:sp>
      <p:sp>
        <p:nvSpPr>
          <p:cNvPr id="20" name="矩形 19"/>
          <p:cNvSpPr>
            <a:spLocks noChangeArrowheads="1"/>
          </p:cNvSpPr>
          <p:nvPr/>
        </p:nvSpPr>
        <p:spPr bwMode="auto">
          <a:xfrm>
            <a:off x="571500" y="4833938"/>
            <a:ext cx="5584825" cy="287337"/>
          </a:xfrm>
          <a:prstGeom prst="rect">
            <a:avLst/>
          </a:prstGeom>
          <a:solidFill>
            <a:schemeClr val="tx2"/>
          </a:solidFill>
          <a:ln>
            <a:noFill/>
          </a:ln>
          <a:extLst>
            <a:ext uri="{91240B29-F687-4F45-9708-019B960494DF}">
              <a14:hiddenLine xmlns:a14="http://schemas.microsoft.com/office/drawing/2010/main" w="76200" algn="ctr">
                <a:solidFill>
                  <a:srgbClr val="000000"/>
                </a:solidFill>
                <a:round/>
                <a:headEnd/>
                <a:tailEnd/>
              </a14:hiddenLine>
            </a:ext>
          </a:extLst>
        </p:spPr>
        <p:txBody>
          <a:bodyPr anchor="ctr"/>
          <a:lstStyle/>
          <a:p>
            <a:endParaRPr lang="zh-CN" altLang="en-US"/>
          </a:p>
        </p:txBody>
      </p:sp>
      <p:sp>
        <p:nvSpPr>
          <p:cNvPr id="21" name="矩形 20"/>
          <p:cNvSpPr>
            <a:spLocks noChangeArrowheads="1"/>
          </p:cNvSpPr>
          <p:nvPr/>
        </p:nvSpPr>
        <p:spPr bwMode="auto">
          <a:xfrm>
            <a:off x="571500" y="5084763"/>
            <a:ext cx="5584825" cy="288925"/>
          </a:xfrm>
          <a:prstGeom prst="rect">
            <a:avLst/>
          </a:prstGeom>
          <a:solidFill>
            <a:schemeClr val="tx2"/>
          </a:solidFill>
          <a:ln>
            <a:noFill/>
          </a:ln>
          <a:extLst>
            <a:ext uri="{91240B29-F687-4F45-9708-019B960494DF}">
              <a14:hiddenLine xmlns:a14="http://schemas.microsoft.com/office/drawing/2010/main" w="76200" algn="ctr">
                <a:solidFill>
                  <a:srgbClr val="000000"/>
                </a:solidFill>
                <a:round/>
                <a:headEnd/>
                <a:tailEnd/>
              </a14:hiddenLine>
            </a:ext>
          </a:extLst>
        </p:spPr>
        <p:txBody>
          <a:bodyPr anchor="ctr"/>
          <a:lstStyle/>
          <a:p>
            <a:endParaRPr lang="zh-CN" altLang="en-US"/>
          </a:p>
        </p:txBody>
      </p:sp>
      <p:sp>
        <p:nvSpPr>
          <p:cNvPr id="22" name="矩形 21"/>
          <p:cNvSpPr>
            <a:spLocks noChangeArrowheads="1"/>
          </p:cNvSpPr>
          <p:nvPr/>
        </p:nvSpPr>
        <p:spPr bwMode="auto">
          <a:xfrm>
            <a:off x="571500" y="5337175"/>
            <a:ext cx="5584825" cy="287338"/>
          </a:xfrm>
          <a:prstGeom prst="rect">
            <a:avLst/>
          </a:prstGeom>
          <a:solidFill>
            <a:schemeClr val="tx2"/>
          </a:solidFill>
          <a:ln>
            <a:noFill/>
          </a:ln>
          <a:extLst>
            <a:ext uri="{91240B29-F687-4F45-9708-019B960494DF}">
              <a14:hiddenLine xmlns:a14="http://schemas.microsoft.com/office/drawing/2010/main" w="76200" algn="ctr">
                <a:solidFill>
                  <a:srgbClr val="000000"/>
                </a:solidFill>
                <a:round/>
                <a:headEnd/>
                <a:tailEnd/>
              </a14:hiddenLine>
            </a:ext>
          </a:extLst>
        </p:spPr>
        <p:txBody>
          <a:bodyPr anchor="ctr"/>
          <a:lstStyle/>
          <a:p>
            <a:endParaRPr lang="zh-CN" altLang="en-US"/>
          </a:p>
        </p:txBody>
      </p:sp>
      <p:sp>
        <p:nvSpPr>
          <p:cNvPr id="23" name="矩形 22"/>
          <p:cNvSpPr>
            <a:spLocks noChangeArrowheads="1"/>
          </p:cNvSpPr>
          <p:nvPr/>
        </p:nvSpPr>
        <p:spPr bwMode="auto">
          <a:xfrm>
            <a:off x="571500" y="5589588"/>
            <a:ext cx="5584825" cy="287337"/>
          </a:xfrm>
          <a:prstGeom prst="rect">
            <a:avLst/>
          </a:prstGeom>
          <a:solidFill>
            <a:schemeClr val="tx2"/>
          </a:solidFill>
          <a:ln>
            <a:noFill/>
          </a:ln>
          <a:extLst>
            <a:ext uri="{91240B29-F687-4F45-9708-019B960494DF}">
              <a14:hiddenLine xmlns:a14="http://schemas.microsoft.com/office/drawing/2010/main" w="76200" algn="ctr">
                <a:solidFill>
                  <a:srgbClr val="000000"/>
                </a:solidFill>
                <a:round/>
                <a:headEnd/>
                <a:tailEnd/>
              </a14:hiddenLine>
            </a:ext>
          </a:extLst>
        </p:spPr>
        <p:txBody>
          <a:bodyPr anchor="ctr"/>
          <a:lstStyle/>
          <a:p>
            <a:endParaRPr lang="zh-CN" altLang="en-US"/>
          </a:p>
        </p:txBody>
      </p:sp>
      <p:sp>
        <p:nvSpPr>
          <p:cNvPr id="24" name="矩形 23"/>
          <p:cNvSpPr>
            <a:spLocks noChangeArrowheads="1"/>
          </p:cNvSpPr>
          <p:nvPr/>
        </p:nvSpPr>
        <p:spPr bwMode="auto">
          <a:xfrm>
            <a:off x="571500" y="5805488"/>
            <a:ext cx="5584825" cy="287337"/>
          </a:xfrm>
          <a:prstGeom prst="rect">
            <a:avLst/>
          </a:prstGeom>
          <a:solidFill>
            <a:schemeClr val="tx2"/>
          </a:solidFill>
          <a:ln>
            <a:noFill/>
          </a:ln>
          <a:extLst>
            <a:ext uri="{91240B29-F687-4F45-9708-019B960494DF}">
              <a14:hiddenLine xmlns:a14="http://schemas.microsoft.com/office/drawing/2010/main" w="76200" algn="ctr">
                <a:solidFill>
                  <a:srgbClr val="000000"/>
                </a:solidFill>
                <a:round/>
                <a:headEnd/>
                <a:tailEnd/>
              </a14:hiddenLine>
            </a:ext>
          </a:extLst>
        </p:spPr>
        <p:txBody>
          <a:bodyPr anchor="ctr"/>
          <a:lstStyle/>
          <a:p>
            <a:endParaRPr lang="zh-CN" altLang="en-US"/>
          </a:p>
        </p:txBody>
      </p:sp>
      <p:sp>
        <p:nvSpPr>
          <p:cNvPr id="25" name="矩形 24"/>
          <p:cNvSpPr>
            <a:spLocks noChangeArrowheads="1"/>
          </p:cNvSpPr>
          <p:nvPr/>
        </p:nvSpPr>
        <p:spPr bwMode="auto">
          <a:xfrm>
            <a:off x="571500" y="6021388"/>
            <a:ext cx="5584825" cy="287337"/>
          </a:xfrm>
          <a:prstGeom prst="rect">
            <a:avLst/>
          </a:prstGeom>
          <a:solidFill>
            <a:schemeClr val="tx2"/>
          </a:solidFill>
          <a:ln>
            <a:noFill/>
          </a:ln>
          <a:extLst>
            <a:ext uri="{91240B29-F687-4F45-9708-019B960494DF}">
              <a14:hiddenLine xmlns:a14="http://schemas.microsoft.com/office/drawing/2010/main" w="76200" algn="ctr">
                <a:solidFill>
                  <a:srgbClr val="000000"/>
                </a:solidFill>
                <a:round/>
                <a:headEnd/>
                <a:tailEnd/>
              </a14:hiddenLine>
            </a:ext>
          </a:extLst>
        </p:spPr>
        <p:txBody>
          <a:bodyPr anchor="ctr"/>
          <a:lstStyle/>
          <a:p>
            <a:endParaRPr lang="zh-CN" altLang="en-US"/>
          </a:p>
        </p:txBody>
      </p:sp>
      <p:sp>
        <p:nvSpPr>
          <p:cNvPr id="26" name="矩形 25"/>
          <p:cNvSpPr>
            <a:spLocks noChangeArrowheads="1"/>
          </p:cNvSpPr>
          <p:nvPr/>
        </p:nvSpPr>
        <p:spPr bwMode="auto">
          <a:xfrm>
            <a:off x="571500" y="6272213"/>
            <a:ext cx="7042150" cy="288925"/>
          </a:xfrm>
          <a:prstGeom prst="rect">
            <a:avLst/>
          </a:prstGeom>
          <a:solidFill>
            <a:schemeClr val="tx2"/>
          </a:solidFill>
          <a:ln>
            <a:noFill/>
          </a:ln>
          <a:extLst>
            <a:ext uri="{91240B29-F687-4F45-9708-019B960494DF}">
              <a14:hiddenLine xmlns:a14="http://schemas.microsoft.com/office/drawing/2010/main" w="76200" algn="ctr">
                <a:solidFill>
                  <a:srgbClr val="000000"/>
                </a:solidFill>
                <a:round/>
                <a:headEnd/>
                <a:tailEnd/>
              </a14:hiddenLine>
            </a:ext>
          </a:extLst>
        </p:spPr>
        <p:txBody>
          <a:bodyPr anchor="ctr"/>
          <a:lstStyle/>
          <a:p>
            <a:endParaRPr lang="zh-CN" altLang="en-US"/>
          </a:p>
        </p:txBody>
      </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hidden"/>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hidden"/>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hidden"/>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hidden"/>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hidden"/>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xit" presetSubtype="0" fill="hold" grpId="0" nodeType="clickEffect">
                                  <p:stCondLst>
                                    <p:cond delay="0"/>
                                  </p:stCondLst>
                                  <p:childTnLst>
                                    <p:set>
                                      <p:cBhvr>
                                        <p:cTn id="46" dur="1" fill="hold">
                                          <p:stCondLst>
                                            <p:cond delay="0"/>
                                          </p:stCondLst>
                                        </p:cTn>
                                        <p:tgtEl>
                                          <p:spTgt spid="23"/>
                                        </p:tgtEl>
                                        <p:attrNameLst>
                                          <p:attrName>style.visibility</p:attrName>
                                        </p:attrNameLst>
                                      </p:cBhvr>
                                      <p:to>
                                        <p:strVal val="hidden"/>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xit" presetSubtype="0" fill="hold" grpId="0" nodeType="clickEffect">
                                  <p:stCondLst>
                                    <p:cond delay="0"/>
                                  </p:stCondLst>
                                  <p:childTnLst>
                                    <p:set>
                                      <p:cBhvr>
                                        <p:cTn id="50" dur="1" fill="hold">
                                          <p:stCondLst>
                                            <p:cond delay="0"/>
                                          </p:stCondLst>
                                        </p:cTn>
                                        <p:tgtEl>
                                          <p:spTgt spid="13"/>
                                        </p:tgtEl>
                                        <p:attrNameLst>
                                          <p:attrName>style.visibility</p:attrName>
                                        </p:attrNameLst>
                                      </p:cBhvr>
                                      <p:to>
                                        <p:strVal val="hidden"/>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xit" presetSubtype="0" fill="hold" grpId="0" nodeType="clickEffect">
                                  <p:stCondLst>
                                    <p:cond delay="0"/>
                                  </p:stCondLst>
                                  <p:childTnLst>
                                    <p:set>
                                      <p:cBhvr>
                                        <p:cTn id="54" dur="1" fill="hold">
                                          <p:stCondLst>
                                            <p:cond delay="0"/>
                                          </p:stCondLst>
                                        </p:cTn>
                                        <p:tgtEl>
                                          <p:spTgt spid="24"/>
                                        </p:tgtEl>
                                        <p:attrNameLst>
                                          <p:attrName>style.visibility</p:attrName>
                                        </p:attrNameLst>
                                      </p:cBhvr>
                                      <p:to>
                                        <p:strVal val="hidden"/>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xit" presetSubtype="0" fill="hold" grpId="0" nodeType="clickEffect">
                                  <p:stCondLst>
                                    <p:cond delay="0"/>
                                  </p:stCondLst>
                                  <p:childTnLst>
                                    <p:set>
                                      <p:cBhvr>
                                        <p:cTn id="58" dur="1" fill="hold">
                                          <p:stCondLst>
                                            <p:cond delay="0"/>
                                          </p:stCondLst>
                                        </p:cTn>
                                        <p:tgtEl>
                                          <p:spTgt spid="14"/>
                                        </p:tgtEl>
                                        <p:attrNameLst>
                                          <p:attrName>style.visibility</p:attrName>
                                        </p:attrNameLst>
                                      </p:cBhvr>
                                      <p:to>
                                        <p:strVal val="hidden"/>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xit" presetSubtype="0" fill="hold" grpId="0" nodeType="clickEffect">
                                  <p:stCondLst>
                                    <p:cond delay="0"/>
                                  </p:stCondLst>
                                  <p:childTnLst>
                                    <p:set>
                                      <p:cBhvr>
                                        <p:cTn id="62" dur="1" fill="hold">
                                          <p:stCondLst>
                                            <p:cond delay="0"/>
                                          </p:stCondLst>
                                        </p:cTn>
                                        <p:tgtEl>
                                          <p:spTgt spid="25"/>
                                        </p:tgtEl>
                                        <p:attrNameLst>
                                          <p:attrName>style.visibility</p:attrName>
                                        </p:attrNameLst>
                                      </p:cBhvr>
                                      <p:to>
                                        <p:strVal val="hidden"/>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xit" presetSubtype="0" fill="hold" grpId="0" nodeType="clickEffect">
                                  <p:stCondLst>
                                    <p:cond delay="0"/>
                                  </p:stCondLst>
                                  <p:childTnLst>
                                    <p:set>
                                      <p:cBhvr>
                                        <p:cTn id="66" dur="1" fill="hold">
                                          <p:stCondLst>
                                            <p:cond delay="0"/>
                                          </p:stCondLst>
                                        </p:cTn>
                                        <p:tgtEl>
                                          <p:spTgt spid="15"/>
                                        </p:tgtEl>
                                        <p:attrNameLst>
                                          <p:attrName>style.visibility</p:attrName>
                                        </p:attrNameLst>
                                      </p:cBhvr>
                                      <p:to>
                                        <p:strVal val="hidden"/>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xit" presetSubtype="0" fill="hold" grpId="0" nodeType="clickEffect">
                                  <p:stCondLst>
                                    <p:cond delay="0"/>
                                  </p:stCondLst>
                                  <p:childTnLst>
                                    <p:set>
                                      <p:cBhvr>
                                        <p:cTn id="70" dur="1" fill="hold">
                                          <p:stCondLst>
                                            <p:cond delay="0"/>
                                          </p:stCondLst>
                                        </p:cTn>
                                        <p:tgtEl>
                                          <p:spTgt spid="26"/>
                                        </p:tgtEl>
                                        <p:attrNameLst>
                                          <p:attrName>style.visibility</p:attrName>
                                        </p:attrNameLst>
                                      </p:cBhvr>
                                      <p:to>
                                        <p:strVal val="hidden"/>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xit" presetSubtype="0" fill="hold" grpId="0" nodeType="clickEffect">
                                  <p:stCondLst>
                                    <p:cond delay="0"/>
                                  </p:stCondLst>
                                  <p:childTnLst>
                                    <p:set>
                                      <p:cBhvr>
                                        <p:cTn id="74"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0" grpId="0" animBg="1"/>
      <p:bldP spid="11" grpId="0" animBg="1"/>
      <p:bldP spid="12" grpId="0" animBg="1"/>
      <p:bldP spid="13" grpId="0" animBg="1"/>
      <p:bldP spid="14" grpId="0" animBg="1"/>
      <p:bldP spid="15" grpId="0" animBg="1"/>
      <p:bldP spid="16" grpId="0" animBg="1"/>
      <p:bldP spid="18" grpId="0" animBg="1"/>
      <p:bldP spid="19" grpId="0" animBg="1"/>
      <p:bldP spid="20" grpId="0" animBg="1"/>
      <p:bldP spid="21" grpId="0" animBg="1"/>
      <p:bldP spid="22" grpId="0" animBg="1"/>
      <p:bldP spid="23" grpId="0" animBg="1"/>
      <p:bldP spid="24" grpId="0" animBg="1"/>
      <p:bldP spid="25" grpId="0" animBg="1"/>
      <p:bldP spid="26"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811" name="Rectangle 3" descr="Rectangle: Click to edit Master text styles&#10;Second level&#10;Third level&#10;Fourth level&#10;Fifth level"/>
          <p:cNvSpPr>
            <a:spLocks noGrp="1" noChangeArrowheads="1"/>
          </p:cNvSpPr>
          <p:nvPr>
            <p:ph type="body" idx="1"/>
          </p:nvPr>
        </p:nvSpPr>
        <p:spPr>
          <a:xfrm>
            <a:off x="300038" y="1268413"/>
            <a:ext cx="7475537" cy="5589587"/>
          </a:xfrm>
        </p:spPr>
        <p:txBody>
          <a:bodyPr/>
          <a:lstStyle/>
          <a:p>
            <a:pPr eaLnBrk="1" hangingPunct="1">
              <a:buFont typeface="Wingdings" pitchFamily="2" charset="2"/>
              <a:buNone/>
              <a:defRPr/>
            </a:pPr>
            <a:r>
              <a:rPr lang="en-US" altLang="zh-CN" b="0" dirty="0">
                <a:latin typeface="+mn-lt"/>
              </a:rPr>
              <a:t>void </a:t>
            </a:r>
            <a:r>
              <a:rPr lang="en-US" altLang="zh-CN" b="0" dirty="0" err="1">
                <a:latin typeface="+mn-lt"/>
              </a:rPr>
              <a:t>GetFailure</a:t>
            </a:r>
            <a:r>
              <a:rPr lang="en-US" altLang="zh-CN" b="0" dirty="0">
                <a:latin typeface="+mn-lt"/>
              </a:rPr>
              <a:t>(const String &amp;pat, </a:t>
            </a:r>
            <a:r>
              <a:rPr lang="en-US" altLang="zh-CN" b="0" dirty="0" err="1">
                <a:latin typeface="+mn-lt"/>
              </a:rPr>
              <a:t>int</a:t>
            </a:r>
            <a:r>
              <a:rPr lang="en-US" altLang="zh-CN" b="0" dirty="0">
                <a:latin typeface="+mn-lt"/>
              </a:rPr>
              <a:t> f[])</a:t>
            </a:r>
            <a:endParaRPr lang="zh-CN" altLang="zh-CN" b="0" dirty="0">
              <a:latin typeface="+mn-lt"/>
            </a:endParaRPr>
          </a:p>
          <a:p>
            <a:pPr eaLnBrk="1" hangingPunct="1">
              <a:buFont typeface="Wingdings" pitchFamily="2" charset="2"/>
              <a:buNone/>
              <a:defRPr/>
            </a:pPr>
            <a:r>
              <a:rPr lang="en-US" altLang="zh-CN" b="0" dirty="0">
                <a:latin typeface="+mn-lt"/>
              </a:rPr>
              <a:t>{</a:t>
            </a:r>
            <a:endParaRPr lang="zh-CN" altLang="zh-CN" b="0" dirty="0">
              <a:latin typeface="+mn-lt"/>
            </a:endParaRPr>
          </a:p>
          <a:p>
            <a:pPr eaLnBrk="1" hangingPunct="1">
              <a:buFont typeface="Wingdings" pitchFamily="2" charset="2"/>
              <a:buNone/>
              <a:defRPr/>
            </a:pPr>
            <a:r>
              <a:rPr lang="en-US" altLang="zh-CN" b="0" dirty="0">
                <a:latin typeface="+mn-lt"/>
              </a:rPr>
              <a:t>     </a:t>
            </a:r>
            <a:r>
              <a:rPr lang="en-US" altLang="zh-CN" b="0" dirty="0" err="1">
                <a:latin typeface="+mn-lt"/>
              </a:rPr>
              <a:t>int</a:t>
            </a:r>
            <a:r>
              <a:rPr lang="en-US" altLang="zh-CN" b="0" dirty="0">
                <a:latin typeface="+mn-lt"/>
              </a:rPr>
              <a:t> j = 0, k = -1;		</a:t>
            </a:r>
            <a:endParaRPr lang="zh-CN" altLang="zh-CN" b="0" dirty="0">
              <a:latin typeface="+mn-lt"/>
            </a:endParaRPr>
          </a:p>
          <a:p>
            <a:pPr eaLnBrk="1" hangingPunct="1">
              <a:buFont typeface="Wingdings" pitchFamily="2" charset="2"/>
              <a:buNone/>
              <a:defRPr/>
            </a:pPr>
            <a:r>
              <a:rPr lang="en-US" altLang="zh-CN" b="0" dirty="0">
                <a:latin typeface="+mn-lt"/>
              </a:rPr>
              <a:t>     f[0]=-1;			// </a:t>
            </a:r>
            <a:r>
              <a:rPr lang="zh-CN" altLang="zh-CN" b="0" dirty="0">
                <a:latin typeface="+mn-lt"/>
              </a:rPr>
              <a:t>初始</a:t>
            </a:r>
            <a:r>
              <a:rPr lang="en-US" altLang="zh-CN" b="0" dirty="0">
                <a:latin typeface="+mn-lt"/>
              </a:rPr>
              <a:t>f[0]</a:t>
            </a:r>
            <a:r>
              <a:rPr lang="zh-CN" altLang="zh-CN" b="0" dirty="0">
                <a:latin typeface="+mn-lt"/>
              </a:rPr>
              <a:t>的值为</a:t>
            </a:r>
            <a:r>
              <a:rPr lang="en-US" altLang="zh-CN" b="0" dirty="0">
                <a:latin typeface="+mn-lt"/>
              </a:rPr>
              <a:t>-1</a:t>
            </a:r>
            <a:endParaRPr lang="zh-CN" altLang="zh-CN" b="0" dirty="0">
              <a:latin typeface="+mn-lt"/>
            </a:endParaRPr>
          </a:p>
          <a:p>
            <a:pPr eaLnBrk="1" hangingPunct="1">
              <a:buFont typeface="Wingdings" pitchFamily="2" charset="2"/>
              <a:buNone/>
              <a:defRPr/>
            </a:pPr>
            <a:r>
              <a:rPr lang="en-US" altLang="zh-CN" b="0" dirty="0">
                <a:latin typeface="+mn-lt"/>
              </a:rPr>
              <a:t>     while (j &lt; </a:t>
            </a:r>
            <a:r>
              <a:rPr lang="en-US" altLang="zh-CN" b="0" dirty="0" err="1">
                <a:latin typeface="+mn-lt"/>
              </a:rPr>
              <a:t>pat.Length</a:t>
            </a:r>
            <a:r>
              <a:rPr lang="en-US" altLang="zh-CN" b="0" dirty="0">
                <a:latin typeface="+mn-lt"/>
              </a:rPr>
              <a:t>() - 1)</a:t>
            </a:r>
            <a:endParaRPr lang="zh-CN" altLang="zh-CN" b="0" dirty="0">
              <a:latin typeface="+mn-lt"/>
            </a:endParaRPr>
          </a:p>
          <a:p>
            <a:pPr eaLnBrk="1" hangingPunct="1">
              <a:buFont typeface="Wingdings" pitchFamily="2" charset="2"/>
              <a:buNone/>
              <a:defRPr/>
            </a:pPr>
            <a:r>
              <a:rPr lang="en-US" altLang="zh-CN" b="0" dirty="0">
                <a:latin typeface="+mn-lt"/>
              </a:rPr>
              <a:t>	if (k == -1 || pat[k] == pat[j])	</a:t>
            </a:r>
            <a:endParaRPr lang="zh-CN" altLang="zh-CN" b="0" dirty="0">
              <a:latin typeface="+mn-lt"/>
            </a:endParaRPr>
          </a:p>
          <a:p>
            <a:pPr eaLnBrk="1" hangingPunct="1">
              <a:buFont typeface="Wingdings" pitchFamily="2" charset="2"/>
              <a:buNone/>
              <a:defRPr/>
            </a:pPr>
            <a:r>
              <a:rPr lang="en-US" altLang="zh-CN" b="0" dirty="0">
                <a:latin typeface="+mn-lt"/>
              </a:rPr>
              <a:t>		f[++j]=++k;</a:t>
            </a:r>
            <a:endParaRPr lang="zh-CN" altLang="zh-CN" b="0" dirty="0">
              <a:latin typeface="+mn-lt"/>
            </a:endParaRPr>
          </a:p>
          <a:p>
            <a:pPr eaLnBrk="1" hangingPunct="1">
              <a:buFont typeface="Wingdings" pitchFamily="2" charset="2"/>
              <a:buNone/>
              <a:defRPr/>
            </a:pPr>
            <a:r>
              <a:rPr lang="en-US" altLang="zh-CN" b="0" dirty="0">
                <a:latin typeface="+mn-lt"/>
              </a:rPr>
              <a:t>	else		            // pat[k]</a:t>
            </a:r>
            <a:r>
              <a:rPr lang="zh-CN" altLang="zh-CN" b="0" dirty="0">
                <a:latin typeface="+mn-lt"/>
              </a:rPr>
              <a:t>与</a:t>
            </a:r>
            <a:r>
              <a:rPr lang="en-US" altLang="zh-CN" b="0" dirty="0">
                <a:latin typeface="+mn-lt"/>
              </a:rPr>
              <a:t>pat[j]</a:t>
            </a:r>
            <a:r>
              <a:rPr lang="zh-CN" altLang="zh-CN" b="0" dirty="0">
                <a:latin typeface="+mn-lt"/>
              </a:rPr>
              <a:t>不匹配</a:t>
            </a:r>
          </a:p>
          <a:p>
            <a:pPr eaLnBrk="1" hangingPunct="1">
              <a:buFont typeface="Wingdings" pitchFamily="2" charset="2"/>
              <a:buNone/>
              <a:defRPr/>
            </a:pPr>
            <a:r>
              <a:rPr lang="en-US" altLang="zh-CN" b="0" dirty="0">
                <a:latin typeface="+mn-lt"/>
              </a:rPr>
              <a:t>		k = f[k];	// </a:t>
            </a:r>
            <a:r>
              <a:rPr lang="zh-CN" altLang="zh-CN" b="0" dirty="0">
                <a:latin typeface="+mn-lt"/>
              </a:rPr>
              <a:t>寻求新的匹配字符</a:t>
            </a:r>
          </a:p>
          <a:p>
            <a:pPr eaLnBrk="1" hangingPunct="1">
              <a:buFont typeface="Wingdings" pitchFamily="2" charset="2"/>
              <a:buNone/>
              <a:defRPr/>
            </a:pPr>
            <a:r>
              <a:rPr lang="en-US" altLang="zh-CN" b="0" dirty="0">
                <a:latin typeface="+mn-lt"/>
              </a:rPr>
              <a:t>}</a:t>
            </a:r>
            <a:endParaRPr lang="zh-CN" altLang="zh-CN" b="0" dirty="0">
              <a:latin typeface="+mn-lt"/>
            </a:endParaRPr>
          </a:p>
        </p:txBody>
      </p:sp>
      <p:sp>
        <p:nvSpPr>
          <p:cNvPr id="79875" name="标题 1"/>
          <p:cNvSpPr>
            <a:spLocks noGrp="1"/>
          </p:cNvSpPr>
          <p:nvPr>
            <p:ph type="title"/>
          </p:nvPr>
        </p:nvSpPr>
        <p:spPr>
          <a:xfrm>
            <a:off x="993775" y="142875"/>
            <a:ext cx="7754938" cy="838200"/>
          </a:xfrm>
        </p:spPr>
        <p:txBody>
          <a:bodyPr/>
          <a:lstStyle/>
          <a:p>
            <a:r>
              <a:rPr lang="zh-CN" altLang="en-US">
                <a:solidFill>
                  <a:schemeClr val="tx2"/>
                </a:solidFill>
                <a:latin typeface="黑体" pitchFamily="49" charset="-122"/>
                <a:ea typeface="黑体" pitchFamily="49" charset="-122"/>
              </a:rPr>
              <a:t>模式匹配的</a:t>
            </a:r>
            <a:r>
              <a:rPr lang="en-US" altLang="zh-CN">
                <a:solidFill>
                  <a:schemeClr val="tx2"/>
                </a:solidFill>
                <a:latin typeface="黑体" pitchFamily="49" charset="-122"/>
                <a:ea typeface="黑体" pitchFamily="49" charset="-122"/>
              </a:rPr>
              <a:t>KMP</a:t>
            </a:r>
            <a:r>
              <a:rPr lang="zh-CN" altLang="en-US">
                <a:solidFill>
                  <a:schemeClr val="tx2"/>
                </a:solidFill>
                <a:latin typeface="黑体" pitchFamily="49" charset="-122"/>
                <a:ea typeface="黑体" pitchFamily="49" charset="-122"/>
              </a:rPr>
              <a:t>算法</a:t>
            </a:r>
          </a:p>
        </p:txBody>
      </p:sp>
    </p:spTree>
  </p:cSld>
  <p:clrMapOvr>
    <a:masterClrMapping/>
  </p:clrMapOvr>
  <p:transition spd="slow">
    <p:circle/>
  </p:transition>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1875" name="Rectangle 3" descr="Rectangle: Click to edit Master text styles&#10;Second level&#10;Third level&#10;Fourth level&#10;Fifth level"/>
          <p:cNvSpPr>
            <a:spLocks noGrp="1" noChangeArrowheads="1"/>
          </p:cNvSpPr>
          <p:nvPr>
            <p:ph type="body" idx="1"/>
          </p:nvPr>
        </p:nvSpPr>
        <p:spPr>
          <a:xfrm>
            <a:off x="300038" y="1384300"/>
            <a:ext cx="7521575" cy="5075238"/>
          </a:xfrm>
        </p:spPr>
        <p:txBody>
          <a:bodyPr/>
          <a:lstStyle/>
          <a:p>
            <a:pPr algn="just" eaLnBrk="1" hangingPunct="1">
              <a:lnSpc>
                <a:spcPct val="105000"/>
              </a:lnSpc>
              <a:buClr>
                <a:srgbClr val="0000FF"/>
              </a:buClr>
              <a:defRPr/>
            </a:pPr>
            <a:r>
              <a:rPr lang="en-US" altLang="zh-CN" dirty="0">
                <a:ea typeface="楷体_GB2312" pitchFamily="49" charset="-122"/>
              </a:rPr>
              <a:t>(3)</a:t>
            </a:r>
            <a:r>
              <a:rPr lang="en-US" altLang="zh-CN" dirty="0">
                <a:latin typeface="Times New Roman" pitchFamily="18" charset="0"/>
                <a:ea typeface="楷体_GB2312" pitchFamily="49" charset="-122"/>
              </a:rPr>
              <a:t> </a:t>
            </a:r>
            <a:r>
              <a:rPr lang="zh-CN" altLang="en-US" dirty="0">
                <a:solidFill>
                  <a:srgbClr val="0000FF"/>
                </a:solidFill>
                <a:ea typeface="楷体_GB2312" pitchFamily="49" charset="-122"/>
              </a:rPr>
              <a:t>串的连接：把两个串连接形成一个长度为两个串长度之和的新串。</a:t>
            </a:r>
            <a:r>
              <a:rPr lang="zh-CN" altLang="en-US" dirty="0">
                <a:ea typeface="楷体_GB2312" pitchFamily="49" charset="-122"/>
              </a:rPr>
              <a:t>设</a:t>
            </a:r>
            <a:r>
              <a:rPr lang="en-US" altLang="zh-CN" dirty="0">
                <a:ea typeface="楷体_GB2312" pitchFamily="49" charset="-122"/>
              </a:rPr>
              <a:t>s5</a:t>
            </a:r>
            <a:r>
              <a:rPr lang="zh-CN" altLang="en-US" dirty="0">
                <a:ea typeface="楷体_GB2312" pitchFamily="49" charset="-122"/>
              </a:rPr>
              <a:t>为</a:t>
            </a:r>
            <a:r>
              <a:rPr lang="en-US" altLang="zh-CN" dirty="0">
                <a:ea typeface="楷体_GB2312" pitchFamily="49" charset="-122"/>
              </a:rPr>
              <a:t>s2</a:t>
            </a:r>
            <a:r>
              <a:rPr lang="zh-CN" altLang="en-US" dirty="0">
                <a:ea typeface="楷体_GB2312" pitchFamily="49" charset="-122"/>
              </a:rPr>
              <a:t>和</a:t>
            </a:r>
            <a:r>
              <a:rPr lang="en-US" altLang="zh-CN" dirty="0">
                <a:ea typeface="楷体_GB2312" pitchFamily="49" charset="-122"/>
              </a:rPr>
              <a:t>s3</a:t>
            </a:r>
            <a:r>
              <a:rPr lang="zh-CN" altLang="en-US" dirty="0">
                <a:ea typeface="楷体_GB2312" pitchFamily="49" charset="-122"/>
              </a:rPr>
              <a:t>连接形成的新串，则</a:t>
            </a:r>
            <a:r>
              <a:rPr lang="en-US" altLang="zh-CN" dirty="0">
                <a:ea typeface="楷体_GB2312" pitchFamily="49" charset="-122"/>
              </a:rPr>
              <a:t>s5="</a:t>
            </a:r>
            <a:r>
              <a:rPr lang="en-US" altLang="zh-CN" dirty="0" err="1">
                <a:ea typeface="楷体_GB2312" pitchFamily="49" charset="-122"/>
              </a:rPr>
              <a:t>jeepcar</a:t>
            </a:r>
            <a:r>
              <a:rPr lang="en-US" altLang="zh-CN" dirty="0">
                <a:ea typeface="楷体_GB2312" pitchFamily="49" charset="-122"/>
              </a:rPr>
              <a:t>"</a:t>
            </a:r>
            <a:r>
              <a:rPr lang="zh-CN" altLang="en-US" dirty="0">
                <a:ea typeface="楷体_GB2312" pitchFamily="49" charset="-122"/>
              </a:rPr>
              <a:t>，即将后面的串连接在前面串的尾部。</a:t>
            </a:r>
            <a:endParaRPr lang="en-US" altLang="zh-CN" dirty="0">
              <a:ea typeface="楷体_GB2312" pitchFamily="49" charset="-122"/>
            </a:endParaRPr>
          </a:p>
          <a:p>
            <a:pPr algn="just" eaLnBrk="1" hangingPunct="1">
              <a:lnSpc>
                <a:spcPct val="110000"/>
              </a:lnSpc>
              <a:buClr>
                <a:srgbClr val="0000FF"/>
              </a:buClr>
              <a:defRPr/>
            </a:pPr>
            <a:endParaRPr lang="en-US" altLang="zh-CN" dirty="0">
              <a:solidFill>
                <a:srgbClr val="0000FF"/>
              </a:solidFill>
              <a:ea typeface="楷体_GB2312" pitchFamily="49" charset="-122"/>
            </a:endParaRPr>
          </a:p>
          <a:p>
            <a:pPr algn="just" eaLnBrk="1" hangingPunct="1">
              <a:lnSpc>
                <a:spcPct val="105000"/>
              </a:lnSpc>
              <a:buClr>
                <a:srgbClr val="0000FF"/>
              </a:buClr>
              <a:defRPr/>
            </a:pPr>
            <a:r>
              <a:rPr lang="en-US" altLang="zh-CN" dirty="0">
                <a:solidFill>
                  <a:srgbClr val="CC0000"/>
                </a:solidFill>
                <a:ea typeface="楷体_GB2312" pitchFamily="49" charset="-122"/>
              </a:rPr>
              <a:t>(4)</a:t>
            </a:r>
            <a:r>
              <a:rPr lang="en-US" altLang="zh-CN" dirty="0">
                <a:solidFill>
                  <a:srgbClr val="CC0000"/>
                </a:solidFill>
                <a:latin typeface="Times New Roman" pitchFamily="18" charset="0"/>
                <a:ea typeface="楷体_GB2312" pitchFamily="49" charset="-122"/>
              </a:rPr>
              <a:t> </a:t>
            </a:r>
            <a:r>
              <a:rPr lang="zh-CN" altLang="en-US" dirty="0">
                <a:solidFill>
                  <a:srgbClr val="0000FF"/>
                </a:solidFill>
                <a:ea typeface="楷体_GB2312" pitchFamily="49" charset="-122"/>
              </a:rPr>
              <a:t>串的比较：比较两个串的</a:t>
            </a:r>
            <a:r>
              <a:rPr lang="en-US" altLang="zh-CN" dirty="0">
                <a:solidFill>
                  <a:srgbClr val="0000FF"/>
                </a:solidFill>
                <a:ea typeface="楷体_GB2312" pitchFamily="49" charset="-122"/>
              </a:rPr>
              <a:t>ASCII</a:t>
            </a:r>
            <a:r>
              <a:rPr lang="zh-CN" altLang="en-US" dirty="0">
                <a:solidFill>
                  <a:srgbClr val="0000FF"/>
                </a:solidFill>
                <a:ea typeface="楷体_GB2312" pitchFamily="49" charset="-122"/>
              </a:rPr>
              <a:t>码值的大小</a:t>
            </a:r>
            <a:r>
              <a:rPr lang="zh-CN" altLang="en-US" dirty="0">
                <a:solidFill>
                  <a:srgbClr val="CC0000"/>
                </a:solidFill>
                <a:ea typeface="楷体_GB2312" pitchFamily="49" charset="-122"/>
              </a:rPr>
              <a:t>。设</a:t>
            </a:r>
            <a:r>
              <a:rPr lang="en-US" altLang="zh-CN" dirty="0">
                <a:solidFill>
                  <a:srgbClr val="CC0000"/>
                </a:solidFill>
                <a:ea typeface="楷体_GB2312" pitchFamily="49" charset="-122"/>
              </a:rPr>
              <a:t>str1</a:t>
            </a:r>
            <a:r>
              <a:rPr lang="zh-CN" altLang="en-US" dirty="0">
                <a:solidFill>
                  <a:srgbClr val="CC0000"/>
                </a:solidFill>
                <a:ea typeface="楷体_GB2312" pitchFamily="49" charset="-122"/>
              </a:rPr>
              <a:t>和</a:t>
            </a:r>
            <a:r>
              <a:rPr lang="en-US" altLang="zh-CN" dirty="0">
                <a:solidFill>
                  <a:srgbClr val="CC0000"/>
                </a:solidFill>
                <a:ea typeface="楷体_GB2312" pitchFamily="49" charset="-122"/>
              </a:rPr>
              <a:t>str2</a:t>
            </a:r>
            <a:r>
              <a:rPr lang="zh-CN" altLang="en-US" dirty="0">
                <a:solidFill>
                  <a:srgbClr val="CC0000"/>
                </a:solidFill>
                <a:ea typeface="楷体_GB2312" pitchFamily="49" charset="-122"/>
              </a:rPr>
              <a:t>为两个串，按下述规则得到两个串的比较结果。</a:t>
            </a:r>
          </a:p>
          <a:p>
            <a:pPr algn="just" eaLnBrk="1" hangingPunct="1">
              <a:lnSpc>
                <a:spcPct val="105000"/>
              </a:lnSpc>
              <a:buClr>
                <a:schemeClr val="tx1"/>
              </a:buClr>
              <a:buFont typeface="Wingdings" pitchFamily="2" charset="2"/>
              <a:buChar char="Ø"/>
              <a:defRPr/>
            </a:pPr>
            <a:r>
              <a:rPr lang="zh-CN" altLang="en-US" dirty="0">
                <a:ea typeface="楷体_GB2312" pitchFamily="49" charset="-122"/>
              </a:rPr>
              <a:t>  若</a:t>
            </a:r>
            <a:r>
              <a:rPr lang="en-US" altLang="zh-CN" dirty="0">
                <a:ea typeface="楷体_GB2312" pitchFamily="49" charset="-122"/>
              </a:rPr>
              <a:t>str1</a:t>
            </a:r>
            <a:r>
              <a:rPr lang="zh-CN" altLang="en-US" dirty="0">
                <a:ea typeface="楷体_GB2312" pitchFamily="49" charset="-122"/>
              </a:rPr>
              <a:t>小于</a:t>
            </a:r>
            <a:r>
              <a:rPr lang="en-US" altLang="zh-CN" dirty="0">
                <a:ea typeface="楷体_GB2312" pitchFamily="49" charset="-122"/>
              </a:rPr>
              <a:t>str2</a:t>
            </a:r>
            <a:r>
              <a:rPr lang="zh-CN" altLang="en-US" dirty="0">
                <a:ea typeface="楷体_GB2312" pitchFamily="49" charset="-122"/>
              </a:rPr>
              <a:t>，比较结果为－</a:t>
            </a:r>
            <a:r>
              <a:rPr lang="en-US" altLang="zh-CN" dirty="0">
                <a:ea typeface="楷体_GB2312" pitchFamily="49" charset="-122"/>
              </a:rPr>
              <a:t>1</a:t>
            </a:r>
            <a:r>
              <a:rPr lang="zh-CN" altLang="en-US" dirty="0">
                <a:ea typeface="楷体_GB2312" pitchFamily="49" charset="-122"/>
              </a:rPr>
              <a:t>；</a:t>
            </a:r>
          </a:p>
          <a:p>
            <a:pPr algn="just" eaLnBrk="1" hangingPunct="1">
              <a:lnSpc>
                <a:spcPct val="105000"/>
              </a:lnSpc>
              <a:buClr>
                <a:schemeClr val="tx1"/>
              </a:buClr>
              <a:buFont typeface="Wingdings" pitchFamily="2" charset="2"/>
              <a:buChar char="Ø"/>
              <a:defRPr/>
            </a:pPr>
            <a:r>
              <a:rPr lang="zh-CN" altLang="en-US" dirty="0">
                <a:ea typeface="楷体_GB2312" pitchFamily="49" charset="-122"/>
              </a:rPr>
              <a:t>  若</a:t>
            </a:r>
            <a:r>
              <a:rPr lang="en-US" altLang="zh-CN" dirty="0">
                <a:ea typeface="楷体_GB2312" pitchFamily="49" charset="-122"/>
              </a:rPr>
              <a:t>str1</a:t>
            </a:r>
            <a:r>
              <a:rPr lang="zh-CN" altLang="en-US" dirty="0">
                <a:ea typeface="楷体_GB2312" pitchFamily="49" charset="-122"/>
              </a:rPr>
              <a:t>等于</a:t>
            </a:r>
            <a:r>
              <a:rPr lang="en-US" altLang="zh-CN" dirty="0">
                <a:ea typeface="楷体_GB2312" pitchFamily="49" charset="-122"/>
              </a:rPr>
              <a:t>str2</a:t>
            </a:r>
            <a:r>
              <a:rPr lang="zh-CN" altLang="en-US" dirty="0">
                <a:ea typeface="楷体_GB2312" pitchFamily="49" charset="-122"/>
              </a:rPr>
              <a:t>，比较结果为</a:t>
            </a:r>
            <a:r>
              <a:rPr lang="en-US" altLang="zh-CN" dirty="0">
                <a:ea typeface="楷体_GB2312" pitchFamily="49" charset="-122"/>
              </a:rPr>
              <a:t>0</a:t>
            </a:r>
            <a:r>
              <a:rPr lang="zh-CN" altLang="en-US" dirty="0">
                <a:ea typeface="楷体_GB2312" pitchFamily="49" charset="-122"/>
              </a:rPr>
              <a:t>；</a:t>
            </a:r>
          </a:p>
          <a:p>
            <a:pPr algn="just" eaLnBrk="1" hangingPunct="1">
              <a:lnSpc>
                <a:spcPct val="105000"/>
              </a:lnSpc>
              <a:buClr>
                <a:schemeClr val="tx1"/>
              </a:buClr>
              <a:buFont typeface="Wingdings" pitchFamily="2" charset="2"/>
              <a:buChar char="Ø"/>
              <a:defRPr/>
            </a:pPr>
            <a:r>
              <a:rPr lang="zh-CN" altLang="en-US" dirty="0">
                <a:ea typeface="楷体_GB2312" pitchFamily="49" charset="-122"/>
              </a:rPr>
              <a:t>  若</a:t>
            </a:r>
            <a:r>
              <a:rPr lang="en-US" altLang="zh-CN" dirty="0">
                <a:ea typeface="楷体_GB2312" pitchFamily="49" charset="-122"/>
              </a:rPr>
              <a:t>str1</a:t>
            </a:r>
            <a:r>
              <a:rPr lang="zh-CN" altLang="en-US" dirty="0">
                <a:ea typeface="楷体_GB2312" pitchFamily="49" charset="-122"/>
              </a:rPr>
              <a:t>大于</a:t>
            </a:r>
            <a:r>
              <a:rPr lang="en-US" altLang="zh-CN" dirty="0">
                <a:ea typeface="楷体_GB2312" pitchFamily="49" charset="-122"/>
              </a:rPr>
              <a:t>str2</a:t>
            </a:r>
            <a:r>
              <a:rPr lang="zh-CN" altLang="en-US" dirty="0">
                <a:ea typeface="楷体_GB2312" pitchFamily="49" charset="-122"/>
              </a:rPr>
              <a:t>，比较结果为</a:t>
            </a:r>
            <a:r>
              <a:rPr lang="en-US" altLang="zh-CN" dirty="0">
                <a:ea typeface="楷体_GB2312" pitchFamily="49" charset="-122"/>
              </a:rPr>
              <a:t>1</a:t>
            </a:r>
            <a:r>
              <a:rPr lang="zh-CN" altLang="en-US" dirty="0">
                <a:ea typeface="楷体_GB2312" pitchFamily="49" charset="-122"/>
              </a:rPr>
              <a:t>。</a:t>
            </a:r>
            <a:r>
              <a:rPr lang="zh-CN" altLang="en-US" dirty="0">
                <a:solidFill>
                  <a:srgbClr val="CC0000"/>
                </a:solidFill>
                <a:ea typeface="楷体_GB2312" pitchFamily="49" charset="-122"/>
              </a:rPr>
              <a:t> </a:t>
            </a:r>
          </a:p>
        </p:txBody>
      </p:sp>
      <p:sp>
        <p:nvSpPr>
          <p:cNvPr id="16387" name="Rectangle 2"/>
          <p:cNvSpPr>
            <a:spLocks noGrp="1" noChangeArrowheads="1"/>
          </p:cNvSpPr>
          <p:nvPr>
            <p:ph type="title"/>
          </p:nvPr>
        </p:nvSpPr>
        <p:spPr>
          <a:xfrm>
            <a:off x="993775" y="142875"/>
            <a:ext cx="7754938" cy="838200"/>
          </a:xfrm>
        </p:spPr>
        <p:txBody>
          <a:bodyPr/>
          <a:lstStyle/>
          <a:p>
            <a:pPr eaLnBrk="1" hangingPunct="1"/>
            <a:r>
              <a:rPr lang="zh-CN" altLang="en-US">
                <a:solidFill>
                  <a:schemeClr val="tx2"/>
                </a:solidFill>
                <a:latin typeface="黑体" pitchFamily="49" charset="-122"/>
                <a:ea typeface="黑体" pitchFamily="49" charset="-122"/>
              </a:rPr>
              <a:t>字符串的操作</a:t>
            </a:r>
          </a:p>
        </p:txBody>
      </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91875">
                                            <p:txEl>
                                              <p:pRg st="0" end="0"/>
                                            </p:txEl>
                                          </p:spTgt>
                                        </p:tgtEl>
                                        <p:attrNameLst>
                                          <p:attrName>style.visibility</p:attrName>
                                        </p:attrNameLst>
                                      </p:cBhvr>
                                      <p:to>
                                        <p:strVal val="visible"/>
                                      </p:to>
                                    </p:set>
                                    <p:anim calcmode="lin" valueType="num">
                                      <p:cBhvr additive="base">
                                        <p:cTn id="7" dur="500" fill="hold"/>
                                        <p:tgtEl>
                                          <p:spTgt spid="5918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918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91875">
                                            <p:txEl>
                                              <p:pRg st="2" end="2"/>
                                            </p:txEl>
                                          </p:spTgt>
                                        </p:tgtEl>
                                        <p:attrNameLst>
                                          <p:attrName>style.visibility</p:attrName>
                                        </p:attrNameLst>
                                      </p:cBhvr>
                                      <p:to>
                                        <p:strVal val="visible"/>
                                      </p:to>
                                    </p:set>
                                    <p:anim calcmode="lin" valueType="num">
                                      <p:cBhvr additive="base">
                                        <p:cTn id="13" dur="500" fill="hold"/>
                                        <p:tgtEl>
                                          <p:spTgt spid="591875">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9187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91875">
                                            <p:txEl>
                                              <p:pRg st="3" end="3"/>
                                            </p:txEl>
                                          </p:spTgt>
                                        </p:tgtEl>
                                        <p:attrNameLst>
                                          <p:attrName>style.visibility</p:attrName>
                                        </p:attrNameLst>
                                      </p:cBhvr>
                                      <p:to>
                                        <p:strVal val="visible"/>
                                      </p:to>
                                    </p:set>
                                    <p:anim calcmode="lin" valueType="num">
                                      <p:cBhvr additive="base">
                                        <p:cTn id="19" dur="500" fill="hold"/>
                                        <p:tgtEl>
                                          <p:spTgt spid="591875">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9187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91875">
                                            <p:txEl>
                                              <p:pRg st="4" end="4"/>
                                            </p:txEl>
                                          </p:spTgt>
                                        </p:tgtEl>
                                        <p:attrNameLst>
                                          <p:attrName>style.visibility</p:attrName>
                                        </p:attrNameLst>
                                      </p:cBhvr>
                                      <p:to>
                                        <p:strVal val="visible"/>
                                      </p:to>
                                    </p:set>
                                    <p:anim calcmode="lin" valueType="num">
                                      <p:cBhvr additive="base">
                                        <p:cTn id="25" dur="500" fill="hold"/>
                                        <p:tgtEl>
                                          <p:spTgt spid="591875">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9187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91875">
                                            <p:txEl>
                                              <p:pRg st="5" end="5"/>
                                            </p:txEl>
                                          </p:spTgt>
                                        </p:tgtEl>
                                        <p:attrNameLst>
                                          <p:attrName>style.visibility</p:attrName>
                                        </p:attrNameLst>
                                      </p:cBhvr>
                                      <p:to>
                                        <p:strVal val="visible"/>
                                      </p:to>
                                    </p:set>
                                    <p:anim calcmode="lin" valueType="num">
                                      <p:cBhvr additive="base">
                                        <p:cTn id="31" dur="500" fill="hold"/>
                                        <p:tgtEl>
                                          <p:spTgt spid="591875">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91875">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1875" grpId="0" build="p"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descr="Rectangle: Click to edit Master text styles&#10;Second level&#10;Third level&#10;Fourth level&#10;Fifth level"/>
          <p:cNvSpPr>
            <a:spLocks noGrp="1" noChangeArrowheads="1"/>
          </p:cNvSpPr>
          <p:nvPr>
            <p:ph type="body" idx="1"/>
          </p:nvPr>
        </p:nvSpPr>
        <p:spPr>
          <a:xfrm>
            <a:off x="300038" y="1384300"/>
            <a:ext cx="7521575" cy="5075238"/>
          </a:xfrm>
        </p:spPr>
        <p:txBody>
          <a:bodyPr/>
          <a:lstStyle/>
          <a:p>
            <a:pPr algn="just" eaLnBrk="1" hangingPunct="1">
              <a:lnSpc>
                <a:spcPct val="90000"/>
              </a:lnSpc>
              <a:buClr>
                <a:srgbClr val="0000FF"/>
              </a:buClr>
              <a:buFont typeface="Wingdings" pitchFamily="2" charset="2"/>
              <a:buNone/>
              <a:defRPr/>
            </a:pPr>
            <a:r>
              <a:rPr lang="en-US" altLang="zh-CN" dirty="0">
                <a:ea typeface="楷体_GB2312" pitchFamily="49" charset="-122"/>
              </a:rPr>
              <a:t>	</a:t>
            </a:r>
            <a:r>
              <a:rPr lang="zh-CN" altLang="en-US" dirty="0">
                <a:ea typeface="楷体_GB2312" pitchFamily="49" charset="-122"/>
              </a:rPr>
              <a:t>如果主串的长度为</a:t>
            </a:r>
            <a:r>
              <a:rPr lang="en-US" altLang="zh-CN" dirty="0">
                <a:solidFill>
                  <a:srgbClr val="0000FF"/>
                </a:solidFill>
                <a:ea typeface="楷体_GB2312" pitchFamily="49" charset="-122"/>
              </a:rPr>
              <a:t>m</a:t>
            </a:r>
            <a:r>
              <a:rPr lang="zh-CN" altLang="en-US" dirty="0">
                <a:ea typeface="楷体_GB2312" pitchFamily="49" charset="-122"/>
              </a:rPr>
              <a:t>，模式串的长度为</a:t>
            </a:r>
            <a:r>
              <a:rPr lang="en-US" altLang="zh-CN" dirty="0">
                <a:solidFill>
                  <a:srgbClr val="0000FF"/>
                </a:solidFill>
                <a:ea typeface="楷体_GB2312" pitchFamily="49" charset="-122"/>
              </a:rPr>
              <a:t>n</a:t>
            </a:r>
            <a:r>
              <a:rPr lang="zh-CN" altLang="en-US" dirty="0">
                <a:ea typeface="楷体_GB2312" pitchFamily="49" charset="-122"/>
              </a:rPr>
              <a:t>，则包括计算失效函数在内的整个模式匹配</a:t>
            </a:r>
            <a:r>
              <a:rPr lang="en-US" altLang="zh-CN" dirty="0">
                <a:ea typeface="楷体_GB2312" pitchFamily="49" charset="-122"/>
              </a:rPr>
              <a:t>KMP</a:t>
            </a:r>
            <a:r>
              <a:rPr lang="zh-CN" altLang="en-US" dirty="0">
                <a:ea typeface="楷体_GB2312" pitchFamily="49" charset="-122"/>
              </a:rPr>
              <a:t>算法的时间复杂度为</a:t>
            </a:r>
            <a:r>
              <a:rPr lang="en-US" altLang="zh-CN" dirty="0">
                <a:solidFill>
                  <a:srgbClr val="0000FF"/>
                </a:solidFill>
                <a:ea typeface="楷体_GB2312" pitchFamily="49" charset="-122"/>
              </a:rPr>
              <a:t>O(</a:t>
            </a:r>
            <a:r>
              <a:rPr lang="en-US" altLang="zh-CN" dirty="0" err="1">
                <a:solidFill>
                  <a:srgbClr val="0000FF"/>
                </a:solidFill>
                <a:ea typeface="楷体_GB2312" pitchFamily="49" charset="-122"/>
              </a:rPr>
              <a:t>m+n</a:t>
            </a:r>
            <a:r>
              <a:rPr lang="en-US" altLang="zh-CN" dirty="0">
                <a:solidFill>
                  <a:srgbClr val="0000FF"/>
                </a:solidFill>
                <a:ea typeface="楷体_GB2312" pitchFamily="49" charset="-122"/>
              </a:rPr>
              <a:t>)</a:t>
            </a:r>
            <a:r>
              <a:rPr lang="zh-CN" altLang="en-US" dirty="0">
                <a:ea typeface="楷体_GB2312" pitchFamily="49" charset="-122"/>
              </a:rPr>
              <a:t>。</a:t>
            </a:r>
            <a:endParaRPr lang="en-US" altLang="zh-CN" dirty="0">
              <a:ea typeface="楷体_GB2312" pitchFamily="49" charset="-122"/>
            </a:endParaRPr>
          </a:p>
          <a:p>
            <a:pPr algn="just" eaLnBrk="1" hangingPunct="1">
              <a:lnSpc>
                <a:spcPct val="90000"/>
              </a:lnSpc>
              <a:buClr>
                <a:srgbClr val="0000FF"/>
              </a:buClr>
              <a:buFont typeface="Wingdings" pitchFamily="2" charset="2"/>
              <a:buNone/>
              <a:defRPr/>
            </a:pPr>
            <a:r>
              <a:rPr lang="en-US" altLang="zh-CN" dirty="0"/>
              <a:t>	</a:t>
            </a:r>
            <a:r>
              <a:rPr lang="zh-CN" altLang="zh-CN" dirty="0"/>
              <a:t>这里再看一个例子，模式串</a:t>
            </a:r>
            <a:r>
              <a:rPr lang="en-US" altLang="zh-CN" dirty="0"/>
              <a:t>pat=</a:t>
            </a:r>
            <a:r>
              <a:rPr lang="zh-CN" altLang="zh-CN" dirty="0"/>
              <a:t>“</a:t>
            </a:r>
            <a:r>
              <a:rPr lang="en-US" altLang="zh-CN" dirty="0" err="1"/>
              <a:t>aaaaab</a:t>
            </a:r>
            <a:r>
              <a:rPr lang="en-US" altLang="zh-CN" dirty="0"/>
              <a:t>”</a:t>
            </a:r>
            <a:r>
              <a:rPr lang="zh-CN" altLang="zh-CN" dirty="0"/>
              <a:t>，其失效函数值为：</a:t>
            </a:r>
            <a:r>
              <a:rPr lang="en-US" altLang="zh-CN" dirty="0"/>
              <a:t>-1</a:t>
            </a:r>
            <a:r>
              <a:rPr lang="zh-CN" altLang="zh-CN" dirty="0"/>
              <a:t>、</a:t>
            </a:r>
            <a:r>
              <a:rPr lang="en-US" altLang="zh-CN" dirty="0"/>
              <a:t>0</a:t>
            </a:r>
            <a:r>
              <a:rPr lang="zh-CN" altLang="zh-CN" dirty="0"/>
              <a:t>、</a:t>
            </a:r>
            <a:r>
              <a:rPr lang="en-US" altLang="zh-CN" dirty="0"/>
              <a:t>1</a:t>
            </a:r>
            <a:r>
              <a:rPr lang="zh-CN" altLang="zh-CN" dirty="0"/>
              <a:t>、</a:t>
            </a:r>
            <a:r>
              <a:rPr lang="en-US" altLang="zh-CN" dirty="0"/>
              <a:t>2</a:t>
            </a:r>
            <a:r>
              <a:rPr lang="zh-CN" altLang="zh-CN" dirty="0"/>
              <a:t>、</a:t>
            </a:r>
            <a:r>
              <a:rPr lang="en-US" altLang="zh-CN" dirty="0"/>
              <a:t>3</a:t>
            </a:r>
            <a:r>
              <a:rPr lang="zh-CN" altLang="zh-CN" dirty="0"/>
              <a:t>、</a:t>
            </a:r>
            <a:r>
              <a:rPr lang="en-US" altLang="zh-CN" dirty="0"/>
              <a:t>4</a:t>
            </a:r>
            <a:r>
              <a:rPr lang="zh-CN" altLang="zh-CN" dirty="0"/>
              <a:t>，假设主串</a:t>
            </a:r>
            <a:r>
              <a:rPr lang="en-US" altLang="zh-CN" dirty="0" err="1"/>
              <a:t>ob</a:t>
            </a:r>
            <a:r>
              <a:rPr lang="en-US" altLang="zh-CN" dirty="0"/>
              <a:t>=</a:t>
            </a:r>
            <a:r>
              <a:rPr lang="zh-CN" altLang="zh-CN" dirty="0"/>
              <a:t>“</a:t>
            </a:r>
            <a:r>
              <a:rPr lang="en-US" altLang="zh-CN" dirty="0" err="1"/>
              <a:t>aaaacaaaaab</a:t>
            </a:r>
            <a:r>
              <a:rPr lang="en-US" altLang="zh-CN" dirty="0"/>
              <a:t>”</a:t>
            </a:r>
            <a:r>
              <a:rPr lang="zh-CN" altLang="zh-CN" dirty="0"/>
              <a:t>，当</a:t>
            </a:r>
            <a:r>
              <a:rPr lang="en-US" altLang="zh-CN" dirty="0"/>
              <a:t>i=4 </a:t>
            </a:r>
            <a:r>
              <a:rPr lang="zh-CN" altLang="zh-CN" dirty="0"/>
              <a:t>、</a:t>
            </a:r>
            <a:r>
              <a:rPr lang="en-US" altLang="zh-CN" dirty="0"/>
              <a:t>j=4</a:t>
            </a:r>
            <a:r>
              <a:rPr lang="zh-CN" altLang="zh-CN" dirty="0"/>
              <a:t>时</a:t>
            </a:r>
            <a:r>
              <a:rPr lang="en-US" altLang="zh-CN" dirty="0"/>
              <a:t>s</a:t>
            </a:r>
            <a:r>
              <a:rPr lang="en-US" altLang="zh-CN" baseline="-25000" dirty="0"/>
              <a:t>4</a:t>
            </a:r>
            <a:r>
              <a:rPr lang="zh-CN" altLang="zh-CN" dirty="0"/>
              <a:t>≠</a:t>
            </a:r>
            <a:r>
              <a:rPr lang="en-US" altLang="zh-CN" dirty="0"/>
              <a:t>t</a:t>
            </a:r>
            <a:r>
              <a:rPr lang="en-US" altLang="zh-CN" baseline="-25000" dirty="0"/>
              <a:t>4</a:t>
            </a:r>
            <a:r>
              <a:rPr lang="en-US" altLang="zh-CN" dirty="0"/>
              <a:t> (s</a:t>
            </a:r>
            <a:r>
              <a:rPr lang="en-US" altLang="zh-CN" baseline="-25000" dirty="0"/>
              <a:t>4</a:t>
            </a:r>
            <a:r>
              <a:rPr lang="en-US" altLang="zh-CN" dirty="0"/>
              <a:t>=’c’</a:t>
            </a:r>
            <a:r>
              <a:rPr lang="zh-CN" altLang="zh-CN" dirty="0"/>
              <a:t>、 </a:t>
            </a:r>
            <a:r>
              <a:rPr lang="en-US" altLang="zh-CN" dirty="0"/>
              <a:t>t</a:t>
            </a:r>
            <a:r>
              <a:rPr lang="en-US" altLang="zh-CN" baseline="-25000" dirty="0"/>
              <a:t>4</a:t>
            </a:r>
            <a:r>
              <a:rPr lang="en-US" altLang="zh-CN" dirty="0"/>
              <a:t> =’a’)</a:t>
            </a:r>
            <a:r>
              <a:rPr lang="zh-CN" altLang="zh-CN" dirty="0"/>
              <a:t>，由于</a:t>
            </a:r>
            <a:r>
              <a:rPr lang="en-US" altLang="zh-CN" dirty="0"/>
              <a:t>f[4]=3</a:t>
            </a:r>
            <a:r>
              <a:rPr lang="zh-CN" altLang="zh-CN" dirty="0"/>
              <a:t>，因此会用</a:t>
            </a:r>
            <a:r>
              <a:rPr lang="en-US" altLang="zh-CN" dirty="0"/>
              <a:t>t</a:t>
            </a:r>
            <a:r>
              <a:rPr lang="en-US" altLang="zh-CN" baseline="-25000" dirty="0"/>
              <a:t>3</a:t>
            </a:r>
            <a:r>
              <a:rPr lang="zh-CN" altLang="zh-CN" dirty="0"/>
              <a:t>和</a:t>
            </a:r>
            <a:r>
              <a:rPr lang="en-US" altLang="zh-CN" dirty="0"/>
              <a:t>s</a:t>
            </a:r>
            <a:r>
              <a:rPr lang="en-US" altLang="zh-CN" baseline="-25000" dirty="0"/>
              <a:t>4</a:t>
            </a:r>
            <a:r>
              <a:rPr lang="zh-CN" altLang="zh-CN" dirty="0"/>
              <a:t>进行比较。但实际上</a:t>
            </a:r>
            <a:r>
              <a:rPr lang="en-US" altLang="zh-CN" dirty="0"/>
              <a:t>t</a:t>
            </a:r>
            <a:r>
              <a:rPr lang="en-US" altLang="zh-CN" baseline="-25000" dirty="0"/>
              <a:t>3</a:t>
            </a:r>
            <a:r>
              <a:rPr lang="en-US" altLang="zh-CN" dirty="0"/>
              <a:t>==t</a:t>
            </a:r>
            <a:r>
              <a:rPr lang="en-US" altLang="zh-CN" baseline="-25000" dirty="0"/>
              <a:t>4</a:t>
            </a:r>
            <a:r>
              <a:rPr lang="zh-CN" altLang="zh-CN" dirty="0"/>
              <a:t>，所以肯定有</a:t>
            </a:r>
            <a:r>
              <a:rPr lang="en-US" altLang="zh-CN" dirty="0"/>
              <a:t>s</a:t>
            </a:r>
            <a:r>
              <a:rPr lang="en-US" altLang="zh-CN" baseline="-25000" dirty="0"/>
              <a:t>4</a:t>
            </a:r>
            <a:r>
              <a:rPr lang="zh-CN" altLang="zh-CN" dirty="0"/>
              <a:t>≠</a:t>
            </a:r>
            <a:r>
              <a:rPr lang="en-US" altLang="zh-CN" dirty="0"/>
              <a:t>t</a:t>
            </a:r>
            <a:r>
              <a:rPr lang="en-US" altLang="zh-CN" baseline="-25000" dirty="0"/>
              <a:t>3</a:t>
            </a:r>
            <a:r>
              <a:rPr lang="zh-CN" altLang="zh-CN" dirty="0"/>
              <a:t>，同样</a:t>
            </a:r>
            <a:r>
              <a:rPr lang="en-US" altLang="zh-CN" dirty="0"/>
              <a:t>t</a:t>
            </a:r>
            <a:r>
              <a:rPr lang="en-US" altLang="zh-CN" baseline="-25000" dirty="0"/>
              <a:t>2</a:t>
            </a:r>
            <a:r>
              <a:rPr lang="zh-CN" altLang="zh-CN" dirty="0"/>
              <a:t>、</a:t>
            </a:r>
            <a:r>
              <a:rPr lang="en-US" altLang="zh-CN" dirty="0"/>
              <a:t>t</a:t>
            </a:r>
            <a:r>
              <a:rPr lang="en-US" altLang="zh-CN" baseline="-25000" dirty="0"/>
              <a:t>1</a:t>
            </a:r>
            <a:r>
              <a:rPr lang="zh-CN" altLang="zh-CN" dirty="0"/>
              <a:t>、</a:t>
            </a:r>
            <a:r>
              <a:rPr lang="en-US" altLang="zh-CN" dirty="0"/>
              <a:t>t</a:t>
            </a:r>
            <a:r>
              <a:rPr lang="en-US" altLang="zh-CN" baseline="-25000" dirty="0"/>
              <a:t>0</a:t>
            </a:r>
            <a:r>
              <a:rPr lang="zh-CN" altLang="zh-CN" dirty="0"/>
              <a:t>与</a:t>
            </a:r>
            <a:r>
              <a:rPr lang="en-US" altLang="zh-CN" dirty="0"/>
              <a:t>s</a:t>
            </a:r>
            <a:r>
              <a:rPr lang="en-US" altLang="zh-CN" baseline="-25000" dirty="0"/>
              <a:t>4</a:t>
            </a:r>
            <a:r>
              <a:rPr lang="zh-CN" altLang="zh-CN" dirty="0"/>
              <a:t>的比较也是无用比较。由此可见，上面求失效函数的算法还可以进一步改进。如何改进，请读者自己考虑。</a:t>
            </a:r>
          </a:p>
          <a:p>
            <a:pPr algn="just" eaLnBrk="1" hangingPunct="1">
              <a:lnSpc>
                <a:spcPct val="90000"/>
              </a:lnSpc>
              <a:buClr>
                <a:srgbClr val="0000FF"/>
              </a:buClr>
              <a:buFont typeface="Wingdings" pitchFamily="2" charset="2"/>
              <a:buNone/>
              <a:defRPr/>
            </a:pPr>
            <a:r>
              <a:rPr lang="zh-CN" altLang="en-US" dirty="0">
                <a:solidFill>
                  <a:srgbClr val="CC0000"/>
                </a:solidFill>
                <a:ea typeface="楷体_GB2312" pitchFamily="49" charset="-122"/>
              </a:rPr>
              <a:t> </a:t>
            </a:r>
          </a:p>
        </p:txBody>
      </p:sp>
      <p:sp>
        <p:nvSpPr>
          <p:cNvPr id="80899" name="标题 1"/>
          <p:cNvSpPr>
            <a:spLocks noGrp="1"/>
          </p:cNvSpPr>
          <p:nvPr>
            <p:ph type="title"/>
          </p:nvPr>
        </p:nvSpPr>
        <p:spPr>
          <a:xfrm>
            <a:off x="993775" y="142875"/>
            <a:ext cx="7754938" cy="838200"/>
          </a:xfrm>
        </p:spPr>
        <p:txBody>
          <a:bodyPr/>
          <a:lstStyle/>
          <a:p>
            <a:r>
              <a:rPr lang="zh-CN" altLang="en-US">
                <a:solidFill>
                  <a:schemeClr val="tx2"/>
                </a:solidFill>
                <a:latin typeface="黑体" pitchFamily="49" charset="-122"/>
                <a:ea typeface="黑体" pitchFamily="49" charset="-122"/>
              </a:rPr>
              <a:t>模式匹配的</a:t>
            </a:r>
            <a:r>
              <a:rPr lang="en-US" altLang="zh-CN">
                <a:solidFill>
                  <a:schemeClr val="tx2"/>
                </a:solidFill>
                <a:latin typeface="黑体" pitchFamily="49" charset="-122"/>
                <a:ea typeface="黑体" pitchFamily="49" charset="-122"/>
              </a:rPr>
              <a:t>KMP</a:t>
            </a:r>
            <a:r>
              <a:rPr lang="zh-CN" altLang="en-US">
                <a:solidFill>
                  <a:schemeClr val="tx2"/>
                </a:solidFill>
                <a:latin typeface="黑体" pitchFamily="49" charset="-122"/>
                <a:ea typeface="黑体" pitchFamily="49" charset="-122"/>
              </a:rPr>
              <a:t>算法</a:t>
            </a:r>
          </a:p>
        </p:txBody>
      </p:sp>
    </p:spTree>
  </p:cSld>
  <p:clrMapOvr>
    <a:masterClrMapping/>
  </p:clrMapOvr>
  <p:transition spd="slow">
    <p:circle/>
  </p:transition>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5907" name="Rectangle 3" descr="Rectangle: Click to edit Master text styles&#10;Second level&#10;Third level&#10;Fourth level&#10;Fifth level"/>
          <p:cNvSpPr>
            <a:spLocks noGrp="1" noChangeArrowheads="1"/>
          </p:cNvSpPr>
          <p:nvPr>
            <p:ph type="body" idx="1"/>
          </p:nvPr>
        </p:nvSpPr>
        <p:spPr>
          <a:xfrm>
            <a:off x="300038" y="1384300"/>
            <a:ext cx="7521575" cy="5075238"/>
          </a:xfrm>
        </p:spPr>
        <p:txBody>
          <a:bodyPr/>
          <a:lstStyle/>
          <a:p>
            <a:pPr algn="just" eaLnBrk="1" hangingPunct="1">
              <a:lnSpc>
                <a:spcPct val="90000"/>
              </a:lnSpc>
              <a:buClr>
                <a:srgbClr val="0000FF"/>
              </a:buClr>
              <a:buFont typeface="Wingdings" pitchFamily="2" charset="2"/>
              <a:buNone/>
              <a:defRPr/>
            </a:pPr>
            <a:r>
              <a:rPr lang="en-US" altLang="zh-CN" dirty="0"/>
              <a:t>      </a:t>
            </a:r>
            <a:r>
              <a:rPr lang="zh-CN" altLang="zh-CN" dirty="0"/>
              <a:t>数组是读者已经很熟悉的一种数据结构，几乎所有的程序设计语言都把数组类型设定为固有类型。事实上，在前几章中，已经使用了</a:t>
            </a:r>
            <a:r>
              <a:rPr lang="en-US" altLang="zh-CN" dirty="0"/>
              <a:t>C++</a:t>
            </a:r>
            <a:r>
              <a:rPr lang="zh-CN" altLang="zh-CN" dirty="0"/>
              <a:t>的一维数组来存放线性表。在本节中介绍数组的定义以及相应的存储结构。</a:t>
            </a:r>
          </a:p>
        </p:txBody>
      </p:sp>
      <p:sp>
        <p:nvSpPr>
          <p:cNvPr id="635906" name="Rectangle 2"/>
          <p:cNvSpPr>
            <a:spLocks noGrp="1" noChangeArrowheads="1"/>
          </p:cNvSpPr>
          <p:nvPr>
            <p:ph type="title"/>
          </p:nvPr>
        </p:nvSpPr>
        <p:spPr>
          <a:xfrm>
            <a:off x="993775" y="142875"/>
            <a:ext cx="7754938" cy="838200"/>
          </a:xfrm>
        </p:spPr>
        <p:txBody>
          <a:bodyPr/>
          <a:lstStyle/>
          <a:p>
            <a:pPr eaLnBrk="1" hangingPunct="1"/>
            <a:r>
              <a:rPr lang="en-US" altLang="zh-CN">
                <a:solidFill>
                  <a:schemeClr val="tx2"/>
                </a:solidFill>
                <a:latin typeface="黑体" pitchFamily="49" charset="-122"/>
                <a:ea typeface="黑体" pitchFamily="49" charset="-122"/>
              </a:rPr>
              <a:t>5.2 </a:t>
            </a:r>
            <a:r>
              <a:rPr lang="zh-CN" altLang="en-US">
                <a:solidFill>
                  <a:schemeClr val="tx2"/>
                </a:solidFill>
                <a:latin typeface="黑体" pitchFamily="49" charset="-122"/>
                <a:ea typeface="黑体" pitchFamily="49" charset="-122"/>
              </a:rPr>
              <a:t>数组</a:t>
            </a:r>
          </a:p>
        </p:txBody>
      </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35906"/>
                                        </p:tgtEl>
                                        <p:attrNameLst>
                                          <p:attrName>style.visibility</p:attrName>
                                        </p:attrNameLst>
                                      </p:cBhvr>
                                      <p:to>
                                        <p:strVal val="visible"/>
                                      </p:to>
                                    </p:set>
                                    <p:anim calcmode="lin" valueType="num">
                                      <p:cBhvr additive="base">
                                        <p:cTn id="7" dur="500" fill="hold"/>
                                        <p:tgtEl>
                                          <p:spTgt spid="635906"/>
                                        </p:tgtEl>
                                        <p:attrNameLst>
                                          <p:attrName>ppt_x</p:attrName>
                                        </p:attrNameLst>
                                      </p:cBhvr>
                                      <p:tavLst>
                                        <p:tav tm="0">
                                          <p:val>
                                            <p:strVal val="0-#ppt_w/2"/>
                                          </p:val>
                                        </p:tav>
                                        <p:tav tm="100000">
                                          <p:val>
                                            <p:strVal val="#ppt_x"/>
                                          </p:val>
                                        </p:tav>
                                      </p:tavLst>
                                    </p:anim>
                                    <p:anim calcmode="lin" valueType="num">
                                      <p:cBhvr additive="base">
                                        <p:cTn id="8" dur="500" fill="hold"/>
                                        <p:tgtEl>
                                          <p:spTgt spid="63590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grpId="0" nodeType="clickEffect">
                                  <p:stCondLst>
                                    <p:cond delay="0"/>
                                  </p:stCondLst>
                                  <p:childTnLst>
                                    <p:set>
                                      <p:cBhvr>
                                        <p:cTn id="12" dur="1" fill="hold">
                                          <p:stCondLst>
                                            <p:cond delay="0"/>
                                          </p:stCondLst>
                                        </p:cTn>
                                        <p:tgtEl>
                                          <p:spTgt spid="635907">
                                            <p:txEl>
                                              <p:pRg st="0" end="0"/>
                                            </p:txEl>
                                          </p:spTgt>
                                        </p:tgtEl>
                                        <p:attrNameLst>
                                          <p:attrName>style.visibility</p:attrName>
                                        </p:attrNameLst>
                                      </p:cBhvr>
                                      <p:to>
                                        <p:strVal val="visible"/>
                                      </p:to>
                                    </p:set>
                                    <p:anim calcmode="lin" valueType="num">
                                      <p:cBhvr>
                                        <p:cTn id="13" dur="1000" fill="hold"/>
                                        <p:tgtEl>
                                          <p:spTgt spid="635907">
                                            <p:txEl>
                                              <p:pRg st="0" end="0"/>
                                            </p:txEl>
                                          </p:spTgt>
                                        </p:tgtEl>
                                        <p:attrNameLst>
                                          <p:attrName>ppt_w</p:attrName>
                                        </p:attrNameLst>
                                      </p:cBhvr>
                                      <p:tavLst>
                                        <p:tav tm="0">
                                          <p:val>
                                            <p:fltVal val="0"/>
                                          </p:val>
                                        </p:tav>
                                        <p:tav tm="100000">
                                          <p:val>
                                            <p:strVal val="#ppt_w"/>
                                          </p:val>
                                        </p:tav>
                                      </p:tavLst>
                                    </p:anim>
                                    <p:anim calcmode="lin" valueType="num">
                                      <p:cBhvr>
                                        <p:cTn id="14" dur="1000" fill="hold"/>
                                        <p:tgtEl>
                                          <p:spTgt spid="635907">
                                            <p:txEl>
                                              <p:pRg st="0" end="0"/>
                                            </p:txEl>
                                          </p:spTgt>
                                        </p:tgtEl>
                                        <p:attrNameLst>
                                          <p:attrName>ppt_h</p:attrName>
                                        </p:attrNameLst>
                                      </p:cBhvr>
                                      <p:tavLst>
                                        <p:tav tm="0">
                                          <p:val>
                                            <p:fltVal val="0"/>
                                          </p:val>
                                        </p:tav>
                                        <p:tav tm="100000">
                                          <p:val>
                                            <p:strVal val="#ppt_h"/>
                                          </p:val>
                                        </p:tav>
                                      </p:tavLst>
                                    </p:anim>
                                    <p:anim calcmode="lin" valueType="num">
                                      <p:cBhvr>
                                        <p:cTn id="15" dur="1000" fill="hold"/>
                                        <p:tgtEl>
                                          <p:spTgt spid="635907">
                                            <p:txEl>
                                              <p:pRg st="0" end="0"/>
                                            </p:txEl>
                                          </p:spTgt>
                                        </p:tgtEl>
                                        <p:attrNameLst>
                                          <p:attrName>style.rotation</p:attrName>
                                        </p:attrNameLst>
                                      </p:cBhvr>
                                      <p:tavLst>
                                        <p:tav tm="0">
                                          <p:val>
                                            <p:fltVal val="90"/>
                                          </p:val>
                                        </p:tav>
                                        <p:tav tm="100000">
                                          <p:val>
                                            <p:fltVal val="0"/>
                                          </p:val>
                                        </p:tav>
                                      </p:tavLst>
                                    </p:anim>
                                    <p:animEffect transition="in" filter="fade">
                                      <p:cBhvr>
                                        <p:cTn id="16" dur="1000"/>
                                        <p:tgtEl>
                                          <p:spTgt spid="63590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907" grpId="0" build="p"/>
      <p:bldP spid="635906" grpId="0"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5907" name="Rectangle 3" descr="Rectangle: Click to edit Master text styles&#10;Second level&#10;Third level&#10;Fourth level&#10;Fifth level"/>
          <p:cNvSpPr>
            <a:spLocks noGrp="1" noChangeArrowheads="1"/>
          </p:cNvSpPr>
          <p:nvPr>
            <p:ph type="body" idx="1"/>
          </p:nvPr>
        </p:nvSpPr>
        <p:spPr>
          <a:xfrm>
            <a:off x="300038" y="1384300"/>
            <a:ext cx="8412162" cy="5075238"/>
          </a:xfrm>
        </p:spPr>
        <p:txBody>
          <a:bodyPr/>
          <a:lstStyle/>
          <a:p>
            <a:pPr>
              <a:defRPr/>
            </a:pPr>
            <a:r>
              <a:rPr lang="zh-CN" altLang="zh-CN" dirty="0"/>
              <a:t>通常，一维数组</a:t>
            </a:r>
            <a:r>
              <a:rPr lang="en-US" altLang="zh-CN" dirty="0"/>
              <a:t>A(array)</a:t>
            </a:r>
            <a:r>
              <a:rPr lang="zh-CN" altLang="zh-CN" dirty="0"/>
              <a:t>是</a:t>
            </a:r>
            <a:r>
              <a:rPr lang="en-US" altLang="zh-CN" dirty="0"/>
              <a:t>n (n</a:t>
            </a:r>
            <a:r>
              <a:rPr lang="zh-CN" altLang="zh-CN" dirty="0"/>
              <a:t>≥</a:t>
            </a:r>
            <a:r>
              <a:rPr lang="en-US" altLang="zh-CN" dirty="0"/>
              <a:t>0)</a:t>
            </a:r>
            <a:r>
              <a:rPr lang="zh-CN" altLang="zh-CN" dirty="0"/>
              <a:t>个相同数据类型的数据元素</a:t>
            </a:r>
            <a:r>
              <a:rPr lang="en-US" altLang="zh-CN" dirty="0"/>
              <a:t>a</a:t>
            </a:r>
            <a:r>
              <a:rPr lang="en-US" altLang="zh-CN" baseline="-25000" dirty="0"/>
              <a:t>0</a:t>
            </a:r>
            <a:r>
              <a:rPr lang="en-US" altLang="zh-CN" dirty="0"/>
              <a:t>, a</a:t>
            </a:r>
            <a:r>
              <a:rPr lang="en-US" altLang="zh-CN" baseline="-25000" dirty="0"/>
              <a:t>1</a:t>
            </a:r>
            <a:r>
              <a:rPr lang="en-US" altLang="zh-CN" dirty="0"/>
              <a:t>, </a:t>
            </a:r>
            <a:r>
              <a:rPr lang="en-US" altLang="zh-CN" dirty="0">
                <a:sym typeface="Symbol" pitchFamily="18" charset="2"/>
              </a:rPr>
              <a:t></a:t>
            </a:r>
            <a:r>
              <a:rPr lang="en-US" altLang="zh-CN" dirty="0"/>
              <a:t>, a</a:t>
            </a:r>
            <a:r>
              <a:rPr lang="en-US" altLang="zh-CN" baseline="-25000" dirty="0"/>
              <a:t>n-1</a:t>
            </a:r>
            <a:r>
              <a:rPr lang="zh-CN" altLang="zh-CN" dirty="0"/>
              <a:t>构成的有限线性序列。其中</a:t>
            </a:r>
            <a:r>
              <a:rPr lang="en-US" altLang="zh-CN" dirty="0"/>
              <a:t>n</a:t>
            </a:r>
            <a:r>
              <a:rPr lang="zh-CN" altLang="zh-CN" dirty="0"/>
              <a:t>叫做数组长度或数组大小，若</a:t>
            </a:r>
            <a:r>
              <a:rPr lang="en-US" altLang="zh-CN" dirty="0"/>
              <a:t>n</a:t>
            </a:r>
            <a:r>
              <a:rPr lang="zh-CN" altLang="zh-CN" dirty="0"/>
              <a:t>＝</a:t>
            </a:r>
            <a:r>
              <a:rPr lang="en-US" altLang="zh-CN" dirty="0"/>
              <a:t>0</a:t>
            </a:r>
            <a:r>
              <a:rPr lang="zh-CN" altLang="zh-CN" dirty="0"/>
              <a:t>就是空数组。当每一个数组元素</a:t>
            </a:r>
            <a:r>
              <a:rPr lang="en-US" altLang="zh-CN" dirty="0" err="1"/>
              <a:t>a</a:t>
            </a:r>
            <a:r>
              <a:rPr lang="en-US" altLang="zh-CN" baseline="-25000" dirty="0" err="1"/>
              <a:t>i</a:t>
            </a:r>
            <a:r>
              <a:rPr lang="zh-CN" altLang="zh-CN" dirty="0"/>
              <a:t>（</a:t>
            </a:r>
            <a:r>
              <a:rPr lang="en-US" altLang="zh-CN" dirty="0"/>
              <a:t>0</a:t>
            </a:r>
            <a:r>
              <a:rPr lang="zh-CN" altLang="zh-CN" dirty="0"/>
              <a:t>≤</a:t>
            </a:r>
            <a:r>
              <a:rPr lang="en-US" altLang="zh-CN" dirty="0"/>
              <a:t>i</a:t>
            </a:r>
            <a:r>
              <a:rPr lang="zh-CN" altLang="zh-CN" dirty="0"/>
              <a:t>≤</a:t>
            </a:r>
            <a:r>
              <a:rPr lang="en-US" altLang="zh-CN" dirty="0"/>
              <a:t>n-1</a:t>
            </a:r>
            <a:r>
              <a:rPr lang="zh-CN" altLang="zh-CN" dirty="0"/>
              <a:t>）本身又是一个一维数组时，则</a:t>
            </a:r>
            <a:r>
              <a:rPr lang="en-US" altLang="zh-CN" dirty="0"/>
              <a:t>A</a:t>
            </a:r>
            <a:r>
              <a:rPr lang="zh-CN" altLang="zh-CN" dirty="0"/>
              <a:t>就是一个二维数组。类似地，我们可以构成一个多维数组</a:t>
            </a:r>
            <a:r>
              <a:rPr lang="en-US" altLang="zh-CN" dirty="0"/>
              <a:t>,</a:t>
            </a:r>
            <a:r>
              <a:rPr lang="zh-CN" altLang="zh-CN" dirty="0"/>
              <a:t>一个</a:t>
            </a:r>
            <a:r>
              <a:rPr lang="en-US" altLang="zh-CN" dirty="0"/>
              <a:t>m(m</a:t>
            </a:r>
            <a:r>
              <a:rPr lang="zh-CN" altLang="zh-CN" dirty="0"/>
              <a:t>≥</a:t>
            </a:r>
            <a:r>
              <a:rPr lang="en-US" altLang="zh-CN" dirty="0"/>
              <a:t>2)</a:t>
            </a:r>
            <a:r>
              <a:rPr lang="zh-CN" altLang="zh-CN" dirty="0"/>
              <a:t>维数组中的每一个数组元素是一个</a:t>
            </a:r>
            <a:r>
              <a:rPr lang="en-US" altLang="zh-CN" dirty="0"/>
              <a:t>m-1</a:t>
            </a:r>
            <a:r>
              <a:rPr lang="zh-CN" altLang="zh-CN" dirty="0"/>
              <a:t>维的数组。</a:t>
            </a:r>
          </a:p>
          <a:p>
            <a:pPr>
              <a:defRPr/>
            </a:pPr>
            <a:r>
              <a:rPr lang="zh-CN" altLang="zh-CN" dirty="0"/>
              <a:t>可见在一个</a:t>
            </a:r>
            <a:r>
              <a:rPr lang="en-US" altLang="zh-CN" dirty="0"/>
              <a:t>m(m</a:t>
            </a:r>
            <a:r>
              <a:rPr lang="zh-CN" altLang="zh-CN" dirty="0"/>
              <a:t>≥</a:t>
            </a:r>
            <a:r>
              <a:rPr lang="en-US" altLang="zh-CN" dirty="0"/>
              <a:t>2)</a:t>
            </a:r>
            <a:r>
              <a:rPr lang="zh-CN" altLang="zh-CN" dirty="0"/>
              <a:t>维数组中，每一个数组元素受</a:t>
            </a:r>
            <a:r>
              <a:rPr lang="en-US" altLang="zh-CN" dirty="0"/>
              <a:t>m</a:t>
            </a:r>
            <a:r>
              <a:rPr lang="zh-CN" altLang="zh-CN" dirty="0"/>
              <a:t>个线性关系的约束，如果一个元素在每一维中的序号分别为</a:t>
            </a:r>
            <a:r>
              <a:rPr lang="en-US" altLang="zh-CN" dirty="0"/>
              <a:t>i</a:t>
            </a:r>
            <a:r>
              <a:rPr lang="en-US" altLang="zh-CN" baseline="-25000" dirty="0"/>
              <a:t>1</a:t>
            </a:r>
            <a:r>
              <a:rPr lang="zh-CN" altLang="zh-CN" dirty="0"/>
              <a:t>、</a:t>
            </a:r>
            <a:r>
              <a:rPr lang="en-US" altLang="zh-CN" dirty="0"/>
              <a:t>i</a:t>
            </a:r>
            <a:r>
              <a:rPr lang="en-US" altLang="zh-CN" baseline="-25000" dirty="0"/>
              <a:t>2</a:t>
            </a:r>
            <a:r>
              <a:rPr lang="zh-CN" altLang="zh-CN" dirty="0"/>
              <a:t>、</a:t>
            </a:r>
            <a:r>
              <a:rPr lang="en-US" altLang="zh-CN" dirty="0"/>
              <a:t>…</a:t>
            </a:r>
            <a:r>
              <a:rPr lang="zh-CN" altLang="zh-CN" dirty="0"/>
              <a:t>、</a:t>
            </a:r>
            <a:r>
              <a:rPr lang="en-US" altLang="zh-CN" dirty="0" err="1"/>
              <a:t>i</a:t>
            </a:r>
            <a:r>
              <a:rPr lang="en-US" altLang="zh-CN" baseline="-25000" dirty="0" err="1"/>
              <a:t>m</a:t>
            </a:r>
            <a:r>
              <a:rPr lang="zh-CN" altLang="zh-CN" dirty="0"/>
              <a:t>，则称该元素的下标为：</a:t>
            </a:r>
            <a:r>
              <a:rPr lang="en-US" altLang="zh-CN" dirty="0"/>
              <a:t>i</a:t>
            </a:r>
            <a:r>
              <a:rPr lang="en-US" altLang="zh-CN" baseline="-25000" dirty="0"/>
              <a:t>1</a:t>
            </a:r>
            <a:r>
              <a:rPr lang="zh-CN" altLang="zh-CN" dirty="0"/>
              <a:t>、</a:t>
            </a:r>
            <a:r>
              <a:rPr lang="en-US" altLang="zh-CN" dirty="0"/>
              <a:t>i</a:t>
            </a:r>
            <a:r>
              <a:rPr lang="en-US" altLang="zh-CN" baseline="-25000" dirty="0"/>
              <a:t>2</a:t>
            </a:r>
            <a:r>
              <a:rPr lang="zh-CN" altLang="zh-CN" dirty="0"/>
              <a:t>、</a:t>
            </a:r>
            <a:r>
              <a:rPr lang="en-US" altLang="zh-CN" dirty="0"/>
              <a:t>…</a:t>
            </a:r>
            <a:r>
              <a:rPr lang="zh-CN" altLang="zh-CN" dirty="0"/>
              <a:t>、</a:t>
            </a:r>
            <a:r>
              <a:rPr lang="en-US" altLang="zh-CN" dirty="0" err="1"/>
              <a:t>i</a:t>
            </a:r>
            <a:r>
              <a:rPr lang="en-US" altLang="zh-CN" baseline="-25000" dirty="0" err="1"/>
              <a:t>m</a:t>
            </a:r>
            <a:r>
              <a:rPr lang="zh-CN" altLang="zh-CN" dirty="0"/>
              <a:t>。如果一个数组名为</a:t>
            </a:r>
            <a:r>
              <a:rPr lang="en-US" altLang="zh-CN" dirty="0"/>
              <a:t>a</a:t>
            </a:r>
            <a:r>
              <a:rPr lang="zh-CN" altLang="zh-CN" dirty="0"/>
              <a:t>，则</a:t>
            </a:r>
            <a:r>
              <a:rPr lang="en-US" altLang="zh-CN" dirty="0"/>
              <a:t>a</a:t>
            </a:r>
            <a:r>
              <a:rPr lang="en-US" altLang="zh-CN" baseline="-25000" dirty="0"/>
              <a:t>i1i2…</a:t>
            </a:r>
            <a:r>
              <a:rPr lang="en-US" altLang="zh-CN" baseline="-25000" dirty="0" err="1"/>
              <a:t>im</a:t>
            </a:r>
            <a:r>
              <a:rPr lang="zh-CN" altLang="zh-CN" dirty="0"/>
              <a:t>表示下标为</a:t>
            </a:r>
            <a:r>
              <a:rPr lang="en-US" altLang="zh-CN" dirty="0"/>
              <a:t>i</a:t>
            </a:r>
            <a:r>
              <a:rPr lang="en-US" altLang="zh-CN" baseline="-25000" dirty="0"/>
              <a:t>1</a:t>
            </a:r>
            <a:r>
              <a:rPr lang="zh-CN" altLang="zh-CN" dirty="0"/>
              <a:t>、</a:t>
            </a:r>
            <a:r>
              <a:rPr lang="en-US" altLang="zh-CN" dirty="0"/>
              <a:t>i</a:t>
            </a:r>
            <a:r>
              <a:rPr lang="en-US" altLang="zh-CN" baseline="-25000" dirty="0"/>
              <a:t>2</a:t>
            </a:r>
            <a:r>
              <a:rPr lang="zh-CN" altLang="zh-CN" dirty="0"/>
              <a:t>、</a:t>
            </a:r>
            <a:r>
              <a:rPr lang="en-US" altLang="zh-CN" dirty="0"/>
              <a:t>…</a:t>
            </a:r>
            <a:r>
              <a:rPr lang="zh-CN" altLang="zh-CN" dirty="0"/>
              <a:t>、</a:t>
            </a:r>
            <a:r>
              <a:rPr lang="en-US" altLang="zh-CN" dirty="0" err="1"/>
              <a:t>i</a:t>
            </a:r>
            <a:r>
              <a:rPr lang="en-US" altLang="zh-CN" baseline="-25000" dirty="0" err="1"/>
              <a:t>m</a:t>
            </a:r>
            <a:r>
              <a:rPr lang="zh-CN" altLang="zh-CN" dirty="0"/>
              <a:t>的数组元素。</a:t>
            </a:r>
          </a:p>
        </p:txBody>
      </p:sp>
      <p:sp>
        <p:nvSpPr>
          <p:cNvPr id="635906" name="Rectangle 2"/>
          <p:cNvSpPr>
            <a:spLocks noGrp="1" noChangeArrowheads="1"/>
          </p:cNvSpPr>
          <p:nvPr>
            <p:ph type="title"/>
          </p:nvPr>
        </p:nvSpPr>
        <p:spPr>
          <a:xfrm>
            <a:off x="993775" y="142875"/>
            <a:ext cx="7754938" cy="838200"/>
          </a:xfrm>
        </p:spPr>
        <p:txBody>
          <a:bodyPr/>
          <a:lstStyle/>
          <a:p>
            <a:pPr eaLnBrk="1" hangingPunct="1"/>
            <a:r>
              <a:rPr lang="zh-CN" altLang="en-US">
                <a:solidFill>
                  <a:schemeClr val="tx2"/>
                </a:solidFill>
                <a:latin typeface="黑体" pitchFamily="49" charset="-122"/>
                <a:ea typeface="黑体" pitchFamily="49" charset="-122"/>
              </a:rPr>
              <a:t>数组的基本概念</a:t>
            </a:r>
          </a:p>
        </p:txBody>
      </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35907">
                                            <p:txEl>
                                              <p:pRg st="0" end="0"/>
                                            </p:txEl>
                                          </p:spTgt>
                                        </p:tgtEl>
                                        <p:attrNameLst>
                                          <p:attrName>style.visibility</p:attrName>
                                        </p:attrNameLst>
                                      </p:cBhvr>
                                      <p:to>
                                        <p:strVal val="visible"/>
                                      </p:to>
                                    </p:set>
                                    <p:anim calcmode="lin" valueType="num">
                                      <p:cBhvr>
                                        <p:cTn id="7" dur="1000" fill="hold"/>
                                        <p:tgtEl>
                                          <p:spTgt spid="635907">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635907">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635907">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63590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635907">
                                            <p:txEl>
                                              <p:pRg st="1" end="1"/>
                                            </p:txEl>
                                          </p:spTgt>
                                        </p:tgtEl>
                                        <p:attrNameLst>
                                          <p:attrName>style.visibility</p:attrName>
                                        </p:attrNameLst>
                                      </p:cBhvr>
                                      <p:to>
                                        <p:strVal val="visible"/>
                                      </p:to>
                                    </p:set>
                                    <p:anim calcmode="lin" valueType="num">
                                      <p:cBhvr>
                                        <p:cTn id="15" dur="1000" fill="hold"/>
                                        <p:tgtEl>
                                          <p:spTgt spid="635907">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635907">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635907">
                                            <p:txEl>
                                              <p:pRg st="1" end="1"/>
                                            </p:txEl>
                                          </p:spTgt>
                                        </p:tgtEl>
                                        <p:attrNameLst>
                                          <p:attrName>style.rotation</p:attrName>
                                        </p:attrNameLst>
                                      </p:cBhvr>
                                      <p:tavLst>
                                        <p:tav tm="0">
                                          <p:val>
                                            <p:fltVal val="90"/>
                                          </p:val>
                                        </p:tav>
                                        <p:tav tm="100000">
                                          <p:val>
                                            <p:fltVal val="0"/>
                                          </p:val>
                                        </p:tav>
                                      </p:tavLst>
                                    </p:anim>
                                    <p:animEffect transition="in" filter="fade">
                                      <p:cBhvr>
                                        <p:cTn id="18" dur="1000"/>
                                        <p:tgtEl>
                                          <p:spTgt spid="63590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907" grpId="0" build="p"/>
    </p:bld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4099" name="Rectangle 3" descr="Rectangle: Click to edit Master text styles&#10;Second level&#10;Third level&#10;Fourth level&#10;Fifth level"/>
          <p:cNvSpPr>
            <a:spLocks noGrp="1" noChangeArrowheads="1"/>
          </p:cNvSpPr>
          <p:nvPr>
            <p:ph type="body" idx="1"/>
          </p:nvPr>
        </p:nvSpPr>
        <p:spPr>
          <a:xfrm>
            <a:off x="300038" y="1450106"/>
            <a:ext cx="8124825" cy="5075238"/>
          </a:xfrm>
        </p:spPr>
        <p:txBody>
          <a:bodyPr/>
          <a:lstStyle/>
          <a:p>
            <a:pPr algn="just" eaLnBrk="1" hangingPunct="1">
              <a:buFont typeface="Wingdings" pitchFamily="2" charset="2"/>
              <a:buNone/>
              <a:defRPr/>
            </a:pPr>
            <a:r>
              <a:rPr lang="zh-CN" altLang="en-US" dirty="0">
                <a:solidFill>
                  <a:srgbClr val="CC0000"/>
                </a:solidFill>
                <a:ea typeface="楷体_GB2312" pitchFamily="49" charset="-122"/>
              </a:rPr>
              <a:t>采用顺序存储结构存储数组的元素，就是按某种顺序将数组元素依次存放在内存中的一片连续的存储单元中。</a:t>
            </a:r>
          </a:p>
          <a:p>
            <a:pPr algn="just" eaLnBrk="1" hangingPunct="1">
              <a:buFont typeface="Wingdings" pitchFamily="2" charset="2"/>
              <a:buNone/>
              <a:defRPr/>
            </a:pPr>
            <a:r>
              <a:rPr lang="zh-CN" altLang="en-US" dirty="0">
                <a:ea typeface="楷体_GB2312" pitchFamily="49" charset="-122"/>
              </a:rPr>
              <a:t>数组的每个元素的数据类型都相同，因而占有相同的存储空间。对于一维数组，相邻元素的起始地址之差为一常数。</a:t>
            </a:r>
          </a:p>
          <a:p>
            <a:pPr eaLnBrk="1" hangingPunct="1">
              <a:buFont typeface="Wingdings" pitchFamily="2" charset="2"/>
              <a:buNone/>
              <a:defRPr/>
            </a:pPr>
            <a:r>
              <a:rPr lang="zh-CN" altLang="en-US" dirty="0">
                <a:solidFill>
                  <a:srgbClr val="CC0000"/>
                </a:solidFill>
                <a:ea typeface="楷体_GB2312" pitchFamily="49" charset="-122"/>
              </a:rPr>
              <a:t>例如，一维数组</a:t>
            </a:r>
            <a:r>
              <a:rPr lang="en-US" altLang="zh-CN" dirty="0">
                <a:solidFill>
                  <a:srgbClr val="CC0000"/>
                </a:solidFill>
                <a:ea typeface="楷体_GB2312" pitchFamily="49" charset="-122"/>
              </a:rPr>
              <a:t>a[5]</a:t>
            </a:r>
            <a:r>
              <a:rPr lang="zh-CN" altLang="en-US" dirty="0">
                <a:solidFill>
                  <a:srgbClr val="CC0000"/>
                </a:solidFill>
                <a:ea typeface="楷体_GB2312" pitchFamily="49" charset="-122"/>
              </a:rPr>
              <a:t>的</a:t>
            </a:r>
            <a:r>
              <a:rPr lang="en-US" altLang="zh-CN" dirty="0">
                <a:solidFill>
                  <a:srgbClr val="CC0000"/>
                </a:solidFill>
                <a:ea typeface="楷体_GB2312" pitchFamily="49" charset="-122"/>
              </a:rPr>
              <a:t>5</a:t>
            </a:r>
            <a:r>
              <a:rPr lang="zh-CN" altLang="en-US" dirty="0">
                <a:solidFill>
                  <a:srgbClr val="CC0000"/>
                </a:solidFill>
                <a:ea typeface="楷体_GB2312" pitchFamily="49" charset="-122"/>
              </a:rPr>
              <a:t>个元素顺序存储的示意图。</a:t>
            </a:r>
          </a:p>
          <a:p>
            <a:pPr eaLnBrk="1" hangingPunct="1">
              <a:buFont typeface="Wingdings" pitchFamily="2" charset="2"/>
              <a:buNone/>
              <a:defRPr/>
            </a:pPr>
            <a:endParaRPr lang="en-US" altLang="zh-CN" dirty="0">
              <a:ea typeface="楷体_GB2312" pitchFamily="49" charset="-122"/>
            </a:endParaRPr>
          </a:p>
        </p:txBody>
      </p:sp>
      <p:sp>
        <p:nvSpPr>
          <p:cNvPr id="644098" name="Rectangle 2"/>
          <p:cNvSpPr>
            <a:spLocks noGrp="1" noChangeArrowheads="1"/>
          </p:cNvSpPr>
          <p:nvPr>
            <p:ph type="title"/>
          </p:nvPr>
        </p:nvSpPr>
        <p:spPr>
          <a:xfrm>
            <a:off x="993775" y="142875"/>
            <a:ext cx="7754938" cy="838200"/>
          </a:xfrm>
        </p:spPr>
        <p:txBody>
          <a:bodyPr/>
          <a:lstStyle/>
          <a:p>
            <a:r>
              <a:rPr lang="zh-CN" altLang="en-US">
                <a:solidFill>
                  <a:schemeClr val="tx2"/>
                </a:solidFill>
                <a:latin typeface="黑体" pitchFamily="49" charset="-122"/>
                <a:ea typeface="黑体" pitchFamily="49" charset="-122"/>
              </a:rPr>
              <a:t>数组的顺序存储结构</a:t>
            </a:r>
          </a:p>
        </p:txBody>
      </p:sp>
      <p:grpSp>
        <p:nvGrpSpPr>
          <p:cNvPr id="2" name="组合 1"/>
          <p:cNvGrpSpPr/>
          <p:nvPr/>
        </p:nvGrpSpPr>
        <p:grpSpPr>
          <a:xfrm>
            <a:off x="2667000" y="3733800"/>
            <a:ext cx="4724400" cy="2667000"/>
            <a:chOff x="2667000" y="3733800"/>
            <a:chExt cx="4724400" cy="2667000"/>
          </a:xfrm>
        </p:grpSpPr>
        <p:sp>
          <p:nvSpPr>
            <p:cNvPr id="644101" name="Rectangle 5"/>
            <p:cNvSpPr>
              <a:spLocks noChangeArrowheads="1"/>
            </p:cNvSpPr>
            <p:nvPr/>
          </p:nvSpPr>
          <p:spPr bwMode="auto">
            <a:xfrm>
              <a:off x="2667000" y="3733800"/>
              <a:ext cx="4724400" cy="2667000"/>
            </a:xfrm>
            <a:prstGeom prst="rect">
              <a:avLst/>
            </a:prstGeom>
            <a:solidFill>
              <a:srgbClr val="339966"/>
            </a:solidFill>
            <a:ln w="9525">
              <a:solidFill>
                <a:srgbClr val="009900"/>
              </a:solidFill>
              <a:miter lim="800000"/>
              <a:headEnd/>
              <a:tailEnd/>
            </a:ln>
          </p:spPr>
          <p:txBody>
            <a:bodyPr wrap="none" anchor="ctr"/>
            <a:lstStyle/>
            <a:p>
              <a:endParaRPr lang="zh-CN" altLang="en-US"/>
            </a:p>
          </p:txBody>
        </p:sp>
        <p:pic>
          <p:nvPicPr>
            <p:cNvPr id="644100" name="Picture 4" descr="E:\hkmiao\BOOK\数据结构\第五章-图\Fig5-5.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3886200"/>
              <a:ext cx="42672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44098"/>
                                        </p:tgtEl>
                                        <p:attrNameLst>
                                          <p:attrName>style.visibility</p:attrName>
                                        </p:attrNameLst>
                                      </p:cBhvr>
                                      <p:to>
                                        <p:strVal val="visible"/>
                                      </p:to>
                                    </p:set>
                                    <p:anim calcmode="lin" valueType="num">
                                      <p:cBhvr additive="base">
                                        <p:cTn id="7" dur="500" fill="hold"/>
                                        <p:tgtEl>
                                          <p:spTgt spid="644098"/>
                                        </p:tgtEl>
                                        <p:attrNameLst>
                                          <p:attrName>ppt_x</p:attrName>
                                        </p:attrNameLst>
                                      </p:cBhvr>
                                      <p:tavLst>
                                        <p:tav tm="0">
                                          <p:val>
                                            <p:strVal val="0-#ppt_w/2"/>
                                          </p:val>
                                        </p:tav>
                                        <p:tav tm="100000">
                                          <p:val>
                                            <p:strVal val="#ppt_x"/>
                                          </p:val>
                                        </p:tav>
                                      </p:tavLst>
                                    </p:anim>
                                    <p:anim calcmode="lin" valueType="num">
                                      <p:cBhvr additive="base">
                                        <p:cTn id="8" dur="500" fill="hold"/>
                                        <p:tgtEl>
                                          <p:spTgt spid="64409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1" presetClass="entr" presetSubtype="0" fill="hold" grpId="0" nodeType="clickEffect">
                                  <p:stCondLst>
                                    <p:cond delay="0"/>
                                  </p:stCondLst>
                                  <p:childTnLst>
                                    <p:set>
                                      <p:cBhvr>
                                        <p:cTn id="12" dur="1" fill="hold">
                                          <p:stCondLst>
                                            <p:cond delay="0"/>
                                          </p:stCondLst>
                                        </p:cTn>
                                        <p:tgtEl>
                                          <p:spTgt spid="644099">
                                            <p:txEl>
                                              <p:pRg st="0" end="0"/>
                                            </p:txEl>
                                          </p:spTgt>
                                        </p:tgtEl>
                                        <p:attrNameLst>
                                          <p:attrName>style.visibility</p:attrName>
                                        </p:attrNameLst>
                                      </p:cBhvr>
                                      <p:to>
                                        <p:strVal val="visible"/>
                                      </p:to>
                                    </p:set>
                                    <p:anim calcmode="lin" valueType="num">
                                      <p:cBhvr>
                                        <p:cTn id="13" dur="1000" fill="hold"/>
                                        <p:tgtEl>
                                          <p:spTgt spid="644099">
                                            <p:txEl>
                                              <p:pRg st="0" end="0"/>
                                            </p:txEl>
                                          </p:spTgt>
                                        </p:tgtEl>
                                        <p:attrNameLst>
                                          <p:attrName>ppt_w</p:attrName>
                                        </p:attrNameLst>
                                      </p:cBhvr>
                                      <p:tavLst>
                                        <p:tav tm="0">
                                          <p:val>
                                            <p:fltVal val="0"/>
                                          </p:val>
                                        </p:tav>
                                        <p:tav tm="100000">
                                          <p:val>
                                            <p:strVal val="#ppt_w"/>
                                          </p:val>
                                        </p:tav>
                                      </p:tavLst>
                                    </p:anim>
                                    <p:anim calcmode="lin" valueType="num">
                                      <p:cBhvr>
                                        <p:cTn id="14" dur="1000" fill="hold"/>
                                        <p:tgtEl>
                                          <p:spTgt spid="644099">
                                            <p:txEl>
                                              <p:pRg st="0" end="0"/>
                                            </p:txEl>
                                          </p:spTgt>
                                        </p:tgtEl>
                                        <p:attrNameLst>
                                          <p:attrName>ppt_h</p:attrName>
                                        </p:attrNameLst>
                                      </p:cBhvr>
                                      <p:tavLst>
                                        <p:tav tm="0">
                                          <p:val>
                                            <p:fltVal val="0"/>
                                          </p:val>
                                        </p:tav>
                                        <p:tav tm="100000">
                                          <p:val>
                                            <p:strVal val="#ppt_h"/>
                                          </p:val>
                                        </p:tav>
                                      </p:tavLst>
                                    </p:anim>
                                    <p:anim calcmode="lin" valueType="num">
                                      <p:cBhvr>
                                        <p:cTn id="15" dur="1000" fill="hold"/>
                                        <p:tgtEl>
                                          <p:spTgt spid="644099">
                                            <p:txEl>
                                              <p:pRg st="0" end="0"/>
                                            </p:txEl>
                                          </p:spTgt>
                                        </p:tgtEl>
                                        <p:attrNameLst>
                                          <p:attrName>style.rotation</p:attrName>
                                        </p:attrNameLst>
                                      </p:cBhvr>
                                      <p:tavLst>
                                        <p:tav tm="0">
                                          <p:val>
                                            <p:fltVal val="90"/>
                                          </p:val>
                                        </p:tav>
                                        <p:tav tm="100000">
                                          <p:val>
                                            <p:fltVal val="0"/>
                                          </p:val>
                                        </p:tav>
                                      </p:tavLst>
                                    </p:anim>
                                    <p:animEffect transition="in" filter="fade">
                                      <p:cBhvr>
                                        <p:cTn id="16" dur="1000"/>
                                        <p:tgtEl>
                                          <p:spTgt spid="644099">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644099">
                                            <p:txEl>
                                              <p:pRg st="1" end="1"/>
                                            </p:txEl>
                                          </p:spTgt>
                                        </p:tgtEl>
                                        <p:attrNameLst>
                                          <p:attrName>style.visibility</p:attrName>
                                        </p:attrNameLst>
                                      </p:cBhvr>
                                      <p:to>
                                        <p:strVal val="visible"/>
                                      </p:to>
                                    </p:set>
                                    <p:anim calcmode="lin" valueType="num">
                                      <p:cBhvr>
                                        <p:cTn id="21" dur="1000" fill="hold"/>
                                        <p:tgtEl>
                                          <p:spTgt spid="644099">
                                            <p:txEl>
                                              <p:pRg st="1" end="1"/>
                                            </p:txEl>
                                          </p:spTgt>
                                        </p:tgtEl>
                                        <p:attrNameLst>
                                          <p:attrName>ppt_w</p:attrName>
                                        </p:attrNameLst>
                                      </p:cBhvr>
                                      <p:tavLst>
                                        <p:tav tm="0">
                                          <p:val>
                                            <p:fltVal val="0"/>
                                          </p:val>
                                        </p:tav>
                                        <p:tav tm="100000">
                                          <p:val>
                                            <p:strVal val="#ppt_w"/>
                                          </p:val>
                                        </p:tav>
                                      </p:tavLst>
                                    </p:anim>
                                    <p:anim calcmode="lin" valueType="num">
                                      <p:cBhvr>
                                        <p:cTn id="22" dur="1000" fill="hold"/>
                                        <p:tgtEl>
                                          <p:spTgt spid="644099">
                                            <p:txEl>
                                              <p:pRg st="1" end="1"/>
                                            </p:txEl>
                                          </p:spTgt>
                                        </p:tgtEl>
                                        <p:attrNameLst>
                                          <p:attrName>ppt_h</p:attrName>
                                        </p:attrNameLst>
                                      </p:cBhvr>
                                      <p:tavLst>
                                        <p:tav tm="0">
                                          <p:val>
                                            <p:fltVal val="0"/>
                                          </p:val>
                                        </p:tav>
                                        <p:tav tm="100000">
                                          <p:val>
                                            <p:strVal val="#ppt_h"/>
                                          </p:val>
                                        </p:tav>
                                      </p:tavLst>
                                    </p:anim>
                                    <p:anim calcmode="lin" valueType="num">
                                      <p:cBhvr>
                                        <p:cTn id="23" dur="1000" fill="hold"/>
                                        <p:tgtEl>
                                          <p:spTgt spid="644099">
                                            <p:txEl>
                                              <p:pRg st="1" end="1"/>
                                            </p:txEl>
                                          </p:spTgt>
                                        </p:tgtEl>
                                        <p:attrNameLst>
                                          <p:attrName>style.rotation</p:attrName>
                                        </p:attrNameLst>
                                      </p:cBhvr>
                                      <p:tavLst>
                                        <p:tav tm="0">
                                          <p:val>
                                            <p:fltVal val="90"/>
                                          </p:val>
                                        </p:tav>
                                        <p:tav tm="100000">
                                          <p:val>
                                            <p:fltVal val="0"/>
                                          </p:val>
                                        </p:tav>
                                      </p:tavLst>
                                    </p:anim>
                                    <p:animEffect transition="in" filter="fade">
                                      <p:cBhvr>
                                        <p:cTn id="24" dur="1000"/>
                                        <p:tgtEl>
                                          <p:spTgt spid="644099">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grpId="0" nodeType="clickEffect">
                                  <p:stCondLst>
                                    <p:cond delay="0"/>
                                  </p:stCondLst>
                                  <p:childTnLst>
                                    <p:set>
                                      <p:cBhvr>
                                        <p:cTn id="28" dur="1" fill="hold">
                                          <p:stCondLst>
                                            <p:cond delay="0"/>
                                          </p:stCondLst>
                                        </p:cTn>
                                        <p:tgtEl>
                                          <p:spTgt spid="644099">
                                            <p:txEl>
                                              <p:pRg st="2" end="2"/>
                                            </p:txEl>
                                          </p:spTgt>
                                        </p:tgtEl>
                                        <p:attrNameLst>
                                          <p:attrName>style.visibility</p:attrName>
                                        </p:attrNameLst>
                                      </p:cBhvr>
                                      <p:to>
                                        <p:strVal val="visible"/>
                                      </p:to>
                                    </p:set>
                                    <p:anim calcmode="lin" valueType="num">
                                      <p:cBhvr>
                                        <p:cTn id="29" dur="1000" fill="hold"/>
                                        <p:tgtEl>
                                          <p:spTgt spid="644099">
                                            <p:txEl>
                                              <p:pRg st="2" end="2"/>
                                            </p:txEl>
                                          </p:spTgt>
                                        </p:tgtEl>
                                        <p:attrNameLst>
                                          <p:attrName>ppt_w</p:attrName>
                                        </p:attrNameLst>
                                      </p:cBhvr>
                                      <p:tavLst>
                                        <p:tav tm="0">
                                          <p:val>
                                            <p:fltVal val="0"/>
                                          </p:val>
                                        </p:tav>
                                        <p:tav tm="100000">
                                          <p:val>
                                            <p:strVal val="#ppt_w"/>
                                          </p:val>
                                        </p:tav>
                                      </p:tavLst>
                                    </p:anim>
                                    <p:anim calcmode="lin" valueType="num">
                                      <p:cBhvr>
                                        <p:cTn id="30" dur="1000" fill="hold"/>
                                        <p:tgtEl>
                                          <p:spTgt spid="644099">
                                            <p:txEl>
                                              <p:pRg st="2" end="2"/>
                                            </p:txEl>
                                          </p:spTgt>
                                        </p:tgtEl>
                                        <p:attrNameLst>
                                          <p:attrName>ppt_h</p:attrName>
                                        </p:attrNameLst>
                                      </p:cBhvr>
                                      <p:tavLst>
                                        <p:tav tm="0">
                                          <p:val>
                                            <p:fltVal val="0"/>
                                          </p:val>
                                        </p:tav>
                                        <p:tav tm="100000">
                                          <p:val>
                                            <p:strVal val="#ppt_h"/>
                                          </p:val>
                                        </p:tav>
                                      </p:tavLst>
                                    </p:anim>
                                    <p:anim calcmode="lin" valueType="num">
                                      <p:cBhvr>
                                        <p:cTn id="31" dur="1000" fill="hold"/>
                                        <p:tgtEl>
                                          <p:spTgt spid="644099">
                                            <p:txEl>
                                              <p:pRg st="2" end="2"/>
                                            </p:txEl>
                                          </p:spTgt>
                                        </p:tgtEl>
                                        <p:attrNameLst>
                                          <p:attrName>style.rotation</p:attrName>
                                        </p:attrNameLst>
                                      </p:cBhvr>
                                      <p:tavLst>
                                        <p:tav tm="0">
                                          <p:val>
                                            <p:fltVal val="90"/>
                                          </p:val>
                                        </p:tav>
                                        <p:tav tm="100000">
                                          <p:val>
                                            <p:fltVal val="0"/>
                                          </p:val>
                                        </p:tav>
                                      </p:tavLst>
                                    </p:anim>
                                    <p:animEffect transition="in" filter="fade">
                                      <p:cBhvr>
                                        <p:cTn id="32" dur="1000"/>
                                        <p:tgtEl>
                                          <p:spTgt spid="644099">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1" presetClass="entr" presetSubtype="0"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p:cTn id="37" dur="1000" fill="hold"/>
                                        <p:tgtEl>
                                          <p:spTgt spid="2"/>
                                        </p:tgtEl>
                                        <p:attrNameLst>
                                          <p:attrName>ppt_w</p:attrName>
                                        </p:attrNameLst>
                                      </p:cBhvr>
                                      <p:tavLst>
                                        <p:tav tm="0">
                                          <p:val>
                                            <p:fltVal val="0"/>
                                          </p:val>
                                        </p:tav>
                                        <p:tav tm="100000">
                                          <p:val>
                                            <p:strVal val="#ppt_w"/>
                                          </p:val>
                                        </p:tav>
                                      </p:tavLst>
                                    </p:anim>
                                    <p:anim calcmode="lin" valueType="num">
                                      <p:cBhvr>
                                        <p:cTn id="38" dur="1000" fill="hold"/>
                                        <p:tgtEl>
                                          <p:spTgt spid="2"/>
                                        </p:tgtEl>
                                        <p:attrNameLst>
                                          <p:attrName>ppt_h</p:attrName>
                                        </p:attrNameLst>
                                      </p:cBhvr>
                                      <p:tavLst>
                                        <p:tav tm="0">
                                          <p:val>
                                            <p:fltVal val="0"/>
                                          </p:val>
                                        </p:tav>
                                        <p:tav tm="100000">
                                          <p:val>
                                            <p:strVal val="#ppt_h"/>
                                          </p:val>
                                        </p:tav>
                                      </p:tavLst>
                                    </p:anim>
                                    <p:anim calcmode="lin" valueType="num">
                                      <p:cBhvr>
                                        <p:cTn id="39" dur="1000" fill="hold"/>
                                        <p:tgtEl>
                                          <p:spTgt spid="2"/>
                                        </p:tgtEl>
                                        <p:attrNameLst>
                                          <p:attrName>style.rotation</p:attrName>
                                        </p:attrNameLst>
                                      </p:cBhvr>
                                      <p:tavLst>
                                        <p:tav tm="0">
                                          <p:val>
                                            <p:fltVal val="90"/>
                                          </p:val>
                                        </p:tav>
                                        <p:tav tm="100000">
                                          <p:val>
                                            <p:fltVal val="0"/>
                                          </p:val>
                                        </p:tav>
                                      </p:tavLst>
                                    </p:anim>
                                    <p:animEffect transition="in" filter="fade">
                                      <p:cBhvr>
                                        <p:cTn id="4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4099" grpId="0" build="p"/>
      <p:bldP spid="644098" grpId="0"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5"/>
          <p:cNvSpPr>
            <a:spLocks noChangeArrowheads="1"/>
          </p:cNvSpPr>
          <p:nvPr/>
        </p:nvSpPr>
        <p:spPr bwMode="auto">
          <a:xfrm>
            <a:off x="1919288" y="2565400"/>
            <a:ext cx="5334000" cy="1219200"/>
          </a:xfrm>
          <a:prstGeom prst="rect">
            <a:avLst/>
          </a:prstGeom>
          <a:solidFill>
            <a:srgbClr val="339966"/>
          </a:solidFill>
          <a:ln w="9525">
            <a:solidFill>
              <a:srgbClr val="009900"/>
            </a:solidFill>
            <a:miter lim="800000"/>
            <a:headEnd/>
            <a:tailEnd/>
          </a:ln>
        </p:spPr>
        <p:txBody>
          <a:bodyPr wrap="none" anchor="ctr"/>
          <a:lstStyle/>
          <a:p>
            <a:endParaRPr lang="zh-CN" altLang="en-US"/>
          </a:p>
        </p:txBody>
      </p:sp>
      <p:sp>
        <p:nvSpPr>
          <p:cNvPr id="3076" name="Rectangle 3" descr="Rectangle: Click to edit Master text styles&#10;Second level&#10;Third level&#10;Fourth level&#10;Fifth level"/>
          <p:cNvSpPr>
            <a:spLocks noGrp="1" noChangeArrowheads="1"/>
          </p:cNvSpPr>
          <p:nvPr>
            <p:ph type="body" idx="1"/>
          </p:nvPr>
        </p:nvSpPr>
        <p:spPr>
          <a:xfrm>
            <a:off x="179388" y="1376363"/>
            <a:ext cx="8353425" cy="5075237"/>
          </a:xfrm>
        </p:spPr>
        <p:txBody>
          <a:bodyPr/>
          <a:lstStyle/>
          <a:p>
            <a:pPr algn="just" eaLnBrk="1" hangingPunct="1">
              <a:lnSpc>
                <a:spcPct val="105000"/>
              </a:lnSpc>
              <a:buClr>
                <a:srgbClr val="0000FF"/>
              </a:buClr>
              <a:buFont typeface="Wingdings" pitchFamily="2" charset="2"/>
              <a:buNone/>
              <a:defRPr/>
            </a:pPr>
            <a:r>
              <a:rPr lang="zh-CN" altLang="en-US" dirty="0">
                <a:solidFill>
                  <a:srgbClr val="CC0000"/>
                </a:solidFill>
                <a:ea typeface="楷体_GB2312" pitchFamily="49" charset="-122"/>
              </a:rPr>
              <a:t>每个元素占</a:t>
            </a:r>
            <a:r>
              <a:rPr lang="en-US" altLang="zh-CN" dirty="0">
                <a:solidFill>
                  <a:srgbClr val="CC0000"/>
                </a:solidFill>
                <a:ea typeface="楷体_GB2312" pitchFamily="49" charset="-122"/>
              </a:rPr>
              <a:t>3</a:t>
            </a:r>
            <a:r>
              <a:rPr lang="zh-CN" altLang="en-US" dirty="0">
                <a:solidFill>
                  <a:srgbClr val="CC0000"/>
                </a:solidFill>
                <a:ea typeface="楷体_GB2312" pitchFamily="49" charset="-122"/>
              </a:rPr>
              <a:t>个存储单元，数组第</a:t>
            </a:r>
            <a:r>
              <a:rPr lang="en-US" altLang="zh-CN" dirty="0">
                <a:solidFill>
                  <a:srgbClr val="CC0000"/>
                </a:solidFill>
                <a:ea typeface="楷体_GB2312" pitchFamily="49" charset="-122"/>
              </a:rPr>
              <a:t>1</a:t>
            </a:r>
            <a:r>
              <a:rPr lang="zh-CN" altLang="en-US" dirty="0">
                <a:solidFill>
                  <a:srgbClr val="CC0000"/>
                </a:solidFill>
                <a:ea typeface="楷体_GB2312" pitchFamily="49" charset="-122"/>
              </a:rPr>
              <a:t>个元素</a:t>
            </a:r>
            <a:r>
              <a:rPr lang="en-US" altLang="zh-CN" dirty="0">
                <a:solidFill>
                  <a:srgbClr val="CC0000"/>
                </a:solidFill>
                <a:ea typeface="楷体_GB2312" pitchFamily="49" charset="-122"/>
              </a:rPr>
              <a:t>a[0]</a:t>
            </a:r>
            <a:r>
              <a:rPr lang="zh-CN" altLang="en-US" dirty="0">
                <a:solidFill>
                  <a:srgbClr val="CC0000"/>
                </a:solidFill>
                <a:ea typeface="楷体_GB2312" pitchFamily="49" charset="-122"/>
              </a:rPr>
              <a:t>的起始地址为</a:t>
            </a:r>
            <a:r>
              <a:rPr lang="en-US" altLang="zh-CN" dirty="0" err="1">
                <a:solidFill>
                  <a:srgbClr val="CC0000"/>
                </a:solidFill>
                <a:ea typeface="楷体_GB2312" pitchFamily="49" charset="-122"/>
              </a:rPr>
              <a:t>loc</a:t>
            </a:r>
            <a:r>
              <a:rPr lang="en-US" altLang="zh-CN" dirty="0">
                <a:solidFill>
                  <a:srgbClr val="CC0000"/>
                </a:solidFill>
                <a:ea typeface="楷体_GB2312" pitchFamily="49" charset="-122"/>
              </a:rPr>
              <a:t>(0) = p</a:t>
            </a:r>
            <a:r>
              <a:rPr lang="zh-CN" altLang="en-US" dirty="0">
                <a:solidFill>
                  <a:srgbClr val="CC0000"/>
                </a:solidFill>
                <a:ea typeface="楷体_GB2312" pitchFamily="49" charset="-122"/>
              </a:rPr>
              <a:t>，则该数组的任一数组元素</a:t>
            </a:r>
            <a:r>
              <a:rPr lang="en-US" altLang="zh-CN" dirty="0">
                <a:solidFill>
                  <a:srgbClr val="CC0000"/>
                </a:solidFill>
                <a:ea typeface="楷体_GB2312" pitchFamily="49" charset="-122"/>
              </a:rPr>
              <a:t>a[i]</a:t>
            </a:r>
            <a:r>
              <a:rPr lang="zh-CN" altLang="en-US" dirty="0">
                <a:solidFill>
                  <a:srgbClr val="CC0000"/>
                </a:solidFill>
                <a:ea typeface="楷体_GB2312" pitchFamily="49" charset="-122"/>
              </a:rPr>
              <a:t>的起始地址</a:t>
            </a:r>
            <a:r>
              <a:rPr lang="en-US" altLang="zh-CN" dirty="0" err="1">
                <a:solidFill>
                  <a:srgbClr val="CC0000"/>
                </a:solidFill>
                <a:ea typeface="楷体_GB2312" pitchFamily="49" charset="-122"/>
              </a:rPr>
              <a:t>loc</a:t>
            </a:r>
            <a:r>
              <a:rPr lang="en-US" altLang="zh-CN" dirty="0">
                <a:solidFill>
                  <a:srgbClr val="CC0000"/>
                </a:solidFill>
                <a:ea typeface="楷体_GB2312" pitchFamily="49" charset="-122"/>
              </a:rPr>
              <a:t>(i)</a:t>
            </a:r>
            <a:r>
              <a:rPr lang="zh-CN" altLang="en-US" dirty="0">
                <a:solidFill>
                  <a:srgbClr val="CC0000"/>
                </a:solidFill>
                <a:ea typeface="楷体_GB2312" pitchFamily="49" charset="-122"/>
              </a:rPr>
              <a:t>可由以下的递推公式计算：</a:t>
            </a:r>
          </a:p>
          <a:p>
            <a:pPr algn="just" eaLnBrk="1" hangingPunct="1">
              <a:lnSpc>
                <a:spcPct val="90000"/>
              </a:lnSpc>
              <a:buClr>
                <a:srgbClr val="0000FF"/>
              </a:buClr>
              <a:buFont typeface="Wingdings" pitchFamily="2" charset="2"/>
              <a:buNone/>
              <a:defRPr/>
            </a:pPr>
            <a:endParaRPr lang="zh-CN" altLang="en-US" dirty="0">
              <a:ea typeface="楷体_GB2312" pitchFamily="49" charset="-122"/>
            </a:endParaRPr>
          </a:p>
          <a:p>
            <a:pPr algn="just" eaLnBrk="1" hangingPunct="1">
              <a:lnSpc>
                <a:spcPct val="90000"/>
              </a:lnSpc>
              <a:buClr>
                <a:srgbClr val="0000FF"/>
              </a:buClr>
              <a:buFont typeface="Wingdings" pitchFamily="2" charset="2"/>
              <a:buNone/>
              <a:defRPr/>
            </a:pPr>
            <a:endParaRPr lang="zh-CN" altLang="en-US" b="0" dirty="0">
              <a:ea typeface="楷体_GB2312" pitchFamily="49" charset="-122"/>
            </a:endParaRPr>
          </a:p>
          <a:p>
            <a:pPr algn="just" eaLnBrk="1" hangingPunct="1">
              <a:lnSpc>
                <a:spcPct val="90000"/>
              </a:lnSpc>
              <a:buClr>
                <a:srgbClr val="0000FF"/>
              </a:buClr>
              <a:buFont typeface="Wingdings" pitchFamily="2" charset="2"/>
              <a:buNone/>
              <a:defRPr/>
            </a:pPr>
            <a:endParaRPr lang="zh-CN" altLang="en-US" dirty="0">
              <a:ea typeface="楷体_GB2312" pitchFamily="49" charset="-122"/>
            </a:endParaRPr>
          </a:p>
          <a:p>
            <a:pPr algn="just" eaLnBrk="1" hangingPunct="1">
              <a:lnSpc>
                <a:spcPct val="90000"/>
              </a:lnSpc>
              <a:buClr>
                <a:srgbClr val="0000FF"/>
              </a:buClr>
              <a:buFont typeface="Wingdings" pitchFamily="2" charset="2"/>
              <a:buNone/>
              <a:defRPr/>
            </a:pPr>
            <a:endParaRPr lang="zh-CN" altLang="en-US" dirty="0">
              <a:ea typeface="楷体_GB2312" pitchFamily="49" charset="-122"/>
            </a:endParaRPr>
          </a:p>
          <a:p>
            <a:pPr algn="just" eaLnBrk="1" hangingPunct="1">
              <a:lnSpc>
                <a:spcPct val="105000"/>
              </a:lnSpc>
              <a:buClr>
                <a:srgbClr val="0000FF"/>
              </a:buClr>
              <a:buFont typeface="Wingdings" pitchFamily="2" charset="2"/>
              <a:buNone/>
              <a:defRPr/>
            </a:pPr>
            <a:r>
              <a:rPr lang="zh-CN" altLang="en-US" dirty="0">
                <a:solidFill>
                  <a:srgbClr val="CC0000"/>
                </a:solidFill>
                <a:ea typeface="楷体_GB2312" pitchFamily="49" charset="-122"/>
              </a:rPr>
              <a:t>实际上即有：</a:t>
            </a:r>
            <a:r>
              <a:rPr lang="en-US" altLang="zh-CN" dirty="0" err="1">
                <a:solidFill>
                  <a:srgbClr val="0000FF"/>
                </a:solidFill>
                <a:ea typeface="楷体_GB2312" pitchFamily="49" charset="-122"/>
              </a:rPr>
              <a:t>loc</a:t>
            </a:r>
            <a:r>
              <a:rPr lang="en-US" altLang="zh-CN" dirty="0">
                <a:solidFill>
                  <a:srgbClr val="0000FF"/>
                </a:solidFill>
                <a:ea typeface="楷体_GB2312" pitchFamily="49" charset="-122"/>
              </a:rPr>
              <a:t> (i) = </a:t>
            </a:r>
            <a:r>
              <a:rPr lang="en-US" altLang="zh-CN" dirty="0" err="1">
                <a:solidFill>
                  <a:srgbClr val="0000FF"/>
                </a:solidFill>
                <a:ea typeface="楷体_GB2312" pitchFamily="49" charset="-122"/>
              </a:rPr>
              <a:t>p+i</a:t>
            </a:r>
            <a:r>
              <a:rPr lang="en-US" altLang="zh-CN" dirty="0">
                <a:solidFill>
                  <a:srgbClr val="0000FF"/>
                </a:solidFill>
                <a:ea typeface="楷体_GB2312" pitchFamily="49" charset="-122"/>
              </a:rPr>
              <a:t>*3</a:t>
            </a:r>
            <a:r>
              <a:rPr lang="en-US" altLang="zh-CN" dirty="0">
                <a:solidFill>
                  <a:srgbClr val="CC0000"/>
                </a:solidFill>
                <a:ea typeface="楷体_GB2312" pitchFamily="49" charset="-122"/>
              </a:rPr>
              <a:t>       (i = 0</a:t>
            </a:r>
            <a:r>
              <a:rPr lang="zh-CN" altLang="en-US" dirty="0">
                <a:solidFill>
                  <a:srgbClr val="CC0000"/>
                </a:solidFill>
                <a:ea typeface="楷体_GB2312" pitchFamily="49" charset="-122"/>
              </a:rPr>
              <a:t>，</a:t>
            </a:r>
            <a:r>
              <a:rPr lang="en-US" altLang="zh-CN" dirty="0">
                <a:solidFill>
                  <a:srgbClr val="CC0000"/>
                </a:solidFill>
                <a:ea typeface="楷体_GB2312" pitchFamily="49" charset="-122"/>
              </a:rPr>
              <a:t>1</a:t>
            </a:r>
            <a:r>
              <a:rPr lang="zh-CN" altLang="en-US" dirty="0">
                <a:solidFill>
                  <a:srgbClr val="CC0000"/>
                </a:solidFill>
                <a:ea typeface="楷体_GB2312" pitchFamily="49" charset="-122"/>
              </a:rPr>
              <a:t>，</a:t>
            </a:r>
            <a:r>
              <a:rPr lang="en-US" altLang="zh-CN" dirty="0">
                <a:solidFill>
                  <a:srgbClr val="CC0000"/>
                </a:solidFill>
                <a:ea typeface="楷体_GB2312" pitchFamily="49" charset="-122"/>
              </a:rPr>
              <a:t>2</a:t>
            </a:r>
            <a:r>
              <a:rPr lang="zh-CN" altLang="en-US" dirty="0">
                <a:solidFill>
                  <a:srgbClr val="CC0000"/>
                </a:solidFill>
                <a:ea typeface="楷体_GB2312" pitchFamily="49" charset="-122"/>
              </a:rPr>
              <a:t>，</a:t>
            </a:r>
            <a:r>
              <a:rPr lang="en-US" altLang="zh-CN" dirty="0">
                <a:solidFill>
                  <a:srgbClr val="CC0000"/>
                </a:solidFill>
                <a:ea typeface="楷体_GB2312" pitchFamily="49" charset="-122"/>
              </a:rPr>
              <a:t>3</a:t>
            </a:r>
            <a:r>
              <a:rPr lang="zh-CN" altLang="en-US" dirty="0">
                <a:solidFill>
                  <a:srgbClr val="CC0000"/>
                </a:solidFill>
                <a:ea typeface="楷体_GB2312" pitchFamily="49" charset="-122"/>
              </a:rPr>
              <a:t>，</a:t>
            </a:r>
            <a:r>
              <a:rPr lang="en-US" altLang="zh-CN" dirty="0">
                <a:solidFill>
                  <a:srgbClr val="CC0000"/>
                </a:solidFill>
                <a:ea typeface="楷体_GB2312" pitchFamily="49" charset="-122"/>
              </a:rPr>
              <a:t>4) </a:t>
            </a:r>
          </a:p>
        </p:txBody>
      </p:sp>
      <p:graphicFrame>
        <p:nvGraphicFramePr>
          <p:cNvPr id="84996" name="Object 0"/>
          <p:cNvGraphicFramePr>
            <a:graphicFrameLocks noChangeAspect="1"/>
          </p:cNvGraphicFramePr>
          <p:nvPr/>
        </p:nvGraphicFramePr>
        <p:xfrm>
          <a:off x="2185988" y="2641600"/>
          <a:ext cx="4800600" cy="1066800"/>
        </p:xfrm>
        <a:graphic>
          <a:graphicData uri="http://schemas.openxmlformats.org/presentationml/2006/ole">
            <mc:AlternateContent xmlns:mc="http://schemas.openxmlformats.org/markup-compatibility/2006">
              <mc:Choice xmlns:v="urn:schemas-microsoft-com:vml" Requires="v">
                <p:oleObj spid="_x0000_s85006" name="Equation" r:id="rId3" imgW="1828800" imgH="431800" progId="Equation.3">
                  <p:embed/>
                </p:oleObj>
              </mc:Choice>
              <mc:Fallback>
                <p:oleObj name="Equation" r:id="rId3" imgW="1828800" imgH="431800" progId="Equation.3">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5988" y="2641600"/>
                        <a:ext cx="48006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Rectangle 2"/>
          <p:cNvSpPr>
            <a:spLocks noGrp="1" noChangeArrowheads="1"/>
          </p:cNvSpPr>
          <p:nvPr>
            <p:ph type="title"/>
          </p:nvPr>
        </p:nvSpPr>
        <p:spPr>
          <a:xfrm>
            <a:off x="993775" y="142875"/>
            <a:ext cx="7754938" cy="838200"/>
          </a:xfrm>
        </p:spPr>
        <p:txBody>
          <a:bodyPr/>
          <a:lstStyle/>
          <a:p>
            <a:r>
              <a:rPr lang="zh-CN" altLang="en-US" dirty="0">
                <a:solidFill>
                  <a:schemeClr val="tx2"/>
                </a:solidFill>
                <a:latin typeface="黑体" pitchFamily="49" charset="-122"/>
                <a:ea typeface="黑体" pitchFamily="49" charset="-122"/>
              </a:rPr>
              <a:t>数组的顺序存储结构</a:t>
            </a:r>
          </a:p>
        </p:txBody>
      </p:sp>
    </p:spTree>
  </p:cSld>
  <p:clrMapOvr>
    <a:masterClrMapping/>
  </p:clrMapOvr>
  <p:transition spd="slow">
    <p:circle/>
  </p:transition>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7171" name="Rectangle 3" descr="Rectangle: Click to edit Master text styles&#10;Second level&#10;Third level&#10;Fourth level&#10;Fifth level"/>
          <p:cNvSpPr>
            <a:spLocks noGrp="1" noChangeArrowheads="1"/>
          </p:cNvSpPr>
          <p:nvPr>
            <p:ph type="body" idx="1"/>
          </p:nvPr>
        </p:nvSpPr>
        <p:spPr>
          <a:xfrm>
            <a:off x="300038" y="1384300"/>
            <a:ext cx="8664575" cy="4097338"/>
          </a:xfrm>
        </p:spPr>
        <p:txBody>
          <a:bodyPr/>
          <a:lstStyle/>
          <a:p>
            <a:pPr algn="just" eaLnBrk="1" hangingPunct="1">
              <a:lnSpc>
                <a:spcPct val="105000"/>
              </a:lnSpc>
              <a:spcBef>
                <a:spcPct val="50000"/>
              </a:spcBef>
              <a:buClr>
                <a:srgbClr val="0000FF"/>
              </a:buClr>
              <a:buFont typeface="Wingdings" pitchFamily="2" charset="2"/>
              <a:buNone/>
              <a:defRPr/>
            </a:pPr>
            <a:r>
              <a:rPr lang="zh-CN" altLang="en-US" dirty="0">
                <a:solidFill>
                  <a:srgbClr val="CC0000"/>
                </a:solidFill>
                <a:ea typeface="楷体_GB2312" pitchFamily="49" charset="-122"/>
              </a:rPr>
              <a:t>可有两种存储方式：一种是以行序为主序的存储方式。如，</a:t>
            </a:r>
            <a:r>
              <a:rPr lang="en-US" altLang="zh-CN" dirty="0">
                <a:solidFill>
                  <a:srgbClr val="CC0000"/>
                </a:solidFill>
                <a:ea typeface="楷体_GB2312" pitchFamily="49" charset="-122"/>
              </a:rPr>
              <a:t>C</a:t>
            </a:r>
            <a:r>
              <a:rPr lang="zh-CN" altLang="en-US" dirty="0">
                <a:solidFill>
                  <a:srgbClr val="CC0000"/>
                </a:solidFill>
                <a:ea typeface="楷体_GB2312" pitchFamily="49" charset="-122"/>
              </a:rPr>
              <a:t>，</a:t>
            </a:r>
            <a:r>
              <a:rPr lang="en-US" altLang="zh-CN" dirty="0">
                <a:solidFill>
                  <a:srgbClr val="CC0000"/>
                </a:solidFill>
                <a:ea typeface="楷体_GB2312" pitchFamily="49" charset="-122"/>
              </a:rPr>
              <a:t>C++</a:t>
            </a:r>
            <a:r>
              <a:rPr lang="zh-CN" altLang="en-US" dirty="0">
                <a:solidFill>
                  <a:srgbClr val="CC0000"/>
                </a:solidFill>
                <a:ea typeface="楷体_GB2312" pitchFamily="49" charset="-122"/>
              </a:rPr>
              <a:t>，</a:t>
            </a:r>
            <a:r>
              <a:rPr lang="en-US" altLang="zh-CN" dirty="0">
                <a:solidFill>
                  <a:srgbClr val="CC0000"/>
                </a:solidFill>
                <a:ea typeface="楷体_GB2312" pitchFamily="49" charset="-122"/>
              </a:rPr>
              <a:t>PASCAL</a:t>
            </a:r>
            <a:r>
              <a:rPr lang="zh-CN" altLang="en-US" dirty="0">
                <a:solidFill>
                  <a:srgbClr val="CC0000"/>
                </a:solidFill>
                <a:ea typeface="楷体_GB2312" pitchFamily="49" charset="-122"/>
              </a:rPr>
              <a:t>等语言都采用这种存储方式。</a:t>
            </a:r>
          </a:p>
          <a:p>
            <a:pPr algn="just" eaLnBrk="1" hangingPunct="1">
              <a:lnSpc>
                <a:spcPct val="105000"/>
              </a:lnSpc>
              <a:spcBef>
                <a:spcPct val="50000"/>
              </a:spcBef>
              <a:buClr>
                <a:srgbClr val="0000FF"/>
              </a:buClr>
              <a:buFont typeface="Wingdings" pitchFamily="2" charset="2"/>
              <a:buNone/>
              <a:defRPr/>
            </a:pPr>
            <a:r>
              <a:rPr lang="zh-CN" altLang="en-US" dirty="0">
                <a:ea typeface="楷体_GB2312" pitchFamily="49" charset="-122"/>
              </a:rPr>
              <a:t>另一种是以列序为主序的存储方式，例如</a:t>
            </a:r>
            <a:r>
              <a:rPr lang="en-US" altLang="zh-CN" dirty="0">
                <a:ea typeface="楷体_GB2312" pitchFamily="49" charset="-122"/>
              </a:rPr>
              <a:t>FORTRAN</a:t>
            </a:r>
            <a:r>
              <a:rPr lang="zh-CN" altLang="en-US" dirty="0">
                <a:ea typeface="楷体_GB2312" pitchFamily="49" charset="-122"/>
              </a:rPr>
              <a:t>语言就采用这种存储方式。</a:t>
            </a:r>
          </a:p>
          <a:p>
            <a:pPr algn="just" eaLnBrk="1" hangingPunct="1">
              <a:lnSpc>
                <a:spcPct val="105000"/>
              </a:lnSpc>
              <a:spcBef>
                <a:spcPct val="50000"/>
              </a:spcBef>
              <a:buClr>
                <a:srgbClr val="0000FF"/>
              </a:buClr>
              <a:buFont typeface="Wingdings" pitchFamily="2" charset="2"/>
              <a:buNone/>
              <a:defRPr/>
            </a:pPr>
            <a:r>
              <a:rPr lang="zh-CN" altLang="en-US" dirty="0">
                <a:solidFill>
                  <a:srgbClr val="CC0000"/>
                </a:solidFill>
                <a:ea typeface="楷体_GB2312" pitchFamily="49" charset="-122"/>
              </a:rPr>
              <a:t>对于二维数组</a:t>
            </a:r>
            <a:r>
              <a:rPr lang="en-US" altLang="zh-CN" dirty="0">
                <a:solidFill>
                  <a:srgbClr val="CC0000"/>
                </a:solidFill>
                <a:ea typeface="楷体_GB2312" pitchFamily="49" charset="-122"/>
              </a:rPr>
              <a:t>a[m][n]</a:t>
            </a:r>
            <a:r>
              <a:rPr lang="zh-CN" altLang="en-US" dirty="0">
                <a:solidFill>
                  <a:srgbClr val="CC0000"/>
                </a:solidFill>
                <a:ea typeface="楷体_GB2312" pitchFamily="49" charset="-122"/>
              </a:rPr>
              <a:t>，用</a:t>
            </a:r>
            <a:r>
              <a:rPr lang="en-US" altLang="zh-CN" dirty="0" err="1">
                <a:solidFill>
                  <a:srgbClr val="CC0000"/>
                </a:solidFill>
                <a:ea typeface="楷体_GB2312" pitchFamily="49" charset="-122"/>
              </a:rPr>
              <a:t>a</a:t>
            </a:r>
            <a:r>
              <a:rPr lang="en-US" altLang="zh-CN" baseline="-30000" dirty="0" err="1">
                <a:solidFill>
                  <a:srgbClr val="CC0000"/>
                </a:solidFill>
                <a:ea typeface="楷体_GB2312" pitchFamily="49" charset="-122"/>
              </a:rPr>
              <a:t>ij</a:t>
            </a:r>
            <a:r>
              <a:rPr lang="zh-CN" altLang="en-US" dirty="0">
                <a:solidFill>
                  <a:srgbClr val="CC0000"/>
                </a:solidFill>
                <a:ea typeface="楷体_GB2312" pitchFamily="49" charset="-122"/>
              </a:rPr>
              <a:t>来表示数组元素</a:t>
            </a:r>
            <a:r>
              <a:rPr lang="en-US" altLang="zh-CN" dirty="0">
                <a:solidFill>
                  <a:srgbClr val="CC0000"/>
                </a:solidFill>
                <a:ea typeface="楷体_GB2312" pitchFamily="49" charset="-122"/>
              </a:rPr>
              <a:t>a[i][j]</a:t>
            </a:r>
            <a:r>
              <a:rPr lang="zh-CN" altLang="en-US" dirty="0">
                <a:solidFill>
                  <a:srgbClr val="CC0000"/>
                </a:solidFill>
                <a:ea typeface="楷体_GB2312" pitchFamily="49" charset="-122"/>
              </a:rPr>
              <a:t>，则二维数组</a:t>
            </a:r>
            <a:r>
              <a:rPr lang="en-US" altLang="zh-CN" dirty="0">
                <a:solidFill>
                  <a:srgbClr val="CC0000"/>
                </a:solidFill>
                <a:ea typeface="楷体_GB2312" pitchFamily="49" charset="-122"/>
              </a:rPr>
              <a:t>a</a:t>
            </a:r>
            <a:r>
              <a:rPr lang="zh-CN" altLang="en-US" dirty="0">
                <a:solidFill>
                  <a:srgbClr val="CC0000"/>
                </a:solidFill>
                <a:ea typeface="楷体_GB2312" pitchFamily="49" charset="-122"/>
              </a:rPr>
              <a:t>可以表示为：</a:t>
            </a:r>
            <a:r>
              <a:rPr lang="zh-CN" altLang="en-US" sz="2800" dirty="0">
                <a:ea typeface="楷体_GB2312" pitchFamily="49" charset="-122"/>
              </a:rPr>
              <a:t> </a:t>
            </a:r>
          </a:p>
          <a:p>
            <a:pPr eaLnBrk="1" hangingPunct="1">
              <a:buFont typeface="Wingdings" pitchFamily="2" charset="2"/>
              <a:buNone/>
              <a:defRPr/>
            </a:pPr>
            <a:endParaRPr lang="en-US" altLang="zh-CN" dirty="0"/>
          </a:p>
        </p:txBody>
      </p:sp>
      <p:graphicFrame>
        <p:nvGraphicFramePr>
          <p:cNvPr id="727040" name="Object 0"/>
          <p:cNvGraphicFramePr>
            <a:graphicFrameLocks noChangeAspect="1"/>
          </p:cNvGraphicFramePr>
          <p:nvPr/>
        </p:nvGraphicFramePr>
        <p:xfrm>
          <a:off x="2843213" y="4041775"/>
          <a:ext cx="4949825" cy="2438400"/>
        </p:xfrm>
        <a:graphic>
          <a:graphicData uri="http://schemas.openxmlformats.org/presentationml/2006/ole">
            <mc:AlternateContent xmlns:mc="http://schemas.openxmlformats.org/markup-compatibility/2006">
              <mc:Choice xmlns:v="urn:schemas-microsoft-com:vml" Requires="v">
                <p:oleObj spid="_x0000_s86029" name="Equation" r:id="rId3" imgW="1803400" imgH="787400" progId="Equation.3">
                  <p:embed/>
                </p:oleObj>
              </mc:Choice>
              <mc:Fallback>
                <p:oleObj name="Equation" r:id="rId3" imgW="1803400" imgH="787400" progId="Equation.3">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213" y="4041775"/>
                        <a:ext cx="4949825"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Rectangle 2"/>
          <p:cNvSpPr>
            <a:spLocks noGrp="1" noChangeArrowheads="1"/>
          </p:cNvSpPr>
          <p:nvPr>
            <p:ph type="title"/>
          </p:nvPr>
        </p:nvSpPr>
        <p:spPr>
          <a:xfrm>
            <a:off x="993775" y="142875"/>
            <a:ext cx="7754938" cy="838200"/>
          </a:xfrm>
        </p:spPr>
        <p:txBody>
          <a:bodyPr/>
          <a:lstStyle/>
          <a:p>
            <a:r>
              <a:rPr lang="zh-CN" altLang="en-US" dirty="0">
                <a:solidFill>
                  <a:schemeClr val="tx2"/>
                </a:solidFill>
                <a:latin typeface="黑体" pitchFamily="49" charset="-122"/>
                <a:ea typeface="黑体" pitchFamily="49" charset="-122"/>
              </a:rPr>
              <a:t>数组的顺序存储结构</a:t>
            </a:r>
          </a:p>
        </p:txBody>
      </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47171">
                                            <p:txEl>
                                              <p:pRg st="0" end="0"/>
                                            </p:txEl>
                                          </p:spTgt>
                                        </p:tgtEl>
                                        <p:attrNameLst>
                                          <p:attrName>style.visibility</p:attrName>
                                        </p:attrNameLst>
                                      </p:cBhvr>
                                      <p:to>
                                        <p:strVal val="visible"/>
                                      </p:to>
                                    </p:set>
                                    <p:animEffect transition="in" filter="wipe(left)">
                                      <p:cBhvr>
                                        <p:cTn id="7" dur="500"/>
                                        <p:tgtEl>
                                          <p:spTgt spid="6471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47171">
                                            <p:txEl>
                                              <p:pRg st="1" end="1"/>
                                            </p:txEl>
                                          </p:spTgt>
                                        </p:tgtEl>
                                        <p:attrNameLst>
                                          <p:attrName>style.visibility</p:attrName>
                                        </p:attrNameLst>
                                      </p:cBhvr>
                                      <p:to>
                                        <p:strVal val="visible"/>
                                      </p:to>
                                    </p:set>
                                    <p:animEffect transition="in" filter="wipe(left)">
                                      <p:cBhvr>
                                        <p:cTn id="12" dur="500"/>
                                        <p:tgtEl>
                                          <p:spTgt spid="6471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47171">
                                            <p:txEl>
                                              <p:pRg st="2" end="2"/>
                                            </p:txEl>
                                          </p:spTgt>
                                        </p:tgtEl>
                                        <p:attrNameLst>
                                          <p:attrName>style.visibility</p:attrName>
                                        </p:attrNameLst>
                                      </p:cBhvr>
                                      <p:to>
                                        <p:strVal val="visible"/>
                                      </p:to>
                                    </p:set>
                                    <p:animEffect transition="in" filter="wipe(left)">
                                      <p:cBhvr>
                                        <p:cTn id="17" dur="500"/>
                                        <p:tgtEl>
                                          <p:spTgt spid="64717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nodeType="clickEffect">
                                  <p:stCondLst>
                                    <p:cond delay="0"/>
                                  </p:stCondLst>
                                  <p:childTnLst>
                                    <p:set>
                                      <p:cBhvr>
                                        <p:cTn id="21" dur="1" fill="hold">
                                          <p:stCondLst>
                                            <p:cond delay="0"/>
                                          </p:stCondLst>
                                        </p:cTn>
                                        <p:tgtEl>
                                          <p:spTgt spid="727040"/>
                                        </p:tgtEl>
                                        <p:attrNameLst>
                                          <p:attrName>style.visibility</p:attrName>
                                        </p:attrNameLst>
                                      </p:cBhvr>
                                      <p:to>
                                        <p:strVal val="visible"/>
                                      </p:to>
                                    </p:set>
                                    <p:anim calcmode="lin" valueType="num">
                                      <p:cBhvr additive="base">
                                        <p:cTn id="22" dur="500" fill="hold"/>
                                        <p:tgtEl>
                                          <p:spTgt spid="727040"/>
                                        </p:tgtEl>
                                        <p:attrNameLst>
                                          <p:attrName>ppt_x</p:attrName>
                                        </p:attrNameLst>
                                      </p:cBhvr>
                                      <p:tavLst>
                                        <p:tav tm="0">
                                          <p:val>
                                            <p:strVal val="0-#ppt_w/2"/>
                                          </p:val>
                                        </p:tav>
                                        <p:tav tm="100000">
                                          <p:val>
                                            <p:strVal val="#ppt_x"/>
                                          </p:val>
                                        </p:tav>
                                      </p:tavLst>
                                    </p:anim>
                                    <p:anim calcmode="lin" valueType="num">
                                      <p:cBhvr additive="base">
                                        <p:cTn id="23" dur="500" fill="hold"/>
                                        <p:tgtEl>
                                          <p:spTgt spid="7270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7171" grpId="0" build="p"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6147" name="Rectangle 3" descr="Rectangle: Click to edit Master text styles&#10;Second level&#10;Third level&#10;Fourth level&#10;Fifth level"/>
          <p:cNvSpPr>
            <a:spLocks noGrp="1" noChangeArrowheads="1"/>
          </p:cNvSpPr>
          <p:nvPr>
            <p:ph type="body" idx="1"/>
          </p:nvPr>
        </p:nvSpPr>
        <p:spPr>
          <a:xfrm>
            <a:off x="300038" y="1384300"/>
            <a:ext cx="7521575" cy="5075238"/>
          </a:xfrm>
        </p:spPr>
        <p:txBody>
          <a:bodyPr/>
          <a:lstStyle/>
          <a:p>
            <a:pPr algn="just" eaLnBrk="1" hangingPunct="1">
              <a:buClr>
                <a:srgbClr val="0000FF"/>
              </a:buClr>
              <a:buFont typeface="Wingdings" pitchFamily="2" charset="2"/>
              <a:buNone/>
              <a:defRPr/>
            </a:pPr>
            <a:r>
              <a:rPr lang="zh-CN" altLang="en-US" dirty="0">
                <a:solidFill>
                  <a:srgbClr val="CC0000"/>
                </a:solidFill>
                <a:ea typeface="楷体_GB2312" pitchFamily="49" charset="-122"/>
              </a:rPr>
              <a:t>图</a:t>
            </a:r>
            <a:r>
              <a:rPr lang="en-US" altLang="zh-CN" dirty="0">
                <a:solidFill>
                  <a:srgbClr val="CC0000"/>
                </a:solidFill>
                <a:ea typeface="楷体_GB2312" pitchFamily="49" charset="-122"/>
              </a:rPr>
              <a:t>5-6(a) </a:t>
            </a:r>
            <a:r>
              <a:rPr lang="zh-CN" altLang="en-US" dirty="0">
                <a:solidFill>
                  <a:srgbClr val="CC0000"/>
                </a:solidFill>
                <a:ea typeface="楷体_GB2312" pitchFamily="49" charset="-122"/>
              </a:rPr>
              <a:t>显示了以行序为主序的存储方式，图</a:t>
            </a:r>
            <a:r>
              <a:rPr lang="en-US" altLang="zh-CN" dirty="0">
                <a:solidFill>
                  <a:srgbClr val="CC0000"/>
                </a:solidFill>
                <a:ea typeface="楷体_GB2312" pitchFamily="49" charset="-122"/>
              </a:rPr>
              <a:t>5-6(b)</a:t>
            </a:r>
            <a:r>
              <a:rPr lang="zh-CN" altLang="en-US" dirty="0">
                <a:solidFill>
                  <a:srgbClr val="CC0000"/>
                </a:solidFill>
                <a:ea typeface="楷体_GB2312" pitchFamily="49" charset="-122"/>
              </a:rPr>
              <a:t>显示了以列序为主序的存储方式</a:t>
            </a:r>
            <a:r>
              <a:rPr lang="zh-CN" altLang="en-US" dirty="0">
                <a:solidFill>
                  <a:srgbClr val="CC0000"/>
                </a:solidFill>
                <a:latin typeface="宋体" pitchFamily="2" charset="-122"/>
              </a:rPr>
              <a:t>。</a:t>
            </a:r>
          </a:p>
          <a:p>
            <a:pPr algn="just" eaLnBrk="1" hangingPunct="1">
              <a:buClr>
                <a:srgbClr val="0000FF"/>
              </a:buClr>
              <a:buFont typeface="Wingdings" pitchFamily="2" charset="2"/>
              <a:buNone/>
              <a:defRPr/>
            </a:pPr>
            <a:r>
              <a:rPr lang="zh-CN" altLang="en-US" dirty="0"/>
              <a:t> </a:t>
            </a:r>
          </a:p>
        </p:txBody>
      </p:sp>
      <p:grpSp>
        <p:nvGrpSpPr>
          <p:cNvPr id="2" name="组合 1"/>
          <p:cNvGrpSpPr/>
          <p:nvPr/>
        </p:nvGrpSpPr>
        <p:grpSpPr>
          <a:xfrm>
            <a:off x="1835696" y="2528900"/>
            <a:ext cx="5673824" cy="3852428"/>
            <a:chOff x="1371600" y="1676400"/>
            <a:chExt cx="6858000" cy="4724400"/>
          </a:xfrm>
        </p:grpSpPr>
        <p:sp>
          <p:nvSpPr>
            <p:cNvPr id="646150" name="Rectangle 6"/>
            <p:cNvSpPr>
              <a:spLocks noChangeArrowheads="1"/>
            </p:cNvSpPr>
            <p:nvPr/>
          </p:nvSpPr>
          <p:spPr bwMode="auto">
            <a:xfrm>
              <a:off x="1371600" y="1676400"/>
              <a:ext cx="6858000" cy="4724400"/>
            </a:xfrm>
            <a:prstGeom prst="rect">
              <a:avLst/>
            </a:prstGeom>
            <a:solidFill>
              <a:srgbClr val="339966"/>
            </a:solidFill>
            <a:ln w="9525">
              <a:solidFill>
                <a:srgbClr val="339966"/>
              </a:solidFill>
              <a:miter lim="800000"/>
              <a:headEnd/>
              <a:tailEnd/>
            </a:ln>
          </p:spPr>
          <p:txBody>
            <a:bodyPr wrap="none" anchor="ctr"/>
            <a:lstStyle/>
            <a:p>
              <a:endParaRPr lang="zh-CN" altLang="en-US"/>
            </a:p>
          </p:txBody>
        </p:sp>
        <p:pic>
          <p:nvPicPr>
            <p:cNvPr id="646149" name="Picture 5" descr="E:\hkmiao\BOOK\数据结构\第五章-图\Fig5-6.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828800"/>
              <a:ext cx="63246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 name="Rectangle 2"/>
          <p:cNvSpPr>
            <a:spLocks noGrp="1" noChangeArrowheads="1"/>
          </p:cNvSpPr>
          <p:nvPr>
            <p:ph type="title"/>
          </p:nvPr>
        </p:nvSpPr>
        <p:spPr>
          <a:xfrm>
            <a:off x="993775" y="142875"/>
            <a:ext cx="7754938" cy="838200"/>
          </a:xfrm>
        </p:spPr>
        <p:txBody>
          <a:bodyPr/>
          <a:lstStyle/>
          <a:p>
            <a:r>
              <a:rPr lang="zh-CN" altLang="en-US" dirty="0">
                <a:solidFill>
                  <a:schemeClr val="tx2"/>
                </a:solidFill>
                <a:latin typeface="黑体" pitchFamily="49" charset="-122"/>
                <a:ea typeface="黑体" pitchFamily="49" charset="-122"/>
              </a:rPr>
              <a:t>数组的顺序存储结构</a:t>
            </a:r>
          </a:p>
        </p:txBody>
      </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46147">
                                            <p:txEl>
                                              <p:pRg st="0" end="0"/>
                                            </p:txEl>
                                          </p:spTgt>
                                        </p:tgtEl>
                                        <p:attrNameLst>
                                          <p:attrName>style.visibility</p:attrName>
                                        </p:attrNameLst>
                                      </p:cBhvr>
                                      <p:to>
                                        <p:strVal val="visible"/>
                                      </p:to>
                                    </p:set>
                                    <p:anim calcmode="lin" valueType="num">
                                      <p:cBhvr>
                                        <p:cTn id="7" dur="1000" fill="hold"/>
                                        <p:tgtEl>
                                          <p:spTgt spid="646147">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646147">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646147">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64614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646147">
                                            <p:txEl>
                                              <p:pRg st="1" end="1"/>
                                            </p:txEl>
                                          </p:spTgt>
                                        </p:tgtEl>
                                        <p:attrNameLst>
                                          <p:attrName>style.visibility</p:attrName>
                                        </p:attrNameLst>
                                      </p:cBhvr>
                                      <p:to>
                                        <p:strVal val="visible"/>
                                      </p:to>
                                    </p:set>
                                    <p:anim calcmode="lin" valueType="num">
                                      <p:cBhvr>
                                        <p:cTn id="15" dur="1000" fill="hold"/>
                                        <p:tgtEl>
                                          <p:spTgt spid="646147">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646147">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646147">
                                            <p:txEl>
                                              <p:pRg st="1" end="1"/>
                                            </p:txEl>
                                          </p:spTgt>
                                        </p:tgtEl>
                                        <p:attrNameLst>
                                          <p:attrName>style.rotation</p:attrName>
                                        </p:attrNameLst>
                                      </p:cBhvr>
                                      <p:tavLst>
                                        <p:tav tm="0">
                                          <p:val>
                                            <p:fltVal val="90"/>
                                          </p:val>
                                        </p:tav>
                                        <p:tav tm="100000">
                                          <p:val>
                                            <p:fltVal val="0"/>
                                          </p:val>
                                        </p:tav>
                                      </p:tavLst>
                                    </p:anim>
                                    <p:animEffect transition="in" filter="fade">
                                      <p:cBhvr>
                                        <p:cTn id="18" dur="1000"/>
                                        <p:tgtEl>
                                          <p:spTgt spid="646147">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p:cTn id="23" dur="500" fill="hold"/>
                                        <p:tgtEl>
                                          <p:spTgt spid="2"/>
                                        </p:tgtEl>
                                        <p:attrNameLst>
                                          <p:attrName>ppt_w</p:attrName>
                                        </p:attrNameLst>
                                      </p:cBhvr>
                                      <p:tavLst>
                                        <p:tav tm="0">
                                          <p:val>
                                            <p:fltVal val="0"/>
                                          </p:val>
                                        </p:tav>
                                        <p:tav tm="100000">
                                          <p:val>
                                            <p:strVal val="#ppt_w"/>
                                          </p:val>
                                        </p:tav>
                                      </p:tavLst>
                                    </p:anim>
                                    <p:anim calcmode="lin" valueType="num">
                                      <p:cBhvr>
                                        <p:cTn id="24" dur="500" fill="hold"/>
                                        <p:tgtEl>
                                          <p:spTgt spid="2"/>
                                        </p:tgtEl>
                                        <p:attrNameLst>
                                          <p:attrName>ppt_h</p:attrName>
                                        </p:attrNameLst>
                                      </p:cBhvr>
                                      <p:tavLst>
                                        <p:tav tm="0">
                                          <p:val>
                                            <p:fltVal val="0"/>
                                          </p:val>
                                        </p:tav>
                                        <p:tav tm="100000">
                                          <p:val>
                                            <p:strVal val="#ppt_h"/>
                                          </p:val>
                                        </p:tav>
                                      </p:tavLst>
                                    </p:anim>
                                    <p:animEffect transition="in" filter="fade">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6147" grpId="0" build="p"/>
    </p:bld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0243" name="Rectangle 3" descr="Rectangle: Click to edit Master text styles&#10;Second level&#10;Third level&#10;Fourth level&#10;Fifth level"/>
          <p:cNvSpPr>
            <a:spLocks noGrp="1" noChangeArrowheads="1"/>
          </p:cNvSpPr>
          <p:nvPr>
            <p:ph type="body" idx="1"/>
          </p:nvPr>
        </p:nvSpPr>
        <p:spPr>
          <a:xfrm>
            <a:off x="300038" y="1384300"/>
            <a:ext cx="7521575" cy="5075238"/>
          </a:xfrm>
        </p:spPr>
        <p:txBody>
          <a:bodyPr/>
          <a:lstStyle/>
          <a:p>
            <a:pPr algn="just" eaLnBrk="1" hangingPunct="1">
              <a:lnSpc>
                <a:spcPct val="105000"/>
              </a:lnSpc>
              <a:buFont typeface="Wingdings" pitchFamily="2" charset="2"/>
              <a:buNone/>
              <a:defRPr/>
            </a:pPr>
            <a:r>
              <a:rPr lang="zh-CN" altLang="en-US" dirty="0">
                <a:solidFill>
                  <a:srgbClr val="CC0000"/>
                </a:solidFill>
                <a:latin typeface="Comic Sans MS" pitchFamily="66" charset="0"/>
                <a:ea typeface="楷体_GB2312" pitchFamily="49" charset="-122"/>
              </a:rPr>
              <a:t>假设二维数组</a:t>
            </a:r>
            <a:r>
              <a:rPr lang="en-US" altLang="zh-CN" dirty="0">
                <a:solidFill>
                  <a:srgbClr val="CC0000"/>
                </a:solidFill>
                <a:latin typeface="Comic Sans MS" pitchFamily="66" charset="0"/>
                <a:ea typeface="楷体_GB2312" pitchFamily="49" charset="-122"/>
              </a:rPr>
              <a:t>a[m][n]</a:t>
            </a:r>
            <a:r>
              <a:rPr lang="zh-CN" altLang="en-US" dirty="0">
                <a:solidFill>
                  <a:srgbClr val="CC0000"/>
                </a:solidFill>
                <a:latin typeface="Comic Sans MS" pitchFamily="66" charset="0"/>
                <a:ea typeface="楷体_GB2312" pitchFamily="49" charset="-122"/>
              </a:rPr>
              <a:t>的首地址为</a:t>
            </a:r>
            <a:r>
              <a:rPr lang="en-US" altLang="zh-CN" dirty="0">
                <a:solidFill>
                  <a:srgbClr val="CC0000"/>
                </a:solidFill>
                <a:latin typeface="Comic Sans MS" pitchFamily="66" charset="0"/>
                <a:ea typeface="楷体_GB2312" pitchFamily="49" charset="-122"/>
              </a:rPr>
              <a:t>p</a:t>
            </a:r>
            <a:r>
              <a:rPr lang="zh-CN" altLang="en-US" dirty="0">
                <a:solidFill>
                  <a:srgbClr val="CC0000"/>
                </a:solidFill>
                <a:latin typeface="Comic Sans MS" pitchFamily="66" charset="0"/>
                <a:ea typeface="楷体_GB2312" pitchFamily="49" charset="-122"/>
              </a:rPr>
              <a:t>，即</a:t>
            </a:r>
            <a:r>
              <a:rPr lang="en-US" altLang="zh-CN" dirty="0">
                <a:solidFill>
                  <a:srgbClr val="CC0000"/>
                </a:solidFill>
                <a:latin typeface="Comic Sans MS" pitchFamily="66" charset="0"/>
                <a:ea typeface="楷体_GB2312" pitchFamily="49" charset="-122"/>
              </a:rPr>
              <a:t>a[0][0]</a:t>
            </a:r>
            <a:r>
              <a:rPr lang="zh-CN" altLang="en-US" dirty="0">
                <a:solidFill>
                  <a:srgbClr val="CC0000"/>
                </a:solidFill>
                <a:latin typeface="Comic Sans MS" pitchFamily="66" charset="0"/>
                <a:ea typeface="楷体_GB2312" pitchFamily="49" charset="-122"/>
              </a:rPr>
              <a:t>的起始地址为</a:t>
            </a:r>
            <a:r>
              <a:rPr lang="en-US" altLang="zh-CN" dirty="0">
                <a:solidFill>
                  <a:srgbClr val="CC0000"/>
                </a:solidFill>
                <a:latin typeface="Comic Sans MS" pitchFamily="66" charset="0"/>
                <a:ea typeface="楷体_GB2312" pitchFamily="49" charset="-122"/>
              </a:rPr>
              <a:t>p</a:t>
            </a:r>
            <a:r>
              <a:rPr lang="zh-CN" altLang="en-US" dirty="0">
                <a:solidFill>
                  <a:srgbClr val="CC0000"/>
                </a:solidFill>
                <a:latin typeface="Comic Sans MS" pitchFamily="66" charset="0"/>
                <a:ea typeface="楷体_GB2312" pitchFamily="49" charset="-122"/>
              </a:rPr>
              <a:t>，每个元素占</a:t>
            </a:r>
            <a:r>
              <a:rPr lang="en-US" altLang="zh-CN" dirty="0">
                <a:solidFill>
                  <a:srgbClr val="CC0000"/>
                </a:solidFill>
                <a:latin typeface="Comic Sans MS" pitchFamily="66" charset="0"/>
                <a:ea typeface="楷体_GB2312" pitchFamily="49" charset="-122"/>
              </a:rPr>
              <a:t>l</a:t>
            </a:r>
            <a:r>
              <a:rPr lang="zh-CN" altLang="en-US" dirty="0">
                <a:solidFill>
                  <a:srgbClr val="CC0000"/>
                </a:solidFill>
                <a:latin typeface="Comic Sans MS" pitchFamily="66" charset="0"/>
                <a:ea typeface="楷体_GB2312" pitchFamily="49" charset="-122"/>
              </a:rPr>
              <a:t>个存储单元，以行序为主序存储方式来存储数组</a:t>
            </a:r>
            <a:r>
              <a:rPr lang="en-US" altLang="zh-CN" dirty="0">
                <a:solidFill>
                  <a:srgbClr val="CC0000"/>
                </a:solidFill>
                <a:latin typeface="Comic Sans MS" pitchFamily="66" charset="0"/>
                <a:ea typeface="楷体_GB2312" pitchFamily="49" charset="-122"/>
              </a:rPr>
              <a:t>a</a:t>
            </a:r>
            <a:r>
              <a:rPr lang="zh-CN" altLang="en-US" dirty="0">
                <a:solidFill>
                  <a:srgbClr val="CC0000"/>
                </a:solidFill>
                <a:latin typeface="Comic Sans MS" pitchFamily="66" charset="0"/>
                <a:ea typeface="楷体_GB2312" pitchFamily="49" charset="-122"/>
              </a:rPr>
              <a:t>，计算数组元素</a:t>
            </a:r>
            <a:r>
              <a:rPr lang="en-US" altLang="zh-CN" dirty="0">
                <a:solidFill>
                  <a:srgbClr val="CC0000"/>
                </a:solidFill>
                <a:latin typeface="Comic Sans MS" pitchFamily="66" charset="0"/>
                <a:ea typeface="楷体_GB2312" pitchFamily="49" charset="-122"/>
              </a:rPr>
              <a:t>a[i][j]</a:t>
            </a:r>
            <a:r>
              <a:rPr lang="zh-CN" altLang="en-US" dirty="0">
                <a:solidFill>
                  <a:srgbClr val="CC0000"/>
                </a:solidFill>
                <a:latin typeface="Comic Sans MS" pitchFamily="66" charset="0"/>
                <a:ea typeface="楷体_GB2312" pitchFamily="49" charset="-122"/>
              </a:rPr>
              <a:t>的起始地址</a:t>
            </a:r>
            <a:r>
              <a:rPr lang="en-US" altLang="zh-CN" dirty="0" err="1">
                <a:solidFill>
                  <a:srgbClr val="CC0000"/>
                </a:solidFill>
                <a:latin typeface="Comic Sans MS" pitchFamily="66" charset="0"/>
                <a:ea typeface="楷体_GB2312" pitchFamily="49" charset="-122"/>
              </a:rPr>
              <a:t>loc</a:t>
            </a:r>
            <a:r>
              <a:rPr lang="en-US" altLang="zh-CN" dirty="0">
                <a:solidFill>
                  <a:srgbClr val="CC0000"/>
                </a:solidFill>
                <a:latin typeface="Comic Sans MS" pitchFamily="66" charset="0"/>
                <a:ea typeface="楷体_GB2312" pitchFamily="49" charset="-122"/>
              </a:rPr>
              <a:t>(i</a:t>
            </a:r>
            <a:r>
              <a:rPr lang="zh-CN" altLang="en-US" dirty="0">
                <a:solidFill>
                  <a:srgbClr val="CC0000"/>
                </a:solidFill>
                <a:latin typeface="Comic Sans MS" pitchFamily="66" charset="0"/>
                <a:ea typeface="楷体_GB2312" pitchFamily="49" charset="-122"/>
              </a:rPr>
              <a:t>，</a:t>
            </a:r>
            <a:r>
              <a:rPr lang="en-US" altLang="zh-CN" dirty="0">
                <a:solidFill>
                  <a:srgbClr val="CC0000"/>
                </a:solidFill>
                <a:latin typeface="Comic Sans MS" pitchFamily="66" charset="0"/>
                <a:ea typeface="楷体_GB2312" pitchFamily="49" charset="-122"/>
              </a:rPr>
              <a:t>j)</a:t>
            </a:r>
            <a:r>
              <a:rPr lang="zh-CN" altLang="en-US" dirty="0">
                <a:solidFill>
                  <a:srgbClr val="CC0000"/>
                </a:solidFill>
                <a:latin typeface="Comic Sans MS" pitchFamily="66" charset="0"/>
                <a:ea typeface="楷体_GB2312" pitchFamily="49" charset="-122"/>
              </a:rPr>
              <a:t>。因为对于一维数组</a:t>
            </a:r>
            <a:r>
              <a:rPr lang="en-US" altLang="zh-CN" dirty="0">
                <a:solidFill>
                  <a:srgbClr val="CC0000"/>
                </a:solidFill>
                <a:latin typeface="Comic Sans MS" pitchFamily="66" charset="0"/>
                <a:ea typeface="楷体_GB2312" pitchFamily="49" charset="-122"/>
              </a:rPr>
              <a:t>a</a:t>
            </a:r>
            <a:r>
              <a:rPr lang="zh-CN" altLang="en-US" dirty="0">
                <a:solidFill>
                  <a:srgbClr val="CC0000"/>
                </a:solidFill>
                <a:latin typeface="Comic Sans MS" pitchFamily="66" charset="0"/>
                <a:ea typeface="楷体_GB2312" pitchFamily="49" charset="-122"/>
              </a:rPr>
              <a:t>中的第</a:t>
            </a:r>
            <a:r>
              <a:rPr lang="en-US" altLang="zh-CN" dirty="0">
                <a:solidFill>
                  <a:srgbClr val="CC0000"/>
                </a:solidFill>
                <a:latin typeface="Comic Sans MS" pitchFamily="66" charset="0"/>
                <a:ea typeface="楷体_GB2312" pitchFamily="49" charset="-122"/>
              </a:rPr>
              <a:t>k</a:t>
            </a:r>
            <a:r>
              <a:rPr lang="zh-CN" altLang="en-US" dirty="0">
                <a:solidFill>
                  <a:srgbClr val="CC0000"/>
                </a:solidFill>
                <a:latin typeface="Comic Sans MS" pitchFamily="66" charset="0"/>
                <a:ea typeface="楷体_GB2312" pitchFamily="49" charset="-122"/>
              </a:rPr>
              <a:t>个元素的起始地址是：</a:t>
            </a:r>
          </a:p>
          <a:p>
            <a:pPr algn="ctr" eaLnBrk="1" hangingPunct="1">
              <a:lnSpc>
                <a:spcPct val="105000"/>
              </a:lnSpc>
              <a:spcBef>
                <a:spcPct val="50000"/>
              </a:spcBef>
              <a:buFont typeface="Wingdings" pitchFamily="2" charset="2"/>
              <a:buNone/>
              <a:defRPr/>
            </a:pPr>
            <a:r>
              <a:rPr lang="en-US" altLang="zh-CN" dirty="0" err="1">
                <a:solidFill>
                  <a:srgbClr val="0000FF"/>
                </a:solidFill>
                <a:latin typeface="Comic Sans MS" pitchFamily="66" charset="0"/>
                <a:ea typeface="楷体_GB2312" pitchFamily="49" charset="-122"/>
              </a:rPr>
              <a:t>loc</a:t>
            </a:r>
            <a:r>
              <a:rPr lang="en-US" altLang="zh-CN" dirty="0">
                <a:solidFill>
                  <a:srgbClr val="0000FF"/>
                </a:solidFill>
                <a:latin typeface="Comic Sans MS" pitchFamily="66" charset="0"/>
                <a:ea typeface="楷体_GB2312" pitchFamily="49" charset="-122"/>
              </a:rPr>
              <a:t>(k) = </a:t>
            </a:r>
            <a:r>
              <a:rPr lang="en-US" altLang="zh-CN" dirty="0" err="1">
                <a:solidFill>
                  <a:srgbClr val="0000FF"/>
                </a:solidFill>
                <a:latin typeface="Comic Sans MS" pitchFamily="66" charset="0"/>
                <a:ea typeface="楷体_GB2312" pitchFamily="49" charset="-122"/>
              </a:rPr>
              <a:t>p+k</a:t>
            </a:r>
            <a:r>
              <a:rPr lang="en-US" altLang="zh-CN" dirty="0">
                <a:solidFill>
                  <a:srgbClr val="0000FF"/>
                </a:solidFill>
                <a:latin typeface="Comic Sans MS" pitchFamily="66" charset="0"/>
                <a:ea typeface="楷体_GB2312" pitchFamily="49" charset="-122"/>
              </a:rPr>
              <a:t>*l</a:t>
            </a:r>
          </a:p>
          <a:p>
            <a:pPr algn="just" eaLnBrk="1" hangingPunct="1">
              <a:lnSpc>
                <a:spcPct val="105000"/>
              </a:lnSpc>
              <a:spcBef>
                <a:spcPct val="50000"/>
              </a:spcBef>
              <a:buFont typeface="Wingdings" pitchFamily="2" charset="2"/>
              <a:buNone/>
              <a:defRPr/>
            </a:pPr>
            <a:r>
              <a:rPr lang="zh-CN" altLang="en-US" dirty="0">
                <a:latin typeface="Comic Sans MS" pitchFamily="66" charset="0"/>
                <a:ea typeface="楷体_GB2312" pitchFamily="49" charset="-122"/>
              </a:rPr>
              <a:t>因此只要计算出</a:t>
            </a:r>
            <a:r>
              <a:rPr lang="en-US" altLang="zh-CN" dirty="0">
                <a:latin typeface="Comic Sans MS" pitchFamily="66" charset="0"/>
                <a:ea typeface="楷体_GB2312" pitchFamily="49" charset="-122"/>
              </a:rPr>
              <a:t>a[i][j]</a:t>
            </a:r>
            <a:r>
              <a:rPr lang="zh-CN" altLang="en-US" dirty="0">
                <a:latin typeface="Comic Sans MS" pitchFamily="66" charset="0"/>
                <a:ea typeface="楷体_GB2312" pitchFamily="49" charset="-122"/>
              </a:rPr>
              <a:t>是数组的第几个元素就可计算出</a:t>
            </a:r>
            <a:r>
              <a:rPr lang="en-US" altLang="zh-CN" dirty="0" err="1">
                <a:latin typeface="Comic Sans MS" pitchFamily="66" charset="0"/>
                <a:ea typeface="楷体_GB2312" pitchFamily="49" charset="-122"/>
              </a:rPr>
              <a:t>loc</a:t>
            </a:r>
            <a:r>
              <a:rPr lang="en-US" altLang="zh-CN" dirty="0">
                <a:latin typeface="Comic Sans MS" pitchFamily="66" charset="0"/>
                <a:ea typeface="楷体_GB2312" pitchFamily="49" charset="-122"/>
              </a:rPr>
              <a:t>(i, j)</a:t>
            </a:r>
            <a:r>
              <a:rPr lang="zh-CN" altLang="en-US" dirty="0">
                <a:latin typeface="Comic Sans MS" pitchFamily="66" charset="0"/>
                <a:ea typeface="楷体_GB2312" pitchFamily="49" charset="-122"/>
              </a:rPr>
              <a:t>。</a:t>
            </a:r>
          </a:p>
          <a:p>
            <a:pPr algn="just" eaLnBrk="1" hangingPunct="1">
              <a:lnSpc>
                <a:spcPct val="105000"/>
              </a:lnSpc>
              <a:spcBef>
                <a:spcPct val="50000"/>
              </a:spcBef>
              <a:buFont typeface="Wingdings" pitchFamily="2" charset="2"/>
              <a:buNone/>
              <a:defRPr/>
            </a:pPr>
            <a:r>
              <a:rPr lang="zh-CN" altLang="en-US" dirty="0">
                <a:solidFill>
                  <a:srgbClr val="CC0000"/>
                </a:solidFill>
                <a:latin typeface="Comic Sans MS" pitchFamily="66" charset="0"/>
                <a:ea typeface="楷体_GB2312" pitchFamily="49" charset="-122"/>
              </a:rPr>
              <a:t>若设其为</a:t>
            </a:r>
            <a:r>
              <a:rPr lang="en-US" altLang="zh-CN" dirty="0">
                <a:solidFill>
                  <a:srgbClr val="CC0000"/>
                </a:solidFill>
                <a:latin typeface="Comic Sans MS" pitchFamily="66" charset="0"/>
                <a:ea typeface="楷体_GB2312" pitchFamily="49" charset="-122"/>
              </a:rPr>
              <a:t>k</a:t>
            </a:r>
            <a:r>
              <a:rPr lang="zh-CN" altLang="en-US" dirty="0">
                <a:solidFill>
                  <a:srgbClr val="CC0000"/>
                </a:solidFill>
                <a:latin typeface="Comic Sans MS" pitchFamily="66" charset="0"/>
                <a:ea typeface="楷体_GB2312" pitchFamily="49" charset="-122"/>
              </a:rPr>
              <a:t>，则有</a:t>
            </a:r>
            <a:r>
              <a:rPr lang="en-US" altLang="zh-CN" dirty="0">
                <a:solidFill>
                  <a:srgbClr val="CC0000"/>
                </a:solidFill>
                <a:latin typeface="Comic Sans MS" pitchFamily="66" charset="0"/>
                <a:ea typeface="楷体_GB2312" pitchFamily="49" charset="-122"/>
              </a:rPr>
              <a:t>k = i*</a:t>
            </a:r>
            <a:r>
              <a:rPr lang="en-US" altLang="zh-CN" dirty="0" err="1">
                <a:solidFill>
                  <a:srgbClr val="CC0000"/>
                </a:solidFill>
                <a:latin typeface="Comic Sans MS" pitchFamily="66" charset="0"/>
                <a:ea typeface="楷体_GB2312" pitchFamily="49" charset="-122"/>
              </a:rPr>
              <a:t>n+j</a:t>
            </a:r>
            <a:r>
              <a:rPr lang="zh-CN" altLang="en-US" dirty="0">
                <a:solidFill>
                  <a:srgbClr val="CC0000"/>
                </a:solidFill>
                <a:latin typeface="Comic Sans MS" pitchFamily="66" charset="0"/>
                <a:ea typeface="楷体_GB2312" pitchFamily="49" charset="-122"/>
              </a:rPr>
              <a:t>，所以：</a:t>
            </a:r>
          </a:p>
          <a:p>
            <a:pPr algn="just" eaLnBrk="1" hangingPunct="1">
              <a:lnSpc>
                <a:spcPct val="105000"/>
              </a:lnSpc>
              <a:spcBef>
                <a:spcPct val="50000"/>
              </a:spcBef>
              <a:buFont typeface="Wingdings" pitchFamily="2" charset="2"/>
              <a:buNone/>
              <a:defRPr/>
            </a:pPr>
            <a:r>
              <a:rPr lang="zh-CN" altLang="en-US" dirty="0">
                <a:solidFill>
                  <a:srgbClr val="CC0000"/>
                </a:solidFill>
                <a:latin typeface="Comic Sans MS" pitchFamily="66" charset="0"/>
                <a:ea typeface="楷体_GB2312" pitchFamily="49" charset="-122"/>
              </a:rPr>
              <a:t>     </a:t>
            </a:r>
            <a:r>
              <a:rPr lang="en-US" altLang="zh-CN" dirty="0" err="1">
                <a:solidFill>
                  <a:srgbClr val="0000FF"/>
                </a:solidFill>
                <a:latin typeface="Comic Sans MS" pitchFamily="66" charset="0"/>
                <a:ea typeface="楷体_GB2312" pitchFamily="49" charset="-122"/>
              </a:rPr>
              <a:t>loc</a:t>
            </a:r>
            <a:r>
              <a:rPr lang="en-US" altLang="zh-CN" dirty="0">
                <a:solidFill>
                  <a:srgbClr val="0000FF"/>
                </a:solidFill>
                <a:latin typeface="Comic Sans MS" pitchFamily="66" charset="0"/>
                <a:ea typeface="楷体_GB2312" pitchFamily="49" charset="-122"/>
              </a:rPr>
              <a:t>(i, j) = p+ (i*</a:t>
            </a:r>
            <a:r>
              <a:rPr lang="en-US" altLang="zh-CN" dirty="0" err="1">
                <a:solidFill>
                  <a:srgbClr val="0000FF"/>
                </a:solidFill>
                <a:latin typeface="Comic Sans MS" pitchFamily="66" charset="0"/>
                <a:ea typeface="楷体_GB2312" pitchFamily="49" charset="-122"/>
              </a:rPr>
              <a:t>n+j</a:t>
            </a:r>
            <a:r>
              <a:rPr lang="en-US" altLang="zh-CN" dirty="0">
                <a:solidFill>
                  <a:srgbClr val="0000FF"/>
                </a:solidFill>
                <a:latin typeface="Comic Sans MS" pitchFamily="66" charset="0"/>
                <a:ea typeface="楷体_GB2312" pitchFamily="49" charset="-122"/>
              </a:rPr>
              <a:t> ) *l</a:t>
            </a:r>
          </a:p>
        </p:txBody>
      </p:sp>
      <p:sp>
        <p:nvSpPr>
          <p:cNvPr id="4" name="Rectangle 2"/>
          <p:cNvSpPr>
            <a:spLocks noGrp="1" noChangeArrowheads="1"/>
          </p:cNvSpPr>
          <p:nvPr>
            <p:ph type="title"/>
          </p:nvPr>
        </p:nvSpPr>
        <p:spPr>
          <a:xfrm>
            <a:off x="993775" y="142875"/>
            <a:ext cx="7754938" cy="838200"/>
          </a:xfrm>
        </p:spPr>
        <p:txBody>
          <a:bodyPr/>
          <a:lstStyle/>
          <a:p>
            <a:r>
              <a:rPr lang="zh-CN" altLang="en-US" dirty="0">
                <a:solidFill>
                  <a:schemeClr val="tx2"/>
                </a:solidFill>
                <a:latin typeface="黑体" pitchFamily="49" charset="-122"/>
                <a:ea typeface="黑体" pitchFamily="49" charset="-122"/>
              </a:rPr>
              <a:t>数组的顺序存储结构</a:t>
            </a:r>
          </a:p>
        </p:txBody>
      </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50243">
                                            <p:txEl>
                                              <p:pRg st="0" end="0"/>
                                            </p:txEl>
                                          </p:spTgt>
                                        </p:tgtEl>
                                        <p:attrNameLst>
                                          <p:attrName>style.visibility</p:attrName>
                                        </p:attrNameLst>
                                      </p:cBhvr>
                                      <p:to>
                                        <p:strVal val="visible"/>
                                      </p:to>
                                    </p:set>
                                    <p:anim calcmode="lin" valueType="num">
                                      <p:cBhvr>
                                        <p:cTn id="7" dur="1000" fill="hold"/>
                                        <p:tgtEl>
                                          <p:spTgt spid="65024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65024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65024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65024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650243">
                                            <p:txEl>
                                              <p:pRg st="1" end="1"/>
                                            </p:txEl>
                                          </p:spTgt>
                                        </p:tgtEl>
                                        <p:attrNameLst>
                                          <p:attrName>style.visibility</p:attrName>
                                        </p:attrNameLst>
                                      </p:cBhvr>
                                      <p:to>
                                        <p:strVal val="visible"/>
                                      </p:to>
                                    </p:set>
                                    <p:anim calcmode="lin" valueType="num">
                                      <p:cBhvr>
                                        <p:cTn id="15" dur="1000" fill="hold"/>
                                        <p:tgtEl>
                                          <p:spTgt spid="650243">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650243">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650243">
                                            <p:txEl>
                                              <p:pRg st="1" end="1"/>
                                            </p:txEl>
                                          </p:spTgt>
                                        </p:tgtEl>
                                        <p:attrNameLst>
                                          <p:attrName>style.rotation</p:attrName>
                                        </p:attrNameLst>
                                      </p:cBhvr>
                                      <p:tavLst>
                                        <p:tav tm="0">
                                          <p:val>
                                            <p:fltVal val="90"/>
                                          </p:val>
                                        </p:tav>
                                        <p:tav tm="100000">
                                          <p:val>
                                            <p:fltVal val="0"/>
                                          </p:val>
                                        </p:tav>
                                      </p:tavLst>
                                    </p:anim>
                                    <p:animEffect transition="in" filter="fade">
                                      <p:cBhvr>
                                        <p:cTn id="18" dur="1000"/>
                                        <p:tgtEl>
                                          <p:spTgt spid="65024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650243">
                                            <p:txEl>
                                              <p:pRg st="2" end="2"/>
                                            </p:txEl>
                                          </p:spTgt>
                                        </p:tgtEl>
                                        <p:attrNameLst>
                                          <p:attrName>style.visibility</p:attrName>
                                        </p:attrNameLst>
                                      </p:cBhvr>
                                      <p:to>
                                        <p:strVal val="visible"/>
                                      </p:to>
                                    </p:set>
                                    <p:anim calcmode="lin" valueType="num">
                                      <p:cBhvr>
                                        <p:cTn id="23" dur="1000" fill="hold"/>
                                        <p:tgtEl>
                                          <p:spTgt spid="650243">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650243">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650243">
                                            <p:txEl>
                                              <p:pRg st="2" end="2"/>
                                            </p:txEl>
                                          </p:spTgt>
                                        </p:tgtEl>
                                        <p:attrNameLst>
                                          <p:attrName>style.rotation</p:attrName>
                                        </p:attrNameLst>
                                      </p:cBhvr>
                                      <p:tavLst>
                                        <p:tav tm="0">
                                          <p:val>
                                            <p:fltVal val="90"/>
                                          </p:val>
                                        </p:tav>
                                        <p:tav tm="100000">
                                          <p:val>
                                            <p:fltVal val="0"/>
                                          </p:val>
                                        </p:tav>
                                      </p:tavLst>
                                    </p:anim>
                                    <p:animEffect transition="in" filter="fade">
                                      <p:cBhvr>
                                        <p:cTn id="26" dur="1000"/>
                                        <p:tgtEl>
                                          <p:spTgt spid="65024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650243">
                                            <p:txEl>
                                              <p:pRg st="3" end="3"/>
                                            </p:txEl>
                                          </p:spTgt>
                                        </p:tgtEl>
                                        <p:attrNameLst>
                                          <p:attrName>style.visibility</p:attrName>
                                        </p:attrNameLst>
                                      </p:cBhvr>
                                      <p:to>
                                        <p:strVal val="visible"/>
                                      </p:to>
                                    </p:set>
                                    <p:anim calcmode="lin" valueType="num">
                                      <p:cBhvr>
                                        <p:cTn id="31" dur="1000" fill="hold"/>
                                        <p:tgtEl>
                                          <p:spTgt spid="650243">
                                            <p:txEl>
                                              <p:pRg st="3" end="3"/>
                                            </p:txEl>
                                          </p:spTgt>
                                        </p:tgtEl>
                                        <p:attrNameLst>
                                          <p:attrName>ppt_w</p:attrName>
                                        </p:attrNameLst>
                                      </p:cBhvr>
                                      <p:tavLst>
                                        <p:tav tm="0">
                                          <p:val>
                                            <p:fltVal val="0"/>
                                          </p:val>
                                        </p:tav>
                                        <p:tav tm="100000">
                                          <p:val>
                                            <p:strVal val="#ppt_w"/>
                                          </p:val>
                                        </p:tav>
                                      </p:tavLst>
                                    </p:anim>
                                    <p:anim calcmode="lin" valueType="num">
                                      <p:cBhvr>
                                        <p:cTn id="32" dur="1000" fill="hold"/>
                                        <p:tgtEl>
                                          <p:spTgt spid="650243">
                                            <p:txEl>
                                              <p:pRg st="3" end="3"/>
                                            </p:txEl>
                                          </p:spTgt>
                                        </p:tgtEl>
                                        <p:attrNameLst>
                                          <p:attrName>ppt_h</p:attrName>
                                        </p:attrNameLst>
                                      </p:cBhvr>
                                      <p:tavLst>
                                        <p:tav tm="0">
                                          <p:val>
                                            <p:fltVal val="0"/>
                                          </p:val>
                                        </p:tav>
                                        <p:tav tm="100000">
                                          <p:val>
                                            <p:strVal val="#ppt_h"/>
                                          </p:val>
                                        </p:tav>
                                      </p:tavLst>
                                    </p:anim>
                                    <p:anim calcmode="lin" valueType="num">
                                      <p:cBhvr>
                                        <p:cTn id="33" dur="1000" fill="hold"/>
                                        <p:tgtEl>
                                          <p:spTgt spid="650243">
                                            <p:txEl>
                                              <p:pRg st="3" end="3"/>
                                            </p:txEl>
                                          </p:spTgt>
                                        </p:tgtEl>
                                        <p:attrNameLst>
                                          <p:attrName>style.rotation</p:attrName>
                                        </p:attrNameLst>
                                      </p:cBhvr>
                                      <p:tavLst>
                                        <p:tav tm="0">
                                          <p:val>
                                            <p:fltVal val="90"/>
                                          </p:val>
                                        </p:tav>
                                        <p:tav tm="100000">
                                          <p:val>
                                            <p:fltVal val="0"/>
                                          </p:val>
                                        </p:tav>
                                      </p:tavLst>
                                    </p:anim>
                                    <p:animEffect transition="in" filter="fade">
                                      <p:cBhvr>
                                        <p:cTn id="34" dur="1000"/>
                                        <p:tgtEl>
                                          <p:spTgt spid="650243">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650243">
                                            <p:txEl>
                                              <p:pRg st="4" end="4"/>
                                            </p:txEl>
                                          </p:spTgt>
                                        </p:tgtEl>
                                        <p:attrNameLst>
                                          <p:attrName>style.visibility</p:attrName>
                                        </p:attrNameLst>
                                      </p:cBhvr>
                                      <p:to>
                                        <p:strVal val="visible"/>
                                      </p:to>
                                    </p:set>
                                    <p:anim calcmode="lin" valueType="num">
                                      <p:cBhvr>
                                        <p:cTn id="39" dur="1000" fill="hold"/>
                                        <p:tgtEl>
                                          <p:spTgt spid="650243">
                                            <p:txEl>
                                              <p:pRg st="4" end="4"/>
                                            </p:txEl>
                                          </p:spTgt>
                                        </p:tgtEl>
                                        <p:attrNameLst>
                                          <p:attrName>ppt_w</p:attrName>
                                        </p:attrNameLst>
                                      </p:cBhvr>
                                      <p:tavLst>
                                        <p:tav tm="0">
                                          <p:val>
                                            <p:fltVal val="0"/>
                                          </p:val>
                                        </p:tav>
                                        <p:tav tm="100000">
                                          <p:val>
                                            <p:strVal val="#ppt_w"/>
                                          </p:val>
                                        </p:tav>
                                      </p:tavLst>
                                    </p:anim>
                                    <p:anim calcmode="lin" valueType="num">
                                      <p:cBhvr>
                                        <p:cTn id="40" dur="1000" fill="hold"/>
                                        <p:tgtEl>
                                          <p:spTgt spid="650243">
                                            <p:txEl>
                                              <p:pRg st="4" end="4"/>
                                            </p:txEl>
                                          </p:spTgt>
                                        </p:tgtEl>
                                        <p:attrNameLst>
                                          <p:attrName>ppt_h</p:attrName>
                                        </p:attrNameLst>
                                      </p:cBhvr>
                                      <p:tavLst>
                                        <p:tav tm="0">
                                          <p:val>
                                            <p:fltVal val="0"/>
                                          </p:val>
                                        </p:tav>
                                        <p:tav tm="100000">
                                          <p:val>
                                            <p:strVal val="#ppt_h"/>
                                          </p:val>
                                        </p:tav>
                                      </p:tavLst>
                                    </p:anim>
                                    <p:anim calcmode="lin" valueType="num">
                                      <p:cBhvr>
                                        <p:cTn id="41" dur="1000" fill="hold"/>
                                        <p:tgtEl>
                                          <p:spTgt spid="650243">
                                            <p:txEl>
                                              <p:pRg st="4" end="4"/>
                                            </p:txEl>
                                          </p:spTgt>
                                        </p:tgtEl>
                                        <p:attrNameLst>
                                          <p:attrName>style.rotation</p:attrName>
                                        </p:attrNameLst>
                                      </p:cBhvr>
                                      <p:tavLst>
                                        <p:tav tm="0">
                                          <p:val>
                                            <p:fltVal val="90"/>
                                          </p:val>
                                        </p:tav>
                                        <p:tav tm="100000">
                                          <p:val>
                                            <p:fltVal val="0"/>
                                          </p:val>
                                        </p:tav>
                                      </p:tavLst>
                                    </p:anim>
                                    <p:animEffect transition="in" filter="fade">
                                      <p:cBhvr>
                                        <p:cTn id="42" dur="1000"/>
                                        <p:tgtEl>
                                          <p:spTgt spid="6502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0243" grpId="0" build="p"/>
    </p:bld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3315" name="Rectangle 3" descr="Rectangle: Click to edit Master text styles&#10;Second level&#10;Third level&#10;Fourth level&#10;Fifth level"/>
          <p:cNvSpPr>
            <a:spLocks noGrp="1" noChangeArrowheads="1"/>
          </p:cNvSpPr>
          <p:nvPr>
            <p:ph type="body" idx="1"/>
          </p:nvPr>
        </p:nvSpPr>
        <p:spPr>
          <a:xfrm>
            <a:off x="300038" y="1384300"/>
            <a:ext cx="8520112" cy="5075238"/>
          </a:xfrm>
        </p:spPr>
        <p:txBody>
          <a:bodyPr/>
          <a:lstStyle/>
          <a:p>
            <a:pPr algn="just" eaLnBrk="1" hangingPunct="1">
              <a:lnSpc>
                <a:spcPct val="105000"/>
              </a:lnSpc>
              <a:spcBef>
                <a:spcPct val="50000"/>
              </a:spcBef>
              <a:buFont typeface="Wingdings" pitchFamily="2" charset="2"/>
              <a:buNone/>
              <a:defRPr/>
            </a:pPr>
            <a:r>
              <a:rPr lang="zh-CN" altLang="en-US" dirty="0">
                <a:ea typeface="楷体_GB2312" pitchFamily="49" charset="-122"/>
              </a:rPr>
              <a:t>    矩阵本身就是二维数组。对于一个矩阵，如果零元素较多，还是采用上一节所述的存储方式来存储的话，就会使得大量的存储空间存放同一个值零，从而造成事实上的存储空间的浪费。</a:t>
            </a:r>
          </a:p>
          <a:p>
            <a:pPr algn="just" eaLnBrk="1" hangingPunct="1">
              <a:lnSpc>
                <a:spcPct val="105000"/>
              </a:lnSpc>
              <a:spcBef>
                <a:spcPct val="50000"/>
              </a:spcBef>
              <a:buFont typeface="Wingdings" pitchFamily="2" charset="2"/>
              <a:buNone/>
              <a:defRPr/>
            </a:pPr>
            <a:r>
              <a:rPr lang="en-US" altLang="zh-CN" dirty="0">
                <a:solidFill>
                  <a:srgbClr val="CC0000"/>
                </a:solidFill>
                <a:ea typeface="楷体_GB2312" pitchFamily="49" charset="-122"/>
              </a:rPr>
              <a:t>    </a:t>
            </a:r>
            <a:r>
              <a:rPr lang="zh-CN" altLang="en-US" dirty="0">
                <a:solidFill>
                  <a:srgbClr val="CC0000"/>
                </a:solidFill>
                <a:ea typeface="楷体_GB2312" pitchFamily="49" charset="-122"/>
              </a:rPr>
              <a:t>本节，将讨论这种矩阵如何进行压缩存储，以及基本操作的实现。</a:t>
            </a:r>
          </a:p>
          <a:p>
            <a:pPr eaLnBrk="1" hangingPunct="1">
              <a:lnSpc>
                <a:spcPct val="105000"/>
              </a:lnSpc>
              <a:spcBef>
                <a:spcPct val="50000"/>
              </a:spcBef>
              <a:buFont typeface="Wingdings" pitchFamily="2" charset="2"/>
              <a:buNone/>
              <a:defRPr/>
            </a:pPr>
            <a:r>
              <a:rPr lang="zh-CN" altLang="en-US" dirty="0">
                <a:ea typeface="楷体_GB2312" pitchFamily="49" charset="-122"/>
              </a:rPr>
              <a:t>    像这种零元素非常多的矩阵称为</a:t>
            </a:r>
            <a:r>
              <a:rPr lang="zh-CN" altLang="en-US" dirty="0">
                <a:solidFill>
                  <a:srgbClr val="0000FF"/>
                </a:solidFill>
                <a:ea typeface="楷体_GB2312" pitchFamily="49" charset="-122"/>
              </a:rPr>
              <a:t>稀疏矩阵</a:t>
            </a:r>
            <a:r>
              <a:rPr lang="zh-CN" altLang="en-US" dirty="0">
                <a:ea typeface="楷体_GB2312" pitchFamily="49" charset="-122"/>
              </a:rPr>
              <a:t>。显然，关于</a:t>
            </a:r>
            <a:r>
              <a:rPr lang="zh-CN" altLang="en-US" dirty="0">
                <a:latin typeface="Times New Roman" pitchFamily="18" charset="0"/>
                <a:ea typeface="楷体_GB2312" pitchFamily="49" charset="-122"/>
              </a:rPr>
              <a:t>“</a:t>
            </a:r>
            <a:r>
              <a:rPr lang="zh-CN" altLang="en-US" dirty="0">
                <a:ea typeface="楷体_GB2312" pitchFamily="49" charset="-122"/>
              </a:rPr>
              <a:t>稀疏</a:t>
            </a:r>
            <a:r>
              <a:rPr lang="zh-CN" altLang="en-US" dirty="0">
                <a:latin typeface="Times New Roman" pitchFamily="18" charset="0"/>
                <a:ea typeface="楷体_GB2312" pitchFamily="49" charset="-122"/>
              </a:rPr>
              <a:t>”</a:t>
            </a:r>
            <a:r>
              <a:rPr lang="zh-CN" altLang="en-US" dirty="0">
                <a:ea typeface="楷体_GB2312" pitchFamily="49" charset="-122"/>
              </a:rPr>
              <a:t>的定义是无法精确给出的。因为稀疏矩阵是非零元素很少的矩阵，我们只要存储非零元素就行了。</a:t>
            </a:r>
          </a:p>
          <a:p>
            <a:pPr eaLnBrk="1" hangingPunct="1">
              <a:lnSpc>
                <a:spcPct val="105000"/>
              </a:lnSpc>
              <a:spcBef>
                <a:spcPct val="50000"/>
              </a:spcBef>
              <a:buFont typeface="Wingdings" pitchFamily="2" charset="2"/>
              <a:buNone/>
              <a:defRPr/>
            </a:pPr>
            <a:r>
              <a:rPr lang="zh-CN" altLang="en-US" dirty="0">
                <a:solidFill>
                  <a:srgbClr val="CC0000"/>
                </a:solidFill>
                <a:ea typeface="楷体_GB2312" pitchFamily="49" charset="-122"/>
              </a:rPr>
              <a:t>    整个稀疏矩阵的存储结构既可以采用顺序结构存储，也可以采用链式结构存储。 </a:t>
            </a:r>
          </a:p>
        </p:txBody>
      </p:sp>
      <p:sp>
        <p:nvSpPr>
          <p:cNvPr id="91139" name="Rectangle 2"/>
          <p:cNvSpPr>
            <a:spLocks noGrp="1" noChangeArrowheads="1"/>
          </p:cNvSpPr>
          <p:nvPr>
            <p:ph type="title"/>
          </p:nvPr>
        </p:nvSpPr>
        <p:spPr>
          <a:xfrm>
            <a:off x="993775" y="142875"/>
            <a:ext cx="7754938" cy="838200"/>
          </a:xfrm>
        </p:spPr>
        <p:txBody>
          <a:bodyPr/>
          <a:lstStyle/>
          <a:p>
            <a:r>
              <a:rPr lang="en-US" altLang="zh-CN">
                <a:solidFill>
                  <a:schemeClr val="tx2"/>
                </a:solidFill>
                <a:latin typeface="黑体" pitchFamily="49" charset="-122"/>
                <a:ea typeface="黑体" pitchFamily="49" charset="-122"/>
              </a:rPr>
              <a:t>5.3 </a:t>
            </a:r>
            <a:r>
              <a:rPr lang="zh-CN" altLang="en-US">
                <a:solidFill>
                  <a:schemeClr val="tx2"/>
                </a:solidFill>
                <a:latin typeface="黑体" pitchFamily="49" charset="-122"/>
                <a:ea typeface="黑体" pitchFamily="49" charset="-122"/>
              </a:rPr>
              <a:t>稀疏矩阵</a:t>
            </a:r>
          </a:p>
        </p:txBody>
      </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53315">
                                            <p:txEl>
                                              <p:pRg st="0" end="0"/>
                                            </p:txEl>
                                          </p:spTgt>
                                        </p:tgtEl>
                                        <p:attrNameLst>
                                          <p:attrName>style.visibility</p:attrName>
                                        </p:attrNameLst>
                                      </p:cBhvr>
                                      <p:to>
                                        <p:strVal val="visible"/>
                                      </p:to>
                                    </p:set>
                                    <p:anim calcmode="lin" valueType="num">
                                      <p:cBhvr>
                                        <p:cTn id="7" dur="1000" fill="hold"/>
                                        <p:tgtEl>
                                          <p:spTgt spid="653315">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653315">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653315">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65331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653315">
                                            <p:txEl>
                                              <p:pRg st="1" end="1"/>
                                            </p:txEl>
                                          </p:spTgt>
                                        </p:tgtEl>
                                        <p:attrNameLst>
                                          <p:attrName>style.visibility</p:attrName>
                                        </p:attrNameLst>
                                      </p:cBhvr>
                                      <p:to>
                                        <p:strVal val="visible"/>
                                      </p:to>
                                    </p:set>
                                    <p:anim calcmode="lin" valueType="num">
                                      <p:cBhvr>
                                        <p:cTn id="15" dur="1000" fill="hold"/>
                                        <p:tgtEl>
                                          <p:spTgt spid="653315">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653315">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653315">
                                            <p:txEl>
                                              <p:pRg st="1" end="1"/>
                                            </p:txEl>
                                          </p:spTgt>
                                        </p:tgtEl>
                                        <p:attrNameLst>
                                          <p:attrName>style.rotation</p:attrName>
                                        </p:attrNameLst>
                                      </p:cBhvr>
                                      <p:tavLst>
                                        <p:tav tm="0">
                                          <p:val>
                                            <p:fltVal val="90"/>
                                          </p:val>
                                        </p:tav>
                                        <p:tav tm="100000">
                                          <p:val>
                                            <p:fltVal val="0"/>
                                          </p:val>
                                        </p:tav>
                                      </p:tavLst>
                                    </p:anim>
                                    <p:animEffect transition="in" filter="fade">
                                      <p:cBhvr>
                                        <p:cTn id="18" dur="1000"/>
                                        <p:tgtEl>
                                          <p:spTgt spid="653315">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653315">
                                            <p:txEl>
                                              <p:pRg st="2" end="2"/>
                                            </p:txEl>
                                          </p:spTgt>
                                        </p:tgtEl>
                                        <p:attrNameLst>
                                          <p:attrName>style.visibility</p:attrName>
                                        </p:attrNameLst>
                                      </p:cBhvr>
                                      <p:to>
                                        <p:strVal val="visible"/>
                                      </p:to>
                                    </p:set>
                                    <p:anim calcmode="lin" valueType="num">
                                      <p:cBhvr>
                                        <p:cTn id="23" dur="1000" fill="hold"/>
                                        <p:tgtEl>
                                          <p:spTgt spid="653315">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653315">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653315">
                                            <p:txEl>
                                              <p:pRg st="2" end="2"/>
                                            </p:txEl>
                                          </p:spTgt>
                                        </p:tgtEl>
                                        <p:attrNameLst>
                                          <p:attrName>style.rotation</p:attrName>
                                        </p:attrNameLst>
                                      </p:cBhvr>
                                      <p:tavLst>
                                        <p:tav tm="0">
                                          <p:val>
                                            <p:fltVal val="90"/>
                                          </p:val>
                                        </p:tav>
                                        <p:tav tm="100000">
                                          <p:val>
                                            <p:fltVal val="0"/>
                                          </p:val>
                                        </p:tav>
                                      </p:tavLst>
                                    </p:anim>
                                    <p:animEffect transition="in" filter="fade">
                                      <p:cBhvr>
                                        <p:cTn id="26" dur="1000"/>
                                        <p:tgtEl>
                                          <p:spTgt spid="653315">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653315">
                                            <p:txEl>
                                              <p:pRg st="3" end="3"/>
                                            </p:txEl>
                                          </p:spTgt>
                                        </p:tgtEl>
                                        <p:attrNameLst>
                                          <p:attrName>style.visibility</p:attrName>
                                        </p:attrNameLst>
                                      </p:cBhvr>
                                      <p:to>
                                        <p:strVal val="visible"/>
                                      </p:to>
                                    </p:set>
                                    <p:anim calcmode="lin" valueType="num">
                                      <p:cBhvr>
                                        <p:cTn id="31" dur="1000" fill="hold"/>
                                        <p:tgtEl>
                                          <p:spTgt spid="653315">
                                            <p:txEl>
                                              <p:pRg st="3" end="3"/>
                                            </p:txEl>
                                          </p:spTgt>
                                        </p:tgtEl>
                                        <p:attrNameLst>
                                          <p:attrName>ppt_w</p:attrName>
                                        </p:attrNameLst>
                                      </p:cBhvr>
                                      <p:tavLst>
                                        <p:tav tm="0">
                                          <p:val>
                                            <p:fltVal val="0"/>
                                          </p:val>
                                        </p:tav>
                                        <p:tav tm="100000">
                                          <p:val>
                                            <p:strVal val="#ppt_w"/>
                                          </p:val>
                                        </p:tav>
                                      </p:tavLst>
                                    </p:anim>
                                    <p:anim calcmode="lin" valueType="num">
                                      <p:cBhvr>
                                        <p:cTn id="32" dur="1000" fill="hold"/>
                                        <p:tgtEl>
                                          <p:spTgt spid="653315">
                                            <p:txEl>
                                              <p:pRg st="3" end="3"/>
                                            </p:txEl>
                                          </p:spTgt>
                                        </p:tgtEl>
                                        <p:attrNameLst>
                                          <p:attrName>ppt_h</p:attrName>
                                        </p:attrNameLst>
                                      </p:cBhvr>
                                      <p:tavLst>
                                        <p:tav tm="0">
                                          <p:val>
                                            <p:fltVal val="0"/>
                                          </p:val>
                                        </p:tav>
                                        <p:tav tm="100000">
                                          <p:val>
                                            <p:strVal val="#ppt_h"/>
                                          </p:val>
                                        </p:tav>
                                      </p:tavLst>
                                    </p:anim>
                                    <p:anim calcmode="lin" valueType="num">
                                      <p:cBhvr>
                                        <p:cTn id="33" dur="1000" fill="hold"/>
                                        <p:tgtEl>
                                          <p:spTgt spid="653315">
                                            <p:txEl>
                                              <p:pRg st="3" end="3"/>
                                            </p:txEl>
                                          </p:spTgt>
                                        </p:tgtEl>
                                        <p:attrNameLst>
                                          <p:attrName>style.rotation</p:attrName>
                                        </p:attrNameLst>
                                      </p:cBhvr>
                                      <p:tavLst>
                                        <p:tav tm="0">
                                          <p:val>
                                            <p:fltVal val="90"/>
                                          </p:val>
                                        </p:tav>
                                        <p:tav tm="100000">
                                          <p:val>
                                            <p:fltVal val="0"/>
                                          </p:val>
                                        </p:tav>
                                      </p:tavLst>
                                    </p:anim>
                                    <p:animEffect transition="in" filter="fade">
                                      <p:cBhvr>
                                        <p:cTn id="34" dur="1000"/>
                                        <p:tgtEl>
                                          <p:spTgt spid="6533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3315" grpId="0" build="p"/>
    </p:bld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2291" name="Rectangle 3" descr="Rectangle: Click to edit Master text styles&#10;Second level&#10;Third level&#10;Fourth level&#10;Fifth level"/>
          <p:cNvSpPr>
            <a:spLocks noGrp="1" noChangeArrowheads="1"/>
          </p:cNvSpPr>
          <p:nvPr>
            <p:ph type="body" idx="1"/>
          </p:nvPr>
        </p:nvSpPr>
        <p:spPr>
          <a:xfrm>
            <a:off x="300038" y="1384300"/>
            <a:ext cx="8159750" cy="5075238"/>
          </a:xfrm>
        </p:spPr>
        <p:txBody>
          <a:bodyPr/>
          <a:lstStyle/>
          <a:p>
            <a:pPr>
              <a:buFont typeface="Wingdings" pitchFamily="2" charset="2"/>
              <a:buNone/>
              <a:defRPr/>
            </a:pPr>
            <a:r>
              <a:rPr lang="en-US" altLang="zh-CN" b="0" dirty="0">
                <a:latin typeface="+mn-lt"/>
              </a:rPr>
              <a:t>template&lt;class </a:t>
            </a:r>
            <a:r>
              <a:rPr lang="en-US" altLang="zh-CN" b="0" dirty="0" err="1">
                <a:latin typeface="+mn-lt"/>
              </a:rPr>
              <a:t>ElemType</a:t>
            </a:r>
            <a:r>
              <a:rPr lang="en-US" altLang="zh-CN" b="0" dirty="0">
                <a:latin typeface="+mn-lt"/>
              </a:rPr>
              <a:t>&gt;</a:t>
            </a:r>
            <a:endParaRPr lang="zh-CN" altLang="zh-CN" b="0" dirty="0">
              <a:latin typeface="+mn-lt"/>
            </a:endParaRPr>
          </a:p>
          <a:p>
            <a:pPr>
              <a:buFont typeface="Wingdings" pitchFamily="2" charset="2"/>
              <a:buNone/>
              <a:defRPr/>
            </a:pPr>
            <a:r>
              <a:rPr lang="en-US" altLang="zh-CN" b="0" dirty="0" err="1">
                <a:latin typeface="+mn-lt"/>
              </a:rPr>
              <a:t>struct</a:t>
            </a:r>
            <a:r>
              <a:rPr lang="en-US" altLang="zh-CN" b="0" dirty="0">
                <a:latin typeface="+mn-lt"/>
              </a:rPr>
              <a:t> Triple</a:t>
            </a:r>
            <a:endParaRPr lang="zh-CN" altLang="zh-CN" b="0" dirty="0">
              <a:latin typeface="+mn-lt"/>
            </a:endParaRPr>
          </a:p>
          <a:p>
            <a:pPr>
              <a:buFont typeface="Wingdings" pitchFamily="2" charset="2"/>
              <a:buNone/>
              <a:defRPr/>
            </a:pPr>
            <a:r>
              <a:rPr lang="en-US" altLang="zh-CN" b="0" dirty="0">
                <a:latin typeface="+mn-lt"/>
              </a:rPr>
              <a:t>{</a:t>
            </a:r>
            <a:endParaRPr lang="zh-CN" altLang="zh-CN" b="0" dirty="0">
              <a:latin typeface="+mn-lt"/>
            </a:endParaRPr>
          </a:p>
          <a:p>
            <a:pPr>
              <a:buFont typeface="Wingdings" pitchFamily="2" charset="2"/>
              <a:buNone/>
              <a:defRPr/>
            </a:pPr>
            <a:r>
              <a:rPr lang="en-US" altLang="zh-CN" b="0" dirty="0">
                <a:latin typeface="+mn-lt"/>
              </a:rPr>
              <a:t>// </a:t>
            </a:r>
            <a:r>
              <a:rPr lang="zh-CN" altLang="zh-CN" b="0" dirty="0">
                <a:latin typeface="+mn-lt"/>
              </a:rPr>
              <a:t>数据成员</a:t>
            </a:r>
            <a:r>
              <a:rPr lang="en-US" altLang="zh-CN" b="0" dirty="0">
                <a:latin typeface="+mn-lt"/>
              </a:rPr>
              <a:t>:</a:t>
            </a:r>
            <a:endParaRPr lang="zh-CN" altLang="zh-CN" b="0" dirty="0">
              <a:latin typeface="+mn-lt"/>
            </a:endParaRPr>
          </a:p>
          <a:p>
            <a:pPr>
              <a:buFont typeface="Wingdings" pitchFamily="2" charset="2"/>
              <a:buNone/>
              <a:defRPr/>
            </a:pPr>
            <a:r>
              <a:rPr lang="en-US" altLang="zh-CN" b="0" dirty="0">
                <a:latin typeface="+mn-lt"/>
              </a:rPr>
              <a:t>	</a:t>
            </a:r>
            <a:r>
              <a:rPr lang="en-US" altLang="zh-CN" b="0" dirty="0" err="1">
                <a:latin typeface="+mn-lt"/>
              </a:rPr>
              <a:t>int</a:t>
            </a:r>
            <a:r>
              <a:rPr lang="en-US" altLang="zh-CN" b="0" dirty="0">
                <a:latin typeface="+mn-lt"/>
              </a:rPr>
              <a:t> row, col;		// </a:t>
            </a:r>
            <a:r>
              <a:rPr lang="zh-CN" altLang="zh-CN" b="0" dirty="0">
                <a:latin typeface="+mn-lt"/>
              </a:rPr>
              <a:t>非零元素的行下标与列下标</a:t>
            </a:r>
          </a:p>
          <a:p>
            <a:pPr>
              <a:buFont typeface="Wingdings" pitchFamily="2" charset="2"/>
              <a:buNone/>
              <a:defRPr/>
            </a:pPr>
            <a:r>
              <a:rPr lang="en-US" altLang="zh-CN" b="0" dirty="0">
                <a:latin typeface="+mn-lt"/>
              </a:rPr>
              <a:t>	</a:t>
            </a:r>
            <a:r>
              <a:rPr lang="en-US" altLang="zh-CN" b="0" dirty="0" err="1">
                <a:latin typeface="+mn-lt"/>
              </a:rPr>
              <a:t>ElemType</a:t>
            </a:r>
            <a:r>
              <a:rPr lang="en-US" altLang="zh-CN" b="0" dirty="0">
                <a:latin typeface="+mn-lt"/>
              </a:rPr>
              <a:t> value;	// </a:t>
            </a:r>
            <a:r>
              <a:rPr lang="zh-CN" altLang="zh-CN" b="0" dirty="0">
                <a:latin typeface="+mn-lt"/>
              </a:rPr>
              <a:t>非零元素的值</a:t>
            </a:r>
          </a:p>
          <a:p>
            <a:pPr>
              <a:buFont typeface="Wingdings" pitchFamily="2" charset="2"/>
              <a:buNone/>
              <a:defRPr/>
            </a:pPr>
            <a:r>
              <a:rPr lang="en-US" altLang="zh-CN" b="0" dirty="0">
                <a:latin typeface="+mn-lt"/>
              </a:rPr>
              <a:t>// </a:t>
            </a:r>
            <a:r>
              <a:rPr lang="zh-CN" altLang="zh-CN" b="0" dirty="0">
                <a:latin typeface="+mn-lt"/>
              </a:rPr>
              <a:t>构造函数</a:t>
            </a:r>
            <a:r>
              <a:rPr lang="en-US" altLang="zh-CN" b="0" dirty="0">
                <a:latin typeface="+mn-lt"/>
              </a:rPr>
              <a:t>:</a:t>
            </a:r>
            <a:endParaRPr lang="zh-CN" altLang="zh-CN" b="0" dirty="0">
              <a:latin typeface="+mn-lt"/>
            </a:endParaRPr>
          </a:p>
          <a:p>
            <a:pPr>
              <a:buFont typeface="Wingdings" pitchFamily="2" charset="2"/>
              <a:buNone/>
              <a:defRPr/>
            </a:pPr>
            <a:r>
              <a:rPr lang="en-US" altLang="zh-CN" b="0" dirty="0">
                <a:latin typeface="+mn-lt"/>
              </a:rPr>
              <a:t>	Triple(){};	</a:t>
            </a:r>
            <a:endParaRPr lang="zh-CN" altLang="zh-CN" b="0" dirty="0">
              <a:latin typeface="+mn-lt"/>
            </a:endParaRPr>
          </a:p>
          <a:p>
            <a:pPr>
              <a:buFont typeface="Wingdings" pitchFamily="2" charset="2"/>
              <a:buNone/>
              <a:defRPr/>
            </a:pPr>
            <a:r>
              <a:rPr lang="en-US" altLang="zh-CN" b="0" dirty="0">
                <a:latin typeface="+mn-lt"/>
              </a:rPr>
              <a:t>	Triple(</a:t>
            </a:r>
            <a:r>
              <a:rPr lang="en-US" altLang="zh-CN" b="0" dirty="0" err="1">
                <a:latin typeface="+mn-lt"/>
              </a:rPr>
              <a:t>int</a:t>
            </a:r>
            <a:r>
              <a:rPr lang="en-US" altLang="zh-CN" b="0" dirty="0">
                <a:latin typeface="+mn-lt"/>
              </a:rPr>
              <a:t> r, </a:t>
            </a:r>
            <a:r>
              <a:rPr lang="en-US" altLang="zh-CN" b="0" dirty="0" err="1">
                <a:latin typeface="+mn-lt"/>
              </a:rPr>
              <a:t>int</a:t>
            </a:r>
            <a:r>
              <a:rPr lang="en-US" altLang="zh-CN" b="0" dirty="0">
                <a:latin typeface="+mn-lt"/>
              </a:rPr>
              <a:t> c, </a:t>
            </a:r>
            <a:r>
              <a:rPr lang="en-US" altLang="zh-CN" b="0" dirty="0" err="1">
                <a:latin typeface="+mn-lt"/>
              </a:rPr>
              <a:t>ElemType</a:t>
            </a:r>
            <a:r>
              <a:rPr lang="en-US" altLang="zh-CN" b="0" dirty="0">
                <a:latin typeface="+mn-lt"/>
              </a:rPr>
              <a:t> v);	</a:t>
            </a:r>
            <a:endParaRPr lang="zh-CN" altLang="zh-CN" b="0" dirty="0">
              <a:latin typeface="+mn-lt"/>
            </a:endParaRPr>
          </a:p>
          <a:p>
            <a:pPr>
              <a:buFont typeface="Wingdings" pitchFamily="2" charset="2"/>
              <a:buNone/>
              <a:defRPr/>
            </a:pPr>
            <a:r>
              <a:rPr lang="en-US" altLang="zh-CN" b="0" dirty="0">
                <a:latin typeface="+mn-lt"/>
              </a:rPr>
              <a:t>};</a:t>
            </a:r>
            <a:endParaRPr lang="zh-CN" altLang="zh-CN" b="0" dirty="0">
              <a:latin typeface="+mn-lt"/>
            </a:endParaRPr>
          </a:p>
        </p:txBody>
      </p:sp>
      <p:sp>
        <p:nvSpPr>
          <p:cNvPr id="92163" name="Rectangle 2"/>
          <p:cNvSpPr>
            <a:spLocks noGrp="1" noChangeArrowheads="1"/>
          </p:cNvSpPr>
          <p:nvPr>
            <p:ph type="title"/>
          </p:nvPr>
        </p:nvSpPr>
        <p:spPr>
          <a:xfrm>
            <a:off x="993775" y="142875"/>
            <a:ext cx="7754938" cy="838200"/>
          </a:xfrm>
        </p:spPr>
        <p:txBody>
          <a:bodyPr/>
          <a:lstStyle/>
          <a:p>
            <a:r>
              <a:rPr lang="zh-CN" altLang="zh-CN" sz="4000">
                <a:solidFill>
                  <a:schemeClr val="tx2"/>
                </a:solidFill>
                <a:latin typeface="黑体" pitchFamily="49" charset="-122"/>
                <a:ea typeface="黑体" pitchFamily="49" charset="-122"/>
              </a:rPr>
              <a:t>非零元素的三元组定义</a:t>
            </a:r>
            <a:endParaRPr lang="zh-CN" altLang="en-US" sz="4000">
              <a:solidFill>
                <a:schemeClr val="tx2"/>
              </a:solidFill>
              <a:latin typeface="黑体" pitchFamily="49" charset="-122"/>
              <a:ea typeface="黑体" pitchFamily="49" charset="-122"/>
            </a:endParaRPr>
          </a:p>
        </p:txBody>
      </p:sp>
    </p:spTree>
  </p:cSld>
  <p:clrMapOvr>
    <a:masterClrMapping/>
  </p:clrMapOvr>
  <p:transition spd="slow">
    <p:circle/>
  </p:transition>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1875" name="Rectangle 3" descr="Rectangle: Click to edit Master text styles&#10;Second level&#10;Third level&#10;Fourth level&#10;Fifth level"/>
          <p:cNvSpPr>
            <a:spLocks noGrp="1" noChangeArrowheads="1"/>
          </p:cNvSpPr>
          <p:nvPr>
            <p:ph type="body" idx="1"/>
          </p:nvPr>
        </p:nvSpPr>
        <p:spPr>
          <a:xfrm>
            <a:off x="300038" y="1384300"/>
            <a:ext cx="7521575" cy="5075238"/>
          </a:xfrm>
        </p:spPr>
        <p:txBody>
          <a:bodyPr/>
          <a:lstStyle/>
          <a:p>
            <a:pPr algn="just" eaLnBrk="1" hangingPunct="1">
              <a:lnSpc>
                <a:spcPct val="105000"/>
              </a:lnSpc>
              <a:spcBef>
                <a:spcPct val="50000"/>
              </a:spcBef>
              <a:buClr>
                <a:srgbClr val="0000FF"/>
              </a:buClr>
              <a:buFont typeface="Wingdings" pitchFamily="2" charset="2"/>
              <a:buNone/>
              <a:defRPr/>
            </a:pPr>
            <a:r>
              <a:rPr lang="en-US" altLang="zh-CN" dirty="0">
                <a:ea typeface="楷体_GB2312" pitchFamily="49" charset="-122"/>
              </a:rPr>
              <a:t>(5)</a:t>
            </a:r>
            <a:r>
              <a:rPr lang="en-US" altLang="zh-CN" dirty="0">
                <a:latin typeface="Times New Roman" pitchFamily="18" charset="0"/>
                <a:ea typeface="楷体_GB2312" pitchFamily="49" charset="-122"/>
              </a:rPr>
              <a:t>  </a:t>
            </a:r>
            <a:r>
              <a:rPr lang="zh-CN" altLang="en-US" dirty="0">
                <a:latin typeface="Times New Roman" pitchFamily="18" charset="0"/>
                <a:ea typeface="楷体_GB2312" pitchFamily="49" charset="-122"/>
              </a:rPr>
              <a:t>模式匹配 ：</a:t>
            </a:r>
            <a:r>
              <a:rPr lang="zh-CN" altLang="en-US" dirty="0">
                <a:solidFill>
                  <a:srgbClr val="0000FF"/>
                </a:solidFill>
                <a:ea typeface="楷体_GB2312" pitchFamily="49" charset="-122"/>
              </a:rPr>
              <a:t>在一个串（称为主串）中查找是否存在和另一个串相等的子串</a:t>
            </a:r>
            <a:r>
              <a:rPr lang="zh-CN" altLang="en-US" dirty="0">
                <a:ea typeface="楷体_GB2312" pitchFamily="49" charset="-122"/>
              </a:rPr>
              <a:t>。</a:t>
            </a:r>
          </a:p>
          <a:p>
            <a:pPr algn="just" eaLnBrk="1" hangingPunct="1">
              <a:lnSpc>
                <a:spcPct val="105000"/>
              </a:lnSpc>
              <a:spcBef>
                <a:spcPct val="50000"/>
              </a:spcBef>
              <a:spcAft>
                <a:spcPct val="50000"/>
              </a:spcAft>
              <a:buClr>
                <a:srgbClr val="0000FF"/>
              </a:buClr>
              <a:buFont typeface="Wingdings" pitchFamily="2" charset="2"/>
              <a:buNone/>
              <a:defRPr/>
            </a:pPr>
            <a:r>
              <a:rPr lang="zh-CN" altLang="en-US" dirty="0">
                <a:solidFill>
                  <a:srgbClr val="CC0000"/>
                </a:solidFill>
                <a:ea typeface="楷体_GB2312" pitchFamily="49" charset="-122"/>
              </a:rPr>
              <a:t>若主串</a:t>
            </a:r>
            <a:r>
              <a:rPr lang="en-US" altLang="zh-CN" dirty="0">
                <a:solidFill>
                  <a:srgbClr val="CC0000"/>
                </a:solidFill>
                <a:ea typeface="楷体_GB2312" pitchFamily="49" charset="-122"/>
              </a:rPr>
              <a:t>str1</a:t>
            </a:r>
            <a:r>
              <a:rPr lang="zh-CN" altLang="en-US" dirty="0">
                <a:solidFill>
                  <a:srgbClr val="CC0000"/>
                </a:solidFill>
                <a:ea typeface="楷体_GB2312" pitchFamily="49" charset="-122"/>
              </a:rPr>
              <a:t>中存在和串</a:t>
            </a:r>
            <a:r>
              <a:rPr lang="en-US" altLang="zh-CN" dirty="0">
                <a:solidFill>
                  <a:srgbClr val="CC0000"/>
                </a:solidFill>
                <a:ea typeface="楷体_GB2312" pitchFamily="49" charset="-122"/>
              </a:rPr>
              <a:t>str2</a:t>
            </a:r>
            <a:r>
              <a:rPr lang="zh-CN" altLang="en-US" dirty="0">
                <a:solidFill>
                  <a:srgbClr val="CC0000"/>
                </a:solidFill>
                <a:ea typeface="楷体_GB2312" pitchFamily="49" charset="-122"/>
              </a:rPr>
              <a:t>相等的子串，则操作结果为</a:t>
            </a:r>
            <a:r>
              <a:rPr lang="en-US" altLang="zh-CN" dirty="0">
                <a:solidFill>
                  <a:srgbClr val="CC0000"/>
                </a:solidFill>
                <a:ea typeface="楷体_GB2312" pitchFamily="49" charset="-122"/>
              </a:rPr>
              <a:t>str2</a:t>
            </a:r>
            <a:r>
              <a:rPr lang="zh-CN" altLang="en-US" dirty="0">
                <a:solidFill>
                  <a:srgbClr val="CC0000"/>
                </a:solidFill>
                <a:ea typeface="楷体_GB2312" pitchFamily="49" charset="-122"/>
              </a:rPr>
              <a:t>在串</a:t>
            </a:r>
            <a:r>
              <a:rPr lang="en-US" altLang="zh-CN" dirty="0">
                <a:solidFill>
                  <a:srgbClr val="CC0000"/>
                </a:solidFill>
                <a:ea typeface="楷体_GB2312" pitchFamily="49" charset="-122"/>
              </a:rPr>
              <a:t>str1</a:t>
            </a:r>
            <a:r>
              <a:rPr lang="zh-CN" altLang="en-US" dirty="0">
                <a:solidFill>
                  <a:srgbClr val="CC0000"/>
                </a:solidFill>
                <a:ea typeface="楷体_GB2312" pitchFamily="49" charset="-122"/>
              </a:rPr>
              <a:t>中首次出现的位置，即</a:t>
            </a:r>
            <a:r>
              <a:rPr lang="en-US" altLang="zh-CN" dirty="0">
                <a:solidFill>
                  <a:srgbClr val="CC0000"/>
                </a:solidFill>
                <a:ea typeface="楷体_GB2312" pitchFamily="49" charset="-122"/>
              </a:rPr>
              <a:t>str2</a:t>
            </a:r>
            <a:r>
              <a:rPr lang="zh-CN" altLang="en-US" dirty="0">
                <a:solidFill>
                  <a:srgbClr val="CC0000"/>
                </a:solidFill>
                <a:ea typeface="楷体_GB2312" pitchFamily="49" charset="-122"/>
              </a:rPr>
              <a:t>的首字符在</a:t>
            </a:r>
            <a:r>
              <a:rPr lang="en-US" altLang="zh-CN" dirty="0">
                <a:solidFill>
                  <a:srgbClr val="CC0000"/>
                </a:solidFill>
                <a:ea typeface="楷体_GB2312" pitchFamily="49" charset="-122"/>
              </a:rPr>
              <a:t>str1</a:t>
            </a:r>
            <a:r>
              <a:rPr lang="zh-CN" altLang="en-US" dirty="0">
                <a:solidFill>
                  <a:srgbClr val="CC0000"/>
                </a:solidFill>
                <a:ea typeface="楷体_GB2312" pitchFamily="49" charset="-122"/>
              </a:rPr>
              <a:t>中匹配的位置</a:t>
            </a:r>
            <a:r>
              <a:rPr lang="zh-CN" altLang="en-US" dirty="0">
                <a:ea typeface="楷体_GB2312" pitchFamily="49" charset="-122"/>
              </a:rPr>
              <a:t>；</a:t>
            </a:r>
          </a:p>
          <a:p>
            <a:pPr algn="just" eaLnBrk="1" hangingPunct="1">
              <a:lnSpc>
                <a:spcPct val="105000"/>
              </a:lnSpc>
              <a:buClr>
                <a:srgbClr val="0000FF"/>
              </a:buClr>
              <a:buFont typeface="Wingdings" pitchFamily="2" charset="2"/>
              <a:buNone/>
              <a:defRPr/>
            </a:pPr>
            <a:r>
              <a:rPr lang="zh-CN" altLang="en-US" dirty="0">
                <a:ea typeface="楷体_GB2312" pitchFamily="49" charset="-122"/>
              </a:rPr>
              <a:t>若主串</a:t>
            </a:r>
            <a:r>
              <a:rPr lang="en-US" altLang="zh-CN" dirty="0">
                <a:ea typeface="楷体_GB2312" pitchFamily="49" charset="-122"/>
              </a:rPr>
              <a:t>str1</a:t>
            </a:r>
            <a:r>
              <a:rPr lang="zh-CN" altLang="en-US" dirty="0">
                <a:ea typeface="楷体_GB2312" pitchFamily="49" charset="-122"/>
              </a:rPr>
              <a:t>中不存在和串</a:t>
            </a:r>
            <a:r>
              <a:rPr lang="en-US" altLang="zh-CN" dirty="0">
                <a:ea typeface="楷体_GB2312" pitchFamily="49" charset="-122"/>
              </a:rPr>
              <a:t>str2</a:t>
            </a:r>
            <a:r>
              <a:rPr lang="zh-CN" altLang="en-US" dirty="0">
                <a:ea typeface="楷体_GB2312" pitchFamily="49" charset="-122"/>
              </a:rPr>
              <a:t>相等的子串，则操作结果为－</a:t>
            </a:r>
            <a:r>
              <a:rPr lang="en-US" altLang="zh-CN" dirty="0">
                <a:ea typeface="楷体_GB2312" pitchFamily="49" charset="-122"/>
              </a:rPr>
              <a:t>1</a:t>
            </a:r>
            <a:r>
              <a:rPr lang="zh-CN" altLang="en-US" dirty="0">
                <a:ea typeface="楷体_GB2312" pitchFamily="49" charset="-122"/>
              </a:rPr>
              <a:t>。</a:t>
            </a:r>
          </a:p>
          <a:p>
            <a:pPr algn="just" eaLnBrk="1" hangingPunct="1">
              <a:lnSpc>
                <a:spcPct val="105000"/>
              </a:lnSpc>
              <a:buClr>
                <a:srgbClr val="0000FF"/>
              </a:buClr>
              <a:buFont typeface="Wingdings" pitchFamily="2" charset="2"/>
              <a:buNone/>
              <a:defRPr/>
            </a:pPr>
            <a:r>
              <a:rPr lang="zh-CN" altLang="en-US" dirty="0">
                <a:solidFill>
                  <a:srgbClr val="CC0000"/>
                </a:solidFill>
                <a:ea typeface="楷体_GB2312" pitchFamily="49" charset="-122"/>
              </a:rPr>
              <a:t>例如，在串</a:t>
            </a:r>
            <a:r>
              <a:rPr lang="en-US" altLang="zh-CN" dirty="0">
                <a:solidFill>
                  <a:srgbClr val="CC0000"/>
                </a:solidFill>
                <a:ea typeface="楷体_GB2312" pitchFamily="49" charset="-122"/>
              </a:rPr>
              <a:t>s1</a:t>
            </a:r>
            <a:r>
              <a:rPr lang="zh-CN" altLang="en-US" dirty="0">
                <a:solidFill>
                  <a:srgbClr val="CC0000"/>
                </a:solidFill>
                <a:ea typeface="楷体_GB2312" pitchFamily="49" charset="-122"/>
              </a:rPr>
              <a:t>中查找到存在和串</a:t>
            </a:r>
            <a:r>
              <a:rPr lang="en-US" altLang="zh-CN" dirty="0">
                <a:solidFill>
                  <a:srgbClr val="CC0000"/>
                </a:solidFill>
                <a:ea typeface="楷体_GB2312" pitchFamily="49" charset="-122"/>
              </a:rPr>
              <a:t>s3</a:t>
            </a:r>
            <a:r>
              <a:rPr lang="zh-CN" altLang="en-US" dirty="0">
                <a:solidFill>
                  <a:srgbClr val="CC0000"/>
                </a:solidFill>
                <a:ea typeface="楷体_GB2312" pitchFamily="49" charset="-122"/>
              </a:rPr>
              <a:t>相等的子串，则操作结果为</a:t>
            </a:r>
            <a:r>
              <a:rPr lang="en-US" altLang="zh-CN" dirty="0">
                <a:solidFill>
                  <a:srgbClr val="CC0000"/>
                </a:solidFill>
                <a:ea typeface="楷体_GB2312" pitchFamily="49" charset="-122"/>
              </a:rPr>
              <a:t>8</a:t>
            </a:r>
            <a:r>
              <a:rPr lang="zh-CN" altLang="en-US" dirty="0">
                <a:solidFill>
                  <a:srgbClr val="CC0000"/>
                </a:solidFill>
                <a:ea typeface="楷体_GB2312" pitchFamily="49" charset="-122"/>
              </a:rPr>
              <a:t>。在串</a:t>
            </a:r>
            <a:r>
              <a:rPr lang="en-US" altLang="zh-CN" dirty="0">
                <a:solidFill>
                  <a:srgbClr val="CC0000"/>
                </a:solidFill>
                <a:ea typeface="楷体_GB2312" pitchFamily="49" charset="-122"/>
              </a:rPr>
              <a:t>s1</a:t>
            </a:r>
            <a:r>
              <a:rPr lang="zh-CN" altLang="en-US" dirty="0">
                <a:solidFill>
                  <a:srgbClr val="CC0000"/>
                </a:solidFill>
                <a:ea typeface="楷体_GB2312" pitchFamily="49" charset="-122"/>
              </a:rPr>
              <a:t>中未查找到和串</a:t>
            </a:r>
            <a:r>
              <a:rPr lang="en-US" altLang="zh-CN" dirty="0">
                <a:solidFill>
                  <a:srgbClr val="CC0000"/>
                </a:solidFill>
                <a:ea typeface="楷体_GB2312" pitchFamily="49" charset="-122"/>
              </a:rPr>
              <a:t>s2</a:t>
            </a:r>
            <a:r>
              <a:rPr lang="zh-CN" altLang="en-US" dirty="0">
                <a:solidFill>
                  <a:srgbClr val="CC0000"/>
                </a:solidFill>
                <a:ea typeface="楷体_GB2312" pitchFamily="49" charset="-122"/>
              </a:rPr>
              <a:t>相等的子串，则操作结果为－</a:t>
            </a:r>
            <a:r>
              <a:rPr lang="en-US" altLang="zh-CN" dirty="0">
                <a:solidFill>
                  <a:srgbClr val="CC0000"/>
                </a:solidFill>
                <a:ea typeface="楷体_GB2312" pitchFamily="49" charset="-122"/>
              </a:rPr>
              <a:t>1</a:t>
            </a:r>
            <a:r>
              <a:rPr lang="zh-CN" altLang="en-US" dirty="0">
                <a:solidFill>
                  <a:srgbClr val="CC0000"/>
                </a:solidFill>
                <a:ea typeface="楷体_GB2312" pitchFamily="49" charset="-122"/>
              </a:rPr>
              <a:t>。</a:t>
            </a:r>
          </a:p>
        </p:txBody>
      </p:sp>
      <p:sp>
        <p:nvSpPr>
          <p:cNvPr id="17411" name="Rectangle 2"/>
          <p:cNvSpPr>
            <a:spLocks noGrp="1" noChangeArrowheads="1"/>
          </p:cNvSpPr>
          <p:nvPr>
            <p:ph type="title"/>
          </p:nvPr>
        </p:nvSpPr>
        <p:spPr>
          <a:xfrm>
            <a:off x="993775" y="142875"/>
            <a:ext cx="7754938" cy="838200"/>
          </a:xfrm>
        </p:spPr>
        <p:txBody>
          <a:bodyPr/>
          <a:lstStyle/>
          <a:p>
            <a:pPr eaLnBrk="1" hangingPunct="1"/>
            <a:r>
              <a:rPr lang="zh-CN" altLang="en-US">
                <a:solidFill>
                  <a:schemeClr val="tx2"/>
                </a:solidFill>
                <a:latin typeface="黑体" pitchFamily="49" charset="-122"/>
                <a:ea typeface="黑体" pitchFamily="49" charset="-122"/>
              </a:rPr>
              <a:t>字符串的操作</a:t>
            </a:r>
          </a:p>
        </p:txBody>
      </p:sp>
      <p:sp>
        <p:nvSpPr>
          <p:cNvPr id="5" name="TextBox 4"/>
          <p:cNvSpPr txBox="1"/>
          <p:nvPr/>
        </p:nvSpPr>
        <p:spPr>
          <a:xfrm>
            <a:off x="1367644" y="2276872"/>
            <a:ext cx="5653087" cy="1311275"/>
          </a:xfrm>
          <a:prstGeom prst="rect">
            <a:avLst/>
          </a:prstGeom>
          <a:solidFill>
            <a:schemeClr val="bg1">
              <a:lumMod val="20000"/>
              <a:lumOff val="80000"/>
            </a:schemeClr>
          </a:solidFill>
        </p:spPr>
        <p:txBody>
          <a:bodyPr>
            <a:spAutoFit/>
          </a:bodyPr>
          <a:lstStyle/>
          <a:p>
            <a:pPr algn="just">
              <a:lnSpc>
                <a:spcPct val="110000"/>
              </a:lnSpc>
              <a:buClr>
                <a:srgbClr val="0000FF"/>
              </a:buClr>
              <a:buFont typeface="Wingdings" pitchFamily="2" charset="2"/>
              <a:buNone/>
              <a:defRPr/>
            </a:pPr>
            <a:r>
              <a:rPr lang="en-US" altLang="zh-CN" sz="2400" dirty="0">
                <a:solidFill>
                  <a:srgbClr val="0000FF"/>
                </a:solidFill>
                <a:latin typeface="Arial" charset="0"/>
                <a:ea typeface="楷体_GB2312" pitchFamily="49" charset="-122"/>
              </a:rPr>
              <a:t>s1</a:t>
            </a:r>
            <a:r>
              <a:rPr lang="en-US" altLang="zh-CN" sz="2400" dirty="0">
                <a:latin typeface="Arial" charset="0"/>
                <a:ea typeface="楷体_GB2312" pitchFamily="49" charset="-122"/>
              </a:rPr>
              <a:t> = "It is a car"</a:t>
            </a:r>
          </a:p>
          <a:p>
            <a:pPr algn="just">
              <a:lnSpc>
                <a:spcPct val="110000"/>
              </a:lnSpc>
              <a:buClr>
                <a:srgbClr val="0000FF"/>
              </a:buClr>
              <a:buFont typeface="Wingdings" pitchFamily="2" charset="2"/>
              <a:buNone/>
              <a:defRPr/>
            </a:pPr>
            <a:r>
              <a:rPr lang="en-US" altLang="zh-CN" sz="2400" dirty="0">
                <a:solidFill>
                  <a:srgbClr val="0000FF"/>
                </a:solidFill>
                <a:latin typeface="Arial" charset="0"/>
                <a:ea typeface="楷体_GB2312" pitchFamily="49" charset="-122"/>
              </a:rPr>
              <a:t>s2</a:t>
            </a:r>
            <a:r>
              <a:rPr lang="en-US" altLang="zh-CN" sz="2400" dirty="0">
                <a:latin typeface="Arial" charset="0"/>
                <a:ea typeface="楷体_GB2312" pitchFamily="49" charset="-122"/>
              </a:rPr>
              <a:t> = "jeep"</a:t>
            </a:r>
          </a:p>
          <a:p>
            <a:pPr algn="just">
              <a:lnSpc>
                <a:spcPct val="110000"/>
              </a:lnSpc>
              <a:buClr>
                <a:srgbClr val="0000FF"/>
              </a:buClr>
              <a:buFont typeface="Wingdings" pitchFamily="2" charset="2"/>
              <a:buNone/>
              <a:defRPr/>
            </a:pPr>
            <a:r>
              <a:rPr lang="en-US" altLang="zh-CN" sz="2400" dirty="0">
                <a:solidFill>
                  <a:srgbClr val="0000FF"/>
                </a:solidFill>
                <a:latin typeface="Arial" charset="0"/>
                <a:ea typeface="楷体_GB2312" pitchFamily="49" charset="-122"/>
              </a:rPr>
              <a:t>s3 </a:t>
            </a:r>
            <a:r>
              <a:rPr lang="en-US" altLang="zh-CN" sz="2400" dirty="0">
                <a:latin typeface="Arial" charset="0"/>
                <a:ea typeface="楷体_GB2312" pitchFamily="49" charset="-122"/>
              </a:rPr>
              <a:t>= "car"</a:t>
            </a:r>
          </a:p>
        </p:txBody>
      </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91875">
                                            <p:txEl>
                                              <p:pRg st="0" end="0"/>
                                            </p:txEl>
                                          </p:spTgt>
                                        </p:tgtEl>
                                        <p:attrNameLst>
                                          <p:attrName>style.visibility</p:attrName>
                                        </p:attrNameLst>
                                      </p:cBhvr>
                                      <p:to>
                                        <p:strVal val="visible"/>
                                      </p:to>
                                    </p:set>
                                    <p:anim calcmode="lin" valueType="num">
                                      <p:cBhvr additive="base">
                                        <p:cTn id="7" dur="500" fill="hold"/>
                                        <p:tgtEl>
                                          <p:spTgt spid="5918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918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91875">
                                            <p:txEl>
                                              <p:pRg st="1" end="1"/>
                                            </p:txEl>
                                          </p:spTgt>
                                        </p:tgtEl>
                                        <p:attrNameLst>
                                          <p:attrName>style.visibility</p:attrName>
                                        </p:attrNameLst>
                                      </p:cBhvr>
                                      <p:to>
                                        <p:strVal val="visible"/>
                                      </p:to>
                                    </p:set>
                                    <p:anim calcmode="lin" valueType="num">
                                      <p:cBhvr additive="base">
                                        <p:cTn id="13" dur="500" fill="hold"/>
                                        <p:tgtEl>
                                          <p:spTgt spid="59187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9187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91875">
                                            <p:txEl>
                                              <p:pRg st="2" end="2"/>
                                            </p:txEl>
                                          </p:spTgt>
                                        </p:tgtEl>
                                        <p:attrNameLst>
                                          <p:attrName>style.visibility</p:attrName>
                                        </p:attrNameLst>
                                      </p:cBhvr>
                                      <p:to>
                                        <p:strVal val="visible"/>
                                      </p:to>
                                    </p:set>
                                    <p:anim calcmode="lin" valueType="num">
                                      <p:cBhvr additive="base">
                                        <p:cTn id="19" dur="500" fill="hold"/>
                                        <p:tgtEl>
                                          <p:spTgt spid="59187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9187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91875">
                                            <p:txEl>
                                              <p:pRg st="3" end="3"/>
                                            </p:txEl>
                                          </p:spTgt>
                                        </p:tgtEl>
                                        <p:attrNameLst>
                                          <p:attrName>style.visibility</p:attrName>
                                        </p:attrNameLst>
                                      </p:cBhvr>
                                      <p:to>
                                        <p:strVal val="visible"/>
                                      </p:to>
                                    </p:set>
                                    <p:anim calcmode="lin" valueType="num">
                                      <p:cBhvr additive="base">
                                        <p:cTn id="25" dur="500" fill="hold"/>
                                        <p:tgtEl>
                                          <p:spTgt spid="59187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9187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p:cTn id="31" dur="500" fill="hold"/>
                                        <p:tgtEl>
                                          <p:spTgt spid="5"/>
                                        </p:tgtEl>
                                        <p:attrNameLst>
                                          <p:attrName>ppt_w</p:attrName>
                                        </p:attrNameLst>
                                      </p:cBhvr>
                                      <p:tavLst>
                                        <p:tav tm="0">
                                          <p:val>
                                            <p:fltVal val="0"/>
                                          </p:val>
                                        </p:tav>
                                        <p:tav tm="100000">
                                          <p:val>
                                            <p:strVal val="#ppt_w"/>
                                          </p:val>
                                        </p:tav>
                                      </p:tavLst>
                                    </p:anim>
                                    <p:anim calcmode="lin" valueType="num">
                                      <p:cBhvr>
                                        <p:cTn id="32" dur="500" fill="hold"/>
                                        <p:tgtEl>
                                          <p:spTgt spid="5"/>
                                        </p:tgtEl>
                                        <p:attrNameLst>
                                          <p:attrName>ppt_h</p:attrName>
                                        </p:attrNameLst>
                                      </p:cBhvr>
                                      <p:tavLst>
                                        <p:tav tm="0">
                                          <p:val>
                                            <p:fltVal val="0"/>
                                          </p:val>
                                        </p:tav>
                                        <p:tav tm="100000">
                                          <p:val>
                                            <p:strVal val="#ppt_h"/>
                                          </p:val>
                                        </p:tav>
                                      </p:tavLst>
                                    </p:anim>
                                    <p:animEffect transition="in" filter="fade">
                                      <p:cBhvr>
                                        <p:cTn id="3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1875" grpId="0" build="p" autoUpdateAnimBg="0"/>
      <p:bldP spid="5" grpId="0" animBg="1"/>
    </p:bldLst>
  </p:timing>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9318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7100" y="1484313"/>
            <a:ext cx="6408738" cy="3805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187" name="Rectangle 2"/>
          <p:cNvSpPr>
            <a:spLocks noGrp="1" noChangeArrowheads="1"/>
          </p:cNvSpPr>
          <p:nvPr>
            <p:ph type="title"/>
          </p:nvPr>
        </p:nvSpPr>
        <p:spPr>
          <a:xfrm>
            <a:off x="993775" y="142875"/>
            <a:ext cx="7754938" cy="838200"/>
          </a:xfrm>
        </p:spPr>
        <p:txBody>
          <a:bodyPr/>
          <a:lstStyle/>
          <a:p>
            <a:r>
              <a:rPr lang="zh-CN" altLang="zh-CN">
                <a:solidFill>
                  <a:schemeClr val="tx2"/>
                </a:solidFill>
                <a:latin typeface="黑体" pitchFamily="49" charset="-122"/>
                <a:ea typeface="黑体" pitchFamily="49" charset="-122"/>
              </a:rPr>
              <a:t>三元组顺序表</a:t>
            </a:r>
            <a:endParaRPr lang="zh-CN" altLang="en-US">
              <a:solidFill>
                <a:schemeClr val="tx2"/>
              </a:solidFill>
              <a:latin typeface="黑体" pitchFamily="49" charset="-122"/>
              <a:ea typeface="黑体" pitchFamily="49" charset="-122"/>
            </a:endParaRPr>
          </a:p>
        </p:txBody>
      </p:sp>
    </p:spTree>
  </p:cSld>
  <p:clrMapOvr>
    <a:masterClrMapping/>
  </p:clrMapOvr>
  <p:transition spd="slow">
    <p:circle/>
  </p:transition>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2291" name="Rectangle 3" descr="Rectangle: Click to edit Master text styles&#10;Second level&#10;Third level&#10;Fourth level&#10;Fifth level"/>
          <p:cNvSpPr>
            <a:spLocks noGrp="1" noChangeArrowheads="1"/>
          </p:cNvSpPr>
          <p:nvPr>
            <p:ph type="body" idx="1"/>
          </p:nvPr>
        </p:nvSpPr>
        <p:spPr>
          <a:xfrm>
            <a:off x="300038" y="1384300"/>
            <a:ext cx="7521575" cy="5075238"/>
          </a:xfrm>
        </p:spPr>
        <p:txBody>
          <a:bodyPr/>
          <a:lstStyle/>
          <a:p>
            <a:pPr>
              <a:buFont typeface="Wingdings" pitchFamily="2" charset="2"/>
              <a:buNone/>
              <a:defRPr/>
            </a:pPr>
            <a:r>
              <a:rPr lang="en-US" altLang="zh-CN" dirty="0">
                <a:latin typeface="+mn-lt"/>
              </a:rPr>
              <a:t>template&lt;class </a:t>
            </a:r>
            <a:r>
              <a:rPr lang="en-US" altLang="zh-CN" dirty="0" err="1">
                <a:latin typeface="+mn-lt"/>
              </a:rPr>
              <a:t>ElemType</a:t>
            </a:r>
            <a:r>
              <a:rPr lang="en-US" altLang="zh-CN" dirty="0">
                <a:latin typeface="+mn-lt"/>
              </a:rPr>
              <a:t>&gt;</a:t>
            </a:r>
            <a:endParaRPr lang="zh-CN" altLang="zh-CN" dirty="0">
              <a:latin typeface="+mn-lt"/>
            </a:endParaRPr>
          </a:p>
          <a:p>
            <a:pPr>
              <a:buFont typeface="Wingdings" pitchFamily="2" charset="2"/>
              <a:buNone/>
              <a:defRPr/>
            </a:pPr>
            <a:r>
              <a:rPr lang="en-US" altLang="zh-CN" dirty="0">
                <a:latin typeface="+mn-lt"/>
              </a:rPr>
              <a:t>class </a:t>
            </a:r>
            <a:r>
              <a:rPr lang="en-US" altLang="zh-CN" dirty="0" err="1">
                <a:latin typeface="+mn-lt"/>
              </a:rPr>
              <a:t>TriSparseMatrix</a:t>
            </a:r>
            <a:r>
              <a:rPr lang="en-US" altLang="zh-CN" dirty="0">
                <a:latin typeface="+mn-lt"/>
              </a:rPr>
              <a:t>{</a:t>
            </a:r>
            <a:endParaRPr lang="zh-CN" altLang="zh-CN" dirty="0">
              <a:latin typeface="+mn-lt"/>
            </a:endParaRPr>
          </a:p>
          <a:p>
            <a:pPr>
              <a:buFont typeface="Wingdings" pitchFamily="2" charset="2"/>
              <a:buNone/>
              <a:defRPr/>
            </a:pPr>
            <a:r>
              <a:rPr lang="en-US" altLang="zh-CN" dirty="0">
                <a:latin typeface="+mn-lt"/>
              </a:rPr>
              <a:t>protected:</a:t>
            </a:r>
            <a:endParaRPr lang="zh-CN" altLang="zh-CN" dirty="0">
              <a:latin typeface="+mn-lt"/>
            </a:endParaRPr>
          </a:p>
          <a:p>
            <a:pPr>
              <a:buFont typeface="Wingdings" pitchFamily="2" charset="2"/>
              <a:buNone/>
              <a:defRPr/>
            </a:pPr>
            <a:r>
              <a:rPr lang="en-US" altLang="zh-CN" dirty="0">
                <a:latin typeface="+mn-lt"/>
              </a:rPr>
              <a:t>// </a:t>
            </a:r>
            <a:r>
              <a:rPr lang="zh-CN" altLang="zh-CN" dirty="0">
                <a:latin typeface="+mn-lt"/>
              </a:rPr>
              <a:t>稀疏矩阵三元组顺序表的数据成员</a:t>
            </a:r>
            <a:r>
              <a:rPr lang="en-US" altLang="zh-CN" dirty="0">
                <a:latin typeface="+mn-lt"/>
              </a:rPr>
              <a:t>:</a:t>
            </a:r>
            <a:endParaRPr lang="zh-CN" altLang="zh-CN" dirty="0">
              <a:latin typeface="+mn-lt"/>
            </a:endParaRPr>
          </a:p>
          <a:p>
            <a:pPr>
              <a:buFont typeface="Wingdings" pitchFamily="2" charset="2"/>
              <a:buNone/>
              <a:defRPr/>
            </a:pPr>
            <a:r>
              <a:rPr lang="en-US" altLang="zh-CN" dirty="0">
                <a:latin typeface="+mn-lt"/>
              </a:rPr>
              <a:t>	Triple&lt;</a:t>
            </a:r>
            <a:r>
              <a:rPr lang="en-US" altLang="zh-CN" dirty="0" err="1">
                <a:latin typeface="+mn-lt"/>
              </a:rPr>
              <a:t>ElemType</a:t>
            </a:r>
            <a:r>
              <a:rPr lang="en-US" altLang="zh-CN" dirty="0">
                <a:latin typeface="+mn-lt"/>
              </a:rPr>
              <a:t>&gt; *</a:t>
            </a:r>
            <a:r>
              <a:rPr lang="en-US" altLang="zh-CN" dirty="0" err="1">
                <a:latin typeface="+mn-lt"/>
              </a:rPr>
              <a:t>triElems</a:t>
            </a:r>
            <a:r>
              <a:rPr lang="en-US" altLang="zh-CN" dirty="0">
                <a:latin typeface="+mn-lt"/>
              </a:rPr>
              <a:t>;</a:t>
            </a:r>
            <a:endParaRPr lang="zh-CN" altLang="zh-CN" dirty="0">
              <a:latin typeface="+mn-lt"/>
            </a:endParaRPr>
          </a:p>
          <a:p>
            <a:pPr>
              <a:buFont typeface="Wingdings" pitchFamily="2" charset="2"/>
              <a:buNone/>
              <a:defRPr/>
            </a:pPr>
            <a:r>
              <a:rPr lang="en-US" altLang="zh-CN" dirty="0">
                <a:latin typeface="+mn-lt"/>
              </a:rPr>
              <a:t>	</a:t>
            </a:r>
            <a:r>
              <a:rPr lang="en-US" altLang="zh-CN" dirty="0" err="1">
                <a:latin typeface="+mn-lt"/>
              </a:rPr>
              <a:t>int</a:t>
            </a:r>
            <a:r>
              <a:rPr lang="en-US" altLang="zh-CN" dirty="0">
                <a:latin typeface="+mn-lt"/>
              </a:rPr>
              <a:t> </a:t>
            </a:r>
            <a:r>
              <a:rPr lang="en-US" altLang="zh-CN" dirty="0" err="1">
                <a:latin typeface="+mn-lt"/>
              </a:rPr>
              <a:t>maxSize</a:t>
            </a:r>
            <a:r>
              <a:rPr lang="en-US" altLang="zh-CN" dirty="0">
                <a:latin typeface="+mn-lt"/>
              </a:rPr>
              <a:t>;		</a:t>
            </a:r>
            <a:endParaRPr lang="zh-CN" altLang="zh-CN" dirty="0">
              <a:latin typeface="+mn-lt"/>
            </a:endParaRPr>
          </a:p>
          <a:p>
            <a:pPr>
              <a:buFont typeface="Wingdings" pitchFamily="2" charset="2"/>
              <a:buNone/>
              <a:defRPr/>
            </a:pPr>
            <a:r>
              <a:rPr lang="en-US" altLang="zh-CN" dirty="0">
                <a:latin typeface="+mn-lt"/>
              </a:rPr>
              <a:t>	</a:t>
            </a:r>
            <a:r>
              <a:rPr lang="en-US" altLang="zh-CN" dirty="0" err="1">
                <a:latin typeface="+mn-lt"/>
              </a:rPr>
              <a:t>int</a:t>
            </a:r>
            <a:r>
              <a:rPr lang="en-US" altLang="zh-CN" dirty="0">
                <a:latin typeface="+mn-lt"/>
              </a:rPr>
              <a:t> rows, cols, </a:t>
            </a:r>
            <a:r>
              <a:rPr lang="en-US" altLang="zh-CN" dirty="0" err="1">
                <a:latin typeface="+mn-lt"/>
              </a:rPr>
              <a:t>num</a:t>
            </a:r>
            <a:r>
              <a:rPr lang="en-US" altLang="zh-CN" dirty="0">
                <a:latin typeface="+mn-lt"/>
              </a:rPr>
              <a:t>;</a:t>
            </a:r>
            <a:endParaRPr lang="zh-CN" altLang="zh-CN" dirty="0">
              <a:latin typeface="+mn-lt"/>
            </a:endParaRPr>
          </a:p>
        </p:txBody>
      </p:sp>
      <p:sp>
        <p:nvSpPr>
          <p:cNvPr id="94211" name="Rectangle 2"/>
          <p:cNvSpPr>
            <a:spLocks noGrp="1" noChangeArrowheads="1"/>
          </p:cNvSpPr>
          <p:nvPr>
            <p:ph type="title"/>
          </p:nvPr>
        </p:nvSpPr>
        <p:spPr>
          <a:xfrm>
            <a:off x="993775" y="142875"/>
            <a:ext cx="7754938" cy="838200"/>
          </a:xfrm>
        </p:spPr>
        <p:txBody>
          <a:bodyPr/>
          <a:lstStyle/>
          <a:p>
            <a:r>
              <a:rPr lang="zh-CN" altLang="zh-CN">
                <a:solidFill>
                  <a:schemeClr val="tx2"/>
                </a:solidFill>
                <a:latin typeface="黑体" pitchFamily="49" charset="-122"/>
                <a:ea typeface="黑体" pitchFamily="49" charset="-122"/>
              </a:rPr>
              <a:t>三元组顺序表类的定义</a:t>
            </a:r>
            <a:endParaRPr lang="zh-CN" altLang="en-US">
              <a:solidFill>
                <a:schemeClr val="tx2"/>
              </a:solidFill>
              <a:latin typeface="黑体" pitchFamily="49" charset="-122"/>
              <a:ea typeface="黑体" pitchFamily="49" charset="-122"/>
            </a:endParaRPr>
          </a:p>
        </p:txBody>
      </p:sp>
    </p:spTree>
  </p:cSld>
  <p:clrMapOvr>
    <a:masterClrMapping/>
  </p:clrMapOvr>
  <p:transition spd="slow">
    <p:circle/>
  </p:transition>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2291" name="Rectangle 3" descr="Rectangle: Click to edit Master text styles&#10;Second level&#10;Third level&#10;Fourth level&#10;Fifth level"/>
          <p:cNvSpPr>
            <a:spLocks noGrp="1" noChangeArrowheads="1"/>
          </p:cNvSpPr>
          <p:nvPr>
            <p:ph type="body" idx="1"/>
          </p:nvPr>
        </p:nvSpPr>
        <p:spPr>
          <a:xfrm>
            <a:off x="300038" y="1384300"/>
            <a:ext cx="8664575" cy="5075238"/>
          </a:xfrm>
        </p:spPr>
        <p:txBody>
          <a:bodyPr/>
          <a:lstStyle/>
          <a:p>
            <a:pPr>
              <a:buFont typeface="Wingdings" pitchFamily="2" charset="2"/>
              <a:buNone/>
              <a:defRPr/>
            </a:pPr>
            <a:r>
              <a:rPr lang="en-US" altLang="zh-CN" b="0" dirty="0">
                <a:latin typeface="+mn-lt"/>
              </a:rPr>
              <a:t>public:</a:t>
            </a:r>
            <a:endParaRPr lang="zh-CN" altLang="zh-CN" b="0" dirty="0">
              <a:latin typeface="+mn-lt"/>
            </a:endParaRPr>
          </a:p>
          <a:p>
            <a:pPr>
              <a:buFont typeface="Wingdings" pitchFamily="2" charset="2"/>
              <a:buNone/>
              <a:defRPr/>
            </a:pPr>
            <a:r>
              <a:rPr lang="en-US" altLang="zh-CN" b="0" dirty="0">
                <a:latin typeface="+mn-lt"/>
              </a:rPr>
              <a:t>	</a:t>
            </a:r>
            <a:r>
              <a:rPr lang="en-US" altLang="zh-CN" b="0" dirty="0" err="1">
                <a:latin typeface="+mn-lt"/>
              </a:rPr>
              <a:t>TriSparseMatrix</a:t>
            </a:r>
            <a:r>
              <a:rPr lang="en-US" altLang="zh-CN" b="0" dirty="0">
                <a:latin typeface="+mn-lt"/>
              </a:rPr>
              <a:t>(</a:t>
            </a:r>
            <a:r>
              <a:rPr lang="en-US" altLang="zh-CN" b="0" dirty="0" err="1">
                <a:latin typeface="+mn-lt"/>
              </a:rPr>
              <a:t>int</a:t>
            </a:r>
            <a:r>
              <a:rPr lang="en-US" altLang="zh-CN" b="0" dirty="0">
                <a:latin typeface="+mn-lt"/>
              </a:rPr>
              <a:t> </a:t>
            </a:r>
            <a:r>
              <a:rPr lang="en-US" altLang="zh-CN" b="0" dirty="0" err="1">
                <a:latin typeface="+mn-lt"/>
              </a:rPr>
              <a:t>rs</a:t>
            </a:r>
            <a:r>
              <a:rPr lang="en-US" altLang="zh-CN" b="0" dirty="0">
                <a:latin typeface="+mn-lt"/>
              </a:rPr>
              <a:t> = DEFAULT_SIZE, </a:t>
            </a:r>
            <a:r>
              <a:rPr lang="en-US" altLang="zh-CN" b="0" dirty="0" err="1">
                <a:latin typeface="+mn-lt"/>
              </a:rPr>
              <a:t>int</a:t>
            </a:r>
            <a:r>
              <a:rPr lang="en-US" altLang="zh-CN" b="0" dirty="0">
                <a:latin typeface="+mn-lt"/>
              </a:rPr>
              <a:t> </a:t>
            </a:r>
            <a:r>
              <a:rPr lang="en-US" altLang="zh-CN" b="0" dirty="0" err="1">
                <a:latin typeface="+mn-lt"/>
              </a:rPr>
              <a:t>cs</a:t>
            </a:r>
            <a:r>
              <a:rPr lang="en-US" altLang="zh-CN" b="0" dirty="0">
                <a:latin typeface="+mn-lt"/>
              </a:rPr>
              <a:t> = DEFAULT_SIZE, </a:t>
            </a:r>
            <a:r>
              <a:rPr lang="en-US" altLang="zh-CN" b="0" dirty="0" err="1">
                <a:latin typeface="+mn-lt"/>
              </a:rPr>
              <a:t>int</a:t>
            </a:r>
            <a:r>
              <a:rPr lang="en-US" altLang="zh-CN" b="0" dirty="0">
                <a:latin typeface="+mn-lt"/>
              </a:rPr>
              <a:t> size = DEFAULT_SIZE);</a:t>
            </a:r>
            <a:endParaRPr lang="zh-CN" altLang="zh-CN" b="0" dirty="0">
              <a:latin typeface="+mn-lt"/>
            </a:endParaRPr>
          </a:p>
          <a:p>
            <a:pPr>
              <a:buFont typeface="Wingdings" pitchFamily="2" charset="2"/>
              <a:buNone/>
              <a:defRPr/>
            </a:pPr>
            <a:r>
              <a:rPr lang="en-US" altLang="zh-CN" b="0" dirty="0">
                <a:latin typeface="+mn-lt"/>
              </a:rPr>
              <a:t>	~</a:t>
            </a:r>
            <a:r>
              <a:rPr lang="en-US" altLang="zh-CN" b="0" dirty="0" err="1">
                <a:latin typeface="+mn-lt"/>
              </a:rPr>
              <a:t>TriSparseMatrix</a:t>
            </a:r>
            <a:r>
              <a:rPr lang="en-US" altLang="zh-CN" b="0" dirty="0">
                <a:latin typeface="+mn-lt"/>
              </a:rPr>
              <a:t>();	// </a:t>
            </a:r>
            <a:r>
              <a:rPr lang="zh-CN" altLang="zh-CN" b="0" dirty="0">
                <a:latin typeface="+mn-lt"/>
              </a:rPr>
              <a:t>析构函数</a:t>
            </a:r>
          </a:p>
          <a:p>
            <a:pPr>
              <a:buFont typeface="Wingdings" pitchFamily="2" charset="2"/>
              <a:buNone/>
              <a:defRPr/>
            </a:pPr>
            <a:r>
              <a:rPr lang="en-US" altLang="zh-CN" b="0" dirty="0">
                <a:latin typeface="+mn-lt"/>
              </a:rPr>
              <a:t>    	</a:t>
            </a:r>
            <a:r>
              <a:rPr lang="en-US" altLang="zh-CN" b="0" dirty="0" err="1">
                <a:latin typeface="+mn-lt"/>
              </a:rPr>
              <a:t>int</a:t>
            </a:r>
            <a:r>
              <a:rPr lang="en-US" altLang="zh-CN" b="0" dirty="0">
                <a:latin typeface="+mn-lt"/>
              </a:rPr>
              <a:t> </a:t>
            </a:r>
            <a:r>
              <a:rPr lang="en-US" altLang="zh-CN" b="0" dirty="0" err="1">
                <a:latin typeface="+mn-lt"/>
              </a:rPr>
              <a:t>GetRows</a:t>
            </a:r>
            <a:r>
              <a:rPr lang="en-US" altLang="zh-CN" b="0" dirty="0">
                <a:latin typeface="+mn-lt"/>
              </a:rPr>
              <a:t>() </a:t>
            </a:r>
            <a:r>
              <a:rPr lang="en-US" altLang="zh-CN" b="0" dirty="0" err="1">
                <a:latin typeface="+mn-lt"/>
              </a:rPr>
              <a:t>const</a:t>
            </a:r>
            <a:r>
              <a:rPr lang="en-US" altLang="zh-CN" b="0" dirty="0">
                <a:latin typeface="+mn-lt"/>
              </a:rPr>
              <a:t>;// </a:t>
            </a:r>
            <a:r>
              <a:rPr lang="zh-CN" altLang="zh-CN" b="0" dirty="0">
                <a:latin typeface="+mn-lt"/>
              </a:rPr>
              <a:t>返回稀疏矩阵行数</a:t>
            </a:r>
          </a:p>
          <a:p>
            <a:pPr>
              <a:buFont typeface="Wingdings" pitchFamily="2" charset="2"/>
              <a:buNone/>
              <a:defRPr/>
            </a:pPr>
            <a:r>
              <a:rPr lang="en-US" altLang="zh-CN" b="0" dirty="0">
                <a:latin typeface="+mn-lt"/>
              </a:rPr>
              <a:t>   	</a:t>
            </a:r>
            <a:r>
              <a:rPr lang="en-US" altLang="zh-CN" b="0" dirty="0" err="1">
                <a:latin typeface="+mn-lt"/>
              </a:rPr>
              <a:t>int</a:t>
            </a:r>
            <a:r>
              <a:rPr lang="en-US" altLang="zh-CN" b="0" dirty="0">
                <a:latin typeface="+mn-lt"/>
              </a:rPr>
              <a:t> </a:t>
            </a:r>
            <a:r>
              <a:rPr lang="en-US" altLang="zh-CN" b="0" dirty="0" err="1">
                <a:latin typeface="+mn-lt"/>
              </a:rPr>
              <a:t>GetCols</a:t>
            </a:r>
            <a:r>
              <a:rPr lang="en-US" altLang="zh-CN" b="0" dirty="0">
                <a:latin typeface="+mn-lt"/>
              </a:rPr>
              <a:t>() </a:t>
            </a:r>
            <a:r>
              <a:rPr lang="en-US" altLang="zh-CN" b="0" dirty="0" err="1">
                <a:latin typeface="+mn-lt"/>
              </a:rPr>
              <a:t>const</a:t>
            </a:r>
            <a:r>
              <a:rPr lang="en-US" altLang="zh-CN" b="0" dirty="0">
                <a:latin typeface="+mn-lt"/>
              </a:rPr>
              <a:t>;	// </a:t>
            </a:r>
            <a:r>
              <a:rPr lang="zh-CN" altLang="zh-CN" b="0" dirty="0">
                <a:latin typeface="+mn-lt"/>
              </a:rPr>
              <a:t>返回稀疏矩阵列数</a:t>
            </a:r>
          </a:p>
          <a:p>
            <a:pPr>
              <a:buFont typeface="Wingdings" pitchFamily="2" charset="2"/>
              <a:buNone/>
              <a:defRPr/>
            </a:pPr>
            <a:r>
              <a:rPr lang="en-US" altLang="zh-CN" b="0" dirty="0">
                <a:latin typeface="+mn-lt"/>
              </a:rPr>
              <a:t>    	</a:t>
            </a:r>
            <a:r>
              <a:rPr lang="en-US" altLang="zh-CN" b="0" dirty="0" err="1">
                <a:latin typeface="+mn-lt"/>
              </a:rPr>
              <a:t>int</a:t>
            </a:r>
            <a:r>
              <a:rPr lang="en-US" altLang="zh-CN" b="0" dirty="0">
                <a:latin typeface="+mn-lt"/>
              </a:rPr>
              <a:t> </a:t>
            </a:r>
            <a:r>
              <a:rPr lang="en-US" altLang="zh-CN" b="0" dirty="0" err="1">
                <a:latin typeface="+mn-lt"/>
              </a:rPr>
              <a:t>GetNum</a:t>
            </a:r>
            <a:r>
              <a:rPr lang="en-US" altLang="zh-CN" b="0" dirty="0">
                <a:latin typeface="+mn-lt"/>
              </a:rPr>
              <a:t>() </a:t>
            </a:r>
            <a:r>
              <a:rPr lang="en-US" altLang="zh-CN" b="0" dirty="0" err="1">
                <a:latin typeface="+mn-lt"/>
              </a:rPr>
              <a:t>const</a:t>
            </a:r>
            <a:r>
              <a:rPr lang="en-US" altLang="zh-CN" b="0" dirty="0">
                <a:latin typeface="+mn-lt"/>
              </a:rPr>
              <a:t>;	// </a:t>
            </a:r>
            <a:r>
              <a:rPr lang="zh-CN" altLang="zh-CN" b="0" dirty="0">
                <a:latin typeface="+mn-lt"/>
              </a:rPr>
              <a:t>返回稀疏矩阵非零元个数</a:t>
            </a:r>
          </a:p>
          <a:p>
            <a:pPr>
              <a:buFont typeface="Wingdings" pitchFamily="2" charset="2"/>
              <a:buNone/>
              <a:defRPr/>
            </a:pPr>
            <a:r>
              <a:rPr lang="en-US" altLang="zh-CN" b="0" dirty="0">
                <a:latin typeface="+mn-lt"/>
              </a:rPr>
              <a:t>	Status </a:t>
            </a:r>
            <a:r>
              <a:rPr lang="en-US" altLang="zh-CN" b="0" dirty="0" err="1">
                <a:latin typeface="+mn-lt"/>
              </a:rPr>
              <a:t>SetElem</a:t>
            </a:r>
            <a:r>
              <a:rPr lang="en-US" altLang="zh-CN" b="0" dirty="0">
                <a:latin typeface="+mn-lt"/>
              </a:rPr>
              <a:t>(</a:t>
            </a:r>
            <a:r>
              <a:rPr lang="en-US" altLang="zh-CN" b="0" dirty="0" err="1">
                <a:latin typeface="+mn-lt"/>
              </a:rPr>
              <a:t>int</a:t>
            </a:r>
            <a:r>
              <a:rPr lang="en-US" altLang="zh-CN" b="0" dirty="0">
                <a:latin typeface="+mn-lt"/>
              </a:rPr>
              <a:t> r, </a:t>
            </a:r>
            <a:r>
              <a:rPr lang="en-US" altLang="zh-CN" b="0" dirty="0" err="1">
                <a:latin typeface="+mn-lt"/>
              </a:rPr>
              <a:t>int</a:t>
            </a:r>
            <a:r>
              <a:rPr lang="en-US" altLang="zh-CN" b="0" dirty="0">
                <a:latin typeface="+mn-lt"/>
              </a:rPr>
              <a:t> c, </a:t>
            </a:r>
            <a:r>
              <a:rPr lang="en-US" altLang="zh-CN" b="0" dirty="0" err="1">
                <a:latin typeface="+mn-lt"/>
              </a:rPr>
              <a:t>const</a:t>
            </a:r>
            <a:r>
              <a:rPr lang="en-US" altLang="zh-CN" b="0" dirty="0">
                <a:latin typeface="+mn-lt"/>
              </a:rPr>
              <a:t> </a:t>
            </a:r>
            <a:r>
              <a:rPr lang="en-US" altLang="zh-CN" b="0" dirty="0" err="1">
                <a:latin typeface="+mn-lt"/>
              </a:rPr>
              <a:t>ElemType</a:t>
            </a:r>
            <a:r>
              <a:rPr lang="en-US" altLang="zh-CN" b="0" dirty="0">
                <a:latin typeface="+mn-lt"/>
              </a:rPr>
              <a:t> &amp;v);</a:t>
            </a:r>
          </a:p>
          <a:p>
            <a:pPr>
              <a:buFont typeface="Wingdings" pitchFamily="2" charset="2"/>
              <a:buNone/>
              <a:defRPr/>
            </a:pPr>
            <a:r>
              <a:rPr lang="en-US" altLang="zh-CN" b="0" dirty="0">
                <a:latin typeface="+mn-lt"/>
              </a:rPr>
              <a:t>	Status </a:t>
            </a:r>
            <a:r>
              <a:rPr lang="en-US" altLang="zh-CN" b="0" dirty="0" err="1">
                <a:latin typeface="+mn-lt"/>
              </a:rPr>
              <a:t>GetElem</a:t>
            </a:r>
            <a:r>
              <a:rPr lang="en-US" altLang="zh-CN" b="0" dirty="0">
                <a:latin typeface="+mn-lt"/>
              </a:rPr>
              <a:t>(</a:t>
            </a:r>
            <a:r>
              <a:rPr lang="en-US" altLang="zh-CN" b="0" dirty="0" err="1">
                <a:latin typeface="+mn-lt"/>
              </a:rPr>
              <a:t>int</a:t>
            </a:r>
            <a:r>
              <a:rPr lang="en-US" altLang="zh-CN" b="0" dirty="0">
                <a:latin typeface="+mn-lt"/>
              </a:rPr>
              <a:t> r, </a:t>
            </a:r>
            <a:r>
              <a:rPr lang="en-US" altLang="zh-CN" b="0" dirty="0" err="1">
                <a:latin typeface="+mn-lt"/>
              </a:rPr>
              <a:t>int</a:t>
            </a:r>
            <a:r>
              <a:rPr lang="en-US" altLang="zh-CN" b="0" dirty="0">
                <a:latin typeface="+mn-lt"/>
              </a:rPr>
              <a:t> c, </a:t>
            </a:r>
            <a:r>
              <a:rPr lang="en-US" altLang="zh-CN" b="0" dirty="0" err="1">
                <a:latin typeface="+mn-lt"/>
              </a:rPr>
              <a:t>ElemType</a:t>
            </a:r>
            <a:r>
              <a:rPr lang="en-US" altLang="zh-CN" b="0" dirty="0">
                <a:latin typeface="+mn-lt"/>
              </a:rPr>
              <a:t> &amp;v);</a:t>
            </a:r>
            <a:endParaRPr lang="zh-CN" altLang="zh-CN" b="0" dirty="0">
              <a:latin typeface="+mn-lt"/>
            </a:endParaRPr>
          </a:p>
          <a:p>
            <a:pPr>
              <a:buFont typeface="Wingdings" pitchFamily="2" charset="2"/>
              <a:buNone/>
              <a:defRPr/>
            </a:pPr>
            <a:endParaRPr lang="zh-CN" altLang="zh-CN" b="0" dirty="0">
              <a:latin typeface="+mn-lt"/>
            </a:endParaRPr>
          </a:p>
          <a:p>
            <a:pPr>
              <a:buFont typeface="Wingdings" pitchFamily="2" charset="2"/>
              <a:buNone/>
              <a:defRPr/>
            </a:pPr>
            <a:r>
              <a:rPr lang="en-US" altLang="zh-CN" b="0" dirty="0">
                <a:latin typeface="+mn-lt"/>
              </a:rPr>
              <a:t>	</a:t>
            </a:r>
            <a:endParaRPr lang="zh-CN" altLang="zh-CN" b="0" dirty="0">
              <a:latin typeface="+mn-lt"/>
            </a:endParaRPr>
          </a:p>
        </p:txBody>
      </p:sp>
      <p:sp>
        <p:nvSpPr>
          <p:cNvPr id="95235" name="Rectangle 2"/>
          <p:cNvSpPr>
            <a:spLocks noGrp="1" noChangeArrowheads="1"/>
          </p:cNvSpPr>
          <p:nvPr>
            <p:ph type="title"/>
          </p:nvPr>
        </p:nvSpPr>
        <p:spPr>
          <a:xfrm>
            <a:off x="993775" y="142875"/>
            <a:ext cx="7754938" cy="838200"/>
          </a:xfrm>
        </p:spPr>
        <p:txBody>
          <a:bodyPr/>
          <a:lstStyle/>
          <a:p>
            <a:r>
              <a:rPr lang="zh-CN" altLang="zh-CN">
                <a:solidFill>
                  <a:schemeClr val="tx2"/>
                </a:solidFill>
                <a:latin typeface="黑体" pitchFamily="49" charset="-122"/>
                <a:ea typeface="黑体" pitchFamily="49" charset="-122"/>
              </a:rPr>
              <a:t>三元组顺序表类的定义</a:t>
            </a:r>
            <a:endParaRPr lang="zh-CN" altLang="en-US">
              <a:solidFill>
                <a:schemeClr val="tx2"/>
              </a:solidFill>
              <a:latin typeface="黑体" pitchFamily="49" charset="-122"/>
              <a:ea typeface="黑体" pitchFamily="49" charset="-122"/>
            </a:endParaRPr>
          </a:p>
        </p:txBody>
      </p:sp>
    </p:spTree>
  </p:cSld>
  <p:clrMapOvr>
    <a:masterClrMapping/>
  </p:clrMapOvr>
  <p:transition spd="slow">
    <p:circle/>
  </p:transition>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2291" name="Rectangle 3" descr="Rectangle: Click to edit Master text styles&#10;Second level&#10;Third level&#10;Fourth level&#10;Fifth level"/>
          <p:cNvSpPr>
            <a:spLocks noGrp="1" noChangeArrowheads="1"/>
          </p:cNvSpPr>
          <p:nvPr>
            <p:ph type="body" idx="1"/>
          </p:nvPr>
        </p:nvSpPr>
        <p:spPr>
          <a:xfrm>
            <a:off x="300038" y="1384300"/>
            <a:ext cx="8159750" cy="5075238"/>
          </a:xfrm>
        </p:spPr>
        <p:txBody>
          <a:bodyPr/>
          <a:lstStyle/>
          <a:p>
            <a:pPr>
              <a:buFont typeface="Wingdings" pitchFamily="2" charset="2"/>
              <a:buNone/>
              <a:defRPr/>
            </a:pPr>
            <a:r>
              <a:rPr lang="en-US" altLang="zh-CN" b="0" dirty="0" err="1">
                <a:latin typeface="+mn-lt"/>
              </a:rPr>
              <a:t>TriSparseMatrix</a:t>
            </a:r>
            <a:r>
              <a:rPr lang="en-US" altLang="zh-CN" b="0" dirty="0">
                <a:latin typeface="+mn-lt"/>
              </a:rPr>
              <a:t>&lt;</a:t>
            </a:r>
            <a:r>
              <a:rPr lang="en-US" altLang="zh-CN" b="0" dirty="0" err="1">
                <a:latin typeface="+mn-lt"/>
              </a:rPr>
              <a:t>ElemType</a:t>
            </a:r>
            <a:r>
              <a:rPr lang="en-US" altLang="zh-CN" b="0" dirty="0">
                <a:latin typeface="+mn-lt"/>
              </a:rPr>
              <a:t>&gt; &amp;operator =(const</a:t>
            </a:r>
          </a:p>
          <a:p>
            <a:pPr>
              <a:buFont typeface="Wingdings" pitchFamily="2" charset="2"/>
              <a:buNone/>
              <a:defRPr/>
            </a:pPr>
            <a:r>
              <a:rPr lang="en-US" altLang="zh-CN" b="0" dirty="0">
                <a:latin typeface="+mn-lt"/>
              </a:rPr>
              <a:t>	</a:t>
            </a:r>
            <a:r>
              <a:rPr lang="en-US" altLang="zh-CN" b="0" dirty="0" err="1">
                <a:latin typeface="+mn-lt"/>
              </a:rPr>
              <a:t>TriSparseMatrix</a:t>
            </a:r>
            <a:r>
              <a:rPr lang="en-US" altLang="zh-CN" b="0" dirty="0">
                <a:latin typeface="+mn-lt"/>
              </a:rPr>
              <a:t>&lt;</a:t>
            </a:r>
            <a:r>
              <a:rPr lang="en-US" altLang="zh-CN" b="0" dirty="0" err="1">
                <a:latin typeface="+mn-lt"/>
              </a:rPr>
              <a:t>ElemType</a:t>
            </a:r>
            <a:r>
              <a:rPr lang="en-US" altLang="zh-CN" b="0" dirty="0">
                <a:latin typeface="+mn-lt"/>
              </a:rPr>
              <a:t>&gt;	&amp;copy);</a:t>
            </a:r>
          </a:p>
          <a:p>
            <a:pPr>
              <a:buFont typeface="Wingdings" pitchFamily="2" charset="2"/>
              <a:buNone/>
              <a:defRPr/>
            </a:pPr>
            <a:r>
              <a:rPr lang="en-US" altLang="zh-CN" b="0" dirty="0">
                <a:latin typeface="+mn-lt"/>
              </a:rPr>
              <a:t> 	// </a:t>
            </a:r>
            <a:r>
              <a:rPr lang="zh-CN" altLang="zh-CN" b="0" dirty="0">
                <a:latin typeface="+mn-lt"/>
              </a:rPr>
              <a:t>赋值运算符重载</a:t>
            </a:r>
          </a:p>
          <a:p>
            <a:pPr>
              <a:buFont typeface="Wingdings" pitchFamily="2" charset="2"/>
              <a:buNone/>
              <a:defRPr/>
            </a:pPr>
            <a:r>
              <a:rPr lang="en-US" altLang="zh-CN" b="0" dirty="0">
                <a:latin typeface="+mn-lt"/>
              </a:rPr>
              <a:t>void </a:t>
            </a:r>
            <a:r>
              <a:rPr lang="en-US" altLang="zh-CN" b="0" dirty="0" err="1">
                <a:latin typeface="+mn-lt"/>
              </a:rPr>
              <a:t>SimpleTranspose</a:t>
            </a:r>
            <a:r>
              <a:rPr lang="en-US" altLang="zh-CN" b="0" dirty="0">
                <a:latin typeface="+mn-lt"/>
              </a:rPr>
              <a:t>(const </a:t>
            </a:r>
            <a:r>
              <a:rPr lang="en-US" altLang="zh-CN" b="0" dirty="0" err="1">
                <a:latin typeface="+mn-lt"/>
              </a:rPr>
              <a:t>TriSparseMatrix</a:t>
            </a:r>
            <a:r>
              <a:rPr lang="en-US" altLang="zh-CN" b="0" dirty="0">
                <a:latin typeface="+mn-lt"/>
              </a:rPr>
              <a:t>&lt;</a:t>
            </a:r>
            <a:r>
              <a:rPr lang="en-US" altLang="zh-CN" b="0" dirty="0" err="1">
                <a:latin typeface="+mn-lt"/>
              </a:rPr>
              <a:t>ElemType</a:t>
            </a:r>
            <a:r>
              <a:rPr lang="en-US" altLang="zh-CN" b="0" dirty="0">
                <a:latin typeface="+mn-lt"/>
              </a:rPr>
              <a:t>&gt;</a:t>
            </a:r>
          </a:p>
          <a:p>
            <a:pPr>
              <a:buFont typeface="Wingdings" pitchFamily="2" charset="2"/>
              <a:buNone/>
              <a:defRPr/>
            </a:pPr>
            <a:r>
              <a:rPr lang="en-US" altLang="zh-CN" b="0" dirty="0">
                <a:latin typeface="+mn-lt"/>
              </a:rPr>
              <a:t>	&amp;source, </a:t>
            </a:r>
            <a:r>
              <a:rPr lang="en-US" altLang="zh-CN" b="0" dirty="0" err="1">
                <a:latin typeface="+mn-lt"/>
              </a:rPr>
              <a:t>TriSparseMatrix</a:t>
            </a:r>
            <a:r>
              <a:rPr lang="en-US" altLang="zh-CN" b="0" dirty="0">
                <a:latin typeface="+mn-lt"/>
              </a:rPr>
              <a:t>&lt;</a:t>
            </a:r>
            <a:r>
              <a:rPr lang="en-US" altLang="zh-CN" b="0" dirty="0" err="1">
                <a:latin typeface="+mn-lt"/>
              </a:rPr>
              <a:t>ElemType</a:t>
            </a:r>
            <a:r>
              <a:rPr lang="en-US" altLang="zh-CN" b="0" dirty="0">
                <a:latin typeface="+mn-lt"/>
              </a:rPr>
              <a:t>&gt; &amp;</a:t>
            </a:r>
            <a:r>
              <a:rPr lang="en-US" altLang="zh-CN" b="0" dirty="0" err="1">
                <a:latin typeface="+mn-lt"/>
              </a:rPr>
              <a:t>dest</a:t>
            </a:r>
            <a:r>
              <a:rPr lang="en-US" altLang="zh-CN" b="0" dirty="0">
                <a:latin typeface="+mn-lt"/>
              </a:rPr>
              <a:t>);</a:t>
            </a:r>
            <a:endParaRPr lang="zh-CN" altLang="zh-CN" b="0" dirty="0">
              <a:latin typeface="+mn-lt"/>
            </a:endParaRPr>
          </a:p>
          <a:p>
            <a:pPr>
              <a:buFont typeface="Wingdings" pitchFamily="2" charset="2"/>
              <a:buNone/>
              <a:defRPr/>
            </a:pPr>
            <a:r>
              <a:rPr lang="en-US" altLang="zh-CN" b="0" dirty="0">
                <a:latin typeface="+mn-lt"/>
              </a:rPr>
              <a:t>	// </a:t>
            </a:r>
            <a:r>
              <a:rPr lang="zh-CN" altLang="zh-CN" b="0" dirty="0">
                <a:latin typeface="+mn-lt"/>
              </a:rPr>
              <a:t>将稀疏矩阵</a:t>
            </a:r>
            <a:r>
              <a:rPr lang="en-US" altLang="zh-CN" b="0" dirty="0">
                <a:latin typeface="+mn-lt"/>
              </a:rPr>
              <a:t>source</a:t>
            </a:r>
            <a:r>
              <a:rPr lang="zh-CN" altLang="zh-CN" b="0" dirty="0">
                <a:latin typeface="+mn-lt"/>
              </a:rPr>
              <a:t>转置成稀疏矩阵</a:t>
            </a:r>
            <a:r>
              <a:rPr lang="en-US" altLang="zh-CN" b="0" dirty="0" err="1">
                <a:latin typeface="+mn-lt"/>
              </a:rPr>
              <a:t>dest</a:t>
            </a:r>
            <a:r>
              <a:rPr lang="zh-CN" altLang="zh-CN" b="0" dirty="0">
                <a:latin typeface="+mn-lt"/>
              </a:rPr>
              <a:t>的简单算法</a:t>
            </a:r>
          </a:p>
          <a:p>
            <a:pPr>
              <a:buFont typeface="Wingdings" pitchFamily="2" charset="2"/>
              <a:buNone/>
              <a:defRPr/>
            </a:pPr>
            <a:r>
              <a:rPr lang="en-US" altLang="zh-CN" b="0" dirty="0">
                <a:latin typeface="+mn-lt"/>
              </a:rPr>
              <a:t>void </a:t>
            </a:r>
            <a:r>
              <a:rPr lang="en-US" altLang="zh-CN" b="0" dirty="0" err="1">
                <a:latin typeface="+mn-lt"/>
              </a:rPr>
              <a:t>FastTranspose</a:t>
            </a:r>
            <a:r>
              <a:rPr lang="en-US" altLang="zh-CN" b="0" dirty="0">
                <a:latin typeface="+mn-lt"/>
              </a:rPr>
              <a:t>(const </a:t>
            </a:r>
            <a:r>
              <a:rPr lang="en-US" altLang="zh-CN" b="0" dirty="0" err="1">
                <a:latin typeface="+mn-lt"/>
              </a:rPr>
              <a:t>TriSparseMatrix</a:t>
            </a:r>
            <a:r>
              <a:rPr lang="en-US" altLang="zh-CN" b="0" dirty="0">
                <a:latin typeface="+mn-lt"/>
              </a:rPr>
              <a:t>&lt;</a:t>
            </a:r>
            <a:r>
              <a:rPr lang="en-US" altLang="zh-CN" b="0" dirty="0" err="1">
                <a:latin typeface="+mn-lt"/>
              </a:rPr>
              <a:t>ElemType</a:t>
            </a:r>
            <a:r>
              <a:rPr lang="en-US" altLang="zh-CN" b="0" dirty="0">
                <a:latin typeface="+mn-lt"/>
              </a:rPr>
              <a:t>&gt; 	&amp;source, </a:t>
            </a:r>
            <a:r>
              <a:rPr lang="en-US" altLang="zh-CN" b="0" dirty="0" err="1">
                <a:latin typeface="+mn-lt"/>
              </a:rPr>
              <a:t>TriSparseMatrix</a:t>
            </a:r>
            <a:r>
              <a:rPr lang="en-US" altLang="zh-CN" b="0" dirty="0">
                <a:latin typeface="+mn-lt"/>
              </a:rPr>
              <a:t>&lt;</a:t>
            </a:r>
            <a:r>
              <a:rPr lang="en-US" altLang="zh-CN" b="0" dirty="0" err="1">
                <a:latin typeface="+mn-lt"/>
              </a:rPr>
              <a:t>ElemType</a:t>
            </a:r>
            <a:r>
              <a:rPr lang="en-US" altLang="zh-CN" b="0" dirty="0">
                <a:latin typeface="+mn-lt"/>
              </a:rPr>
              <a:t>&gt; &amp;</a:t>
            </a:r>
            <a:r>
              <a:rPr lang="en-US" altLang="zh-CN" b="0" dirty="0" err="1">
                <a:latin typeface="+mn-lt"/>
              </a:rPr>
              <a:t>dest</a:t>
            </a:r>
            <a:r>
              <a:rPr lang="en-US" altLang="zh-CN" b="0" dirty="0">
                <a:latin typeface="+mn-lt"/>
              </a:rPr>
              <a:t>);</a:t>
            </a:r>
          </a:p>
          <a:p>
            <a:pPr>
              <a:buFont typeface="Wingdings" pitchFamily="2" charset="2"/>
              <a:buNone/>
              <a:defRPr/>
            </a:pPr>
            <a:r>
              <a:rPr lang="en-US" altLang="zh-CN" b="0" dirty="0">
                <a:latin typeface="+mn-lt"/>
              </a:rPr>
              <a:t>	// </a:t>
            </a:r>
            <a:r>
              <a:rPr lang="zh-CN" altLang="zh-CN" b="0" dirty="0">
                <a:latin typeface="+mn-lt"/>
              </a:rPr>
              <a:t>将稀疏矩阵</a:t>
            </a:r>
            <a:r>
              <a:rPr lang="en-US" altLang="zh-CN" b="0" dirty="0">
                <a:latin typeface="+mn-lt"/>
              </a:rPr>
              <a:t>source</a:t>
            </a:r>
            <a:r>
              <a:rPr lang="zh-CN" altLang="zh-CN" b="0" dirty="0">
                <a:latin typeface="+mn-lt"/>
              </a:rPr>
              <a:t>转置成稀疏矩阵</a:t>
            </a:r>
            <a:r>
              <a:rPr lang="en-US" altLang="zh-CN" b="0" dirty="0" err="1">
                <a:latin typeface="+mn-lt"/>
              </a:rPr>
              <a:t>dest</a:t>
            </a:r>
            <a:r>
              <a:rPr lang="zh-CN" altLang="zh-CN" b="0" dirty="0">
                <a:latin typeface="+mn-lt"/>
              </a:rPr>
              <a:t>的快速算法</a:t>
            </a:r>
          </a:p>
          <a:p>
            <a:pPr>
              <a:buFont typeface="Wingdings" pitchFamily="2" charset="2"/>
              <a:buNone/>
              <a:defRPr/>
            </a:pPr>
            <a:r>
              <a:rPr lang="en-US" altLang="zh-CN" b="0" dirty="0">
                <a:latin typeface="+mn-lt"/>
              </a:rPr>
              <a:t>…….</a:t>
            </a:r>
          </a:p>
          <a:p>
            <a:pPr>
              <a:buFont typeface="Wingdings" pitchFamily="2" charset="2"/>
              <a:buNone/>
              <a:defRPr/>
            </a:pPr>
            <a:r>
              <a:rPr lang="en-US" altLang="zh-CN" b="0" dirty="0">
                <a:latin typeface="+mn-lt"/>
              </a:rPr>
              <a:t>};</a:t>
            </a:r>
            <a:endParaRPr lang="zh-CN" altLang="zh-CN" b="0" dirty="0">
              <a:latin typeface="+mn-lt"/>
            </a:endParaRPr>
          </a:p>
          <a:p>
            <a:pPr indent="270000">
              <a:buFont typeface="Wingdings" pitchFamily="2" charset="2"/>
              <a:buNone/>
              <a:defRPr/>
            </a:pPr>
            <a:endParaRPr lang="zh-CN" altLang="zh-CN" sz="2000" dirty="0"/>
          </a:p>
        </p:txBody>
      </p:sp>
      <p:sp>
        <p:nvSpPr>
          <p:cNvPr id="96259" name="Rectangle 2"/>
          <p:cNvSpPr>
            <a:spLocks noGrp="1" noChangeArrowheads="1"/>
          </p:cNvSpPr>
          <p:nvPr>
            <p:ph type="title"/>
          </p:nvPr>
        </p:nvSpPr>
        <p:spPr>
          <a:xfrm>
            <a:off x="993775" y="142875"/>
            <a:ext cx="7754938" cy="838200"/>
          </a:xfrm>
        </p:spPr>
        <p:txBody>
          <a:bodyPr/>
          <a:lstStyle/>
          <a:p>
            <a:r>
              <a:rPr lang="zh-CN" altLang="zh-CN">
                <a:solidFill>
                  <a:schemeClr val="tx2"/>
                </a:solidFill>
                <a:latin typeface="黑体" pitchFamily="49" charset="-122"/>
                <a:ea typeface="黑体" pitchFamily="49" charset="-122"/>
              </a:rPr>
              <a:t>三元组顺序表类的定义</a:t>
            </a:r>
            <a:endParaRPr lang="zh-CN" altLang="en-US">
              <a:solidFill>
                <a:srgbClr val="0000FF"/>
              </a:solidFill>
              <a:latin typeface="华文彩云" pitchFamily="2" charset="-122"/>
              <a:ea typeface="华文彩云" pitchFamily="2" charset="-122"/>
            </a:endParaRPr>
          </a:p>
        </p:txBody>
      </p:sp>
    </p:spTree>
  </p:cSld>
  <p:clrMapOvr>
    <a:masterClrMapping/>
  </p:clrMapOvr>
  <p:transition spd="slow">
    <p:circle/>
  </p:transition>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a:xfrm>
            <a:off x="993775" y="142875"/>
            <a:ext cx="7754938" cy="838200"/>
          </a:xfrm>
        </p:spPr>
        <p:txBody>
          <a:bodyPr/>
          <a:lstStyle/>
          <a:p>
            <a:pPr>
              <a:defRPr/>
            </a:pPr>
            <a:r>
              <a:rPr lang="zh-CN" altLang="zh-CN" sz="4800" b="0" dirty="0"/>
              <a:t>矩阵转置</a:t>
            </a:r>
            <a:endParaRPr lang="zh-CN" altLang="en-US" dirty="0"/>
          </a:p>
        </p:txBody>
      </p:sp>
      <p:pic>
        <p:nvPicPr>
          <p:cNvPr id="9728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3928" y="1376771"/>
            <a:ext cx="5076825" cy="221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728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508" y="3509156"/>
            <a:ext cx="5438775"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97285"/>
                                        </p:tgtEl>
                                        <p:attrNameLst>
                                          <p:attrName>style.visibility</p:attrName>
                                        </p:attrNameLst>
                                      </p:cBhvr>
                                      <p:to>
                                        <p:strVal val="visible"/>
                                      </p:to>
                                    </p:set>
                                    <p:anim calcmode="lin" valueType="num">
                                      <p:cBhvr>
                                        <p:cTn id="7" dur="1000" fill="hold"/>
                                        <p:tgtEl>
                                          <p:spTgt spid="97285"/>
                                        </p:tgtEl>
                                        <p:attrNameLst>
                                          <p:attrName>ppt_w</p:attrName>
                                        </p:attrNameLst>
                                      </p:cBhvr>
                                      <p:tavLst>
                                        <p:tav tm="0">
                                          <p:val>
                                            <p:fltVal val="0"/>
                                          </p:val>
                                        </p:tav>
                                        <p:tav tm="100000">
                                          <p:val>
                                            <p:strVal val="#ppt_w"/>
                                          </p:val>
                                        </p:tav>
                                      </p:tavLst>
                                    </p:anim>
                                    <p:anim calcmode="lin" valueType="num">
                                      <p:cBhvr>
                                        <p:cTn id="8" dur="1000" fill="hold"/>
                                        <p:tgtEl>
                                          <p:spTgt spid="97285"/>
                                        </p:tgtEl>
                                        <p:attrNameLst>
                                          <p:attrName>ppt_h</p:attrName>
                                        </p:attrNameLst>
                                      </p:cBhvr>
                                      <p:tavLst>
                                        <p:tav tm="0">
                                          <p:val>
                                            <p:fltVal val="0"/>
                                          </p:val>
                                        </p:tav>
                                        <p:tav tm="100000">
                                          <p:val>
                                            <p:strVal val="#ppt_h"/>
                                          </p:val>
                                        </p:tav>
                                      </p:tavLst>
                                    </p:anim>
                                    <p:anim calcmode="lin" valueType="num">
                                      <p:cBhvr>
                                        <p:cTn id="9" dur="1000" fill="hold"/>
                                        <p:tgtEl>
                                          <p:spTgt spid="97285"/>
                                        </p:tgtEl>
                                        <p:attrNameLst>
                                          <p:attrName>style.rotation</p:attrName>
                                        </p:attrNameLst>
                                      </p:cBhvr>
                                      <p:tavLst>
                                        <p:tav tm="0">
                                          <p:val>
                                            <p:fltVal val="90"/>
                                          </p:val>
                                        </p:tav>
                                        <p:tav tm="100000">
                                          <p:val>
                                            <p:fltVal val="0"/>
                                          </p:val>
                                        </p:tav>
                                      </p:tavLst>
                                    </p:anim>
                                    <p:animEffect transition="in" filter="fade">
                                      <p:cBhvr>
                                        <p:cTn id="10" dur="1000"/>
                                        <p:tgtEl>
                                          <p:spTgt spid="972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8435" name="Rectangle 3" descr="Rectangle: Click to edit Master text styles&#10;Second level&#10;Third level&#10;Fourth level&#10;Fifth level"/>
          <p:cNvSpPr>
            <a:spLocks noGrp="1" noChangeArrowheads="1"/>
          </p:cNvSpPr>
          <p:nvPr>
            <p:ph type="body" idx="1"/>
          </p:nvPr>
        </p:nvSpPr>
        <p:spPr>
          <a:xfrm>
            <a:off x="300038" y="1384300"/>
            <a:ext cx="7521575" cy="5075238"/>
          </a:xfrm>
        </p:spPr>
        <p:txBody>
          <a:bodyPr/>
          <a:lstStyle/>
          <a:p>
            <a:pPr algn="just" eaLnBrk="1" hangingPunct="1">
              <a:lnSpc>
                <a:spcPct val="105000"/>
              </a:lnSpc>
              <a:spcBef>
                <a:spcPct val="50000"/>
              </a:spcBef>
              <a:buClr>
                <a:srgbClr val="0000FF"/>
              </a:buClr>
              <a:buFont typeface="Wingdings" pitchFamily="2" charset="2"/>
              <a:buNone/>
              <a:defRPr/>
            </a:pPr>
            <a:r>
              <a:rPr lang="zh-CN" altLang="en-US" dirty="0">
                <a:ea typeface="楷体_GB2312" pitchFamily="49" charset="-122"/>
              </a:rPr>
              <a:t>一个简单的方法就是把三元组顺序表</a:t>
            </a:r>
            <a:r>
              <a:rPr lang="en-US" altLang="zh-CN" dirty="0">
                <a:ea typeface="楷体_GB2312" pitchFamily="49" charset="-122"/>
              </a:rPr>
              <a:t>a</a:t>
            </a:r>
            <a:r>
              <a:rPr lang="zh-CN" altLang="en-US" dirty="0">
                <a:ea typeface="楷体_GB2312" pitchFamily="49" charset="-122"/>
              </a:rPr>
              <a:t>中各三元组的</a:t>
            </a:r>
            <a:r>
              <a:rPr lang="en-US" altLang="zh-CN" dirty="0">
                <a:ea typeface="楷体_GB2312" pitchFamily="49" charset="-122"/>
              </a:rPr>
              <a:t>row</a:t>
            </a:r>
            <a:r>
              <a:rPr lang="zh-CN" altLang="en-US" dirty="0">
                <a:ea typeface="楷体_GB2312" pitchFamily="49" charset="-122"/>
              </a:rPr>
              <a:t>与</a:t>
            </a:r>
            <a:r>
              <a:rPr lang="en-US" altLang="zh-CN" dirty="0">
                <a:ea typeface="楷体_GB2312" pitchFamily="49" charset="-122"/>
              </a:rPr>
              <a:t>col</a:t>
            </a:r>
            <a:r>
              <a:rPr lang="zh-CN" altLang="en-US" dirty="0">
                <a:ea typeface="楷体_GB2312" pitchFamily="49" charset="-122"/>
              </a:rPr>
              <a:t>的内容互换，然后再按照新的</a:t>
            </a:r>
            <a:r>
              <a:rPr lang="en-US" altLang="zh-CN" dirty="0">
                <a:ea typeface="楷体_GB2312" pitchFamily="49" charset="-122"/>
              </a:rPr>
              <a:t>row</a:t>
            </a:r>
            <a:r>
              <a:rPr lang="zh-CN" altLang="en-US" dirty="0">
                <a:ea typeface="楷体_GB2312" pitchFamily="49" charset="-122"/>
              </a:rPr>
              <a:t>中的行号从小到大重新排放。</a:t>
            </a:r>
          </a:p>
          <a:p>
            <a:pPr algn="just" eaLnBrk="1" hangingPunct="1">
              <a:lnSpc>
                <a:spcPct val="105000"/>
              </a:lnSpc>
              <a:spcBef>
                <a:spcPct val="50000"/>
              </a:spcBef>
              <a:buClr>
                <a:srgbClr val="0000FF"/>
              </a:buClr>
              <a:buFont typeface="Wingdings" pitchFamily="2" charset="2"/>
              <a:buNone/>
              <a:defRPr/>
            </a:pPr>
            <a:r>
              <a:rPr lang="zh-CN" altLang="en-US" dirty="0">
                <a:solidFill>
                  <a:srgbClr val="CC0000"/>
                </a:solidFill>
                <a:ea typeface="楷体_GB2312" pitchFamily="49" charset="-122"/>
              </a:rPr>
              <a:t>该转置算法实际上就是按照</a:t>
            </a:r>
            <a:r>
              <a:rPr lang="en-US" altLang="zh-CN" dirty="0">
                <a:solidFill>
                  <a:srgbClr val="CC0000"/>
                </a:solidFill>
                <a:ea typeface="楷体_GB2312" pitchFamily="49" charset="-122"/>
              </a:rPr>
              <a:t>M</a:t>
            </a:r>
            <a:r>
              <a:rPr lang="zh-CN" altLang="en-US" dirty="0">
                <a:solidFill>
                  <a:srgbClr val="CC0000"/>
                </a:solidFill>
                <a:ea typeface="楷体_GB2312" pitchFamily="49" charset="-122"/>
              </a:rPr>
              <a:t>的列序来进行转置，即把矩阵</a:t>
            </a:r>
            <a:r>
              <a:rPr lang="en-US" altLang="zh-CN" dirty="0">
                <a:solidFill>
                  <a:srgbClr val="CC0000"/>
                </a:solidFill>
                <a:ea typeface="楷体_GB2312" pitchFamily="49" charset="-122"/>
              </a:rPr>
              <a:t>M</a:t>
            </a:r>
            <a:r>
              <a:rPr lang="zh-CN" altLang="en-US" dirty="0">
                <a:solidFill>
                  <a:srgbClr val="CC0000"/>
                </a:solidFill>
                <a:ea typeface="楷体_GB2312" pitchFamily="49" charset="-122"/>
              </a:rPr>
              <a:t>的第</a:t>
            </a:r>
            <a:r>
              <a:rPr lang="en-US" altLang="zh-CN" dirty="0">
                <a:solidFill>
                  <a:srgbClr val="CC0000"/>
                </a:solidFill>
                <a:ea typeface="楷体_GB2312" pitchFamily="49" charset="-122"/>
              </a:rPr>
              <a:t>0</a:t>
            </a:r>
            <a:r>
              <a:rPr lang="zh-CN" altLang="en-US" dirty="0">
                <a:solidFill>
                  <a:srgbClr val="CC0000"/>
                </a:solidFill>
                <a:ea typeface="楷体_GB2312" pitchFamily="49" charset="-122"/>
              </a:rPr>
              <a:t>列的所有元素找出来，并转置，把结果存到矩阵</a:t>
            </a:r>
            <a:r>
              <a:rPr lang="en-US" altLang="zh-CN" dirty="0">
                <a:solidFill>
                  <a:srgbClr val="CC0000"/>
                </a:solidFill>
                <a:ea typeface="楷体_GB2312" pitchFamily="49" charset="-122"/>
              </a:rPr>
              <a:t>N</a:t>
            </a:r>
            <a:r>
              <a:rPr lang="zh-CN" altLang="en-US" dirty="0">
                <a:solidFill>
                  <a:srgbClr val="CC0000"/>
                </a:solidFill>
                <a:ea typeface="楷体_GB2312" pitchFamily="49" charset="-122"/>
              </a:rPr>
              <a:t>的第</a:t>
            </a:r>
            <a:r>
              <a:rPr lang="en-US" altLang="zh-CN" dirty="0">
                <a:solidFill>
                  <a:srgbClr val="CC0000"/>
                </a:solidFill>
                <a:ea typeface="楷体_GB2312" pitchFamily="49" charset="-122"/>
              </a:rPr>
              <a:t>0</a:t>
            </a:r>
            <a:r>
              <a:rPr lang="zh-CN" altLang="en-US" dirty="0">
                <a:solidFill>
                  <a:srgbClr val="CC0000"/>
                </a:solidFill>
                <a:ea typeface="楷体_GB2312" pitchFamily="49" charset="-122"/>
              </a:rPr>
              <a:t>行；再把矩阵</a:t>
            </a:r>
            <a:r>
              <a:rPr lang="en-US" altLang="zh-CN" dirty="0">
                <a:solidFill>
                  <a:srgbClr val="CC0000"/>
                </a:solidFill>
                <a:ea typeface="楷体_GB2312" pitchFamily="49" charset="-122"/>
              </a:rPr>
              <a:t>M</a:t>
            </a:r>
            <a:r>
              <a:rPr lang="zh-CN" altLang="en-US" dirty="0">
                <a:solidFill>
                  <a:srgbClr val="CC0000"/>
                </a:solidFill>
                <a:ea typeface="楷体_GB2312" pitchFamily="49" charset="-122"/>
              </a:rPr>
              <a:t>的第</a:t>
            </a:r>
            <a:r>
              <a:rPr lang="en-US" altLang="zh-CN" dirty="0">
                <a:solidFill>
                  <a:srgbClr val="CC0000"/>
                </a:solidFill>
                <a:ea typeface="楷体_GB2312" pitchFamily="49" charset="-122"/>
              </a:rPr>
              <a:t>1</a:t>
            </a:r>
            <a:r>
              <a:rPr lang="zh-CN" altLang="en-US" dirty="0">
                <a:solidFill>
                  <a:srgbClr val="CC0000"/>
                </a:solidFill>
                <a:ea typeface="楷体_GB2312" pitchFamily="49" charset="-122"/>
              </a:rPr>
              <a:t>列的所有元素找出来，并转置，把结果存到矩阵</a:t>
            </a:r>
            <a:r>
              <a:rPr lang="en-US" altLang="zh-CN" dirty="0">
                <a:solidFill>
                  <a:srgbClr val="CC0000"/>
                </a:solidFill>
                <a:ea typeface="楷体_GB2312" pitchFamily="49" charset="-122"/>
              </a:rPr>
              <a:t>N</a:t>
            </a:r>
            <a:r>
              <a:rPr lang="zh-CN" altLang="en-US" dirty="0">
                <a:solidFill>
                  <a:srgbClr val="CC0000"/>
                </a:solidFill>
                <a:ea typeface="楷体_GB2312" pitchFamily="49" charset="-122"/>
              </a:rPr>
              <a:t>的第</a:t>
            </a:r>
            <a:r>
              <a:rPr lang="en-US" altLang="zh-CN" dirty="0">
                <a:solidFill>
                  <a:srgbClr val="CC0000"/>
                </a:solidFill>
                <a:ea typeface="楷体_GB2312" pitchFamily="49" charset="-122"/>
              </a:rPr>
              <a:t>1</a:t>
            </a:r>
            <a:r>
              <a:rPr lang="zh-CN" altLang="en-US" dirty="0">
                <a:solidFill>
                  <a:srgbClr val="CC0000"/>
                </a:solidFill>
                <a:ea typeface="楷体_GB2312" pitchFamily="49" charset="-122"/>
              </a:rPr>
              <a:t>行；依次执行之，直到所有元素转换完毕为止。</a:t>
            </a:r>
          </a:p>
          <a:p>
            <a:pPr algn="just" eaLnBrk="1" hangingPunct="1">
              <a:lnSpc>
                <a:spcPct val="105000"/>
              </a:lnSpc>
              <a:spcBef>
                <a:spcPct val="50000"/>
              </a:spcBef>
              <a:buClr>
                <a:srgbClr val="0000FF"/>
              </a:buClr>
              <a:buFont typeface="Wingdings" pitchFamily="2" charset="2"/>
              <a:buNone/>
              <a:defRPr/>
            </a:pPr>
            <a:r>
              <a:rPr lang="zh-CN" altLang="en-US" dirty="0">
                <a:ea typeface="楷体_GB2312" pitchFamily="49" charset="-122"/>
              </a:rPr>
              <a:t>为了找到</a:t>
            </a:r>
            <a:r>
              <a:rPr lang="en-US" altLang="zh-CN" dirty="0">
                <a:ea typeface="楷体_GB2312" pitchFamily="49" charset="-122"/>
              </a:rPr>
              <a:t>M</a:t>
            </a:r>
            <a:r>
              <a:rPr lang="zh-CN" altLang="en-US" dirty="0">
                <a:ea typeface="楷体_GB2312" pitchFamily="49" charset="-122"/>
              </a:rPr>
              <a:t>的某一列中所有的非零元素，需要对</a:t>
            </a:r>
            <a:r>
              <a:rPr lang="en-US" altLang="zh-CN" dirty="0">
                <a:ea typeface="楷体_GB2312" pitchFamily="49" charset="-122"/>
              </a:rPr>
              <a:t>M</a:t>
            </a:r>
            <a:r>
              <a:rPr lang="zh-CN" altLang="en-US" dirty="0">
                <a:ea typeface="楷体_GB2312" pitchFamily="49" charset="-122"/>
              </a:rPr>
              <a:t>的</a:t>
            </a:r>
            <a:r>
              <a:rPr lang="en-US" altLang="zh-CN" dirty="0" err="1">
                <a:ea typeface="楷体_GB2312" pitchFamily="49" charset="-122"/>
              </a:rPr>
              <a:t>a.smarray</a:t>
            </a:r>
            <a:r>
              <a:rPr lang="zh-CN" altLang="en-US" dirty="0">
                <a:ea typeface="楷体_GB2312" pitchFamily="49" charset="-122"/>
              </a:rPr>
              <a:t>从第</a:t>
            </a:r>
            <a:r>
              <a:rPr lang="en-US" altLang="zh-CN" dirty="0">
                <a:ea typeface="楷体_GB2312" pitchFamily="49" charset="-122"/>
              </a:rPr>
              <a:t>0</a:t>
            </a:r>
            <a:r>
              <a:rPr lang="zh-CN" altLang="en-US" dirty="0">
                <a:ea typeface="楷体_GB2312" pitchFamily="49" charset="-122"/>
              </a:rPr>
              <a:t>行起整个扫描一遍，共需扫描</a:t>
            </a:r>
            <a:r>
              <a:rPr lang="en-US" altLang="zh-CN" dirty="0" err="1">
                <a:ea typeface="楷体_GB2312" pitchFamily="49" charset="-122"/>
              </a:rPr>
              <a:t>a.cols</a:t>
            </a:r>
            <a:r>
              <a:rPr lang="zh-CN" altLang="en-US" dirty="0">
                <a:ea typeface="楷体_GB2312" pitchFamily="49" charset="-122"/>
              </a:rPr>
              <a:t>遍。由于</a:t>
            </a:r>
            <a:r>
              <a:rPr lang="en-US" altLang="zh-CN" dirty="0" err="1">
                <a:ea typeface="楷体_GB2312" pitchFamily="49" charset="-122"/>
              </a:rPr>
              <a:t>a.smarray</a:t>
            </a:r>
            <a:r>
              <a:rPr lang="zh-CN" altLang="en-US" dirty="0">
                <a:ea typeface="楷体_GB2312" pitchFamily="49" charset="-122"/>
              </a:rPr>
              <a:t>是以行序为主序来存放非零元素的，由此得到的恰是</a:t>
            </a:r>
            <a:r>
              <a:rPr lang="en-US" altLang="zh-CN" dirty="0" err="1">
                <a:ea typeface="楷体_GB2312" pitchFamily="49" charset="-122"/>
              </a:rPr>
              <a:t>b.smarray</a:t>
            </a:r>
            <a:r>
              <a:rPr lang="zh-CN" altLang="en-US" dirty="0">
                <a:ea typeface="楷体_GB2312" pitchFamily="49" charset="-122"/>
              </a:rPr>
              <a:t>应有的顺序。</a:t>
            </a:r>
            <a:endParaRPr lang="zh-CN" altLang="en-US" sz="2800" dirty="0"/>
          </a:p>
        </p:txBody>
      </p:sp>
      <p:sp>
        <p:nvSpPr>
          <p:cNvPr id="4" name="标题 1"/>
          <p:cNvSpPr>
            <a:spLocks noGrp="1"/>
          </p:cNvSpPr>
          <p:nvPr>
            <p:ph type="title"/>
          </p:nvPr>
        </p:nvSpPr>
        <p:spPr>
          <a:xfrm>
            <a:off x="993775" y="142875"/>
            <a:ext cx="7754938" cy="838200"/>
          </a:xfrm>
        </p:spPr>
        <p:txBody>
          <a:bodyPr/>
          <a:lstStyle/>
          <a:p>
            <a:pPr>
              <a:defRPr/>
            </a:pPr>
            <a:r>
              <a:rPr lang="zh-CN" altLang="zh-CN" sz="4800" b="0" dirty="0"/>
              <a:t>矩阵转置</a:t>
            </a:r>
            <a:endParaRPr lang="zh-CN" altLang="en-US" dirty="0"/>
          </a:p>
        </p:txBody>
      </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58435">
                                            <p:txEl>
                                              <p:pRg st="0" end="0"/>
                                            </p:txEl>
                                          </p:spTgt>
                                        </p:tgtEl>
                                        <p:attrNameLst>
                                          <p:attrName>style.visibility</p:attrName>
                                        </p:attrNameLst>
                                      </p:cBhvr>
                                      <p:to>
                                        <p:strVal val="visible"/>
                                      </p:to>
                                    </p:set>
                                    <p:anim calcmode="lin" valueType="num">
                                      <p:cBhvr>
                                        <p:cTn id="7" dur="1000" fill="hold"/>
                                        <p:tgtEl>
                                          <p:spTgt spid="658435">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658435">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658435">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65843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658435">
                                            <p:txEl>
                                              <p:pRg st="1" end="1"/>
                                            </p:txEl>
                                          </p:spTgt>
                                        </p:tgtEl>
                                        <p:attrNameLst>
                                          <p:attrName>style.visibility</p:attrName>
                                        </p:attrNameLst>
                                      </p:cBhvr>
                                      <p:to>
                                        <p:strVal val="visible"/>
                                      </p:to>
                                    </p:set>
                                    <p:anim calcmode="lin" valueType="num">
                                      <p:cBhvr>
                                        <p:cTn id="15" dur="1000" fill="hold"/>
                                        <p:tgtEl>
                                          <p:spTgt spid="658435">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658435">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658435">
                                            <p:txEl>
                                              <p:pRg st="1" end="1"/>
                                            </p:txEl>
                                          </p:spTgt>
                                        </p:tgtEl>
                                        <p:attrNameLst>
                                          <p:attrName>style.rotation</p:attrName>
                                        </p:attrNameLst>
                                      </p:cBhvr>
                                      <p:tavLst>
                                        <p:tav tm="0">
                                          <p:val>
                                            <p:fltVal val="90"/>
                                          </p:val>
                                        </p:tav>
                                        <p:tav tm="100000">
                                          <p:val>
                                            <p:fltVal val="0"/>
                                          </p:val>
                                        </p:tav>
                                      </p:tavLst>
                                    </p:anim>
                                    <p:animEffect transition="in" filter="fade">
                                      <p:cBhvr>
                                        <p:cTn id="18" dur="1000"/>
                                        <p:tgtEl>
                                          <p:spTgt spid="658435">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658435">
                                            <p:txEl>
                                              <p:pRg st="2" end="2"/>
                                            </p:txEl>
                                          </p:spTgt>
                                        </p:tgtEl>
                                        <p:attrNameLst>
                                          <p:attrName>style.visibility</p:attrName>
                                        </p:attrNameLst>
                                      </p:cBhvr>
                                      <p:to>
                                        <p:strVal val="visible"/>
                                      </p:to>
                                    </p:set>
                                    <p:anim calcmode="lin" valueType="num">
                                      <p:cBhvr>
                                        <p:cTn id="23" dur="1000" fill="hold"/>
                                        <p:tgtEl>
                                          <p:spTgt spid="658435">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658435">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658435">
                                            <p:txEl>
                                              <p:pRg st="2" end="2"/>
                                            </p:txEl>
                                          </p:spTgt>
                                        </p:tgtEl>
                                        <p:attrNameLst>
                                          <p:attrName>style.rotation</p:attrName>
                                        </p:attrNameLst>
                                      </p:cBhvr>
                                      <p:tavLst>
                                        <p:tav tm="0">
                                          <p:val>
                                            <p:fltVal val="90"/>
                                          </p:val>
                                        </p:tav>
                                        <p:tav tm="100000">
                                          <p:val>
                                            <p:fltVal val="0"/>
                                          </p:val>
                                        </p:tav>
                                      </p:tavLst>
                                    </p:anim>
                                    <p:animEffect transition="in" filter="fade">
                                      <p:cBhvr>
                                        <p:cTn id="26" dur="1000"/>
                                        <p:tgtEl>
                                          <p:spTgt spid="6584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8435"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 descr="Rectangle: Click to edit Master text styles&#10;Second level&#10;Third level&#10;Fourth level&#10;Fifth level"/>
          <p:cNvSpPr>
            <a:spLocks noGrp="1" noChangeArrowheads="1"/>
          </p:cNvSpPr>
          <p:nvPr>
            <p:ph type="body" idx="1"/>
          </p:nvPr>
        </p:nvSpPr>
        <p:spPr>
          <a:xfrm>
            <a:off x="300038" y="1016000"/>
            <a:ext cx="8628062" cy="5075238"/>
          </a:xfrm>
        </p:spPr>
        <p:txBody>
          <a:bodyPr/>
          <a:lstStyle/>
          <a:p>
            <a:pPr>
              <a:buFont typeface="Wingdings" pitchFamily="2" charset="2"/>
              <a:buNone/>
              <a:defRPr/>
            </a:pPr>
            <a:r>
              <a:rPr lang="en-US" altLang="zh-CN" sz="2000" b="0" dirty="0">
                <a:latin typeface="+mn-lt"/>
              </a:rPr>
              <a:t>template&lt;class </a:t>
            </a:r>
            <a:r>
              <a:rPr lang="en-US" altLang="zh-CN" sz="2000" b="0" dirty="0" err="1">
                <a:latin typeface="+mn-lt"/>
              </a:rPr>
              <a:t>ElemType</a:t>
            </a:r>
            <a:r>
              <a:rPr lang="en-US" altLang="zh-CN" sz="2000" b="0" dirty="0">
                <a:latin typeface="+mn-lt"/>
              </a:rPr>
              <a:t>&gt;  void </a:t>
            </a:r>
            <a:r>
              <a:rPr lang="en-US" altLang="zh-CN" sz="2000" b="0" dirty="0" err="1">
                <a:latin typeface="+mn-lt"/>
              </a:rPr>
              <a:t>TriSparseMatrix</a:t>
            </a:r>
            <a:r>
              <a:rPr lang="en-US" altLang="zh-CN" sz="2000" b="0" dirty="0">
                <a:latin typeface="+mn-lt"/>
              </a:rPr>
              <a:t>&lt;</a:t>
            </a:r>
            <a:r>
              <a:rPr lang="en-US" altLang="zh-CN" sz="2000" b="0" dirty="0" err="1">
                <a:latin typeface="+mn-lt"/>
              </a:rPr>
              <a:t>ElemType</a:t>
            </a:r>
            <a:r>
              <a:rPr lang="en-US" altLang="zh-CN" sz="2000" b="0" dirty="0">
                <a:latin typeface="+mn-lt"/>
              </a:rPr>
              <a:t>&gt;::</a:t>
            </a:r>
          </a:p>
          <a:p>
            <a:pPr>
              <a:buFont typeface="Wingdings" pitchFamily="2" charset="2"/>
              <a:buNone/>
              <a:defRPr/>
            </a:pPr>
            <a:r>
              <a:rPr lang="en-US" altLang="zh-CN" sz="2000" b="0" dirty="0" err="1">
                <a:latin typeface="+mn-lt"/>
              </a:rPr>
              <a:t>SimpleTranspose</a:t>
            </a:r>
            <a:r>
              <a:rPr lang="en-US" altLang="zh-CN" sz="2000" b="0" dirty="0">
                <a:latin typeface="+mn-lt"/>
              </a:rPr>
              <a:t>(</a:t>
            </a:r>
            <a:r>
              <a:rPr lang="en-US" altLang="zh-CN" sz="2000" b="0" dirty="0" err="1">
                <a:latin typeface="+mn-lt"/>
              </a:rPr>
              <a:t>TriSparseMatrix</a:t>
            </a:r>
            <a:r>
              <a:rPr lang="en-US" altLang="zh-CN" sz="2000" b="0" dirty="0">
                <a:latin typeface="+mn-lt"/>
              </a:rPr>
              <a:t>&lt;</a:t>
            </a:r>
            <a:r>
              <a:rPr lang="en-US" altLang="zh-CN" sz="2000" b="0" dirty="0" err="1">
                <a:latin typeface="+mn-lt"/>
              </a:rPr>
              <a:t>ElemType</a:t>
            </a:r>
            <a:r>
              <a:rPr lang="en-US" altLang="zh-CN" sz="2000" b="0" dirty="0">
                <a:latin typeface="+mn-lt"/>
              </a:rPr>
              <a:t>&gt; &amp;b){</a:t>
            </a:r>
            <a:endParaRPr lang="zh-CN" altLang="zh-CN" sz="2000" b="0" dirty="0">
              <a:latin typeface="+mn-lt"/>
            </a:endParaRPr>
          </a:p>
          <a:p>
            <a:pPr>
              <a:buFont typeface="Wingdings" pitchFamily="2" charset="2"/>
              <a:buNone/>
              <a:defRPr/>
            </a:pPr>
            <a:r>
              <a:rPr lang="en-US" altLang="zh-CN" sz="2000" b="0" dirty="0">
                <a:latin typeface="+mn-lt"/>
              </a:rPr>
              <a:t>      </a:t>
            </a:r>
            <a:r>
              <a:rPr lang="en-US" altLang="zh-CN" sz="2000" b="0" dirty="0" err="1">
                <a:latin typeface="+mn-lt"/>
              </a:rPr>
              <a:t>b.rows</a:t>
            </a:r>
            <a:r>
              <a:rPr lang="en-US" altLang="zh-CN" sz="2000" b="0" dirty="0">
                <a:latin typeface="+mn-lt"/>
              </a:rPr>
              <a:t> = cols;  </a:t>
            </a:r>
            <a:r>
              <a:rPr lang="en-US" altLang="zh-CN" sz="2000" b="0" dirty="0" err="1">
                <a:latin typeface="+mn-lt"/>
              </a:rPr>
              <a:t>b.cols</a:t>
            </a:r>
            <a:r>
              <a:rPr lang="en-US" altLang="zh-CN" sz="2000" b="0" dirty="0">
                <a:latin typeface="+mn-lt"/>
              </a:rPr>
              <a:t> = rows;  </a:t>
            </a:r>
            <a:r>
              <a:rPr lang="en-US" altLang="zh-CN" sz="2000" b="0" dirty="0" err="1">
                <a:latin typeface="+mn-lt"/>
              </a:rPr>
              <a:t>b.num</a:t>
            </a:r>
            <a:r>
              <a:rPr lang="en-US" altLang="zh-CN" sz="2000" b="0" dirty="0">
                <a:latin typeface="+mn-lt"/>
              </a:rPr>
              <a:t> = </a:t>
            </a:r>
            <a:r>
              <a:rPr lang="en-US" altLang="zh-CN" sz="2000" b="0" dirty="0" err="1">
                <a:latin typeface="+mn-lt"/>
              </a:rPr>
              <a:t>num</a:t>
            </a:r>
            <a:r>
              <a:rPr lang="en-US" altLang="zh-CN" sz="2000" b="0" dirty="0">
                <a:latin typeface="+mn-lt"/>
              </a:rPr>
              <a:t>; </a:t>
            </a:r>
            <a:r>
              <a:rPr lang="en-US" altLang="zh-CN" sz="2000" b="0" dirty="0" err="1">
                <a:latin typeface="+mn-lt"/>
              </a:rPr>
              <a:t>b.maxSize</a:t>
            </a:r>
            <a:r>
              <a:rPr lang="en-US" altLang="zh-CN" sz="2000" b="0" dirty="0">
                <a:latin typeface="+mn-lt"/>
              </a:rPr>
              <a:t> = </a:t>
            </a:r>
            <a:r>
              <a:rPr lang="en-US" altLang="zh-CN" sz="2000" b="0" dirty="0" err="1">
                <a:latin typeface="+mn-lt"/>
              </a:rPr>
              <a:t>maxSize</a:t>
            </a:r>
            <a:r>
              <a:rPr lang="en-US" altLang="zh-CN" sz="2000" b="0" dirty="0">
                <a:latin typeface="+mn-lt"/>
              </a:rPr>
              <a:t>;</a:t>
            </a:r>
            <a:endParaRPr lang="zh-CN" altLang="zh-CN" sz="2000" b="0" dirty="0">
              <a:latin typeface="+mn-lt"/>
            </a:endParaRPr>
          </a:p>
          <a:p>
            <a:pPr>
              <a:buFont typeface="Wingdings" pitchFamily="2" charset="2"/>
              <a:buNone/>
              <a:defRPr/>
            </a:pPr>
            <a:r>
              <a:rPr lang="en-US" altLang="zh-CN" sz="2000" b="0" dirty="0">
                <a:latin typeface="+mn-lt"/>
              </a:rPr>
              <a:t>      delete []</a:t>
            </a:r>
            <a:r>
              <a:rPr lang="en-US" altLang="zh-CN" sz="2000" b="0" dirty="0" err="1">
                <a:latin typeface="+mn-lt"/>
              </a:rPr>
              <a:t>b.triElems</a:t>
            </a:r>
            <a:r>
              <a:rPr lang="en-US" altLang="zh-CN" sz="2000" b="0" dirty="0">
                <a:latin typeface="+mn-lt"/>
              </a:rPr>
              <a:t>;</a:t>
            </a:r>
            <a:endParaRPr lang="zh-CN" altLang="zh-CN" sz="2000" b="0" dirty="0">
              <a:latin typeface="+mn-lt"/>
            </a:endParaRPr>
          </a:p>
          <a:p>
            <a:pPr>
              <a:buFont typeface="Wingdings" pitchFamily="2" charset="2"/>
              <a:buNone/>
              <a:defRPr/>
            </a:pPr>
            <a:r>
              <a:rPr lang="en-US" altLang="zh-CN" sz="2000" b="0" dirty="0">
                <a:latin typeface="+mn-lt"/>
              </a:rPr>
              <a:t>      </a:t>
            </a:r>
            <a:r>
              <a:rPr lang="en-US" altLang="zh-CN" sz="2000" b="0" dirty="0" err="1">
                <a:latin typeface="+mn-lt"/>
              </a:rPr>
              <a:t>b.triElems</a:t>
            </a:r>
            <a:r>
              <a:rPr lang="en-US" altLang="zh-CN" sz="2000" b="0" dirty="0">
                <a:latin typeface="+mn-lt"/>
              </a:rPr>
              <a:t> = new Triple&lt;</a:t>
            </a:r>
            <a:r>
              <a:rPr lang="en-US" altLang="zh-CN" sz="2000" b="0" dirty="0" err="1">
                <a:latin typeface="+mn-lt"/>
              </a:rPr>
              <a:t>ElemType</a:t>
            </a:r>
            <a:r>
              <a:rPr lang="en-US" altLang="zh-CN" sz="2000" b="0" dirty="0">
                <a:latin typeface="+mn-lt"/>
              </a:rPr>
              <a:t>&gt;[</a:t>
            </a:r>
            <a:r>
              <a:rPr lang="en-US" altLang="zh-CN" sz="2000" b="0" dirty="0" err="1">
                <a:latin typeface="+mn-lt"/>
              </a:rPr>
              <a:t>b.maxSize</a:t>
            </a:r>
            <a:r>
              <a:rPr lang="en-US" altLang="zh-CN" sz="2000" b="0" dirty="0">
                <a:latin typeface="+mn-lt"/>
              </a:rPr>
              <a:t>]; </a:t>
            </a:r>
            <a:endParaRPr lang="zh-CN" altLang="zh-CN" sz="2000" b="0" dirty="0">
              <a:latin typeface="+mn-lt"/>
            </a:endParaRPr>
          </a:p>
          <a:p>
            <a:pPr>
              <a:buFont typeface="Wingdings" pitchFamily="2" charset="2"/>
              <a:buNone/>
              <a:defRPr/>
            </a:pPr>
            <a:r>
              <a:rPr lang="en-US" altLang="zh-CN" sz="2000" b="0" dirty="0">
                <a:latin typeface="+mn-lt"/>
              </a:rPr>
              <a:t>      if (</a:t>
            </a:r>
            <a:r>
              <a:rPr lang="en-US" altLang="zh-CN" sz="2000" b="0" dirty="0" err="1">
                <a:latin typeface="+mn-lt"/>
              </a:rPr>
              <a:t>b.num</a:t>
            </a:r>
            <a:r>
              <a:rPr lang="en-US" altLang="zh-CN" sz="2000" b="0" dirty="0">
                <a:latin typeface="+mn-lt"/>
              </a:rPr>
              <a:t> &gt; 0){</a:t>
            </a:r>
            <a:endParaRPr lang="zh-CN" altLang="zh-CN" sz="2000" b="0" dirty="0">
              <a:latin typeface="+mn-lt"/>
            </a:endParaRPr>
          </a:p>
          <a:p>
            <a:pPr>
              <a:buFont typeface="Wingdings" pitchFamily="2" charset="2"/>
              <a:buNone/>
              <a:defRPr/>
            </a:pPr>
            <a:r>
              <a:rPr lang="en-US" altLang="zh-CN" sz="2000" b="0" dirty="0">
                <a:latin typeface="+mn-lt"/>
              </a:rPr>
              <a:t>      </a:t>
            </a:r>
            <a:r>
              <a:rPr lang="en-US" altLang="zh-CN" sz="2000" b="0" dirty="0" err="1">
                <a:latin typeface="+mn-lt"/>
              </a:rPr>
              <a:t>int</a:t>
            </a:r>
            <a:r>
              <a:rPr lang="en-US" altLang="zh-CN" sz="2000" b="0" dirty="0">
                <a:latin typeface="+mn-lt"/>
              </a:rPr>
              <a:t> i = 0;	// </a:t>
            </a:r>
            <a:r>
              <a:rPr lang="zh-CN" altLang="zh-CN" sz="2000" b="0" dirty="0">
                <a:latin typeface="+mn-lt"/>
              </a:rPr>
              <a:t>稀疏矩阵</a:t>
            </a:r>
            <a:r>
              <a:rPr lang="en-US" altLang="zh-CN" sz="2000" b="0" dirty="0">
                <a:latin typeface="+mn-lt"/>
              </a:rPr>
              <a:t>b</a:t>
            </a:r>
            <a:r>
              <a:rPr lang="zh-CN" altLang="zh-CN" sz="2000" b="0" dirty="0">
                <a:latin typeface="+mn-lt"/>
              </a:rPr>
              <a:t>的下一个三元组的存放位置</a:t>
            </a:r>
          </a:p>
          <a:p>
            <a:pPr>
              <a:buFont typeface="Wingdings" pitchFamily="2" charset="2"/>
              <a:buNone/>
              <a:defRPr/>
            </a:pPr>
            <a:r>
              <a:rPr lang="en-US" altLang="zh-CN" sz="2000" b="0" dirty="0">
                <a:latin typeface="+mn-lt"/>
              </a:rPr>
              <a:t>      for (</a:t>
            </a:r>
            <a:r>
              <a:rPr lang="en-US" altLang="zh-CN" sz="2000" b="0" dirty="0" err="1">
                <a:latin typeface="+mn-lt"/>
              </a:rPr>
              <a:t>int</a:t>
            </a:r>
            <a:r>
              <a:rPr lang="en-US" altLang="zh-CN" sz="2000" b="0" dirty="0">
                <a:latin typeface="+mn-lt"/>
              </a:rPr>
              <a:t> col = 0; col &lt; cols; col++)	</a:t>
            </a:r>
            <a:endParaRPr lang="zh-CN" altLang="zh-CN" sz="2000" b="0" dirty="0">
              <a:latin typeface="+mn-lt"/>
            </a:endParaRPr>
          </a:p>
          <a:p>
            <a:pPr>
              <a:buFont typeface="Wingdings" pitchFamily="2" charset="2"/>
              <a:buNone/>
              <a:defRPr/>
            </a:pPr>
            <a:r>
              <a:rPr lang="en-US" altLang="zh-CN" sz="2000" b="0" dirty="0">
                <a:latin typeface="+mn-lt"/>
              </a:rPr>
              <a:t>         for (</a:t>
            </a:r>
            <a:r>
              <a:rPr lang="en-US" altLang="zh-CN" sz="2000" b="0" dirty="0" err="1">
                <a:latin typeface="+mn-lt"/>
              </a:rPr>
              <a:t>int</a:t>
            </a:r>
            <a:r>
              <a:rPr lang="en-US" altLang="zh-CN" sz="2000" b="0" dirty="0">
                <a:latin typeface="+mn-lt"/>
              </a:rPr>
              <a:t> j = 0; j &lt; </a:t>
            </a:r>
            <a:r>
              <a:rPr lang="en-US" altLang="zh-CN" sz="2000" b="0" dirty="0" err="1">
                <a:latin typeface="+mn-lt"/>
              </a:rPr>
              <a:t>num</a:t>
            </a:r>
            <a:r>
              <a:rPr lang="en-US" altLang="zh-CN" sz="2000" b="0" dirty="0">
                <a:latin typeface="+mn-lt"/>
              </a:rPr>
              <a:t>; j++)	// </a:t>
            </a:r>
            <a:r>
              <a:rPr lang="zh-CN" altLang="zh-CN" sz="2000" b="0" dirty="0">
                <a:latin typeface="+mn-lt"/>
              </a:rPr>
              <a:t>查找原矩阵中第</a:t>
            </a:r>
            <a:r>
              <a:rPr lang="en-US" altLang="zh-CN" sz="2000" b="0" dirty="0">
                <a:latin typeface="+mn-lt"/>
              </a:rPr>
              <a:t>col</a:t>
            </a:r>
            <a:r>
              <a:rPr lang="zh-CN" altLang="zh-CN" sz="2000" b="0" dirty="0">
                <a:latin typeface="+mn-lt"/>
              </a:rPr>
              <a:t>列的三元组</a:t>
            </a:r>
          </a:p>
          <a:p>
            <a:pPr>
              <a:buFont typeface="Wingdings" pitchFamily="2" charset="2"/>
              <a:buNone/>
              <a:defRPr/>
            </a:pPr>
            <a:r>
              <a:rPr lang="en-US" altLang="zh-CN" sz="2000" b="0" dirty="0">
                <a:latin typeface="+mn-lt"/>
              </a:rPr>
              <a:t>	if (</a:t>
            </a:r>
            <a:r>
              <a:rPr lang="en-US" altLang="zh-CN" sz="2000" b="0" dirty="0" err="1">
                <a:latin typeface="+mn-lt"/>
              </a:rPr>
              <a:t>triElems</a:t>
            </a:r>
            <a:r>
              <a:rPr lang="en-US" altLang="zh-CN" sz="2000" b="0" dirty="0">
                <a:latin typeface="+mn-lt"/>
              </a:rPr>
              <a:t>[j].col == col)	{</a:t>
            </a:r>
            <a:endParaRPr lang="zh-CN" altLang="zh-CN" sz="2000" b="0" dirty="0">
              <a:latin typeface="+mn-lt"/>
            </a:endParaRPr>
          </a:p>
          <a:p>
            <a:pPr>
              <a:buFont typeface="Wingdings" pitchFamily="2" charset="2"/>
              <a:buNone/>
              <a:defRPr/>
            </a:pPr>
            <a:r>
              <a:rPr lang="en-US" altLang="zh-CN" sz="2000" b="0" dirty="0">
                <a:latin typeface="+mn-lt"/>
              </a:rPr>
              <a:t>	     </a:t>
            </a:r>
            <a:r>
              <a:rPr lang="en-US" altLang="zh-CN" sz="2000" b="0" dirty="0" err="1">
                <a:latin typeface="+mn-lt"/>
              </a:rPr>
              <a:t>b.triElems</a:t>
            </a:r>
            <a:r>
              <a:rPr lang="en-US" altLang="zh-CN" sz="2000" b="0" dirty="0">
                <a:latin typeface="+mn-lt"/>
              </a:rPr>
              <a:t>[i].row = </a:t>
            </a:r>
            <a:r>
              <a:rPr lang="en-US" altLang="zh-CN" sz="2000" b="0" dirty="0" err="1">
                <a:latin typeface="+mn-lt"/>
              </a:rPr>
              <a:t>triElems</a:t>
            </a:r>
            <a:r>
              <a:rPr lang="en-US" altLang="zh-CN" sz="2000" b="0" dirty="0">
                <a:latin typeface="+mn-lt"/>
              </a:rPr>
              <a:t>[j].col;</a:t>
            </a:r>
            <a:endParaRPr lang="zh-CN" altLang="zh-CN" sz="2000" b="0" dirty="0">
              <a:latin typeface="+mn-lt"/>
            </a:endParaRPr>
          </a:p>
          <a:p>
            <a:pPr>
              <a:buFont typeface="Wingdings" pitchFamily="2" charset="2"/>
              <a:buNone/>
              <a:defRPr/>
            </a:pPr>
            <a:r>
              <a:rPr lang="en-US" altLang="zh-CN" sz="2000" b="0" dirty="0">
                <a:latin typeface="+mn-lt"/>
              </a:rPr>
              <a:t>	     </a:t>
            </a:r>
            <a:r>
              <a:rPr lang="en-US" altLang="zh-CN" sz="2000" b="0" dirty="0" err="1">
                <a:latin typeface="+mn-lt"/>
              </a:rPr>
              <a:t>b.triElems</a:t>
            </a:r>
            <a:r>
              <a:rPr lang="en-US" altLang="zh-CN" sz="2000" b="0" dirty="0">
                <a:latin typeface="+mn-lt"/>
              </a:rPr>
              <a:t>[i].col = </a:t>
            </a:r>
            <a:r>
              <a:rPr lang="en-US" altLang="zh-CN" sz="2000" b="0" dirty="0" err="1">
                <a:latin typeface="+mn-lt"/>
              </a:rPr>
              <a:t>triElems</a:t>
            </a:r>
            <a:r>
              <a:rPr lang="en-US" altLang="zh-CN" sz="2000" b="0" dirty="0">
                <a:latin typeface="+mn-lt"/>
              </a:rPr>
              <a:t>[j].row;</a:t>
            </a:r>
            <a:endParaRPr lang="zh-CN" altLang="zh-CN" sz="2000" b="0" dirty="0">
              <a:latin typeface="+mn-lt"/>
            </a:endParaRPr>
          </a:p>
          <a:p>
            <a:pPr>
              <a:buFont typeface="Wingdings" pitchFamily="2" charset="2"/>
              <a:buNone/>
              <a:defRPr/>
            </a:pPr>
            <a:r>
              <a:rPr lang="en-US" altLang="zh-CN" sz="2000" b="0" dirty="0">
                <a:latin typeface="+mn-lt"/>
              </a:rPr>
              <a:t>	     </a:t>
            </a:r>
            <a:r>
              <a:rPr lang="en-US" altLang="zh-CN" sz="2000" b="0" dirty="0" err="1">
                <a:latin typeface="+mn-lt"/>
              </a:rPr>
              <a:t>b.triElems</a:t>
            </a:r>
            <a:r>
              <a:rPr lang="en-US" altLang="zh-CN" sz="2000" b="0" dirty="0">
                <a:latin typeface="+mn-lt"/>
              </a:rPr>
              <a:t>[i].value = </a:t>
            </a:r>
            <a:r>
              <a:rPr lang="en-US" altLang="zh-CN" sz="2000" b="0" dirty="0" err="1">
                <a:latin typeface="+mn-lt"/>
              </a:rPr>
              <a:t>triElems</a:t>
            </a:r>
            <a:r>
              <a:rPr lang="en-US" altLang="zh-CN" sz="2000" b="0" dirty="0">
                <a:latin typeface="+mn-lt"/>
              </a:rPr>
              <a:t>[j].value;     i++;</a:t>
            </a:r>
            <a:endParaRPr lang="zh-CN" altLang="zh-CN" sz="2000" b="0" dirty="0">
              <a:latin typeface="+mn-lt"/>
            </a:endParaRPr>
          </a:p>
          <a:p>
            <a:pPr>
              <a:buFont typeface="Wingdings" pitchFamily="2" charset="2"/>
              <a:buNone/>
              <a:defRPr/>
            </a:pPr>
            <a:r>
              <a:rPr lang="en-US" altLang="zh-CN" sz="2000" b="0" dirty="0">
                <a:latin typeface="+mn-lt"/>
              </a:rPr>
              <a:t>	}</a:t>
            </a:r>
            <a:endParaRPr lang="zh-CN" altLang="zh-CN" sz="2000" b="0" dirty="0">
              <a:latin typeface="+mn-lt"/>
            </a:endParaRPr>
          </a:p>
          <a:p>
            <a:pPr>
              <a:buFont typeface="Wingdings" pitchFamily="2" charset="2"/>
              <a:buNone/>
              <a:defRPr/>
            </a:pPr>
            <a:r>
              <a:rPr lang="en-US" altLang="zh-CN" sz="2000" b="0" dirty="0">
                <a:latin typeface="+mn-lt"/>
              </a:rPr>
              <a:t>     }</a:t>
            </a:r>
            <a:endParaRPr lang="zh-CN" altLang="zh-CN" sz="2000" b="0" dirty="0">
              <a:latin typeface="+mn-lt"/>
            </a:endParaRPr>
          </a:p>
          <a:p>
            <a:pPr>
              <a:buFont typeface="Wingdings" pitchFamily="2" charset="2"/>
              <a:buNone/>
              <a:defRPr/>
            </a:pPr>
            <a:r>
              <a:rPr lang="en-US" altLang="zh-CN" sz="2000" b="0" dirty="0">
                <a:latin typeface="+mn-lt"/>
              </a:rPr>
              <a:t>}</a:t>
            </a:r>
            <a:endParaRPr lang="zh-CN" altLang="zh-CN" sz="2000" b="0" dirty="0">
              <a:latin typeface="+mn-lt"/>
            </a:endParaRPr>
          </a:p>
        </p:txBody>
      </p:sp>
      <p:sp>
        <p:nvSpPr>
          <p:cNvPr id="4" name="标题 1"/>
          <p:cNvSpPr>
            <a:spLocks noGrp="1"/>
          </p:cNvSpPr>
          <p:nvPr>
            <p:ph type="title"/>
          </p:nvPr>
        </p:nvSpPr>
        <p:spPr>
          <a:xfrm>
            <a:off x="993775" y="142875"/>
            <a:ext cx="7754938" cy="838200"/>
          </a:xfrm>
        </p:spPr>
        <p:txBody>
          <a:bodyPr/>
          <a:lstStyle/>
          <a:p>
            <a:pPr>
              <a:defRPr/>
            </a:pPr>
            <a:r>
              <a:rPr lang="zh-CN" altLang="zh-CN" sz="4800" b="0" dirty="0"/>
              <a:t>矩阵转置</a:t>
            </a:r>
            <a:endParaRPr lang="zh-CN" altLang="en-US" dirty="0"/>
          </a:p>
        </p:txBody>
      </p:sp>
    </p:spTree>
  </p:cSld>
  <p:clrMapOvr>
    <a:masterClrMapping/>
  </p:clrMapOvr>
  <p:transition spd="slow">
    <p:circle/>
  </p:transition>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1507" name="Rectangle 3" descr="Rectangle: Click to edit Master text styles&#10;Second level&#10;Third level&#10;Fourth level&#10;Fifth level"/>
          <p:cNvSpPr>
            <a:spLocks noGrp="1" noChangeArrowheads="1"/>
          </p:cNvSpPr>
          <p:nvPr>
            <p:ph type="body" idx="1"/>
          </p:nvPr>
        </p:nvSpPr>
        <p:spPr>
          <a:xfrm>
            <a:off x="300038" y="1384300"/>
            <a:ext cx="7521575" cy="5075238"/>
          </a:xfrm>
        </p:spPr>
        <p:txBody>
          <a:bodyPr/>
          <a:lstStyle/>
          <a:p>
            <a:pPr algn="just" eaLnBrk="1" hangingPunct="1">
              <a:lnSpc>
                <a:spcPct val="105000"/>
              </a:lnSpc>
              <a:spcBef>
                <a:spcPct val="60000"/>
              </a:spcBef>
              <a:buFont typeface="Wingdings" pitchFamily="2" charset="2"/>
              <a:buNone/>
              <a:defRPr/>
            </a:pPr>
            <a:r>
              <a:rPr lang="zh-CN" altLang="en-US" dirty="0">
                <a:solidFill>
                  <a:srgbClr val="CC0000"/>
                </a:solidFill>
                <a:ea typeface="楷体_GB2312" pitchFamily="49" charset="-122"/>
              </a:rPr>
              <a:t>矩阵转置的快速算法：</a:t>
            </a:r>
          </a:p>
          <a:p>
            <a:pPr algn="just" eaLnBrk="1" hangingPunct="1">
              <a:lnSpc>
                <a:spcPct val="105000"/>
              </a:lnSpc>
              <a:spcBef>
                <a:spcPct val="60000"/>
              </a:spcBef>
              <a:buFont typeface="Wingdings" pitchFamily="2" charset="2"/>
              <a:buNone/>
              <a:defRPr/>
            </a:pPr>
            <a:r>
              <a:rPr lang="zh-CN" altLang="en-US" dirty="0">
                <a:ea typeface="楷体_GB2312" pitchFamily="49" charset="-122"/>
              </a:rPr>
              <a:t>按照</a:t>
            </a:r>
            <a:r>
              <a:rPr lang="en-US" altLang="zh-CN" dirty="0" err="1">
                <a:ea typeface="楷体_GB2312" pitchFamily="49" charset="-122"/>
              </a:rPr>
              <a:t>a.smarray</a:t>
            </a:r>
            <a:r>
              <a:rPr lang="zh-CN" altLang="en-US" dirty="0">
                <a:ea typeface="楷体_GB2312" pitchFamily="49" charset="-122"/>
              </a:rPr>
              <a:t>中三元组的次序进行转置，并将转置后的三元组置</a:t>
            </a:r>
            <a:r>
              <a:rPr lang="en-US" altLang="zh-CN" dirty="0">
                <a:ea typeface="楷体_GB2312" pitchFamily="49" charset="-122"/>
              </a:rPr>
              <a:t>b</a:t>
            </a:r>
            <a:r>
              <a:rPr lang="zh-CN" altLang="en-US" dirty="0">
                <a:ea typeface="楷体_GB2312" pitchFamily="49" charset="-122"/>
              </a:rPr>
              <a:t>中恰当的位置。</a:t>
            </a:r>
          </a:p>
          <a:p>
            <a:pPr algn="just" eaLnBrk="1" hangingPunct="1">
              <a:lnSpc>
                <a:spcPct val="105000"/>
              </a:lnSpc>
              <a:spcBef>
                <a:spcPct val="60000"/>
              </a:spcBef>
              <a:buFont typeface="Wingdings" pitchFamily="2" charset="2"/>
              <a:buNone/>
              <a:defRPr/>
            </a:pPr>
            <a:r>
              <a:rPr lang="zh-CN" altLang="en-US" dirty="0">
                <a:solidFill>
                  <a:srgbClr val="CC0000"/>
                </a:solidFill>
                <a:ea typeface="楷体_GB2312" pitchFamily="49" charset="-122"/>
              </a:rPr>
              <a:t>如果能预先确定矩阵</a:t>
            </a:r>
            <a:r>
              <a:rPr lang="en-US" altLang="zh-CN" dirty="0">
                <a:solidFill>
                  <a:srgbClr val="CC0000"/>
                </a:solidFill>
                <a:ea typeface="楷体_GB2312" pitchFamily="49" charset="-122"/>
              </a:rPr>
              <a:t>M</a:t>
            </a:r>
            <a:r>
              <a:rPr lang="zh-CN" altLang="en-US" dirty="0">
                <a:solidFill>
                  <a:srgbClr val="CC0000"/>
                </a:solidFill>
                <a:ea typeface="楷体_GB2312" pitchFamily="49" charset="-122"/>
              </a:rPr>
              <a:t>中每一列（即</a:t>
            </a:r>
            <a:r>
              <a:rPr lang="en-US" altLang="zh-CN" dirty="0">
                <a:solidFill>
                  <a:srgbClr val="CC0000"/>
                </a:solidFill>
                <a:ea typeface="楷体_GB2312" pitchFamily="49" charset="-122"/>
              </a:rPr>
              <a:t>N</a:t>
            </a:r>
            <a:r>
              <a:rPr lang="zh-CN" altLang="en-US" dirty="0">
                <a:solidFill>
                  <a:srgbClr val="CC0000"/>
                </a:solidFill>
                <a:ea typeface="楷体_GB2312" pitchFamily="49" charset="-122"/>
              </a:rPr>
              <a:t>中每一行）的头一个非零元在</a:t>
            </a:r>
            <a:r>
              <a:rPr lang="en-US" altLang="zh-CN" dirty="0" err="1">
                <a:solidFill>
                  <a:srgbClr val="CC0000"/>
                </a:solidFill>
                <a:ea typeface="楷体_GB2312" pitchFamily="49" charset="-122"/>
              </a:rPr>
              <a:t>b.smarray</a:t>
            </a:r>
            <a:r>
              <a:rPr lang="zh-CN" altLang="en-US" dirty="0">
                <a:solidFill>
                  <a:srgbClr val="CC0000"/>
                </a:solidFill>
                <a:ea typeface="楷体_GB2312" pitchFamily="49" charset="-122"/>
              </a:rPr>
              <a:t>中应有的位置，那么在对</a:t>
            </a:r>
            <a:r>
              <a:rPr lang="en-US" altLang="zh-CN" dirty="0" err="1">
                <a:solidFill>
                  <a:srgbClr val="CC0000"/>
                </a:solidFill>
                <a:ea typeface="楷体_GB2312" pitchFamily="49" charset="-122"/>
              </a:rPr>
              <a:t>a.smarray</a:t>
            </a:r>
            <a:r>
              <a:rPr lang="zh-CN" altLang="en-US" dirty="0">
                <a:solidFill>
                  <a:srgbClr val="CC0000"/>
                </a:solidFill>
                <a:ea typeface="楷体_GB2312" pitchFamily="49" charset="-122"/>
              </a:rPr>
              <a:t>中的三元组依次作转置时，便可直接放到</a:t>
            </a:r>
            <a:r>
              <a:rPr lang="en-US" altLang="zh-CN" dirty="0" err="1">
                <a:solidFill>
                  <a:srgbClr val="CC0000"/>
                </a:solidFill>
                <a:ea typeface="楷体_GB2312" pitchFamily="49" charset="-122"/>
              </a:rPr>
              <a:t>b.smarray</a:t>
            </a:r>
            <a:r>
              <a:rPr lang="zh-CN" altLang="en-US" dirty="0">
                <a:solidFill>
                  <a:srgbClr val="CC0000"/>
                </a:solidFill>
                <a:ea typeface="楷体_GB2312" pitchFamily="49" charset="-122"/>
              </a:rPr>
              <a:t>中恰当的位置上去。</a:t>
            </a:r>
          </a:p>
          <a:p>
            <a:pPr algn="just" eaLnBrk="1" hangingPunct="1">
              <a:lnSpc>
                <a:spcPct val="105000"/>
              </a:lnSpc>
              <a:spcBef>
                <a:spcPct val="60000"/>
              </a:spcBef>
              <a:buFont typeface="Wingdings" pitchFamily="2" charset="2"/>
              <a:buNone/>
              <a:defRPr/>
            </a:pPr>
            <a:r>
              <a:rPr lang="zh-CN" altLang="en-US" dirty="0">
                <a:ea typeface="楷体_GB2312" pitchFamily="49" charset="-122"/>
              </a:rPr>
              <a:t>为了确定这些位置，在转置前，应先求得</a:t>
            </a:r>
            <a:r>
              <a:rPr lang="en-US" altLang="zh-CN" dirty="0">
                <a:ea typeface="楷体_GB2312" pitchFamily="49" charset="-122"/>
              </a:rPr>
              <a:t>M</a:t>
            </a:r>
            <a:r>
              <a:rPr lang="zh-CN" altLang="en-US" dirty="0">
                <a:ea typeface="楷体_GB2312" pitchFamily="49" charset="-122"/>
              </a:rPr>
              <a:t>的每一列中非零元的个数，进而就可求得</a:t>
            </a:r>
            <a:r>
              <a:rPr lang="en-US" altLang="zh-CN" dirty="0">
                <a:ea typeface="楷体_GB2312" pitchFamily="49" charset="-122"/>
              </a:rPr>
              <a:t>M</a:t>
            </a:r>
            <a:r>
              <a:rPr lang="zh-CN" altLang="en-US" dirty="0">
                <a:ea typeface="楷体_GB2312" pitchFamily="49" charset="-122"/>
              </a:rPr>
              <a:t>的每一列的头一个非零元在</a:t>
            </a:r>
            <a:r>
              <a:rPr lang="en-US" altLang="zh-CN" dirty="0" err="1">
                <a:ea typeface="楷体_GB2312" pitchFamily="49" charset="-122"/>
              </a:rPr>
              <a:t>b.smarray</a:t>
            </a:r>
            <a:r>
              <a:rPr lang="zh-CN" altLang="en-US" dirty="0">
                <a:ea typeface="楷体_GB2312" pitchFamily="49" charset="-122"/>
              </a:rPr>
              <a:t>中应有的位置。</a:t>
            </a:r>
          </a:p>
        </p:txBody>
      </p:sp>
      <p:sp>
        <p:nvSpPr>
          <p:cNvPr id="4" name="标题 1"/>
          <p:cNvSpPr>
            <a:spLocks noGrp="1"/>
          </p:cNvSpPr>
          <p:nvPr>
            <p:ph type="title"/>
          </p:nvPr>
        </p:nvSpPr>
        <p:spPr>
          <a:xfrm>
            <a:off x="993775" y="142875"/>
            <a:ext cx="7754938" cy="838200"/>
          </a:xfrm>
        </p:spPr>
        <p:txBody>
          <a:bodyPr/>
          <a:lstStyle/>
          <a:p>
            <a:pPr>
              <a:defRPr/>
            </a:pPr>
            <a:r>
              <a:rPr lang="zh-CN" altLang="zh-CN" sz="4800" b="0" dirty="0"/>
              <a:t>矩阵转置</a:t>
            </a:r>
            <a:endParaRPr lang="zh-CN" altLang="en-US" dirty="0"/>
          </a:p>
        </p:txBody>
      </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61507">
                                            <p:txEl>
                                              <p:pRg st="0" end="0"/>
                                            </p:txEl>
                                          </p:spTgt>
                                        </p:tgtEl>
                                        <p:attrNameLst>
                                          <p:attrName>style.visibility</p:attrName>
                                        </p:attrNameLst>
                                      </p:cBhvr>
                                      <p:to>
                                        <p:strVal val="visible"/>
                                      </p:to>
                                    </p:set>
                                    <p:anim calcmode="lin" valueType="num">
                                      <p:cBhvr>
                                        <p:cTn id="7" dur="1000" fill="hold"/>
                                        <p:tgtEl>
                                          <p:spTgt spid="661507">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661507">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661507">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66150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661507">
                                            <p:txEl>
                                              <p:pRg st="1" end="1"/>
                                            </p:txEl>
                                          </p:spTgt>
                                        </p:tgtEl>
                                        <p:attrNameLst>
                                          <p:attrName>style.visibility</p:attrName>
                                        </p:attrNameLst>
                                      </p:cBhvr>
                                      <p:to>
                                        <p:strVal val="visible"/>
                                      </p:to>
                                    </p:set>
                                    <p:anim calcmode="lin" valueType="num">
                                      <p:cBhvr>
                                        <p:cTn id="15" dur="1000" fill="hold"/>
                                        <p:tgtEl>
                                          <p:spTgt spid="661507">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661507">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661507">
                                            <p:txEl>
                                              <p:pRg st="1" end="1"/>
                                            </p:txEl>
                                          </p:spTgt>
                                        </p:tgtEl>
                                        <p:attrNameLst>
                                          <p:attrName>style.rotation</p:attrName>
                                        </p:attrNameLst>
                                      </p:cBhvr>
                                      <p:tavLst>
                                        <p:tav tm="0">
                                          <p:val>
                                            <p:fltVal val="90"/>
                                          </p:val>
                                        </p:tav>
                                        <p:tav tm="100000">
                                          <p:val>
                                            <p:fltVal val="0"/>
                                          </p:val>
                                        </p:tav>
                                      </p:tavLst>
                                    </p:anim>
                                    <p:animEffect transition="in" filter="fade">
                                      <p:cBhvr>
                                        <p:cTn id="18" dur="1000"/>
                                        <p:tgtEl>
                                          <p:spTgt spid="661507">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661507">
                                            <p:txEl>
                                              <p:pRg st="2" end="2"/>
                                            </p:txEl>
                                          </p:spTgt>
                                        </p:tgtEl>
                                        <p:attrNameLst>
                                          <p:attrName>style.visibility</p:attrName>
                                        </p:attrNameLst>
                                      </p:cBhvr>
                                      <p:to>
                                        <p:strVal val="visible"/>
                                      </p:to>
                                    </p:set>
                                    <p:anim calcmode="lin" valueType="num">
                                      <p:cBhvr>
                                        <p:cTn id="23" dur="1000" fill="hold"/>
                                        <p:tgtEl>
                                          <p:spTgt spid="661507">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661507">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661507">
                                            <p:txEl>
                                              <p:pRg st="2" end="2"/>
                                            </p:txEl>
                                          </p:spTgt>
                                        </p:tgtEl>
                                        <p:attrNameLst>
                                          <p:attrName>style.rotation</p:attrName>
                                        </p:attrNameLst>
                                      </p:cBhvr>
                                      <p:tavLst>
                                        <p:tav tm="0">
                                          <p:val>
                                            <p:fltVal val="90"/>
                                          </p:val>
                                        </p:tav>
                                        <p:tav tm="100000">
                                          <p:val>
                                            <p:fltVal val="0"/>
                                          </p:val>
                                        </p:tav>
                                      </p:tavLst>
                                    </p:anim>
                                    <p:animEffect transition="in" filter="fade">
                                      <p:cBhvr>
                                        <p:cTn id="26" dur="1000"/>
                                        <p:tgtEl>
                                          <p:spTgt spid="661507">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661507">
                                            <p:txEl>
                                              <p:pRg st="3" end="3"/>
                                            </p:txEl>
                                          </p:spTgt>
                                        </p:tgtEl>
                                        <p:attrNameLst>
                                          <p:attrName>style.visibility</p:attrName>
                                        </p:attrNameLst>
                                      </p:cBhvr>
                                      <p:to>
                                        <p:strVal val="visible"/>
                                      </p:to>
                                    </p:set>
                                    <p:anim calcmode="lin" valueType="num">
                                      <p:cBhvr>
                                        <p:cTn id="31" dur="1000" fill="hold"/>
                                        <p:tgtEl>
                                          <p:spTgt spid="661507">
                                            <p:txEl>
                                              <p:pRg st="3" end="3"/>
                                            </p:txEl>
                                          </p:spTgt>
                                        </p:tgtEl>
                                        <p:attrNameLst>
                                          <p:attrName>ppt_w</p:attrName>
                                        </p:attrNameLst>
                                      </p:cBhvr>
                                      <p:tavLst>
                                        <p:tav tm="0">
                                          <p:val>
                                            <p:fltVal val="0"/>
                                          </p:val>
                                        </p:tav>
                                        <p:tav tm="100000">
                                          <p:val>
                                            <p:strVal val="#ppt_w"/>
                                          </p:val>
                                        </p:tav>
                                      </p:tavLst>
                                    </p:anim>
                                    <p:anim calcmode="lin" valueType="num">
                                      <p:cBhvr>
                                        <p:cTn id="32" dur="1000" fill="hold"/>
                                        <p:tgtEl>
                                          <p:spTgt spid="661507">
                                            <p:txEl>
                                              <p:pRg st="3" end="3"/>
                                            </p:txEl>
                                          </p:spTgt>
                                        </p:tgtEl>
                                        <p:attrNameLst>
                                          <p:attrName>ppt_h</p:attrName>
                                        </p:attrNameLst>
                                      </p:cBhvr>
                                      <p:tavLst>
                                        <p:tav tm="0">
                                          <p:val>
                                            <p:fltVal val="0"/>
                                          </p:val>
                                        </p:tav>
                                        <p:tav tm="100000">
                                          <p:val>
                                            <p:strVal val="#ppt_h"/>
                                          </p:val>
                                        </p:tav>
                                      </p:tavLst>
                                    </p:anim>
                                    <p:anim calcmode="lin" valueType="num">
                                      <p:cBhvr>
                                        <p:cTn id="33" dur="1000" fill="hold"/>
                                        <p:tgtEl>
                                          <p:spTgt spid="661507">
                                            <p:txEl>
                                              <p:pRg st="3" end="3"/>
                                            </p:txEl>
                                          </p:spTgt>
                                        </p:tgtEl>
                                        <p:attrNameLst>
                                          <p:attrName>style.rotation</p:attrName>
                                        </p:attrNameLst>
                                      </p:cBhvr>
                                      <p:tavLst>
                                        <p:tav tm="0">
                                          <p:val>
                                            <p:fltVal val="90"/>
                                          </p:val>
                                        </p:tav>
                                        <p:tav tm="100000">
                                          <p:val>
                                            <p:fltVal val="0"/>
                                          </p:val>
                                        </p:tav>
                                      </p:tavLst>
                                    </p:anim>
                                    <p:animEffect transition="in" filter="fade">
                                      <p:cBhvr>
                                        <p:cTn id="34" dur="1000"/>
                                        <p:tgtEl>
                                          <p:spTgt spid="6615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1507"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3" descr="Rectangle: Click to edit Master text styles&#10;Second level&#10;Third level&#10;Fourth level&#10;Fifth level"/>
          <p:cNvSpPr>
            <a:spLocks noGrp="1" noChangeArrowheads="1"/>
          </p:cNvSpPr>
          <p:nvPr>
            <p:ph type="body" idx="1"/>
          </p:nvPr>
        </p:nvSpPr>
        <p:spPr>
          <a:xfrm>
            <a:off x="300038" y="1304925"/>
            <a:ext cx="8843962" cy="5075238"/>
          </a:xfrm>
        </p:spPr>
        <p:txBody>
          <a:bodyPr/>
          <a:lstStyle/>
          <a:p>
            <a:pPr>
              <a:buFont typeface="Wingdings" pitchFamily="2" charset="2"/>
              <a:buNone/>
              <a:defRPr/>
            </a:pPr>
            <a:r>
              <a:rPr lang="en-US" altLang="zh-CN" sz="2000" b="0" dirty="0">
                <a:latin typeface="+mn-lt"/>
              </a:rPr>
              <a:t>template&lt;class </a:t>
            </a:r>
            <a:r>
              <a:rPr lang="en-US" altLang="zh-CN" sz="2000" b="0" dirty="0" err="1">
                <a:latin typeface="+mn-lt"/>
              </a:rPr>
              <a:t>ElemType</a:t>
            </a:r>
            <a:r>
              <a:rPr lang="en-US" altLang="zh-CN" sz="2000" b="0" dirty="0">
                <a:latin typeface="+mn-lt"/>
              </a:rPr>
              <a:t>&gt;void </a:t>
            </a:r>
            <a:r>
              <a:rPr lang="en-US" altLang="zh-CN" sz="2000" b="0" dirty="0" err="1">
                <a:latin typeface="+mn-lt"/>
              </a:rPr>
              <a:t>TriSparseMatrix</a:t>
            </a:r>
            <a:r>
              <a:rPr lang="en-US" altLang="zh-CN" sz="2000" b="0" dirty="0">
                <a:latin typeface="+mn-lt"/>
              </a:rPr>
              <a:t>&lt;</a:t>
            </a:r>
            <a:r>
              <a:rPr lang="en-US" altLang="zh-CN" sz="2000" b="0" dirty="0" err="1">
                <a:latin typeface="+mn-lt"/>
              </a:rPr>
              <a:t>ElemType</a:t>
            </a:r>
            <a:r>
              <a:rPr lang="en-US" altLang="zh-CN" sz="2000" b="0" dirty="0">
                <a:latin typeface="+mn-lt"/>
              </a:rPr>
              <a:t>&gt;::</a:t>
            </a:r>
          </a:p>
          <a:p>
            <a:pPr>
              <a:buFont typeface="Wingdings" pitchFamily="2" charset="2"/>
              <a:buNone/>
              <a:defRPr/>
            </a:pPr>
            <a:r>
              <a:rPr lang="en-US" altLang="zh-CN" sz="2000" b="0" dirty="0" err="1">
                <a:latin typeface="+mn-lt"/>
              </a:rPr>
              <a:t>FastTranspose</a:t>
            </a:r>
            <a:r>
              <a:rPr lang="en-US" altLang="zh-CN" sz="2000" b="0" dirty="0">
                <a:latin typeface="+mn-lt"/>
              </a:rPr>
              <a:t>(</a:t>
            </a:r>
            <a:r>
              <a:rPr lang="en-US" altLang="zh-CN" sz="2000" b="0" dirty="0" err="1">
                <a:latin typeface="+mn-lt"/>
              </a:rPr>
              <a:t>TriSparseMatrix</a:t>
            </a:r>
            <a:r>
              <a:rPr lang="en-US" altLang="zh-CN" sz="2000" b="0" dirty="0">
                <a:latin typeface="+mn-lt"/>
              </a:rPr>
              <a:t>&lt;</a:t>
            </a:r>
            <a:r>
              <a:rPr lang="en-US" altLang="zh-CN" sz="2000" b="0" dirty="0" err="1">
                <a:latin typeface="+mn-lt"/>
              </a:rPr>
              <a:t>ElemType</a:t>
            </a:r>
            <a:r>
              <a:rPr lang="en-US" altLang="zh-CN" sz="2000" b="0" dirty="0">
                <a:latin typeface="+mn-lt"/>
              </a:rPr>
              <a:t>&gt; &amp;b){</a:t>
            </a:r>
            <a:endParaRPr lang="zh-CN" altLang="zh-CN" sz="2000" b="0" dirty="0">
              <a:latin typeface="+mn-lt"/>
            </a:endParaRPr>
          </a:p>
          <a:p>
            <a:pPr>
              <a:buFont typeface="Wingdings" pitchFamily="2" charset="2"/>
              <a:buNone/>
              <a:defRPr/>
            </a:pPr>
            <a:r>
              <a:rPr lang="en-US" altLang="zh-CN" sz="2000" b="0" dirty="0">
                <a:latin typeface="+mn-lt"/>
              </a:rPr>
              <a:t>      </a:t>
            </a:r>
            <a:r>
              <a:rPr lang="en-US" altLang="zh-CN" sz="2000" b="0" dirty="0" err="1">
                <a:latin typeface="+mn-lt"/>
              </a:rPr>
              <a:t>b.rows</a:t>
            </a:r>
            <a:r>
              <a:rPr lang="en-US" altLang="zh-CN" sz="2000" b="0" dirty="0">
                <a:latin typeface="+mn-lt"/>
              </a:rPr>
              <a:t> = </a:t>
            </a:r>
            <a:r>
              <a:rPr lang="en-US" altLang="zh-CN" sz="2000" b="0" dirty="0" err="1">
                <a:latin typeface="+mn-lt"/>
              </a:rPr>
              <a:t>cols;b.cols</a:t>
            </a:r>
            <a:r>
              <a:rPr lang="en-US" altLang="zh-CN" sz="2000" b="0" dirty="0">
                <a:latin typeface="+mn-lt"/>
              </a:rPr>
              <a:t> = rows;	</a:t>
            </a:r>
            <a:r>
              <a:rPr lang="en-US" altLang="zh-CN" sz="2000" b="0" dirty="0" err="1">
                <a:latin typeface="+mn-lt"/>
              </a:rPr>
              <a:t>b.num</a:t>
            </a:r>
            <a:r>
              <a:rPr lang="en-US" altLang="zh-CN" sz="2000" b="0" dirty="0">
                <a:latin typeface="+mn-lt"/>
              </a:rPr>
              <a:t> = </a:t>
            </a:r>
            <a:r>
              <a:rPr lang="en-US" altLang="zh-CN" sz="2000" b="0" dirty="0" err="1">
                <a:latin typeface="+mn-lt"/>
              </a:rPr>
              <a:t>num</a:t>
            </a:r>
            <a:r>
              <a:rPr lang="en-US" altLang="zh-CN" sz="2000" b="0" dirty="0">
                <a:latin typeface="+mn-lt"/>
              </a:rPr>
              <a:t>;	</a:t>
            </a:r>
            <a:r>
              <a:rPr lang="en-US" altLang="zh-CN" sz="2000" b="0" dirty="0" err="1">
                <a:latin typeface="+mn-lt"/>
              </a:rPr>
              <a:t>b.maxSize</a:t>
            </a:r>
            <a:r>
              <a:rPr lang="en-US" altLang="zh-CN" sz="2000" b="0" dirty="0">
                <a:latin typeface="+mn-lt"/>
              </a:rPr>
              <a:t> = </a:t>
            </a:r>
            <a:r>
              <a:rPr lang="en-US" altLang="zh-CN" sz="2000" b="0" dirty="0" err="1">
                <a:latin typeface="+mn-lt"/>
              </a:rPr>
              <a:t>maxSize</a:t>
            </a:r>
            <a:r>
              <a:rPr lang="en-US" altLang="zh-CN" sz="2000" b="0" dirty="0">
                <a:latin typeface="+mn-lt"/>
              </a:rPr>
              <a:t>;</a:t>
            </a:r>
            <a:endParaRPr lang="zh-CN" altLang="zh-CN" sz="2000" b="0" dirty="0">
              <a:latin typeface="+mn-lt"/>
            </a:endParaRPr>
          </a:p>
          <a:p>
            <a:pPr>
              <a:buFont typeface="Wingdings" pitchFamily="2" charset="2"/>
              <a:buNone/>
              <a:defRPr/>
            </a:pPr>
            <a:r>
              <a:rPr lang="en-US" altLang="zh-CN" sz="2000" b="0" dirty="0">
                <a:latin typeface="+mn-lt"/>
              </a:rPr>
              <a:t>      delete []</a:t>
            </a:r>
            <a:r>
              <a:rPr lang="en-US" altLang="zh-CN" sz="2000" b="0" dirty="0" err="1">
                <a:latin typeface="+mn-lt"/>
              </a:rPr>
              <a:t>b.triElems</a:t>
            </a:r>
            <a:r>
              <a:rPr lang="en-US" altLang="zh-CN" sz="2000" b="0" dirty="0">
                <a:latin typeface="+mn-lt"/>
              </a:rPr>
              <a:t>;</a:t>
            </a:r>
            <a:endParaRPr lang="zh-CN" altLang="zh-CN" sz="2000" b="0" dirty="0">
              <a:latin typeface="+mn-lt"/>
            </a:endParaRPr>
          </a:p>
          <a:p>
            <a:pPr>
              <a:buFont typeface="Wingdings" pitchFamily="2" charset="2"/>
              <a:buNone/>
              <a:defRPr/>
            </a:pPr>
            <a:r>
              <a:rPr lang="en-US" altLang="zh-CN" sz="2000" b="0" dirty="0">
                <a:latin typeface="+mn-lt"/>
              </a:rPr>
              <a:t>      </a:t>
            </a:r>
            <a:r>
              <a:rPr lang="en-US" altLang="zh-CN" sz="2000" b="0" dirty="0" err="1">
                <a:latin typeface="+mn-lt"/>
              </a:rPr>
              <a:t>b.triElems</a:t>
            </a:r>
            <a:r>
              <a:rPr lang="en-US" altLang="zh-CN" sz="2000" b="0" dirty="0">
                <a:latin typeface="+mn-lt"/>
              </a:rPr>
              <a:t> = new Triple&lt;</a:t>
            </a:r>
            <a:r>
              <a:rPr lang="en-US" altLang="zh-CN" sz="2000" b="0" dirty="0" err="1">
                <a:latin typeface="+mn-lt"/>
              </a:rPr>
              <a:t>ElemType</a:t>
            </a:r>
            <a:r>
              <a:rPr lang="en-US" altLang="zh-CN" sz="2000" b="0" dirty="0">
                <a:latin typeface="+mn-lt"/>
              </a:rPr>
              <a:t>&gt;[</a:t>
            </a:r>
            <a:r>
              <a:rPr lang="en-US" altLang="zh-CN" sz="2000" b="0" dirty="0" err="1">
                <a:latin typeface="+mn-lt"/>
              </a:rPr>
              <a:t>b.maxSize</a:t>
            </a:r>
            <a:r>
              <a:rPr lang="en-US" altLang="zh-CN" sz="2000" b="0" dirty="0">
                <a:latin typeface="+mn-lt"/>
              </a:rPr>
              <a:t>];</a:t>
            </a:r>
            <a:endParaRPr lang="zh-CN" altLang="zh-CN" sz="2000" b="0" dirty="0">
              <a:latin typeface="+mn-lt"/>
            </a:endParaRPr>
          </a:p>
          <a:p>
            <a:pPr>
              <a:buFont typeface="Wingdings" pitchFamily="2" charset="2"/>
              <a:buNone/>
              <a:defRPr/>
            </a:pPr>
            <a:r>
              <a:rPr lang="en-US" altLang="zh-CN" sz="2000" b="0" dirty="0">
                <a:latin typeface="+mn-lt"/>
              </a:rPr>
              <a:t>      </a:t>
            </a:r>
            <a:r>
              <a:rPr lang="en-US" altLang="zh-CN" sz="2000" b="0" dirty="0" err="1">
                <a:latin typeface="+mn-lt"/>
              </a:rPr>
              <a:t>int</a:t>
            </a:r>
            <a:r>
              <a:rPr lang="en-US" altLang="zh-CN" sz="2000" b="0" dirty="0">
                <a:latin typeface="+mn-lt"/>
              </a:rPr>
              <a:t> *</a:t>
            </a:r>
            <a:r>
              <a:rPr lang="en-US" altLang="zh-CN" sz="2000" b="0" dirty="0" err="1">
                <a:latin typeface="+mn-lt"/>
              </a:rPr>
              <a:t>cNum</a:t>
            </a:r>
            <a:r>
              <a:rPr lang="en-US" altLang="zh-CN" sz="2000" b="0" dirty="0">
                <a:latin typeface="+mn-lt"/>
              </a:rPr>
              <a:t> = new </a:t>
            </a:r>
            <a:r>
              <a:rPr lang="en-US" altLang="zh-CN" sz="2000" b="0" dirty="0" err="1">
                <a:latin typeface="+mn-lt"/>
              </a:rPr>
              <a:t>int</a:t>
            </a:r>
            <a:r>
              <a:rPr lang="en-US" altLang="zh-CN" sz="2000" b="0" dirty="0">
                <a:latin typeface="+mn-lt"/>
              </a:rPr>
              <a:t>[cols + 1]; // </a:t>
            </a:r>
            <a:r>
              <a:rPr lang="zh-CN" altLang="zh-CN" sz="2000" b="0" dirty="0">
                <a:latin typeface="+mn-lt"/>
              </a:rPr>
              <a:t>存放原矩阵中每一列的非零元个数</a:t>
            </a:r>
          </a:p>
          <a:p>
            <a:pPr>
              <a:buFont typeface="Wingdings" pitchFamily="2" charset="2"/>
              <a:buNone/>
              <a:defRPr/>
            </a:pPr>
            <a:r>
              <a:rPr lang="en-US" altLang="zh-CN" sz="2000" b="0" dirty="0">
                <a:latin typeface="+mn-lt"/>
              </a:rPr>
              <a:t>      </a:t>
            </a:r>
            <a:r>
              <a:rPr lang="en-US" altLang="zh-CN" sz="2000" b="0" dirty="0" err="1">
                <a:latin typeface="+mn-lt"/>
              </a:rPr>
              <a:t>int</a:t>
            </a:r>
            <a:r>
              <a:rPr lang="en-US" altLang="zh-CN" sz="2000" b="0" dirty="0">
                <a:latin typeface="+mn-lt"/>
              </a:rPr>
              <a:t> *</a:t>
            </a:r>
            <a:r>
              <a:rPr lang="en-US" altLang="zh-CN" sz="2000" b="0" dirty="0" err="1">
                <a:latin typeface="+mn-lt"/>
              </a:rPr>
              <a:t>cPos</a:t>
            </a:r>
            <a:r>
              <a:rPr lang="en-US" altLang="zh-CN" sz="2000" b="0" dirty="0">
                <a:latin typeface="+mn-lt"/>
              </a:rPr>
              <a:t> = new </a:t>
            </a:r>
            <a:r>
              <a:rPr lang="en-US" altLang="zh-CN" sz="2000" b="0" dirty="0" err="1">
                <a:latin typeface="+mn-lt"/>
              </a:rPr>
              <a:t>int</a:t>
            </a:r>
            <a:r>
              <a:rPr lang="en-US" altLang="zh-CN" sz="2000" b="0" dirty="0">
                <a:latin typeface="+mn-lt"/>
              </a:rPr>
              <a:t>[cols + 1];</a:t>
            </a:r>
            <a:endParaRPr lang="zh-CN" altLang="zh-CN" sz="2000" b="0" dirty="0">
              <a:latin typeface="+mn-lt"/>
            </a:endParaRPr>
          </a:p>
          <a:p>
            <a:pPr>
              <a:buFont typeface="Wingdings" pitchFamily="2" charset="2"/>
              <a:buNone/>
              <a:defRPr/>
            </a:pPr>
            <a:r>
              <a:rPr lang="en-US" altLang="zh-CN" sz="2000" b="0" dirty="0">
                <a:latin typeface="+mn-lt"/>
              </a:rPr>
              <a:t>      </a:t>
            </a:r>
            <a:r>
              <a:rPr lang="en-US" altLang="zh-CN" sz="2000" b="0" dirty="0" err="1">
                <a:latin typeface="+mn-lt"/>
              </a:rPr>
              <a:t>int</a:t>
            </a:r>
            <a:r>
              <a:rPr lang="en-US" altLang="zh-CN" sz="2000" b="0" dirty="0">
                <a:latin typeface="+mn-lt"/>
              </a:rPr>
              <a:t> col, i;</a:t>
            </a:r>
            <a:endParaRPr lang="zh-CN" altLang="zh-CN" sz="2000" b="0" dirty="0">
              <a:latin typeface="+mn-lt"/>
            </a:endParaRPr>
          </a:p>
          <a:p>
            <a:pPr>
              <a:buFont typeface="Wingdings" pitchFamily="2" charset="2"/>
              <a:buNone/>
              <a:defRPr/>
            </a:pPr>
            <a:r>
              <a:rPr lang="en-US" altLang="zh-CN" sz="2000" b="0" dirty="0">
                <a:latin typeface="+mn-lt"/>
              </a:rPr>
              <a:t>      if (</a:t>
            </a:r>
            <a:r>
              <a:rPr lang="en-US" altLang="zh-CN" sz="2000" b="0" dirty="0" err="1">
                <a:latin typeface="+mn-lt"/>
              </a:rPr>
              <a:t>b.num</a:t>
            </a:r>
            <a:r>
              <a:rPr lang="en-US" altLang="zh-CN" sz="2000" b="0" dirty="0">
                <a:latin typeface="+mn-lt"/>
              </a:rPr>
              <a:t> &gt; 0)	{</a:t>
            </a:r>
            <a:endParaRPr lang="zh-CN" altLang="zh-CN" sz="2000" b="0" dirty="0">
              <a:latin typeface="+mn-lt"/>
            </a:endParaRPr>
          </a:p>
          <a:p>
            <a:pPr>
              <a:buFont typeface="Wingdings" pitchFamily="2" charset="2"/>
              <a:buNone/>
              <a:defRPr/>
            </a:pPr>
            <a:r>
              <a:rPr lang="en-US" altLang="zh-CN" sz="2000" b="0" dirty="0">
                <a:latin typeface="+mn-lt"/>
              </a:rPr>
              <a:t>	for (col = 0; col &lt; cols; col++) </a:t>
            </a:r>
            <a:r>
              <a:rPr lang="en-US" altLang="zh-CN" sz="2000" b="0" dirty="0" err="1">
                <a:latin typeface="+mn-lt"/>
              </a:rPr>
              <a:t>cNum</a:t>
            </a:r>
            <a:r>
              <a:rPr lang="en-US" altLang="zh-CN" sz="2000" b="0" dirty="0">
                <a:latin typeface="+mn-lt"/>
              </a:rPr>
              <a:t>[col] = 0;	// </a:t>
            </a:r>
            <a:r>
              <a:rPr lang="zh-CN" altLang="zh-CN" sz="2000" b="0" dirty="0">
                <a:latin typeface="+mn-lt"/>
              </a:rPr>
              <a:t>初始化</a:t>
            </a:r>
            <a:r>
              <a:rPr lang="en-US" altLang="zh-CN" sz="2000" b="0" dirty="0" err="1">
                <a:latin typeface="+mn-lt"/>
              </a:rPr>
              <a:t>cNum</a:t>
            </a:r>
            <a:endParaRPr lang="zh-CN" altLang="zh-CN" sz="2000" b="0" dirty="0">
              <a:latin typeface="+mn-lt"/>
            </a:endParaRPr>
          </a:p>
          <a:p>
            <a:pPr>
              <a:buFont typeface="Wingdings" pitchFamily="2" charset="2"/>
              <a:buNone/>
              <a:defRPr/>
            </a:pPr>
            <a:r>
              <a:rPr lang="en-US" altLang="zh-CN" sz="2000" b="0" dirty="0">
                <a:latin typeface="+mn-lt"/>
              </a:rPr>
              <a:t>	    for (i = 0; i &lt; </a:t>
            </a:r>
            <a:r>
              <a:rPr lang="en-US" altLang="zh-CN" sz="2000" b="0" dirty="0" err="1">
                <a:latin typeface="+mn-lt"/>
              </a:rPr>
              <a:t>a.num</a:t>
            </a:r>
            <a:r>
              <a:rPr lang="en-US" altLang="zh-CN" sz="2000" b="0" dirty="0">
                <a:latin typeface="+mn-lt"/>
              </a:rPr>
              <a:t>; i++)</a:t>
            </a:r>
            <a:endParaRPr lang="zh-CN" altLang="zh-CN" sz="2000" b="0" dirty="0">
              <a:latin typeface="+mn-lt"/>
            </a:endParaRPr>
          </a:p>
          <a:p>
            <a:pPr>
              <a:buFont typeface="Wingdings" pitchFamily="2" charset="2"/>
              <a:buNone/>
              <a:defRPr/>
            </a:pPr>
            <a:r>
              <a:rPr lang="en-US" altLang="zh-CN" sz="2000" b="0" dirty="0">
                <a:latin typeface="+mn-lt"/>
              </a:rPr>
              <a:t>	    ++</a:t>
            </a:r>
            <a:r>
              <a:rPr lang="en-US" altLang="zh-CN" sz="2000" b="0" dirty="0" err="1">
                <a:latin typeface="+mn-lt"/>
              </a:rPr>
              <a:t>cNum</a:t>
            </a:r>
            <a:r>
              <a:rPr lang="en-US" altLang="zh-CN" sz="2000" b="0" dirty="0">
                <a:latin typeface="+mn-lt"/>
              </a:rPr>
              <a:t>[</a:t>
            </a:r>
            <a:r>
              <a:rPr lang="en-US" altLang="zh-CN" sz="2000" b="0" dirty="0" err="1">
                <a:latin typeface="+mn-lt"/>
              </a:rPr>
              <a:t>triElems</a:t>
            </a:r>
            <a:r>
              <a:rPr lang="en-US" altLang="zh-CN" sz="2000" b="0" dirty="0">
                <a:latin typeface="+mn-lt"/>
              </a:rPr>
              <a:t>[i].col];// </a:t>
            </a:r>
            <a:r>
              <a:rPr lang="zh-CN" altLang="zh-CN" sz="2000" b="0" dirty="0">
                <a:latin typeface="+mn-lt"/>
              </a:rPr>
              <a:t>统计原矩阵中每一列的非零元个数</a:t>
            </a:r>
          </a:p>
        </p:txBody>
      </p:sp>
      <p:sp>
        <p:nvSpPr>
          <p:cNvPr id="4" name="标题 1"/>
          <p:cNvSpPr>
            <a:spLocks noGrp="1"/>
          </p:cNvSpPr>
          <p:nvPr>
            <p:ph type="title"/>
          </p:nvPr>
        </p:nvSpPr>
        <p:spPr>
          <a:xfrm>
            <a:off x="993775" y="142875"/>
            <a:ext cx="7754938" cy="838200"/>
          </a:xfrm>
        </p:spPr>
        <p:txBody>
          <a:bodyPr/>
          <a:lstStyle/>
          <a:p>
            <a:pPr>
              <a:defRPr/>
            </a:pPr>
            <a:r>
              <a:rPr lang="zh-CN" altLang="zh-CN" sz="4800" b="0" dirty="0"/>
              <a:t>矩阵转置</a:t>
            </a:r>
            <a:endParaRPr lang="zh-CN" altLang="en-US" dirty="0"/>
          </a:p>
        </p:txBody>
      </p:sp>
    </p:spTree>
  </p:cSld>
  <p:clrMapOvr>
    <a:masterClrMapping/>
  </p:clrMapOvr>
  <p:transition spd="slow">
    <p:circle/>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3" descr="Rectangle: Click to edit Master text styles&#10;Second level&#10;Third level&#10;Fourth level&#10;Fifth level"/>
          <p:cNvSpPr>
            <a:spLocks noGrp="1" noChangeArrowheads="1"/>
          </p:cNvSpPr>
          <p:nvPr>
            <p:ph type="body" idx="1"/>
          </p:nvPr>
        </p:nvSpPr>
        <p:spPr>
          <a:xfrm>
            <a:off x="300038" y="1384300"/>
            <a:ext cx="8736012" cy="5075238"/>
          </a:xfrm>
        </p:spPr>
        <p:txBody>
          <a:bodyPr/>
          <a:lstStyle/>
          <a:p>
            <a:pPr>
              <a:defRPr/>
            </a:pPr>
            <a:r>
              <a:rPr lang="en-US" altLang="zh-CN" sz="2000" b="0" dirty="0">
                <a:latin typeface="+mn-lt"/>
              </a:rPr>
              <a:t>    </a:t>
            </a:r>
            <a:r>
              <a:rPr lang="en-US" altLang="zh-CN" sz="2000" b="0" dirty="0" err="1">
                <a:latin typeface="+mn-lt"/>
              </a:rPr>
              <a:t>cPos</a:t>
            </a:r>
            <a:r>
              <a:rPr lang="en-US" altLang="zh-CN" sz="2000" b="0" dirty="0">
                <a:latin typeface="+mn-lt"/>
              </a:rPr>
              <a:t>[0] = 0;	// </a:t>
            </a:r>
            <a:r>
              <a:rPr lang="zh-CN" altLang="zh-CN" sz="2000" b="0" dirty="0">
                <a:latin typeface="+mn-lt"/>
              </a:rPr>
              <a:t>第一列的第一个非零元在</a:t>
            </a:r>
            <a:r>
              <a:rPr lang="en-US" altLang="zh-CN" sz="2000" b="0" dirty="0">
                <a:latin typeface="+mn-lt"/>
              </a:rPr>
              <a:t>b</a:t>
            </a:r>
            <a:r>
              <a:rPr lang="zh-CN" altLang="zh-CN" sz="2000" b="0" dirty="0">
                <a:latin typeface="+mn-lt"/>
              </a:rPr>
              <a:t>存储的起始位置</a:t>
            </a:r>
          </a:p>
          <a:p>
            <a:pPr>
              <a:defRPr/>
            </a:pPr>
            <a:r>
              <a:rPr lang="en-US" altLang="zh-CN" sz="2000" b="0" dirty="0">
                <a:latin typeface="+mn-lt"/>
              </a:rPr>
              <a:t>    for (col = 1; col &lt; cols; col++)</a:t>
            </a:r>
            <a:endParaRPr lang="zh-CN" altLang="zh-CN" sz="2000" b="0" dirty="0">
              <a:latin typeface="+mn-lt"/>
            </a:endParaRPr>
          </a:p>
          <a:p>
            <a:pPr>
              <a:defRPr/>
            </a:pPr>
            <a:r>
              <a:rPr lang="en-US" altLang="zh-CN" sz="2000" b="0" dirty="0">
                <a:latin typeface="+mn-lt"/>
              </a:rPr>
              <a:t>        </a:t>
            </a:r>
            <a:r>
              <a:rPr lang="en-US" altLang="zh-CN" sz="2000" b="0" dirty="0" err="1">
                <a:latin typeface="+mn-lt"/>
              </a:rPr>
              <a:t>cPos</a:t>
            </a:r>
            <a:r>
              <a:rPr lang="en-US" altLang="zh-CN" sz="2000" b="0" dirty="0">
                <a:latin typeface="+mn-lt"/>
              </a:rPr>
              <a:t>[col] = </a:t>
            </a:r>
            <a:r>
              <a:rPr lang="en-US" altLang="zh-CN" sz="2000" b="0" dirty="0" err="1">
                <a:latin typeface="+mn-lt"/>
              </a:rPr>
              <a:t>cPos</a:t>
            </a:r>
            <a:r>
              <a:rPr lang="en-US" altLang="zh-CN" sz="2000" b="0" dirty="0">
                <a:latin typeface="+mn-lt"/>
              </a:rPr>
              <a:t>[col - 1] + </a:t>
            </a:r>
            <a:r>
              <a:rPr lang="en-US" altLang="zh-CN" sz="2000" b="0" dirty="0" err="1">
                <a:latin typeface="+mn-lt"/>
              </a:rPr>
              <a:t>cNum</a:t>
            </a:r>
            <a:r>
              <a:rPr lang="en-US" altLang="zh-CN" sz="2000" b="0" dirty="0">
                <a:latin typeface="+mn-lt"/>
              </a:rPr>
              <a:t>[col - 1];</a:t>
            </a:r>
            <a:endParaRPr lang="zh-CN" altLang="zh-CN" sz="2000" b="0" dirty="0">
              <a:latin typeface="+mn-lt"/>
            </a:endParaRPr>
          </a:p>
          <a:p>
            <a:pPr>
              <a:buFont typeface="Wingdings" pitchFamily="2" charset="2"/>
              <a:buNone/>
              <a:defRPr/>
            </a:pPr>
            <a:r>
              <a:rPr lang="en-US" altLang="zh-CN" sz="2000" b="0" dirty="0">
                <a:latin typeface="+mn-lt"/>
              </a:rPr>
              <a:t>    for (i = 0; i &lt; </a:t>
            </a:r>
            <a:r>
              <a:rPr lang="en-US" altLang="zh-CN" sz="2000" b="0" dirty="0" err="1">
                <a:latin typeface="+mn-lt"/>
              </a:rPr>
              <a:t>num</a:t>
            </a:r>
            <a:r>
              <a:rPr lang="en-US" altLang="zh-CN" sz="2000" b="0" dirty="0">
                <a:latin typeface="+mn-lt"/>
              </a:rPr>
              <a:t>; i++){	// </a:t>
            </a:r>
            <a:r>
              <a:rPr lang="zh-CN" altLang="zh-CN" sz="2000" b="0" dirty="0">
                <a:latin typeface="+mn-lt"/>
              </a:rPr>
              <a:t>循环遍历原矩阵中的三元组</a:t>
            </a:r>
          </a:p>
          <a:p>
            <a:pPr>
              <a:buFont typeface="Wingdings" pitchFamily="2" charset="2"/>
              <a:buNone/>
              <a:defRPr/>
            </a:pPr>
            <a:r>
              <a:rPr lang="en-US" altLang="zh-CN" sz="2000" b="0" dirty="0">
                <a:latin typeface="+mn-lt"/>
              </a:rPr>
              <a:t>        </a:t>
            </a:r>
            <a:r>
              <a:rPr lang="en-US" altLang="zh-CN" sz="2000" b="0" dirty="0" err="1">
                <a:latin typeface="+mn-lt"/>
              </a:rPr>
              <a:t>int</a:t>
            </a:r>
            <a:r>
              <a:rPr lang="en-US" altLang="zh-CN" sz="2000" b="0" dirty="0">
                <a:latin typeface="+mn-lt"/>
              </a:rPr>
              <a:t> j = </a:t>
            </a:r>
            <a:r>
              <a:rPr lang="en-US" altLang="zh-CN" sz="2000" b="0" dirty="0" err="1">
                <a:latin typeface="+mn-lt"/>
              </a:rPr>
              <a:t>cPos</a:t>
            </a:r>
            <a:r>
              <a:rPr lang="en-US" altLang="zh-CN" sz="2000" b="0" dirty="0">
                <a:latin typeface="+mn-lt"/>
              </a:rPr>
              <a:t>[</a:t>
            </a:r>
            <a:r>
              <a:rPr lang="en-US" altLang="zh-CN" sz="2000" b="0" dirty="0" err="1">
                <a:latin typeface="+mn-lt"/>
              </a:rPr>
              <a:t>triElems</a:t>
            </a:r>
            <a:r>
              <a:rPr lang="en-US" altLang="zh-CN" sz="2000" b="0" dirty="0">
                <a:latin typeface="+mn-lt"/>
              </a:rPr>
              <a:t>[i].col];	</a:t>
            </a:r>
            <a:endParaRPr lang="zh-CN" altLang="zh-CN" sz="2000" b="0" dirty="0">
              <a:latin typeface="+mn-lt"/>
            </a:endParaRPr>
          </a:p>
          <a:p>
            <a:pPr>
              <a:buFont typeface="Wingdings" pitchFamily="2" charset="2"/>
              <a:buNone/>
              <a:defRPr/>
            </a:pPr>
            <a:r>
              <a:rPr lang="en-US" altLang="zh-CN" sz="2000" b="0" dirty="0">
                <a:latin typeface="+mn-lt"/>
              </a:rPr>
              <a:t>        </a:t>
            </a:r>
            <a:r>
              <a:rPr lang="en-US" altLang="zh-CN" sz="2000" b="0" dirty="0" err="1">
                <a:latin typeface="+mn-lt"/>
              </a:rPr>
              <a:t>b.triElems</a:t>
            </a:r>
            <a:r>
              <a:rPr lang="en-US" altLang="zh-CN" sz="2000" b="0" dirty="0">
                <a:latin typeface="+mn-lt"/>
              </a:rPr>
              <a:t>[j].row = </a:t>
            </a:r>
            <a:r>
              <a:rPr lang="en-US" altLang="zh-CN" sz="2000" b="0" dirty="0" err="1">
                <a:latin typeface="+mn-lt"/>
              </a:rPr>
              <a:t>triElems</a:t>
            </a:r>
            <a:r>
              <a:rPr lang="en-US" altLang="zh-CN" sz="2000" b="0" dirty="0">
                <a:latin typeface="+mn-lt"/>
              </a:rPr>
              <a:t>[i].col; </a:t>
            </a:r>
            <a:endParaRPr lang="zh-CN" altLang="zh-CN" sz="2000" b="0" dirty="0">
              <a:latin typeface="+mn-lt"/>
            </a:endParaRPr>
          </a:p>
          <a:p>
            <a:pPr>
              <a:buFont typeface="Wingdings" pitchFamily="2" charset="2"/>
              <a:buNone/>
              <a:defRPr/>
            </a:pPr>
            <a:r>
              <a:rPr lang="en-US" altLang="zh-CN" sz="2000" b="0" dirty="0">
                <a:latin typeface="+mn-lt"/>
              </a:rPr>
              <a:t>        </a:t>
            </a:r>
            <a:r>
              <a:rPr lang="en-US" altLang="zh-CN" sz="2000" b="0" dirty="0" err="1">
                <a:latin typeface="+mn-lt"/>
              </a:rPr>
              <a:t>b.triElems</a:t>
            </a:r>
            <a:r>
              <a:rPr lang="en-US" altLang="zh-CN" sz="2000" b="0" dirty="0">
                <a:latin typeface="+mn-lt"/>
              </a:rPr>
              <a:t>[j].col = </a:t>
            </a:r>
            <a:r>
              <a:rPr lang="en-US" altLang="zh-CN" sz="2000" b="0" dirty="0" err="1">
                <a:latin typeface="+mn-lt"/>
              </a:rPr>
              <a:t>triElems</a:t>
            </a:r>
            <a:r>
              <a:rPr lang="en-US" altLang="zh-CN" sz="2000" b="0" dirty="0">
                <a:latin typeface="+mn-lt"/>
              </a:rPr>
              <a:t>[i].row; </a:t>
            </a:r>
            <a:endParaRPr lang="zh-CN" altLang="zh-CN" sz="2000" b="0" dirty="0">
              <a:latin typeface="+mn-lt"/>
            </a:endParaRPr>
          </a:p>
          <a:p>
            <a:pPr>
              <a:buFont typeface="Wingdings" pitchFamily="2" charset="2"/>
              <a:buNone/>
              <a:defRPr/>
            </a:pPr>
            <a:r>
              <a:rPr lang="en-US" altLang="zh-CN" sz="2000" b="0" dirty="0">
                <a:latin typeface="+mn-lt"/>
              </a:rPr>
              <a:t>        </a:t>
            </a:r>
            <a:r>
              <a:rPr lang="en-US" altLang="zh-CN" sz="2000" b="0" dirty="0" err="1">
                <a:latin typeface="+mn-lt"/>
              </a:rPr>
              <a:t>b.triElems</a:t>
            </a:r>
            <a:r>
              <a:rPr lang="en-US" altLang="zh-CN" sz="2000" b="0" dirty="0">
                <a:latin typeface="+mn-lt"/>
              </a:rPr>
              <a:t>[j].value = </a:t>
            </a:r>
            <a:r>
              <a:rPr lang="en-US" altLang="zh-CN" sz="2000" b="0" dirty="0" err="1">
                <a:latin typeface="+mn-lt"/>
              </a:rPr>
              <a:t>triElems</a:t>
            </a:r>
            <a:r>
              <a:rPr lang="en-US" altLang="zh-CN" sz="2000" b="0" dirty="0">
                <a:latin typeface="+mn-lt"/>
              </a:rPr>
              <a:t>[i].value; </a:t>
            </a:r>
            <a:endParaRPr lang="zh-CN" altLang="zh-CN" sz="2000" b="0" dirty="0">
              <a:latin typeface="+mn-lt"/>
            </a:endParaRPr>
          </a:p>
          <a:p>
            <a:pPr>
              <a:buFont typeface="Wingdings" pitchFamily="2" charset="2"/>
              <a:buNone/>
              <a:defRPr/>
            </a:pPr>
            <a:r>
              <a:rPr lang="en-US" altLang="zh-CN" sz="2000" b="0" dirty="0">
                <a:latin typeface="+mn-lt"/>
              </a:rPr>
              <a:t>        ++</a:t>
            </a:r>
            <a:r>
              <a:rPr lang="en-US" altLang="zh-CN" sz="2000" b="0" dirty="0" err="1">
                <a:latin typeface="+mn-lt"/>
              </a:rPr>
              <a:t>cPos</a:t>
            </a:r>
            <a:r>
              <a:rPr lang="en-US" altLang="zh-CN" sz="2000" b="0" dirty="0">
                <a:latin typeface="+mn-lt"/>
              </a:rPr>
              <a:t>[</a:t>
            </a:r>
            <a:r>
              <a:rPr lang="en-US" altLang="zh-CN" sz="2000" b="0" dirty="0" err="1">
                <a:latin typeface="+mn-lt"/>
              </a:rPr>
              <a:t>triElems</a:t>
            </a:r>
            <a:r>
              <a:rPr lang="en-US" altLang="zh-CN" sz="2000" b="0" dirty="0">
                <a:latin typeface="+mn-lt"/>
              </a:rPr>
              <a:t>[i].col];	</a:t>
            </a:r>
            <a:endParaRPr lang="zh-CN" altLang="zh-CN" sz="2000" b="0" dirty="0">
              <a:latin typeface="+mn-lt"/>
            </a:endParaRPr>
          </a:p>
          <a:p>
            <a:pPr>
              <a:buFont typeface="Wingdings" pitchFamily="2" charset="2"/>
              <a:buNone/>
              <a:defRPr/>
            </a:pPr>
            <a:r>
              <a:rPr lang="en-US" altLang="zh-CN" sz="2000" b="0" dirty="0">
                <a:latin typeface="+mn-lt"/>
              </a:rPr>
              <a:t>     }</a:t>
            </a:r>
            <a:endParaRPr lang="zh-CN" altLang="zh-CN" sz="2000" b="0" dirty="0">
              <a:latin typeface="+mn-lt"/>
            </a:endParaRPr>
          </a:p>
          <a:p>
            <a:pPr>
              <a:buFont typeface="Wingdings" pitchFamily="2" charset="2"/>
              <a:buNone/>
              <a:defRPr/>
            </a:pPr>
            <a:r>
              <a:rPr lang="en-US" altLang="zh-CN" sz="2000" b="0" dirty="0">
                <a:latin typeface="+mn-lt"/>
              </a:rPr>
              <a:t>   }</a:t>
            </a:r>
            <a:endParaRPr lang="zh-CN" altLang="zh-CN" sz="2000" b="0" dirty="0">
              <a:latin typeface="+mn-lt"/>
            </a:endParaRPr>
          </a:p>
          <a:p>
            <a:pPr>
              <a:buFont typeface="Wingdings" pitchFamily="2" charset="2"/>
              <a:buNone/>
              <a:defRPr/>
            </a:pPr>
            <a:r>
              <a:rPr lang="en-US" altLang="zh-CN" sz="2000" b="0" dirty="0">
                <a:latin typeface="+mn-lt"/>
              </a:rPr>
              <a:t>   delete []</a:t>
            </a:r>
            <a:r>
              <a:rPr lang="en-US" altLang="zh-CN" sz="2000" b="0" dirty="0" err="1">
                <a:latin typeface="+mn-lt"/>
              </a:rPr>
              <a:t>cNum</a:t>
            </a:r>
            <a:r>
              <a:rPr lang="en-US" altLang="zh-CN" sz="2000" b="0" dirty="0">
                <a:latin typeface="+mn-lt"/>
              </a:rPr>
              <a:t>;	</a:t>
            </a:r>
            <a:endParaRPr lang="zh-CN" altLang="zh-CN" sz="2000" b="0" dirty="0">
              <a:latin typeface="+mn-lt"/>
            </a:endParaRPr>
          </a:p>
          <a:p>
            <a:pPr>
              <a:buFont typeface="Wingdings" pitchFamily="2" charset="2"/>
              <a:buNone/>
              <a:defRPr/>
            </a:pPr>
            <a:r>
              <a:rPr lang="en-US" altLang="zh-CN" sz="2000" b="0" dirty="0">
                <a:latin typeface="+mn-lt"/>
              </a:rPr>
              <a:t>   delete []</a:t>
            </a:r>
            <a:r>
              <a:rPr lang="en-US" altLang="zh-CN" sz="2000" b="0" dirty="0" err="1">
                <a:latin typeface="+mn-lt"/>
              </a:rPr>
              <a:t>cPos</a:t>
            </a:r>
            <a:r>
              <a:rPr lang="en-US" altLang="zh-CN" sz="2000" b="0" dirty="0">
                <a:latin typeface="+mn-lt"/>
              </a:rPr>
              <a:t>;	</a:t>
            </a:r>
            <a:endParaRPr lang="zh-CN" altLang="zh-CN" sz="2000" b="0" dirty="0">
              <a:latin typeface="+mn-lt"/>
            </a:endParaRPr>
          </a:p>
          <a:p>
            <a:pPr>
              <a:buFont typeface="Wingdings" pitchFamily="2" charset="2"/>
              <a:buNone/>
              <a:defRPr/>
            </a:pPr>
            <a:r>
              <a:rPr lang="en-US" altLang="zh-CN" sz="2000" b="0" dirty="0">
                <a:latin typeface="+mn-lt"/>
              </a:rPr>
              <a:t>}</a:t>
            </a:r>
            <a:endParaRPr lang="zh-CN" altLang="zh-CN" sz="2000" b="0" dirty="0">
              <a:latin typeface="+mn-lt"/>
            </a:endParaRPr>
          </a:p>
        </p:txBody>
      </p:sp>
      <p:sp>
        <p:nvSpPr>
          <p:cNvPr id="4" name="标题 1"/>
          <p:cNvSpPr>
            <a:spLocks noGrp="1"/>
          </p:cNvSpPr>
          <p:nvPr>
            <p:ph type="title"/>
          </p:nvPr>
        </p:nvSpPr>
        <p:spPr>
          <a:xfrm>
            <a:off x="993775" y="142875"/>
            <a:ext cx="7754938" cy="838200"/>
          </a:xfrm>
        </p:spPr>
        <p:txBody>
          <a:bodyPr/>
          <a:lstStyle/>
          <a:p>
            <a:pPr>
              <a:defRPr/>
            </a:pPr>
            <a:r>
              <a:rPr lang="zh-CN" altLang="zh-CN" sz="4800" b="0" dirty="0"/>
              <a:t>矩阵转置</a:t>
            </a:r>
            <a:endParaRPr lang="zh-CN" altLang="en-US" dirty="0"/>
          </a:p>
        </p:txBody>
      </p:sp>
    </p:spTree>
  </p:cSld>
  <p:clrMapOvr>
    <a:masterClrMapping/>
  </p:clrMapOvr>
  <p:transition spd="slow">
    <p:circle/>
  </p:transition>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2899" name="Rectangle 3" descr="Rectangle: Click to edit Master text styles&#10;Second level&#10;Third level&#10;Fourth level&#10;Fifth level"/>
          <p:cNvSpPr>
            <a:spLocks noGrp="1" noChangeArrowheads="1"/>
          </p:cNvSpPr>
          <p:nvPr>
            <p:ph type="body" idx="1"/>
          </p:nvPr>
        </p:nvSpPr>
        <p:spPr>
          <a:xfrm>
            <a:off x="300038" y="1384300"/>
            <a:ext cx="7521575" cy="5075238"/>
          </a:xfrm>
        </p:spPr>
        <p:txBody>
          <a:bodyPr/>
          <a:lstStyle/>
          <a:p>
            <a:pPr algn="just" eaLnBrk="1" hangingPunct="1">
              <a:lnSpc>
                <a:spcPct val="110000"/>
              </a:lnSpc>
              <a:spcBef>
                <a:spcPct val="50000"/>
              </a:spcBef>
              <a:buClr>
                <a:srgbClr val="0000FF"/>
              </a:buClr>
              <a:buFont typeface="Wingdings" pitchFamily="2" charset="2"/>
              <a:buNone/>
              <a:defRPr/>
            </a:pPr>
            <a:r>
              <a:rPr lang="en-US" altLang="zh-CN" dirty="0">
                <a:solidFill>
                  <a:srgbClr val="0000FF"/>
                </a:solidFill>
                <a:ea typeface="楷体_GB2312" pitchFamily="49" charset="-122"/>
              </a:rPr>
              <a:t>(6)</a:t>
            </a:r>
            <a:r>
              <a:rPr lang="en-US" altLang="zh-CN" dirty="0">
                <a:solidFill>
                  <a:srgbClr val="0000FF"/>
                </a:solidFill>
                <a:latin typeface="Times New Roman" pitchFamily="18" charset="0"/>
                <a:ea typeface="楷体_GB2312" pitchFamily="49" charset="-122"/>
              </a:rPr>
              <a:t>  </a:t>
            </a:r>
            <a:r>
              <a:rPr lang="en-US" altLang="zh-CN" dirty="0">
                <a:solidFill>
                  <a:srgbClr val="0000FF"/>
                </a:solidFill>
                <a:ea typeface="楷体_GB2312" pitchFamily="49" charset="-122"/>
              </a:rPr>
              <a:t> </a:t>
            </a:r>
            <a:r>
              <a:rPr lang="zh-CN" altLang="en-US" dirty="0">
                <a:solidFill>
                  <a:srgbClr val="0000FF"/>
                </a:solidFill>
                <a:ea typeface="楷体_GB2312" pitchFamily="49" charset="-122"/>
              </a:rPr>
              <a:t>找字符：在一个串中是否存在一个字符。</a:t>
            </a:r>
          </a:p>
          <a:p>
            <a:pPr algn="just" eaLnBrk="1" hangingPunct="1">
              <a:lnSpc>
                <a:spcPct val="110000"/>
              </a:lnSpc>
              <a:spcBef>
                <a:spcPct val="50000"/>
              </a:spcBef>
              <a:buClr>
                <a:srgbClr val="0000FF"/>
              </a:buClr>
              <a:buFont typeface="Wingdings" pitchFamily="2" charset="2"/>
              <a:buNone/>
              <a:defRPr/>
            </a:pPr>
            <a:r>
              <a:rPr lang="zh-CN" altLang="en-US" dirty="0">
                <a:ea typeface="楷体_GB2312" pitchFamily="49" charset="-122"/>
              </a:rPr>
              <a:t>设在串</a:t>
            </a:r>
            <a:r>
              <a:rPr lang="en-US" altLang="zh-CN" dirty="0" err="1">
                <a:ea typeface="楷体_GB2312" pitchFamily="49" charset="-122"/>
              </a:rPr>
              <a:t>str</a:t>
            </a:r>
            <a:r>
              <a:rPr lang="zh-CN" altLang="en-US" dirty="0">
                <a:ea typeface="楷体_GB2312" pitchFamily="49" charset="-122"/>
              </a:rPr>
              <a:t>中查找字符</a:t>
            </a:r>
            <a:r>
              <a:rPr lang="en-US" altLang="zh-CN" dirty="0" err="1">
                <a:ea typeface="楷体_GB2312" pitchFamily="49" charset="-122"/>
              </a:rPr>
              <a:t>ch</a:t>
            </a:r>
            <a:r>
              <a:rPr lang="zh-CN" altLang="en-US" dirty="0">
                <a:ea typeface="楷体_GB2312" pitchFamily="49" charset="-122"/>
              </a:rPr>
              <a:t>，若串</a:t>
            </a:r>
            <a:r>
              <a:rPr lang="en-US" altLang="zh-CN" dirty="0" err="1">
                <a:ea typeface="楷体_GB2312" pitchFamily="49" charset="-122"/>
              </a:rPr>
              <a:t>str</a:t>
            </a:r>
            <a:r>
              <a:rPr lang="zh-CN" altLang="en-US" dirty="0">
                <a:ea typeface="楷体_GB2312" pitchFamily="49" charset="-122"/>
              </a:rPr>
              <a:t>中存在字符</a:t>
            </a:r>
            <a:r>
              <a:rPr lang="en-US" altLang="zh-CN" dirty="0" err="1">
                <a:ea typeface="楷体_GB2312" pitchFamily="49" charset="-122"/>
              </a:rPr>
              <a:t>ch</a:t>
            </a:r>
            <a:r>
              <a:rPr lang="zh-CN" altLang="en-US" dirty="0">
                <a:ea typeface="楷体_GB2312" pitchFamily="49" charset="-122"/>
              </a:rPr>
              <a:t>，则操作结果为字符</a:t>
            </a:r>
            <a:r>
              <a:rPr lang="en-US" altLang="zh-CN" dirty="0" err="1">
                <a:ea typeface="楷体_GB2312" pitchFamily="49" charset="-122"/>
              </a:rPr>
              <a:t>ch</a:t>
            </a:r>
            <a:r>
              <a:rPr lang="zh-CN" altLang="en-US" dirty="0">
                <a:ea typeface="楷体_GB2312" pitchFamily="49" charset="-122"/>
              </a:rPr>
              <a:t>在串</a:t>
            </a:r>
            <a:r>
              <a:rPr lang="en-US" altLang="zh-CN" dirty="0" err="1">
                <a:ea typeface="楷体_GB2312" pitchFamily="49" charset="-122"/>
              </a:rPr>
              <a:t>str</a:t>
            </a:r>
            <a:r>
              <a:rPr lang="zh-CN" altLang="en-US" dirty="0">
                <a:ea typeface="楷体_GB2312" pitchFamily="49" charset="-122"/>
              </a:rPr>
              <a:t>中第一次出现的位置；</a:t>
            </a:r>
          </a:p>
          <a:p>
            <a:pPr algn="just" eaLnBrk="1" hangingPunct="1">
              <a:lnSpc>
                <a:spcPct val="110000"/>
              </a:lnSpc>
              <a:spcBef>
                <a:spcPct val="50000"/>
              </a:spcBef>
              <a:buClr>
                <a:srgbClr val="0000FF"/>
              </a:buClr>
              <a:buFont typeface="Wingdings" pitchFamily="2" charset="2"/>
              <a:buNone/>
              <a:defRPr/>
            </a:pPr>
            <a:r>
              <a:rPr lang="zh-CN" altLang="en-US" dirty="0">
                <a:solidFill>
                  <a:srgbClr val="CC0000"/>
                </a:solidFill>
                <a:ea typeface="楷体_GB2312" pitchFamily="49" charset="-122"/>
              </a:rPr>
              <a:t>若串</a:t>
            </a:r>
            <a:r>
              <a:rPr lang="en-US" altLang="zh-CN" dirty="0" err="1">
                <a:solidFill>
                  <a:srgbClr val="CC0000"/>
                </a:solidFill>
                <a:ea typeface="楷体_GB2312" pitchFamily="49" charset="-122"/>
              </a:rPr>
              <a:t>str</a:t>
            </a:r>
            <a:r>
              <a:rPr lang="zh-CN" altLang="en-US" dirty="0">
                <a:solidFill>
                  <a:srgbClr val="CC0000"/>
                </a:solidFill>
                <a:ea typeface="楷体_GB2312" pitchFamily="49" charset="-122"/>
              </a:rPr>
              <a:t>中不存在字符</a:t>
            </a:r>
            <a:r>
              <a:rPr lang="en-US" altLang="zh-CN" dirty="0" err="1">
                <a:solidFill>
                  <a:srgbClr val="CC0000"/>
                </a:solidFill>
                <a:ea typeface="楷体_GB2312" pitchFamily="49" charset="-122"/>
              </a:rPr>
              <a:t>ch</a:t>
            </a:r>
            <a:r>
              <a:rPr lang="zh-CN" altLang="en-US" dirty="0">
                <a:solidFill>
                  <a:srgbClr val="CC0000"/>
                </a:solidFill>
                <a:ea typeface="楷体_GB2312" pitchFamily="49" charset="-122"/>
              </a:rPr>
              <a:t>，则操作结果为－</a:t>
            </a:r>
            <a:r>
              <a:rPr lang="en-US" altLang="zh-CN" dirty="0">
                <a:solidFill>
                  <a:srgbClr val="CC0000"/>
                </a:solidFill>
                <a:ea typeface="楷体_GB2312" pitchFamily="49" charset="-122"/>
              </a:rPr>
              <a:t>1</a:t>
            </a:r>
            <a:r>
              <a:rPr lang="zh-CN" altLang="en-US" dirty="0">
                <a:solidFill>
                  <a:srgbClr val="CC0000"/>
                </a:solidFill>
                <a:ea typeface="楷体_GB2312" pitchFamily="49" charset="-122"/>
              </a:rPr>
              <a:t>。</a:t>
            </a:r>
          </a:p>
          <a:p>
            <a:pPr algn="just" eaLnBrk="1" hangingPunct="1">
              <a:lnSpc>
                <a:spcPct val="110000"/>
              </a:lnSpc>
              <a:spcBef>
                <a:spcPct val="50000"/>
              </a:spcBef>
              <a:buClr>
                <a:srgbClr val="0000FF"/>
              </a:buClr>
              <a:buFont typeface="Wingdings" pitchFamily="2" charset="2"/>
              <a:buNone/>
              <a:defRPr/>
            </a:pPr>
            <a:r>
              <a:rPr lang="zh-CN" altLang="en-US" dirty="0">
                <a:ea typeface="楷体_GB2312" pitchFamily="49" charset="-122"/>
              </a:rPr>
              <a:t>例如，在串</a:t>
            </a:r>
            <a:r>
              <a:rPr lang="en-US" altLang="zh-CN" dirty="0">
                <a:ea typeface="楷体_GB2312" pitchFamily="49" charset="-122"/>
              </a:rPr>
              <a:t>s2</a:t>
            </a:r>
            <a:r>
              <a:rPr lang="zh-CN" altLang="en-US" dirty="0">
                <a:ea typeface="楷体_GB2312" pitchFamily="49" charset="-122"/>
              </a:rPr>
              <a:t>中查找字符</a:t>
            </a:r>
            <a:r>
              <a:rPr lang="en-US" altLang="zh-CN" dirty="0">
                <a:ea typeface="楷体_GB2312" pitchFamily="49" charset="-122"/>
              </a:rPr>
              <a:t>'e'</a:t>
            </a:r>
            <a:r>
              <a:rPr lang="zh-CN" altLang="en-US" dirty="0">
                <a:ea typeface="楷体_GB2312" pitchFamily="49" charset="-122"/>
              </a:rPr>
              <a:t>，则操作结果为</a:t>
            </a:r>
            <a:r>
              <a:rPr lang="en-US" altLang="zh-CN" dirty="0">
                <a:ea typeface="楷体_GB2312" pitchFamily="49" charset="-122"/>
              </a:rPr>
              <a:t>1</a:t>
            </a:r>
            <a:r>
              <a:rPr lang="zh-CN" altLang="en-US" dirty="0">
                <a:ea typeface="楷体_GB2312" pitchFamily="49" charset="-122"/>
              </a:rPr>
              <a:t>；在串</a:t>
            </a:r>
            <a:r>
              <a:rPr lang="en-US" altLang="zh-CN" dirty="0">
                <a:ea typeface="楷体_GB2312" pitchFamily="49" charset="-122"/>
              </a:rPr>
              <a:t>s2</a:t>
            </a:r>
            <a:r>
              <a:rPr lang="zh-CN" altLang="en-US" dirty="0">
                <a:ea typeface="楷体_GB2312" pitchFamily="49" charset="-122"/>
              </a:rPr>
              <a:t>中查找字符</a:t>
            </a:r>
            <a:r>
              <a:rPr lang="en-US" altLang="zh-CN" dirty="0">
                <a:ea typeface="楷体_GB2312" pitchFamily="49" charset="-122"/>
              </a:rPr>
              <a:t>'c'</a:t>
            </a:r>
            <a:r>
              <a:rPr lang="zh-CN" altLang="en-US" dirty="0">
                <a:ea typeface="楷体_GB2312" pitchFamily="49" charset="-122"/>
              </a:rPr>
              <a:t>，则操作结果为－</a:t>
            </a:r>
            <a:r>
              <a:rPr lang="en-US" altLang="zh-CN" dirty="0">
                <a:ea typeface="楷体_GB2312" pitchFamily="49" charset="-122"/>
              </a:rPr>
              <a:t>1</a:t>
            </a:r>
            <a:r>
              <a:rPr lang="zh-CN" altLang="en-US" dirty="0">
                <a:ea typeface="楷体_GB2312" pitchFamily="49" charset="-122"/>
              </a:rPr>
              <a:t>。</a:t>
            </a:r>
          </a:p>
        </p:txBody>
      </p:sp>
      <p:sp>
        <p:nvSpPr>
          <p:cNvPr id="18435" name="Rectangle 2"/>
          <p:cNvSpPr>
            <a:spLocks noGrp="1" noChangeArrowheads="1"/>
          </p:cNvSpPr>
          <p:nvPr>
            <p:ph type="title"/>
          </p:nvPr>
        </p:nvSpPr>
        <p:spPr>
          <a:xfrm>
            <a:off x="993775" y="142875"/>
            <a:ext cx="7754938" cy="838200"/>
          </a:xfrm>
        </p:spPr>
        <p:txBody>
          <a:bodyPr/>
          <a:lstStyle/>
          <a:p>
            <a:pPr eaLnBrk="1" hangingPunct="1"/>
            <a:r>
              <a:rPr lang="zh-CN" altLang="en-US">
                <a:solidFill>
                  <a:schemeClr val="tx2"/>
                </a:solidFill>
                <a:latin typeface="黑体" pitchFamily="49" charset="-122"/>
                <a:ea typeface="黑体" pitchFamily="49" charset="-122"/>
              </a:rPr>
              <a:t>字符串的操作</a:t>
            </a:r>
          </a:p>
        </p:txBody>
      </p:sp>
      <p:sp>
        <p:nvSpPr>
          <p:cNvPr id="3" name="TextBox 2"/>
          <p:cNvSpPr txBox="1">
            <a:spLocks noChangeArrowheads="1"/>
          </p:cNvSpPr>
          <p:nvPr/>
        </p:nvSpPr>
        <p:spPr bwMode="auto">
          <a:xfrm>
            <a:off x="863600" y="4833938"/>
            <a:ext cx="5653088" cy="130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110000"/>
              </a:lnSpc>
              <a:buClr>
                <a:srgbClr val="0000FF"/>
              </a:buClr>
              <a:buFont typeface="Wingdings" pitchFamily="2" charset="2"/>
              <a:buNone/>
            </a:pPr>
            <a:r>
              <a:rPr lang="en-US" altLang="zh-CN" sz="2400">
                <a:solidFill>
                  <a:srgbClr val="0000FF"/>
                </a:solidFill>
                <a:ea typeface="楷体_GB2312"/>
                <a:cs typeface="楷体_GB2312"/>
              </a:rPr>
              <a:t>s1</a:t>
            </a:r>
            <a:r>
              <a:rPr lang="en-US" altLang="zh-CN" sz="2400">
                <a:ea typeface="楷体_GB2312"/>
                <a:cs typeface="楷体_GB2312"/>
              </a:rPr>
              <a:t> = "It is a car"</a:t>
            </a:r>
          </a:p>
          <a:p>
            <a:pPr algn="just" eaLnBrk="1" hangingPunct="1">
              <a:lnSpc>
                <a:spcPct val="110000"/>
              </a:lnSpc>
              <a:buClr>
                <a:srgbClr val="0000FF"/>
              </a:buClr>
              <a:buFont typeface="Wingdings" pitchFamily="2" charset="2"/>
              <a:buNone/>
            </a:pPr>
            <a:r>
              <a:rPr lang="en-US" altLang="zh-CN" sz="2400">
                <a:solidFill>
                  <a:srgbClr val="0000FF"/>
                </a:solidFill>
                <a:ea typeface="楷体_GB2312"/>
                <a:cs typeface="楷体_GB2312"/>
              </a:rPr>
              <a:t>s2</a:t>
            </a:r>
            <a:r>
              <a:rPr lang="en-US" altLang="zh-CN" sz="2400">
                <a:ea typeface="楷体_GB2312"/>
                <a:cs typeface="楷体_GB2312"/>
              </a:rPr>
              <a:t> = "jeep"</a:t>
            </a:r>
          </a:p>
          <a:p>
            <a:pPr algn="just" eaLnBrk="1" hangingPunct="1">
              <a:lnSpc>
                <a:spcPct val="110000"/>
              </a:lnSpc>
              <a:buClr>
                <a:srgbClr val="0000FF"/>
              </a:buClr>
              <a:buFont typeface="Wingdings" pitchFamily="2" charset="2"/>
              <a:buNone/>
            </a:pPr>
            <a:r>
              <a:rPr lang="en-US" altLang="zh-CN" sz="2400">
                <a:solidFill>
                  <a:srgbClr val="0000FF"/>
                </a:solidFill>
                <a:ea typeface="楷体_GB2312"/>
                <a:cs typeface="楷体_GB2312"/>
              </a:rPr>
              <a:t>s3 </a:t>
            </a:r>
            <a:r>
              <a:rPr lang="en-US" altLang="zh-CN" sz="2400">
                <a:ea typeface="楷体_GB2312"/>
                <a:cs typeface="楷体_GB2312"/>
              </a:rPr>
              <a:t>= "car"</a:t>
            </a:r>
          </a:p>
        </p:txBody>
      </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92899">
                                            <p:txEl>
                                              <p:pRg st="0" end="0"/>
                                            </p:txEl>
                                          </p:spTgt>
                                        </p:tgtEl>
                                        <p:attrNameLst>
                                          <p:attrName>style.visibility</p:attrName>
                                        </p:attrNameLst>
                                      </p:cBhvr>
                                      <p:to>
                                        <p:strVal val="visible"/>
                                      </p:to>
                                    </p:set>
                                    <p:anim calcmode="lin" valueType="num">
                                      <p:cBhvr additive="base">
                                        <p:cTn id="7" dur="500" fill="hold"/>
                                        <p:tgtEl>
                                          <p:spTgt spid="5928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928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92899">
                                            <p:txEl>
                                              <p:pRg st="1" end="1"/>
                                            </p:txEl>
                                          </p:spTgt>
                                        </p:tgtEl>
                                        <p:attrNameLst>
                                          <p:attrName>style.visibility</p:attrName>
                                        </p:attrNameLst>
                                      </p:cBhvr>
                                      <p:to>
                                        <p:strVal val="visible"/>
                                      </p:to>
                                    </p:set>
                                    <p:anim calcmode="lin" valueType="num">
                                      <p:cBhvr additive="base">
                                        <p:cTn id="13" dur="500" fill="hold"/>
                                        <p:tgtEl>
                                          <p:spTgt spid="59289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9289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92899">
                                            <p:txEl>
                                              <p:pRg st="2" end="2"/>
                                            </p:txEl>
                                          </p:spTgt>
                                        </p:tgtEl>
                                        <p:attrNameLst>
                                          <p:attrName>style.visibility</p:attrName>
                                        </p:attrNameLst>
                                      </p:cBhvr>
                                      <p:to>
                                        <p:strVal val="visible"/>
                                      </p:to>
                                    </p:set>
                                    <p:anim calcmode="lin" valueType="num">
                                      <p:cBhvr additive="base">
                                        <p:cTn id="19" dur="500" fill="hold"/>
                                        <p:tgtEl>
                                          <p:spTgt spid="59289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9289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92899">
                                            <p:txEl>
                                              <p:pRg st="3" end="3"/>
                                            </p:txEl>
                                          </p:spTgt>
                                        </p:tgtEl>
                                        <p:attrNameLst>
                                          <p:attrName>style.visibility</p:attrName>
                                        </p:attrNameLst>
                                      </p:cBhvr>
                                      <p:to>
                                        <p:strVal val="visible"/>
                                      </p:to>
                                    </p:set>
                                    <p:anim calcmode="lin" valueType="num">
                                      <p:cBhvr additive="base">
                                        <p:cTn id="25" dur="500" fill="hold"/>
                                        <p:tgtEl>
                                          <p:spTgt spid="59289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9289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p:cTn id="31" dur="500" fill="hold"/>
                                        <p:tgtEl>
                                          <p:spTgt spid="3"/>
                                        </p:tgtEl>
                                        <p:attrNameLst>
                                          <p:attrName>ppt_w</p:attrName>
                                        </p:attrNameLst>
                                      </p:cBhvr>
                                      <p:tavLst>
                                        <p:tav tm="0">
                                          <p:val>
                                            <p:fltVal val="0"/>
                                          </p:val>
                                        </p:tav>
                                        <p:tav tm="100000">
                                          <p:val>
                                            <p:strVal val="#ppt_w"/>
                                          </p:val>
                                        </p:tav>
                                      </p:tavLst>
                                    </p:anim>
                                    <p:anim calcmode="lin" valueType="num">
                                      <p:cBhvr>
                                        <p:cTn id="32" dur="500" fill="hold"/>
                                        <p:tgtEl>
                                          <p:spTgt spid="3"/>
                                        </p:tgtEl>
                                        <p:attrNameLst>
                                          <p:attrName>ppt_h</p:attrName>
                                        </p:attrNameLst>
                                      </p:cBhvr>
                                      <p:tavLst>
                                        <p:tav tm="0">
                                          <p:val>
                                            <p:fltVal val="0"/>
                                          </p:val>
                                        </p:tav>
                                        <p:tav tm="100000">
                                          <p:val>
                                            <p:strVal val="#ppt_h"/>
                                          </p:val>
                                        </p:tav>
                                      </p:tavLst>
                                    </p:anim>
                                    <p:animEffect transition="in" filter="fade">
                                      <p:cBhvr>
                                        <p:cTn id="3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2899" grpId="0" build="p" autoUpdateAnimBg="0"/>
      <p:bldP spid="3" grpId="0"/>
    </p:bldLst>
  </p:timing>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034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113" y="1412875"/>
            <a:ext cx="5757862" cy="482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1844675"/>
            <a:ext cx="2171700" cy="199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
          <p:cNvSpPr>
            <a:spLocks noGrp="1" noChangeArrowheads="1"/>
          </p:cNvSpPr>
          <p:nvPr>
            <p:ph type="title"/>
          </p:nvPr>
        </p:nvSpPr>
        <p:spPr>
          <a:xfrm>
            <a:off x="993775" y="1403350"/>
            <a:ext cx="7754938" cy="838200"/>
          </a:xfrm>
        </p:spPr>
        <p:txBody>
          <a:bodyPr/>
          <a:lstStyle/>
          <a:p>
            <a:pPr eaLnBrk="1" hangingPunct="1"/>
            <a:r>
              <a:rPr lang="zh-CN" altLang="en-US">
                <a:solidFill>
                  <a:schemeClr val="tx2"/>
                </a:solidFill>
                <a:latin typeface="黑体" pitchFamily="49" charset="-122"/>
                <a:ea typeface="黑体" pitchFamily="49" charset="-122"/>
              </a:rPr>
              <a:t>十字链表</a:t>
            </a:r>
          </a:p>
        </p:txBody>
      </p:sp>
      <p:sp>
        <p:nvSpPr>
          <p:cNvPr id="9" name="Rectangle 2"/>
          <p:cNvSpPr txBox="1">
            <a:spLocks noChangeArrowheads="1"/>
          </p:cNvSpPr>
          <p:nvPr/>
        </p:nvSpPr>
        <p:spPr bwMode="auto">
          <a:xfrm>
            <a:off x="993775" y="142875"/>
            <a:ext cx="7754938"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3600" b="1" dirty="0">
                <a:solidFill>
                  <a:schemeClr val="tx2"/>
                </a:solidFill>
                <a:latin typeface="黑体" pitchFamily="49" charset="-122"/>
                <a:ea typeface="黑体" pitchFamily="49" charset="-122"/>
              </a:rPr>
              <a:t>十字链表</a:t>
            </a:r>
          </a:p>
        </p:txBody>
      </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0483" name="Rectangle 3" descr="Rectangle: Click to edit Master text styles&#10;Second level&#10;Third level&#10;Fourth level&#10;Fifth level"/>
          <p:cNvSpPr>
            <a:spLocks noGrp="1" noChangeArrowheads="1"/>
          </p:cNvSpPr>
          <p:nvPr>
            <p:ph type="body" idx="1"/>
          </p:nvPr>
        </p:nvSpPr>
        <p:spPr>
          <a:xfrm>
            <a:off x="300038" y="1384300"/>
            <a:ext cx="7521575" cy="5075238"/>
          </a:xfrm>
        </p:spPr>
        <p:txBody>
          <a:bodyPr/>
          <a:lstStyle/>
          <a:p>
            <a:pPr>
              <a:buFont typeface="Wingdings" pitchFamily="2" charset="2"/>
              <a:buNone/>
              <a:defRPr/>
            </a:pPr>
            <a:r>
              <a:rPr lang="en-US" altLang="zh-CN" sz="2000" b="0" dirty="0">
                <a:latin typeface="+mn-lt"/>
              </a:rPr>
              <a:t>#include "</a:t>
            </a:r>
            <a:r>
              <a:rPr lang="en-US" altLang="zh-CN" sz="2000" b="0" dirty="0" err="1">
                <a:latin typeface="+mn-lt"/>
              </a:rPr>
              <a:t>triple.h</a:t>
            </a:r>
            <a:r>
              <a:rPr lang="en-US" altLang="zh-CN" sz="2000" b="0" dirty="0">
                <a:latin typeface="+mn-lt"/>
              </a:rPr>
              <a:t>"			// </a:t>
            </a:r>
            <a:r>
              <a:rPr lang="zh-CN" altLang="zh-CN" sz="2000" b="0" dirty="0">
                <a:latin typeface="+mn-lt"/>
              </a:rPr>
              <a:t>三元组类</a:t>
            </a:r>
          </a:p>
          <a:p>
            <a:pPr>
              <a:buFont typeface="Wingdings" pitchFamily="2" charset="2"/>
              <a:buNone/>
              <a:defRPr/>
            </a:pPr>
            <a:r>
              <a:rPr lang="en-US" altLang="zh-CN" sz="2000" b="0" dirty="0">
                <a:latin typeface="+mn-lt"/>
              </a:rPr>
              <a:t>// </a:t>
            </a:r>
            <a:r>
              <a:rPr lang="zh-CN" altLang="zh-CN" sz="2000" b="0" dirty="0">
                <a:latin typeface="+mn-lt"/>
              </a:rPr>
              <a:t>十字链表非零元素结点类</a:t>
            </a:r>
          </a:p>
          <a:p>
            <a:pPr>
              <a:buFont typeface="Wingdings" pitchFamily="2" charset="2"/>
              <a:buNone/>
              <a:defRPr/>
            </a:pPr>
            <a:r>
              <a:rPr lang="en-US" altLang="zh-CN" sz="2000" b="0" dirty="0">
                <a:latin typeface="+mn-lt"/>
              </a:rPr>
              <a:t>template&lt;class </a:t>
            </a:r>
            <a:r>
              <a:rPr lang="en-US" altLang="zh-CN" sz="2000" b="0" dirty="0" err="1">
                <a:latin typeface="+mn-lt"/>
              </a:rPr>
              <a:t>ElemType</a:t>
            </a:r>
            <a:r>
              <a:rPr lang="en-US" altLang="zh-CN" sz="2000" b="0" dirty="0">
                <a:latin typeface="+mn-lt"/>
              </a:rPr>
              <a:t>&gt;</a:t>
            </a:r>
            <a:endParaRPr lang="zh-CN" altLang="zh-CN" sz="2000" b="0" dirty="0">
              <a:latin typeface="+mn-lt"/>
            </a:endParaRPr>
          </a:p>
          <a:p>
            <a:pPr>
              <a:buFont typeface="Wingdings" pitchFamily="2" charset="2"/>
              <a:buNone/>
              <a:defRPr/>
            </a:pPr>
            <a:r>
              <a:rPr lang="en-US" altLang="zh-CN" sz="2000" b="0" dirty="0" err="1">
                <a:latin typeface="+mn-lt"/>
              </a:rPr>
              <a:t>struct</a:t>
            </a:r>
            <a:r>
              <a:rPr lang="en-US" altLang="zh-CN" sz="2000" b="0" dirty="0">
                <a:latin typeface="+mn-lt"/>
              </a:rPr>
              <a:t> </a:t>
            </a:r>
            <a:r>
              <a:rPr lang="en-US" altLang="zh-CN" sz="2000" b="0" dirty="0" err="1">
                <a:latin typeface="+mn-lt"/>
              </a:rPr>
              <a:t>CrossNode</a:t>
            </a:r>
            <a:r>
              <a:rPr lang="en-US" altLang="zh-CN" sz="2000" b="0" dirty="0">
                <a:latin typeface="+mn-lt"/>
              </a:rPr>
              <a:t>   {</a:t>
            </a:r>
            <a:endParaRPr lang="zh-CN" altLang="zh-CN" sz="2000" b="0" dirty="0">
              <a:latin typeface="+mn-lt"/>
            </a:endParaRPr>
          </a:p>
          <a:p>
            <a:pPr>
              <a:buFont typeface="Wingdings" pitchFamily="2" charset="2"/>
              <a:buNone/>
              <a:defRPr/>
            </a:pPr>
            <a:r>
              <a:rPr lang="en-US" altLang="zh-CN" sz="2000" b="0" dirty="0">
                <a:latin typeface="+mn-lt"/>
              </a:rPr>
              <a:t>// </a:t>
            </a:r>
            <a:r>
              <a:rPr lang="zh-CN" altLang="zh-CN" sz="2000" b="0" dirty="0">
                <a:latin typeface="+mn-lt"/>
              </a:rPr>
              <a:t>数据成员</a:t>
            </a:r>
            <a:r>
              <a:rPr lang="en-US" altLang="zh-CN" sz="2000" b="0" dirty="0">
                <a:latin typeface="+mn-lt"/>
              </a:rPr>
              <a:t>:</a:t>
            </a:r>
            <a:endParaRPr lang="zh-CN" altLang="zh-CN" sz="2000" b="0" dirty="0">
              <a:latin typeface="+mn-lt"/>
            </a:endParaRPr>
          </a:p>
          <a:p>
            <a:pPr>
              <a:buFont typeface="Wingdings" pitchFamily="2" charset="2"/>
              <a:buNone/>
              <a:defRPr/>
            </a:pPr>
            <a:r>
              <a:rPr lang="en-US" altLang="zh-CN" sz="2000" b="0" dirty="0">
                <a:latin typeface="+mn-lt"/>
              </a:rPr>
              <a:t>	Triple&lt;</a:t>
            </a:r>
            <a:r>
              <a:rPr lang="en-US" altLang="zh-CN" sz="2000" b="0" dirty="0" err="1">
                <a:latin typeface="+mn-lt"/>
              </a:rPr>
              <a:t>ElemType</a:t>
            </a:r>
            <a:r>
              <a:rPr lang="en-US" altLang="zh-CN" sz="2000" b="0" dirty="0">
                <a:latin typeface="+mn-lt"/>
              </a:rPr>
              <a:t>&gt; </a:t>
            </a:r>
            <a:r>
              <a:rPr lang="en-US" altLang="zh-CN" sz="2000" b="0" dirty="0" err="1">
                <a:latin typeface="+mn-lt"/>
              </a:rPr>
              <a:t>triElem</a:t>
            </a:r>
            <a:r>
              <a:rPr lang="en-US" altLang="zh-CN" sz="2000" b="0" dirty="0">
                <a:latin typeface="+mn-lt"/>
              </a:rPr>
              <a:t>;	// </a:t>
            </a:r>
            <a:r>
              <a:rPr lang="zh-CN" altLang="zh-CN" sz="2000" b="0" dirty="0">
                <a:latin typeface="+mn-lt"/>
              </a:rPr>
              <a:t>三元组</a:t>
            </a:r>
          </a:p>
          <a:p>
            <a:pPr>
              <a:buFont typeface="Wingdings" pitchFamily="2" charset="2"/>
              <a:buNone/>
              <a:defRPr/>
            </a:pPr>
            <a:r>
              <a:rPr lang="en-US" altLang="zh-CN" sz="2000" b="0" dirty="0">
                <a:latin typeface="+mn-lt"/>
              </a:rPr>
              <a:t>	</a:t>
            </a:r>
            <a:r>
              <a:rPr lang="en-US" altLang="zh-CN" sz="2000" b="0" dirty="0" err="1">
                <a:latin typeface="+mn-lt"/>
              </a:rPr>
              <a:t>CrossNode</a:t>
            </a:r>
            <a:r>
              <a:rPr lang="en-US" altLang="zh-CN" sz="2000" b="0" dirty="0">
                <a:latin typeface="+mn-lt"/>
              </a:rPr>
              <a:t>&lt;</a:t>
            </a:r>
            <a:r>
              <a:rPr lang="en-US" altLang="zh-CN" sz="2000" b="0" dirty="0" err="1">
                <a:latin typeface="+mn-lt"/>
              </a:rPr>
              <a:t>ElemType</a:t>
            </a:r>
            <a:r>
              <a:rPr lang="en-US" altLang="zh-CN" sz="2000" b="0" dirty="0">
                <a:latin typeface="+mn-lt"/>
              </a:rPr>
              <a:t>&gt; *right, *down; </a:t>
            </a:r>
            <a:endParaRPr lang="zh-CN" altLang="zh-CN" sz="2000" b="0" dirty="0">
              <a:latin typeface="+mn-lt"/>
            </a:endParaRPr>
          </a:p>
          <a:p>
            <a:pPr>
              <a:buFont typeface="Wingdings" pitchFamily="2" charset="2"/>
              <a:buNone/>
              <a:defRPr/>
            </a:pPr>
            <a:r>
              <a:rPr lang="en-US" altLang="zh-CN" sz="2000" b="0" dirty="0">
                <a:latin typeface="+mn-lt"/>
              </a:rPr>
              <a:t>// </a:t>
            </a:r>
            <a:r>
              <a:rPr lang="zh-CN" altLang="zh-CN" sz="2000" b="0" dirty="0">
                <a:latin typeface="+mn-lt"/>
              </a:rPr>
              <a:t>构造函数</a:t>
            </a:r>
            <a:r>
              <a:rPr lang="en-US" altLang="zh-CN" sz="2000" b="0" dirty="0">
                <a:latin typeface="+mn-lt"/>
              </a:rPr>
              <a:t>:</a:t>
            </a:r>
            <a:endParaRPr lang="zh-CN" altLang="zh-CN" sz="2000" b="0" dirty="0">
              <a:latin typeface="+mn-lt"/>
            </a:endParaRPr>
          </a:p>
          <a:p>
            <a:pPr>
              <a:buFont typeface="Wingdings" pitchFamily="2" charset="2"/>
              <a:buNone/>
              <a:defRPr/>
            </a:pPr>
            <a:r>
              <a:rPr lang="en-US" altLang="zh-CN" sz="2000" b="0" dirty="0">
                <a:latin typeface="+mn-lt"/>
              </a:rPr>
              <a:t>             </a:t>
            </a:r>
            <a:r>
              <a:rPr lang="en-US" altLang="zh-CN" sz="2000" b="0" dirty="0" err="1">
                <a:latin typeface="+mn-lt"/>
              </a:rPr>
              <a:t>CrossNode</a:t>
            </a:r>
            <a:r>
              <a:rPr lang="en-US" altLang="zh-CN" sz="2000" b="0" dirty="0">
                <a:latin typeface="+mn-lt"/>
              </a:rPr>
              <a:t>();	</a:t>
            </a:r>
            <a:endParaRPr lang="zh-CN" altLang="zh-CN" sz="2000" b="0" dirty="0">
              <a:latin typeface="+mn-lt"/>
            </a:endParaRPr>
          </a:p>
          <a:p>
            <a:pPr>
              <a:buFont typeface="Wingdings" pitchFamily="2" charset="2"/>
              <a:buNone/>
              <a:defRPr/>
            </a:pPr>
            <a:r>
              <a:rPr lang="en-US" altLang="zh-CN" sz="2000" b="0" dirty="0">
                <a:latin typeface="+mn-lt"/>
              </a:rPr>
              <a:t>	</a:t>
            </a:r>
            <a:r>
              <a:rPr lang="en-US" altLang="zh-CN" sz="2000" b="0" dirty="0" err="1">
                <a:latin typeface="+mn-lt"/>
              </a:rPr>
              <a:t>CrossNode</a:t>
            </a:r>
            <a:r>
              <a:rPr lang="en-US" altLang="zh-CN" sz="2000" b="0" dirty="0">
                <a:latin typeface="+mn-lt"/>
              </a:rPr>
              <a:t>(</a:t>
            </a:r>
            <a:r>
              <a:rPr lang="en-US" altLang="zh-CN" sz="2000" b="0" dirty="0" err="1">
                <a:latin typeface="+mn-lt"/>
              </a:rPr>
              <a:t>const</a:t>
            </a:r>
            <a:r>
              <a:rPr lang="en-US" altLang="zh-CN" sz="2000" b="0" dirty="0">
                <a:latin typeface="+mn-lt"/>
              </a:rPr>
              <a:t> Triple&lt;</a:t>
            </a:r>
            <a:r>
              <a:rPr lang="en-US" altLang="zh-CN" sz="2000" b="0" dirty="0" err="1">
                <a:latin typeface="+mn-lt"/>
              </a:rPr>
              <a:t>ElemType</a:t>
            </a:r>
            <a:r>
              <a:rPr lang="en-US" altLang="zh-CN" sz="2000" b="0" dirty="0">
                <a:latin typeface="+mn-lt"/>
              </a:rPr>
              <a:t>&gt; &amp;e,</a:t>
            </a:r>
          </a:p>
          <a:p>
            <a:pPr>
              <a:buFont typeface="Wingdings" pitchFamily="2" charset="2"/>
              <a:buNone/>
              <a:defRPr/>
            </a:pPr>
            <a:r>
              <a:rPr lang="en-US" altLang="zh-CN" sz="2000" b="0" dirty="0">
                <a:latin typeface="+mn-lt"/>
              </a:rPr>
              <a:t>              </a:t>
            </a:r>
            <a:r>
              <a:rPr lang="en-US" altLang="zh-CN" sz="2000" b="0" dirty="0" err="1">
                <a:latin typeface="+mn-lt"/>
              </a:rPr>
              <a:t>CrossNode</a:t>
            </a:r>
            <a:r>
              <a:rPr lang="en-US" altLang="zh-CN" sz="2000" b="0" dirty="0">
                <a:latin typeface="+mn-lt"/>
              </a:rPr>
              <a:t>&lt;</a:t>
            </a:r>
            <a:r>
              <a:rPr lang="en-US" altLang="zh-CN" sz="2000" b="0" dirty="0" err="1">
                <a:latin typeface="+mn-lt"/>
              </a:rPr>
              <a:t>ElemType</a:t>
            </a:r>
            <a:r>
              <a:rPr lang="en-US" altLang="zh-CN" sz="2000" b="0" dirty="0">
                <a:latin typeface="+mn-lt"/>
              </a:rPr>
              <a:t>&gt; *</a:t>
            </a:r>
            <a:r>
              <a:rPr lang="en-US" altLang="zh-CN" sz="2000" b="0" dirty="0" err="1">
                <a:latin typeface="+mn-lt"/>
              </a:rPr>
              <a:t>rLink</a:t>
            </a:r>
            <a:r>
              <a:rPr lang="en-US" altLang="zh-CN" sz="2000" b="0" dirty="0">
                <a:latin typeface="+mn-lt"/>
              </a:rPr>
              <a:t> = NULL,</a:t>
            </a:r>
            <a:endParaRPr lang="zh-CN" altLang="zh-CN" sz="2000" b="0" dirty="0">
              <a:latin typeface="+mn-lt"/>
            </a:endParaRPr>
          </a:p>
          <a:p>
            <a:pPr>
              <a:buFont typeface="Wingdings" pitchFamily="2" charset="2"/>
              <a:buNone/>
              <a:defRPr/>
            </a:pPr>
            <a:r>
              <a:rPr lang="en-US" altLang="zh-CN" sz="2000" b="0" dirty="0">
                <a:latin typeface="+mn-lt"/>
              </a:rPr>
              <a:t>	       </a:t>
            </a:r>
            <a:r>
              <a:rPr lang="en-US" altLang="zh-CN" sz="2000" b="0" dirty="0" err="1">
                <a:latin typeface="+mn-lt"/>
              </a:rPr>
              <a:t>CrossNode</a:t>
            </a:r>
            <a:r>
              <a:rPr lang="en-US" altLang="zh-CN" sz="2000" b="0" dirty="0">
                <a:latin typeface="+mn-lt"/>
              </a:rPr>
              <a:t>&lt;</a:t>
            </a:r>
            <a:r>
              <a:rPr lang="en-US" altLang="zh-CN" sz="2000" b="0" dirty="0" err="1">
                <a:latin typeface="+mn-lt"/>
              </a:rPr>
              <a:t>ElemType</a:t>
            </a:r>
            <a:r>
              <a:rPr lang="en-US" altLang="zh-CN" sz="2000" b="0" dirty="0">
                <a:latin typeface="+mn-lt"/>
              </a:rPr>
              <a:t>&gt; *</a:t>
            </a:r>
            <a:r>
              <a:rPr lang="en-US" altLang="zh-CN" sz="2000" b="0" dirty="0" err="1">
                <a:latin typeface="+mn-lt"/>
              </a:rPr>
              <a:t>dLink</a:t>
            </a:r>
            <a:r>
              <a:rPr lang="en-US" altLang="zh-CN" sz="2000" b="0" dirty="0">
                <a:latin typeface="+mn-lt"/>
              </a:rPr>
              <a:t> = NULL);	</a:t>
            </a:r>
            <a:endParaRPr lang="zh-CN" altLang="zh-CN" sz="2000" b="0" dirty="0">
              <a:latin typeface="+mn-lt"/>
            </a:endParaRPr>
          </a:p>
          <a:p>
            <a:pPr>
              <a:buFont typeface="Wingdings" pitchFamily="2" charset="2"/>
              <a:buNone/>
              <a:defRPr/>
            </a:pPr>
            <a:r>
              <a:rPr lang="en-US" altLang="zh-CN" sz="2000" b="0" dirty="0">
                <a:latin typeface="+mn-lt"/>
              </a:rPr>
              <a:t>};</a:t>
            </a:r>
            <a:endParaRPr lang="zh-CN" altLang="zh-CN" sz="2000" b="0" dirty="0">
              <a:latin typeface="+mn-lt"/>
            </a:endParaRPr>
          </a:p>
        </p:txBody>
      </p:sp>
      <p:sp>
        <p:nvSpPr>
          <p:cNvPr id="660482" name="Rectangle 2"/>
          <p:cNvSpPr>
            <a:spLocks noGrp="1" noChangeArrowheads="1"/>
          </p:cNvSpPr>
          <p:nvPr>
            <p:ph type="title"/>
          </p:nvPr>
        </p:nvSpPr>
        <p:spPr>
          <a:xfrm>
            <a:off x="993775" y="142875"/>
            <a:ext cx="7754938" cy="838200"/>
          </a:xfrm>
        </p:spPr>
        <p:txBody>
          <a:bodyPr/>
          <a:lstStyle/>
          <a:p>
            <a:pPr>
              <a:defRPr/>
            </a:pPr>
            <a:r>
              <a:rPr lang="zh-CN" altLang="zh-CN" dirty="0"/>
              <a:t>十字链表中非零元素结点类</a:t>
            </a:r>
          </a:p>
        </p:txBody>
      </p:sp>
    </p:spTree>
  </p:cSld>
  <p:clrMapOvr>
    <a:masterClrMapping/>
  </p:clrMapOvr>
  <p:transition spd="slow">
    <p:circle/>
  </p:transition>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0483" name="Rectangle 3" descr="Rectangle: Click to edit Master text styles&#10;Second level&#10;Third level&#10;Fourth level&#10;Fifth level"/>
          <p:cNvSpPr>
            <a:spLocks noGrp="1" noChangeArrowheads="1"/>
          </p:cNvSpPr>
          <p:nvPr>
            <p:ph type="body" idx="1"/>
          </p:nvPr>
        </p:nvSpPr>
        <p:spPr>
          <a:xfrm>
            <a:off x="300038" y="1384300"/>
            <a:ext cx="8593137" cy="5075238"/>
          </a:xfrm>
        </p:spPr>
        <p:txBody>
          <a:bodyPr/>
          <a:lstStyle/>
          <a:p>
            <a:pPr>
              <a:buFont typeface="Wingdings" pitchFamily="2" charset="2"/>
              <a:buNone/>
              <a:defRPr/>
            </a:pPr>
            <a:r>
              <a:rPr lang="en-US" altLang="zh-CN" sz="2000" b="0" dirty="0">
                <a:latin typeface="+mn-lt"/>
              </a:rPr>
              <a:t>template&lt;class </a:t>
            </a:r>
            <a:r>
              <a:rPr lang="en-US" altLang="zh-CN" sz="2000" b="0" dirty="0" err="1">
                <a:latin typeface="+mn-lt"/>
              </a:rPr>
              <a:t>ElemType</a:t>
            </a:r>
            <a:r>
              <a:rPr lang="en-US" altLang="zh-CN" sz="2000" b="0" dirty="0">
                <a:latin typeface="+mn-lt"/>
              </a:rPr>
              <a:t>&gt;  class </a:t>
            </a:r>
            <a:r>
              <a:rPr lang="en-US" altLang="zh-CN" sz="2000" b="0" dirty="0" err="1">
                <a:latin typeface="+mn-lt"/>
              </a:rPr>
              <a:t>CrossList</a:t>
            </a:r>
            <a:r>
              <a:rPr lang="en-US" altLang="zh-CN" sz="2000" b="0" dirty="0">
                <a:latin typeface="+mn-lt"/>
              </a:rPr>
              <a:t>  {</a:t>
            </a:r>
          </a:p>
          <a:p>
            <a:pPr>
              <a:buFont typeface="Wingdings" pitchFamily="2" charset="2"/>
              <a:buNone/>
              <a:defRPr/>
            </a:pPr>
            <a:r>
              <a:rPr lang="en-US" altLang="zh-CN" sz="2000" b="0" dirty="0">
                <a:latin typeface="+mn-lt"/>
              </a:rPr>
              <a:t>protected:</a:t>
            </a:r>
          </a:p>
          <a:p>
            <a:pPr>
              <a:buFont typeface="Wingdings" pitchFamily="2" charset="2"/>
              <a:buNone/>
              <a:defRPr/>
            </a:pPr>
            <a:r>
              <a:rPr lang="en-US" altLang="zh-CN" sz="2000" b="0" dirty="0">
                <a:latin typeface="+mn-lt"/>
              </a:rPr>
              <a:t>     </a:t>
            </a:r>
            <a:r>
              <a:rPr lang="en-US" altLang="zh-CN" sz="2000" b="0" dirty="0" err="1">
                <a:latin typeface="+mn-lt"/>
              </a:rPr>
              <a:t>CrossNode</a:t>
            </a:r>
            <a:r>
              <a:rPr lang="en-US" altLang="zh-CN" sz="2000" b="0" dirty="0">
                <a:latin typeface="+mn-lt"/>
              </a:rPr>
              <a:t>&lt;</a:t>
            </a:r>
            <a:r>
              <a:rPr lang="en-US" altLang="zh-CN" sz="2000" b="0" dirty="0" err="1">
                <a:latin typeface="+mn-lt"/>
              </a:rPr>
              <a:t>ElemType</a:t>
            </a:r>
            <a:r>
              <a:rPr lang="en-US" altLang="zh-CN" sz="2000" b="0" dirty="0">
                <a:latin typeface="+mn-lt"/>
              </a:rPr>
              <a:t>&gt; **</a:t>
            </a:r>
            <a:r>
              <a:rPr lang="en-US" altLang="zh-CN" sz="2000" b="0" dirty="0" err="1">
                <a:latin typeface="+mn-lt"/>
              </a:rPr>
              <a:t>rowHead</a:t>
            </a:r>
            <a:r>
              <a:rPr lang="en-US" altLang="zh-CN" sz="2000" b="0" dirty="0">
                <a:latin typeface="+mn-lt"/>
              </a:rPr>
              <a:t>, **</a:t>
            </a:r>
            <a:r>
              <a:rPr lang="en-US" altLang="zh-CN" sz="2000" b="0" dirty="0" err="1">
                <a:latin typeface="+mn-lt"/>
              </a:rPr>
              <a:t>colHead</a:t>
            </a:r>
            <a:r>
              <a:rPr lang="en-US" altLang="zh-CN" sz="2000" b="0" dirty="0">
                <a:latin typeface="+mn-lt"/>
              </a:rPr>
              <a:t>;// </a:t>
            </a:r>
            <a:r>
              <a:rPr lang="zh-CN" altLang="en-US" sz="2000" b="0" dirty="0">
                <a:latin typeface="+mn-lt"/>
              </a:rPr>
              <a:t>行列链表头数组</a:t>
            </a:r>
          </a:p>
          <a:p>
            <a:pPr>
              <a:buFont typeface="Wingdings" pitchFamily="2" charset="2"/>
              <a:buNone/>
              <a:defRPr/>
            </a:pPr>
            <a:r>
              <a:rPr lang="en-US" altLang="zh-CN" sz="2000" b="0" dirty="0">
                <a:latin typeface="+mn-lt"/>
              </a:rPr>
              <a:t>     </a:t>
            </a:r>
            <a:r>
              <a:rPr lang="en-US" altLang="zh-CN" sz="2000" b="0" dirty="0" err="1">
                <a:latin typeface="+mn-lt"/>
              </a:rPr>
              <a:t>int</a:t>
            </a:r>
            <a:r>
              <a:rPr lang="en-US" altLang="zh-CN" sz="2000" b="0" dirty="0">
                <a:latin typeface="+mn-lt"/>
              </a:rPr>
              <a:t> rows, cols, </a:t>
            </a:r>
            <a:r>
              <a:rPr lang="en-US" altLang="zh-CN" sz="2000" b="0" dirty="0" err="1">
                <a:latin typeface="+mn-lt"/>
              </a:rPr>
              <a:t>num</a:t>
            </a:r>
            <a:r>
              <a:rPr lang="en-US" altLang="zh-CN" sz="2000" b="0" dirty="0">
                <a:latin typeface="+mn-lt"/>
              </a:rPr>
              <a:t>;	// </a:t>
            </a:r>
            <a:r>
              <a:rPr lang="zh-CN" altLang="en-US" sz="2000" b="0" dirty="0">
                <a:latin typeface="+mn-lt"/>
              </a:rPr>
              <a:t>稀疏矩阵的行数</a:t>
            </a:r>
            <a:r>
              <a:rPr lang="en-US" altLang="zh-CN" sz="2000" b="0" dirty="0">
                <a:latin typeface="+mn-lt"/>
              </a:rPr>
              <a:t>,</a:t>
            </a:r>
            <a:r>
              <a:rPr lang="zh-CN" altLang="en-US" sz="2000" b="0" dirty="0">
                <a:latin typeface="+mn-lt"/>
              </a:rPr>
              <a:t>列数及非零元个数</a:t>
            </a:r>
          </a:p>
          <a:p>
            <a:pPr>
              <a:buFont typeface="Wingdings" pitchFamily="2" charset="2"/>
              <a:buNone/>
              <a:defRPr/>
            </a:pPr>
            <a:r>
              <a:rPr lang="en-US" altLang="zh-CN" sz="2000" b="0" dirty="0">
                <a:latin typeface="+mn-lt"/>
              </a:rPr>
              <a:t>public:</a:t>
            </a:r>
          </a:p>
          <a:p>
            <a:pPr>
              <a:buFont typeface="Wingdings" pitchFamily="2" charset="2"/>
              <a:buNone/>
              <a:defRPr/>
            </a:pPr>
            <a:r>
              <a:rPr lang="en-US" altLang="zh-CN" sz="2000" b="0" dirty="0">
                <a:latin typeface="+mn-lt"/>
              </a:rPr>
              <a:t>     </a:t>
            </a:r>
            <a:r>
              <a:rPr lang="en-US" altLang="zh-CN" sz="2000" b="0" dirty="0" err="1">
                <a:latin typeface="+mn-lt"/>
              </a:rPr>
              <a:t>CrossList</a:t>
            </a:r>
            <a:r>
              <a:rPr lang="en-US" altLang="zh-CN" sz="2000" b="0" dirty="0">
                <a:latin typeface="+mn-lt"/>
              </a:rPr>
              <a:t>(</a:t>
            </a:r>
            <a:r>
              <a:rPr lang="en-US" altLang="zh-CN" sz="2000" b="0" dirty="0" err="1">
                <a:latin typeface="+mn-lt"/>
              </a:rPr>
              <a:t>int</a:t>
            </a:r>
            <a:r>
              <a:rPr lang="en-US" altLang="zh-CN" sz="2000" b="0" dirty="0">
                <a:latin typeface="+mn-lt"/>
              </a:rPr>
              <a:t> </a:t>
            </a:r>
            <a:r>
              <a:rPr lang="en-US" altLang="zh-CN" sz="2000" b="0" dirty="0" err="1">
                <a:latin typeface="+mn-lt"/>
              </a:rPr>
              <a:t>rs</a:t>
            </a:r>
            <a:r>
              <a:rPr lang="en-US" altLang="zh-CN" sz="2000" b="0" dirty="0">
                <a:latin typeface="+mn-lt"/>
              </a:rPr>
              <a:t> = DEFAULT_SIZE, </a:t>
            </a:r>
            <a:r>
              <a:rPr lang="en-US" altLang="zh-CN" sz="2000" b="0" dirty="0" err="1">
                <a:latin typeface="+mn-lt"/>
              </a:rPr>
              <a:t>int</a:t>
            </a:r>
            <a:r>
              <a:rPr lang="en-US" altLang="zh-CN" sz="2000" b="0" dirty="0">
                <a:latin typeface="+mn-lt"/>
              </a:rPr>
              <a:t> </a:t>
            </a:r>
            <a:r>
              <a:rPr lang="en-US" altLang="zh-CN" sz="2000" b="0" dirty="0" err="1">
                <a:latin typeface="+mn-lt"/>
              </a:rPr>
              <a:t>cs</a:t>
            </a:r>
            <a:r>
              <a:rPr lang="en-US" altLang="zh-CN" sz="2000" b="0" dirty="0">
                <a:latin typeface="+mn-lt"/>
              </a:rPr>
              <a:t> = DEFAULT_SIZE);</a:t>
            </a:r>
          </a:p>
          <a:p>
            <a:pPr>
              <a:buFont typeface="Wingdings" pitchFamily="2" charset="2"/>
              <a:buNone/>
              <a:defRPr/>
            </a:pPr>
            <a:r>
              <a:rPr lang="en-US" altLang="zh-CN" sz="2000" b="0" dirty="0">
                <a:latin typeface="+mn-lt"/>
              </a:rPr>
              <a:t>		// </a:t>
            </a:r>
            <a:r>
              <a:rPr lang="zh-CN" altLang="en-US" sz="2000" b="0" dirty="0">
                <a:latin typeface="+mn-lt"/>
              </a:rPr>
              <a:t>构造一个</a:t>
            </a:r>
            <a:r>
              <a:rPr lang="en-US" altLang="zh-CN" sz="2000" b="0" dirty="0" err="1">
                <a:latin typeface="+mn-lt"/>
              </a:rPr>
              <a:t>rs</a:t>
            </a:r>
            <a:r>
              <a:rPr lang="zh-CN" altLang="en-US" sz="2000" b="0" dirty="0">
                <a:latin typeface="+mn-lt"/>
              </a:rPr>
              <a:t>行</a:t>
            </a:r>
            <a:r>
              <a:rPr lang="en-US" altLang="zh-CN" sz="2000" b="0" dirty="0" err="1">
                <a:latin typeface="+mn-lt"/>
              </a:rPr>
              <a:t>cs</a:t>
            </a:r>
            <a:r>
              <a:rPr lang="zh-CN" altLang="en-US" sz="2000" b="0" dirty="0">
                <a:latin typeface="+mn-lt"/>
              </a:rPr>
              <a:t>列的空稀疏矩阵</a:t>
            </a:r>
          </a:p>
          <a:p>
            <a:pPr>
              <a:buFont typeface="Wingdings" pitchFamily="2" charset="2"/>
              <a:buNone/>
              <a:defRPr/>
            </a:pPr>
            <a:r>
              <a:rPr lang="en-US" altLang="zh-CN" sz="2000" b="0" dirty="0">
                <a:latin typeface="+mn-lt"/>
              </a:rPr>
              <a:t>      ~</a:t>
            </a:r>
            <a:r>
              <a:rPr lang="en-US" altLang="zh-CN" sz="2000" b="0" dirty="0" err="1">
                <a:latin typeface="+mn-lt"/>
              </a:rPr>
              <a:t>CrossList</a:t>
            </a:r>
            <a:r>
              <a:rPr lang="en-US" altLang="zh-CN" sz="2000" b="0" dirty="0">
                <a:latin typeface="+mn-lt"/>
              </a:rPr>
              <a:t>();				// </a:t>
            </a:r>
            <a:r>
              <a:rPr lang="zh-CN" altLang="en-US" sz="2000" b="0" dirty="0">
                <a:latin typeface="+mn-lt"/>
              </a:rPr>
              <a:t>析构函数</a:t>
            </a:r>
          </a:p>
          <a:p>
            <a:pPr>
              <a:buFont typeface="Wingdings" pitchFamily="2" charset="2"/>
              <a:buNone/>
              <a:defRPr/>
            </a:pPr>
            <a:r>
              <a:rPr lang="en-US" altLang="zh-CN" sz="2000" b="0" dirty="0">
                <a:latin typeface="+mn-lt"/>
              </a:rPr>
              <a:t>     void Clear();				// </a:t>
            </a:r>
            <a:r>
              <a:rPr lang="zh-CN" altLang="en-US" sz="2000" b="0" dirty="0">
                <a:latin typeface="+mn-lt"/>
              </a:rPr>
              <a:t>清空稀疏矩阵</a:t>
            </a:r>
          </a:p>
          <a:p>
            <a:pPr>
              <a:buFont typeface="Wingdings" pitchFamily="2" charset="2"/>
              <a:buNone/>
              <a:defRPr/>
            </a:pPr>
            <a:r>
              <a:rPr lang="en-US" altLang="zh-CN" sz="2000" b="0" dirty="0">
                <a:latin typeface="+mn-lt"/>
              </a:rPr>
              <a:t>     </a:t>
            </a:r>
            <a:r>
              <a:rPr lang="en-US" altLang="zh-CN" sz="2000" b="0" dirty="0" err="1">
                <a:latin typeface="+mn-lt"/>
              </a:rPr>
              <a:t>int</a:t>
            </a:r>
            <a:r>
              <a:rPr lang="en-US" altLang="zh-CN" sz="2000" b="0" dirty="0">
                <a:latin typeface="+mn-lt"/>
              </a:rPr>
              <a:t> </a:t>
            </a:r>
            <a:r>
              <a:rPr lang="en-US" altLang="zh-CN" sz="2000" b="0" dirty="0" err="1">
                <a:latin typeface="+mn-lt"/>
              </a:rPr>
              <a:t>GetRows</a:t>
            </a:r>
            <a:r>
              <a:rPr lang="en-US" altLang="zh-CN" sz="2000" b="0" dirty="0">
                <a:latin typeface="+mn-lt"/>
              </a:rPr>
              <a:t>() </a:t>
            </a:r>
            <a:r>
              <a:rPr lang="en-US" altLang="zh-CN" sz="2000" b="0" dirty="0" err="1">
                <a:latin typeface="+mn-lt"/>
              </a:rPr>
              <a:t>const</a:t>
            </a:r>
            <a:r>
              <a:rPr lang="en-US" altLang="zh-CN" sz="2000" b="0" dirty="0">
                <a:latin typeface="+mn-lt"/>
              </a:rPr>
              <a:t> { return rows; };	// </a:t>
            </a:r>
            <a:r>
              <a:rPr lang="zh-CN" altLang="en-US" sz="2000" b="0" dirty="0">
                <a:latin typeface="+mn-lt"/>
              </a:rPr>
              <a:t>返回稀疏矩阵行数</a:t>
            </a:r>
          </a:p>
          <a:p>
            <a:pPr>
              <a:buFont typeface="Wingdings" pitchFamily="2" charset="2"/>
              <a:buNone/>
              <a:defRPr/>
            </a:pPr>
            <a:r>
              <a:rPr lang="zh-CN" altLang="en-US" sz="2000" b="0" dirty="0">
                <a:latin typeface="+mn-lt"/>
              </a:rPr>
              <a:t>     </a:t>
            </a:r>
            <a:r>
              <a:rPr lang="en-US" altLang="zh-CN" sz="2000" b="0" dirty="0" err="1">
                <a:latin typeface="+mn-lt"/>
              </a:rPr>
              <a:t>int</a:t>
            </a:r>
            <a:r>
              <a:rPr lang="en-US" altLang="zh-CN" sz="2000" b="0" dirty="0">
                <a:latin typeface="+mn-lt"/>
              </a:rPr>
              <a:t> </a:t>
            </a:r>
            <a:r>
              <a:rPr lang="en-US" altLang="zh-CN" sz="2000" b="0" dirty="0" err="1">
                <a:latin typeface="+mn-lt"/>
              </a:rPr>
              <a:t>GetCols</a:t>
            </a:r>
            <a:r>
              <a:rPr lang="en-US" altLang="zh-CN" sz="2000" b="0" dirty="0">
                <a:latin typeface="+mn-lt"/>
              </a:rPr>
              <a:t>() </a:t>
            </a:r>
            <a:r>
              <a:rPr lang="en-US" altLang="zh-CN" sz="2000" b="0" dirty="0" err="1">
                <a:latin typeface="+mn-lt"/>
              </a:rPr>
              <a:t>const</a:t>
            </a:r>
            <a:r>
              <a:rPr lang="en-US" altLang="zh-CN" sz="2000" b="0" dirty="0">
                <a:latin typeface="+mn-lt"/>
              </a:rPr>
              <a:t> { return cols; };	// </a:t>
            </a:r>
            <a:r>
              <a:rPr lang="zh-CN" altLang="en-US" sz="2000" b="0" dirty="0">
                <a:latin typeface="+mn-lt"/>
              </a:rPr>
              <a:t>返回稀疏矩阵列数</a:t>
            </a:r>
          </a:p>
          <a:p>
            <a:pPr>
              <a:buFont typeface="Wingdings" pitchFamily="2" charset="2"/>
              <a:buNone/>
              <a:defRPr/>
            </a:pPr>
            <a:r>
              <a:rPr lang="zh-CN" altLang="en-US" sz="2000" b="0" dirty="0">
                <a:latin typeface="+mn-lt"/>
              </a:rPr>
              <a:t>     </a:t>
            </a:r>
            <a:r>
              <a:rPr lang="en-US" altLang="zh-CN" sz="2000" b="0" dirty="0" err="1">
                <a:latin typeface="+mn-lt"/>
              </a:rPr>
              <a:t>int</a:t>
            </a:r>
            <a:r>
              <a:rPr lang="en-US" altLang="zh-CN" sz="2000" b="0" dirty="0">
                <a:latin typeface="+mn-lt"/>
              </a:rPr>
              <a:t> </a:t>
            </a:r>
            <a:r>
              <a:rPr lang="en-US" altLang="zh-CN" sz="2000" b="0" dirty="0" err="1">
                <a:latin typeface="+mn-lt"/>
              </a:rPr>
              <a:t>GetNum</a:t>
            </a:r>
            <a:r>
              <a:rPr lang="en-US" altLang="zh-CN" sz="2000" b="0" dirty="0">
                <a:latin typeface="+mn-lt"/>
              </a:rPr>
              <a:t>() </a:t>
            </a:r>
            <a:r>
              <a:rPr lang="en-US" altLang="zh-CN" sz="2000" b="0" dirty="0" err="1">
                <a:latin typeface="+mn-lt"/>
              </a:rPr>
              <a:t>const</a:t>
            </a:r>
            <a:r>
              <a:rPr lang="en-US" altLang="zh-CN" sz="2000" b="0" dirty="0">
                <a:latin typeface="+mn-lt"/>
              </a:rPr>
              <a:t> { return </a:t>
            </a:r>
            <a:r>
              <a:rPr lang="en-US" altLang="zh-CN" sz="2000" b="0" dirty="0" err="1">
                <a:latin typeface="+mn-lt"/>
              </a:rPr>
              <a:t>num</a:t>
            </a:r>
            <a:r>
              <a:rPr lang="en-US" altLang="zh-CN" sz="2000" b="0" dirty="0">
                <a:latin typeface="+mn-lt"/>
              </a:rPr>
              <a:t>; };	// </a:t>
            </a:r>
            <a:r>
              <a:rPr lang="zh-CN" altLang="en-US" sz="2000" b="0" dirty="0">
                <a:latin typeface="+mn-lt"/>
              </a:rPr>
              <a:t>返回稀疏矩阵非零元个数</a:t>
            </a:r>
          </a:p>
        </p:txBody>
      </p:sp>
      <p:sp>
        <p:nvSpPr>
          <p:cNvPr id="660482" name="Rectangle 2"/>
          <p:cNvSpPr>
            <a:spLocks noGrp="1" noChangeArrowheads="1"/>
          </p:cNvSpPr>
          <p:nvPr>
            <p:ph type="title"/>
          </p:nvPr>
        </p:nvSpPr>
        <p:spPr>
          <a:xfrm>
            <a:off x="993775" y="142875"/>
            <a:ext cx="7754938" cy="838200"/>
          </a:xfrm>
        </p:spPr>
        <p:txBody>
          <a:bodyPr/>
          <a:lstStyle/>
          <a:p>
            <a:pPr>
              <a:defRPr/>
            </a:pPr>
            <a:r>
              <a:rPr lang="zh-CN" altLang="zh-CN" dirty="0"/>
              <a:t>十字链表类的定义</a:t>
            </a:r>
          </a:p>
        </p:txBody>
      </p:sp>
    </p:spTree>
  </p:cSld>
  <p:clrMapOvr>
    <a:masterClrMapping/>
  </p:clrMapOvr>
  <p:transition spd="slow">
    <p:circle/>
  </p:transition>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0483" name="Rectangle 3" descr="Rectangle: Click to edit Master text styles&#10;Second level&#10;Third level&#10;Fourth level&#10;Fifth level"/>
          <p:cNvSpPr>
            <a:spLocks noGrp="1" noChangeArrowheads="1"/>
          </p:cNvSpPr>
          <p:nvPr>
            <p:ph type="body" idx="1"/>
          </p:nvPr>
        </p:nvSpPr>
        <p:spPr>
          <a:xfrm>
            <a:off x="300038" y="1384300"/>
            <a:ext cx="8843962" cy="5075238"/>
          </a:xfrm>
        </p:spPr>
        <p:txBody>
          <a:bodyPr/>
          <a:lstStyle/>
          <a:p>
            <a:pPr>
              <a:buFont typeface="Wingdings" pitchFamily="2" charset="2"/>
              <a:buNone/>
              <a:defRPr/>
            </a:pPr>
            <a:r>
              <a:rPr lang="en-US" altLang="zh-CN" sz="2000" b="0" dirty="0">
                <a:latin typeface="+mn-lt"/>
              </a:rPr>
              <a:t>     Status </a:t>
            </a:r>
            <a:r>
              <a:rPr lang="en-US" altLang="zh-CN" sz="2000" b="0" dirty="0" err="1">
                <a:latin typeface="+mn-lt"/>
              </a:rPr>
              <a:t>SetElem</a:t>
            </a:r>
            <a:r>
              <a:rPr lang="en-US" altLang="zh-CN" sz="2000" b="0" dirty="0">
                <a:latin typeface="+mn-lt"/>
              </a:rPr>
              <a:t>(</a:t>
            </a:r>
            <a:r>
              <a:rPr lang="en-US" altLang="zh-CN" sz="2000" b="0" dirty="0" err="1">
                <a:latin typeface="+mn-lt"/>
              </a:rPr>
              <a:t>int</a:t>
            </a:r>
            <a:r>
              <a:rPr lang="en-US" altLang="zh-CN" sz="2000" b="0" dirty="0">
                <a:latin typeface="+mn-lt"/>
              </a:rPr>
              <a:t> r, </a:t>
            </a:r>
            <a:r>
              <a:rPr lang="en-US" altLang="zh-CN" sz="2000" b="0" dirty="0" err="1">
                <a:latin typeface="+mn-lt"/>
              </a:rPr>
              <a:t>int</a:t>
            </a:r>
            <a:r>
              <a:rPr lang="en-US" altLang="zh-CN" sz="2000" b="0" dirty="0">
                <a:latin typeface="+mn-lt"/>
              </a:rPr>
              <a:t> c, </a:t>
            </a:r>
            <a:r>
              <a:rPr lang="en-US" altLang="zh-CN" sz="2000" b="0" dirty="0" err="1">
                <a:latin typeface="+mn-lt"/>
              </a:rPr>
              <a:t>const</a:t>
            </a:r>
            <a:r>
              <a:rPr lang="en-US" altLang="zh-CN" sz="2000" b="0" dirty="0">
                <a:latin typeface="+mn-lt"/>
              </a:rPr>
              <a:t> </a:t>
            </a:r>
            <a:r>
              <a:rPr lang="en-US" altLang="zh-CN" sz="2000" b="0" dirty="0" err="1">
                <a:latin typeface="+mn-lt"/>
              </a:rPr>
              <a:t>ElemType</a:t>
            </a:r>
            <a:r>
              <a:rPr lang="en-US" altLang="zh-CN" sz="2000" b="0" dirty="0">
                <a:latin typeface="+mn-lt"/>
              </a:rPr>
              <a:t> &amp;v);</a:t>
            </a:r>
          </a:p>
          <a:p>
            <a:pPr>
              <a:buFont typeface="Wingdings" pitchFamily="2" charset="2"/>
              <a:buNone/>
              <a:defRPr/>
            </a:pPr>
            <a:r>
              <a:rPr lang="en-US" altLang="zh-CN" sz="2000" b="0" dirty="0">
                <a:latin typeface="+mn-lt"/>
              </a:rPr>
              <a:t>           // </a:t>
            </a:r>
            <a:r>
              <a:rPr lang="zh-CN" altLang="en-US" sz="2000" b="0" dirty="0">
                <a:latin typeface="+mn-lt"/>
              </a:rPr>
              <a:t>设置指定位置的元素值</a:t>
            </a:r>
          </a:p>
          <a:p>
            <a:pPr>
              <a:buFont typeface="Wingdings" pitchFamily="2" charset="2"/>
              <a:buNone/>
              <a:defRPr/>
            </a:pPr>
            <a:r>
              <a:rPr lang="en-US" altLang="zh-CN" sz="2000" b="0" dirty="0">
                <a:latin typeface="+mn-lt"/>
              </a:rPr>
              <a:t>     Status </a:t>
            </a:r>
            <a:r>
              <a:rPr lang="en-US" altLang="zh-CN" sz="2000" b="0" dirty="0" err="1">
                <a:latin typeface="+mn-lt"/>
              </a:rPr>
              <a:t>GetElem</a:t>
            </a:r>
            <a:r>
              <a:rPr lang="en-US" altLang="zh-CN" sz="2000" b="0" dirty="0">
                <a:latin typeface="+mn-lt"/>
              </a:rPr>
              <a:t>(</a:t>
            </a:r>
            <a:r>
              <a:rPr lang="en-US" altLang="zh-CN" sz="2000" b="0" dirty="0" err="1">
                <a:latin typeface="+mn-lt"/>
              </a:rPr>
              <a:t>int</a:t>
            </a:r>
            <a:r>
              <a:rPr lang="en-US" altLang="zh-CN" sz="2000" b="0" dirty="0">
                <a:latin typeface="+mn-lt"/>
              </a:rPr>
              <a:t> r, </a:t>
            </a:r>
            <a:r>
              <a:rPr lang="en-US" altLang="zh-CN" sz="2000" b="0" dirty="0" err="1">
                <a:latin typeface="+mn-lt"/>
              </a:rPr>
              <a:t>int</a:t>
            </a:r>
            <a:r>
              <a:rPr lang="en-US" altLang="zh-CN" sz="2000" b="0" dirty="0">
                <a:latin typeface="+mn-lt"/>
              </a:rPr>
              <a:t> c, </a:t>
            </a:r>
            <a:r>
              <a:rPr lang="en-US" altLang="zh-CN" sz="2000" b="0" dirty="0" err="1">
                <a:latin typeface="+mn-lt"/>
              </a:rPr>
              <a:t>ElemType</a:t>
            </a:r>
            <a:r>
              <a:rPr lang="en-US" altLang="zh-CN" sz="2000" b="0" dirty="0">
                <a:latin typeface="+mn-lt"/>
              </a:rPr>
              <a:t> &amp;v);// </a:t>
            </a:r>
            <a:r>
              <a:rPr lang="zh-CN" altLang="en-US" sz="2000" b="0" dirty="0">
                <a:latin typeface="+mn-lt"/>
              </a:rPr>
              <a:t>取指定位置的元素值</a:t>
            </a:r>
          </a:p>
          <a:p>
            <a:pPr>
              <a:buFont typeface="Wingdings" pitchFamily="2" charset="2"/>
              <a:buNone/>
              <a:defRPr/>
            </a:pPr>
            <a:r>
              <a:rPr lang="zh-CN" altLang="en-US" sz="2000" b="0" dirty="0">
                <a:latin typeface="+mn-lt"/>
              </a:rPr>
              <a:t>     </a:t>
            </a:r>
            <a:r>
              <a:rPr lang="en-US" altLang="zh-CN" sz="2000" b="0" dirty="0" err="1">
                <a:latin typeface="+mn-lt"/>
              </a:rPr>
              <a:t>CrossList</a:t>
            </a:r>
            <a:r>
              <a:rPr lang="en-US" altLang="zh-CN" sz="2000" b="0" dirty="0">
                <a:latin typeface="+mn-lt"/>
              </a:rPr>
              <a:t>(</a:t>
            </a:r>
            <a:r>
              <a:rPr lang="en-US" altLang="zh-CN" sz="2000" b="0" dirty="0" err="1">
                <a:latin typeface="+mn-lt"/>
              </a:rPr>
              <a:t>const</a:t>
            </a:r>
            <a:r>
              <a:rPr lang="en-US" altLang="zh-CN" sz="2000" b="0" dirty="0">
                <a:latin typeface="+mn-lt"/>
              </a:rPr>
              <a:t> </a:t>
            </a:r>
            <a:r>
              <a:rPr lang="en-US" altLang="zh-CN" sz="2000" b="0" dirty="0" err="1">
                <a:latin typeface="+mn-lt"/>
              </a:rPr>
              <a:t>CrossList</a:t>
            </a:r>
            <a:r>
              <a:rPr lang="en-US" altLang="zh-CN" sz="2000" b="0" dirty="0">
                <a:latin typeface="+mn-lt"/>
              </a:rPr>
              <a:t>&lt;</a:t>
            </a:r>
            <a:r>
              <a:rPr lang="en-US" altLang="zh-CN" sz="2000" b="0" dirty="0" err="1">
                <a:latin typeface="+mn-lt"/>
              </a:rPr>
              <a:t>ElemType</a:t>
            </a:r>
            <a:r>
              <a:rPr lang="en-US" altLang="zh-CN" sz="2000" b="0" dirty="0">
                <a:latin typeface="+mn-lt"/>
              </a:rPr>
              <a:t>&gt; &amp;b);	// </a:t>
            </a:r>
            <a:r>
              <a:rPr lang="zh-CN" altLang="en-US" sz="2000" b="0" dirty="0">
                <a:latin typeface="+mn-lt"/>
              </a:rPr>
              <a:t>复制构造函数</a:t>
            </a:r>
          </a:p>
          <a:p>
            <a:pPr>
              <a:buFont typeface="Wingdings" pitchFamily="2" charset="2"/>
              <a:buNone/>
              <a:defRPr/>
            </a:pPr>
            <a:r>
              <a:rPr lang="en-US" altLang="zh-CN" sz="2000" b="0" dirty="0">
                <a:latin typeface="+mn-lt"/>
              </a:rPr>
              <a:t>     </a:t>
            </a:r>
            <a:r>
              <a:rPr lang="en-US" altLang="zh-CN" sz="2000" b="0" dirty="0" err="1">
                <a:latin typeface="+mn-lt"/>
              </a:rPr>
              <a:t>CrossList</a:t>
            </a:r>
            <a:r>
              <a:rPr lang="en-US" altLang="zh-CN" sz="2000" b="0" dirty="0">
                <a:latin typeface="+mn-lt"/>
              </a:rPr>
              <a:t>&lt;</a:t>
            </a:r>
            <a:r>
              <a:rPr lang="en-US" altLang="zh-CN" sz="2000" b="0" dirty="0" err="1">
                <a:latin typeface="+mn-lt"/>
              </a:rPr>
              <a:t>ElemType</a:t>
            </a:r>
            <a:r>
              <a:rPr lang="en-US" altLang="zh-CN" sz="2000" b="0" dirty="0">
                <a:latin typeface="+mn-lt"/>
              </a:rPr>
              <a:t>&gt; &amp;operator =(</a:t>
            </a:r>
            <a:r>
              <a:rPr lang="en-US" altLang="zh-CN" sz="2000" b="0" dirty="0" err="1">
                <a:latin typeface="+mn-lt"/>
              </a:rPr>
              <a:t>const</a:t>
            </a:r>
            <a:r>
              <a:rPr lang="en-US" altLang="zh-CN" sz="2000" b="0" dirty="0">
                <a:latin typeface="+mn-lt"/>
              </a:rPr>
              <a:t> </a:t>
            </a:r>
            <a:r>
              <a:rPr lang="en-US" altLang="zh-CN" sz="2000" b="0" dirty="0" err="1">
                <a:latin typeface="+mn-lt"/>
              </a:rPr>
              <a:t>CrossList</a:t>
            </a:r>
            <a:r>
              <a:rPr lang="en-US" altLang="zh-CN" sz="2000" b="0" dirty="0">
                <a:latin typeface="+mn-lt"/>
              </a:rPr>
              <a:t>&lt;</a:t>
            </a:r>
            <a:r>
              <a:rPr lang="en-US" altLang="zh-CN" sz="2000" b="0" dirty="0" err="1">
                <a:latin typeface="+mn-lt"/>
              </a:rPr>
              <a:t>ElemType</a:t>
            </a:r>
            <a:r>
              <a:rPr lang="en-US" altLang="zh-CN" sz="2000" b="0" dirty="0">
                <a:latin typeface="+mn-lt"/>
              </a:rPr>
              <a:t>&gt; &amp;b); </a:t>
            </a:r>
          </a:p>
          <a:p>
            <a:pPr>
              <a:buFont typeface="Wingdings" pitchFamily="2" charset="2"/>
              <a:buNone/>
              <a:defRPr/>
            </a:pPr>
            <a:r>
              <a:rPr lang="en-US" altLang="zh-CN" sz="2000" b="0" dirty="0">
                <a:latin typeface="+mn-lt"/>
              </a:rPr>
              <a:t>		// </a:t>
            </a:r>
            <a:r>
              <a:rPr lang="zh-CN" altLang="en-US" sz="2000" b="0" dirty="0">
                <a:latin typeface="+mn-lt"/>
              </a:rPr>
              <a:t>重载赋值运算符 </a:t>
            </a:r>
          </a:p>
          <a:p>
            <a:pPr>
              <a:buFont typeface="Wingdings" pitchFamily="2" charset="2"/>
              <a:buNone/>
              <a:defRPr/>
            </a:pPr>
            <a:r>
              <a:rPr lang="en-US" altLang="zh-CN" sz="2000" b="0" dirty="0">
                <a:latin typeface="+mn-lt"/>
              </a:rPr>
              <a:t>     </a:t>
            </a:r>
            <a:r>
              <a:rPr lang="en-US" altLang="zh-CN" sz="2000" b="0" dirty="0" err="1">
                <a:latin typeface="+mn-lt"/>
              </a:rPr>
              <a:t>CrossList</a:t>
            </a:r>
            <a:r>
              <a:rPr lang="en-US" altLang="zh-CN" sz="2000" b="0" dirty="0">
                <a:latin typeface="+mn-lt"/>
              </a:rPr>
              <a:t>&lt;</a:t>
            </a:r>
            <a:r>
              <a:rPr lang="en-US" altLang="zh-CN" sz="2000" b="0" dirty="0" err="1">
                <a:latin typeface="+mn-lt"/>
              </a:rPr>
              <a:t>ElemType</a:t>
            </a:r>
            <a:r>
              <a:rPr lang="en-US" altLang="zh-CN" sz="2000" b="0" dirty="0">
                <a:latin typeface="+mn-lt"/>
              </a:rPr>
              <a:t>&gt; operator +(</a:t>
            </a:r>
            <a:r>
              <a:rPr lang="en-US" altLang="zh-CN" sz="2000" b="0" dirty="0" err="1">
                <a:latin typeface="+mn-lt"/>
              </a:rPr>
              <a:t>const</a:t>
            </a:r>
            <a:r>
              <a:rPr lang="en-US" altLang="zh-CN" sz="2000" b="0" dirty="0">
                <a:latin typeface="+mn-lt"/>
              </a:rPr>
              <a:t> </a:t>
            </a:r>
            <a:r>
              <a:rPr lang="en-US" altLang="zh-CN" sz="2000" b="0" dirty="0" err="1">
                <a:latin typeface="+mn-lt"/>
              </a:rPr>
              <a:t>CrossList</a:t>
            </a:r>
            <a:r>
              <a:rPr lang="en-US" altLang="zh-CN" sz="2000" b="0" dirty="0">
                <a:latin typeface="+mn-lt"/>
              </a:rPr>
              <a:t>&lt;</a:t>
            </a:r>
            <a:r>
              <a:rPr lang="en-US" altLang="zh-CN" sz="2000" b="0" dirty="0" err="1">
                <a:latin typeface="+mn-lt"/>
              </a:rPr>
              <a:t>ElemType</a:t>
            </a:r>
            <a:r>
              <a:rPr lang="en-US" altLang="zh-CN" sz="2000" b="0" dirty="0">
                <a:latin typeface="+mn-lt"/>
              </a:rPr>
              <a:t>&gt; &amp;b); </a:t>
            </a:r>
          </a:p>
          <a:p>
            <a:pPr>
              <a:buFont typeface="Wingdings" pitchFamily="2" charset="2"/>
              <a:buNone/>
              <a:defRPr/>
            </a:pPr>
            <a:r>
              <a:rPr lang="en-US" altLang="zh-CN" sz="2000" b="0" dirty="0">
                <a:latin typeface="+mn-lt"/>
              </a:rPr>
              <a:t>		// </a:t>
            </a:r>
            <a:r>
              <a:rPr lang="zh-CN" altLang="en-US" sz="2000" b="0" dirty="0">
                <a:latin typeface="+mn-lt"/>
              </a:rPr>
              <a:t>重载加法运算符 </a:t>
            </a:r>
          </a:p>
          <a:p>
            <a:pPr>
              <a:buFont typeface="Wingdings" pitchFamily="2" charset="2"/>
              <a:buNone/>
              <a:defRPr/>
            </a:pPr>
            <a:r>
              <a:rPr lang="en-US" altLang="zh-CN" sz="2000" b="0" dirty="0">
                <a:latin typeface="+mn-lt"/>
              </a:rPr>
              <a:t>};</a:t>
            </a:r>
          </a:p>
        </p:txBody>
      </p:sp>
      <p:sp>
        <p:nvSpPr>
          <p:cNvPr id="660482" name="Rectangle 2"/>
          <p:cNvSpPr>
            <a:spLocks noGrp="1" noChangeArrowheads="1"/>
          </p:cNvSpPr>
          <p:nvPr>
            <p:ph type="title"/>
          </p:nvPr>
        </p:nvSpPr>
        <p:spPr>
          <a:xfrm>
            <a:off x="993775" y="142875"/>
            <a:ext cx="7754938" cy="838200"/>
          </a:xfrm>
        </p:spPr>
        <p:txBody>
          <a:bodyPr/>
          <a:lstStyle/>
          <a:p>
            <a:pPr>
              <a:defRPr/>
            </a:pPr>
            <a:r>
              <a:rPr lang="zh-CN" altLang="zh-CN" dirty="0"/>
              <a:t>十字链表类的定义</a:t>
            </a:r>
          </a:p>
        </p:txBody>
      </p:sp>
    </p:spTree>
  </p:cSld>
  <p:clrMapOvr>
    <a:masterClrMapping/>
  </p:clrMapOvr>
  <p:transition spd="slow">
    <p:circle/>
  </p:transition>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0483" name="Rectangle 3" descr="Rectangle: Click to edit Master text styles&#10;Second level&#10;Third level&#10;Fourth level&#10;Fifth level"/>
          <p:cNvSpPr>
            <a:spLocks noGrp="1" noChangeArrowheads="1"/>
          </p:cNvSpPr>
          <p:nvPr>
            <p:ph type="body" idx="1"/>
          </p:nvPr>
        </p:nvSpPr>
        <p:spPr>
          <a:xfrm>
            <a:off x="0" y="1304925"/>
            <a:ext cx="9144000" cy="5154613"/>
          </a:xfrm>
        </p:spPr>
        <p:txBody>
          <a:bodyPr/>
          <a:lstStyle/>
          <a:p>
            <a:pPr>
              <a:defRPr/>
            </a:pPr>
            <a:r>
              <a:rPr lang="en-US" altLang="zh-CN" sz="2200" b="0" dirty="0">
                <a:latin typeface="Arial Unicode MS" pitchFamily="34" charset="-122"/>
                <a:ea typeface="Arial Unicode MS" pitchFamily="34" charset="-122"/>
                <a:cs typeface="Arial Unicode MS" pitchFamily="34" charset="-122"/>
              </a:rPr>
              <a:t>template &lt;class </a:t>
            </a:r>
            <a:r>
              <a:rPr lang="en-US" altLang="zh-CN" sz="2200" b="0" dirty="0" err="1">
                <a:latin typeface="Arial Unicode MS" pitchFamily="34" charset="-122"/>
                <a:ea typeface="Arial Unicode MS" pitchFamily="34" charset="-122"/>
                <a:cs typeface="Arial Unicode MS" pitchFamily="34" charset="-122"/>
              </a:rPr>
              <a:t>ElemType</a:t>
            </a:r>
            <a:r>
              <a:rPr lang="en-US" altLang="zh-CN" sz="2200" b="0" dirty="0">
                <a:latin typeface="Arial Unicode MS" pitchFamily="34" charset="-122"/>
                <a:ea typeface="Arial Unicode MS" pitchFamily="34" charset="-122"/>
                <a:cs typeface="Arial Unicode MS" pitchFamily="34" charset="-122"/>
              </a:rPr>
              <a:t>&gt; </a:t>
            </a:r>
            <a:endParaRPr lang="zh-CN" altLang="zh-CN" sz="2200" b="0" dirty="0">
              <a:latin typeface="Arial Unicode MS" pitchFamily="34" charset="-122"/>
              <a:ea typeface="Arial Unicode MS" pitchFamily="34" charset="-122"/>
              <a:cs typeface="Arial Unicode MS" pitchFamily="34" charset="-122"/>
            </a:endParaRPr>
          </a:p>
          <a:p>
            <a:pPr>
              <a:defRPr/>
            </a:pPr>
            <a:r>
              <a:rPr lang="en-US" altLang="zh-CN" sz="2200" b="0" dirty="0">
                <a:latin typeface="Arial Unicode MS" pitchFamily="34" charset="-122"/>
                <a:ea typeface="Arial Unicode MS" pitchFamily="34" charset="-122"/>
                <a:cs typeface="Arial Unicode MS" pitchFamily="34" charset="-122"/>
              </a:rPr>
              <a:t>Status </a:t>
            </a:r>
            <a:r>
              <a:rPr lang="en-US" altLang="zh-CN" sz="2200" b="0" dirty="0" err="1">
                <a:latin typeface="Arial Unicode MS" pitchFamily="34" charset="-122"/>
                <a:ea typeface="Arial Unicode MS" pitchFamily="34" charset="-122"/>
                <a:cs typeface="Arial Unicode MS" pitchFamily="34" charset="-122"/>
              </a:rPr>
              <a:t>CrossList</a:t>
            </a:r>
            <a:r>
              <a:rPr lang="en-US" altLang="zh-CN" sz="2200" b="0" dirty="0">
                <a:latin typeface="Arial Unicode MS" pitchFamily="34" charset="-122"/>
                <a:ea typeface="Arial Unicode MS" pitchFamily="34" charset="-122"/>
                <a:cs typeface="Arial Unicode MS" pitchFamily="34" charset="-122"/>
              </a:rPr>
              <a:t>&lt;</a:t>
            </a:r>
            <a:r>
              <a:rPr lang="en-US" altLang="zh-CN" sz="2200" b="0" dirty="0" err="1">
                <a:latin typeface="Arial Unicode MS" pitchFamily="34" charset="-122"/>
                <a:ea typeface="Arial Unicode MS" pitchFamily="34" charset="-122"/>
                <a:cs typeface="Arial Unicode MS" pitchFamily="34" charset="-122"/>
              </a:rPr>
              <a:t>ElemType</a:t>
            </a:r>
            <a:r>
              <a:rPr lang="en-US" altLang="zh-CN" sz="2200" b="0" dirty="0">
                <a:latin typeface="Arial Unicode MS" pitchFamily="34" charset="-122"/>
                <a:ea typeface="Arial Unicode MS" pitchFamily="34" charset="-122"/>
                <a:cs typeface="Arial Unicode MS" pitchFamily="34" charset="-122"/>
              </a:rPr>
              <a:t>&gt;::</a:t>
            </a:r>
            <a:r>
              <a:rPr lang="en-US" altLang="zh-CN" sz="2200" b="0" dirty="0" err="1">
                <a:latin typeface="Arial Unicode MS" pitchFamily="34" charset="-122"/>
                <a:ea typeface="Arial Unicode MS" pitchFamily="34" charset="-122"/>
                <a:cs typeface="Arial Unicode MS" pitchFamily="34" charset="-122"/>
              </a:rPr>
              <a:t>SetElem</a:t>
            </a:r>
            <a:r>
              <a:rPr lang="en-US" altLang="zh-CN" sz="2200" b="0" dirty="0">
                <a:latin typeface="Arial Unicode MS" pitchFamily="34" charset="-122"/>
                <a:ea typeface="Arial Unicode MS" pitchFamily="34" charset="-122"/>
                <a:cs typeface="Arial Unicode MS" pitchFamily="34" charset="-122"/>
              </a:rPr>
              <a:t>(</a:t>
            </a:r>
            <a:r>
              <a:rPr lang="en-US" altLang="zh-CN" sz="2200" b="0" dirty="0" err="1">
                <a:latin typeface="Arial Unicode MS" pitchFamily="34" charset="-122"/>
                <a:ea typeface="Arial Unicode MS" pitchFamily="34" charset="-122"/>
                <a:cs typeface="Arial Unicode MS" pitchFamily="34" charset="-122"/>
              </a:rPr>
              <a:t>int</a:t>
            </a:r>
            <a:r>
              <a:rPr lang="en-US" altLang="zh-CN" sz="2200" b="0" dirty="0">
                <a:latin typeface="Arial Unicode MS" pitchFamily="34" charset="-122"/>
                <a:ea typeface="Arial Unicode MS" pitchFamily="34" charset="-122"/>
                <a:cs typeface="Arial Unicode MS" pitchFamily="34" charset="-122"/>
              </a:rPr>
              <a:t> r, </a:t>
            </a:r>
            <a:r>
              <a:rPr lang="en-US" altLang="zh-CN" sz="2200" b="0" dirty="0" err="1">
                <a:latin typeface="Arial Unicode MS" pitchFamily="34" charset="-122"/>
                <a:ea typeface="Arial Unicode MS" pitchFamily="34" charset="-122"/>
                <a:cs typeface="Arial Unicode MS" pitchFamily="34" charset="-122"/>
              </a:rPr>
              <a:t>int</a:t>
            </a:r>
            <a:r>
              <a:rPr lang="en-US" altLang="zh-CN" sz="2200" b="0" dirty="0">
                <a:latin typeface="Arial Unicode MS" pitchFamily="34" charset="-122"/>
                <a:ea typeface="Arial Unicode MS" pitchFamily="34" charset="-122"/>
                <a:cs typeface="Arial Unicode MS" pitchFamily="34" charset="-122"/>
              </a:rPr>
              <a:t> c, </a:t>
            </a:r>
            <a:r>
              <a:rPr lang="en-US" altLang="zh-CN" sz="2200" b="0" dirty="0" err="1">
                <a:latin typeface="Arial Unicode MS" pitchFamily="34" charset="-122"/>
                <a:ea typeface="Arial Unicode MS" pitchFamily="34" charset="-122"/>
                <a:cs typeface="Arial Unicode MS" pitchFamily="34" charset="-122"/>
              </a:rPr>
              <a:t>const</a:t>
            </a:r>
            <a:r>
              <a:rPr lang="en-US" altLang="zh-CN" sz="2200" b="0" dirty="0">
                <a:latin typeface="Arial Unicode MS" pitchFamily="34" charset="-122"/>
                <a:ea typeface="Arial Unicode MS" pitchFamily="34" charset="-122"/>
                <a:cs typeface="Arial Unicode MS" pitchFamily="34" charset="-122"/>
              </a:rPr>
              <a:t> </a:t>
            </a:r>
            <a:r>
              <a:rPr lang="en-US" altLang="zh-CN" sz="2200" b="0" dirty="0" err="1">
                <a:latin typeface="Arial Unicode MS" pitchFamily="34" charset="-122"/>
                <a:ea typeface="Arial Unicode MS" pitchFamily="34" charset="-122"/>
                <a:cs typeface="Arial Unicode MS" pitchFamily="34" charset="-122"/>
              </a:rPr>
              <a:t>ElemType</a:t>
            </a:r>
            <a:r>
              <a:rPr lang="en-US" altLang="zh-CN" sz="2200" b="0" dirty="0">
                <a:latin typeface="Arial Unicode MS" pitchFamily="34" charset="-122"/>
                <a:ea typeface="Arial Unicode MS" pitchFamily="34" charset="-122"/>
                <a:cs typeface="Arial Unicode MS" pitchFamily="34" charset="-122"/>
              </a:rPr>
              <a:t> &amp;v) {</a:t>
            </a:r>
            <a:endParaRPr lang="zh-CN" altLang="zh-CN" sz="2200" b="0" dirty="0">
              <a:latin typeface="Arial Unicode MS" pitchFamily="34" charset="-122"/>
              <a:ea typeface="Arial Unicode MS" pitchFamily="34" charset="-122"/>
              <a:cs typeface="Arial Unicode MS" pitchFamily="34" charset="-122"/>
            </a:endParaRPr>
          </a:p>
          <a:p>
            <a:pPr>
              <a:defRPr/>
            </a:pPr>
            <a:r>
              <a:rPr lang="en-US" altLang="zh-CN" sz="2200" b="0" dirty="0">
                <a:latin typeface="Arial Unicode MS" pitchFamily="34" charset="-122"/>
                <a:ea typeface="Arial Unicode MS" pitchFamily="34" charset="-122"/>
                <a:cs typeface="Arial Unicode MS" pitchFamily="34" charset="-122"/>
              </a:rPr>
              <a:t>    if (r &gt;= rows || c &gt;= cols || r &lt; 0 || c &lt; 0)  return RANGE_ERROR;</a:t>
            </a:r>
          </a:p>
          <a:p>
            <a:pPr>
              <a:defRPr/>
            </a:pPr>
            <a:r>
              <a:rPr lang="en-US" altLang="zh-CN" sz="2200" b="0" dirty="0">
                <a:latin typeface="Arial Unicode MS" pitchFamily="34" charset="-122"/>
                <a:ea typeface="Arial Unicode MS" pitchFamily="34" charset="-122"/>
                <a:cs typeface="Arial Unicode MS" pitchFamily="34" charset="-122"/>
              </a:rPr>
              <a:t>    </a:t>
            </a:r>
            <a:r>
              <a:rPr lang="en-US" altLang="zh-CN" sz="2200" b="0" dirty="0" err="1">
                <a:latin typeface="Arial Unicode MS" pitchFamily="34" charset="-122"/>
                <a:ea typeface="Arial Unicode MS" pitchFamily="34" charset="-122"/>
                <a:cs typeface="Arial Unicode MS" pitchFamily="34" charset="-122"/>
              </a:rPr>
              <a:t>CrossNode</a:t>
            </a:r>
            <a:r>
              <a:rPr lang="en-US" altLang="zh-CN" sz="2200" b="0" dirty="0">
                <a:latin typeface="Arial Unicode MS" pitchFamily="34" charset="-122"/>
                <a:ea typeface="Arial Unicode MS" pitchFamily="34" charset="-122"/>
                <a:cs typeface="Arial Unicode MS" pitchFamily="34" charset="-122"/>
              </a:rPr>
              <a:t>&lt;</a:t>
            </a:r>
            <a:r>
              <a:rPr lang="en-US" altLang="zh-CN" sz="2200" b="0" dirty="0" err="1">
                <a:latin typeface="Arial Unicode MS" pitchFamily="34" charset="-122"/>
                <a:ea typeface="Arial Unicode MS" pitchFamily="34" charset="-122"/>
                <a:cs typeface="Arial Unicode MS" pitchFamily="34" charset="-122"/>
              </a:rPr>
              <a:t>ElemType</a:t>
            </a:r>
            <a:r>
              <a:rPr lang="en-US" altLang="zh-CN" sz="2200" b="0" dirty="0">
                <a:latin typeface="Arial Unicode MS" pitchFamily="34" charset="-122"/>
                <a:ea typeface="Arial Unicode MS" pitchFamily="34" charset="-122"/>
                <a:cs typeface="Arial Unicode MS" pitchFamily="34" charset="-122"/>
              </a:rPr>
              <a:t>&gt; *pre, *p;</a:t>
            </a:r>
            <a:endParaRPr lang="zh-CN" altLang="zh-CN" sz="2200" b="0" dirty="0">
              <a:latin typeface="Arial Unicode MS" pitchFamily="34" charset="-122"/>
              <a:ea typeface="Arial Unicode MS" pitchFamily="34" charset="-122"/>
              <a:cs typeface="Arial Unicode MS" pitchFamily="34" charset="-122"/>
            </a:endParaRPr>
          </a:p>
          <a:p>
            <a:pPr>
              <a:defRPr/>
            </a:pPr>
            <a:r>
              <a:rPr lang="en-US" altLang="zh-CN" sz="2200" b="0" dirty="0">
                <a:latin typeface="Arial Unicode MS" pitchFamily="34" charset="-122"/>
                <a:ea typeface="Arial Unicode MS" pitchFamily="34" charset="-122"/>
                <a:cs typeface="Arial Unicode MS" pitchFamily="34" charset="-122"/>
              </a:rPr>
              <a:t>    if (v == 0) {</a:t>
            </a:r>
          </a:p>
          <a:p>
            <a:pPr>
              <a:defRPr/>
            </a:pPr>
            <a:r>
              <a:rPr lang="en-US" altLang="zh-CN" sz="2200" b="0" dirty="0">
                <a:latin typeface="Arial Unicode MS" pitchFamily="34" charset="-122"/>
                <a:ea typeface="Arial Unicode MS" pitchFamily="34" charset="-122"/>
                <a:cs typeface="Arial Unicode MS" pitchFamily="34" charset="-122"/>
              </a:rPr>
              <a:t>         pre=NULL; p=</a:t>
            </a:r>
            <a:r>
              <a:rPr lang="en-US" altLang="zh-CN" sz="2200" b="0" dirty="0" err="1">
                <a:latin typeface="Arial Unicode MS" pitchFamily="34" charset="-122"/>
                <a:ea typeface="Arial Unicode MS" pitchFamily="34" charset="-122"/>
                <a:cs typeface="Arial Unicode MS" pitchFamily="34" charset="-122"/>
              </a:rPr>
              <a:t>rowHead</a:t>
            </a:r>
            <a:r>
              <a:rPr lang="en-US" altLang="zh-CN" sz="2200" b="0" dirty="0">
                <a:latin typeface="Arial Unicode MS" pitchFamily="34" charset="-122"/>
                <a:ea typeface="Arial Unicode MS" pitchFamily="34" charset="-122"/>
                <a:cs typeface="Arial Unicode MS" pitchFamily="34" charset="-122"/>
              </a:rPr>
              <a:t>[r];</a:t>
            </a:r>
          </a:p>
          <a:p>
            <a:pPr>
              <a:defRPr/>
            </a:pPr>
            <a:r>
              <a:rPr lang="en-US" altLang="zh-CN" sz="2200" b="0" dirty="0">
                <a:latin typeface="Arial Unicode MS" pitchFamily="34" charset="-122"/>
                <a:ea typeface="Arial Unicode MS" pitchFamily="34" charset="-122"/>
                <a:cs typeface="Arial Unicode MS" pitchFamily="34" charset="-122"/>
              </a:rPr>
              <a:t>         while (p != NULL &amp;&amp; p-&gt;</a:t>
            </a:r>
            <a:r>
              <a:rPr lang="en-US" altLang="zh-CN" sz="2200" b="0" dirty="0" err="1">
                <a:latin typeface="Arial Unicode MS" pitchFamily="34" charset="-122"/>
                <a:ea typeface="Arial Unicode MS" pitchFamily="34" charset="-122"/>
                <a:cs typeface="Arial Unicode MS" pitchFamily="34" charset="-122"/>
              </a:rPr>
              <a:t>triElem.col</a:t>
            </a:r>
            <a:r>
              <a:rPr lang="en-US" altLang="zh-CN" sz="2200" b="0" dirty="0">
                <a:latin typeface="Arial Unicode MS" pitchFamily="34" charset="-122"/>
                <a:ea typeface="Arial Unicode MS" pitchFamily="34" charset="-122"/>
                <a:cs typeface="Arial Unicode MS" pitchFamily="34" charset="-122"/>
              </a:rPr>
              <a:t> &lt; c) {</a:t>
            </a:r>
            <a:endParaRPr lang="zh-CN" altLang="zh-CN" sz="2200" b="0" dirty="0">
              <a:latin typeface="Arial Unicode MS" pitchFamily="34" charset="-122"/>
              <a:ea typeface="Arial Unicode MS" pitchFamily="34" charset="-122"/>
              <a:cs typeface="Arial Unicode MS" pitchFamily="34" charset="-122"/>
            </a:endParaRPr>
          </a:p>
          <a:p>
            <a:pPr>
              <a:defRPr/>
            </a:pPr>
            <a:r>
              <a:rPr lang="en-US" altLang="zh-CN" sz="2200" b="0" dirty="0">
                <a:latin typeface="Arial Unicode MS" pitchFamily="34" charset="-122"/>
                <a:ea typeface="Arial Unicode MS" pitchFamily="34" charset="-122"/>
                <a:cs typeface="Arial Unicode MS" pitchFamily="34" charset="-122"/>
              </a:rPr>
              <a:t>	  pre=p;           p=p-&gt;right;</a:t>
            </a:r>
            <a:endParaRPr lang="zh-CN" altLang="zh-CN" sz="2200" b="0" dirty="0">
              <a:latin typeface="Arial Unicode MS" pitchFamily="34" charset="-122"/>
              <a:ea typeface="Arial Unicode MS" pitchFamily="34" charset="-122"/>
              <a:cs typeface="Arial Unicode MS" pitchFamily="34" charset="-122"/>
            </a:endParaRPr>
          </a:p>
          <a:p>
            <a:pPr>
              <a:defRPr/>
            </a:pPr>
            <a:r>
              <a:rPr lang="en-US" altLang="zh-CN" sz="2200" b="0" dirty="0">
                <a:latin typeface="Arial Unicode MS" pitchFamily="34" charset="-122"/>
                <a:ea typeface="Arial Unicode MS" pitchFamily="34" charset="-122"/>
                <a:cs typeface="Arial Unicode MS" pitchFamily="34" charset="-122"/>
              </a:rPr>
              <a:t>         }</a:t>
            </a:r>
            <a:endParaRPr lang="zh-CN" altLang="zh-CN" sz="2200" b="0" dirty="0">
              <a:latin typeface="Arial Unicode MS" pitchFamily="34" charset="-122"/>
              <a:ea typeface="Arial Unicode MS" pitchFamily="34" charset="-122"/>
              <a:cs typeface="Arial Unicode MS" pitchFamily="34" charset="-122"/>
            </a:endParaRPr>
          </a:p>
          <a:p>
            <a:pPr>
              <a:defRPr/>
            </a:pPr>
            <a:r>
              <a:rPr lang="en-US" altLang="zh-CN" sz="2200" b="0" dirty="0">
                <a:latin typeface="Arial Unicode MS" pitchFamily="34" charset="-122"/>
                <a:ea typeface="Arial Unicode MS" pitchFamily="34" charset="-122"/>
                <a:cs typeface="Arial Unicode MS" pitchFamily="34" charset="-122"/>
              </a:rPr>
              <a:t>        if (p != NULL &amp;&amp; p-&gt;</a:t>
            </a:r>
            <a:r>
              <a:rPr lang="en-US" altLang="zh-CN" sz="2200" b="0" dirty="0" err="1">
                <a:latin typeface="Arial Unicode MS" pitchFamily="34" charset="-122"/>
                <a:ea typeface="Arial Unicode MS" pitchFamily="34" charset="-122"/>
                <a:cs typeface="Arial Unicode MS" pitchFamily="34" charset="-122"/>
              </a:rPr>
              <a:t>triElem.col</a:t>
            </a:r>
            <a:r>
              <a:rPr lang="en-US" altLang="zh-CN" sz="2200" b="0" dirty="0">
                <a:latin typeface="Arial Unicode MS" pitchFamily="34" charset="-122"/>
                <a:ea typeface="Arial Unicode MS" pitchFamily="34" charset="-122"/>
                <a:cs typeface="Arial Unicode MS" pitchFamily="34" charset="-122"/>
              </a:rPr>
              <a:t> == c) {</a:t>
            </a:r>
            <a:endParaRPr lang="zh-CN" altLang="zh-CN" sz="2200" b="0" dirty="0">
              <a:latin typeface="Arial Unicode MS" pitchFamily="34" charset="-122"/>
              <a:ea typeface="Arial Unicode MS" pitchFamily="34" charset="-122"/>
              <a:cs typeface="Arial Unicode MS" pitchFamily="34" charset="-122"/>
            </a:endParaRPr>
          </a:p>
          <a:p>
            <a:pPr>
              <a:defRPr/>
            </a:pPr>
            <a:r>
              <a:rPr lang="en-US" altLang="zh-CN" sz="2200" b="0" dirty="0">
                <a:latin typeface="Arial Unicode MS" pitchFamily="34" charset="-122"/>
                <a:ea typeface="Arial Unicode MS" pitchFamily="34" charset="-122"/>
                <a:cs typeface="Arial Unicode MS" pitchFamily="34" charset="-122"/>
              </a:rPr>
              <a:t>	if (</a:t>
            </a:r>
            <a:r>
              <a:rPr lang="en-US" altLang="zh-CN" sz="2200" b="0" dirty="0" err="1">
                <a:latin typeface="Arial Unicode MS" pitchFamily="34" charset="-122"/>
                <a:ea typeface="Arial Unicode MS" pitchFamily="34" charset="-122"/>
                <a:cs typeface="Arial Unicode MS" pitchFamily="34" charset="-122"/>
              </a:rPr>
              <a:t>rowHead</a:t>
            </a:r>
            <a:r>
              <a:rPr lang="en-US" altLang="zh-CN" sz="2200" b="0" dirty="0">
                <a:latin typeface="Arial Unicode MS" pitchFamily="34" charset="-122"/>
                <a:ea typeface="Arial Unicode MS" pitchFamily="34" charset="-122"/>
                <a:cs typeface="Arial Unicode MS" pitchFamily="34" charset="-122"/>
              </a:rPr>
              <a:t>[r] == p)     </a:t>
            </a:r>
            <a:r>
              <a:rPr lang="en-US" altLang="zh-CN" sz="2200" b="0" dirty="0" err="1">
                <a:latin typeface="Arial Unicode MS" pitchFamily="34" charset="-122"/>
                <a:ea typeface="Arial Unicode MS" pitchFamily="34" charset="-122"/>
                <a:cs typeface="Arial Unicode MS" pitchFamily="34" charset="-122"/>
              </a:rPr>
              <a:t>rowHead</a:t>
            </a:r>
            <a:r>
              <a:rPr lang="en-US" altLang="zh-CN" sz="2200" b="0" dirty="0">
                <a:latin typeface="Arial Unicode MS" pitchFamily="34" charset="-122"/>
                <a:ea typeface="Arial Unicode MS" pitchFamily="34" charset="-122"/>
                <a:cs typeface="Arial Unicode MS" pitchFamily="34" charset="-122"/>
              </a:rPr>
              <a:t>[r]=p-&gt;right;</a:t>
            </a:r>
            <a:endParaRPr lang="zh-CN" altLang="zh-CN" sz="2200" b="0" dirty="0">
              <a:latin typeface="Arial Unicode MS" pitchFamily="34" charset="-122"/>
              <a:ea typeface="Arial Unicode MS" pitchFamily="34" charset="-122"/>
              <a:cs typeface="Arial Unicode MS" pitchFamily="34" charset="-122"/>
            </a:endParaRPr>
          </a:p>
          <a:p>
            <a:pPr>
              <a:defRPr/>
            </a:pPr>
            <a:r>
              <a:rPr lang="en-US" altLang="zh-CN" sz="2200" b="0" dirty="0">
                <a:latin typeface="Arial Unicode MS" pitchFamily="34" charset="-122"/>
                <a:ea typeface="Arial Unicode MS" pitchFamily="34" charset="-122"/>
                <a:cs typeface="Arial Unicode MS" pitchFamily="34" charset="-122"/>
              </a:rPr>
              <a:t>            else                pre-&gt;right=p-&gt;right;</a:t>
            </a:r>
            <a:endParaRPr lang="zh-CN" altLang="zh-CN" sz="2200" b="0" dirty="0">
              <a:latin typeface="Arial Unicode MS" pitchFamily="34" charset="-122"/>
              <a:ea typeface="Arial Unicode MS" pitchFamily="34" charset="-122"/>
              <a:cs typeface="Arial Unicode MS" pitchFamily="34" charset="-122"/>
            </a:endParaRPr>
          </a:p>
        </p:txBody>
      </p:sp>
      <p:sp>
        <p:nvSpPr>
          <p:cNvPr id="660482" name="Rectangle 2"/>
          <p:cNvSpPr>
            <a:spLocks noGrp="1" noChangeArrowheads="1"/>
          </p:cNvSpPr>
          <p:nvPr>
            <p:ph type="title"/>
          </p:nvPr>
        </p:nvSpPr>
        <p:spPr>
          <a:xfrm>
            <a:off x="993775" y="142875"/>
            <a:ext cx="7754938" cy="838200"/>
          </a:xfrm>
        </p:spPr>
        <p:txBody>
          <a:bodyPr/>
          <a:lstStyle/>
          <a:p>
            <a:pPr>
              <a:defRPr/>
            </a:pPr>
            <a:r>
              <a:rPr lang="zh-CN" altLang="zh-CN" dirty="0"/>
              <a:t>修改指定位置的元素值</a:t>
            </a:r>
          </a:p>
        </p:txBody>
      </p:sp>
    </p:spTree>
  </p:cSld>
  <p:clrMapOvr>
    <a:masterClrMapping/>
  </p:clrMapOvr>
  <p:transition spd="slow">
    <p:circle/>
  </p:transition>
</p:sld>
</file>

<file path=ppt/slides/slide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0483" name="Rectangle 3" descr="Rectangle: Click to edit Master text styles&#10;Second level&#10;Third level&#10;Fourth level&#10;Fifth level"/>
          <p:cNvSpPr>
            <a:spLocks noGrp="1" noChangeArrowheads="1"/>
          </p:cNvSpPr>
          <p:nvPr>
            <p:ph type="body" idx="1"/>
          </p:nvPr>
        </p:nvSpPr>
        <p:spPr>
          <a:xfrm>
            <a:off x="0" y="1304925"/>
            <a:ext cx="9144000" cy="4860925"/>
          </a:xfrm>
        </p:spPr>
        <p:txBody>
          <a:bodyPr/>
          <a:lstStyle/>
          <a:p>
            <a:pPr>
              <a:spcBef>
                <a:spcPts val="0"/>
              </a:spcBef>
              <a:defRPr/>
            </a:pPr>
            <a:r>
              <a:rPr lang="en-US" altLang="zh-CN" sz="2200" b="0" dirty="0">
                <a:latin typeface="Arial Unicode MS" pitchFamily="34" charset="-122"/>
                <a:ea typeface="Arial Unicode MS" pitchFamily="34" charset="-122"/>
                <a:cs typeface="Arial Unicode MS" pitchFamily="34" charset="-122"/>
              </a:rPr>
              <a:t>	if (</a:t>
            </a:r>
            <a:r>
              <a:rPr lang="en-US" altLang="zh-CN" sz="2200" b="0" dirty="0" err="1">
                <a:latin typeface="Arial Unicode MS" pitchFamily="34" charset="-122"/>
                <a:ea typeface="Arial Unicode MS" pitchFamily="34" charset="-122"/>
                <a:cs typeface="Arial Unicode MS" pitchFamily="34" charset="-122"/>
              </a:rPr>
              <a:t>colHead</a:t>
            </a:r>
            <a:r>
              <a:rPr lang="en-US" altLang="zh-CN" sz="2200" b="0" dirty="0">
                <a:latin typeface="Arial Unicode MS" pitchFamily="34" charset="-122"/>
                <a:ea typeface="Arial Unicode MS" pitchFamily="34" charset="-122"/>
                <a:cs typeface="Arial Unicode MS" pitchFamily="34" charset="-122"/>
              </a:rPr>
              <a:t>[c] == p)     </a:t>
            </a:r>
            <a:r>
              <a:rPr lang="en-US" altLang="zh-CN" sz="2200" b="0" dirty="0" err="1">
                <a:latin typeface="Arial Unicode MS" pitchFamily="34" charset="-122"/>
                <a:ea typeface="Arial Unicode MS" pitchFamily="34" charset="-122"/>
                <a:cs typeface="Arial Unicode MS" pitchFamily="34" charset="-122"/>
              </a:rPr>
              <a:t>colHead</a:t>
            </a:r>
            <a:r>
              <a:rPr lang="en-US" altLang="zh-CN" sz="2200" b="0" dirty="0">
                <a:latin typeface="Arial Unicode MS" pitchFamily="34" charset="-122"/>
                <a:ea typeface="Arial Unicode MS" pitchFamily="34" charset="-122"/>
                <a:cs typeface="Arial Unicode MS" pitchFamily="34" charset="-122"/>
              </a:rPr>
              <a:t>[c]=p-&gt;down;</a:t>
            </a:r>
            <a:endParaRPr lang="zh-CN" altLang="zh-CN" sz="2200" b="0" dirty="0">
              <a:latin typeface="Arial Unicode MS" pitchFamily="34" charset="-122"/>
              <a:ea typeface="Arial Unicode MS" pitchFamily="34" charset="-122"/>
              <a:cs typeface="Arial Unicode MS" pitchFamily="34" charset="-122"/>
            </a:endParaRPr>
          </a:p>
          <a:p>
            <a:pPr>
              <a:spcBef>
                <a:spcPts val="0"/>
              </a:spcBef>
              <a:defRPr/>
            </a:pPr>
            <a:r>
              <a:rPr lang="en-US" altLang="zh-CN" sz="2200" b="0" dirty="0">
                <a:latin typeface="Arial Unicode MS" pitchFamily="34" charset="-122"/>
                <a:ea typeface="Arial Unicode MS" pitchFamily="34" charset="-122"/>
                <a:cs typeface="Arial Unicode MS" pitchFamily="34" charset="-122"/>
              </a:rPr>
              <a:t>            else {</a:t>
            </a:r>
            <a:endParaRPr lang="zh-CN" altLang="zh-CN" sz="2200" b="0" dirty="0">
              <a:latin typeface="Arial Unicode MS" pitchFamily="34" charset="-122"/>
              <a:ea typeface="Arial Unicode MS" pitchFamily="34" charset="-122"/>
              <a:cs typeface="Arial Unicode MS" pitchFamily="34" charset="-122"/>
            </a:endParaRPr>
          </a:p>
          <a:p>
            <a:pPr>
              <a:spcBef>
                <a:spcPts val="0"/>
              </a:spcBef>
              <a:defRPr/>
            </a:pPr>
            <a:r>
              <a:rPr lang="en-US" altLang="zh-CN" sz="2200" b="0" dirty="0">
                <a:latin typeface="Arial Unicode MS" pitchFamily="34" charset="-122"/>
                <a:ea typeface="Arial Unicode MS" pitchFamily="34" charset="-122"/>
                <a:cs typeface="Arial Unicode MS" pitchFamily="34" charset="-122"/>
              </a:rPr>
              <a:t>                pre=</a:t>
            </a:r>
            <a:r>
              <a:rPr lang="en-US" altLang="zh-CN" sz="2200" b="0" dirty="0" err="1">
                <a:latin typeface="Arial Unicode MS" pitchFamily="34" charset="-122"/>
                <a:ea typeface="Arial Unicode MS" pitchFamily="34" charset="-122"/>
                <a:cs typeface="Arial Unicode MS" pitchFamily="34" charset="-122"/>
              </a:rPr>
              <a:t>colHead</a:t>
            </a:r>
            <a:r>
              <a:rPr lang="en-US" altLang="zh-CN" sz="2200" b="0" dirty="0">
                <a:latin typeface="Arial Unicode MS" pitchFamily="34" charset="-122"/>
                <a:ea typeface="Arial Unicode MS" pitchFamily="34" charset="-122"/>
                <a:cs typeface="Arial Unicode MS" pitchFamily="34" charset="-122"/>
              </a:rPr>
              <a:t>[c];</a:t>
            </a:r>
            <a:endParaRPr lang="zh-CN" altLang="zh-CN" sz="2200" b="0" dirty="0">
              <a:latin typeface="Arial Unicode MS" pitchFamily="34" charset="-122"/>
              <a:ea typeface="Arial Unicode MS" pitchFamily="34" charset="-122"/>
              <a:cs typeface="Arial Unicode MS" pitchFamily="34" charset="-122"/>
            </a:endParaRPr>
          </a:p>
          <a:p>
            <a:pPr>
              <a:spcBef>
                <a:spcPts val="0"/>
              </a:spcBef>
              <a:defRPr/>
            </a:pPr>
            <a:r>
              <a:rPr lang="en-US" altLang="zh-CN" sz="2200" b="0" dirty="0">
                <a:latin typeface="Arial Unicode MS" pitchFamily="34" charset="-122"/>
                <a:ea typeface="Arial Unicode MS" pitchFamily="34" charset="-122"/>
                <a:cs typeface="Arial Unicode MS" pitchFamily="34" charset="-122"/>
              </a:rPr>
              <a:t>                while (pre-&gt;down != p)       pre=pre-&gt;down;</a:t>
            </a:r>
            <a:endParaRPr lang="zh-CN" altLang="zh-CN" sz="2200" b="0" dirty="0">
              <a:latin typeface="Arial Unicode MS" pitchFamily="34" charset="-122"/>
              <a:ea typeface="Arial Unicode MS" pitchFamily="34" charset="-122"/>
              <a:cs typeface="Arial Unicode MS" pitchFamily="34" charset="-122"/>
            </a:endParaRPr>
          </a:p>
          <a:p>
            <a:pPr>
              <a:spcBef>
                <a:spcPts val="0"/>
              </a:spcBef>
              <a:defRPr/>
            </a:pPr>
            <a:r>
              <a:rPr lang="en-US" altLang="zh-CN" sz="2200" b="0" dirty="0">
                <a:latin typeface="Arial Unicode MS" pitchFamily="34" charset="-122"/>
                <a:ea typeface="Arial Unicode MS" pitchFamily="34" charset="-122"/>
                <a:cs typeface="Arial Unicode MS" pitchFamily="34" charset="-122"/>
              </a:rPr>
              <a:t>                pre-&gt;down=p-&gt;down;</a:t>
            </a:r>
            <a:endParaRPr lang="zh-CN" altLang="zh-CN" sz="2200" b="0" dirty="0">
              <a:latin typeface="Arial Unicode MS" pitchFamily="34" charset="-122"/>
              <a:ea typeface="Arial Unicode MS" pitchFamily="34" charset="-122"/>
              <a:cs typeface="Arial Unicode MS" pitchFamily="34" charset="-122"/>
            </a:endParaRPr>
          </a:p>
          <a:p>
            <a:pPr>
              <a:spcBef>
                <a:spcPts val="0"/>
              </a:spcBef>
              <a:defRPr/>
            </a:pPr>
            <a:r>
              <a:rPr lang="en-US" altLang="zh-CN" sz="2200" b="0" dirty="0">
                <a:latin typeface="Arial Unicode MS" pitchFamily="34" charset="-122"/>
                <a:ea typeface="Arial Unicode MS" pitchFamily="34" charset="-122"/>
                <a:cs typeface="Arial Unicode MS" pitchFamily="34" charset="-122"/>
              </a:rPr>
              <a:t>            }</a:t>
            </a:r>
            <a:endParaRPr lang="zh-CN" altLang="zh-CN" sz="2200" b="0" dirty="0">
              <a:latin typeface="Arial Unicode MS" pitchFamily="34" charset="-122"/>
              <a:ea typeface="Arial Unicode MS" pitchFamily="34" charset="-122"/>
              <a:cs typeface="Arial Unicode MS" pitchFamily="34" charset="-122"/>
            </a:endParaRPr>
          </a:p>
          <a:p>
            <a:pPr>
              <a:spcBef>
                <a:spcPts val="0"/>
              </a:spcBef>
              <a:defRPr/>
            </a:pPr>
            <a:r>
              <a:rPr lang="en-US" altLang="zh-CN" sz="2200" b="0" dirty="0">
                <a:latin typeface="Arial Unicode MS" pitchFamily="34" charset="-122"/>
                <a:ea typeface="Arial Unicode MS" pitchFamily="34" charset="-122"/>
                <a:cs typeface="Arial Unicode MS" pitchFamily="34" charset="-122"/>
              </a:rPr>
              <a:t>            delete p;            </a:t>
            </a:r>
            <a:r>
              <a:rPr lang="en-US" altLang="zh-CN" sz="2200" b="0" dirty="0" err="1">
                <a:latin typeface="Arial Unicode MS" pitchFamily="34" charset="-122"/>
                <a:ea typeface="Arial Unicode MS" pitchFamily="34" charset="-122"/>
                <a:cs typeface="Arial Unicode MS" pitchFamily="34" charset="-122"/>
              </a:rPr>
              <a:t>num</a:t>
            </a:r>
            <a:r>
              <a:rPr lang="en-US" altLang="zh-CN" sz="2200" b="0" dirty="0">
                <a:latin typeface="Arial Unicode MS" pitchFamily="34" charset="-122"/>
                <a:ea typeface="Arial Unicode MS" pitchFamily="34" charset="-122"/>
                <a:cs typeface="Arial Unicode MS" pitchFamily="34" charset="-122"/>
              </a:rPr>
              <a:t>--;</a:t>
            </a:r>
          </a:p>
          <a:p>
            <a:pPr>
              <a:spcBef>
                <a:spcPts val="0"/>
              </a:spcBef>
              <a:defRPr/>
            </a:pPr>
            <a:r>
              <a:rPr lang="en-US" altLang="zh-CN" sz="2200" b="0" dirty="0">
                <a:latin typeface="Arial Unicode MS" pitchFamily="34" charset="-122"/>
                <a:ea typeface="Arial Unicode MS" pitchFamily="34" charset="-122"/>
                <a:cs typeface="Arial Unicode MS" pitchFamily="34" charset="-122"/>
              </a:rPr>
              <a:t>         }</a:t>
            </a:r>
            <a:endParaRPr lang="zh-CN" altLang="zh-CN" sz="2200" b="0" dirty="0">
              <a:latin typeface="Arial Unicode MS" pitchFamily="34" charset="-122"/>
              <a:ea typeface="Arial Unicode MS" pitchFamily="34" charset="-122"/>
              <a:cs typeface="Arial Unicode MS" pitchFamily="34" charset="-122"/>
            </a:endParaRPr>
          </a:p>
          <a:p>
            <a:pPr>
              <a:spcBef>
                <a:spcPts val="0"/>
              </a:spcBef>
              <a:defRPr/>
            </a:pPr>
            <a:r>
              <a:rPr lang="en-US" altLang="zh-CN" sz="2200" b="0" dirty="0">
                <a:latin typeface="Arial Unicode MS" pitchFamily="34" charset="-122"/>
                <a:ea typeface="Arial Unicode MS" pitchFamily="34" charset="-122"/>
                <a:cs typeface="Arial Unicode MS" pitchFamily="34" charset="-122"/>
              </a:rPr>
              <a:t>    }        		</a:t>
            </a:r>
            <a:endParaRPr lang="zh-CN" altLang="zh-CN" sz="2200" b="0" dirty="0">
              <a:latin typeface="Arial Unicode MS" pitchFamily="34" charset="-122"/>
              <a:ea typeface="Arial Unicode MS" pitchFamily="34" charset="-122"/>
              <a:cs typeface="Arial Unicode MS" pitchFamily="34" charset="-122"/>
            </a:endParaRPr>
          </a:p>
          <a:p>
            <a:pPr>
              <a:spcBef>
                <a:spcPts val="0"/>
              </a:spcBef>
              <a:defRPr/>
            </a:pPr>
            <a:r>
              <a:rPr lang="en-US" altLang="zh-CN" sz="2200" b="0" dirty="0">
                <a:latin typeface="Arial Unicode MS" pitchFamily="34" charset="-122"/>
                <a:ea typeface="Arial Unicode MS" pitchFamily="34" charset="-122"/>
                <a:cs typeface="Arial Unicode MS" pitchFamily="34" charset="-122"/>
              </a:rPr>
              <a:t>    else	{  // </a:t>
            </a:r>
            <a:r>
              <a:rPr lang="zh-CN" altLang="zh-CN" sz="2200" b="0" dirty="0">
                <a:latin typeface="Arial Unicode MS" pitchFamily="34" charset="-122"/>
                <a:ea typeface="Arial Unicode MS" pitchFamily="34" charset="-122"/>
                <a:cs typeface="Arial Unicode MS" pitchFamily="34" charset="-122"/>
              </a:rPr>
              <a:t>把第</a:t>
            </a:r>
            <a:r>
              <a:rPr lang="en-US" altLang="zh-CN" sz="2200" b="0" dirty="0">
                <a:latin typeface="Arial Unicode MS" pitchFamily="34" charset="-122"/>
                <a:ea typeface="Arial Unicode MS" pitchFamily="34" charset="-122"/>
                <a:cs typeface="Arial Unicode MS" pitchFamily="34" charset="-122"/>
              </a:rPr>
              <a:t>r</a:t>
            </a:r>
            <a:r>
              <a:rPr lang="zh-CN" altLang="zh-CN" sz="2200" b="0" dirty="0">
                <a:latin typeface="Arial Unicode MS" pitchFamily="34" charset="-122"/>
                <a:ea typeface="Arial Unicode MS" pitchFamily="34" charset="-122"/>
                <a:cs typeface="Arial Unicode MS" pitchFamily="34" charset="-122"/>
              </a:rPr>
              <a:t>行、第</a:t>
            </a:r>
            <a:r>
              <a:rPr lang="en-US" altLang="zh-CN" sz="2200" b="0" dirty="0">
                <a:latin typeface="Arial Unicode MS" pitchFamily="34" charset="-122"/>
                <a:ea typeface="Arial Unicode MS" pitchFamily="34" charset="-122"/>
                <a:cs typeface="Arial Unicode MS" pitchFamily="34" charset="-122"/>
              </a:rPr>
              <a:t>c</a:t>
            </a:r>
            <a:r>
              <a:rPr lang="zh-CN" altLang="zh-CN" sz="2200" b="0" dirty="0">
                <a:latin typeface="Arial Unicode MS" pitchFamily="34" charset="-122"/>
                <a:ea typeface="Arial Unicode MS" pitchFamily="34" charset="-122"/>
                <a:cs typeface="Arial Unicode MS" pitchFamily="34" charset="-122"/>
              </a:rPr>
              <a:t>列的元素值修改为非零元素</a:t>
            </a:r>
            <a:r>
              <a:rPr lang="en-US" altLang="zh-CN" sz="2200" b="0" dirty="0">
                <a:latin typeface="Arial Unicode MS" pitchFamily="34" charset="-122"/>
                <a:ea typeface="Arial Unicode MS" pitchFamily="34" charset="-122"/>
                <a:cs typeface="Arial Unicode MS" pitchFamily="34" charset="-122"/>
              </a:rPr>
              <a:t> </a:t>
            </a:r>
            <a:endParaRPr lang="zh-CN" altLang="zh-CN" sz="2200" b="0" dirty="0">
              <a:latin typeface="Arial Unicode MS" pitchFamily="34" charset="-122"/>
              <a:ea typeface="Arial Unicode MS" pitchFamily="34" charset="-122"/>
              <a:cs typeface="Arial Unicode MS" pitchFamily="34" charset="-122"/>
            </a:endParaRPr>
          </a:p>
          <a:p>
            <a:pPr>
              <a:spcBef>
                <a:spcPts val="0"/>
              </a:spcBef>
              <a:defRPr/>
            </a:pPr>
            <a:r>
              <a:rPr lang="en-US" altLang="zh-CN" sz="2200" b="0" dirty="0">
                <a:latin typeface="Arial Unicode MS" pitchFamily="34" charset="-122"/>
                <a:ea typeface="Arial Unicode MS" pitchFamily="34" charset="-122"/>
                <a:cs typeface="Arial Unicode MS" pitchFamily="34" charset="-122"/>
              </a:rPr>
              <a:t>        pre=NULL; p=</a:t>
            </a:r>
            <a:r>
              <a:rPr lang="en-US" altLang="zh-CN" sz="2200" b="0" dirty="0" err="1">
                <a:latin typeface="Arial Unicode MS" pitchFamily="34" charset="-122"/>
                <a:ea typeface="Arial Unicode MS" pitchFamily="34" charset="-122"/>
                <a:cs typeface="Arial Unicode MS" pitchFamily="34" charset="-122"/>
              </a:rPr>
              <a:t>rowHead</a:t>
            </a:r>
            <a:r>
              <a:rPr lang="en-US" altLang="zh-CN" sz="2200" b="0" dirty="0">
                <a:latin typeface="Arial Unicode MS" pitchFamily="34" charset="-122"/>
                <a:ea typeface="Arial Unicode MS" pitchFamily="34" charset="-122"/>
                <a:cs typeface="Arial Unicode MS" pitchFamily="34" charset="-122"/>
              </a:rPr>
              <a:t>[r];</a:t>
            </a:r>
          </a:p>
          <a:p>
            <a:pPr>
              <a:spcBef>
                <a:spcPts val="0"/>
              </a:spcBef>
              <a:defRPr/>
            </a:pPr>
            <a:r>
              <a:rPr lang="en-US" altLang="zh-CN" sz="2200" b="0" dirty="0">
                <a:latin typeface="Arial Unicode MS" pitchFamily="34" charset="-122"/>
                <a:ea typeface="Arial Unicode MS" pitchFamily="34" charset="-122"/>
                <a:cs typeface="Arial Unicode MS" pitchFamily="34" charset="-122"/>
              </a:rPr>
              <a:t>        while (p != NULL &amp;&amp; p-&gt;</a:t>
            </a:r>
            <a:r>
              <a:rPr lang="en-US" altLang="zh-CN" sz="2200" b="0" dirty="0" err="1">
                <a:latin typeface="Arial Unicode MS" pitchFamily="34" charset="-122"/>
                <a:ea typeface="Arial Unicode MS" pitchFamily="34" charset="-122"/>
                <a:cs typeface="Arial Unicode MS" pitchFamily="34" charset="-122"/>
              </a:rPr>
              <a:t>triElem.col</a:t>
            </a:r>
            <a:r>
              <a:rPr lang="en-US" altLang="zh-CN" sz="2200" b="0" dirty="0">
                <a:latin typeface="Arial Unicode MS" pitchFamily="34" charset="-122"/>
                <a:ea typeface="Arial Unicode MS" pitchFamily="34" charset="-122"/>
                <a:cs typeface="Arial Unicode MS" pitchFamily="34" charset="-122"/>
              </a:rPr>
              <a:t> &lt; c)	{</a:t>
            </a:r>
            <a:endParaRPr lang="zh-CN" altLang="zh-CN" sz="2200" b="0" dirty="0">
              <a:latin typeface="Arial Unicode MS" pitchFamily="34" charset="-122"/>
              <a:ea typeface="Arial Unicode MS" pitchFamily="34" charset="-122"/>
              <a:cs typeface="Arial Unicode MS" pitchFamily="34" charset="-122"/>
            </a:endParaRPr>
          </a:p>
          <a:p>
            <a:pPr>
              <a:spcBef>
                <a:spcPts val="0"/>
              </a:spcBef>
              <a:defRPr/>
            </a:pPr>
            <a:r>
              <a:rPr lang="en-US" altLang="zh-CN" sz="2200" b="0" dirty="0">
                <a:latin typeface="Arial Unicode MS" pitchFamily="34" charset="-122"/>
                <a:ea typeface="Arial Unicode MS" pitchFamily="34" charset="-122"/>
                <a:cs typeface="Arial Unicode MS" pitchFamily="34" charset="-122"/>
              </a:rPr>
              <a:t>	 pre=p;	p=p-&gt;right;</a:t>
            </a:r>
            <a:endParaRPr lang="zh-CN" altLang="zh-CN" sz="2200" b="0" dirty="0">
              <a:latin typeface="Arial Unicode MS" pitchFamily="34" charset="-122"/>
              <a:ea typeface="Arial Unicode MS" pitchFamily="34" charset="-122"/>
              <a:cs typeface="Arial Unicode MS" pitchFamily="34" charset="-122"/>
            </a:endParaRPr>
          </a:p>
          <a:p>
            <a:pPr>
              <a:spcBef>
                <a:spcPts val="0"/>
              </a:spcBef>
              <a:defRPr/>
            </a:pPr>
            <a:r>
              <a:rPr lang="en-US" altLang="zh-CN" sz="2200" b="0" dirty="0">
                <a:latin typeface="Arial Unicode MS" pitchFamily="34" charset="-122"/>
                <a:ea typeface="Arial Unicode MS" pitchFamily="34" charset="-122"/>
                <a:cs typeface="Arial Unicode MS" pitchFamily="34" charset="-122"/>
              </a:rPr>
              <a:t>         }</a:t>
            </a:r>
            <a:endParaRPr lang="zh-CN" altLang="zh-CN" sz="2200" b="0" dirty="0">
              <a:latin typeface="Arial Unicode MS" pitchFamily="34" charset="-122"/>
              <a:ea typeface="Arial Unicode MS" pitchFamily="34" charset="-122"/>
              <a:cs typeface="Arial Unicode MS" pitchFamily="34" charset="-122"/>
            </a:endParaRPr>
          </a:p>
          <a:p>
            <a:pPr>
              <a:spcBef>
                <a:spcPts val="0"/>
              </a:spcBef>
              <a:defRPr/>
            </a:pPr>
            <a:r>
              <a:rPr lang="en-US" altLang="zh-CN" sz="2200" b="0" dirty="0">
                <a:latin typeface="Arial Unicode MS" pitchFamily="34" charset="-122"/>
                <a:ea typeface="Arial Unicode MS" pitchFamily="34" charset="-122"/>
                <a:cs typeface="Arial Unicode MS" pitchFamily="34" charset="-122"/>
              </a:rPr>
              <a:t>         </a:t>
            </a:r>
            <a:endParaRPr lang="zh-CN" altLang="zh-CN" sz="2200" b="0" dirty="0">
              <a:latin typeface="Arial Unicode MS" pitchFamily="34" charset="-122"/>
              <a:ea typeface="Arial Unicode MS" pitchFamily="34" charset="-122"/>
              <a:cs typeface="Arial Unicode MS" pitchFamily="34" charset="-122"/>
            </a:endParaRPr>
          </a:p>
        </p:txBody>
      </p:sp>
      <p:sp>
        <p:nvSpPr>
          <p:cNvPr id="660482" name="Rectangle 2"/>
          <p:cNvSpPr>
            <a:spLocks noGrp="1" noChangeArrowheads="1"/>
          </p:cNvSpPr>
          <p:nvPr>
            <p:ph type="title"/>
          </p:nvPr>
        </p:nvSpPr>
        <p:spPr>
          <a:xfrm>
            <a:off x="993775" y="142875"/>
            <a:ext cx="7754938" cy="838200"/>
          </a:xfrm>
        </p:spPr>
        <p:txBody>
          <a:bodyPr/>
          <a:lstStyle/>
          <a:p>
            <a:pPr>
              <a:defRPr/>
            </a:pPr>
            <a:r>
              <a:rPr lang="zh-CN" altLang="zh-CN" dirty="0"/>
              <a:t>修改指定位置的元素值</a:t>
            </a:r>
          </a:p>
        </p:txBody>
      </p:sp>
    </p:spTree>
  </p:cSld>
  <p:clrMapOvr>
    <a:masterClrMapping/>
  </p:clrMapOvr>
  <p:transition spd="slow">
    <p:circle/>
  </p:transition>
</p:sld>
</file>

<file path=ppt/slides/slide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0483" name="Rectangle 3" descr="Rectangle: Click to edit Master text styles&#10;Second level&#10;Third level&#10;Fourth level&#10;Fifth level"/>
          <p:cNvSpPr>
            <a:spLocks noGrp="1" noChangeArrowheads="1"/>
          </p:cNvSpPr>
          <p:nvPr>
            <p:ph type="body" idx="1"/>
          </p:nvPr>
        </p:nvSpPr>
        <p:spPr>
          <a:xfrm>
            <a:off x="0" y="1196975"/>
            <a:ext cx="9144000" cy="6048375"/>
          </a:xfrm>
        </p:spPr>
        <p:txBody>
          <a:bodyPr/>
          <a:lstStyle/>
          <a:p>
            <a:pPr>
              <a:spcBef>
                <a:spcPts val="0"/>
              </a:spcBef>
              <a:defRPr/>
            </a:pPr>
            <a:r>
              <a:rPr lang="en-US" altLang="zh-CN" sz="2200" b="0" dirty="0">
                <a:latin typeface="Arial Unicode MS" pitchFamily="34" charset="-122"/>
                <a:ea typeface="Arial Unicode MS" pitchFamily="34" charset="-122"/>
                <a:cs typeface="Arial Unicode MS" pitchFamily="34" charset="-122"/>
              </a:rPr>
              <a:t>         if (p != NULL &amp;&amp; p-&gt;</a:t>
            </a:r>
            <a:r>
              <a:rPr lang="en-US" altLang="zh-CN" sz="2200" b="0" dirty="0" err="1">
                <a:latin typeface="Arial Unicode MS" pitchFamily="34" charset="-122"/>
                <a:ea typeface="Arial Unicode MS" pitchFamily="34" charset="-122"/>
                <a:cs typeface="Arial Unicode MS" pitchFamily="34" charset="-122"/>
              </a:rPr>
              <a:t>triElem.col</a:t>
            </a:r>
            <a:r>
              <a:rPr lang="en-US" altLang="zh-CN" sz="2200" b="0" dirty="0">
                <a:latin typeface="Arial Unicode MS" pitchFamily="34" charset="-122"/>
                <a:ea typeface="Arial Unicode MS" pitchFamily="34" charset="-122"/>
                <a:cs typeface="Arial Unicode MS" pitchFamily="34" charset="-122"/>
              </a:rPr>
              <a:t> == c)      p-&gt;</a:t>
            </a:r>
            <a:r>
              <a:rPr lang="en-US" altLang="zh-CN" sz="2200" b="0" dirty="0" err="1">
                <a:latin typeface="Arial Unicode MS" pitchFamily="34" charset="-122"/>
                <a:ea typeface="Arial Unicode MS" pitchFamily="34" charset="-122"/>
                <a:cs typeface="Arial Unicode MS" pitchFamily="34" charset="-122"/>
              </a:rPr>
              <a:t>triElem.value</a:t>
            </a:r>
            <a:r>
              <a:rPr lang="en-US" altLang="zh-CN" sz="2200" b="0" dirty="0">
                <a:latin typeface="Arial Unicode MS" pitchFamily="34" charset="-122"/>
                <a:ea typeface="Arial Unicode MS" pitchFamily="34" charset="-122"/>
                <a:cs typeface="Arial Unicode MS" pitchFamily="34" charset="-122"/>
              </a:rPr>
              <a:t> == v;</a:t>
            </a:r>
            <a:endParaRPr lang="zh-CN" altLang="zh-CN" sz="2200" b="0" dirty="0">
              <a:latin typeface="Arial Unicode MS" pitchFamily="34" charset="-122"/>
              <a:ea typeface="Arial Unicode MS" pitchFamily="34" charset="-122"/>
              <a:cs typeface="Arial Unicode MS" pitchFamily="34" charset="-122"/>
            </a:endParaRPr>
          </a:p>
          <a:p>
            <a:pPr>
              <a:spcBef>
                <a:spcPts val="0"/>
              </a:spcBef>
              <a:defRPr/>
            </a:pPr>
            <a:r>
              <a:rPr lang="en-US" altLang="zh-CN" sz="2200" b="0" dirty="0">
                <a:latin typeface="Arial Unicode MS" pitchFamily="34" charset="-122"/>
                <a:ea typeface="Arial Unicode MS" pitchFamily="34" charset="-122"/>
                <a:cs typeface="Arial Unicode MS" pitchFamily="34" charset="-122"/>
              </a:rPr>
              <a:t>         else { 	// </a:t>
            </a:r>
            <a:r>
              <a:rPr lang="zh-CN" altLang="zh-CN" sz="2200" b="0" dirty="0">
                <a:latin typeface="Arial Unicode MS" pitchFamily="34" charset="-122"/>
                <a:ea typeface="Arial Unicode MS" pitchFamily="34" charset="-122"/>
                <a:cs typeface="Arial Unicode MS" pitchFamily="34" charset="-122"/>
              </a:rPr>
              <a:t>原结点为</a:t>
            </a:r>
            <a:r>
              <a:rPr lang="en-US" altLang="zh-CN" sz="2200" b="0" dirty="0">
                <a:latin typeface="Arial Unicode MS" pitchFamily="34" charset="-122"/>
                <a:ea typeface="Arial Unicode MS" pitchFamily="34" charset="-122"/>
                <a:cs typeface="Arial Unicode MS" pitchFamily="34" charset="-122"/>
              </a:rPr>
              <a:t>0</a:t>
            </a:r>
            <a:r>
              <a:rPr lang="zh-CN" altLang="zh-CN" sz="2200" b="0" dirty="0">
                <a:latin typeface="Arial Unicode MS" pitchFamily="34" charset="-122"/>
                <a:ea typeface="Arial Unicode MS" pitchFamily="34" charset="-122"/>
                <a:cs typeface="Arial Unicode MS" pitchFamily="34" charset="-122"/>
              </a:rPr>
              <a:t>元素，则需要插入结点</a:t>
            </a:r>
          </a:p>
          <a:p>
            <a:pPr>
              <a:spcBef>
                <a:spcPts val="0"/>
              </a:spcBef>
              <a:defRPr/>
            </a:pPr>
            <a:r>
              <a:rPr lang="en-US" altLang="zh-CN" sz="2200" b="0" dirty="0">
                <a:latin typeface="Arial Unicode MS" pitchFamily="34" charset="-122"/>
                <a:ea typeface="Arial Unicode MS" pitchFamily="34" charset="-122"/>
                <a:cs typeface="Arial Unicode MS" pitchFamily="34" charset="-122"/>
              </a:rPr>
              <a:t>              Triple&lt;</a:t>
            </a:r>
            <a:r>
              <a:rPr lang="en-US" altLang="zh-CN" sz="2200" b="0" dirty="0" err="1">
                <a:latin typeface="Arial Unicode MS" pitchFamily="34" charset="-122"/>
                <a:ea typeface="Arial Unicode MS" pitchFamily="34" charset="-122"/>
                <a:cs typeface="Arial Unicode MS" pitchFamily="34" charset="-122"/>
              </a:rPr>
              <a:t>ElemType</a:t>
            </a:r>
            <a:r>
              <a:rPr lang="en-US" altLang="zh-CN" sz="2200" b="0" dirty="0">
                <a:latin typeface="Arial Unicode MS" pitchFamily="34" charset="-122"/>
                <a:ea typeface="Arial Unicode MS" pitchFamily="34" charset="-122"/>
                <a:cs typeface="Arial Unicode MS" pitchFamily="34" charset="-122"/>
              </a:rPr>
              <a:t>&gt; e(r, c, v); </a:t>
            </a:r>
            <a:endParaRPr lang="zh-CN" altLang="zh-CN" sz="2200" b="0" dirty="0">
              <a:latin typeface="Arial Unicode MS" pitchFamily="34" charset="-122"/>
              <a:ea typeface="Arial Unicode MS" pitchFamily="34" charset="-122"/>
              <a:cs typeface="Arial Unicode MS" pitchFamily="34" charset="-122"/>
            </a:endParaRPr>
          </a:p>
          <a:p>
            <a:pPr>
              <a:spcBef>
                <a:spcPts val="0"/>
              </a:spcBef>
              <a:defRPr/>
            </a:pPr>
            <a:r>
              <a:rPr lang="en-US" altLang="zh-CN" sz="2200" b="0" dirty="0">
                <a:latin typeface="Arial Unicode MS" pitchFamily="34" charset="-122"/>
                <a:ea typeface="Arial Unicode MS" pitchFamily="34" charset="-122"/>
                <a:cs typeface="Arial Unicode MS" pitchFamily="34" charset="-122"/>
              </a:rPr>
              <a:t>              </a:t>
            </a:r>
            <a:r>
              <a:rPr lang="en-US" altLang="zh-CN" sz="2200" b="0" dirty="0" err="1">
                <a:latin typeface="Arial Unicode MS" pitchFamily="34" charset="-122"/>
                <a:ea typeface="Arial Unicode MS" pitchFamily="34" charset="-122"/>
                <a:cs typeface="Arial Unicode MS" pitchFamily="34" charset="-122"/>
              </a:rPr>
              <a:t>CrossNode</a:t>
            </a:r>
            <a:r>
              <a:rPr lang="en-US" altLang="zh-CN" sz="2200" b="0" dirty="0">
                <a:latin typeface="Arial Unicode MS" pitchFamily="34" charset="-122"/>
                <a:ea typeface="Arial Unicode MS" pitchFamily="34" charset="-122"/>
                <a:cs typeface="Arial Unicode MS" pitchFamily="34" charset="-122"/>
              </a:rPr>
              <a:t>&lt;</a:t>
            </a:r>
            <a:r>
              <a:rPr lang="en-US" altLang="zh-CN" sz="2200" b="0" dirty="0" err="1">
                <a:latin typeface="Arial Unicode MS" pitchFamily="34" charset="-122"/>
                <a:ea typeface="Arial Unicode MS" pitchFamily="34" charset="-122"/>
                <a:cs typeface="Arial Unicode MS" pitchFamily="34" charset="-122"/>
              </a:rPr>
              <a:t>ElemType</a:t>
            </a:r>
            <a:r>
              <a:rPr lang="en-US" altLang="zh-CN" sz="2200" b="0" dirty="0">
                <a:latin typeface="Arial Unicode MS" pitchFamily="34" charset="-122"/>
                <a:ea typeface="Arial Unicode MS" pitchFamily="34" charset="-122"/>
                <a:cs typeface="Arial Unicode MS" pitchFamily="34" charset="-122"/>
              </a:rPr>
              <a:t>&gt;*</a:t>
            </a:r>
            <a:r>
              <a:rPr lang="en-US" altLang="zh-CN" sz="2200" b="0" dirty="0" err="1">
                <a:latin typeface="Arial Unicode MS" pitchFamily="34" charset="-122"/>
                <a:ea typeface="Arial Unicode MS" pitchFamily="34" charset="-122"/>
                <a:cs typeface="Arial Unicode MS" pitchFamily="34" charset="-122"/>
              </a:rPr>
              <a:t>ePtr</a:t>
            </a:r>
            <a:r>
              <a:rPr lang="en-US" altLang="zh-CN" sz="2200" b="0" dirty="0">
                <a:latin typeface="Arial Unicode MS" pitchFamily="34" charset="-122"/>
                <a:ea typeface="Arial Unicode MS" pitchFamily="34" charset="-122"/>
                <a:cs typeface="Arial Unicode MS" pitchFamily="34" charset="-122"/>
              </a:rPr>
              <a:t>=new </a:t>
            </a:r>
            <a:r>
              <a:rPr lang="en-US" altLang="zh-CN" sz="2200" b="0" dirty="0" err="1">
                <a:latin typeface="Arial Unicode MS" pitchFamily="34" charset="-122"/>
                <a:ea typeface="Arial Unicode MS" pitchFamily="34" charset="-122"/>
                <a:cs typeface="Arial Unicode MS" pitchFamily="34" charset="-122"/>
              </a:rPr>
              <a:t>CrossNode</a:t>
            </a:r>
            <a:r>
              <a:rPr lang="en-US" altLang="zh-CN" sz="2200" b="0" dirty="0">
                <a:latin typeface="Arial Unicode MS" pitchFamily="34" charset="-122"/>
                <a:ea typeface="Arial Unicode MS" pitchFamily="34" charset="-122"/>
                <a:cs typeface="Arial Unicode MS" pitchFamily="34" charset="-122"/>
              </a:rPr>
              <a:t>&lt;</a:t>
            </a:r>
            <a:r>
              <a:rPr lang="en-US" altLang="zh-CN" sz="2200" b="0" dirty="0" err="1">
                <a:latin typeface="Arial Unicode MS" pitchFamily="34" charset="-122"/>
                <a:ea typeface="Arial Unicode MS" pitchFamily="34" charset="-122"/>
                <a:cs typeface="Arial Unicode MS" pitchFamily="34" charset="-122"/>
              </a:rPr>
              <a:t>ElemType</a:t>
            </a:r>
            <a:r>
              <a:rPr lang="en-US" altLang="zh-CN" sz="2200" b="0" dirty="0">
                <a:latin typeface="Arial Unicode MS" pitchFamily="34" charset="-122"/>
                <a:ea typeface="Arial Unicode MS" pitchFamily="34" charset="-122"/>
                <a:cs typeface="Arial Unicode MS" pitchFamily="34" charset="-122"/>
              </a:rPr>
              <a:t>&gt;(e);</a:t>
            </a:r>
          </a:p>
          <a:p>
            <a:pPr>
              <a:spcBef>
                <a:spcPts val="0"/>
              </a:spcBef>
              <a:defRPr/>
            </a:pPr>
            <a:r>
              <a:rPr lang="en-US" altLang="zh-CN" sz="2200" b="0" dirty="0">
                <a:latin typeface="Arial Unicode MS" pitchFamily="34" charset="-122"/>
                <a:ea typeface="Arial Unicode MS" pitchFamily="34" charset="-122"/>
                <a:cs typeface="Arial Unicode MS" pitchFamily="34" charset="-122"/>
              </a:rPr>
              <a:t>              if (</a:t>
            </a:r>
            <a:r>
              <a:rPr lang="en-US" altLang="zh-CN" sz="2200" b="0" dirty="0" err="1">
                <a:latin typeface="Arial Unicode MS" pitchFamily="34" charset="-122"/>
                <a:ea typeface="Arial Unicode MS" pitchFamily="34" charset="-122"/>
                <a:cs typeface="Arial Unicode MS" pitchFamily="34" charset="-122"/>
              </a:rPr>
              <a:t>rowHead</a:t>
            </a:r>
            <a:r>
              <a:rPr lang="en-US" altLang="zh-CN" sz="2200" b="0" dirty="0">
                <a:latin typeface="Arial Unicode MS" pitchFamily="34" charset="-122"/>
                <a:ea typeface="Arial Unicode MS" pitchFamily="34" charset="-122"/>
                <a:cs typeface="Arial Unicode MS" pitchFamily="34" charset="-122"/>
              </a:rPr>
              <a:t>[r] == p)    </a:t>
            </a:r>
            <a:r>
              <a:rPr lang="en-US" altLang="zh-CN" sz="2200" b="0" dirty="0" err="1">
                <a:latin typeface="Arial Unicode MS" pitchFamily="34" charset="-122"/>
                <a:ea typeface="Arial Unicode MS" pitchFamily="34" charset="-122"/>
                <a:cs typeface="Arial Unicode MS" pitchFamily="34" charset="-122"/>
              </a:rPr>
              <a:t>rowHead</a:t>
            </a:r>
            <a:r>
              <a:rPr lang="en-US" altLang="zh-CN" sz="2200" b="0" dirty="0">
                <a:latin typeface="Arial Unicode MS" pitchFamily="34" charset="-122"/>
                <a:ea typeface="Arial Unicode MS" pitchFamily="34" charset="-122"/>
                <a:cs typeface="Arial Unicode MS" pitchFamily="34" charset="-122"/>
              </a:rPr>
              <a:t>[r]=</a:t>
            </a:r>
            <a:r>
              <a:rPr lang="en-US" altLang="zh-CN" sz="2200" b="0" dirty="0" err="1">
                <a:latin typeface="Arial Unicode MS" pitchFamily="34" charset="-122"/>
                <a:ea typeface="Arial Unicode MS" pitchFamily="34" charset="-122"/>
                <a:cs typeface="Arial Unicode MS" pitchFamily="34" charset="-122"/>
              </a:rPr>
              <a:t>ePtr</a:t>
            </a:r>
            <a:r>
              <a:rPr lang="en-US" altLang="zh-CN" sz="2200" b="0" dirty="0">
                <a:latin typeface="Arial Unicode MS" pitchFamily="34" charset="-122"/>
                <a:ea typeface="Arial Unicode MS" pitchFamily="34" charset="-122"/>
                <a:cs typeface="Arial Unicode MS" pitchFamily="34" charset="-122"/>
              </a:rPr>
              <a:t>;</a:t>
            </a:r>
            <a:endParaRPr lang="zh-CN" altLang="zh-CN" sz="2200" b="0" dirty="0">
              <a:latin typeface="Arial Unicode MS" pitchFamily="34" charset="-122"/>
              <a:ea typeface="Arial Unicode MS" pitchFamily="34" charset="-122"/>
              <a:cs typeface="Arial Unicode MS" pitchFamily="34" charset="-122"/>
            </a:endParaRPr>
          </a:p>
          <a:p>
            <a:pPr>
              <a:spcBef>
                <a:spcPts val="0"/>
              </a:spcBef>
              <a:defRPr/>
            </a:pPr>
            <a:r>
              <a:rPr lang="en-US" altLang="zh-CN" sz="2200" b="0" dirty="0">
                <a:latin typeface="Arial Unicode MS" pitchFamily="34" charset="-122"/>
                <a:ea typeface="Arial Unicode MS" pitchFamily="34" charset="-122"/>
                <a:cs typeface="Arial Unicode MS" pitchFamily="34" charset="-122"/>
              </a:rPr>
              <a:t> 	  else	    pre-&gt;right=</a:t>
            </a:r>
            <a:r>
              <a:rPr lang="en-US" altLang="zh-CN" sz="2200" b="0" dirty="0" err="1">
                <a:latin typeface="Arial Unicode MS" pitchFamily="34" charset="-122"/>
                <a:ea typeface="Arial Unicode MS" pitchFamily="34" charset="-122"/>
                <a:cs typeface="Arial Unicode MS" pitchFamily="34" charset="-122"/>
              </a:rPr>
              <a:t>ePtr</a:t>
            </a:r>
            <a:r>
              <a:rPr lang="en-US" altLang="zh-CN" sz="2200" b="0" dirty="0">
                <a:latin typeface="Arial Unicode MS" pitchFamily="34" charset="-122"/>
                <a:ea typeface="Arial Unicode MS" pitchFamily="34" charset="-122"/>
                <a:cs typeface="Arial Unicode MS" pitchFamily="34" charset="-122"/>
              </a:rPr>
              <a:t>;</a:t>
            </a:r>
            <a:endParaRPr lang="zh-CN" altLang="zh-CN" sz="2200" b="0" dirty="0">
              <a:latin typeface="Arial Unicode MS" pitchFamily="34" charset="-122"/>
              <a:ea typeface="Arial Unicode MS" pitchFamily="34" charset="-122"/>
              <a:cs typeface="Arial Unicode MS" pitchFamily="34" charset="-122"/>
            </a:endParaRPr>
          </a:p>
          <a:p>
            <a:pPr>
              <a:spcBef>
                <a:spcPts val="0"/>
              </a:spcBef>
              <a:defRPr/>
            </a:pPr>
            <a:r>
              <a:rPr lang="en-US" altLang="zh-CN" sz="2200" b="0" dirty="0">
                <a:latin typeface="Arial Unicode MS" pitchFamily="34" charset="-122"/>
                <a:ea typeface="Arial Unicode MS" pitchFamily="34" charset="-122"/>
                <a:cs typeface="Arial Unicode MS" pitchFamily="34" charset="-122"/>
              </a:rPr>
              <a:t>   	  </a:t>
            </a:r>
            <a:r>
              <a:rPr lang="en-US" altLang="zh-CN" sz="2200" b="0" dirty="0" err="1">
                <a:latin typeface="Arial Unicode MS" pitchFamily="34" charset="-122"/>
                <a:ea typeface="Arial Unicode MS" pitchFamily="34" charset="-122"/>
                <a:cs typeface="Arial Unicode MS" pitchFamily="34" charset="-122"/>
              </a:rPr>
              <a:t>ePtr</a:t>
            </a:r>
            <a:r>
              <a:rPr lang="en-US" altLang="zh-CN" sz="2200" b="0" dirty="0">
                <a:latin typeface="Arial Unicode MS" pitchFamily="34" charset="-122"/>
                <a:ea typeface="Arial Unicode MS" pitchFamily="34" charset="-122"/>
                <a:cs typeface="Arial Unicode MS" pitchFamily="34" charset="-122"/>
              </a:rPr>
              <a:t>-&gt;right=p;  pre=NULL;   p=</a:t>
            </a:r>
            <a:r>
              <a:rPr lang="en-US" altLang="zh-CN" sz="2200" b="0" dirty="0" err="1">
                <a:latin typeface="Arial Unicode MS" pitchFamily="34" charset="-122"/>
                <a:ea typeface="Arial Unicode MS" pitchFamily="34" charset="-122"/>
                <a:cs typeface="Arial Unicode MS" pitchFamily="34" charset="-122"/>
              </a:rPr>
              <a:t>colHead</a:t>
            </a:r>
            <a:r>
              <a:rPr lang="en-US" altLang="zh-CN" sz="2200" b="0" dirty="0">
                <a:latin typeface="Arial Unicode MS" pitchFamily="34" charset="-122"/>
                <a:ea typeface="Arial Unicode MS" pitchFamily="34" charset="-122"/>
                <a:cs typeface="Arial Unicode MS" pitchFamily="34" charset="-122"/>
              </a:rPr>
              <a:t>[c];</a:t>
            </a:r>
            <a:endParaRPr lang="zh-CN" altLang="zh-CN" sz="2200" b="0" dirty="0">
              <a:latin typeface="Arial Unicode MS" pitchFamily="34" charset="-122"/>
              <a:ea typeface="Arial Unicode MS" pitchFamily="34" charset="-122"/>
              <a:cs typeface="Arial Unicode MS" pitchFamily="34" charset="-122"/>
            </a:endParaRPr>
          </a:p>
          <a:p>
            <a:pPr>
              <a:spcBef>
                <a:spcPts val="0"/>
              </a:spcBef>
              <a:defRPr/>
            </a:pPr>
            <a:r>
              <a:rPr lang="en-US" altLang="zh-CN" sz="2200" b="0" dirty="0">
                <a:latin typeface="Arial Unicode MS" pitchFamily="34" charset="-122"/>
                <a:ea typeface="Arial Unicode MS" pitchFamily="34" charset="-122"/>
                <a:cs typeface="Arial Unicode MS" pitchFamily="34" charset="-122"/>
              </a:rPr>
              <a:t>    	  while (p != NULL &amp;&amp; p-&gt;</a:t>
            </a:r>
            <a:r>
              <a:rPr lang="en-US" altLang="zh-CN" sz="2200" b="0" dirty="0" err="1">
                <a:latin typeface="Arial Unicode MS" pitchFamily="34" charset="-122"/>
                <a:ea typeface="Arial Unicode MS" pitchFamily="34" charset="-122"/>
                <a:cs typeface="Arial Unicode MS" pitchFamily="34" charset="-122"/>
              </a:rPr>
              <a:t>triElem.row</a:t>
            </a:r>
            <a:r>
              <a:rPr lang="en-US" altLang="zh-CN" sz="2200" b="0" dirty="0">
                <a:latin typeface="Arial Unicode MS" pitchFamily="34" charset="-122"/>
                <a:ea typeface="Arial Unicode MS" pitchFamily="34" charset="-122"/>
                <a:cs typeface="Arial Unicode MS" pitchFamily="34" charset="-122"/>
              </a:rPr>
              <a:t> &lt; r)	{</a:t>
            </a:r>
            <a:endParaRPr lang="zh-CN" altLang="zh-CN" sz="2200" b="0" dirty="0">
              <a:latin typeface="Arial Unicode MS" pitchFamily="34" charset="-122"/>
              <a:ea typeface="Arial Unicode MS" pitchFamily="34" charset="-122"/>
              <a:cs typeface="Arial Unicode MS" pitchFamily="34" charset="-122"/>
            </a:endParaRPr>
          </a:p>
          <a:p>
            <a:pPr>
              <a:spcBef>
                <a:spcPts val="0"/>
              </a:spcBef>
              <a:defRPr/>
            </a:pPr>
            <a:r>
              <a:rPr lang="en-US" altLang="zh-CN" sz="2200" b="0" dirty="0">
                <a:latin typeface="Arial Unicode MS" pitchFamily="34" charset="-122"/>
                <a:ea typeface="Arial Unicode MS" pitchFamily="34" charset="-122"/>
                <a:cs typeface="Arial Unicode MS" pitchFamily="34" charset="-122"/>
              </a:rPr>
              <a:t>	      pre=p;   p=p-&gt;down;</a:t>
            </a:r>
            <a:endParaRPr lang="zh-CN" altLang="zh-CN" sz="2200" b="0" dirty="0">
              <a:latin typeface="Arial Unicode MS" pitchFamily="34" charset="-122"/>
              <a:ea typeface="Arial Unicode MS" pitchFamily="34" charset="-122"/>
              <a:cs typeface="Arial Unicode MS" pitchFamily="34" charset="-122"/>
            </a:endParaRPr>
          </a:p>
          <a:p>
            <a:pPr>
              <a:spcBef>
                <a:spcPts val="0"/>
              </a:spcBef>
              <a:defRPr/>
            </a:pPr>
            <a:r>
              <a:rPr lang="en-US" altLang="zh-CN" sz="2200" b="0" dirty="0">
                <a:latin typeface="Arial Unicode MS" pitchFamily="34" charset="-122"/>
                <a:ea typeface="Arial Unicode MS" pitchFamily="34" charset="-122"/>
                <a:cs typeface="Arial Unicode MS" pitchFamily="34" charset="-122"/>
              </a:rPr>
              <a:t>	   }</a:t>
            </a:r>
            <a:endParaRPr lang="zh-CN" altLang="zh-CN" sz="2200" b="0" dirty="0">
              <a:latin typeface="Arial Unicode MS" pitchFamily="34" charset="-122"/>
              <a:ea typeface="Arial Unicode MS" pitchFamily="34" charset="-122"/>
              <a:cs typeface="Arial Unicode MS" pitchFamily="34" charset="-122"/>
            </a:endParaRPr>
          </a:p>
          <a:p>
            <a:pPr>
              <a:spcBef>
                <a:spcPts val="0"/>
              </a:spcBef>
              <a:defRPr/>
            </a:pPr>
            <a:r>
              <a:rPr lang="en-US" altLang="zh-CN" sz="2200" b="0" dirty="0">
                <a:latin typeface="Arial Unicode MS" pitchFamily="34" charset="-122"/>
                <a:ea typeface="Arial Unicode MS" pitchFamily="34" charset="-122"/>
                <a:cs typeface="Arial Unicode MS" pitchFamily="34" charset="-122"/>
              </a:rPr>
              <a:t>	   if (</a:t>
            </a:r>
            <a:r>
              <a:rPr lang="en-US" altLang="zh-CN" sz="2200" b="0" dirty="0" err="1">
                <a:latin typeface="Arial Unicode MS" pitchFamily="34" charset="-122"/>
                <a:ea typeface="Arial Unicode MS" pitchFamily="34" charset="-122"/>
                <a:cs typeface="Arial Unicode MS" pitchFamily="34" charset="-122"/>
              </a:rPr>
              <a:t>colHead</a:t>
            </a:r>
            <a:r>
              <a:rPr lang="en-US" altLang="zh-CN" sz="2200" b="0" dirty="0">
                <a:latin typeface="Arial Unicode MS" pitchFamily="34" charset="-122"/>
                <a:ea typeface="Arial Unicode MS" pitchFamily="34" charset="-122"/>
                <a:cs typeface="Arial Unicode MS" pitchFamily="34" charset="-122"/>
              </a:rPr>
              <a:t>[c] == p)     </a:t>
            </a:r>
            <a:r>
              <a:rPr lang="en-US" altLang="zh-CN" sz="2200" b="0" dirty="0" err="1">
                <a:latin typeface="Arial Unicode MS" pitchFamily="34" charset="-122"/>
                <a:ea typeface="Arial Unicode MS" pitchFamily="34" charset="-122"/>
                <a:cs typeface="Arial Unicode MS" pitchFamily="34" charset="-122"/>
              </a:rPr>
              <a:t>colHead</a:t>
            </a:r>
            <a:r>
              <a:rPr lang="en-US" altLang="zh-CN" sz="2200" b="0" dirty="0">
                <a:latin typeface="Arial Unicode MS" pitchFamily="34" charset="-122"/>
                <a:ea typeface="Arial Unicode MS" pitchFamily="34" charset="-122"/>
                <a:cs typeface="Arial Unicode MS" pitchFamily="34" charset="-122"/>
              </a:rPr>
              <a:t>[c]=</a:t>
            </a:r>
            <a:r>
              <a:rPr lang="en-US" altLang="zh-CN" sz="2200" b="0" dirty="0" err="1">
                <a:latin typeface="Arial Unicode MS" pitchFamily="34" charset="-122"/>
                <a:ea typeface="Arial Unicode MS" pitchFamily="34" charset="-122"/>
                <a:cs typeface="Arial Unicode MS" pitchFamily="34" charset="-122"/>
              </a:rPr>
              <a:t>ePtr</a:t>
            </a:r>
            <a:r>
              <a:rPr lang="en-US" altLang="zh-CN" sz="2200" b="0" dirty="0">
                <a:latin typeface="Arial Unicode MS" pitchFamily="34" charset="-122"/>
                <a:ea typeface="Arial Unicode MS" pitchFamily="34" charset="-122"/>
                <a:cs typeface="Arial Unicode MS" pitchFamily="34" charset="-122"/>
              </a:rPr>
              <a:t>;</a:t>
            </a:r>
            <a:endParaRPr lang="zh-CN" altLang="zh-CN" sz="2200" b="0" dirty="0">
              <a:latin typeface="Arial Unicode MS" pitchFamily="34" charset="-122"/>
              <a:ea typeface="Arial Unicode MS" pitchFamily="34" charset="-122"/>
              <a:cs typeface="Arial Unicode MS" pitchFamily="34" charset="-122"/>
            </a:endParaRPr>
          </a:p>
          <a:p>
            <a:pPr>
              <a:spcBef>
                <a:spcPts val="0"/>
              </a:spcBef>
              <a:defRPr/>
            </a:pPr>
            <a:r>
              <a:rPr lang="en-US" altLang="zh-CN" sz="2200" b="0" dirty="0">
                <a:latin typeface="Arial Unicode MS" pitchFamily="34" charset="-122"/>
                <a:ea typeface="Arial Unicode MS" pitchFamily="34" charset="-122"/>
                <a:cs typeface="Arial Unicode MS" pitchFamily="34" charset="-122"/>
              </a:rPr>
              <a:t> 	   else       pre-&gt;down=</a:t>
            </a:r>
            <a:r>
              <a:rPr lang="en-US" altLang="zh-CN" sz="2200" b="0" dirty="0" err="1">
                <a:latin typeface="Arial Unicode MS" pitchFamily="34" charset="-122"/>
                <a:ea typeface="Arial Unicode MS" pitchFamily="34" charset="-122"/>
                <a:cs typeface="Arial Unicode MS" pitchFamily="34" charset="-122"/>
              </a:rPr>
              <a:t>ePtr</a:t>
            </a:r>
            <a:r>
              <a:rPr lang="en-US" altLang="zh-CN" sz="2200" b="0" dirty="0">
                <a:latin typeface="Arial Unicode MS" pitchFamily="34" charset="-122"/>
                <a:ea typeface="Arial Unicode MS" pitchFamily="34" charset="-122"/>
                <a:cs typeface="Arial Unicode MS" pitchFamily="34" charset="-122"/>
              </a:rPr>
              <a:t>;</a:t>
            </a:r>
            <a:endParaRPr lang="zh-CN" altLang="zh-CN" sz="2200" b="0" dirty="0">
              <a:latin typeface="Arial Unicode MS" pitchFamily="34" charset="-122"/>
              <a:ea typeface="Arial Unicode MS" pitchFamily="34" charset="-122"/>
              <a:cs typeface="Arial Unicode MS" pitchFamily="34" charset="-122"/>
            </a:endParaRPr>
          </a:p>
          <a:p>
            <a:pPr>
              <a:spcBef>
                <a:spcPts val="0"/>
              </a:spcBef>
              <a:defRPr/>
            </a:pPr>
            <a:r>
              <a:rPr lang="en-US" altLang="zh-CN" sz="2200" b="0" dirty="0">
                <a:latin typeface="Arial Unicode MS" pitchFamily="34" charset="-122"/>
                <a:ea typeface="Arial Unicode MS" pitchFamily="34" charset="-122"/>
                <a:cs typeface="Arial Unicode MS" pitchFamily="34" charset="-122"/>
              </a:rPr>
              <a:t>   	   </a:t>
            </a:r>
            <a:r>
              <a:rPr lang="en-US" altLang="zh-CN" sz="2200" b="0" dirty="0" err="1">
                <a:latin typeface="Arial Unicode MS" pitchFamily="34" charset="-122"/>
                <a:ea typeface="Arial Unicode MS" pitchFamily="34" charset="-122"/>
                <a:cs typeface="Arial Unicode MS" pitchFamily="34" charset="-122"/>
              </a:rPr>
              <a:t>ePtr</a:t>
            </a:r>
            <a:r>
              <a:rPr lang="en-US" altLang="zh-CN" sz="2200" b="0" dirty="0">
                <a:latin typeface="Arial Unicode MS" pitchFamily="34" charset="-122"/>
                <a:ea typeface="Arial Unicode MS" pitchFamily="34" charset="-122"/>
                <a:cs typeface="Arial Unicode MS" pitchFamily="34" charset="-122"/>
              </a:rPr>
              <a:t>-&gt;down=p;	</a:t>
            </a:r>
            <a:r>
              <a:rPr lang="en-US" altLang="zh-CN" sz="2200" b="0" dirty="0" err="1">
                <a:latin typeface="Arial Unicode MS" pitchFamily="34" charset="-122"/>
                <a:ea typeface="Arial Unicode MS" pitchFamily="34" charset="-122"/>
                <a:cs typeface="Arial Unicode MS" pitchFamily="34" charset="-122"/>
              </a:rPr>
              <a:t>num</a:t>
            </a:r>
            <a:r>
              <a:rPr lang="en-US" altLang="zh-CN" sz="2200" b="0" dirty="0">
                <a:latin typeface="Arial Unicode MS" pitchFamily="34" charset="-122"/>
                <a:ea typeface="Arial Unicode MS" pitchFamily="34" charset="-122"/>
                <a:cs typeface="Arial Unicode MS" pitchFamily="34" charset="-122"/>
              </a:rPr>
              <a:t>++;</a:t>
            </a:r>
          </a:p>
          <a:p>
            <a:pPr>
              <a:spcBef>
                <a:spcPts val="0"/>
              </a:spcBef>
              <a:defRPr/>
            </a:pPr>
            <a:r>
              <a:rPr lang="en-US" altLang="zh-CN" sz="2200" b="0" dirty="0">
                <a:latin typeface="Arial Unicode MS" pitchFamily="34" charset="-122"/>
                <a:ea typeface="Arial Unicode MS" pitchFamily="34" charset="-122"/>
                <a:cs typeface="Arial Unicode MS" pitchFamily="34" charset="-122"/>
              </a:rPr>
              <a:t>          }</a:t>
            </a:r>
            <a:endParaRPr lang="zh-CN" altLang="zh-CN" sz="2200" b="0" dirty="0">
              <a:latin typeface="Arial Unicode MS" pitchFamily="34" charset="-122"/>
              <a:ea typeface="Arial Unicode MS" pitchFamily="34" charset="-122"/>
              <a:cs typeface="Arial Unicode MS" pitchFamily="34" charset="-122"/>
            </a:endParaRPr>
          </a:p>
          <a:p>
            <a:pPr>
              <a:spcBef>
                <a:spcPts val="0"/>
              </a:spcBef>
              <a:defRPr/>
            </a:pPr>
            <a:r>
              <a:rPr lang="en-US" altLang="zh-CN" sz="2200" b="0" dirty="0">
                <a:latin typeface="Arial Unicode MS" pitchFamily="34" charset="-122"/>
                <a:ea typeface="Arial Unicode MS" pitchFamily="34" charset="-122"/>
                <a:cs typeface="Arial Unicode MS" pitchFamily="34" charset="-122"/>
              </a:rPr>
              <a:t>    }	   </a:t>
            </a:r>
            <a:endParaRPr lang="zh-CN" altLang="zh-CN" sz="2200" b="0" dirty="0">
              <a:latin typeface="Arial Unicode MS" pitchFamily="34" charset="-122"/>
              <a:ea typeface="Arial Unicode MS" pitchFamily="34" charset="-122"/>
              <a:cs typeface="Arial Unicode MS" pitchFamily="34" charset="-122"/>
            </a:endParaRPr>
          </a:p>
          <a:p>
            <a:pPr>
              <a:spcBef>
                <a:spcPts val="0"/>
              </a:spcBef>
              <a:defRPr/>
            </a:pPr>
            <a:r>
              <a:rPr lang="en-US" altLang="zh-CN" sz="2200" b="0" dirty="0">
                <a:latin typeface="Arial Unicode MS" pitchFamily="34" charset="-122"/>
                <a:ea typeface="Arial Unicode MS" pitchFamily="34" charset="-122"/>
                <a:cs typeface="Arial Unicode MS" pitchFamily="34" charset="-122"/>
              </a:rPr>
              <a:t>    return SUCCESS;</a:t>
            </a:r>
          </a:p>
          <a:p>
            <a:pPr>
              <a:spcBef>
                <a:spcPts val="0"/>
              </a:spcBef>
              <a:defRPr/>
            </a:pPr>
            <a:r>
              <a:rPr lang="en-US" altLang="zh-CN" sz="2200" b="0" dirty="0">
                <a:latin typeface="Arial Unicode MS" pitchFamily="34" charset="-122"/>
                <a:ea typeface="Arial Unicode MS" pitchFamily="34" charset="-122"/>
                <a:cs typeface="Arial Unicode MS" pitchFamily="34" charset="-122"/>
              </a:rPr>
              <a:t>}</a:t>
            </a:r>
            <a:endParaRPr lang="zh-CN" altLang="zh-CN" sz="2200" b="0" dirty="0">
              <a:latin typeface="Arial Unicode MS" pitchFamily="34" charset="-122"/>
              <a:ea typeface="Arial Unicode MS" pitchFamily="34" charset="-122"/>
              <a:cs typeface="Arial Unicode MS" pitchFamily="34" charset="-122"/>
            </a:endParaRPr>
          </a:p>
        </p:txBody>
      </p:sp>
      <p:sp>
        <p:nvSpPr>
          <p:cNvPr id="660482" name="Rectangle 2"/>
          <p:cNvSpPr>
            <a:spLocks noGrp="1" noChangeArrowheads="1"/>
          </p:cNvSpPr>
          <p:nvPr>
            <p:ph type="title"/>
          </p:nvPr>
        </p:nvSpPr>
        <p:spPr>
          <a:xfrm>
            <a:off x="993775" y="142875"/>
            <a:ext cx="7754938" cy="838200"/>
          </a:xfrm>
        </p:spPr>
        <p:txBody>
          <a:bodyPr/>
          <a:lstStyle/>
          <a:p>
            <a:pPr>
              <a:defRPr/>
            </a:pPr>
            <a:r>
              <a:rPr lang="zh-CN" altLang="zh-CN" dirty="0"/>
              <a:t>修改指定位置的元素值</a:t>
            </a:r>
          </a:p>
        </p:txBody>
      </p:sp>
    </p:spTree>
  </p:cSld>
  <p:clrMapOvr>
    <a:masterClrMapping/>
  </p:clrMapOvr>
  <p:transition spd="slow">
    <p:circle/>
  </p:transition>
</p:sld>
</file>

<file path=ppt/slides/slide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0483" name="Rectangle 3" descr="Rectangle: Click to edit Master text styles&#10;Second level&#10;Third level&#10;Fourth level&#10;Fifth level"/>
          <p:cNvSpPr>
            <a:spLocks noGrp="1" noChangeArrowheads="1"/>
          </p:cNvSpPr>
          <p:nvPr>
            <p:ph type="body" idx="1"/>
          </p:nvPr>
        </p:nvSpPr>
        <p:spPr>
          <a:xfrm>
            <a:off x="0" y="1196975"/>
            <a:ext cx="9144000" cy="6048375"/>
          </a:xfrm>
        </p:spPr>
        <p:txBody>
          <a:bodyPr/>
          <a:lstStyle/>
          <a:p>
            <a:pPr>
              <a:defRPr/>
            </a:pPr>
            <a:r>
              <a:rPr lang="en-US" altLang="zh-CN" sz="2200" dirty="0">
                <a:latin typeface="Arial Unicode MS" pitchFamily="34" charset="-122"/>
                <a:ea typeface="Arial Unicode MS" pitchFamily="34" charset="-122"/>
                <a:cs typeface="Arial Unicode MS" pitchFamily="34" charset="-122"/>
              </a:rPr>
              <a:t>template &lt;class </a:t>
            </a:r>
            <a:r>
              <a:rPr lang="en-US" altLang="zh-CN" sz="2200" dirty="0" err="1">
                <a:latin typeface="Arial Unicode MS" pitchFamily="34" charset="-122"/>
                <a:ea typeface="Arial Unicode MS" pitchFamily="34" charset="-122"/>
                <a:cs typeface="Arial Unicode MS" pitchFamily="34" charset="-122"/>
              </a:rPr>
              <a:t>ElemType</a:t>
            </a:r>
            <a:r>
              <a:rPr lang="en-US" altLang="zh-CN" sz="2200" dirty="0">
                <a:latin typeface="Arial Unicode MS" pitchFamily="34" charset="-122"/>
                <a:ea typeface="Arial Unicode MS" pitchFamily="34" charset="-122"/>
                <a:cs typeface="Arial Unicode MS" pitchFamily="34" charset="-122"/>
              </a:rPr>
              <a:t>&gt;</a:t>
            </a:r>
            <a:endParaRPr lang="zh-CN" altLang="zh-CN" sz="2200" dirty="0">
              <a:latin typeface="Arial Unicode MS" pitchFamily="34" charset="-122"/>
              <a:ea typeface="Arial Unicode MS" pitchFamily="34" charset="-122"/>
              <a:cs typeface="Arial Unicode MS" pitchFamily="34" charset="-122"/>
            </a:endParaRPr>
          </a:p>
          <a:p>
            <a:pPr>
              <a:defRPr/>
            </a:pPr>
            <a:r>
              <a:rPr lang="en-US" altLang="zh-CN" sz="2200" dirty="0">
                <a:latin typeface="Arial Unicode MS" pitchFamily="34" charset="-122"/>
                <a:ea typeface="Arial Unicode MS" pitchFamily="34" charset="-122"/>
                <a:cs typeface="Arial Unicode MS" pitchFamily="34" charset="-122"/>
              </a:rPr>
              <a:t>Status </a:t>
            </a:r>
            <a:r>
              <a:rPr lang="en-US" altLang="zh-CN" sz="2200" dirty="0" err="1">
                <a:latin typeface="Arial Unicode MS" pitchFamily="34" charset="-122"/>
                <a:ea typeface="Arial Unicode MS" pitchFamily="34" charset="-122"/>
                <a:cs typeface="Arial Unicode MS" pitchFamily="34" charset="-122"/>
              </a:rPr>
              <a:t>CrossList</a:t>
            </a:r>
            <a:r>
              <a:rPr lang="en-US" altLang="zh-CN" sz="2200" dirty="0">
                <a:latin typeface="Arial Unicode MS" pitchFamily="34" charset="-122"/>
                <a:ea typeface="Arial Unicode MS" pitchFamily="34" charset="-122"/>
                <a:cs typeface="Arial Unicode MS" pitchFamily="34" charset="-122"/>
              </a:rPr>
              <a:t>&lt;</a:t>
            </a:r>
            <a:r>
              <a:rPr lang="en-US" altLang="zh-CN" sz="2200" dirty="0" err="1">
                <a:latin typeface="Arial Unicode MS" pitchFamily="34" charset="-122"/>
                <a:ea typeface="Arial Unicode MS" pitchFamily="34" charset="-122"/>
                <a:cs typeface="Arial Unicode MS" pitchFamily="34" charset="-122"/>
              </a:rPr>
              <a:t>ElemType</a:t>
            </a:r>
            <a:r>
              <a:rPr lang="en-US" altLang="zh-CN" sz="2200" dirty="0">
                <a:latin typeface="Arial Unicode MS" pitchFamily="34" charset="-122"/>
                <a:ea typeface="Arial Unicode MS" pitchFamily="34" charset="-122"/>
                <a:cs typeface="Arial Unicode MS" pitchFamily="34" charset="-122"/>
              </a:rPr>
              <a:t>&gt;::</a:t>
            </a:r>
            <a:r>
              <a:rPr lang="en-US" altLang="zh-CN" sz="2200" dirty="0" err="1">
                <a:latin typeface="Arial Unicode MS" pitchFamily="34" charset="-122"/>
                <a:ea typeface="Arial Unicode MS" pitchFamily="34" charset="-122"/>
                <a:cs typeface="Arial Unicode MS" pitchFamily="34" charset="-122"/>
              </a:rPr>
              <a:t>GetElem</a:t>
            </a:r>
            <a:r>
              <a:rPr lang="en-US" altLang="zh-CN" sz="2200" dirty="0">
                <a:latin typeface="Arial Unicode MS" pitchFamily="34" charset="-122"/>
                <a:ea typeface="Arial Unicode MS" pitchFamily="34" charset="-122"/>
                <a:cs typeface="Arial Unicode MS" pitchFamily="34" charset="-122"/>
              </a:rPr>
              <a:t>(</a:t>
            </a:r>
            <a:r>
              <a:rPr lang="en-US" altLang="zh-CN" sz="2200" dirty="0" err="1">
                <a:latin typeface="Arial Unicode MS" pitchFamily="34" charset="-122"/>
                <a:ea typeface="Arial Unicode MS" pitchFamily="34" charset="-122"/>
                <a:cs typeface="Arial Unicode MS" pitchFamily="34" charset="-122"/>
              </a:rPr>
              <a:t>int</a:t>
            </a:r>
            <a:r>
              <a:rPr lang="en-US" altLang="zh-CN" sz="2200" dirty="0">
                <a:latin typeface="Arial Unicode MS" pitchFamily="34" charset="-122"/>
                <a:ea typeface="Arial Unicode MS" pitchFamily="34" charset="-122"/>
                <a:cs typeface="Arial Unicode MS" pitchFamily="34" charset="-122"/>
              </a:rPr>
              <a:t> r, </a:t>
            </a:r>
            <a:r>
              <a:rPr lang="en-US" altLang="zh-CN" sz="2200" dirty="0" err="1">
                <a:latin typeface="Arial Unicode MS" pitchFamily="34" charset="-122"/>
                <a:ea typeface="Arial Unicode MS" pitchFamily="34" charset="-122"/>
                <a:cs typeface="Arial Unicode MS" pitchFamily="34" charset="-122"/>
              </a:rPr>
              <a:t>int</a:t>
            </a:r>
            <a:r>
              <a:rPr lang="en-US" altLang="zh-CN" sz="2200" dirty="0">
                <a:latin typeface="Arial Unicode MS" pitchFamily="34" charset="-122"/>
                <a:ea typeface="Arial Unicode MS" pitchFamily="34" charset="-122"/>
                <a:cs typeface="Arial Unicode MS" pitchFamily="34" charset="-122"/>
              </a:rPr>
              <a:t> c, </a:t>
            </a:r>
            <a:r>
              <a:rPr lang="en-US" altLang="zh-CN" sz="2200" dirty="0" err="1">
                <a:latin typeface="Arial Unicode MS" pitchFamily="34" charset="-122"/>
                <a:ea typeface="Arial Unicode MS" pitchFamily="34" charset="-122"/>
                <a:cs typeface="Arial Unicode MS" pitchFamily="34" charset="-122"/>
              </a:rPr>
              <a:t>ElemType</a:t>
            </a:r>
            <a:r>
              <a:rPr lang="en-US" altLang="zh-CN" sz="2200" dirty="0">
                <a:latin typeface="Arial Unicode MS" pitchFamily="34" charset="-122"/>
                <a:ea typeface="Arial Unicode MS" pitchFamily="34" charset="-122"/>
                <a:cs typeface="Arial Unicode MS" pitchFamily="34" charset="-122"/>
              </a:rPr>
              <a:t> &amp;v)  {</a:t>
            </a:r>
            <a:endParaRPr lang="zh-CN" altLang="zh-CN" sz="2200" dirty="0">
              <a:latin typeface="Arial Unicode MS" pitchFamily="34" charset="-122"/>
              <a:ea typeface="Arial Unicode MS" pitchFamily="34" charset="-122"/>
              <a:cs typeface="Arial Unicode MS" pitchFamily="34" charset="-122"/>
            </a:endParaRPr>
          </a:p>
          <a:p>
            <a:pPr>
              <a:defRPr/>
            </a:pPr>
            <a:r>
              <a:rPr lang="en-US" altLang="zh-CN" sz="2200" dirty="0">
                <a:latin typeface="Arial Unicode MS" pitchFamily="34" charset="-122"/>
                <a:ea typeface="Arial Unicode MS" pitchFamily="34" charset="-122"/>
                <a:cs typeface="Arial Unicode MS" pitchFamily="34" charset="-122"/>
              </a:rPr>
              <a:t>	if (r &gt;= rows || c &gt;= cols || r &lt; 0 || c &lt; 0)</a:t>
            </a:r>
            <a:endParaRPr lang="zh-CN" altLang="zh-CN" sz="2200" dirty="0">
              <a:latin typeface="Arial Unicode MS" pitchFamily="34" charset="-122"/>
              <a:ea typeface="Arial Unicode MS" pitchFamily="34" charset="-122"/>
              <a:cs typeface="Arial Unicode MS" pitchFamily="34" charset="-122"/>
            </a:endParaRPr>
          </a:p>
          <a:p>
            <a:pPr>
              <a:defRPr/>
            </a:pPr>
            <a:r>
              <a:rPr lang="en-US" altLang="zh-CN" sz="2200" dirty="0">
                <a:latin typeface="Arial Unicode MS" pitchFamily="34" charset="-122"/>
                <a:ea typeface="Arial Unicode MS" pitchFamily="34" charset="-122"/>
                <a:cs typeface="Arial Unicode MS" pitchFamily="34" charset="-122"/>
              </a:rPr>
              <a:t>		 return RANGE_ERROR;</a:t>
            </a:r>
          </a:p>
          <a:p>
            <a:pPr>
              <a:defRPr/>
            </a:pPr>
            <a:r>
              <a:rPr lang="en-US" altLang="zh-CN" sz="2200" dirty="0">
                <a:latin typeface="Arial Unicode MS" pitchFamily="34" charset="-122"/>
                <a:ea typeface="Arial Unicode MS" pitchFamily="34" charset="-122"/>
                <a:cs typeface="Arial Unicode MS" pitchFamily="34" charset="-122"/>
              </a:rPr>
              <a:t>	</a:t>
            </a:r>
            <a:r>
              <a:rPr lang="en-US" altLang="zh-CN" sz="2200" dirty="0" err="1">
                <a:latin typeface="Arial Unicode MS" pitchFamily="34" charset="-122"/>
                <a:ea typeface="Arial Unicode MS" pitchFamily="34" charset="-122"/>
                <a:cs typeface="Arial Unicode MS" pitchFamily="34" charset="-122"/>
              </a:rPr>
              <a:t>CrossNode</a:t>
            </a:r>
            <a:r>
              <a:rPr lang="en-US" altLang="zh-CN" sz="2200" dirty="0">
                <a:latin typeface="Arial Unicode MS" pitchFamily="34" charset="-122"/>
                <a:ea typeface="Arial Unicode MS" pitchFamily="34" charset="-122"/>
                <a:cs typeface="Arial Unicode MS" pitchFamily="34" charset="-122"/>
              </a:rPr>
              <a:t>&lt;</a:t>
            </a:r>
            <a:r>
              <a:rPr lang="en-US" altLang="zh-CN" sz="2200" dirty="0" err="1">
                <a:latin typeface="Arial Unicode MS" pitchFamily="34" charset="-122"/>
                <a:ea typeface="Arial Unicode MS" pitchFamily="34" charset="-122"/>
                <a:cs typeface="Arial Unicode MS" pitchFamily="34" charset="-122"/>
              </a:rPr>
              <a:t>ElemType</a:t>
            </a:r>
            <a:r>
              <a:rPr lang="en-US" altLang="zh-CN" sz="2200" dirty="0">
                <a:latin typeface="Arial Unicode MS" pitchFamily="34" charset="-122"/>
                <a:ea typeface="Arial Unicode MS" pitchFamily="34" charset="-122"/>
                <a:cs typeface="Arial Unicode MS" pitchFamily="34" charset="-122"/>
              </a:rPr>
              <a:t>&gt; *p;</a:t>
            </a:r>
            <a:endParaRPr lang="zh-CN" altLang="zh-CN" sz="2200" dirty="0">
              <a:latin typeface="Arial Unicode MS" pitchFamily="34" charset="-122"/>
              <a:ea typeface="Arial Unicode MS" pitchFamily="34" charset="-122"/>
              <a:cs typeface="Arial Unicode MS" pitchFamily="34" charset="-122"/>
            </a:endParaRPr>
          </a:p>
          <a:p>
            <a:pPr>
              <a:defRPr/>
            </a:pPr>
            <a:r>
              <a:rPr lang="en-US" altLang="zh-CN" sz="2200" dirty="0">
                <a:latin typeface="Arial Unicode MS" pitchFamily="34" charset="-122"/>
                <a:ea typeface="Arial Unicode MS" pitchFamily="34" charset="-122"/>
                <a:cs typeface="Arial Unicode MS" pitchFamily="34" charset="-122"/>
              </a:rPr>
              <a:t>	for (p=</a:t>
            </a:r>
            <a:r>
              <a:rPr lang="en-US" altLang="zh-CN" sz="2200" dirty="0" err="1">
                <a:latin typeface="Arial Unicode MS" pitchFamily="34" charset="-122"/>
                <a:ea typeface="Arial Unicode MS" pitchFamily="34" charset="-122"/>
                <a:cs typeface="Arial Unicode MS" pitchFamily="34" charset="-122"/>
              </a:rPr>
              <a:t>rowHead</a:t>
            </a:r>
            <a:r>
              <a:rPr lang="en-US" altLang="zh-CN" sz="2200" dirty="0">
                <a:latin typeface="Arial Unicode MS" pitchFamily="34" charset="-122"/>
                <a:ea typeface="Arial Unicode MS" pitchFamily="34" charset="-122"/>
                <a:cs typeface="Arial Unicode MS" pitchFamily="34" charset="-122"/>
              </a:rPr>
              <a:t>[r]; p != NULL &amp;&amp; p-&gt;</a:t>
            </a:r>
            <a:r>
              <a:rPr lang="en-US" altLang="zh-CN" sz="2200" dirty="0" err="1">
                <a:latin typeface="Arial Unicode MS" pitchFamily="34" charset="-122"/>
                <a:ea typeface="Arial Unicode MS" pitchFamily="34" charset="-122"/>
                <a:cs typeface="Arial Unicode MS" pitchFamily="34" charset="-122"/>
              </a:rPr>
              <a:t>triElem.col</a:t>
            </a:r>
            <a:r>
              <a:rPr lang="en-US" altLang="zh-CN" sz="2200" dirty="0">
                <a:latin typeface="Arial Unicode MS" pitchFamily="34" charset="-122"/>
                <a:ea typeface="Arial Unicode MS" pitchFamily="34" charset="-122"/>
                <a:cs typeface="Arial Unicode MS" pitchFamily="34" charset="-122"/>
              </a:rPr>
              <a:t> &lt; c; p=p-&gt;right);</a:t>
            </a:r>
            <a:endParaRPr lang="zh-CN" altLang="zh-CN" sz="2200" dirty="0">
              <a:latin typeface="Arial Unicode MS" pitchFamily="34" charset="-122"/>
              <a:ea typeface="Arial Unicode MS" pitchFamily="34" charset="-122"/>
              <a:cs typeface="Arial Unicode MS" pitchFamily="34" charset="-122"/>
            </a:endParaRPr>
          </a:p>
          <a:p>
            <a:pPr>
              <a:defRPr/>
            </a:pPr>
            <a:r>
              <a:rPr lang="en-US" altLang="zh-CN" sz="2200" dirty="0">
                <a:latin typeface="Arial Unicode MS" pitchFamily="34" charset="-122"/>
                <a:ea typeface="Arial Unicode MS" pitchFamily="34" charset="-122"/>
                <a:cs typeface="Arial Unicode MS" pitchFamily="34" charset="-122"/>
              </a:rPr>
              <a:t>	if (p != NULL &amp;&amp; p-&gt;</a:t>
            </a:r>
            <a:r>
              <a:rPr lang="en-US" altLang="zh-CN" sz="2200" dirty="0" err="1">
                <a:latin typeface="Arial Unicode MS" pitchFamily="34" charset="-122"/>
                <a:ea typeface="Arial Unicode MS" pitchFamily="34" charset="-122"/>
                <a:cs typeface="Arial Unicode MS" pitchFamily="34" charset="-122"/>
              </a:rPr>
              <a:t>triElem.col</a:t>
            </a:r>
            <a:r>
              <a:rPr lang="en-US" altLang="zh-CN" sz="2200" dirty="0">
                <a:latin typeface="Arial Unicode MS" pitchFamily="34" charset="-122"/>
                <a:ea typeface="Arial Unicode MS" pitchFamily="34" charset="-122"/>
                <a:cs typeface="Arial Unicode MS" pitchFamily="34" charset="-122"/>
              </a:rPr>
              <a:t> == c)	// </a:t>
            </a:r>
            <a:r>
              <a:rPr lang="zh-CN" altLang="zh-CN" sz="2200" dirty="0">
                <a:latin typeface="Arial Unicode MS" pitchFamily="34" charset="-122"/>
                <a:ea typeface="Arial Unicode MS" pitchFamily="34" charset="-122"/>
                <a:cs typeface="Arial Unicode MS" pitchFamily="34" charset="-122"/>
              </a:rPr>
              <a:t>找到三元组</a:t>
            </a:r>
          </a:p>
          <a:p>
            <a:pPr>
              <a:defRPr/>
            </a:pPr>
            <a:r>
              <a:rPr lang="en-US" altLang="zh-CN" sz="2200" dirty="0">
                <a:latin typeface="Arial Unicode MS" pitchFamily="34" charset="-122"/>
                <a:ea typeface="Arial Unicode MS" pitchFamily="34" charset="-122"/>
                <a:cs typeface="Arial Unicode MS" pitchFamily="34" charset="-122"/>
              </a:rPr>
              <a:t>		   v=p-&gt;</a:t>
            </a:r>
            <a:r>
              <a:rPr lang="en-US" altLang="zh-CN" sz="2200" dirty="0" err="1">
                <a:latin typeface="Arial Unicode MS" pitchFamily="34" charset="-122"/>
                <a:ea typeface="Arial Unicode MS" pitchFamily="34" charset="-122"/>
                <a:cs typeface="Arial Unicode MS" pitchFamily="34" charset="-122"/>
              </a:rPr>
              <a:t>triElem.value</a:t>
            </a:r>
            <a:r>
              <a:rPr lang="en-US" altLang="zh-CN" sz="2200" dirty="0">
                <a:latin typeface="Arial Unicode MS" pitchFamily="34" charset="-122"/>
                <a:ea typeface="Arial Unicode MS" pitchFamily="34" charset="-122"/>
                <a:cs typeface="Arial Unicode MS" pitchFamily="34" charset="-122"/>
              </a:rPr>
              <a:t>;</a:t>
            </a:r>
            <a:endParaRPr lang="zh-CN" altLang="zh-CN" sz="2200" dirty="0">
              <a:latin typeface="Arial Unicode MS" pitchFamily="34" charset="-122"/>
              <a:ea typeface="Arial Unicode MS" pitchFamily="34" charset="-122"/>
              <a:cs typeface="Arial Unicode MS" pitchFamily="34" charset="-122"/>
            </a:endParaRPr>
          </a:p>
          <a:p>
            <a:pPr>
              <a:defRPr/>
            </a:pPr>
            <a:r>
              <a:rPr lang="en-US" altLang="zh-CN" sz="2200" dirty="0">
                <a:latin typeface="Arial Unicode MS" pitchFamily="34" charset="-122"/>
                <a:ea typeface="Arial Unicode MS" pitchFamily="34" charset="-122"/>
                <a:cs typeface="Arial Unicode MS" pitchFamily="34" charset="-122"/>
              </a:rPr>
              <a:t>	else	// </a:t>
            </a:r>
            <a:r>
              <a:rPr lang="zh-CN" altLang="zh-CN" sz="2200" dirty="0">
                <a:latin typeface="Arial Unicode MS" pitchFamily="34" charset="-122"/>
                <a:ea typeface="Arial Unicode MS" pitchFamily="34" charset="-122"/>
                <a:cs typeface="Arial Unicode MS" pitchFamily="34" charset="-122"/>
              </a:rPr>
              <a:t>未找到三元组</a:t>
            </a:r>
          </a:p>
          <a:p>
            <a:pPr>
              <a:defRPr/>
            </a:pPr>
            <a:r>
              <a:rPr lang="en-US" altLang="zh-CN" sz="2200" dirty="0">
                <a:latin typeface="Arial Unicode MS" pitchFamily="34" charset="-122"/>
                <a:ea typeface="Arial Unicode MS" pitchFamily="34" charset="-122"/>
                <a:cs typeface="Arial Unicode MS" pitchFamily="34" charset="-122"/>
              </a:rPr>
              <a:t>		   v=0;</a:t>
            </a:r>
          </a:p>
          <a:p>
            <a:pPr>
              <a:defRPr/>
            </a:pPr>
            <a:r>
              <a:rPr lang="en-US" altLang="zh-CN" sz="2200" dirty="0">
                <a:latin typeface="Arial Unicode MS" pitchFamily="34" charset="-122"/>
                <a:ea typeface="Arial Unicode MS" pitchFamily="34" charset="-122"/>
                <a:cs typeface="Arial Unicode MS" pitchFamily="34" charset="-122"/>
              </a:rPr>
              <a:t>	return SUCCESS;</a:t>
            </a:r>
            <a:endParaRPr lang="zh-CN" altLang="zh-CN" sz="2200" dirty="0">
              <a:latin typeface="Arial Unicode MS" pitchFamily="34" charset="-122"/>
              <a:ea typeface="Arial Unicode MS" pitchFamily="34" charset="-122"/>
              <a:cs typeface="Arial Unicode MS" pitchFamily="34" charset="-122"/>
            </a:endParaRPr>
          </a:p>
          <a:p>
            <a:pPr>
              <a:defRPr/>
            </a:pPr>
            <a:r>
              <a:rPr lang="en-US" altLang="zh-CN" sz="2200" dirty="0">
                <a:latin typeface="Arial Unicode MS" pitchFamily="34" charset="-122"/>
                <a:ea typeface="Arial Unicode MS" pitchFamily="34" charset="-122"/>
                <a:cs typeface="Arial Unicode MS" pitchFamily="34" charset="-122"/>
              </a:rPr>
              <a:t>}</a:t>
            </a:r>
            <a:endParaRPr lang="zh-CN" altLang="zh-CN" sz="2200" dirty="0">
              <a:latin typeface="Arial Unicode MS" pitchFamily="34" charset="-122"/>
              <a:ea typeface="Arial Unicode MS" pitchFamily="34" charset="-122"/>
              <a:cs typeface="Arial Unicode MS" pitchFamily="34" charset="-122"/>
            </a:endParaRPr>
          </a:p>
        </p:txBody>
      </p:sp>
      <p:sp>
        <p:nvSpPr>
          <p:cNvPr id="660482" name="Rectangle 2"/>
          <p:cNvSpPr>
            <a:spLocks noGrp="1" noChangeArrowheads="1"/>
          </p:cNvSpPr>
          <p:nvPr>
            <p:ph type="title"/>
          </p:nvPr>
        </p:nvSpPr>
        <p:spPr>
          <a:xfrm>
            <a:off x="993775" y="142875"/>
            <a:ext cx="7754938" cy="838200"/>
          </a:xfrm>
        </p:spPr>
        <p:txBody>
          <a:bodyPr/>
          <a:lstStyle/>
          <a:p>
            <a:pPr>
              <a:defRPr/>
            </a:pPr>
            <a:r>
              <a:rPr lang="zh-CN" altLang="zh-CN" dirty="0"/>
              <a:t>取指定位置的元素值</a:t>
            </a:r>
          </a:p>
        </p:txBody>
      </p:sp>
    </p:spTree>
  </p:cSld>
  <p:clrMapOvr>
    <a:masterClrMapping/>
  </p:clrMapOvr>
  <p:transition spd="slow">
    <p:circle/>
  </p:transition>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0483" name="Rectangle 3" descr="Rectangle: Click to edit Master text styles&#10;Second level&#10;Third level&#10;Fourth level&#10;Fifth level"/>
          <p:cNvSpPr>
            <a:spLocks noGrp="1" noChangeArrowheads="1"/>
          </p:cNvSpPr>
          <p:nvPr>
            <p:ph type="body" idx="1"/>
          </p:nvPr>
        </p:nvSpPr>
        <p:spPr>
          <a:xfrm>
            <a:off x="0" y="1196975"/>
            <a:ext cx="9144000" cy="5661025"/>
          </a:xfrm>
        </p:spPr>
        <p:txBody>
          <a:bodyPr/>
          <a:lstStyle/>
          <a:p>
            <a:pPr>
              <a:spcBef>
                <a:spcPts val="0"/>
              </a:spcBef>
              <a:defRPr/>
            </a:pPr>
            <a:r>
              <a:rPr lang="en-US" altLang="zh-CN" sz="2200" dirty="0">
                <a:latin typeface="Arial Unicode MS" pitchFamily="34" charset="-122"/>
                <a:ea typeface="Arial Unicode MS" pitchFamily="34" charset="-122"/>
                <a:cs typeface="Arial Unicode MS" pitchFamily="34" charset="-122"/>
              </a:rPr>
              <a:t>template &lt;class </a:t>
            </a:r>
            <a:r>
              <a:rPr lang="en-US" altLang="zh-CN" sz="2200" dirty="0" err="1">
                <a:latin typeface="Arial Unicode MS" pitchFamily="34" charset="-122"/>
                <a:ea typeface="Arial Unicode MS" pitchFamily="34" charset="-122"/>
                <a:cs typeface="Arial Unicode MS" pitchFamily="34" charset="-122"/>
              </a:rPr>
              <a:t>ElemType</a:t>
            </a:r>
            <a:r>
              <a:rPr lang="en-US" altLang="zh-CN" sz="2200" dirty="0">
                <a:latin typeface="Arial Unicode MS" pitchFamily="34" charset="-122"/>
                <a:ea typeface="Arial Unicode MS" pitchFamily="34" charset="-122"/>
                <a:cs typeface="Arial Unicode MS" pitchFamily="34" charset="-122"/>
              </a:rPr>
              <a:t>&gt;</a:t>
            </a:r>
            <a:endParaRPr lang="zh-CN" altLang="zh-CN" sz="2200" dirty="0">
              <a:latin typeface="Arial Unicode MS" pitchFamily="34" charset="-122"/>
              <a:ea typeface="Arial Unicode MS" pitchFamily="34" charset="-122"/>
              <a:cs typeface="Arial Unicode MS" pitchFamily="34" charset="-122"/>
            </a:endParaRPr>
          </a:p>
          <a:p>
            <a:pPr>
              <a:spcBef>
                <a:spcPts val="0"/>
              </a:spcBef>
              <a:defRPr/>
            </a:pPr>
            <a:r>
              <a:rPr lang="en-US" altLang="zh-CN" sz="2200" dirty="0" err="1">
                <a:latin typeface="Arial Unicode MS" pitchFamily="34" charset="-122"/>
                <a:ea typeface="Arial Unicode MS" pitchFamily="34" charset="-122"/>
                <a:cs typeface="Arial Unicode MS" pitchFamily="34" charset="-122"/>
              </a:rPr>
              <a:t>CrossList</a:t>
            </a:r>
            <a:r>
              <a:rPr lang="en-US" altLang="zh-CN" sz="2200" dirty="0">
                <a:latin typeface="Arial Unicode MS" pitchFamily="34" charset="-122"/>
                <a:ea typeface="Arial Unicode MS" pitchFamily="34" charset="-122"/>
                <a:cs typeface="Arial Unicode MS" pitchFamily="34" charset="-122"/>
              </a:rPr>
              <a:t>&lt;</a:t>
            </a:r>
            <a:r>
              <a:rPr lang="en-US" altLang="zh-CN" sz="2200" dirty="0" err="1">
                <a:latin typeface="Arial Unicode MS" pitchFamily="34" charset="-122"/>
                <a:ea typeface="Arial Unicode MS" pitchFamily="34" charset="-122"/>
                <a:cs typeface="Arial Unicode MS" pitchFamily="34" charset="-122"/>
              </a:rPr>
              <a:t>ElemType</a:t>
            </a:r>
            <a:r>
              <a:rPr lang="en-US" altLang="zh-CN" sz="2200" dirty="0">
                <a:latin typeface="Arial Unicode MS" pitchFamily="34" charset="-122"/>
                <a:ea typeface="Arial Unicode MS" pitchFamily="34" charset="-122"/>
                <a:cs typeface="Arial Unicode MS" pitchFamily="34" charset="-122"/>
              </a:rPr>
              <a:t>&gt; </a:t>
            </a:r>
            <a:r>
              <a:rPr lang="en-US" altLang="zh-CN" sz="2200" dirty="0" err="1">
                <a:latin typeface="Arial Unicode MS" pitchFamily="34" charset="-122"/>
                <a:ea typeface="Arial Unicode MS" pitchFamily="34" charset="-122"/>
                <a:cs typeface="Arial Unicode MS" pitchFamily="34" charset="-122"/>
              </a:rPr>
              <a:t>CrossList</a:t>
            </a:r>
            <a:r>
              <a:rPr lang="en-US" altLang="zh-CN" sz="2200" dirty="0">
                <a:latin typeface="Arial Unicode MS" pitchFamily="34" charset="-122"/>
                <a:ea typeface="Arial Unicode MS" pitchFamily="34" charset="-122"/>
                <a:cs typeface="Arial Unicode MS" pitchFamily="34" charset="-122"/>
              </a:rPr>
              <a:t>&lt;</a:t>
            </a:r>
            <a:r>
              <a:rPr lang="en-US" altLang="zh-CN" sz="2200" dirty="0" err="1">
                <a:latin typeface="Arial Unicode MS" pitchFamily="34" charset="-122"/>
                <a:ea typeface="Arial Unicode MS" pitchFamily="34" charset="-122"/>
                <a:cs typeface="Arial Unicode MS" pitchFamily="34" charset="-122"/>
              </a:rPr>
              <a:t>ElemType</a:t>
            </a:r>
            <a:r>
              <a:rPr lang="en-US" altLang="zh-CN" sz="2200" dirty="0">
                <a:latin typeface="Arial Unicode MS" pitchFamily="34" charset="-122"/>
                <a:ea typeface="Arial Unicode MS" pitchFamily="34" charset="-122"/>
                <a:cs typeface="Arial Unicode MS" pitchFamily="34" charset="-122"/>
              </a:rPr>
              <a:t>&gt;::operator +(</a:t>
            </a:r>
            <a:r>
              <a:rPr lang="en-US" altLang="zh-CN" sz="2200" dirty="0" err="1">
                <a:latin typeface="Arial Unicode MS" pitchFamily="34" charset="-122"/>
                <a:ea typeface="Arial Unicode MS" pitchFamily="34" charset="-122"/>
                <a:cs typeface="Arial Unicode MS" pitchFamily="34" charset="-122"/>
              </a:rPr>
              <a:t>const</a:t>
            </a:r>
            <a:r>
              <a:rPr lang="en-US" altLang="zh-CN" sz="2200" dirty="0">
                <a:latin typeface="Arial Unicode MS" pitchFamily="34" charset="-122"/>
                <a:ea typeface="Arial Unicode MS" pitchFamily="34" charset="-122"/>
                <a:cs typeface="Arial Unicode MS" pitchFamily="34" charset="-122"/>
              </a:rPr>
              <a:t> </a:t>
            </a:r>
            <a:r>
              <a:rPr lang="en-US" altLang="zh-CN" sz="2200" dirty="0" err="1">
                <a:latin typeface="Arial Unicode MS" pitchFamily="34" charset="-122"/>
                <a:ea typeface="Arial Unicode MS" pitchFamily="34" charset="-122"/>
                <a:cs typeface="Arial Unicode MS" pitchFamily="34" charset="-122"/>
              </a:rPr>
              <a:t>CrossList</a:t>
            </a:r>
            <a:r>
              <a:rPr lang="en-US" altLang="zh-CN" sz="2200" dirty="0">
                <a:latin typeface="Arial Unicode MS" pitchFamily="34" charset="-122"/>
                <a:ea typeface="Arial Unicode MS" pitchFamily="34" charset="-122"/>
                <a:cs typeface="Arial Unicode MS" pitchFamily="34" charset="-122"/>
              </a:rPr>
              <a:t>&lt;</a:t>
            </a:r>
            <a:r>
              <a:rPr lang="en-US" altLang="zh-CN" sz="2200" dirty="0" err="1">
                <a:latin typeface="Arial Unicode MS" pitchFamily="34" charset="-122"/>
                <a:ea typeface="Arial Unicode MS" pitchFamily="34" charset="-122"/>
                <a:cs typeface="Arial Unicode MS" pitchFamily="34" charset="-122"/>
              </a:rPr>
              <a:t>ElemType</a:t>
            </a:r>
            <a:r>
              <a:rPr lang="en-US" altLang="zh-CN" sz="2200" dirty="0">
                <a:latin typeface="Arial Unicode MS" pitchFamily="34" charset="-122"/>
                <a:ea typeface="Arial Unicode MS" pitchFamily="34" charset="-122"/>
                <a:cs typeface="Arial Unicode MS" pitchFamily="34" charset="-122"/>
              </a:rPr>
              <a:t>&gt; &amp;b)  {</a:t>
            </a:r>
            <a:endParaRPr lang="zh-CN" altLang="zh-CN" sz="2200" dirty="0">
              <a:latin typeface="Arial Unicode MS" pitchFamily="34" charset="-122"/>
              <a:ea typeface="Arial Unicode MS" pitchFamily="34" charset="-122"/>
              <a:cs typeface="Arial Unicode MS" pitchFamily="34" charset="-122"/>
            </a:endParaRPr>
          </a:p>
          <a:p>
            <a:pPr>
              <a:spcBef>
                <a:spcPts val="0"/>
              </a:spcBef>
              <a:defRPr/>
            </a:pPr>
            <a:r>
              <a:rPr lang="en-US" altLang="zh-CN" sz="2200" dirty="0">
                <a:latin typeface="Arial Unicode MS" pitchFamily="34" charset="-122"/>
                <a:ea typeface="Arial Unicode MS" pitchFamily="34" charset="-122"/>
                <a:cs typeface="Arial Unicode MS" pitchFamily="34" charset="-122"/>
              </a:rPr>
              <a:t>    if (rows != </a:t>
            </a:r>
            <a:r>
              <a:rPr lang="en-US" altLang="zh-CN" sz="2200" dirty="0" err="1">
                <a:latin typeface="Arial Unicode MS" pitchFamily="34" charset="-122"/>
                <a:ea typeface="Arial Unicode MS" pitchFamily="34" charset="-122"/>
                <a:cs typeface="Arial Unicode MS" pitchFamily="34" charset="-122"/>
              </a:rPr>
              <a:t>b.rows</a:t>
            </a:r>
            <a:r>
              <a:rPr lang="en-US" altLang="zh-CN" sz="2200" dirty="0">
                <a:latin typeface="Arial Unicode MS" pitchFamily="34" charset="-122"/>
                <a:ea typeface="Arial Unicode MS" pitchFamily="34" charset="-122"/>
                <a:cs typeface="Arial Unicode MS" pitchFamily="34" charset="-122"/>
              </a:rPr>
              <a:t> || cols != </a:t>
            </a:r>
            <a:r>
              <a:rPr lang="en-US" altLang="zh-CN" sz="2200" dirty="0" err="1">
                <a:latin typeface="Arial Unicode MS" pitchFamily="34" charset="-122"/>
                <a:ea typeface="Arial Unicode MS" pitchFamily="34" charset="-122"/>
                <a:cs typeface="Arial Unicode MS" pitchFamily="34" charset="-122"/>
              </a:rPr>
              <a:t>b.cols</a:t>
            </a:r>
            <a:r>
              <a:rPr lang="en-US" altLang="zh-CN" sz="2200" dirty="0">
                <a:latin typeface="Arial Unicode MS" pitchFamily="34" charset="-122"/>
                <a:ea typeface="Arial Unicode MS" pitchFamily="34" charset="-122"/>
                <a:cs typeface="Arial Unicode MS" pitchFamily="34" charset="-122"/>
              </a:rPr>
              <a:t>) throw Error("</a:t>
            </a:r>
            <a:r>
              <a:rPr lang="zh-CN" altLang="zh-CN" sz="2200" dirty="0">
                <a:latin typeface="Arial Unicode MS" pitchFamily="34" charset="-122"/>
                <a:ea typeface="Arial Unicode MS" pitchFamily="34" charset="-122"/>
                <a:cs typeface="Arial Unicode MS" pitchFamily="34" charset="-122"/>
              </a:rPr>
              <a:t>行数或列数不相等</a:t>
            </a:r>
            <a:r>
              <a:rPr lang="en-US" altLang="zh-CN" sz="2200" dirty="0">
                <a:latin typeface="Arial Unicode MS" pitchFamily="34" charset="-122"/>
                <a:ea typeface="Arial Unicode MS" pitchFamily="34" charset="-122"/>
                <a:cs typeface="Arial Unicode MS" pitchFamily="34" charset="-122"/>
              </a:rPr>
              <a:t>!");</a:t>
            </a:r>
          </a:p>
          <a:p>
            <a:pPr>
              <a:spcBef>
                <a:spcPts val="0"/>
              </a:spcBef>
              <a:defRPr/>
            </a:pPr>
            <a:r>
              <a:rPr lang="en-US" altLang="zh-CN" sz="2200" dirty="0">
                <a:latin typeface="Arial Unicode MS" pitchFamily="34" charset="-122"/>
                <a:ea typeface="Arial Unicode MS" pitchFamily="34" charset="-122"/>
                <a:cs typeface="Arial Unicode MS" pitchFamily="34" charset="-122"/>
              </a:rPr>
              <a:t>    </a:t>
            </a:r>
            <a:r>
              <a:rPr lang="en-US" altLang="zh-CN" sz="2200" dirty="0" err="1">
                <a:latin typeface="Arial Unicode MS" pitchFamily="34" charset="-122"/>
                <a:ea typeface="Arial Unicode MS" pitchFamily="34" charset="-122"/>
                <a:cs typeface="Arial Unicode MS" pitchFamily="34" charset="-122"/>
              </a:rPr>
              <a:t>CrossList</a:t>
            </a:r>
            <a:r>
              <a:rPr lang="en-US" altLang="zh-CN" sz="2200" dirty="0">
                <a:latin typeface="Arial Unicode MS" pitchFamily="34" charset="-122"/>
                <a:ea typeface="Arial Unicode MS" pitchFamily="34" charset="-122"/>
                <a:cs typeface="Arial Unicode MS" pitchFamily="34" charset="-122"/>
              </a:rPr>
              <a:t>&lt;</a:t>
            </a:r>
            <a:r>
              <a:rPr lang="en-US" altLang="zh-CN" sz="2200" dirty="0" err="1">
                <a:latin typeface="Arial Unicode MS" pitchFamily="34" charset="-122"/>
                <a:ea typeface="Arial Unicode MS" pitchFamily="34" charset="-122"/>
                <a:cs typeface="Arial Unicode MS" pitchFamily="34" charset="-122"/>
              </a:rPr>
              <a:t>ElemType</a:t>
            </a:r>
            <a:r>
              <a:rPr lang="en-US" altLang="zh-CN" sz="2200" dirty="0">
                <a:latin typeface="Arial Unicode MS" pitchFamily="34" charset="-122"/>
                <a:ea typeface="Arial Unicode MS" pitchFamily="34" charset="-122"/>
                <a:cs typeface="Arial Unicode MS" pitchFamily="34" charset="-122"/>
              </a:rPr>
              <a:t>&gt; temp(</a:t>
            </a:r>
            <a:r>
              <a:rPr lang="en-US" altLang="zh-CN" sz="2200" dirty="0" err="1">
                <a:latin typeface="Arial Unicode MS" pitchFamily="34" charset="-122"/>
                <a:ea typeface="Arial Unicode MS" pitchFamily="34" charset="-122"/>
                <a:cs typeface="Arial Unicode MS" pitchFamily="34" charset="-122"/>
              </a:rPr>
              <a:t>b.rows</a:t>
            </a:r>
            <a:r>
              <a:rPr lang="en-US" altLang="zh-CN" sz="2200" dirty="0">
                <a:latin typeface="Arial Unicode MS" pitchFamily="34" charset="-122"/>
                <a:ea typeface="Arial Unicode MS" pitchFamily="34" charset="-122"/>
                <a:cs typeface="Arial Unicode MS" pitchFamily="34" charset="-122"/>
              </a:rPr>
              <a:t>, </a:t>
            </a:r>
            <a:r>
              <a:rPr lang="en-US" altLang="zh-CN" sz="2200" dirty="0" err="1">
                <a:latin typeface="Arial Unicode MS" pitchFamily="34" charset="-122"/>
                <a:ea typeface="Arial Unicode MS" pitchFamily="34" charset="-122"/>
                <a:cs typeface="Arial Unicode MS" pitchFamily="34" charset="-122"/>
              </a:rPr>
              <a:t>b.cols</a:t>
            </a:r>
            <a:r>
              <a:rPr lang="en-US" altLang="zh-CN" sz="2200" dirty="0">
                <a:latin typeface="Arial Unicode MS" pitchFamily="34" charset="-122"/>
                <a:ea typeface="Arial Unicode MS" pitchFamily="34" charset="-122"/>
                <a:cs typeface="Arial Unicode MS" pitchFamily="34" charset="-122"/>
              </a:rPr>
              <a:t>);</a:t>
            </a:r>
            <a:endParaRPr lang="zh-CN" altLang="zh-CN" sz="2200" dirty="0">
              <a:latin typeface="Arial Unicode MS" pitchFamily="34" charset="-122"/>
              <a:ea typeface="Arial Unicode MS" pitchFamily="34" charset="-122"/>
              <a:cs typeface="Arial Unicode MS" pitchFamily="34" charset="-122"/>
            </a:endParaRPr>
          </a:p>
          <a:p>
            <a:pPr>
              <a:spcBef>
                <a:spcPts val="0"/>
              </a:spcBef>
              <a:defRPr/>
            </a:pPr>
            <a:r>
              <a:rPr lang="en-US" altLang="zh-CN" sz="2200" dirty="0">
                <a:latin typeface="Arial Unicode MS" pitchFamily="34" charset="-122"/>
                <a:ea typeface="Arial Unicode MS" pitchFamily="34" charset="-122"/>
                <a:cs typeface="Arial Unicode MS" pitchFamily="34" charset="-122"/>
              </a:rPr>
              <a:t>    </a:t>
            </a:r>
            <a:r>
              <a:rPr lang="en-US" altLang="zh-CN" sz="2200" dirty="0" err="1">
                <a:latin typeface="Arial Unicode MS" pitchFamily="34" charset="-122"/>
                <a:ea typeface="Arial Unicode MS" pitchFamily="34" charset="-122"/>
                <a:cs typeface="Arial Unicode MS" pitchFamily="34" charset="-122"/>
              </a:rPr>
              <a:t>ElemType</a:t>
            </a:r>
            <a:r>
              <a:rPr lang="en-US" altLang="zh-CN" sz="2200" dirty="0">
                <a:latin typeface="Arial Unicode MS" pitchFamily="34" charset="-122"/>
                <a:ea typeface="Arial Unicode MS" pitchFamily="34" charset="-122"/>
                <a:cs typeface="Arial Unicode MS" pitchFamily="34" charset="-122"/>
              </a:rPr>
              <a:t> v;    </a:t>
            </a:r>
            <a:r>
              <a:rPr lang="en-US" altLang="zh-CN" sz="2200" dirty="0" err="1">
                <a:latin typeface="Arial Unicode MS" pitchFamily="34" charset="-122"/>
                <a:ea typeface="Arial Unicode MS" pitchFamily="34" charset="-122"/>
                <a:cs typeface="Arial Unicode MS" pitchFamily="34" charset="-122"/>
              </a:rPr>
              <a:t>CrossNode</a:t>
            </a:r>
            <a:r>
              <a:rPr lang="en-US" altLang="zh-CN" sz="2200" dirty="0">
                <a:latin typeface="Arial Unicode MS" pitchFamily="34" charset="-122"/>
                <a:ea typeface="Arial Unicode MS" pitchFamily="34" charset="-122"/>
                <a:cs typeface="Arial Unicode MS" pitchFamily="34" charset="-122"/>
              </a:rPr>
              <a:t>&lt;</a:t>
            </a:r>
            <a:r>
              <a:rPr lang="en-US" altLang="zh-CN" sz="2200" dirty="0" err="1">
                <a:latin typeface="Arial Unicode MS" pitchFamily="34" charset="-122"/>
                <a:ea typeface="Arial Unicode MS" pitchFamily="34" charset="-122"/>
                <a:cs typeface="Arial Unicode MS" pitchFamily="34" charset="-122"/>
              </a:rPr>
              <a:t>ElemType</a:t>
            </a:r>
            <a:r>
              <a:rPr lang="en-US" altLang="zh-CN" sz="2200" dirty="0">
                <a:latin typeface="Arial Unicode MS" pitchFamily="34" charset="-122"/>
                <a:ea typeface="Arial Unicode MS" pitchFamily="34" charset="-122"/>
                <a:cs typeface="Arial Unicode MS" pitchFamily="34" charset="-122"/>
              </a:rPr>
              <a:t>&gt; *p, *q;</a:t>
            </a:r>
            <a:endParaRPr lang="zh-CN" altLang="zh-CN" sz="2200" dirty="0">
              <a:latin typeface="Arial Unicode MS" pitchFamily="34" charset="-122"/>
              <a:ea typeface="Arial Unicode MS" pitchFamily="34" charset="-122"/>
              <a:cs typeface="Arial Unicode MS" pitchFamily="34" charset="-122"/>
            </a:endParaRPr>
          </a:p>
          <a:p>
            <a:pPr>
              <a:spcBef>
                <a:spcPts val="0"/>
              </a:spcBef>
              <a:defRPr/>
            </a:pPr>
            <a:r>
              <a:rPr lang="en-US" altLang="zh-CN" sz="2200" dirty="0">
                <a:latin typeface="Arial Unicode MS" pitchFamily="34" charset="-122"/>
                <a:ea typeface="Arial Unicode MS" pitchFamily="34" charset="-122"/>
                <a:cs typeface="Arial Unicode MS" pitchFamily="34" charset="-122"/>
              </a:rPr>
              <a:t>    for (</a:t>
            </a:r>
            <a:r>
              <a:rPr lang="en-US" altLang="zh-CN" sz="2200" dirty="0" err="1">
                <a:latin typeface="Arial Unicode MS" pitchFamily="34" charset="-122"/>
                <a:ea typeface="Arial Unicode MS" pitchFamily="34" charset="-122"/>
                <a:cs typeface="Arial Unicode MS" pitchFamily="34" charset="-122"/>
              </a:rPr>
              <a:t>int</a:t>
            </a:r>
            <a:r>
              <a:rPr lang="en-US" altLang="zh-CN" sz="2200" dirty="0">
                <a:latin typeface="Arial Unicode MS" pitchFamily="34" charset="-122"/>
                <a:ea typeface="Arial Unicode MS" pitchFamily="34" charset="-122"/>
                <a:cs typeface="Arial Unicode MS" pitchFamily="34" charset="-122"/>
              </a:rPr>
              <a:t> i=0; i &lt; rows; i++) {</a:t>
            </a:r>
            <a:endParaRPr lang="zh-CN" altLang="zh-CN" sz="2200" dirty="0">
              <a:latin typeface="Arial Unicode MS" pitchFamily="34" charset="-122"/>
              <a:ea typeface="Arial Unicode MS" pitchFamily="34" charset="-122"/>
              <a:cs typeface="Arial Unicode MS" pitchFamily="34" charset="-122"/>
            </a:endParaRPr>
          </a:p>
          <a:p>
            <a:pPr>
              <a:spcBef>
                <a:spcPts val="0"/>
              </a:spcBef>
              <a:defRPr/>
            </a:pPr>
            <a:r>
              <a:rPr lang="en-US" altLang="zh-CN" sz="2200" dirty="0">
                <a:latin typeface="Arial Unicode MS" pitchFamily="34" charset="-122"/>
                <a:ea typeface="Arial Unicode MS" pitchFamily="34" charset="-122"/>
                <a:cs typeface="Arial Unicode MS" pitchFamily="34" charset="-122"/>
              </a:rPr>
              <a:t>        p=</a:t>
            </a:r>
            <a:r>
              <a:rPr lang="en-US" altLang="zh-CN" sz="2200" dirty="0" err="1">
                <a:latin typeface="Arial Unicode MS" pitchFamily="34" charset="-122"/>
                <a:ea typeface="Arial Unicode MS" pitchFamily="34" charset="-122"/>
                <a:cs typeface="Arial Unicode MS" pitchFamily="34" charset="-122"/>
              </a:rPr>
              <a:t>rowHead</a:t>
            </a:r>
            <a:r>
              <a:rPr lang="en-US" altLang="zh-CN" sz="2200" dirty="0">
                <a:latin typeface="Arial Unicode MS" pitchFamily="34" charset="-122"/>
                <a:ea typeface="Arial Unicode MS" pitchFamily="34" charset="-122"/>
                <a:cs typeface="Arial Unicode MS" pitchFamily="34" charset="-122"/>
              </a:rPr>
              <a:t>[i]; q=</a:t>
            </a:r>
            <a:r>
              <a:rPr lang="en-US" altLang="zh-CN" sz="2200" dirty="0" err="1">
                <a:latin typeface="Arial Unicode MS" pitchFamily="34" charset="-122"/>
                <a:ea typeface="Arial Unicode MS" pitchFamily="34" charset="-122"/>
                <a:cs typeface="Arial Unicode MS" pitchFamily="34" charset="-122"/>
              </a:rPr>
              <a:t>b.rowHead</a:t>
            </a:r>
            <a:r>
              <a:rPr lang="en-US" altLang="zh-CN" sz="2200" dirty="0">
                <a:latin typeface="Arial Unicode MS" pitchFamily="34" charset="-122"/>
                <a:ea typeface="Arial Unicode MS" pitchFamily="34" charset="-122"/>
                <a:cs typeface="Arial Unicode MS" pitchFamily="34" charset="-122"/>
              </a:rPr>
              <a:t>[i];</a:t>
            </a:r>
            <a:endParaRPr lang="zh-CN" altLang="zh-CN" sz="2200" dirty="0">
              <a:latin typeface="Arial Unicode MS" pitchFamily="34" charset="-122"/>
              <a:ea typeface="Arial Unicode MS" pitchFamily="34" charset="-122"/>
              <a:cs typeface="Arial Unicode MS" pitchFamily="34" charset="-122"/>
            </a:endParaRPr>
          </a:p>
          <a:p>
            <a:pPr>
              <a:spcBef>
                <a:spcPts val="0"/>
              </a:spcBef>
              <a:defRPr/>
            </a:pPr>
            <a:r>
              <a:rPr lang="en-US" altLang="zh-CN" sz="2200" dirty="0">
                <a:latin typeface="Arial Unicode MS" pitchFamily="34" charset="-122"/>
                <a:ea typeface="Arial Unicode MS" pitchFamily="34" charset="-122"/>
                <a:cs typeface="Arial Unicode MS" pitchFamily="34" charset="-122"/>
              </a:rPr>
              <a:t>        while (p != NULL &amp;&amp; q != NULL)  </a:t>
            </a:r>
            <a:endParaRPr lang="zh-CN" altLang="zh-CN" sz="2200" dirty="0">
              <a:latin typeface="Arial Unicode MS" pitchFamily="34" charset="-122"/>
              <a:ea typeface="Arial Unicode MS" pitchFamily="34" charset="-122"/>
              <a:cs typeface="Arial Unicode MS" pitchFamily="34" charset="-122"/>
            </a:endParaRPr>
          </a:p>
          <a:p>
            <a:pPr>
              <a:spcBef>
                <a:spcPts val="0"/>
              </a:spcBef>
              <a:defRPr/>
            </a:pPr>
            <a:r>
              <a:rPr lang="en-US" altLang="zh-CN" sz="2200" dirty="0">
                <a:latin typeface="Arial Unicode MS" pitchFamily="34" charset="-122"/>
                <a:ea typeface="Arial Unicode MS" pitchFamily="34" charset="-122"/>
                <a:cs typeface="Arial Unicode MS" pitchFamily="34" charset="-122"/>
              </a:rPr>
              <a:t>           if (p-&gt;</a:t>
            </a:r>
            <a:r>
              <a:rPr lang="en-US" altLang="zh-CN" sz="2200" dirty="0" err="1">
                <a:latin typeface="Arial Unicode MS" pitchFamily="34" charset="-122"/>
                <a:ea typeface="Arial Unicode MS" pitchFamily="34" charset="-122"/>
                <a:cs typeface="Arial Unicode MS" pitchFamily="34" charset="-122"/>
              </a:rPr>
              <a:t>triElem.col</a:t>
            </a:r>
            <a:r>
              <a:rPr lang="en-US" altLang="zh-CN" sz="2200" dirty="0">
                <a:latin typeface="Arial Unicode MS" pitchFamily="34" charset="-122"/>
                <a:ea typeface="Arial Unicode MS" pitchFamily="34" charset="-122"/>
                <a:cs typeface="Arial Unicode MS" pitchFamily="34" charset="-122"/>
              </a:rPr>
              <a:t> &lt; q-&gt;</a:t>
            </a:r>
            <a:r>
              <a:rPr lang="en-US" altLang="zh-CN" sz="2200" dirty="0" err="1">
                <a:latin typeface="Arial Unicode MS" pitchFamily="34" charset="-122"/>
                <a:ea typeface="Arial Unicode MS" pitchFamily="34" charset="-122"/>
                <a:cs typeface="Arial Unicode MS" pitchFamily="34" charset="-122"/>
              </a:rPr>
              <a:t>triElem.col</a:t>
            </a:r>
            <a:r>
              <a:rPr lang="en-US" altLang="zh-CN" sz="2200" dirty="0">
                <a:latin typeface="Arial Unicode MS" pitchFamily="34" charset="-122"/>
                <a:ea typeface="Arial Unicode MS" pitchFamily="34" charset="-122"/>
                <a:cs typeface="Arial Unicode MS" pitchFamily="34" charset="-122"/>
              </a:rPr>
              <a:t>) {</a:t>
            </a:r>
            <a:endParaRPr lang="zh-CN" altLang="zh-CN" sz="2200" dirty="0">
              <a:latin typeface="Arial Unicode MS" pitchFamily="34" charset="-122"/>
              <a:ea typeface="Arial Unicode MS" pitchFamily="34" charset="-122"/>
              <a:cs typeface="Arial Unicode MS" pitchFamily="34" charset="-122"/>
            </a:endParaRPr>
          </a:p>
          <a:p>
            <a:pPr>
              <a:spcBef>
                <a:spcPts val="0"/>
              </a:spcBef>
              <a:defRPr/>
            </a:pPr>
            <a:r>
              <a:rPr lang="en-US" altLang="zh-CN" sz="2200" dirty="0">
                <a:latin typeface="Arial Unicode MS" pitchFamily="34" charset="-122"/>
                <a:ea typeface="Arial Unicode MS" pitchFamily="34" charset="-122"/>
                <a:cs typeface="Arial Unicode MS" pitchFamily="34" charset="-122"/>
              </a:rPr>
              <a:t>	  </a:t>
            </a:r>
            <a:r>
              <a:rPr lang="en-US" altLang="zh-CN" sz="2200" dirty="0" err="1">
                <a:latin typeface="Arial Unicode MS" pitchFamily="34" charset="-122"/>
                <a:ea typeface="Arial Unicode MS" pitchFamily="34" charset="-122"/>
                <a:cs typeface="Arial Unicode MS" pitchFamily="34" charset="-122"/>
              </a:rPr>
              <a:t>temp.SetElem</a:t>
            </a:r>
            <a:r>
              <a:rPr lang="en-US" altLang="zh-CN" sz="2200" dirty="0">
                <a:latin typeface="Arial Unicode MS" pitchFamily="34" charset="-122"/>
                <a:ea typeface="Arial Unicode MS" pitchFamily="34" charset="-122"/>
                <a:cs typeface="Arial Unicode MS" pitchFamily="34" charset="-122"/>
              </a:rPr>
              <a:t>(p-&gt;</a:t>
            </a:r>
            <a:r>
              <a:rPr lang="en-US" altLang="zh-CN" sz="2200" dirty="0" err="1">
                <a:latin typeface="Arial Unicode MS" pitchFamily="34" charset="-122"/>
                <a:ea typeface="Arial Unicode MS" pitchFamily="34" charset="-122"/>
                <a:cs typeface="Arial Unicode MS" pitchFamily="34" charset="-122"/>
              </a:rPr>
              <a:t>triElem.row</a:t>
            </a:r>
            <a:r>
              <a:rPr lang="en-US" altLang="zh-CN" sz="2200" dirty="0">
                <a:latin typeface="Arial Unicode MS" pitchFamily="34" charset="-122"/>
                <a:ea typeface="Arial Unicode MS" pitchFamily="34" charset="-122"/>
                <a:cs typeface="Arial Unicode MS" pitchFamily="34" charset="-122"/>
              </a:rPr>
              <a:t>, p-&gt;</a:t>
            </a:r>
            <a:r>
              <a:rPr lang="en-US" altLang="zh-CN" sz="2200" dirty="0" err="1">
                <a:latin typeface="Arial Unicode MS" pitchFamily="34" charset="-122"/>
                <a:ea typeface="Arial Unicode MS" pitchFamily="34" charset="-122"/>
                <a:cs typeface="Arial Unicode MS" pitchFamily="34" charset="-122"/>
              </a:rPr>
              <a:t>triElem.col</a:t>
            </a:r>
            <a:r>
              <a:rPr lang="en-US" altLang="zh-CN" sz="2200" dirty="0">
                <a:latin typeface="Arial Unicode MS" pitchFamily="34" charset="-122"/>
                <a:ea typeface="Arial Unicode MS" pitchFamily="34" charset="-122"/>
                <a:cs typeface="Arial Unicode MS" pitchFamily="34" charset="-122"/>
              </a:rPr>
              <a:t>, p-&gt;</a:t>
            </a:r>
            <a:r>
              <a:rPr lang="en-US" altLang="zh-CN" sz="2200" dirty="0" err="1">
                <a:latin typeface="Arial Unicode MS" pitchFamily="34" charset="-122"/>
                <a:ea typeface="Arial Unicode MS" pitchFamily="34" charset="-122"/>
                <a:cs typeface="Arial Unicode MS" pitchFamily="34" charset="-122"/>
              </a:rPr>
              <a:t>triElem.value</a:t>
            </a:r>
            <a:r>
              <a:rPr lang="en-US" altLang="zh-CN" sz="2200" dirty="0">
                <a:latin typeface="Arial Unicode MS" pitchFamily="34" charset="-122"/>
                <a:ea typeface="Arial Unicode MS" pitchFamily="34" charset="-122"/>
                <a:cs typeface="Arial Unicode MS" pitchFamily="34" charset="-122"/>
              </a:rPr>
              <a:t>);</a:t>
            </a:r>
            <a:endParaRPr lang="zh-CN" altLang="zh-CN" sz="2200" dirty="0">
              <a:latin typeface="Arial Unicode MS" pitchFamily="34" charset="-122"/>
              <a:ea typeface="Arial Unicode MS" pitchFamily="34" charset="-122"/>
              <a:cs typeface="Arial Unicode MS" pitchFamily="34" charset="-122"/>
            </a:endParaRPr>
          </a:p>
          <a:p>
            <a:pPr>
              <a:spcBef>
                <a:spcPts val="0"/>
              </a:spcBef>
              <a:defRPr/>
            </a:pPr>
            <a:r>
              <a:rPr lang="en-US" altLang="zh-CN" sz="2200" dirty="0">
                <a:latin typeface="Arial Unicode MS" pitchFamily="34" charset="-122"/>
                <a:ea typeface="Arial Unicode MS" pitchFamily="34" charset="-122"/>
                <a:cs typeface="Arial Unicode MS" pitchFamily="34" charset="-122"/>
              </a:rPr>
              <a:t>	  p=p-&gt;right;</a:t>
            </a:r>
            <a:endParaRPr lang="zh-CN" altLang="zh-CN" sz="2200" dirty="0">
              <a:latin typeface="Arial Unicode MS" pitchFamily="34" charset="-122"/>
              <a:ea typeface="Arial Unicode MS" pitchFamily="34" charset="-122"/>
              <a:cs typeface="Arial Unicode MS" pitchFamily="34" charset="-122"/>
            </a:endParaRPr>
          </a:p>
          <a:p>
            <a:pPr>
              <a:spcBef>
                <a:spcPts val="0"/>
              </a:spcBef>
              <a:defRPr/>
            </a:pPr>
            <a:r>
              <a:rPr lang="en-US" altLang="zh-CN" sz="2200" dirty="0">
                <a:latin typeface="Arial Unicode MS" pitchFamily="34" charset="-122"/>
                <a:ea typeface="Arial Unicode MS" pitchFamily="34" charset="-122"/>
                <a:cs typeface="Arial Unicode MS" pitchFamily="34" charset="-122"/>
              </a:rPr>
              <a:t>           }</a:t>
            </a:r>
          </a:p>
          <a:p>
            <a:pPr>
              <a:spcBef>
                <a:spcPts val="0"/>
              </a:spcBef>
              <a:defRPr/>
            </a:pPr>
            <a:r>
              <a:rPr lang="en-US" altLang="zh-CN" sz="2200" dirty="0">
                <a:latin typeface="Arial Unicode MS" pitchFamily="34" charset="-122"/>
                <a:ea typeface="Arial Unicode MS" pitchFamily="34" charset="-122"/>
                <a:cs typeface="Arial Unicode MS" pitchFamily="34" charset="-122"/>
              </a:rPr>
              <a:t>          else  if (p-&gt;</a:t>
            </a:r>
            <a:r>
              <a:rPr lang="en-US" altLang="zh-CN" sz="2200" dirty="0" err="1">
                <a:latin typeface="Arial Unicode MS" pitchFamily="34" charset="-122"/>
                <a:ea typeface="Arial Unicode MS" pitchFamily="34" charset="-122"/>
                <a:cs typeface="Arial Unicode MS" pitchFamily="34" charset="-122"/>
              </a:rPr>
              <a:t>triElem.col</a:t>
            </a:r>
            <a:r>
              <a:rPr lang="en-US" altLang="zh-CN" sz="2200" dirty="0">
                <a:latin typeface="Arial Unicode MS" pitchFamily="34" charset="-122"/>
                <a:ea typeface="Arial Unicode MS" pitchFamily="34" charset="-122"/>
                <a:cs typeface="Arial Unicode MS" pitchFamily="34" charset="-122"/>
              </a:rPr>
              <a:t> &gt; q-&gt;</a:t>
            </a:r>
            <a:r>
              <a:rPr lang="en-US" altLang="zh-CN" sz="2200" dirty="0" err="1">
                <a:latin typeface="Arial Unicode MS" pitchFamily="34" charset="-122"/>
                <a:ea typeface="Arial Unicode MS" pitchFamily="34" charset="-122"/>
                <a:cs typeface="Arial Unicode MS" pitchFamily="34" charset="-122"/>
              </a:rPr>
              <a:t>triElem.col</a:t>
            </a:r>
            <a:r>
              <a:rPr lang="en-US" altLang="zh-CN" sz="2200" dirty="0">
                <a:latin typeface="Arial Unicode MS" pitchFamily="34" charset="-122"/>
                <a:ea typeface="Arial Unicode MS" pitchFamily="34" charset="-122"/>
                <a:cs typeface="Arial Unicode MS" pitchFamily="34" charset="-122"/>
              </a:rPr>
              <a:t>) {</a:t>
            </a:r>
            <a:endParaRPr lang="zh-CN" altLang="zh-CN" sz="2200" dirty="0">
              <a:latin typeface="Arial Unicode MS" pitchFamily="34" charset="-122"/>
              <a:ea typeface="Arial Unicode MS" pitchFamily="34" charset="-122"/>
              <a:cs typeface="Arial Unicode MS" pitchFamily="34" charset="-122"/>
            </a:endParaRPr>
          </a:p>
          <a:p>
            <a:pPr>
              <a:spcBef>
                <a:spcPts val="0"/>
              </a:spcBef>
              <a:defRPr/>
            </a:pPr>
            <a:r>
              <a:rPr lang="en-US" altLang="zh-CN" sz="2200" dirty="0">
                <a:latin typeface="Arial Unicode MS" pitchFamily="34" charset="-122"/>
                <a:ea typeface="Arial Unicode MS" pitchFamily="34" charset="-122"/>
                <a:cs typeface="Arial Unicode MS" pitchFamily="34" charset="-122"/>
              </a:rPr>
              <a:t>              </a:t>
            </a:r>
            <a:r>
              <a:rPr lang="en-US" altLang="zh-CN" sz="2200" dirty="0" err="1">
                <a:latin typeface="Arial Unicode MS" pitchFamily="34" charset="-122"/>
                <a:ea typeface="Arial Unicode MS" pitchFamily="34" charset="-122"/>
                <a:cs typeface="Arial Unicode MS" pitchFamily="34" charset="-122"/>
              </a:rPr>
              <a:t>temp.SetElem</a:t>
            </a:r>
            <a:r>
              <a:rPr lang="en-US" altLang="zh-CN" sz="2200" dirty="0">
                <a:latin typeface="Arial Unicode MS" pitchFamily="34" charset="-122"/>
                <a:ea typeface="Arial Unicode MS" pitchFamily="34" charset="-122"/>
                <a:cs typeface="Arial Unicode MS" pitchFamily="34" charset="-122"/>
              </a:rPr>
              <a:t>(q-&gt;</a:t>
            </a:r>
            <a:r>
              <a:rPr lang="en-US" altLang="zh-CN" sz="2200" dirty="0" err="1">
                <a:latin typeface="Arial Unicode MS" pitchFamily="34" charset="-122"/>
                <a:ea typeface="Arial Unicode MS" pitchFamily="34" charset="-122"/>
                <a:cs typeface="Arial Unicode MS" pitchFamily="34" charset="-122"/>
              </a:rPr>
              <a:t>triElem.row</a:t>
            </a:r>
            <a:r>
              <a:rPr lang="en-US" altLang="zh-CN" sz="2200" dirty="0">
                <a:latin typeface="Arial Unicode MS" pitchFamily="34" charset="-122"/>
                <a:ea typeface="Arial Unicode MS" pitchFamily="34" charset="-122"/>
                <a:cs typeface="Arial Unicode MS" pitchFamily="34" charset="-122"/>
              </a:rPr>
              <a:t>, q-&gt;</a:t>
            </a:r>
            <a:r>
              <a:rPr lang="en-US" altLang="zh-CN" sz="2200" dirty="0" err="1">
                <a:latin typeface="Arial Unicode MS" pitchFamily="34" charset="-122"/>
                <a:ea typeface="Arial Unicode MS" pitchFamily="34" charset="-122"/>
                <a:cs typeface="Arial Unicode MS" pitchFamily="34" charset="-122"/>
              </a:rPr>
              <a:t>triElem.col</a:t>
            </a:r>
            <a:r>
              <a:rPr lang="en-US" altLang="zh-CN" sz="2200" dirty="0">
                <a:latin typeface="Arial Unicode MS" pitchFamily="34" charset="-122"/>
                <a:ea typeface="Arial Unicode MS" pitchFamily="34" charset="-122"/>
                <a:cs typeface="Arial Unicode MS" pitchFamily="34" charset="-122"/>
              </a:rPr>
              <a:t>,</a:t>
            </a:r>
          </a:p>
          <a:p>
            <a:pPr>
              <a:spcBef>
                <a:spcPts val="0"/>
              </a:spcBef>
              <a:defRPr/>
            </a:pPr>
            <a:r>
              <a:rPr lang="en-US" altLang="zh-CN" sz="2200" dirty="0">
                <a:latin typeface="Arial Unicode MS" pitchFamily="34" charset="-122"/>
                <a:ea typeface="Arial Unicode MS" pitchFamily="34" charset="-122"/>
                <a:cs typeface="Arial Unicode MS" pitchFamily="34" charset="-122"/>
              </a:rPr>
              <a:t>              q-&gt;</a:t>
            </a:r>
            <a:r>
              <a:rPr lang="en-US" altLang="zh-CN" sz="2200" dirty="0" err="1">
                <a:latin typeface="Arial Unicode MS" pitchFamily="34" charset="-122"/>
                <a:ea typeface="Arial Unicode MS" pitchFamily="34" charset="-122"/>
                <a:cs typeface="Arial Unicode MS" pitchFamily="34" charset="-122"/>
              </a:rPr>
              <a:t>triElem.value</a:t>
            </a:r>
            <a:r>
              <a:rPr lang="en-US" altLang="zh-CN" sz="2200" dirty="0">
                <a:latin typeface="Arial Unicode MS" pitchFamily="34" charset="-122"/>
                <a:ea typeface="Arial Unicode MS" pitchFamily="34" charset="-122"/>
                <a:cs typeface="Arial Unicode MS" pitchFamily="34" charset="-122"/>
              </a:rPr>
              <a:t>);    q=q-&gt;right;</a:t>
            </a:r>
            <a:endParaRPr lang="zh-CN" altLang="zh-CN" sz="2200" dirty="0">
              <a:latin typeface="Arial Unicode MS" pitchFamily="34" charset="-122"/>
              <a:ea typeface="Arial Unicode MS" pitchFamily="34" charset="-122"/>
              <a:cs typeface="Arial Unicode MS" pitchFamily="34" charset="-122"/>
            </a:endParaRPr>
          </a:p>
          <a:p>
            <a:pPr>
              <a:spcBef>
                <a:spcPts val="0"/>
              </a:spcBef>
              <a:defRPr/>
            </a:pPr>
            <a:r>
              <a:rPr lang="en-US" altLang="zh-CN" sz="2200" dirty="0">
                <a:latin typeface="Arial Unicode MS" pitchFamily="34" charset="-122"/>
                <a:ea typeface="Arial Unicode MS" pitchFamily="34" charset="-122"/>
                <a:cs typeface="Arial Unicode MS" pitchFamily="34" charset="-122"/>
              </a:rPr>
              <a:t>           }</a:t>
            </a:r>
            <a:endParaRPr lang="zh-CN" altLang="zh-CN" sz="2200" dirty="0">
              <a:latin typeface="Arial Unicode MS" pitchFamily="34" charset="-122"/>
              <a:ea typeface="Arial Unicode MS" pitchFamily="34" charset="-122"/>
              <a:cs typeface="Arial Unicode MS" pitchFamily="34" charset="-122"/>
            </a:endParaRPr>
          </a:p>
        </p:txBody>
      </p:sp>
      <p:sp>
        <p:nvSpPr>
          <p:cNvPr id="660482" name="Rectangle 2"/>
          <p:cNvSpPr>
            <a:spLocks noGrp="1" noChangeArrowheads="1"/>
          </p:cNvSpPr>
          <p:nvPr>
            <p:ph type="title"/>
          </p:nvPr>
        </p:nvSpPr>
        <p:spPr>
          <a:xfrm>
            <a:off x="993775" y="142875"/>
            <a:ext cx="7754938" cy="838200"/>
          </a:xfrm>
        </p:spPr>
        <p:txBody>
          <a:bodyPr/>
          <a:lstStyle/>
          <a:p>
            <a:pPr>
              <a:defRPr/>
            </a:pPr>
            <a:r>
              <a:rPr lang="zh-CN" altLang="zh-CN" dirty="0"/>
              <a:t>加法运算</a:t>
            </a:r>
          </a:p>
        </p:txBody>
      </p:sp>
    </p:spTree>
  </p:cSld>
  <p:clrMapOvr>
    <a:masterClrMapping/>
  </p:clrMapOvr>
  <p:transition spd="slow">
    <p:circle/>
  </p:transition>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0483" name="Rectangle 3" descr="Rectangle: Click to edit Master text styles&#10;Second level&#10;Third level&#10;Fourth level&#10;Fifth level"/>
          <p:cNvSpPr>
            <a:spLocks noGrp="1" noChangeArrowheads="1"/>
          </p:cNvSpPr>
          <p:nvPr>
            <p:ph type="body" idx="1"/>
          </p:nvPr>
        </p:nvSpPr>
        <p:spPr>
          <a:xfrm>
            <a:off x="0" y="1196975"/>
            <a:ext cx="9144000" cy="5435600"/>
          </a:xfrm>
        </p:spPr>
        <p:txBody>
          <a:bodyPr/>
          <a:lstStyle/>
          <a:p>
            <a:pPr>
              <a:spcBef>
                <a:spcPts val="0"/>
              </a:spcBef>
              <a:defRPr/>
            </a:pPr>
            <a:r>
              <a:rPr lang="en-US" altLang="zh-CN" sz="2200" dirty="0">
                <a:latin typeface="Arial Unicode MS" pitchFamily="34" charset="-122"/>
                <a:ea typeface="Arial Unicode MS" pitchFamily="34" charset="-122"/>
                <a:cs typeface="Arial Unicode MS" pitchFamily="34" charset="-122"/>
              </a:rPr>
              <a:t>         else  {</a:t>
            </a:r>
            <a:endParaRPr lang="zh-CN" altLang="zh-CN" sz="2200" dirty="0">
              <a:latin typeface="Arial Unicode MS" pitchFamily="34" charset="-122"/>
              <a:ea typeface="Arial Unicode MS" pitchFamily="34" charset="-122"/>
              <a:cs typeface="Arial Unicode MS" pitchFamily="34" charset="-122"/>
            </a:endParaRPr>
          </a:p>
          <a:p>
            <a:pPr>
              <a:spcBef>
                <a:spcPts val="0"/>
              </a:spcBef>
              <a:defRPr/>
            </a:pPr>
            <a:r>
              <a:rPr lang="en-US" altLang="zh-CN" sz="2200" dirty="0">
                <a:latin typeface="Arial Unicode MS" pitchFamily="34" charset="-122"/>
                <a:ea typeface="Arial Unicode MS" pitchFamily="34" charset="-122"/>
                <a:cs typeface="Arial Unicode MS" pitchFamily="34" charset="-122"/>
              </a:rPr>
              <a:t>              v=p-&gt;</a:t>
            </a:r>
            <a:r>
              <a:rPr lang="en-US" altLang="zh-CN" sz="2200" dirty="0" err="1">
                <a:latin typeface="Arial Unicode MS" pitchFamily="34" charset="-122"/>
                <a:ea typeface="Arial Unicode MS" pitchFamily="34" charset="-122"/>
                <a:cs typeface="Arial Unicode MS" pitchFamily="34" charset="-122"/>
              </a:rPr>
              <a:t>triElem.value</a:t>
            </a:r>
            <a:r>
              <a:rPr lang="en-US" altLang="zh-CN" sz="2200" dirty="0">
                <a:latin typeface="Arial Unicode MS" pitchFamily="34" charset="-122"/>
                <a:ea typeface="Arial Unicode MS" pitchFamily="34" charset="-122"/>
                <a:cs typeface="Arial Unicode MS" pitchFamily="34" charset="-122"/>
              </a:rPr>
              <a:t> + q-&gt;</a:t>
            </a:r>
            <a:r>
              <a:rPr lang="en-US" altLang="zh-CN" sz="2200" dirty="0" err="1">
                <a:latin typeface="Arial Unicode MS" pitchFamily="34" charset="-122"/>
                <a:ea typeface="Arial Unicode MS" pitchFamily="34" charset="-122"/>
                <a:cs typeface="Arial Unicode MS" pitchFamily="34" charset="-122"/>
              </a:rPr>
              <a:t>triElem.value</a:t>
            </a:r>
            <a:r>
              <a:rPr lang="en-US" altLang="zh-CN" sz="2200" dirty="0">
                <a:latin typeface="Arial Unicode MS" pitchFamily="34" charset="-122"/>
                <a:ea typeface="Arial Unicode MS" pitchFamily="34" charset="-122"/>
                <a:cs typeface="Arial Unicode MS" pitchFamily="34" charset="-122"/>
              </a:rPr>
              <a:t>;</a:t>
            </a:r>
            <a:endParaRPr lang="zh-CN" altLang="zh-CN" sz="2200" dirty="0">
              <a:latin typeface="Arial Unicode MS" pitchFamily="34" charset="-122"/>
              <a:ea typeface="Arial Unicode MS" pitchFamily="34" charset="-122"/>
              <a:cs typeface="Arial Unicode MS" pitchFamily="34" charset="-122"/>
            </a:endParaRPr>
          </a:p>
          <a:p>
            <a:pPr>
              <a:spcBef>
                <a:spcPts val="0"/>
              </a:spcBef>
              <a:defRPr/>
            </a:pPr>
            <a:r>
              <a:rPr lang="en-US" altLang="zh-CN" sz="2200" dirty="0">
                <a:latin typeface="Arial Unicode MS" pitchFamily="34" charset="-122"/>
                <a:ea typeface="Arial Unicode MS" pitchFamily="34" charset="-122"/>
                <a:cs typeface="Arial Unicode MS" pitchFamily="34" charset="-122"/>
              </a:rPr>
              <a:t>              if (v != 0) </a:t>
            </a:r>
            <a:r>
              <a:rPr lang="en-US" altLang="zh-CN" sz="2200" dirty="0" err="1">
                <a:latin typeface="Arial Unicode MS" pitchFamily="34" charset="-122"/>
                <a:ea typeface="Arial Unicode MS" pitchFamily="34" charset="-122"/>
                <a:cs typeface="Arial Unicode MS" pitchFamily="34" charset="-122"/>
              </a:rPr>
              <a:t>temp.SetElem</a:t>
            </a:r>
            <a:r>
              <a:rPr lang="en-US" altLang="zh-CN" sz="2200" dirty="0">
                <a:latin typeface="Arial Unicode MS" pitchFamily="34" charset="-122"/>
                <a:ea typeface="Arial Unicode MS" pitchFamily="34" charset="-122"/>
                <a:cs typeface="Arial Unicode MS" pitchFamily="34" charset="-122"/>
              </a:rPr>
              <a:t>(q-&gt;</a:t>
            </a:r>
            <a:r>
              <a:rPr lang="en-US" altLang="zh-CN" sz="2200" dirty="0" err="1">
                <a:latin typeface="Arial Unicode MS" pitchFamily="34" charset="-122"/>
                <a:ea typeface="Arial Unicode MS" pitchFamily="34" charset="-122"/>
                <a:cs typeface="Arial Unicode MS" pitchFamily="34" charset="-122"/>
              </a:rPr>
              <a:t>triElem.row</a:t>
            </a:r>
            <a:r>
              <a:rPr lang="en-US" altLang="zh-CN" sz="2200" dirty="0">
                <a:latin typeface="Arial Unicode MS" pitchFamily="34" charset="-122"/>
                <a:ea typeface="Arial Unicode MS" pitchFamily="34" charset="-122"/>
                <a:cs typeface="Arial Unicode MS" pitchFamily="34" charset="-122"/>
              </a:rPr>
              <a:t>, q-&gt;</a:t>
            </a:r>
            <a:r>
              <a:rPr lang="en-US" altLang="zh-CN" sz="2200" dirty="0" err="1">
                <a:latin typeface="Arial Unicode MS" pitchFamily="34" charset="-122"/>
                <a:ea typeface="Arial Unicode MS" pitchFamily="34" charset="-122"/>
                <a:cs typeface="Arial Unicode MS" pitchFamily="34" charset="-122"/>
              </a:rPr>
              <a:t>triElem.col</a:t>
            </a:r>
            <a:r>
              <a:rPr lang="en-US" altLang="zh-CN" sz="2200" dirty="0">
                <a:latin typeface="Arial Unicode MS" pitchFamily="34" charset="-122"/>
                <a:ea typeface="Arial Unicode MS" pitchFamily="34" charset="-122"/>
                <a:cs typeface="Arial Unicode MS" pitchFamily="34" charset="-122"/>
              </a:rPr>
              <a:t>, v);</a:t>
            </a:r>
            <a:endParaRPr lang="zh-CN" altLang="zh-CN" sz="2200" dirty="0">
              <a:latin typeface="Arial Unicode MS" pitchFamily="34" charset="-122"/>
              <a:ea typeface="Arial Unicode MS" pitchFamily="34" charset="-122"/>
              <a:cs typeface="Arial Unicode MS" pitchFamily="34" charset="-122"/>
            </a:endParaRPr>
          </a:p>
          <a:p>
            <a:pPr>
              <a:spcBef>
                <a:spcPts val="0"/>
              </a:spcBef>
              <a:defRPr/>
            </a:pPr>
            <a:r>
              <a:rPr lang="en-US" altLang="zh-CN" sz="2200" dirty="0">
                <a:latin typeface="Arial Unicode MS" pitchFamily="34" charset="-122"/>
                <a:ea typeface="Arial Unicode MS" pitchFamily="34" charset="-122"/>
                <a:cs typeface="Arial Unicode MS" pitchFamily="34" charset="-122"/>
              </a:rPr>
              <a:t>	  p=p-&gt;right;    q=q-&gt;right;</a:t>
            </a:r>
            <a:endParaRPr lang="zh-CN" altLang="zh-CN" sz="2200" dirty="0">
              <a:latin typeface="Arial Unicode MS" pitchFamily="34" charset="-122"/>
              <a:ea typeface="Arial Unicode MS" pitchFamily="34" charset="-122"/>
              <a:cs typeface="Arial Unicode MS" pitchFamily="34" charset="-122"/>
            </a:endParaRPr>
          </a:p>
          <a:p>
            <a:pPr>
              <a:spcBef>
                <a:spcPts val="0"/>
              </a:spcBef>
              <a:defRPr/>
            </a:pPr>
            <a:r>
              <a:rPr lang="en-US" altLang="zh-CN" sz="2200" dirty="0">
                <a:latin typeface="Arial Unicode MS" pitchFamily="34" charset="-122"/>
                <a:ea typeface="Arial Unicode MS" pitchFamily="34" charset="-122"/>
                <a:cs typeface="Arial Unicode MS" pitchFamily="34" charset="-122"/>
              </a:rPr>
              <a:t>         }</a:t>
            </a:r>
            <a:endParaRPr lang="zh-CN" altLang="zh-CN" sz="2200" dirty="0">
              <a:latin typeface="Arial Unicode MS" pitchFamily="34" charset="-122"/>
              <a:ea typeface="Arial Unicode MS" pitchFamily="34" charset="-122"/>
              <a:cs typeface="Arial Unicode MS" pitchFamily="34" charset="-122"/>
            </a:endParaRPr>
          </a:p>
          <a:p>
            <a:pPr>
              <a:spcBef>
                <a:spcPts val="0"/>
              </a:spcBef>
              <a:defRPr/>
            </a:pPr>
            <a:r>
              <a:rPr lang="en-US" altLang="zh-CN" sz="2200" dirty="0">
                <a:latin typeface="Arial Unicode MS" pitchFamily="34" charset="-122"/>
                <a:ea typeface="Arial Unicode MS" pitchFamily="34" charset="-122"/>
                <a:cs typeface="Arial Unicode MS" pitchFamily="34" charset="-122"/>
              </a:rPr>
              <a:t>        while (p != NULL) {</a:t>
            </a:r>
            <a:endParaRPr lang="zh-CN" altLang="zh-CN" sz="2200" dirty="0">
              <a:latin typeface="Arial Unicode MS" pitchFamily="34" charset="-122"/>
              <a:ea typeface="Arial Unicode MS" pitchFamily="34" charset="-122"/>
              <a:cs typeface="Arial Unicode MS" pitchFamily="34" charset="-122"/>
            </a:endParaRPr>
          </a:p>
          <a:p>
            <a:pPr>
              <a:spcBef>
                <a:spcPts val="0"/>
              </a:spcBef>
              <a:defRPr/>
            </a:pPr>
            <a:r>
              <a:rPr lang="en-US" altLang="zh-CN" sz="2200" dirty="0">
                <a:latin typeface="Arial Unicode MS" pitchFamily="34" charset="-122"/>
                <a:ea typeface="Arial Unicode MS" pitchFamily="34" charset="-122"/>
                <a:cs typeface="Arial Unicode MS" pitchFamily="34" charset="-122"/>
              </a:rPr>
              <a:t>             </a:t>
            </a:r>
            <a:r>
              <a:rPr lang="en-US" altLang="zh-CN" sz="2200" dirty="0" err="1">
                <a:latin typeface="Arial Unicode MS" pitchFamily="34" charset="-122"/>
                <a:ea typeface="Arial Unicode MS" pitchFamily="34" charset="-122"/>
                <a:cs typeface="Arial Unicode MS" pitchFamily="34" charset="-122"/>
              </a:rPr>
              <a:t>temp.SetElem</a:t>
            </a:r>
            <a:r>
              <a:rPr lang="en-US" altLang="zh-CN" sz="2200" dirty="0">
                <a:latin typeface="Arial Unicode MS" pitchFamily="34" charset="-122"/>
                <a:ea typeface="Arial Unicode MS" pitchFamily="34" charset="-122"/>
                <a:cs typeface="Arial Unicode MS" pitchFamily="34" charset="-122"/>
              </a:rPr>
              <a:t>(p-&gt;</a:t>
            </a:r>
            <a:r>
              <a:rPr lang="en-US" altLang="zh-CN" sz="2200" dirty="0" err="1">
                <a:latin typeface="Arial Unicode MS" pitchFamily="34" charset="-122"/>
                <a:ea typeface="Arial Unicode MS" pitchFamily="34" charset="-122"/>
                <a:cs typeface="Arial Unicode MS" pitchFamily="34" charset="-122"/>
              </a:rPr>
              <a:t>triElem.row</a:t>
            </a:r>
            <a:r>
              <a:rPr lang="en-US" altLang="zh-CN" sz="2200" dirty="0">
                <a:latin typeface="Arial Unicode MS" pitchFamily="34" charset="-122"/>
                <a:ea typeface="Arial Unicode MS" pitchFamily="34" charset="-122"/>
                <a:cs typeface="Arial Unicode MS" pitchFamily="34" charset="-122"/>
              </a:rPr>
              <a:t>, p-&gt;</a:t>
            </a:r>
            <a:r>
              <a:rPr lang="en-US" altLang="zh-CN" sz="2200" dirty="0" err="1">
                <a:latin typeface="Arial Unicode MS" pitchFamily="34" charset="-122"/>
                <a:ea typeface="Arial Unicode MS" pitchFamily="34" charset="-122"/>
                <a:cs typeface="Arial Unicode MS" pitchFamily="34" charset="-122"/>
              </a:rPr>
              <a:t>triElem.col</a:t>
            </a:r>
            <a:r>
              <a:rPr lang="en-US" altLang="zh-CN" sz="2200" dirty="0">
                <a:latin typeface="Arial Unicode MS" pitchFamily="34" charset="-122"/>
                <a:ea typeface="Arial Unicode MS" pitchFamily="34" charset="-122"/>
                <a:cs typeface="Arial Unicode MS" pitchFamily="34" charset="-122"/>
              </a:rPr>
              <a:t>, p-&gt;</a:t>
            </a:r>
            <a:r>
              <a:rPr lang="en-US" altLang="zh-CN" sz="2200" dirty="0" err="1">
                <a:latin typeface="Arial Unicode MS" pitchFamily="34" charset="-122"/>
                <a:ea typeface="Arial Unicode MS" pitchFamily="34" charset="-122"/>
                <a:cs typeface="Arial Unicode MS" pitchFamily="34" charset="-122"/>
              </a:rPr>
              <a:t>triElem.value</a:t>
            </a:r>
            <a:r>
              <a:rPr lang="en-US" altLang="zh-CN" sz="2200" dirty="0">
                <a:latin typeface="Arial Unicode MS" pitchFamily="34" charset="-122"/>
                <a:ea typeface="Arial Unicode MS" pitchFamily="34" charset="-122"/>
                <a:cs typeface="Arial Unicode MS" pitchFamily="34" charset="-122"/>
              </a:rPr>
              <a:t>);</a:t>
            </a:r>
            <a:endParaRPr lang="zh-CN" altLang="zh-CN" sz="2200" dirty="0">
              <a:latin typeface="Arial Unicode MS" pitchFamily="34" charset="-122"/>
              <a:ea typeface="Arial Unicode MS" pitchFamily="34" charset="-122"/>
              <a:cs typeface="Arial Unicode MS" pitchFamily="34" charset="-122"/>
            </a:endParaRPr>
          </a:p>
          <a:p>
            <a:pPr>
              <a:spcBef>
                <a:spcPts val="0"/>
              </a:spcBef>
              <a:defRPr/>
            </a:pPr>
            <a:r>
              <a:rPr lang="en-US" altLang="zh-CN" sz="2200" dirty="0">
                <a:latin typeface="Arial Unicode MS" pitchFamily="34" charset="-122"/>
                <a:ea typeface="Arial Unicode MS" pitchFamily="34" charset="-122"/>
                <a:cs typeface="Arial Unicode MS" pitchFamily="34" charset="-122"/>
              </a:rPr>
              <a:t>	 p=p-&gt;right;</a:t>
            </a:r>
            <a:endParaRPr lang="zh-CN" altLang="zh-CN" sz="2200" dirty="0">
              <a:latin typeface="Arial Unicode MS" pitchFamily="34" charset="-122"/>
              <a:ea typeface="Arial Unicode MS" pitchFamily="34" charset="-122"/>
              <a:cs typeface="Arial Unicode MS" pitchFamily="34" charset="-122"/>
            </a:endParaRPr>
          </a:p>
          <a:p>
            <a:pPr>
              <a:spcBef>
                <a:spcPts val="0"/>
              </a:spcBef>
              <a:defRPr/>
            </a:pPr>
            <a:r>
              <a:rPr lang="en-US" altLang="zh-CN" sz="2200" dirty="0">
                <a:latin typeface="Arial Unicode MS" pitchFamily="34" charset="-122"/>
                <a:ea typeface="Arial Unicode MS" pitchFamily="34" charset="-122"/>
                <a:cs typeface="Arial Unicode MS" pitchFamily="34" charset="-122"/>
              </a:rPr>
              <a:t>        }</a:t>
            </a:r>
            <a:endParaRPr lang="zh-CN" altLang="zh-CN" sz="2200" dirty="0">
              <a:latin typeface="Arial Unicode MS" pitchFamily="34" charset="-122"/>
              <a:ea typeface="Arial Unicode MS" pitchFamily="34" charset="-122"/>
              <a:cs typeface="Arial Unicode MS" pitchFamily="34" charset="-122"/>
            </a:endParaRPr>
          </a:p>
          <a:p>
            <a:pPr>
              <a:spcBef>
                <a:spcPts val="0"/>
              </a:spcBef>
              <a:defRPr/>
            </a:pPr>
            <a:r>
              <a:rPr lang="en-US" altLang="zh-CN" sz="2200" dirty="0">
                <a:latin typeface="Arial Unicode MS" pitchFamily="34" charset="-122"/>
                <a:ea typeface="Arial Unicode MS" pitchFamily="34" charset="-122"/>
                <a:cs typeface="Arial Unicode MS" pitchFamily="34" charset="-122"/>
              </a:rPr>
              <a:t>        while (q != NULL) {</a:t>
            </a:r>
            <a:endParaRPr lang="zh-CN" altLang="zh-CN" sz="2200" dirty="0">
              <a:latin typeface="Arial Unicode MS" pitchFamily="34" charset="-122"/>
              <a:ea typeface="Arial Unicode MS" pitchFamily="34" charset="-122"/>
              <a:cs typeface="Arial Unicode MS" pitchFamily="34" charset="-122"/>
            </a:endParaRPr>
          </a:p>
          <a:p>
            <a:pPr>
              <a:spcBef>
                <a:spcPts val="0"/>
              </a:spcBef>
              <a:defRPr/>
            </a:pPr>
            <a:r>
              <a:rPr lang="en-US" altLang="zh-CN" sz="2200" dirty="0">
                <a:latin typeface="Arial Unicode MS" pitchFamily="34" charset="-122"/>
                <a:ea typeface="Arial Unicode MS" pitchFamily="34" charset="-122"/>
                <a:cs typeface="Arial Unicode MS" pitchFamily="34" charset="-122"/>
              </a:rPr>
              <a:t>             </a:t>
            </a:r>
            <a:r>
              <a:rPr lang="en-US" altLang="zh-CN" sz="2200" dirty="0" err="1">
                <a:latin typeface="Arial Unicode MS" pitchFamily="34" charset="-122"/>
                <a:ea typeface="Arial Unicode MS" pitchFamily="34" charset="-122"/>
                <a:cs typeface="Arial Unicode MS" pitchFamily="34" charset="-122"/>
              </a:rPr>
              <a:t>temp.SetElem</a:t>
            </a:r>
            <a:r>
              <a:rPr lang="en-US" altLang="zh-CN" sz="2200" dirty="0">
                <a:latin typeface="Arial Unicode MS" pitchFamily="34" charset="-122"/>
                <a:ea typeface="Arial Unicode MS" pitchFamily="34" charset="-122"/>
                <a:cs typeface="Arial Unicode MS" pitchFamily="34" charset="-122"/>
              </a:rPr>
              <a:t>(q-&gt;</a:t>
            </a:r>
            <a:r>
              <a:rPr lang="en-US" altLang="zh-CN" sz="2200" dirty="0" err="1">
                <a:latin typeface="Arial Unicode MS" pitchFamily="34" charset="-122"/>
                <a:ea typeface="Arial Unicode MS" pitchFamily="34" charset="-122"/>
                <a:cs typeface="Arial Unicode MS" pitchFamily="34" charset="-122"/>
              </a:rPr>
              <a:t>triElem.row</a:t>
            </a:r>
            <a:r>
              <a:rPr lang="en-US" altLang="zh-CN" sz="2200" dirty="0">
                <a:latin typeface="Arial Unicode MS" pitchFamily="34" charset="-122"/>
                <a:ea typeface="Arial Unicode MS" pitchFamily="34" charset="-122"/>
                <a:cs typeface="Arial Unicode MS" pitchFamily="34" charset="-122"/>
              </a:rPr>
              <a:t>, q-&gt;</a:t>
            </a:r>
            <a:r>
              <a:rPr lang="en-US" altLang="zh-CN" sz="2200" dirty="0" err="1">
                <a:latin typeface="Arial Unicode MS" pitchFamily="34" charset="-122"/>
                <a:ea typeface="Arial Unicode MS" pitchFamily="34" charset="-122"/>
                <a:cs typeface="Arial Unicode MS" pitchFamily="34" charset="-122"/>
              </a:rPr>
              <a:t>triElem.col</a:t>
            </a:r>
            <a:r>
              <a:rPr lang="en-US" altLang="zh-CN" sz="2200" dirty="0">
                <a:latin typeface="Arial Unicode MS" pitchFamily="34" charset="-122"/>
                <a:ea typeface="Arial Unicode MS" pitchFamily="34" charset="-122"/>
                <a:cs typeface="Arial Unicode MS" pitchFamily="34" charset="-122"/>
              </a:rPr>
              <a:t>, q-&gt;</a:t>
            </a:r>
            <a:r>
              <a:rPr lang="en-US" altLang="zh-CN" sz="2200" dirty="0" err="1">
                <a:latin typeface="Arial Unicode MS" pitchFamily="34" charset="-122"/>
                <a:ea typeface="Arial Unicode MS" pitchFamily="34" charset="-122"/>
                <a:cs typeface="Arial Unicode MS" pitchFamily="34" charset="-122"/>
              </a:rPr>
              <a:t>triElem.value</a:t>
            </a:r>
            <a:r>
              <a:rPr lang="en-US" altLang="zh-CN" sz="2200" dirty="0">
                <a:latin typeface="Arial Unicode MS" pitchFamily="34" charset="-122"/>
                <a:ea typeface="Arial Unicode MS" pitchFamily="34" charset="-122"/>
                <a:cs typeface="Arial Unicode MS" pitchFamily="34" charset="-122"/>
              </a:rPr>
              <a:t>);</a:t>
            </a:r>
            <a:endParaRPr lang="zh-CN" altLang="zh-CN" sz="2200" dirty="0">
              <a:latin typeface="Arial Unicode MS" pitchFamily="34" charset="-122"/>
              <a:ea typeface="Arial Unicode MS" pitchFamily="34" charset="-122"/>
              <a:cs typeface="Arial Unicode MS" pitchFamily="34" charset="-122"/>
            </a:endParaRPr>
          </a:p>
          <a:p>
            <a:pPr>
              <a:spcBef>
                <a:spcPts val="0"/>
              </a:spcBef>
              <a:defRPr/>
            </a:pPr>
            <a:r>
              <a:rPr lang="en-US" altLang="zh-CN" sz="2200" dirty="0">
                <a:latin typeface="Arial Unicode MS" pitchFamily="34" charset="-122"/>
                <a:ea typeface="Arial Unicode MS" pitchFamily="34" charset="-122"/>
                <a:cs typeface="Arial Unicode MS" pitchFamily="34" charset="-122"/>
              </a:rPr>
              <a:t>	 q=q-&gt;right;</a:t>
            </a:r>
            <a:endParaRPr lang="zh-CN" altLang="zh-CN" sz="2200" dirty="0">
              <a:latin typeface="Arial Unicode MS" pitchFamily="34" charset="-122"/>
              <a:ea typeface="Arial Unicode MS" pitchFamily="34" charset="-122"/>
              <a:cs typeface="Arial Unicode MS" pitchFamily="34" charset="-122"/>
            </a:endParaRPr>
          </a:p>
          <a:p>
            <a:pPr>
              <a:spcBef>
                <a:spcPts val="0"/>
              </a:spcBef>
              <a:defRPr/>
            </a:pPr>
            <a:r>
              <a:rPr lang="en-US" altLang="zh-CN" sz="2200" dirty="0">
                <a:latin typeface="Arial Unicode MS" pitchFamily="34" charset="-122"/>
                <a:ea typeface="Arial Unicode MS" pitchFamily="34" charset="-122"/>
                <a:cs typeface="Arial Unicode MS" pitchFamily="34" charset="-122"/>
              </a:rPr>
              <a:t>        }</a:t>
            </a:r>
            <a:endParaRPr lang="zh-CN" altLang="zh-CN" sz="2200" dirty="0">
              <a:latin typeface="Arial Unicode MS" pitchFamily="34" charset="-122"/>
              <a:ea typeface="Arial Unicode MS" pitchFamily="34" charset="-122"/>
              <a:cs typeface="Arial Unicode MS" pitchFamily="34" charset="-122"/>
            </a:endParaRPr>
          </a:p>
          <a:p>
            <a:pPr>
              <a:spcBef>
                <a:spcPts val="0"/>
              </a:spcBef>
              <a:defRPr/>
            </a:pPr>
            <a:r>
              <a:rPr lang="en-US" altLang="zh-CN" sz="2200" dirty="0">
                <a:latin typeface="Arial Unicode MS" pitchFamily="34" charset="-122"/>
                <a:ea typeface="Arial Unicode MS" pitchFamily="34" charset="-122"/>
                <a:cs typeface="Arial Unicode MS" pitchFamily="34" charset="-122"/>
              </a:rPr>
              <a:t>   }			   </a:t>
            </a:r>
            <a:endParaRPr lang="zh-CN" altLang="zh-CN" sz="2200" dirty="0">
              <a:latin typeface="Arial Unicode MS" pitchFamily="34" charset="-122"/>
              <a:ea typeface="Arial Unicode MS" pitchFamily="34" charset="-122"/>
              <a:cs typeface="Arial Unicode MS" pitchFamily="34" charset="-122"/>
            </a:endParaRPr>
          </a:p>
          <a:p>
            <a:pPr>
              <a:spcBef>
                <a:spcPts val="0"/>
              </a:spcBef>
              <a:defRPr/>
            </a:pPr>
            <a:r>
              <a:rPr lang="en-US" altLang="zh-CN" sz="2200" dirty="0">
                <a:latin typeface="Arial Unicode MS" pitchFamily="34" charset="-122"/>
                <a:ea typeface="Arial Unicode MS" pitchFamily="34" charset="-122"/>
                <a:cs typeface="Arial Unicode MS" pitchFamily="34" charset="-122"/>
              </a:rPr>
              <a:t>   return temp;</a:t>
            </a:r>
            <a:endParaRPr lang="zh-CN" altLang="zh-CN" sz="2200" dirty="0">
              <a:latin typeface="Arial Unicode MS" pitchFamily="34" charset="-122"/>
              <a:ea typeface="Arial Unicode MS" pitchFamily="34" charset="-122"/>
              <a:cs typeface="Arial Unicode MS" pitchFamily="34" charset="-122"/>
            </a:endParaRPr>
          </a:p>
          <a:p>
            <a:pPr>
              <a:spcBef>
                <a:spcPts val="0"/>
              </a:spcBef>
              <a:defRPr/>
            </a:pPr>
            <a:r>
              <a:rPr lang="en-US" altLang="zh-CN" sz="2200" dirty="0">
                <a:latin typeface="Arial Unicode MS" pitchFamily="34" charset="-122"/>
                <a:ea typeface="Arial Unicode MS" pitchFamily="34" charset="-122"/>
                <a:cs typeface="Arial Unicode MS" pitchFamily="34" charset="-122"/>
              </a:rPr>
              <a:t>}</a:t>
            </a:r>
            <a:endParaRPr lang="zh-CN" altLang="zh-CN" sz="2200" dirty="0">
              <a:latin typeface="Arial Unicode MS" pitchFamily="34" charset="-122"/>
              <a:ea typeface="Arial Unicode MS" pitchFamily="34" charset="-122"/>
              <a:cs typeface="Arial Unicode MS" pitchFamily="34" charset="-122"/>
            </a:endParaRPr>
          </a:p>
        </p:txBody>
      </p:sp>
      <p:sp>
        <p:nvSpPr>
          <p:cNvPr id="660482" name="Rectangle 2"/>
          <p:cNvSpPr>
            <a:spLocks noGrp="1" noChangeArrowheads="1"/>
          </p:cNvSpPr>
          <p:nvPr>
            <p:ph type="title"/>
          </p:nvPr>
        </p:nvSpPr>
        <p:spPr>
          <a:xfrm>
            <a:off x="993775" y="142875"/>
            <a:ext cx="7754938" cy="838200"/>
          </a:xfrm>
        </p:spPr>
        <p:txBody>
          <a:bodyPr/>
          <a:lstStyle/>
          <a:p>
            <a:pPr>
              <a:defRPr/>
            </a:pPr>
            <a:r>
              <a:rPr lang="zh-CN" altLang="zh-CN" dirty="0"/>
              <a:t>加法运算</a:t>
            </a:r>
          </a:p>
        </p:txBody>
      </p:sp>
    </p:spTree>
  </p:cSld>
  <p:clrMapOvr>
    <a:masterClrMapping/>
  </p:clrMapOvr>
  <p:transition spd="slow">
    <p:circle/>
  </p:transition>
</p:sld>
</file>

<file path=ppt/theme/theme1.xml><?xml version="1.0" encoding="utf-8"?>
<a:theme xmlns:a="http://schemas.openxmlformats.org/drawingml/2006/main" name="Default Design">
  <a:themeElements>
    <a:clrScheme name="Default Design 7">
      <a:dk1>
        <a:srgbClr val="003366"/>
      </a:dk1>
      <a:lt1>
        <a:srgbClr val="6698CC"/>
      </a:lt1>
      <a:dk2>
        <a:srgbClr val="FFFFFF"/>
      </a:dk2>
      <a:lt2>
        <a:srgbClr val="B3CCE6"/>
      </a:lt2>
      <a:accent1>
        <a:srgbClr val="336599"/>
      </a:accent1>
      <a:accent2>
        <a:srgbClr val="2E4C6B"/>
      </a:accent2>
      <a:accent3>
        <a:srgbClr val="B8CAE2"/>
      </a:accent3>
      <a:accent4>
        <a:srgbClr val="002A56"/>
      </a:accent4>
      <a:accent5>
        <a:srgbClr val="ADB8CA"/>
      </a:accent5>
      <a:accent6>
        <a:srgbClr val="294460"/>
      </a:accent6>
      <a:hlink>
        <a:srgbClr val="0B54A3"/>
      </a:hlink>
      <a:folHlink>
        <a:srgbClr val="0B73E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E2ECF6"/>
        </a:solidFill>
        <a:ln w="76200" cap="flat" cmpd="sng" algn="ctr">
          <a:solidFill>
            <a:schemeClr val="accent2"/>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rgbClr val="E2ECF6"/>
        </a:solidFill>
        <a:ln w="76200" cap="flat" cmpd="sng" algn="ctr">
          <a:solidFill>
            <a:schemeClr val="accent2"/>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Default Design 1">
        <a:dk1>
          <a:srgbClr val="005A58"/>
        </a:dk1>
        <a:lt1>
          <a:srgbClr val="FFFFFF"/>
        </a:lt1>
        <a:dk2>
          <a:srgbClr val="008080"/>
        </a:dk2>
        <a:lt2>
          <a:srgbClr val="FFFFCC"/>
        </a:lt2>
        <a:accent1>
          <a:srgbClr val="006462"/>
        </a:accent1>
        <a:accent2>
          <a:srgbClr val="008080"/>
        </a:accent2>
        <a:accent3>
          <a:srgbClr val="AAC0C0"/>
        </a:accent3>
        <a:accent4>
          <a:srgbClr val="DADADA"/>
        </a:accent4>
        <a:accent5>
          <a:srgbClr val="AAB8B7"/>
        </a:accent5>
        <a:accent6>
          <a:srgbClr val="007373"/>
        </a:accent6>
        <a:hlink>
          <a:srgbClr val="00ACA8"/>
        </a:hlink>
        <a:folHlink>
          <a:srgbClr val="004444"/>
        </a:folHlink>
      </a:clrScheme>
      <a:clrMap bg1="dk2" tx1="lt1" bg2="dk1" tx2="lt2" accent1="accent1" accent2="accent2" accent3="accent3" accent4="accent4" accent5="accent5" accent6="accent6" hlink="hlink" folHlink="folHlink"/>
    </a:extraClrScheme>
    <a:extraClrScheme>
      <a:clrScheme name="Default Design 2">
        <a:dk1>
          <a:srgbClr val="342F61"/>
        </a:dk1>
        <a:lt1>
          <a:srgbClr val="FFFFFF"/>
        </a:lt1>
        <a:dk2>
          <a:srgbClr val="8794D5"/>
        </a:dk2>
        <a:lt2>
          <a:srgbClr val="FFFFFF"/>
        </a:lt2>
        <a:accent1>
          <a:srgbClr val="504D80"/>
        </a:accent1>
        <a:accent2>
          <a:srgbClr val="9791CA"/>
        </a:accent2>
        <a:accent3>
          <a:srgbClr val="C3C8E7"/>
        </a:accent3>
        <a:accent4>
          <a:srgbClr val="DADADA"/>
        </a:accent4>
        <a:accent5>
          <a:srgbClr val="B3B2C0"/>
        </a:accent5>
        <a:accent6>
          <a:srgbClr val="8883B7"/>
        </a:accent6>
        <a:hlink>
          <a:srgbClr val="322D5A"/>
        </a:hlink>
        <a:folHlink>
          <a:srgbClr val="544C9E"/>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DBA6"/>
        </a:lt1>
        <a:dk2>
          <a:srgbClr val="000000"/>
        </a:dk2>
        <a:lt2>
          <a:srgbClr val="FFAC31"/>
        </a:lt2>
        <a:accent1>
          <a:srgbClr val="FF9900"/>
        </a:accent1>
        <a:accent2>
          <a:srgbClr val="FFCC80"/>
        </a:accent2>
        <a:accent3>
          <a:srgbClr val="FFEAD0"/>
        </a:accent3>
        <a:accent4>
          <a:srgbClr val="000000"/>
        </a:accent4>
        <a:accent5>
          <a:srgbClr val="FFCAAA"/>
        </a:accent5>
        <a:accent6>
          <a:srgbClr val="E7B973"/>
        </a:accent6>
        <a:hlink>
          <a:srgbClr val="E68A00"/>
        </a:hlink>
        <a:folHlink>
          <a:srgbClr val="FF6600"/>
        </a:folHlink>
      </a:clrScheme>
      <a:clrMap bg1="lt1" tx1="dk1" bg2="lt2" tx2="dk2" accent1="accent1" accent2="accent2" accent3="accent3" accent4="accent4" accent5="accent5" accent6="accent6" hlink="hlink" folHlink="folHlink"/>
    </a:extraClrScheme>
    <a:extraClrScheme>
      <a:clrScheme name="Default Design 4">
        <a:dk1>
          <a:srgbClr val="66CCCC"/>
        </a:dk1>
        <a:lt1>
          <a:srgbClr val="FFFFFF"/>
        </a:lt1>
        <a:dk2>
          <a:srgbClr val="2E6B6B"/>
        </a:dk2>
        <a:lt2>
          <a:srgbClr val="2E6B6B"/>
        </a:lt2>
        <a:accent1>
          <a:srgbClr val="9ADEDC"/>
        </a:accent1>
        <a:accent2>
          <a:srgbClr val="45A3A1"/>
        </a:accent2>
        <a:accent3>
          <a:srgbClr val="ADBABA"/>
        </a:accent3>
        <a:accent4>
          <a:srgbClr val="DADADA"/>
        </a:accent4>
        <a:accent5>
          <a:srgbClr val="CAECEB"/>
        </a:accent5>
        <a:accent6>
          <a:srgbClr val="3E9391"/>
        </a:accent6>
        <a:hlink>
          <a:srgbClr val="45A3A1"/>
        </a:hlink>
        <a:folHlink>
          <a:srgbClr val="9ADEDC"/>
        </a:folHlink>
      </a:clrScheme>
      <a:clrMap bg1="dk2" tx1="lt1" bg2="dk1" tx2="lt2" accent1="accent1" accent2="accent2" accent3="accent3" accent4="accent4" accent5="accent5" accent6="accent6" hlink="hlink" folHlink="folHlink"/>
    </a:extraClrScheme>
    <a:extraClrScheme>
      <a:clrScheme name="Default Design 5">
        <a:dk1>
          <a:srgbClr val="B3CCE6"/>
        </a:dk1>
        <a:lt1>
          <a:srgbClr val="FFFFFF"/>
        </a:lt1>
        <a:dk2>
          <a:srgbClr val="6698CC"/>
        </a:dk2>
        <a:lt2>
          <a:srgbClr val="FFFFFF"/>
        </a:lt2>
        <a:accent1>
          <a:srgbClr val="336599"/>
        </a:accent1>
        <a:accent2>
          <a:srgbClr val="2E4C6B"/>
        </a:accent2>
        <a:accent3>
          <a:srgbClr val="B8CAE2"/>
        </a:accent3>
        <a:accent4>
          <a:srgbClr val="DADADA"/>
        </a:accent4>
        <a:accent5>
          <a:srgbClr val="ADB8CA"/>
        </a:accent5>
        <a:accent6>
          <a:srgbClr val="294460"/>
        </a:accent6>
        <a:hlink>
          <a:srgbClr val="0B54A3"/>
        </a:hlink>
        <a:folHlink>
          <a:srgbClr val="0B73E0"/>
        </a:folHlink>
      </a:clrScheme>
      <a:clrMap bg1="dk2" tx1="lt1" bg2="dk1" tx2="lt2" accent1="accent1" accent2="accent2" accent3="accent3" accent4="accent4" accent5="accent5" accent6="accent6" hlink="hlink" folHlink="folHlink"/>
    </a:extraClrScheme>
    <a:extraClrScheme>
      <a:clrScheme name="Default Design 6">
        <a:dk1>
          <a:srgbClr val="496B2E"/>
        </a:dk1>
        <a:lt1>
          <a:srgbClr val="CCE3B5"/>
        </a:lt1>
        <a:dk2>
          <a:srgbClr val="619933"/>
        </a:dk2>
        <a:lt2>
          <a:srgbClr val="F2F8ED"/>
        </a:lt2>
        <a:accent1>
          <a:srgbClr val="94CC66"/>
        </a:accent1>
        <a:accent2>
          <a:srgbClr val="FFFFFF"/>
        </a:accent2>
        <a:accent3>
          <a:srgbClr val="E2EFD7"/>
        </a:accent3>
        <a:accent4>
          <a:srgbClr val="3D5A26"/>
        </a:accent4>
        <a:accent5>
          <a:srgbClr val="C8E2B8"/>
        </a:accent5>
        <a:accent6>
          <a:srgbClr val="E7E7E7"/>
        </a:accent6>
        <a:hlink>
          <a:srgbClr val="4891EA"/>
        </a:hlink>
        <a:folHlink>
          <a:srgbClr val="7AAFF0"/>
        </a:folHlink>
      </a:clrScheme>
      <a:clrMap bg1="lt1" tx1="dk1" bg2="lt2" tx2="dk2" accent1="accent1" accent2="accent2" accent3="accent3" accent4="accent4" accent5="accent5" accent6="accent6" hlink="hlink" folHlink="folHlink"/>
    </a:extraClrScheme>
    <a:extraClrScheme>
      <a:clrScheme name="Default Design 7">
        <a:dk1>
          <a:srgbClr val="003366"/>
        </a:dk1>
        <a:lt1>
          <a:srgbClr val="6698CC"/>
        </a:lt1>
        <a:dk2>
          <a:srgbClr val="FFFFFF"/>
        </a:dk2>
        <a:lt2>
          <a:srgbClr val="B3CCE6"/>
        </a:lt2>
        <a:accent1>
          <a:srgbClr val="336599"/>
        </a:accent1>
        <a:accent2>
          <a:srgbClr val="2E4C6B"/>
        </a:accent2>
        <a:accent3>
          <a:srgbClr val="B8CAE2"/>
        </a:accent3>
        <a:accent4>
          <a:srgbClr val="002A56"/>
        </a:accent4>
        <a:accent5>
          <a:srgbClr val="ADB8CA"/>
        </a:accent5>
        <a:accent6>
          <a:srgbClr val="294460"/>
        </a:accent6>
        <a:hlink>
          <a:srgbClr val="0B54A3"/>
        </a:hlink>
        <a:folHlink>
          <a:srgbClr val="0B73E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6842</TotalTime>
  <Words>6743</Words>
  <Application>Microsoft Office PowerPoint</Application>
  <PresentationFormat>全屏显示(4:3)</PresentationFormat>
  <Paragraphs>992</Paragraphs>
  <Slides>116</Slides>
  <Notes>2</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vt:i4>
      </vt:variant>
      <vt:variant>
        <vt:lpstr>幻灯片标题</vt:lpstr>
      </vt:variant>
      <vt:variant>
        <vt:i4>116</vt:i4>
      </vt:variant>
    </vt:vector>
  </HeadingPairs>
  <TitlesOfParts>
    <vt:vector size="131" baseType="lpstr">
      <vt:lpstr>Arial Unicode MS</vt:lpstr>
      <vt:lpstr>黑体</vt:lpstr>
      <vt:lpstr>华文彩云</vt:lpstr>
      <vt:lpstr>楷体_GB2312</vt:lpstr>
      <vt:lpstr>宋体</vt:lpstr>
      <vt:lpstr>Arial</vt:lpstr>
      <vt:lpstr>Comic Sans MS</vt:lpstr>
      <vt:lpstr>Symbol</vt:lpstr>
      <vt:lpstr>Tahoma</vt:lpstr>
      <vt:lpstr>Times New Roman</vt:lpstr>
      <vt:lpstr>Wingdings</vt:lpstr>
      <vt:lpstr>Wingdings 3</vt:lpstr>
      <vt:lpstr>Default Design</vt:lpstr>
      <vt:lpstr>Equation</vt:lpstr>
      <vt:lpstr>位图图像</vt:lpstr>
      <vt:lpstr>数据结构—C++实现</vt:lpstr>
      <vt:lpstr>第5章 字符串、数组和广义表</vt:lpstr>
      <vt:lpstr>5.1 字符串</vt:lpstr>
      <vt:lpstr>字符串</vt:lpstr>
      <vt:lpstr>字符串的存储结构</vt:lpstr>
      <vt:lpstr>字符串的操作</vt:lpstr>
      <vt:lpstr>字符串的操作</vt:lpstr>
      <vt:lpstr>字符串的操作</vt:lpstr>
      <vt:lpstr>字符串的操作</vt:lpstr>
      <vt:lpstr>字符串的操作</vt:lpstr>
      <vt:lpstr>字符串的操作</vt:lpstr>
      <vt:lpstr>字符串的操作</vt:lpstr>
      <vt:lpstr>常用的C++字符串函数</vt:lpstr>
      <vt:lpstr>常用的C++字符串函数</vt:lpstr>
      <vt:lpstr>常用的C++字符串函数</vt:lpstr>
      <vt:lpstr>常用的C++字符串函数</vt:lpstr>
      <vt:lpstr>常用的C++字符串函数</vt:lpstr>
      <vt:lpstr>常用的C++字符串函数</vt:lpstr>
      <vt:lpstr>串类的定义及其实现</vt:lpstr>
      <vt:lpstr>串的类定义</vt:lpstr>
      <vt:lpstr>串类的定义</vt:lpstr>
      <vt:lpstr>串类的实现</vt:lpstr>
      <vt:lpstr>串类的实现</vt:lpstr>
      <vt:lpstr>串类的实现</vt:lpstr>
      <vt:lpstr>串类的实现</vt:lpstr>
      <vt:lpstr>串类的实现</vt:lpstr>
      <vt:lpstr>串类的实现</vt:lpstr>
      <vt:lpstr>串类的实现</vt:lpstr>
      <vt:lpstr>串类的实现</vt:lpstr>
      <vt:lpstr>串类的实现</vt:lpstr>
      <vt:lpstr>串类的实现</vt:lpstr>
      <vt:lpstr>串的相关函数定义</vt:lpstr>
      <vt:lpstr>串的相关函数定义</vt:lpstr>
      <vt:lpstr>串的相关函数定义</vt:lpstr>
      <vt:lpstr>串的相关函数实现</vt:lpstr>
      <vt:lpstr>串的相关函数实现</vt:lpstr>
      <vt:lpstr>串的相关函数实现</vt:lpstr>
      <vt:lpstr>串的相关函数实现</vt:lpstr>
      <vt:lpstr>串的相关函数实现</vt:lpstr>
      <vt:lpstr>串的相关函数实现</vt:lpstr>
      <vt:lpstr>串的相关函数实现</vt:lpstr>
      <vt:lpstr>串的相关函数实现</vt:lpstr>
      <vt:lpstr>串的相关函数实现</vt:lpstr>
      <vt:lpstr>串的相关函数实现</vt:lpstr>
      <vt:lpstr>串的相关函数实现</vt:lpstr>
      <vt:lpstr>模式匹配</vt:lpstr>
      <vt:lpstr>Brute-Force算法</vt:lpstr>
      <vt:lpstr>Brute-Force算法</vt:lpstr>
      <vt:lpstr>Brute-Force算法</vt:lpstr>
      <vt:lpstr>Brute-Force算法</vt:lpstr>
      <vt:lpstr>Brute-Force算法</vt:lpstr>
      <vt:lpstr>模式匹配的KMP算法</vt:lpstr>
      <vt:lpstr>模式匹配的KMP算法</vt:lpstr>
      <vt:lpstr>模式匹配的KMP算法</vt:lpstr>
      <vt:lpstr>模式匹配的KMP算法</vt:lpstr>
      <vt:lpstr>模式匹配的KMP算法</vt:lpstr>
      <vt:lpstr>模式匹配的KMP算法</vt:lpstr>
      <vt:lpstr>模式匹配的KMP算法</vt:lpstr>
      <vt:lpstr>模式匹配的KMP算法</vt:lpstr>
      <vt:lpstr>模式匹配的KMP算法</vt:lpstr>
      <vt:lpstr>模式匹配的KMP算法</vt:lpstr>
      <vt:lpstr>模式匹配的KMP算法</vt:lpstr>
      <vt:lpstr>模式匹配的KMP算法</vt:lpstr>
      <vt:lpstr>模式匹配的KMP算法</vt:lpstr>
      <vt:lpstr>模式匹配的KMP算法</vt:lpstr>
      <vt:lpstr>模式匹配的KMP算法</vt:lpstr>
      <vt:lpstr>模式匹配的KMP算法</vt:lpstr>
      <vt:lpstr>模式匹配的KMP算法</vt:lpstr>
      <vt:lpstr>模式匹配的KMP算法</vt:lpstr>
      <vt:lpstr>模式匹配的KMP算法</vt:lpstr>
      <vt:lpstr>5.2 数组</vt:lpstr>
      <vt:lpstr>数组的基本概念</vt:lpstr>
      <vt:lpstr>数组的顺序存储结构</vt:lpstr>
      <vt:lpstr>数组的顺序存储结构</vt:lpstr>
      <vt:lpstr>数组的顺序存储结构</vt:lpstr>
      <vt:lpstr>数组的顺序存储结构</vt:lpstr>
      <vt:lpstr>数组的顺序存储结构</vt:lpstr>
      <vt:lpstr>5.3 稀疏矩阵</vt:lpstr>
      <vt:lpstr>非零元素的三元组定义</vt:lpstr>
      <vt:lpstr>三元组顺序表</vt:lpstr>
      <vt:lpstr>三元组顺序表类的定义</vt:lpstr>
      <vt:lpstr>三元组顺序表类的定义</vt:lpstr>
      <vt:lpstr>三元组顺序表类的定义</vt:lpstr>
      <vt:lpstr>矩阵转置</vt:lpstr>
      <vt:lpstr>矩阵转置</vt:lpstr>
      <vt:lpstr>矩阵转置</vt:lpstr>
      <vt:lpstr>矩阵转置</vt:lpstr>
      <vt:lpstr>矩阵转置</vt:lpstr>
      <vt:lpstr>矩阵转置</vt:lpstr>
      <vt:lpstr>十字链表</vt:lpstr>
      <vt:lpstr>十字链表中非零元素结点类</vt:lpstr>
      <vt:lpstr>十字链表类的定义</vt:lpstr>
      <vt:lpstr>十字链表类的定义</vt:lpstr>
      <vt:lpstr>修改指定位置的元素值</vt:lpstr>
      <vt:lpstr>修改指定位置的元素值</vt:lpstr>
      <vt:lpstr>修改指定位置的元素值</vt:lpstr>
      <vt:lpstr>取指定位置的元素值</vt:lpstr>
      <vt:lpstr>加法运算</vt:lpstr>
      <vt:lpstr>加法运算</vt:lpstr>
      <vt:lpstr>5.4 广义表</vt:lpstr>
      <vt:lpstr>5.4 广义表</vt:lpstr>
      <vt:lpstr>广义表结点类的定义</vt:lpstr>
      <vt:lpstr>广义表结点类的定义</vt:lpstr>
      <vt:lpstr>广义表的存储结构</vt:lpstr>
      <vt:lpstr>广义表类的定义</vt:lpstr>
      <vt:lpstr>广义表类的定义</vt:lpstr>
      <vt:lpstr>部分成员函数的实现</vt:lpstr>
      <vt:lpstr>部分成员函数的实现</vt:lpstr>
      <vt:lpstr>部分成员函数的实现</vt:lpstr>
      <vt:lpstr>n元多项式的表示</vt:lpstr>
      <vt:lpstr>n元多项式的表示</vt:lpstr>
      <vt:lpstr>n元多项式的表示</vt:lpstr>
      <vt:lpstr>polynode类的定义</vt:lpstr>
      <vt:lpstr>n元多项式的表示</vt:lpstr>
      <vt:lpstr>n元多项式的表示</vt:lpstr>
      <vt:lpstr>PowerPoint 演示文稿</vt:lpstr>
    </vt:vector>
  </TitlesOfParts>
  <Company>Presentation Helper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Circular menus</dc:title>
  <dc:creator>Jonty</dc:creator>
  <cp:lastModifiedBy>JunShen</cp:lastModifiedBy>
  <cp:revision>418</cp:revision>
  <dcterms:created xsi:type="dcterms:W3CDTF">2005-03-15T10:04:38Z</dcterms:created>
  <dcterms:modified xsi:type="dcterms:W3CDTF">2020-12-03T22:07:36Z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www.presentationhelper.co.uk</vt:lpwstr>
  </property>
</Properties>
</file>