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handoutMasterIdLst>
    <p:handoutMasterId r:id="rId105"/>
  </p:handoutMasterIdLst>
  <p:sldIdLst>
    <p:sldId id="266" r:id="rId2"/>
    <p:sldId id="286" r:id="rId3"/>
    <p:sldId id="547" r:id="rId4"/>
    <p:sldId id="548" r:id="rId5"/>
    <p:sldId id="549" r:id="rId6"/>
    <p:sldId id="550" r:id="rId7"/>
    <p:sldId id="552" r:id="rId8"/>
    <p:sldId id="553" r:id="rId9"/>
    <p:sldId id="554" r:id="rId10"/>
    <p:sldId id="556" r:id="rId11"/>
    <p:sldId id="557" r:id="rId12"/>
    <p:sldId id="558" r:id="rId13"/>
    <p:sldId id="559" r:id="rId14"/>
    <p:sldId id="560" r:id="rId15"/>
    <p:sldId id="561" r:id="rId16"/>
    <p:sldId id="562" r:id="rId17"/>
    <p:sldId id="563" r:id="rId18"/>
    <p:sldId id="564" r:id="rId19"/>
    <p:sldId id="565" r:id="rId20"/>
    <p:sldId id="566" r:id="rId21"/>
    <p:sldId id="569" r:id="rId22"/>
    <p:sldId id="571" r:id="rId23"/>
    <p:sldId id="659" r:id="rId24"/>
    <p:sldId id="573" r:id="rId25"/>
    <p:sldId id="574" r:id="rId26"/>
    <p:sldId id="575" r:id="rId27"/>
    <p:sldId id="576" r:id="rId28"/>
    <p:sldId id="660" r:id="rId29"/>
    <p:sldId id="577" r:id="rId30"/>
    <p:sldId id="578" r:id="rId31"/>
    <p:sldId id="579" r:id="rId32"/>
    <p:sldId id="580" r:id="rId33"/>
    <p:sldId id="661" r:id="rId34"/>
    <p:sldId id="662" r:id="rId35"/>
    <p:sldId id="592" r:id="rId36"/>
    <p:sldId id="593" r:id="rId37"/>
    <p:sldId id="594" r:id="rId38"/>
    <p:sldId id="595" r:id="rId39"/>
    <p:sldId id="596" r:id="rId40"/>
    <p:sldId id="597" r:id="rId41"/>
    <p:sldId id="598" r:id="rId42"/>
    <p:sldId id="599" r:id="rId43"/>
    <p:sldId id="600" r:id="rId44"/>
    <p:sldId id="601" r:id="rId45"/>
    <p:sldId id="602" r:id="rId46"/>
    <p:sldId id="603" r:id="rId47"/>
    <p:sldId id="604" r:id="rId48"/>
    <p:sldId id="605" r:id="rId49"/>
    <p:sldId id="606" r:id="rId50"/>
    <p:sldId id="607" r:id="rId51"/>
    <p:sldId id="609" r:id="rId52"/>
    <p:sldId id="610" r:id="rId53"/>
    <p:sldId id="611" r:id="rId54"/>
    <p:sldId id="612" r:id="rId55"/>
    <p:sldId id="613" r:id="rId56"/>
    <p:sldId id="614" r:id="rId57"/>
    <p:sldId id="615" r:id="rId58"/>
    <p:sldId id="663" r:id="rId59"/>
    <p:sldId id="664" r:id="rId60"/>
    <p:sldId id="665" r:id="rId61"/>
    <p:sldId id="667" r:id="rId62"/>
    <p:sldId id="668" r:id="rId63"/>
    <p:sldId id="669" r:id="rId64"/>
    <p:sldId id="670" r:id="rId65"/>
    <p:sldId id="671" r:id="rId66"/>
    <p:sldId id="673" r:id="rId67"/>
    <p:sldId id="672" r:id="rId68"/>
    <p:sldId id="674" r:id="rId69"/>
    <p:sldId id="675" r:id="rId70"/>
    <p:sldId id="616" r:id="rId71"/>
    <p:sldId id="617" r:id="rId72"/>
    <p:sldId id="618" r:id="rId73"/>
    <p:sldId id="676" r:id="rId74"/>
    <p:sldId id="677" r:id="rId75"/>
    <p:sldId id="678" r:id="rId76"/>
    <p:sldId id="679" r:id="rId77"/>
    <p:sldId id="680" r:id="rId78"/>
    <p:sldId id="619" r:id="rId79"/>
    <p:sldId id="681" r:id="rId80"/>
    <p:sldId id="620" r:id="rId81"/>
    <p:sldId id="682" r:id="rId82"/>
    <p:sldId id="683" r:id="rId83"/>
    <p:sldId id="621" r:id="rId84"/>
    <p:sldId id="684" r:id="rId85"/>
    <p:sldId id="622" r:id="rId86"/>
    <p:sldId id="623" r:id="rId87"/>
    <p:sldId id="625" r:id="rId88"/>
    <p:sldId id="626" r:id="rId89"/>
    <p:sldId id="627" r:id="rId90"/>
    <p:sldId id="628" r:id="rId91"/>
    <p:sldId id="629" r:id="rId92"/>
    <p:sldId id="630" r:id="rId93"/>
    <p:sldId id="685" r:id="rId94"/>
    <p:sldId id="686" r:id="rId95"/>
    <p:sldId id="687" r:id="rId96"/>
    <p:sldId id="688" r:id="rId97"/>
    <p:sldId id="689" r:id="rId98"/>
    <p:sldId id="690" r:id="rId99"/>
    <p:sldId id="692" r:id="rId100"/>
    <p:sldId id="691" r:id="rId101"/>
    <p:sldId id="693" r:id="rId102"/>
    <p:sldId id="702" r:id="rId10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7993" autoAdjust="0"/>
  </p:normalViewPr>
  <p:slideViewPr>
    <p:cSldViewPr>
      <p:cViewPr varScale="1">
        <p:scale>
          <a:sx n="76" d="100"/>
          <a:sy n="76" d="100"/>
        </p:scale>
        <p:origin x="10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0B4D0C05-3D99-47E1-A13F-325505551D8A}" type="slidenum">
              <a:rPr lang="zh-CN" altLang="en-US"/>
              <a:pPr>
                <a:defRPr/>
              </a:pPr>
              <a:t>‹#›</a:t>
            </a:fld>
            <a:endParaRPr lang="en-US" altLang="zh-CN"/>
          </a:p>
        </p:txBody>
      </p:sp>
    </p:spTree>
    <p:extLst>
      <p:ext uri="{BB962C8B-B14F-4D97-AF65-F5344CB8AC3E}">
        <p14:creationId xmlns:p14="http://schemas.microsoft.com/office/powerpoint/2010/main" val="1545447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A5A83403-93D4-4C8F-9D03-37B95ED38109}" type="slidenum">
              <a:rPr lang="zh-CN" altLang="en-US"/>
              <a:pPr>
                <a:defRPr/>
              </a:pPr>
              <a:t>‹#›</a:t>
            </a:fld>
            <a:endParaRPr lang="en-US" altLang="zh-CN"/>
          </a:p>
        </p:txBody>
      </p:sp>
    </p:spTree>
    <p:extLst>
      <p:ext uri="{BB962C8B-B14F-4D97-AF65-F5344CB8AC3E}">
        <p14:creationId xmlns:p14="http://schemas.microsoft.com/office/powerpoint/2010/main" val="515127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CED46ACC-EF20-4BC7-8034-2A220F0FCB7A}" type="slidenum">
              <a:rPr lang="zh-CN" altLang="en-US" smtClean="0"/>
              <a:pPr eaLnBrk="1" hangingPunct="1">
                <a:defRPr/>
              </a:pPr>
              <a:t>1</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itchFamily="34" charset="0"/>
                <a:cs typeface="Arial" pitchFamily="34" charset="0"/>
              </a:rPr>
              <a:t>介绍课程组的情况：</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课程组有</a:t>
            </a:r>
            <a:r>
              <a:rPr lang="en-US" altLang="zh-CN">
                <a:latin typeface="Arial" pitchFamily="34" charset="0"/>
                <a:cs typeface="Arial" pitchFamily="34" charset="0"/>
              </a:rPr>
              <a:t>7</a:t>
            </a:r>
            <a:r>
              <a:rPr lang="zh-CN" altLang="en-US">
                <a:latin typeface="Arial" pitchFamily="34" charset="0"/>
                <a:cs typeface="Arial" pitchFamily="34" charset="0"/>
              </a:rPr>
              <a:t>位老师。缪老师上钱伟长学院的课，其他</a:t>
            </a:r>
            <a:r>
              <a:rPr lang="en-US" altLang="zh-CN">
                <a:latin typeface="Arial" pitchFamily="34" charset="0"/>
                <a:cs typeface="Arial" pitchFamily="34" charset="0"/>
              </a:rPr>
              <a:t>6</a:t>
            </a:r>
            <a:r>
              <a:rPr lang="zh-CN" altLang="en-US">
                <a:latin typeface="Arial" pitchFamily="34" charset="0"/>
                <a:cs typeface="Arial" pitchFamily="34" charset="0"/>
              </a:rPr>
              <a:t>个老师分</a:t>
            </a:r>
            <a:r>
              <a:rPr lang="en-US" altLang="zh-CN">
                <a:latin typeface="Arial" pitchFamily="34" charset="0"/>
                <a:cs typeface="Arial" pitchFamily="34" charset="0"/>
              </a:rPr>
              <a:t>3</a:t>
            </a:r>
            <a:r>
              <a:rPr lang="zh-CN" altLang="en-US">
                <a:latin typeface="Arial" pitchFamily="34" charset="0"/>
                <a:cs typeface="Arial" pitchFamily="34" charset="0"/>
              </a:rPr>
              <a:t>个大班上课；</a:t>
            </a:r>
            <a:r>
              <a:rPr lang="en-US" altLang="zh-CN">
                <a:latin typeface="Arial" pitchFamily="34" charset="0"/>
                <a:cs typeface="Arial" pitchFamily="34" charset="0"/>
              </a:rPr>
              <a:t>6</a:t>
            </a:r>
            <a:r>
              <a:rPr lang="zh-CN" altLang="en-US">
                <a:latin typeface="Arial" pitchFamily="34" charset="0"/>
                <a:cs typeface="Arial" pitchFamily="34" charset="0"/>
              </a:rPr>
              <a:t>个中班上机；（我们再分</a:t>
            </a:r>
            <a:r>
              <a:rPr lang="en-US" altLang="zh-CN">
                <a:latin typeface="Arial" pitchFamily="34" charset="0"/>
                <a:cs typeface="Arial" pitchFamily="34" charset="0"/>
              </a:rPr>
              <a:t>4</a:t>
            </a:r>
            <a:r>
              <a:rPr lang="zh-CN" altLang="en-US">
                <a:latin typeface="Arial" pitchFamily="34" charset="0"/>
                <a:cs typeface="Arial" pitchFamily="34" charset="0"/>
              </a:rPr>
              <a:t>个小班研讨）。</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课程组进行了多次讨论，</a:t>
            </a:r>
            <a:r>
              <a:rPr lang="en-US" altLang="zh-CN">
                <a:latin typeface="Arial" pitchFamily="34" charset="0"/>
                <a:cs typeface="Arial" pitchFamily="34" charset="0"/>
              </a:rPr>
              <a:t>3</a:t>
            </a:r>
            <a:r>
              <a:rPr lang="zh-CN" altLang="en-US">
                <a:latin typeface="Arial" pitchFamily="34" charset="0"/>
                <a:cs typeface="Arial" pitchFamily="34" charset="0"/>
              </a:rPr>
              <a:t>个组都各有特色，所以我们</a:t>
            </a:r>
            <a:r>
              <a:rPr lang="en-US" altLang="zh-CN">
                <a:latin typeface="Arial" pitchFamily="34" charset="0"/>
                <a:cs typeface="Arial" pitchFamily="34" charset="0"/>
              </a:rPr>
              <a:t>3</a:t>
            </a:r>
            <a:r>
              <a:rPr lang="zh-CN" altLang="en-US">
                <a:latin typeface="Arial" pitchFamily="34" charset="0"/>
                <a:cs typeface="Arial" pitchFamily="34" charset="0"/>
              </a:rPr>
              <a:t>个组先按各自的思路开展工作，再进行交流总结。</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主讲老师认真规划，准备研讨题目；研讨老师积极参与（每次上课坐第</a:t>
            </a:r>
            <a:r>
              <a:rPr lang="en-US" altLang="zh-CN">
                <a:latin typeface="Arial" pitchFamily="34" charset="0"/>
                <a:cs typeface="Arial" pitchFamily="34" charset="0"/>
              </a:rPr>
              <a:t>1</a:t>
            </a:r>
            <a:r>
              <a:rPr lang="zh-CN" altLang="en-US">
                <a:latin typeface="Arial" pitchFamily="34" charset="0"/>
                <a:cs typeface="Arial" pitchFamily="34" charset="0"/>
              </a:rPr>
              <a:t>排）</a:t>
            </a:r>
            <a:endParaRPr lang="en-US" altLang="zh-CN">
              <a:latin typeface="Arial" pitchFamily="34" charset="0"/>
              <a:cs typeface="Arial" pitchFamily="34" charset="0"/>
            </a:endParaRPr>
          </a:p>
          <a:p>
            <a:pPr eaLnBrk="1" hangingPunct="1"/>
            <a:endParaRPr lang="zh-CN" alt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0B7DAAFD-6FCF-4531-B209-524BDCB856C8}" type="slidenum">
              <a:rPr lang="zh-CN" altLang="en-US" smtClean="0"/>
              <a:pPr eaLnBrk="1" hangingPunct="1">
                <a:defRPr/>
              </a:pPr>
              <a:t>2</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4" name="灯片编号占位符 3"/>
          <p:cNvSpPr>
            <a:spLocks noGrp="1"/>
          </p:cNvSpPr>
          <p:nvPr>
            <p:ph type="sldNum" sz="quarter" idx="5"/>
          </p:nvPr>
        </p:nvSpPr>
        <p:spPr/>
        <p:txBody>
          <a:bodyPr/>
          <a:lstStyle/>
          <a:p>
            <a:pPr>
              <a:defRPr/>
            </a:pPr>
            <a:fld id="{44BB5CC6-5968-4467-9C3E-F28264A63559}" type="slidenum">
              <a:rPr lang="zh-CN" altLang="en-US"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4" name="灯片编号占位符 3"/>
          <p:cNvSpPr>
            <a:spLocks noGrp="1"/>
          </p:cNvSpPr>
          <p:nvPr>
            <p:ph type="sldNum" sz="quarter" idx="5"/>
          </p:nvPr>
        </p:nvSpPr>
        <p:spPr/>
        <p:txBody>
          <a:bodyPr/>
          <a:lstStyle/>
          <a:p>
            <a:pPr>
              <a:defRPr/>
            </a:pPr>
            <a:fld id="{E8618453-B237-4AAA-A139-386D9117F400}" type="slidenum">
              <a:rPr lang="zh-CN" altLang="en-US" smtClean="0"/>
              <a:pPr>
                <a:defRPr/>
              </a:pPr>
              <a:t>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5"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0" y="361950"/>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109221">
            <a:off x="773113" y="3960813"/>
            <a:ext cx="1420812" cy="19716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1"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45"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93C93EB4-9A85-4755-ADD4-F412CF6BB115}" type="slidenum">
              <a:rPr lang="zh-CN" altLang="en-US"/>
              <a:pPr>
                <a:defRPr/>
              </a:pPr>
              <a:t>‹#›</a:t>
            </a:fld>
            <a:endParaRPr lang="en-US" altLang="zh-CN"/>
          </a:p>
        </p:txBody>
      </p:sp>
    </p:spTree>
    <p:extLst>
      <p:ext uri="{BB962C8B-B14F-4D97-AF65-F5344CB8AC3E}">
        <p14:creationId xmlns:p14="http://schemas.microsoft.com/office/powerpoint/2010/main" val="150424480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6710363" y="3654425"/>
            <a:ext cx="1422400" cy="1976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5" y="142830"/>
            <a:ext cx="7754987" cy="838245"/>
          </a:xfrm>
        </p:spPr>
        <p:txBody>
          <a:bodyPr/>
          <a:lstStyle>
            <a:lvl1pPr>
              <a:defRPr sz="3600" b="1">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E425ED5-2991-441A-BCA6-083D7B7A5217}" type="slidenum">
              <a:rPr lang="zh-CN" altLang="en-US"/>
              <a:pPr>
                <a:defRPr/>
              </a:pPr>
              <a:t>‹#›</a:t>
            </a:fld>
            <a:endParaRPr lang="en-US" altLang="zh-CN"/>
          </a:p>
        </p:txBody>
      </p:sp>
    </p:spTree>
    <p:extLst>
      <p:ext uri="{BB962C8B-B14F-4D97-AF65-F5344CB8AC3E}">
        <p14:creationId xmlns:p14="http://schemas.microsoft.com/office/powerpoint/2010/main" val="314587232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2"/>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0" name="标题 1"/>
          <p:cNvSpPr>
            <a:spLocks noGrp="1"/>
          </p:cNvSpPr>
          <p:nvPr>
            <p:ph type="title"/>
          </p:nvPr>
        </p:nvSpPr>
        <p:spPr>
          <a:xfrm>
            <a:off x="993725" y="142830"/>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118CE983-A289-4FEC-B3BB-D596A87CA759}" type="slidenum">
              <a:rPr lang="zh-CN" altLang="en-US"/>
              <a:pPr>
                <a:defRPr/>
              </a:pPr>
              <a:t>‹#›</a:t>
            </a:fld>
            <a:endParaRPr lang="en-US" altLang="zh-CN"/>
          </a:p>
        </p:txBody>
      </p:sp>
    </p:spTree>
    <p:extLst>
      <p:ext uri="{BB962C8B-B14F-4D97-AF65-F5344CB8AC3E}">
        <p14:creationId xmlns:p14="http://schemas.microsoft.com/office/powerpoint/2010/main" val="362492530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2"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170357"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3436EC6-6164-4EE1-A664-BCC927647F65}" type="slidenum">
              <a:rPr lang="zh-CN" altLang="en-US"/>
              <a:pPr>
                <a:defRPr/>
              </a:pPr>
              <a:t>‹#›</a:t>
            </a:fld>
            <a:endParaRPr lang="en-US" altLang="zh-CN"/>
          </a:p>
        </p:txBody>
      </p:sp>
    </p:spTree>
    <p:extLst>
      <p:ext uri="{BB962C8B-B14F-4D97-AF65-F5344CB8AC3E}">
        <p14:creationId xmlns:p14="http://schemas.microsoft.com/office/powerpoint/2010/main" val="284033700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10" name="文本占位符 2"/>
          <p:cNvSpPr>
            <a:spLocks noGrp="1"/>
          </p:cNvSpPr>
          <p:nvPr>
            <p:ph type="body" idx="1"/>
          </p:nvPr>
        </p:nvSpPr>
        <p:spPr>
          <a:xfrm>
            <a:off x="519057"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2" name="文本占位符 2"/>
          <p:cNvSpPr>
            <a:spLocks noGrp="1"/>
          </p:cNvSpPr>
          <p:nvPr>
            <p:ph type="body" idx="13"/>
          </p:nvPr>
        </p:nvSpPr>
        <p:spPr>
          <a:xfrm>
            <a:off x="4425948"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245F0A10-7889-4006-8955-44356C058D90}" type="slidenum">
              <a:rPr lang="zh-CN" altLang="en-US"/>
              <a:pPr>
                <a:defRPr/>
              </a:pPr>
              <a:t>‹#›</a:t>
            </a:fld>
            <a:endParaRPr lang="en-US" altLang="zh-CN"/>
          </a:p>
        </p:txBody>
      </p:sp>
    </p:spTree>
    <p:extLst>
      <p:ext uri="{BB962C8B-B14F-4D97-AF65-F5344CB8AC3E}">
        <p14:creationId xmlns:p14="http://schemas.microsoft.com/office/powerpoint/2010/main" val="58379463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75" y="260350"/>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a:solidFill>
                  <a:schemeClr val="tx2"/>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9197A56-1FE9-42BE-AD39-BF3B3694AC53}" type="slidenum">
              <a:rPr lang="zh-CN" altLang="en-US"/>
              <a:pPr>
                <a:defRPr/>
              </a:pPr>
              <a:t>‹#›</a:t>
            </a:fld>
            <a:endParaRPr lang="en-US" altLang="zh-CN"/>
          </a:p>
        </p:txBody>
      </p:sp>
    </p:spTree>
    <p:extLst>
      <p:ext uri="{BB962C8B-B14F-4D97-AF65-F5344CB8AC3E}">
        <p14:creationId xmlns:p14="http://schemas.microsoft.com/office/powerpoint/2010/main" val="2802361352"/>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3131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p>
        </p:txBody>
      </p:sp>
      <p:sp>
        <p:nvSpPr>
          <p:cNvPr id="4" name="Rectangle 67"/>
          <p:cNvSpPr>
            <a:spLocks noGrp="1" noChangeArrowheads="1"/>
          </p:cNvSpPr>
          <p:nvPr>
            <p:ph type="sldNum" sz="quarter" idx="12"/>
          </p:nvPr>
        </p:nvSpPr>
        <p:spPr/>
        <p:txBody>
          <a:bodyPr/>
          <a:lstStyle>
            <a:lvl1pPr>
              <a:defRPr/>
            </a:lvl1pPr>
          </a:lstStyle>
          <a:p>
            <a:pPr>
              <a:defRPr/>
            </a:pPr>
            <a:fld id="{01104B7C-3961-4974-B66A-D4200E27282C}" type="slidenum">
              <a:rPr lang="en-US" altLang="zh-CN"/>
              <a:pPr>
                <a:defRPr/>
              </a:pPr>
              <a:t>‹#›</a:t>
            </a:fld>
            <a:endParaRPr lang="en-US" altLang="zh-CN"/>
          </a:p>
        </p:txBody>
      </p:sp>
    </p:spTree>
    <p:extLst>
      <p:ext uri="{BB962C8B-B14F-4D97-AF65-F5344CB8AC3E}">
        <p14:creationId xmlns:p14="http://schemas.microsoft.com/office/powerpoint/2010/main" val="257074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5"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0"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3"/>
          <p:cNvSpPr>
            <a:spLocks noGrp="1" noChangeArrowheads="1"/>
          </p:cNvSpPr>
          <p:nvPr>
            <p:ph type="body" idx="1"/>
          </p:nvPr>
        </p:nvSpPr>
        <p:spPr bwMode="auto">
          <a:xfrm>
            <a:off x="457200"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7B1B58DA-F96D-4F72-9A5A-867F9224998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Lst>
  <p:transition>
    <p:wipe dir="r"/>
  </p:transition>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a:ea typeface="黑体" pitchFamily="49" charset="-122"/>
              </a:rPr>
              <a:t>数据结构</a:t>
            </a:r>
            <a:r>
              <a:rPr lang="en-US" altLang="zh-CN" sz="4000" b="1">
                <a:ea typeface="黑体" pitchFamily="49" charset="-122"/>
              </a:rPr>
              <a:t>—C++</a:t>
            </a:r>
            <a:r>
              <a:rPr lang="zh-CN" altLang="en-US" sz="4000" b="1">
                <a:ea typeface="黑体" pitchFamily="49" charset="-122"/>
              </a:rPr>
              <a:t>实现</a:t>
            </a:r>
          </a:p>
        </p:txBody>
      </p:sp>
      <p:sp>
        <p:nvSpPr>
          <p:cNvPr id="4" name="副标题 3">
            <a:extLst>
              <a:ext uri="{FF2B5EF4-FFF2-40B4-BE49-F238E27FC236}">
                <a16:creationId xmlns:a16="http://schemas.microsoft.com/office/drawing/2014/main" id="{2ED2C87A-8873-4F0B-A96E-2CA1A21E2B50}"/>
              </a:ext>
            </a:extLst>
          </p:cNvPr>
          <p:cNvSpPr>
            <a:spLocks noGrp="1"/>
          </p:cNvSpPr>
          <p:nvPr/>
        </p:nvSpPr>
        <p:spPr bwMode="auto">
          <a:xfrm>
            <a:off x="3059832" y="2996952"/>
            <a:ext cx="558165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a:lstStyle>
          <a:p>
            <a:pPr>
              <a:lnSpc>
                <a:spcPct val="150000"/>
              </a:lnSpc>
            </a:pPr>
            <a:r>
              <a:rPr lang="zh-CN" altLang="en-US" sz="2800" b="1" dirty="0">
                <a:latin typeface="楷体_GB2312"/>
                <a:ea typeface="楷体_GB2312"/>
                <a:cs typeface="楷体_GB2312"/>
              </a:rPr>
              <a:t>沈 俊</a:t>
            </a:r>
            <a:endParaRPr lang="en-US" altLang="zh-CN" sz="2800" b="1" dirty="0">
              <a:latin typeface="楷体_GB2312"/>
              <a:ea typeface="楷体_GB2312"/>
              <a:cs typeface="楷体_GB2312"/>
            </a:endParaRPr>
          </a:p>
          <a:p>
            <a:pPr>
              <a:lnSpc>
                <a:spcPct val="150000"/>
              </a:lnSpc>
            </a:pPr>
            <a:r>
              <a:rPr lang="en-US" altLang="zh-CN" sz="2800" b="1" dirty="0">
                <a:latin typeface="楷体_GB2312"/>
                <a:ea typeface="楷体_GB2312"/>
                <a:cs typeface="楷体_GB2312"/>
              </a:rPr>
              <a:t>jshen@t.shu.edu.cn</a:t>
            </a:r>
          </a:p>
          <a:p>
            <a:pPr>
              <a:lnSpc>
                <a:spcPct val="150000"/>
              </a:lnSpc>
            </a:pPr>
            <a:r>
              <a:rPr lang="zh-CN" altLang="en-US" sz="2800" b="1" dirty="0">
                <a:latin typeface="楷体_GB2312"/>
                <a:ea typeface="楷体_GB2312"/>
                <a:cs typeface="楷体_GB2312"/>
              </a:rPr>
              <a:t>上海大学 计算机工程与科学学院</a:t>
            </a:r>
          </a:p>
          <a:p>
            <a:pPr>
              <a:lnSpc>
                <a:spcPct val="150000"/>
              </a:lnSpc>
            </a:pPr>
            <a:r>
              <a:rPr lang="en-GB" altLang="zh-CN" sz="2800" b="1" dirty="0" smtClean="0">
                <a:latin typeface="楷体_GB2312"/>
                <a:ea typeface="楷体_GB2312"/>
                <a:cs typeface="楷体_GB2312"/>
              </a:rPr>
              <a:t>20</a:t>
            </a:r>
            <a:r>
              <a:rPr lang="en-US" altLang="zh-CN" sz="2800" b="1" dirty="0" smtClean="0">
                <a:latin typeface="楷体_GB2312"/>
                <a:ea typeface="楷体_GB2312"/>
                <a:cs typeface="楷体_GB2312"/>
              </a:rPr>
              <a:t>20</a:t>
            </a:r>
            <a:r>
              <a:rPr lang="zh-CN" altLang="en-GB" sz="2800" b="1" dirty="0" smtClean="0">
                <a:latin typeface="楷体_GB2312"/>
                <a:ea typeface="楷体_GB2312"/>
                <a:cs typeface="楷体_GB2312"/>
              </a:rPr>
              <a:t>年</a:t>
            </a:r>
            <a:r>
              <a:rPr lang="en-GB" altLang="zh-CN" sz="2800" b="1" dirty="0">
                <a:latin typeface="楷体_GB2312"/>
                <a:ea typeface="楷体_GB2312"/>
                <a:cs typeface="楷体_GB2312"/>
              </a:rPr>
              <a:t>12</a:t>
            </a:r>
            <a:r>
              <a:rPr lang="zh-CN" altLang="en-GB" sz="2800" b="1" dirty="0">
                <a:latin typeface="楷体_GB2312"/>
                <a:ea typeface="楷体_GB2312"/>
                <a:cs typeface="楷体_GB2312"/>
              </a:rPr>
              <a:t>月</a:t>
            </a: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3775" y="142875"/>
            <a:ext cx="7754938" cy="838200"/>
          </a:xfrm>
        </p:spPr>
        <p:txBody>
          <a:bodyPr/>
          <a:lstStyle/>
          <a:p>
            <a:pPr eaLnBrk="1" hangingPunct="1">
              <a:defRPr/>
            </a:pPr>
            <a:r>
              <a:rPr lang="en-US" altLang="zh-CN" dirty="0"/>
              <a:t>6.2 </a:t>
            </a:r>
            <a:r>
              <a:rPr lang="zh-CN" altLang="en-US" dirty="0"/>
              <a:t>二叉树 </a:t>
            </a:r>
          </a:p>
        </p:txBody>
      </p:sp>
      <p:sp>
        <p:nvSpPr>
          <p:cNvPr id="19459" name="Text Box 3"/>
          <p:cNvSpPr txBox="1">
            <a:spLocks noChangeArrowheads="1"/>
          </p:cNvSpPr>
          <p:nvPr/>
        </p:nvSpPr>
        <p:spPr bwMode="auto">
          <a:xfrm>
            <a:off x="250825" y="1376363"/>
            <a:ext cx="86423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rgbClr val="CC6600"/>
                </a:solidFill>
                <a:latin typeface="Times New Roman" pitchFamily="18" charset="0"/>
              </a:rPr>
              <a:t>二叉树的定义 </a:t>
            </a:r>
            <a:r>
              <a:rPr kumimoji="1" lang="en-US" altLang="zh-CN" sz="2400" b="1">
                <a:solidFill>
                  <a:srgbClr val="CC6600"/>
                </a:solidFill>
                <a:latin typeface="Times New Roman" pitchFamily="18" charset="0"/>
              </a:rPr>
              <a:t>:</a:t>
            </a:r>
          </a:p>
          <a:p>
            <a:pPr eaLnBrk="1" hangingPunct="1">
              <a:spcBef>
                <a:spcPct val="50000"/>
              </a:spcBef>
            </a:pPr>
            <a:r>
              <a:rPr kumimoji="1" lang="en-US" altLang="zh-CN" sz="2400">
                <a:latin typeface="Times New Roman" pitchFamily="18" charset="0"/>
              </a:rPr>
              <a:t>       </a:t>
            </a:r>
            <a:r>
              <a:rPr kumimoji="1" lang="zh-CN" altLang="en-US" sz="2400">
                <a:latin typeface="Times New Roman" pitchFamily="18" charset="0"/>
              </a:rPr>
              <a:t>二叉树</a:t>
            </a:r>
            <a:r>
              <a:rPr kumimoji="1" lang="en-US" altLang="zh-CN" sz="2400">
                <a:latin typeface="Times New Roman" pitchFamily="18" charset="0"/>
              </a:rPr>
              <a:t>BT</a:t>
            </a:r>
            <a:r>
              <a:rPr kumimoji="1" lang="zh-CN" altLang="en-US" sz="2400">
                <a:latin typeface="Times New Roman" pitchFamily="18" charset="0"/>
              </a:rPr>
              <a:t>是有限个结点的集合。当集合非空时，其中有一个结点称为二叉树的根结点，用</a:t>
            </a:r>
            <a:r>
              <a:rPr kumimoji="1" lang="en-US" altLang="zh-CN" sz="2400">
                <a:latin typeface="Times New Roman" pitchFamily="18" charset="0"/>
              </a:rPr>
              <a:t>BT</a:t>
            </a:r>
            <a:r>
              <a:rPr kumimoji="1" lang="zh-CN" altLang="en-US" sz="2400">
                <a:latin typeface="Times New Roman" pitchFamily="18" charset="0"/>
              </a:rPr>
              <a:t>表示，余下的结点（如果有的话）最多被组成两棵分别被称为</a:t>
            </a:r>
            <a:r>
              <a:rPr kumimoji="1" lang="en-US" altLang="zh-CN" sz="2400">
                <a:latin typeface="Times New Roman" pitchFamily="18" charset="0"/>
              </a:rPr>
              <a:t>BT</a:t>
            </a:r>
            <a:r>
              <a:rPr kumimoji="1" lang="zh-CN" altLang="en-US" sz="2400">
                <a:latin typeface="Times New Roman" pitchFamily="18" charset="0"/>
              </a:rPr>
              <a:t>的左子树（</a:t>
            </a:r>
            <a:r>
              <a:rPr kumimoji="1" lang="en-US" altLang="zh-CN" sz="2400">
                <a:latin typeface="Times New Roman" pitchFamily="18" charset="0"/>
              </a:rPr>
              <a:t>left subtree</a:t>
            </a:r>
            <a:r>
              <a:rPr kumimoji="1" lang="zh-CN" altLang="en-US" sz="2400">
                <a:latin typeface="Times New Roman" pitchFamily="18" charset="0"/>
              </a:rPr>
              <a:t>）和右子树（</a:t>
            </a:r>
            <a:r>
              <a:rPr kumimoji="1" lang="en-US" altLang="zh-CN" sz="2400">
                <a:latin typeface="Times New Roman" pitchFamily="18" charset="0"/>
              </a:rPr>
              <a:t>right subtree</a:t>
            </a:r>
            <a:r>
              <a:rPr kumimoji="1" lang="zh-CN" altLang="en-US" sz="2400">
                <a:latin typeface="Times New Roman" pitchFamily="18" charset="0"/>
              </a:rPr>
              <a:t>）、互不相交的二叉树。 </a:t>
            </a:r>
          </a:p>
          <a:p>
            <a:pPr eaLnBrk="1" hangingPunct="1">
              <a:spcBef>
                <a:spcPct val="50000"/>
              </a:spcBef>
            </a:pPr>
            <a:r>
              <a:rPr kumimoji="1" lang="zh-CN" altLang="en-US" sz="2400" b="1">
                <a:solidFill>
                  <a:srgbClr val="CC6600"/>
                </a:solidFill>
                <a:latin typeface="Times New Roman" pitchFamily="18" charset="0"/>
              </a:rPr>
              <a:t>二叉树的五种形态 </a:t>
            </a:r>
            <a:r>
              <a:rPr kumimoji="1" lang="en-US" altLang="zh-CN" sz="2400" b="1">
                <a:solidFill>
                  <a:srgbClr val="CC6600"/>
                </a:solidFill>
                <a:latin typeface="Times New Roman" pitchFamily="18" charset="0"/>
              </a:rPr>
              <a:t>:</a:t>
            </a:r>
          </a:p>
        </p:txBody>
      </p:sp>
      <p:sp>
        <p:nvSpPr>
          <p:cNvPr id="19460" name="Rectangle 5"/>
          <p:cNvSpPr>
            <a:spLocks noChangeArrowheads="1"/>
          </p:cNvSpPr>
          <p:nvPr/>
        </p:nvSpPr>
        <p:spPr bwMode="auto">
          <a:xfrm>
            <a:off x="2233613"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9461" name="Picture 4" descr="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63" y="4545013"/>
            <a:ext cx="51054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heel(1)">
                                      <p:cBhvr>
                                        <p:cTn id="7" dur="20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0" y="1287463"/>
            <a:ext cx="90360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CharType, </a:t>
            </a:r>
            <a:r>
              <a:rPr lang="en-US" altLang="zh-CN" sz="2400" b="1"/>
              <a:t>class</a:t>
            </a:r>
            <a:r>
              <a:rPr lang="en-US" altLang="zh-CN" sz="2400"/>
              <a:t> WeightType&gt;</a:t>
            </a:r>
            <a:endParaRPr lang="zh-CN" altLang="zh-CN" sz="2400"/>
          </a:p>
          <a:p>
            <a:r>
              <a:rPr lang="en-US" altLang="zh-CN" sz="2400"/>
              <a:t>String HuffmanTree&lt;CharType, WeightType&gt;::</a:t>
            </a:r>
          </a:p>
          <a:p>
            <a:r>
              <a:rPr lang="en-US" altLang="zh-CN" sz="2400"/>
              <a:t>Encode(CharType ch)  {</a:t>
            </a:r>
            <a:endParaRPr lang="zh-CN" altLang="zh-CN" sz="2400"/>
          </a:p>
          <a:p>
            <a:r>
              <a:rPr lang="en-US" altLang="zh-CN" sz="2400"/>
              <a:t>     </a:t>
            </a:r>
            <a:r>
              <a:rPr lang="en-US" altLang="zh-CN" sz="2400" b="1"/>
              <a:t>for</a:t>
            </a:r>
            <a:r>
              <a:rPr lang="en-US" altLang="zh-CN" sz="2400"/>
              <a:t> (</a:t>
            </a:r>
            <a:r>
              <a:rPr lang="en-US" altLang="zh-CN" sz="2400" b="1"/>
              <a:t>int</a:t>
            </a:r>
            <a:r>
              <a:rPr lang="en-US" altLang="zh-CN" sz="2400"/>
              <a:t> i=0; i &lt; num; i++)	   </a:t>
            </a:r>
          </a:p>
          <a:p>
            <a:r>
              <a:rPr lang="en-US" altLang="zh-CN" sz="2400"/>
              <a:t>	</a:t>
            </a:r>
            <a:r>
              <a:rPr lang="en-US" altLang="zh-CN" sz="2400" b="1"/>
              <a:t>if</a:t>
            </a:r>
            <a:r>
              <a:rPr lang="en-US" altLang="zh-CN" sz="2400"/>
              <a:t> (LeafChars[i] == ch)</a:t>
            </a:r>
          </a:p>
          <a:p>
            <a:r>
              <a:rPr lang="en-US" altLang="zh-CN" sz="2400"/>
              <a:t>                </a:t>
            </a:r>
            <a:r>
              <a:rPr lang="en-US" altLang="zh-CN" sz="2400" b="1"/>
              <a:t>return</a:t>
            </a:r>
            <a:r>
              <a:rPr lang="en-US" altLang="zh-CN" sz="2400"/>
              <a:t> LeafCharCodes[i];</a:t>
            </a:r>
            <a:endParaRPr lang="zh-CN" altLang="zh-CN" sz="2400"/>
          </a:p>
          <a:p>
            <a:r>
              <a:rPr lang="en-US" altLang="zh-CN" sz="2400"/>
              <a:t>      </a:t>
            </a:r>
            <a:r>
              <a:rPr lang="en-US" altLang="zh-CN" sz="2400" b="1"/>
              <a:t>throw</a:t>
            </a:r>
            <a:r>
              <a:rPr lang="en-US" altLang="zh-CN" sz="2400"/>
              <a:t> Error("</a:t>
            </a:r>
            <a:r>
              <a:rPr lang="zh-CN" altLang="zh-CN" sz="2400"/>
              <a:t>非法字符</a:t>
            </a:r>
            <a:r>
              <a:rPr lang="en-US" altLang="zh-CN" sz="2400"/>
              <a:t>, </a:t>
            </a:r>
            <a:r>
              <a:rPr lang="zh-CN" altLang="zh-CN" sz="2400"/>
              <a:t>无法编码</a:t>
            </a:r>
            <a:r>
              <a:rPr lang="en-US" altLang="zh-CN" sz="2400"/>
              <a:t>!");</a:t>
            </a:r>
          </a:p>
          <a:p>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求一个字符的哈夫曼编码</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4027488"/>
            <a:ext cx="3419475"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0" y="1016000"/>
            <a:ext cx="9396413"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CharType, </a:t>
            </a:r>
            <a:r>
              <a:rPr lang="en-US" altLang="zh-CN" sz="2400" b="1"/>
              <a:t>class</a:t>
            </a:r>
            <a:r>
              <a:rPr lang="en-US" altLang="zh-CN" sz="2400"/>
              <a:t> WeightType&gt;</a:t>
            </a:r>
            <a:endParaRPr lang="zh-CN" altLang="zh-CN" sz="2400"/>
          </a:p>
          <a:p>
            <a:r>
              <a:rPr lang="en-US" altLang="zh-CN" sz="2400"/>
              <a:t>LinkList&lt;CharType&gt; HuffmanTree&lt;CharType, WeightType&gt;::Decode(String strCode)  {</a:t>
            </a:r>
            <a:endParaRPr lang="zh-CN" altLang="zh-CN" sz="2400"/>
          </a:p>
          <a:p>
            <a:r>
              <a:rPr lang="en-US" altLang="zh-CN" sz="2400"/>
              <a:t>    LinkList&lt;CharType&gt; charList;</a:t>
            </a:r>
          </a:p>
          <a:p>
            <a:r>
              <a:rPr lang="en-US" altLang="zh-CN" sz="2400" b="1"/>
              <a:t>    int</a:t>
            </a:r>
            <a:r>
              <a:rPr lang="en-US" altLang="zh-CN" sz="2400"/>
              <a:t> p=2 * num - 2;</a:t>
            </a:r>
            <a:endParaRPr lang="zh-CN" altLang="zh-CN" sz="2400"/>
          </a:p>
          <a:p>
            <a:r>
              <a:rPr lang="en-US" altLang="zh-CN" sz="2400" b="1"/>
              <a:t>    for</a:t>
            </a:r>
            <a:r>
              <a:rPr lang="en-US" altLang="zh-CN" sz="2400"/>
              <a:t> (</a:t>
            </a:r>
            <a:r>
              <a:rPr lang="en-US" altLang="zh-CN" sz="2400" b="1"/>
              <a:t>int</a:t>
            </a:r>
            <a:r>
              <a:rPr lang="en-US" altLang="zh-CN" sz="2400"/>
              <a:t> i=0; i &lt; strCode.Length(); i++)	{</a:t>
            </a:r>
          </a:p>
          <a:p>
            <a:r>
              <a:rPr lang="en-US" altLang="zh-CN" sz="2400" b="1"/>
              <a:t>       if</a:t>
            </a:r>
            <a:r>
              <a:rPr lang="en-US" altLang="zh-CN" sz="2400"/>
              <a:t> (strCode[i] == '0')      p=nodes[p].leftChild;</a:t>
            </a:r>
          </a:p>
          <a:p>
            <a:r>
              <a:rPr lang="en-US" altLang="zh-CN" sz="2400" b="1"/>
              <a:t>       else</a:t>
            </a:r>
            <a:r>
              <a:rPr lang="en-US" altLang="zh-CN" sz="2400"/>
              <a:t>       p=nodes[p].rightChild;</a:t>
            </a:r>
          </a:p>
          <a:p>
            <a:r>
              <a:rPr lang="en-US" altLang="zh-CN" sz="2400" b="1"/>
              <a:t>       if</a:t>
            </a:r>
            <a:r>
              <a:rPr lang="en-US" altLang="zh-CN" sz="2400"/>
              <a:t> (nodes[p].leftChild == -1 &amp;&amp; nodes[p].rightChild == -1)	{</a:t>
            </a:r>
          </a:p>
          <a:p>
            <a:r>
              <a:rPr lang="en-US" altLang="zh-CN" sz="2400"/>
              <a:t>	charList.InsertElem(charList.GetLength() + 1, LeafChars[p]);</a:t>
            </a:r>
          </a:p>
          <a:p>
            <a:r>
              <a:rPr lang="en-US" altLang="zh-CN" sz="2400"/>
              <a:t>	p=2 * num - 2;</a:t>
            </a:r>
          </a:p>
          <a:p>
            <a:r>
              <a:rPr lang="en-US" altLang="zh-CN" sz="2400"/>
              <a:t>       }</a:t>
            </a:r>
            <a:endParaRPr lang="zh-CN" altLang="zh-CN" sz="2400"/>
          </a:p>
          <a:p>
            <a:r>
              <a:rPr lang="en-US" altLang="zh-CN" sz="2400"/>
              <a:t>   }</a:t>
            </a:r>
            <a:endParaRPr lang="zh-CN" altLang="zh-CN" sz="2400"/>
          </a:p>
          <a:p>
            <a:r>
              <a:rPr lang="en-US" altLang="zh-CN" sz="2400" b="1"/>
              <a:t>   if</a:t>
            </a:r>
            <a:r>
              <a:rPr lang="en-US" altLang="zh-CN" sz="2400"/>
              <a:t> (p != 2 * num - 2)    </a:t>
            </a:r>
            <a:r>
              <a:rPr lang="en-US" altLang="zh-CN" sz="2400" b="1"/>
              <a:t>throw</a:t>
            </a:r>
            <a:r>
              <a:rPr lang="en-US" altLang="zh-CN" sz="2400"/>
              <a:t> Error("</a:t>
            </a:r>
            <a:r>
              <a:rPr lang="zh-CN" altLang="zh-CN" sz="2400"/>
              <a:t>编码不对</a:t>
            </a:r>
            <a:r>
              <a:rPr lang="en-US" altLang="zh-CN" sz="2400"/>
              <a:t>, </a:t>
            </a:r>
            <a:r>
              <a:rPr lang="zh-CN" altLang="zh-CN" sz="2400"/>
              <a:t>无法译码</a:t>
            </a:r>
            <a:r>
              <a:rPr lang="en-US" altLang="zh-CN" sz="2400"/>
              <a:t>!");</a:t>
            </a:r>
          </a:p>
          <a:p>
            <a:r>
              <a:rPr lang="en-US" altLang="zh-CN" sz="2400" b="1"/>
              <a:t>   return</a:t>
            </a:r>
            <a:r>
              <a:rPr lang="en-US" altLang="zh-CN" sz="2400"/>
              <a:t> charList;</a:t>
            </a:r>
          </a:p>
          <a:p>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译码算法</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075" y="1323975"/>
            <a:ext cx="2700338"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p:txBody>
      </p:sp>
      <p:pic>
        <p:nvPicPr>
          <p:cNvPr id="147459" name="Picture 6" descr="D:\Program Files\Common Files\Microsoft Shared\Clipart\cagcat50\BD0558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0" name="WordArt 10"/>
          <p:cNvSpPr>
            <a:spLocks noChangeArrowheads="1" noChangeShapeType="1" noTextEdit="1"/>
          </p:cNvSpPr>
          <p:nvPr/>
        </p:nvSpPr>
        <p:spPr bwMode="auto">
          <a:xfrm>
            <a:off x="1528763" y="4905375"/>
            <a:ext cx="5511800" cy="1457325"/>
          </a:xfrm>
          <a:prstGeom prst="rect">
            <a:avLst/>
          </a:prstGeom>
        </p:spPr>
        <p:txBody>
          <a:bodyPr wrap="none" fromWordArt="1">
            <a:prstTxWarp prst="textCascadeUp">
              <a:avLst>
                <a:gd name="adj" fmla="val 44444"/>
              </a:avLst>
            </a:prstTxWarp>
            <a:scene3d>
              <a:camera prst="legacyPerspectiveFront">
                <a:rot lat="20519959"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a:ea typeface="宋体"/>
              </a:rPr>
              <a:t>祝你成功！</a:t>
            </a:r>
          </a:p>
        </p:txBody>
      </p:sp>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9750" y="1447800"/>
            <a:ext cx="809466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40000"/>
              </a:lnSpc>
              <a:spcBef>
                <a:spcPct val="50000"/>
              </a:spcBef>
            </a:pPr>
            <a:r>
              <a:rPr kumimoji="1" lang="zh-CN" altLang="en-US" sz="2800" b="1">
                <a:solidFill>
                  <a:srgbClr val="FF0000"/>
                </a:solidFill>
                <a:latin typeface="Times New Roman" pitchFamily="18" charset="0"/>
                <a:ea typeface="楷体_GB2312"/>
                <a:cs typeface="楷体_GB2312"/>
              </a:rPr>
              <a:t>性质</a:t>
            </a:r>
            <a:r>
              <a:rPr kumimoji="1" lang="en-US" altLang="zh-CN" sz="2800" b="1">
                <a:solidFill>
                  <a:srgbClr val="FF0000"/>
                </a:solidFill>
                <a:ea typeface="楷体_GB2312"/>
                <a:cs typeface="楷体_GB2312"/>
              </a:rPr>
              <a:t>1</a:t>
            </a:r>
            <a:r>
              <a:rPr kumimoji="1" lang="zh-CN" altLang="en-US" sz="2800" b="1">
                <a:solidFill>
                  <a:srgbClr val="FF0000"/>
                </a:solidFill>
                <a:ea typeface="楷体_GB2312"/>
                <a:cs typeface="楷体_GB2312"/>
              </a:rPr>
              <a:t>：</a:t>
            </a:r>
            <a:r>
              <a:rPr kumimoji="1" lang="zh-CN" altLang="en-US" sz="2800" b="1">
                <a:solidFill>
                  <a:srgbClr val="FF0000"/>
                </a:solidFill>
                <a:latin typeface="Times New Roman" pitchFamily="18" charset="0"/>
                <a:ea typeface="楷体_GB2312"/>
                <a:cs typeface="楷体_GB2312"/>
              </a:rPr>
              <a:t>有</a:t>
            </a:r>
            <a:r>
              <a:rPr kumimoji="1" lang="en-US" altLang="zh-CN" sz="2800" b="1">
                <a:solidFill>
                  <a:srgbClr val="FF0000"/>
                </a:solidFill>
                <a:latin typeface="Times New Roman" pitchFamily="18" charset="0"/>
                <a:ea typeface="楷体_GB2312"/>
                <a:cs typeface="楷体_GB2312"/>
              </a:rPr>
              <a:t>n(n&gt;0)</a:t>
            </a:r>
            <a:r>
              <a:rPr kumimoji="1" lang="zh-CN" altLang="en-US" sz="2800" b="1">
                <a:solidFill>
                  <a:srgbClr val="FF0000"/>
                </a:solidFill>
                <a:latin typeface="Times New Roman" pitchFamily="18" charset="0"/>
                <a:ea typeface="楷体_GB2312"/>
                <a:cs typeface="楷体_GB2312"/>
              </a:rPr>
              <a:t>个结点的二叉树的分支数为</a:t>
            </a:r>
            <a:r>
              <a:rPr kumimoji="1" lang="en-US" altLang="zh-CN" sz="2800" b="1">
                <a:solidFill>
                  <a:srgbClr val="FF0000"/>
                </a:solidFill>
                <a:latin typeface="Times New Roman" pitchFamily="18" charset="0"/>
                <a:ea typeface="楷体_GB2312"/>
                <a:cs typeface="楷体_GB2312"/>
              </a:rPr>
              <a:t>n-1</a:t>
            </a:r>
            <a:r>
              <a:rPr kumimoji="1" lang="zh-CN" altLang="en-US" sz="2800" b="1">
                <a:solidFill>
                  <a:srgbClr val="FF0000"/>
                </a:solidFill>
                <a:latin typeface="Times New Roman" pitchFamily="18" charset="0"/>
                <a:ea typeface="楷体_GB2312"/>
                <a:cs typeface="楷体_GB2312"/>
              </a:rPr>
              <a:t>。</a:t>
            </a:r>
          </a:p>
          <a:p>
            <a:pPr algn="just" eaLnBrk="1" hangingPunct="1">
              <a:lnSpc>
                <a:spcPct val="140000"/>
              </a:lnSpc>
              <a:spcBef>
                <a:spcPct val="50000"/>
              </a:spcBef>
            </a:pPr>
            <a:r>
              <a:rPr kumimoji="1" lang="zh-CN" altLang="en-US" sz="2800" b="1">
                <a:solidFill>
                  <a:srgbClr val="000000"/>
                </a:solidFill>
                <a:latin typeface="Times New Roman" pitchFamily="18" charset="0"/>
                <a:ea typeface="楷体_GB2312"/>
                <a:cs typeface="楷体_GB2312"/>
              </a:rPr>
              <a:t>证明：因为在二叉树中，除根结点以外的其它每个结点有且仅有一个父结点。而子结点与父结点间有且只有一条分支，因此对于有</a:t>
            </a:r>
            <a:r>
              <a:rPr kumimoji="1" lang="en-US" altLang="zh-CN" sz="2800" b="1">
                <a:solidFill>
                  <a:srgbClr val="000000"/>
                </a:solidFill>
                <a:latin typeface="Times New Roman" pitchFamily="18" charset="0"/>
                <a:ea typeface="楷体_GB2312"/>
                <a:cs typeface="楷体_GB2312"/>
              </a:rPr>
              <a:t>n(n&gt;0)</a:t>
            </a:r>
            <a:r>
              <a:rPr kumimoji="1" lang="zh-CN" altLang="en-US" sz="2800" b="1">
                <a:solidFill>
                  <a:srgbClr val="000000"/>
                </a:solidFill>
                <a:latin typeface="Times New Roman" pitchFamily="18" charset="0"/>
                <a:ea typeface="楷体_GB2312"/>
                <a:cs typeface="楷体_GB2312"/>
              </a:rPr>
              <a:t>个结点的二叉树，其分支的数目为</a:t>
            </a:r>
            <a:r>
              <a:rPr kumimoji="1" lang="en-US" altLang="zh-CN" sz="2800" b="1">
                <a:solidFill>
                  <a:srgbClr val="000000"/>
                </a:solidFill>
                <a:latin typeface="Times New Roman" pitchFamily="18" charset="0"/>
                <a:ea typeface="楷体_GB2312"/>
                <a:cs typeface="楷体_GB2312"/>
              </a:rPr>
              <a:t>n-1</a:t>
            </a:r>
            <a:r>
              <a:rPr kumimoji="1" lang="zh-CN" altLang="en-US" sz="2800" b="1">
                <a:solidFill>
                  <a:srgbClr val="000000"/>
                </a:solidFill>
                <a:latin typeface="Times New Roman" pitchFamily="18" charset="0"/>
                <a:ea typeface="楷体_GB2312"/>
                <a:cs typeface="楷体_GB2312"/>
              </a:rPr>
              <a:t>。</a:t>
            </a:r>
            <a:endParaRPr kumimoji="1" lang="zh-CN" altLang="en-US" sz="2800" b="1">
              <a:solidFill>
                <a:srgbClr val="CC6600"/>
              </a:solidFill>
              <a:latin typeface="Times New Roman" pitchFamily="18" charset="0"/>
              <a:ea typeface="楷体_GB2312"/>
              <a:cs typeface="楷体_GB2312"/>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47700" y="1233488"/>
            <a:ext cx="8153400"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50000"/>
              </a:lnSpc>
              <a:spcBef>
                <a:spcPct val="50000"/>
              </a:spcBef>
            </a:pPr>
            <a:r>
              <a:rPr kumimoji="1" lang="zh-CN" altLang="en-US" sz="2800" b="1">
                <a:solidFill>
                  <a:srgbClr val="FF0000"/>
                </a:solidFill>
                <a:latin typeface="Times New Roman" pitchFamily="18" charset="0"/>
                <a:ea typeface="楷体_GB2312"/>
                <a:cs typeface="楷体_GB2312"/>
              </a:rPr>
              <a:t>性质</a:t>
            </a:r>
            <a:r>
              <a:rPr kumimoji="1" lang="en-US" altLang="zh-CN" sz="2800" b="1">
                <a:solidFill>
                  <a:srgbClr val="FF0000"/>
                </a:solidFill>
                <a:ea typeface="楷体_GB2312"/>
                <a:cs typeface="楷体_GB2312"/>
              </a:rPr>
              <a:t>2</a:t>
            </a:r>
            <a:r>
              <a:rPr kumimoji="1" lang="zh-CN" altLang="en-US" sz="2800" b="1">
                <a:solidFill>
                  <a:srgbClr val="FF0000"/>
                </a:solidFill>
                <a:ea typeface="楷体_GB2312"/>
                <a:cs typeface="楷体_GB2312"/>
              </a:rPr>
              <a:t>：</a:t>
            </a:r>
            <a:r>
              <a:rPr kumimoji="1" lang="zh-CN" altLang="en-US" sz="2800" b="1">
                <a:solidFill>
                  <a:srgbClr val="FF0000"/>
                </a:solidFill>
                <a:latin typeface="Times New Roman" pitchFamily="18" charset="0"/>
                <a:ea typeface="楷体_GB2312"/>
                <a:cs typeface="楷体_GB2312"/>
              </a:rPr>
              <a:t>若二叉树的高度为</a:t>
            </a:r>
            <a:r>
              <a:rPr kumimoji="1" lang="en-US" altLang="zh-CN" sz="2800" b="1">
                <a:solidFill>
                  <a:srgbClr val="FF0000"/>
                </a:solidFill>
                <a:latin typeface="Times New Roman" pitchFamily="18" charset="0"/>
                <a:ea typeface="楷体_GB2312"/>
                <a:cs typeface="楷体_GB2312"/>
              </a:rPr>
              <a:t>h</a:t>
            </a:r>
            <a:r>
              <a:rPr kumimoji="1" lang="zh-CN" altLang="en-US" sz="2800" b="1">
                <a:solidFill>
                  <a:srgbClr val="FF0000"/>
                </a:solidFill>
                <a:latin typeface="Times New Roman" pitchFamily="18" charset="0"/>
                <a:ea typeface="楷体_GB2312"/>
                <a:cs typeface="楷体_GB2312"/>
              </a:rPr>
              <a:t>（</a:t>
            </a:r>
            <a:r>
              <a:rPr kumimoji="1" lang="en-US" altLang="zh-CN" sz="2800" b="1">
                <a:solidFill>
                  <a:srgbClr val="FF0000"/>
                </a:solidFill>
                <a:latin typeface="Times New Roman" pitchFamily="18" charset="0"/>
                <a:ea typeface="楷体_GB2312"/>
                <a:cs typeface="楷体_GB2312"/>
              </a:rPr>
              <a:t>h≥0</a:t>
            </a:r>
            <a:r>
              <a:rPr kumimoji="1" lang="zh-CN" altLang="en-US" sz="2800" b="1">
                <a:solidFill>
                  <a:srgbClr val="FF0000"/>
                </a:solidFill>
                <a:latin typeface="Times New Roman" pitchFamily="18" charset="0"/>
                <a:ea typeface="楷体_GB2312"/>
                <a:cs typeface="楷体_GB2312"/>
              </a:rPr>
              <a:t>），则该二叉树最少有</a:t>
            </a:r>
            <a:r>
              <a:rPr kumimoji="1" lang="en-US" altLang="zh-CN" sz="2800" b="1">
                <a:solidFill>
                  <a:srgbClr val="FF0000"/>
                </a:solidFill>
                <a:latin typeface="Times New Roman" pitchFamily="18" charset="0"/>
                <a:ea typeface="楷体_GB2312"/>
                <a:cs typeface="楷体_GB2312"/>
              </a:rPr>
              <a:t>h</a:t>
            </a:r>
            <a:r>
              <a:rPr kumimoji="1" lang="zh-CN" altLang="en-US" sz="2800" b="1">
                <a:solidFill>
                  <a:srgbClr val="FF0000"/>
                </a:solidFill>
                <a:latin typeface="Times New Roman" pitchFamily="18" charset="0"/>
                <a:ea typeface="楷体_GB2312"/>
                <a:cs typeface="楷体_GB2312"/>
              </a:rPr>
              <a:t>个结点，最多有</a:t>
            </a:r>
            <a:r>
              <a:rPr kumimoji="1" lang="en-US" altLang="zh-CN" sz="2800" b="1">
                <a:solidFill>
                  <a:srgbClr val="FF0000"/>
                </a:solidFill>
                <a:latin typeface="Times New Roman" pitchFamily="18" charset="0"/>
                <a:ea typeface="楷体_GB2312"/>
                <a:cs typeface="楷体_GB2312"/>
              </a:rPr>
              <a:t>2</a:t>
            </a:r>
            <a:r>
              <a:rPr kumimoji="1" lang="en-US" altLang="zh-CN" sz="2800" b="1" baseline="30000">
                <a:solidFill>
                  <a:srgbClr val="FF0000"/>
                </a:solidFill>
                <a:latin typeface="Times New Roman" pitchFamily="18" charset="0"/>
                <a:ea typeface="楷体_GB2312"/>
                <a:cs typeface="楷体_GB2312"/>
              </a:rPr>
              <a:t>h</a:t>
            </a:r>
            <a:r>
              <a:rPr kumimoji="1" lang="en-US" altLang="zh-CN" sz="2800" b="1">
                <a:solidFill>
                  <a:srgbClr val="FF0000"/>
                </a:solidFill>
                <a:latin typeface="Times New Roman" pitchFamily="18" charset="0"/>
                <a:ea typeface="楷体_GB2312"/>
                <a:cs typeface="楷体_GB2312"/>
              </a:rPr>
              <a:t>-1</a:t>
            </a:r>
            <a:r>
              <a:rPr kumimoji="1" lang="zh-CN" altLang="en-US" sz="2800" b="1">
                <a:solidFill>
                  <a:srgbClr val="FF0000"/>
                </a:solidFill>
                <a:latin typeface="Times New Roman" pitchFamily="18" charset="0"/>
                <a:ea typeface="楷体_GB2312"/>
                <a:cs typeface="楷体_GB2312"/>
              </a:rPr>
              <a:t>个结点。</a:t>
            </a:r>
          </a:p>
          <a:p>
            <a:pPr algn="just" eaLnBrk="1" hangingPunct="1">
              <a:lnSpc>
                <a:spcPct val="150000"/>
              </a:lnSpc>
              <a:spcBef>
                <a:spcPct val="50000"/>
              </a:spcBef>
            </a:pPr>
            <a:r>
              <a:rPr kumimoji="1" lang="zh-CN" altLang="en-US" sz="2400" b="1">
                <a:solidFill>
                  <a:srgbClr val="000000"/>
                </a:solidFill>
                <a:latin typeface="Times New Roman" pitchFamily="18" charset="0"/>
                <a:ea typeface="楷体_GB2312"/>
                <a:cs typeface="楷体_GB2312"/>
              </a:rPr>
              <a:t>证明：因为在二叉树中，每一层至少要有</a:t>
            </a:r>
            <a:r>
              <a:rPr kumimoji="1" lang="en-US" altLang="zh-CN" sz="2400" b="1">
                <a:solidFill>
                  <a:srgbClr val="000000"/>
                </a:solidFill>
                <a:latin typeface="Times New Roman" pitchFamily="18" charset="0"/>
                <a:ea typeface="楷体_GB2312"/>
                <a:cs typeface="楷体_GB2312"/>
              </a:rPr>
              <a:t>1</a:t>
            </a:r>
            <a:r>
              <a:rPr kumimoji="1" lang="zh-CN" altLang="en-US" sz="2400" b="1">
                <a:solidFill>
                  <a:srgbClr val="000000"/>
                </a:solidFill>
                <a:latin typeface="Times New Roman" pitchFamily="18" charset="0"/>
                <a:ea typeface="楷体_GB2312"/>
                <a:cs typeface="楷体_GB2312"/>
              </a:rPr>
              <a:t>个结点，因此对于高度为</a:t>
            </a:r>
            <a:r>
              <a:rPr kumimoji="1" lang="en-US" altLang="zh-CN" sz="2400" b="1">
                <a:solidFill>
                  <a:srgbClr val="000000"/>
                </a:solidFill>
                <a:latin typeface="Times New Roman" pitchFamily="18" charset="0"/>
                <a:ea typeface="楷体_GB2312"/>
                <a:cs typeface="楷体_GB2312"/>
              </a:rPr>
              <a:t>h</a:t>
            </a:r>
            <a:r>
              <a:rPr kumimoji="1" lang="zh-CN" altLang="en-US" sz="2400" b="1">
                <a:solidFill>
                  <a:srgbClr val="000000"/>
                </a:solidFill>
                <a:latin typeface="Times New Roman" pitchFamily="18" charset="0"/>
                <a:ea typeface="楷体_GB2312"/>
                <a:cs typeface="楷体_GB2312"/>
              </a:rPr>
              <a:t>的二叉树，其结点数至少为</a:t>
            </a:r>
            <a:r>
              <a:rPr kumimoji="1" lang="en-US" altLang="zh-CN" sz="2400" b="1">
                <a:solidFill>
                  <a:srgbClr val="000000"/>
                </a:solidFill>
                <a:latin typeface="Times New Roman" pitchFamily="18" charset="0"/>
                <a:ea typeface="楷体_GB2312"/>
                <a:cs typeface="楷体_GB2312"/>
              </a:rPr>
              <a:t>h</a:t>
            </a:r>
            <a:r>
              <a:rPr kumimoji="1" lang="zh-CN" altLang="en-US" sz="2400" b="1">
                <a:solidFill>
                  <a:srgbClr val="000000"/>
                </a:solidFill>
                <a:latin typeface="Times New Roman" pitchFamily="18" charset="0"/>
                <a:ea typeface="楷体_GB2312"/>
                <a:cs typeface="楷体_GB2312"/>
              </a:rPr>
              <a:t>个。</a:t>
            </a:r>
            <a:endParaRPr kumimoji="1" lang="en-US" altLang="zh-CN" sz="2400" b="1">
              <a:solidFill>
                <a:srgbClr val="000000"/>
              </a:solidFill>
              <a:latin typeface="Times New Roman" pitchFamily="18" charset="0"/>
              <a:ea typeface="楷体_GB2312"/>
              <a:cs typeface="楷体_GB2312"/>
            </a:endParaRPr>
          </a:p>
          <a:p>
            <a:pPr algn="just" eaLnBrk="1" hangingPunct="1">
              <a:lnSpc>
                <a:spcPct val="150000"/>
              </a:lnSpc>
              <a:spcBef>
                <a:spcPct val="50000"/>
              </a:spcBef>
            </a:pPr>
            <a:r>
              <a:rPr kumimoji="1" lang="zh-CN" altLang="en-US" sz="2400" b="1">
                <a:solidFill>
                  <a:srgbClr val="000000"/>
                </a:solidFill>
                <a:latin typeface="Times New Roman" pitchFamily="18" charset="0"/>
                <a:ea typeface="楷体_GB2312"/>
                <a:cs typeface="楷体_GB2312"/>
              </a:rPr>
              <a:t>在二叉树中，第一层只有一个根结点；又因为每个结点最多有</a:t>
            </a:r>
            <a:r>
              <a:rPr kumimoji="1" lang="en-US" altLang="zh-CN" sz="2400" b="1">
                <a:solidFill>
                  <a:srgbClr val="000000"/>
                </a:solidFill>
                <a:latin typeface="Times New Roman" pitchFamily="18" charset="0"/>
                <a:ea typeface="楷体_GB2312"/>
                <a:cs typeface="楷体_GB2312"/>
              </a:rPr>
              <a:t>2</a:t>
            </a:r>
            <a:r>
              <a:rPr kumimoji="1" lang="zh-CN" altLang="en-US" sz="2400" b="1">
                <a:solidFill>
                  <a:srgbClr val="000000"/>
                </a:solidFill>
                <a:latin typeface="Times New Roman" pitchFamily="18" charset="0"/>
                <a:ea typeface="楷体_GB2312"/>
                <a:cs typeface="楷体_GB2312"/>
              </a:rPr>
              <a:t>个孩子结点，所以第</a:t>
            </a:r>
            <a:r>
              <a:rPr kumimoji="1" lang="en-US" altLang="zh-CN" sz="2400" b="1">
                <a:solidFill>
                  <a:srgbClr val="000000"/>
                </a:solidFill>
                <a:latin typeface="Times New Roman" pitchFamily="18" charset="0"/>
                <a:ea typeface="楷体_GB2312"/>
                <a:cs typeface="楷体_GB2312"/>
              </a:rPr>
              <a:t>i</a:t>
            </a:r>
            <a:r>
              <a:rPr kumimoji="1" lang="zh-CN" altLang="en-US" sz="2400" b="1">
                <a:solidFill>
                  <a:srgbClr val="000000"/>
                </a:solidFill>
                <a:latin typeface="Times New Roman" pitchFamily="18" charset="0"/>
                <a:ea typeface="楷体_GB2312"/>
                <a:cs typeface="楷体_GB2312"/>
              </a:rPr>
              <a:t>层的结点最多为</a:t>
            </a:r>
            <a:r>
              <a:rPr kumimoji="1" lang="en-US" altLang="zh-CN" sz="2400" b="1">
                <a:solidFill>
                  <a:srgbClr val="000000"/>
                </a:solidFill>
                <a:latin typeface="Times New Roman" pitchFamily="18" charset="0"/>
                <a:ea typeface="楷体_GB2312"/>
                <a:cs typeface="楷体_GB2312"/>
              </a:rPr>
              <a:t>2</a:t>
            </a:r>
            <a:r>
              <a:rPr kumimoji="1" lang="en-US" altLang="zh-CN" sz="2400" b="1" baseline="30000">
                <a:solidFill>
                  <a:srgbClr val="000000"/>
                </a:solidFill>
                <a:latin typeface="Times New Roman" pitchFamily="18" charset="0"/>
                <a:ea typeface="楷体_GB2312"/>
                <a:cs typeface="楷体_GB2312"/>
              </a:rPr>
              <a:t>i-1</a:t>
            </a:r>
            <a:r>
              <a:rPr kumimoji="1" lang="zh-CN" altLang="en-US" sz="2400" b="1">
                <a:solidFill>
                  <a:srgbClr val="000000"/>
                </a:solidFill>
                <a:latin typeface="Times New Roman" pitchFamily="18" charset="0"/>
                <a:ea typeface="楷体_GB2312"/>
                <a:cs typeface="楷体_GB2312"/>
              </a:rPr>
              <a:t>个，所以高度为</a:t>
            </a:r>
            <a:r>
              <a:rPr kumimoji="1" lang="en-US" altLang="zh-CN" sz="2400" b="1">
                <a:solidFill>
                  <a:srgbClr val="000000"/>
                </a:solidFill>
                <a:latin typeface="Times New Roman" pitchFamily="18" charset="0"/>
                <a:ea typeface="楷体_GB2312"/>
                <a:cs typeface="楷体_GB2312"/>
              </a:rPr>
              <a:t>h</a:t>
            </a:r>
            <a:r>
              <a:rPr kumimoji="1" lang="zh-CN" altLang="en-US" sz="2400" b="1">
                <a:solidFill>
                  <a:srgbClr val="000000"/>
                </a:solidFill>
                <a:latin typeface="Times New Roman" pitchFamily="18" charset="0"/>
                <a:ea typeface="楷体_GB2312"/>
                <a:cs typeface="楷体_GB2312"/>
              </a:rPr>
              <a:t>（</a:t>
            </a:r>
            <a:r>
              <a:rPr kumimoji="1" lang="en-US" altLang="zh-CN" sz="2400" b="1">
                <a:solidFill>
                  <a:srgbClr val="000000"/>
                </a:solidFill>
                <a:latin typeface="Times New Roman" pitchFamily="18" charset="0"/>
                <a:ea typeface="楷体_GB2312"/>
                <a:cs typeface="楷体_GB2312"/>
              </a:rPr>
              <a:t>h≥0</a:t>
            </a:r>
            <a:r>
              <a:rPr kumimoji="1" lang="zh-CN" altLang="en-US" sz="2400" b="1">
                <a:solidFill>
                  <a:srgbClr val="000000"/>
                </a:solidFill>
                <a:latin typeface="Times New Roman" pitchFamily="18" charset="0"/>
                <a:ea typeface="楷体_GB2312"/>
                <a:cs typeface="楷体_GB2312"/>
              </a:rPr>
              <a:t>）的二叉树结点总数最多为：</a:t>
            </a:r>
          </a:p>
          <a:p>
            <a:pPr algn="ctr" eaLnBrk="1" hangingPunct="1">
              <a:lnSpc>
                <a:spcPct val="150000"/>
              </a:lnSpc>
              <a:spcBef>
                <a:spcPct val="50000"/>
              </a:spcBef>
            </a:pPr>
            <a:r>
              <a:rPr kumimoji="1" lang="en-US" altLang="zh-CN" sz="2800">
                <a:solidFill>
                  <a:srgbClr val="000000"/>
                </a:solidFill>
                <a:latin typeface="Times New Roman" pitchFamily="18" charset="0"/>
                <a:ea typeface="楷体_GB2312"/>
                <a:cs typeface="楷体_GB2312"/>
              </a:rPr>
              <a:t>2</a:t>
            </a:r>
            <a:r>
              <a:rPr kumimoji="1" lang="en-US" altLang="zh-CN" sz="2800" baseline="30000">
                <a:solidFill>
                  <a:srgbClr val="000000"/>
                </a:solidFill>
                <a:latin typeface="Times New Roman" pitchFamily="18" charset="0"/>
                <a:ea typeface="楷体_GB2312"/>
                <a:cs typeface="楷体_GB2312"/>
              </a:rPr>
              <a:t>0 </a:t>
            </a:r>
            <a:r>
              <a:rPr kumimoji="1" lang="en-US" altLang="zh-CN" sz="2800">
                <a:solidFill>
                  <a:srgbClr val="000000"/>
                </a:solidFill>
                <a:latin typeface="Times New Roman" pitchFamily="18" charset="0"/>
                <a:ea typeface="楷体_GB2312"/>
                <a:cs typeface="楷体_GB2312"/>
              </a:rPr>
              <a:t>+ 2</a:t>
            </a:r>
            <a:r>
              <a:rPr kumimoji="1" lang="en-US" altLang="zh-CN" sz="2800" baseline="30000">
                <a:solidFill>
                  <a:srgbClr val="000000"/>
                </a:solidFill>
                <a:latin typeface="Times New Roman" pitchFamily="18" charset="0"/>
                <a:ea typeface="楷体_GB2312"/>
                <a:cs typeface="楷体_GB2312"/>
              </a:rPr>
              <a:t>1 </a:t>
            </a:r>
            <a:r>
              <a:rPr kumimoji="1" lang="en-US" altLang="zh-CN" sz="2800">
                <a:solidFill>
                  <a:srgbClr val="000000"/>
                </a:solidFill>
                <a:latin typeface="Times New Roman" pitchFamily="18" charset="0"/>
                <a:ea typeface="楷体_GB2312"/>
                <a:cs typeface="楷体_GB2312"/>
              </a:rPr>
              <a:t>+ … + 2</a:t>
            </a:r>
            <a:r>
              <a:rPr kumimoji="1" lang="en-US" altLang="zh-CN" sz="2800" baseline="30000">
                <a:solidFill>
                  <a:srgbClr val="000000"/>
                </a:solidFill>
                <a:latin typeface="Times New Roman" pitchFamily="18" charset="0"/>
                <a:ea typeface="楷体_GB2312"/>
                <a:cs typeface="楷体_GB2312"/>
              </a:rPr>
              <a:t>h-1</a:t>
            </a:r>
            <a:r>
              <a:rPr kumimoji="1" lang="en-US" altLang="zh-CN" sz="2800">
                <a:solidFill>
                  <a:srgbClr val="000000"/>
                </a:solidFill>
                <a:latin typeface="Times New Roman" pitchFamily="18" charset="0"/>
                <a:ea typeface="楷体_GB2312"/>
                <a:cs typeface="楷体_GB2312"/>
              </a:rPr>
              <a:t> = 2</a:t>
            </a:r>
            <a:r>
              <a:rPr kumimoji="1" lang="en-US" altLang="zh-CN" sz="2800" baseline="30000">
                <a:solidFill>
                  <a:srgbClr val="000000"/>
                </a:solidFill>
                <a:latin typeface="Times New Roman" pitchFamily="18" charset="0"/>
                <a:ea typeface="楷体_GB2312"/>
                <a:cs typeface="楷体_GB2312"/>
              </a:rPr>
              <a:t>h</a:t>
            </a:r>
            <a:r>
              <a:rPr kumimoji="1" lang="en-US" altLang="zh-CN" sz="2800">
                <a:solidFill>
                  <a:srgbClr val="000000"/>
                </a:solidFill>
                <a:latin typeface="Times New Roman" pitchFamily="18" charset="0"/>
                <a:ea typeface="楷体_GB2312"/>
                <a:cs typeface="楷体_GB2312"/>
              </a:rPr>
              <a:t> - 1</a:t>
            </a:r>
            <a:endParaRPr kumimoji="1" lang="en-US" altLang="zh-CN" sz="2800">
              <a:latin typeface="Times New Roman" pitchFamily="18" charset="0"/>
              <a:ea typeface="楷体_GB2312"/>
              <a:cs typeface="楷体_GB2312"/>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76263" y="1449388"/>
            <a:ext cx="791845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50000"/>
              </a:lnSpc>
              <a:spcBef>
                <a:spcPct val="50000"/>
              </a:spcBef>
            </a:pPr>
            <a:r>
              <a:rPr kumimoji="1" lang="zh-CN" altLang="en-US" sz="2800" b="1">
                <a:solidFill>
                  <a:srgbClr val="FF0000"/>
                </a:solidFill>
                <a:latin typeface="Times New Roman" pitchFamily="18" charset="0"/>
                <a:ea typeface="楷体_GB2312"/>
                <a:cs typeface="楷体_GB2312"/>
              </a:rPr>
              <a:t>性质</a:t>
            </a:r>
            <a:r>
              <a:rPr kumimoji="1" lang="en-US" altLang="zh-CN" sz="2800" b="1">
                <a:solidFill>
                  <a:srgbClr val="FF0000"/>
                </a:solidFill>
                <a:ea typeface="楷体_GB2312"/>
                <a:cs typeface="楷体_GB2312"/>
              </a:rPr>
              <a:t>3</a:t>
            </a:r>
            <a:r>
              <a:rPr kumimoji="1" lang="zh-CN" altLang="en-US" sz="2800" b="1">
                <a:solidFill>
                  <a:srgbClr val="FF0000"/>
                </a:solidFill>
                <a:ea typeface="楷体_GB2312"/>
                <a:cs typeface="楷体_GB2312"/>
              </a:rPr>
              <a:t>：</a:t>
            </a:r>
            <a:r>
              <a:rPr kumimoji="1" lang="zh-CN" altLang="en-US" sz="2800" b="1">
                <a:solidFill>
                  <a:srgbClr val="FF0000"/>
                </a:solidFill>
                <a:latin typeface="Times New Roman" pitchFamily="18" charset="0"/>
                <a:ea typeface="楷体_GB2312"/>
                <a:cs typeface="楷体_GB2312"/>
              </a:rPr>
              <a:t>含有</a:t>
            </a:r>
            <a:r>
              <a:rPr kumimoji="1" lang="en-US" altLang="zh-CN" sz="2800" b="1">
                <a:solidFill>
                  <a:srgbClr val="FF0000"/>
                </a:solidFill>
                <a:latin typeface="Times New Roman" pitchFamily="18" charset="0"/>
                <a:ea typeface="楷体_GB2312"/>
                <a:cs typeface="楷体_GB2312"/>
              </a:rPr>
              <a:t>n</a:t>
            </a:r>
            <a:r>
              <a:rPr kumimoji="1" lang="zh-CN" altLang="en-US" sz="2800" b="1">
                <a:solidFill>
                  <a:srgbClr val="FF0000"/>
                </a:solidFill>
                <a:latin typeface="Times New Roman" pitchFamily="18" charset="0"/>
                <a:ea typeface="楷体_GB2312"/>
                <a:cs typeface="楷体_GB2312"/>
              </a:rPr>
              <a:t>个结点的二叉树的高度最大值为</a:t>
            </a:r>
            <a:r>
              <a:rPr kumimoji="1" lang="en-US" altLang="zh-CN" sz="2800" b="1">
                <a:solidFill>
                  <a:srgbClr val="FF0000"/>
                </a:solidFill>
                <a:latin typeface="Times New Roman" pitchFamily="18" charset="0"/>
                <a:ea typeface="楷体_GB2312"/>
                <a:cs typeface="楷体_GB2312"/>
              </a:rPr>
              <a:t>n</a:t>
            </a:r>
            <a:r>
              <a:rPr kumimoji="1" lang="zh-CN" altLang="en-US" sz="2800" b="1">
                <a:solidFill>
                  <a:srgbClr val="FF0000"/>
                </a:solidFill>
                <a:latin typeface="Times New Roman" pitchFamily="18" charset="0"/>
                <a:ea typeface="楷体_GB2312"/>
                <a:cs typeface="楷体_GB2312"/>
              </a:rPr>
              <a:t>，最小值为</a:t>
            </a:r>
            <a:r>
              <a:rPr kumimoji="1" lang="zh-CN" altLang="en-US" sz="2800" b="1">
                <a:solidFill>
                  <a:srgbClr val="FF0000"/>
                </a:solidFill>
                <a:latin typeface="宋体" pitchFamily="2" charset="-122"/>
                <a:ea typeface="楷体_GB2312"/>
                <a:cs typeface="楷体_GB2312"/>
                <a:sym typeface="Symbol" pitchFamily="18" charset="2"/>
              </a:rPr>
              <a:t></a:t>
            </a:r>
            <a:r>
              <a:rPr kumimoji="1" lang="en-US" altLang="zh-CN" sz="2800" b="1">
                <a:solidFill>
                  <a:srgbClr val="FF0000"/>
                </a:solidFill>
                <a:latin typeface="Times New Roman" pitchFamily="18" charset="0"/>
                <a:ea typeface="楷体_GB2312"/>
                <a:cs typeface="楷体_GB2312"/>
              </a:rPr>
              <a:t>log</a:t>
            </a:r>
            <a:r>
              <a:rPr kumimoji="1" lang="en-US" altLang="zh-CN" sz="2800" b="1" baseline="-30000">
                <a:solidFill>
                  <a:srgbClr val="FF0000"/>
                </a:solidFill>
                <a:latin typeface="Times New Roman" pitchFamily="18" charset="0"/>
                <a:ea typeface="楷体_GB2312"/>
                <a:cs typeface="楷体_GB2312"/>
              </a:rPr>
              <a:t>2</a:t>
            </a:r>
            <a:r>
              <a:rPr kumimoji="1" lang="en-US" altLang="zh-CN" sz="2800" b="1">
                <a:solidFill>
                  <a:srgbClr val="FF0000"/>
                </a:solidFill>
                <a:latin typeface="Times New Roman" pitchFamily="18" charset="0"/>
                <a:ea typeface="楷体_GB2312"/>
                <a:cs typeface="楷体_GB2312"/>
              </a:rPr>
              <a:t>(n+1</a:t>
            </a:r>
            <a:r>
              <a:rPr kumimoji="1" lang="en-US" altLang="zh-CN" sz="2800" b="1">
                <a:solidFill>
                  <a:srgbClr val="FF0000"/>
                </a:solidFill>
                <a:latin typeface="Symbol" pitchFamily="18" charset="2"/>
                <a:ea typeface="楷体_GB2312"/>
                <a:cs typeface="楷体_GB2312"/>
              </a:rPr>
              <a:t>) </a:t>
            </a:r>
            <a:r>
              <a:rPr kumimoji="1" lang="en-US" altLang="zh-CN" sz="2800" b="1">
                <a:solidFill>
                  <a:srgbClr val="FF0000"/>
                </a:solidFill>
                <a:latin typeface="宋体" pitchFamily="2" charset="-122"/>
                <a:ea typeface="楷体_GB2312"/>
                <a:cs typeface="楷体_GB2312"/>
                <a:sym typeface="Symbol" pitchFamily="18" charset="2"/>
              </a:rPr>
              <a:t></a:t>
            </a:r>
            <a:r>
              <a:rPr kumimoji="1" lang="en-US" altLang="zh-CN" sz="2800" b="1">
                <a:solidFill>
                  <a:srgbClr val="FF0000"/>
                </a:solidFill>
                <a:latin typeface="Symbol" pitchFamily="18" charset="2"/>
                <a:ea typeface="楷体_GB2312"/>
                <a:cs typeface="楷体_GB2312"/>
              </a:rPr>
              <a:t> </a:t>
            </a:r>
            <a:r>
              <a:rPr kumimoji="1" lang="zh-CN" altLang="en-US" sz="2800" b="1">
                <a:solidFill>
                  <a:srgbClr val="FF0000"/>
                </a:solidFill>
                <a:latin typeface="Times New Roman" pitchFamily="18" charset="0"/>
                <a:ea typeface="楷体_GB2312"/>
                <a:cs typeface="楷体_GB2312"/>
              </a:rPr>
              <a:t>。</a:t>
            </a:r>
          </a:p>
          <a:p>
            <a:pPr algn="just" eaLnBrk="1" hangingPunct="1">
              <a:lnSpc>
                <a:spcPct val="150000"/>
              </a:lnSpc>
              <a:spcBef>
                <a:spcPct val="50000"/>
              </a:spcBef>
            </a:pPr>
            <a:r>
              <a:rPr kumimoji="1" lang="zh-CN" altLang="en-US" sz="2800" b="1">
                <a:solidFill>
                  <a:srgbClr val="000000"/>
                </a:solidFill>
                <a:latin typeface="Times New Roman" pitchFamily="18" charset="0"/>
                <a:ea typeface="楷体_GB2312"/>
                <a:cs typeface="楷体_GB2312"/>
              </a:rPr>
              <a:t>证明：因为在二叉树中，每层至少有一个结点，因此对于含有</a:t>
            </a:r>
            <a:r>
              <a:rPr kumimoji="1" lang="en-US" altLang="zh-CN" sz="2800" b="1">
                <a:solidFill>
                  <a:srgbClr val="000000"/>
                </a:solidFill>
                <a:latin typeface="Times New Roman" pitchFamily="18" charset="0"/>
                <a:ea typeface="楷体_GB2312"/>
                <a:cs typeface="楷体_GB2312"/>
              </a:rPr>
              <a:t>n</a:t>
            </a:r>
            <a:r>
              <a:rPr kumimoji="1" lang="zh-CN" altLang="en-US" sz="2800" b="1">
                <a:solidFill>
                  <a:srgbClr val="000000"/>
                </a:solidFill>
                <a:latin typeface="Times New Roman" pitchFamily="18" charset="0"/>
                <a:ea typeface="楷体_GB2312"/>
                <a:cs typeface="楷体_GB2312"/>
              </a:rPr>
              <a:t>个结点的二叉树，其高度不会超过</a:t>
            </a:r>
            <a:r>
              <a:rPr kumimoji="1" lang="en-US" altLang="zh-CN" sz="2800" b="1">
                <a:solidFill>
                  <a:srgbClr val="000000"/>
                </a:solidFill>
                <a:latin typeface="Times New Roman" pitchFamily="18" charset="0"/>
                <a:ea typeface="楷体_GB2312"/>
                <a:cs typeface="楷体_GB2312"/>
              </a:rPr>
              <a:t>n</a:t>
            </a:r>
            <a:r>
              <a:rPr kumimoji="1" lang="zh-CN" altLang="en-US" sz="2800" b="1">
                <a:solidFill>
                  <a:srgbClr val="000000"/>
                </a:solidFill>
                <a:latin typeface="Times New Roman" pitchFamily="18" charset="0"/>
                <a:ea typeface="楷体_GB2312"/>
                <a:cs typeface="楷体_GB2312"/>
              </a:rPr>
              <a:t>。根据性质</a:t>
            </a:r>
            <a:r>
              <a:rPr kumimoji="1" lang="en-US" altLang="zh-CN" sz="2800" b="1">
                <a:solidFill>
                  <a:srgbClr val="000000"/>
                </a:solidFill>
                <a:latin typeface="Times New Roman" pitchFamily="18" charset="0"/>
                <a:ea typeface="楷体_GB2312"/>
                <a:cs typeface="楷体_GB2312"/>
              </a:rPr>
              <a:t>2</a:t>
            </a:r>
            <a:r>
              <a:rPr kumimoji="1" lang="zh-CN" altLang="en-US" sz="2800" b="1">
                <a:solidFill>
                  <a:srgbClr val="000000"/>
                </a:solidFill>
                <a:latin typeface="Times New Roman" pitchFamily="18" charset="0"/>
                <a:ea typeface="楷体_GB2312"/>
                <a:cs typeface="楷体_GB2312"/>
              </a:rPr>
              <a:t>可以得知，高度为</a:t>
            </a:r>
            <a:r>
              <a:rPr kumimoji="1" lang="en-US" altLang="zh-CN" sz="2800" b="1">
                <a:solidFill>
                  <a:srgbClr val="000000"/>
                </a:solidFill>
                <a:latin typeface="Times New Roman" pitchFamily="18" charset="0"/>
                <a:ea typeface="楷体_GB2312"/>
                <a:cs typeface="楷体_GB2312"/>
              </a:rPr>
              <a:t>h</a:t>
            </a:r>
            <a:r>
              <a:rPr kumimoji="1" lang="zh-CN" altLang="en-US" sz="2800" b="1">
                <a:solidFill>
                  <a:srgbClr val="000000"/>
                </a:solidFill>
                <a:latin typeface="Times New Roman" pitchFamily="18" charset="0"/>
                <a:ea typeface="楷体_GB2312"/>
                <a:cs typeface="楷体_GB2312"/>
              </a:rPr>
              <a:t>的二叉树最多有</a:t>
            </a:r>
            <a:r>
              <a:rPr kumimoji="1" lang="en-US" altLang="zh-CN" sz="2800" b="1">
                <a:solidFill>
                  <a:srgbClr val="000000"/>
                </a:solidFill>
                <a:latin typeface="Times New Roman" pitchFamily="18" charset="0"/>
                <a:ea typeface="楷体_GB2312"/>
                <a:cs typeface="楷体_GB2312"/>
              </a:rPr>
              <a:t>2</a:t>
            </a:r>
            <a:r>
              <a:rPr kumimoji="1" lang="en-US" altLang="zh-CN" sz="2800" b="1" baseline="30000">
                <a:solidFill>
                  <a:srgbClr val="000000"/>
                </a:solidFill>
                <a:latin typeface="Times New Roman" pitchFamily="18" charset="0"/>
                <a:ea typeface="楷体_GB2312"/>
                <a:cs typeface="楷体_GB2312"/>
              </a:rPr>
              <a:t>h</a:t>
            </a:r>
            <a:r>
              <a:rPr kumimoji="1" lang="en-US" altLang="zh-CN" sz="2800" b="1">
                <a:solidFill>
                  <a:srgbClr val="000000"/>
                </a:solidFill>
                <a:latin typeface="Times New Roman" pitchFamily="18" charset="0"/>
                <a:ea typeface="楷体_GB2312"/>
                <a:cs typeface="楷体_GB2312"/>
              </a:rPr>
              <a:t>-1</a:t>
            </a:r>
            <a:r>
              <a:rPr kumimoji="1" lang="zh-CN" altLang="en-US" sz="2800" b="1">
                <a:solidFill>
                  <a:srgbClr val="000000"/>
                </a:solidFill>
                <a:latin typeface="Times New Roman" pitchFamily="18" charset="0"/>
                <a:ea typeface="楷体_GB2312"/>
                <a:cs typeface="楷体_GB2312"/>
              </a:rPr>
              <a:t>个结点，即</a:t>
            </a:r>
            <a:r>
              <a:rPr kumimoji="1" lang="en-US" altLang="zh-CN" sz="2800" b="1">
                <a:solidFill>
                  <a:srgbClr val="000000"/>
                </a:solidFill>
                <a:latin typeface="Times New Roman" pitchFamily="18" charset="0"/>
                <a:ea typeface="楷体_GB2312"/>
                <a:cs typeface="楷体_GB2312"/>
              </a:rPr>
              <a:t>n≤2</a:t>
            </a:r>
            <a:r>
              <a:rPr kumimoji="1" lang="en-US" altLang="zh-CN" sz="2800" b="1" baseline="30000">
                <a:solidFill>
                  <a:srgbClr val="000000"/>
                </a:solidFill>
                <a:latin typeface="Times New Roman" pitchFamily="18" charset="0"/>
                <a:ea typeface="楷体_GB2312"/>
                <a:cs typeface="楷体_GB2312"/>
              </a:rPr>
              <a:t>h</a:t>
            </a:r>
            <a:r>
              <a:rPr kumimoji="1" lang="en-US" altLang="zh-CN" sz="2800" b="1">
                <a:solidFill>
                  <a:srgbClr val="000000"/>
                </a:solidFill>
                <a:latin typeface="Times New Roman" pitchFamily="18" charset="0"/>
                <a:ea typeface="楷体_GB2312"/>
                <a:cs typeface="楷体_GB2312"/>
              </a:rPr>
              <a:t>-1</a:t>
            </a:r>
            <a:r>
              <a:rPr kumimoji="1" lang="zh-CN" altLang="en-US" sz="2800" b="1">
                <a:solidFill>
                  <a:srgbClr val="000000"/>
                </a:solidFill>
                <a:latin typeface="Times New Roman" pitchFamily="18" charset="0"/>
                <a:ea typeface="楷体_GB2312"/>
                <a:cs typeface="楷体_GB2312"/>
              </a:rPr>
              <a:t>，因此</a:t>
            </a:r>
            <a:r>
              <a:rPr kumimoji="1" lang="en-US" altLang="zh-CN" sz="2800" b="1">
                <a:solidFill>
                  <a:srgbClr val="000000"/>
                </a:solidFill>
                <a:latin typeface="Times New Roman" pitchFamily="18" charset="0"/>
                <a:ea typeface="楷体_GB2312"/>
                <a:cs typeface="楷体_GB2312"/>
              </a:rPr>
              <a:t>h≥log</a:t>
            </a:r>
            <a:r>
              <a:rPr kumimoji="1" lang="en-US" altLang="zh-CN" sz="2800" b="1" baseline="-30000">
                <a:solidFill>
                  <a:srgbClr val="000000"/>
                </a:solidFill>
                <a:latin typeface="Times New Roman" pitchFamily="18" charset="0"/>
                <a:ea typeface="楷体_GB2312"/>
                <a:cs typeface="楷体_GB2312"/>
              </a:rPr>
              <a:t>2</a:t>
            </a:r>
            <a:r>
              <a:rPr kumimoji="1" lang="en-US" altLang="zh-CN" sz="2800" b="1">
                <a:solidFill>
                  <a:srgbClr val="000000"/>
                </a:solidFill>
                <a:latin typeface="Times New Roman" pitchFamily="18" charset="0"/>
                <a:ea typeface="楷体_GB2312"/>
                <a:cs typeface="楷体_GB2312"/>
              </a:rPr>
              <a:t>(n+1)</a:t>
            </a:r>
            <a:r>
              <a:rPr kumimoji="1" lang="zh-CN" altLang="en-US" sz="2800" b="1">
                <a:solidFill>
                  <a:srgbClr val="000000"/>
                </a:solidFill>
                <a:latin typeface="Times New Roman" pitchFamily="18" charset="0"/>
                <a:ea typeface="楷体_GB2312"/>
                <a:cs typeface="楷体_GB2312"/>
              </a:rPr>
              <a:t>。由于</a:t>
            </a:r>
            <a:r>
              <a:rPr kumimoji="1" lang="en-US" altLang="zh-CN" sz="2800" b="1">
                <a:solidFill>
                  <a:srgbClr val="000000"/>
                </a:solidFill>
                <a:latin typeface="Times New Roman" pitchFamily="18" charset="0"/>
                <a:ea typeface="楷体_GB2312"/>
                <a:cs typeface="楷体_GB2312"/>
              </a:rPr>
              <a:t>h</a:t>
            </a:r>
            <a:r>
              <a:rPr kumimoji="1" lang="zh-CN" altLang="en-US" sz="2800" b="1">
                <a:solidFill>
                  <a:srgbClr val="000000"/>
                </a:solidFill>
                <a:latin typeface="Times New Roman" pitchFamily="18" charset="0"/>
                <a:ea typeface="楷体_GB2312"/>
                <a:cs typeface="楷体_GB2312"/>
              </a:rPr>
              <a:t>是整数，所以</a:t>
            </a:r>
            <a:r>
              <a:rPr kumimoji="1" lang="en-US" altLang="zh-CN" sz="2800" b="1">
                <a:solidFill>
                  <a:srgbClr val="000000"/>
                </a:solidFill>
                <a:latin typeface="Times New Roman" pitchFamily="18" charset="0"/>
                <a:ea typeface="楷体_GB2312"/>
                <a:cs typeface="楷体_GB2312"/>
              </a:rPr>
              <a:t>h≥</a:t>
            </a:r>
            <a:r>
              <a:rPr kumimoji="1" lang="en-US" altLang="zh-CN" sz="2800" b="1">
                <a:solidFill>
                  <a:srgbClr val="000000"/>
                </a:solidFill>
                <a:latin typeface="宋体" pitchFamily="2" charset="-122"/>
                <a:ea typeface="楷体_GB2312"/>
                <a:cs typeface="楷体_GB2312"/>
                <a:sym typeface="Symbol" pitchFamily="18" charset="2"/>
              </a:rPr>
              <a:t></a:t>
            </a:r>
            <a:r>
              <a:rPr kumimoji="1" lang="en-US" altLang="zh-CN" sz="2800" b="1">
                <a:solidFill>
                  <a:srgbClr val="000000"/>
                </a:solidFill>
                <a:latin typeface="Times New Roman" pitchFamily="18" charset="0"/>
                <a:ea typeface="楷体_GB2312"/>
                <a:cs typeface="楷体_GB2312"/>
              </a:rPr>
              <a:t>log</a:t>
            </a:r>
            <a:r>
              <a:rPr kumimoji="1" lang="en-US" altLang="zh-CN" sz="2800" b="1" baseline="-30000">
                <a:solidFill>
                  <a:srgbClr val="000000"/>
                </a:solidFill>
                <a:latin typeface="Times New Roman" pitchFamily="18" charset="0"/>
                <a:ea typeface="楷体_GB2312"/>
                <a:cs typeface="楷体_GB2312"/>
              </a:rPr>
              <a:t>2</a:t>
            </a:r>
            <a:r>
              <a:rPr kumimoji="1" lang="en-US" altLang="zh-CN" sz="2800" b="1">
                <a:solidFill>
                  <a:srgbClr val="000000"/>
                </a:solidFill>
                <a:latin typeface="Times New Roman" pitchFamily="18" charset="0"/>
                <a:ea typeface="楷体_GB2312"/>
                <a:cs typeface="楷体_GB2312"/>
              </a:rPr>
              <a:t>(n+1)</a:t>
            </a:r>
            <a:r>
              <a:rPr kumimoji="1" lang="en-US" altLang="zh-CN" sz="2800" b="1">
                <a:solidFill>
                  <a:srgbClr val="000000"/>
                </a:solidFill>
                <a:latin typeface="宋体" pitchFamily="2" charset="-122"/>
                <a:ea typeface="楷体_GB2312"/>
                <a:cs typeface="楷体_GB2312"/>
                <a:sym typeface="Symbol" pitchFamily="18" charset="2"/>
              </a:rPr>
              <a:t></a:t>
            </a:r>
            <a:r>
              <a:rPr kumimoji="1" lang="zh-CN" altLang="en-US" sz="2800" b="1">
                <a:solidFill>
                  <a:srgbClr val="000000"/>
                </a:solidFill>
                <a:latin typeface="Times New Roman" pitchFamily="18" charset="0"/>
                <a:ea typeface="楷体_GB2312"/>
                <a:cs typeface="楷体_GB2312"/>
              </a:rPr>
              <a:t>。</a:t>
            </a: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87338" y="1304925"/>
            <a:ext cx="860583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b="1">
                <a:solidFill>
                  <a:srgbClr val="000000"/>
                </a:solidFill>
                <a:latin typeface="仿宋_GB2312"/>
              </a:rPr>
              <a:t>满二叉树的</a:t>
            </a:r>
            <a:r>
              <a:rPr kumimoji="1" lang="zh-CN" altLang="en-US" sz="2400" b="1">
                <a:solidFill>
                  <a:srgbClr val="000000"/>
                </a:solidFill>
                <a:latin typeface="Times New Roman" pitchFamily="18" charset="0"/>
              </a:rPr>
              <a:t>定义：</a:t>
            </a:r>
            <a:r>
              <a:rPr kumimoji="1" lang="zh-CN" altLang="en-US" sz="2400">
                <a:solidFill>
                  <a:srgbClr val="000000"/>
                </a:solidFill>
                <a:latin typeface="Times New Roman" pitchFamily="18" charset="0"/>
              </a:rPr>
              <a:t>若高度为</a:t>
            </a:r>
            <a:r>
              <a:rPr kumimoji="1" lang="en-US" altLang="zh-CN" sz="2400">
                <a:solidFill>
                  <a:srgbClr val="000000"/>
                </a:solidFill>
                <a:latin typeface="Times New Roman" pitchFamily="18" charset="0"/>
              </a:rPr>
              <a:t>h</a:t>
            </a:r>
            <a:r>
              <a:rPr kumimoji="1" lang="zh-CN" altLang="en-US" sz="2400">
                <a:solidFill>
                  <a:srgbClr val="000000"/>
                </a:solidFill>
                <a:latin typeface="Times New Roman" pitchFamily="18" charset="0"/>
              </a:rPr>
              <a:t>的二叉树具有最大数目（</a:t>
            </a:r>
            <a:r>
              <a:rPr kumimoji="1" lang="en-US" altLang="zh-CN" sz="2400">
                <a:solidFill>
                  <a:srgbClr val="000000"/>
                </a:solidFill>
                <a:latin typeface="Times New Roman" pitchFamily="18" charset="0"/>
              </a:rPr>
              <a:t>2</a:t>
            </a:r>
            <a:r>
              <a:rPr kumimoji="1" lang="en-US" altLang="zh-CN" sz="2400" baseline="30000">
                <a:solidFill>
                  <a:srgbClr val="000000"/>
                </a:solidFill>
                <a:latin typeface="Times New Roman" pitchFamily="18" charset="0"/>
              </a:rPr>
              <a:t>h</a:t>
            </a:r>
            <a:r>
              <a:rPr kumimoji="1" lang="en-US" altLang="zh-CN" sz="2400">
                <a:solidFill>
                  <a:srgbClr val="000000"/>
                </a:solidFill>
                <a:latin typeface="Times New Roman" pitchFamily="18" charset="0"/>
              </a:rPr>
              <a:t>-1</a:t>
            </a:r>
            <a:r>
              <a:rPr kumimoji="1" lang="zh-CN" altLang="en-US" sz="2400">
                <a:solidFill>
                  <a:srgbClr val="000000"/>
                </a:solidFill>
                <a:latin typeface="仿宋_GB2312"/>
              </a:rPr>
              <a:t>个）的结点，则称其为满二叉树（</a:t>
            </a:r>
            <a:r>
              <a:rPr kumimoji="1" lang="en-US" altLang="zh-CN" sz="2400">
                <a:solidFill>
                  <a:srgbClr val="000000"/>
                </a:solidFill>
                <a:latin typeface="Times New Roman" pitchFamily="18" charset="0"/>
              </a:rPr>
              <a:t>full binary tree </a:t>
            </a:r>
            <a:r>
              <a:rPr kumimoji="1" lang="zh-CN" altLang="en-US" sz="2400">
                <a:solidFill>
                  <a:srgbClr val="000000"/>
                </a:solidFill>
                <a:latin typeface="仿宋_GB2312"/>
              </a:rPr>
              <a:t>）。</a:t>
            </a:r>
            <a:endParaRPr kumimoji="1" lang="zh-CN" altLang="en-US" sz="2400">
              <a:solidFill>
                <a:srgbClr val="000000"/>
              </a:solidFill>
              <a:latin typeface="Times New Roman" pitchFamily="18" charset="0"/>
            </a:endParaRPr>
          </a:p>
          <a:p>
            <a:pPr algn="just" eaLnBrk="1" hangingPunct="1">
              <a:spcBef>
                <a:spcPct val="50000"/>
              </a:spcBef>
            </a:pPr>
            <a:r>
              <a:rPr kumimoji="1" lang="zh-CN" altLang="en-US" sz="2400" b="1">
                <a:solidFill>
                  <a:srgbClr val="000000"/>
                </a:solidFill>
                <a:latin typeface="Times New Roman" pitchFamily="18" charset="0"/>
              </a:rPr>
              <a:t>完全</a:t>
            </a:r>
            <a:r>
              <a:rPr kumimoji="1" lang="zh-CN" altLang="en-US" sz="2400" b="1">
                <a:solidFill>
                  <a:srgbClr val="000000"/>
                </a:solidFill>
                <a:latin typeface="仿宋_GB2312"/>
              </a:rPr>
              <a:t>二叉树的</a:t>
            </a:r>
            <a:r>
              <a:rPr kumimoji="1" lang="zh-CN" altLang="en-US" sz="2400" b="1">
                <a:solidFill>
                  <a:srgbClr val="000000"/>
                </a:solidFill>
                <a:latin typeface="Times New Roman" pitchFamily="18" charset="0"/>
              </a:rPr>
              <a:t>定义：</a:t>
            </a:r>
            <a:r>
              <a:rPr kumimoji="1" lang="zh-CN" altLang="en-US" sz="2400">
                <a:solidFill>
                  <a:srgbClr val="000000"/>
                </a:solidFill>
                <a:latin typeface="Times New Roman" pitchFamily="18" charset="0"/>
              </a:rPr>
              <a:t>若高度为</a:t>
            </a:r>
            <a:r>
              <a:rPr kumimoji="1" lang="en-US" altLang="zh-CN" sz="2400">
                <a:solidFill>
                  <a:srgbClr val="000000"/>
                </a:solidFill>
                <a:latin typeface="Times New Roman" pitchFamily="18" charset="0"/>
              </a:rPr>
              <a:t>h</a:t>
            </a:r>
            <a:r>
              <a:rPr kumimoji="1" lang="zh-CN" altLang="en-US" sz="2400">
                <a:solidFill>
                  <a:srgbClr val="000000"/>
                </a:solidFill>
                <a:latin typeface="Times New Roman" pitchFamily="18" charset="0"/>
              </a:rPr>
              <a:t>的二叉树，除第 </a:t>
            </a:r>
            <a:r>
              <a:rPr kumimoji="1" lang="en-US" altLang="zh-CN" sz="2400">
                <a:solidFill>
                  <a:srgbClr val="000000"/>
                </a:solidFill>
                <a:latin typeface="Times New Roman" pitchFamily="18" charset="0"/>
              </a:rPr>
              <a:t>h </a:t>
            </a:r>
            <a:r>
              <a:rPr kumimoji="1" lang="zh-CN" altLang="en-US" sz="2400">
                <a:solidFill>
                  <a:srgbClr val="000000"/>
                </a:solidFill>
                <a:latin typeface="Times New Roman" pitchFamily="18" charset="0"/>
              </a:rPr>
              <a:t>层外，其它各层 </a:t>
            </a:r>
            <a:r>
              <a:rPr kumimoji="1" lang="en-US" altLang="zh-CN" sz="2400">
                <a:solidFill>
                  <a:srgbClr val="000000"/>
                </a:solidFill>
                <a:latin typeface="Times New Roman" pitchFamily="18" charset="0"/>
              </a:rPr>
              <a:t>(1 </a:t>
            </a:r>
            <a:r>
              <a:rPr kumimoji="1" lang="en-US" altLang="zh-CN" sz="2400">
                <a:solidFill>
                  <a:srgbClr val="000000"/>
                </a:solidFill>
                <a:latin typeface="宋体" pitchFamily="2" charset="-122"/>
                <a:sym typeface="Symbol" pitchFamily="18" charset="2"/>
              </a:rPr>
              <a:t></a:t>
            </a:r>
            <a:r>
              <a:rPr kumimoji="1" lang="en-US" altLang="zh-CN" sz="2400">
                <a:solidFill>
                  <a:srgbClr val="000000"/>
                </a:solidFill>
                <a:latin typeface="Times New Roman" pitchFamily="18" charset="0"/>
              </a:rPr>
              <a:t> h-1) </a:t>
            </a:r>
            <a:r>
              <a:rPr kumimoji="1" lang="zh-CN" altLang="en-US" sz="2400">
                <a:solidFill>
                  <a:srgbClr val="000000"/>
                </a:solidFill>
                <a:latin typeface="Times New Roman" pitchFamily="18" charset="0"/>
              </a:rPr>
              <a:t>的结点数都达到最大个数，并且第 </a:t>
            </a:r>
            <a:r>
              <a:rPr kumimoji="1" lang="en-US" altLang="zh-CN" sz="2400">
                <a:solidFill>
                  <a:srgbClr val="000000"/>
                </a:solidFill>
                <a:latin typeface="Times New Roman" pitchFamily="18" charset="0"/>
              </a:rPr>
              <a:t>h </a:t>
            </a:r>
            <a:r>
              <a:rPr kumimoji="1" lang="zh-CN" altLang="en-US" sz="2400">
                <a:solidFill>
                  <a:srgbClr val="000000"/>
                </a:solidFill>
                <a:latin typeface="Times New Roman" pitchFamily="18" charset="0"/>
              </a:rPr>
              <a:t>层的结点是自左向右连续分布的。则称它为完全二叉树</a:t>
            </a:r>
            <a:r>
              <a:rPr kumimoji="1" lang="zh-CN" altLang="en-US" sz="2400">
                <a:solidFill>
                  <a:srgbClr val="000000"/>
                </a:solidFill>
                <a:latin typeface="仿宋_GB2312"/>
              </a:rPr>
              <a:t>（</a:t>
            </a:r>
            <a:r>
              <a:rPr kumimoji="1" lang="en-US" altLang="zh-CN" sz="2400">
                <a:solidFill>
                  <a:srgbClr val="000000"/>
                </a:solidFill>
                <a:latin typeface="Times New Roman" pitchFamily="18" charset="0"/>
              </a:rPr>
              <a:t>complete binary tree </a:t>
            </a:r>
            <a:r>
              <a:rPr kumimoji="1" lang="zh-CN" altLang="en-US" sz="2400">
                <a:solidFill>
                  <a:srgbClr val="000000"/>
                </a:solidFill>
                <a:latin typeface="仿宋_GB2312"/>
              </a:rPr>
              <a:t>）</a:t>
            </a:r>
            <a:r>
              <a:rPr kumimoji="1" lang="zh-CN" altLang="en-US" sz="2400">
                <a:solidFill>
                  <a:srgbClr val="000000"/>
                </a:solidFill>
                <a:latin typeface="Times New Roman" pitchFamily="18" charset="0"/>
              </a:rPr>
              <a:t>。</a:t>
            </a:r>
          </a:p>
        </p:txBody>
      </p:sp>
      <p:sp>
        <p:nvSpPr>
          <p:cNvPr id="23555" name="Rectangle 4"/>
          <p:cNvSpPr>
            <a:spLocks noChangeArrowheads="1"/>
          </p:cNvSpPr>
          <p:nvPr/>
        </p:nvSpPr>
        <p:spPr bwMode="auto">
          <a:xfrm>
            <a:off x="2438400" y="2524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23556" name="Group 6"/>
          <p:cNvGrpSpPr>
            <a:grpSpLocks/>
          </p:cNvGrpSpPr>
          <p:nvPr/>
        </p:nvGrpSpPr>
        <p:grpSpPr bwMode="auto">
          <a:xfrm>
            <a:off x="1423988" y="3822700"/>
            <a:ext cx="5715000" cy="2667000"/>
            <a:chOff x="1056" y="2400"/>
            <a:chExt cx="3600" cy="1680"/>
          </a:xfrm>
        </p:grpSpPr>
        <p:sp>
          <p:nvSpPr>
            <p:cNvPr id="23558" name="Rectangle 5"/>
            <p:cNvSpPr>
              <a:spLocks noChangeArrowheads="1"/>
            </p:cNvSpPr>
            <p:nvPr/>
          </p:nvSpPr>
          <p:spPr bwMode="auto">
            <a:xfrm>
              <a:off x="1056" y="2400"/>
              <a:ext cx="3600" cy="168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23559" name="Picture 3" descr="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2544"/>
              <a:ext cx="3360" cy="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heel(1)">
                                      <p:cBhvr>
                                        <p:cTn id="7" dur="20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88950" y="1268413"/>
            <a:ext cx="8424863" cy="484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50000"/>
              </a:lnSpc>
              <a:spcBef>
                <a:spcPts val="600"/>
              </a:spcBef>
            </a:pPr>
            <a:r>
              <a:rPr kumimoji="1" lang="zh-CN" altLang="en-US" sz="2800" b="1">
                <a:solidFill>
                  <a:srgbClr val="FF0000"/>
                </a:solidFill>
                <a:latin typeface="Times New Roman" pitchFamily="18" charset="0"/>
                <a:ea typeface="楷体_GB2312"/>
                <a:cs typeface="楷体_GB2312"/>
              </a:rPr>
              <a:t>性质</a:t>
            </a:r>
            <a:r>
              <a:rPr kumimoji="1" lang="en-US" altLang="zh-CN" sz="2800" b="1">
                <a:solidFill>
                  <a:srgbClr val="FF0000"/>
                </a:solidFill>
                <a:latin typeface="Times New Roman" pitchFamily="18" charset="0"/>
                <a:ea typeface="楷体_GB2312"/>
                <a:cs typeface="楷体_GB2312"/>
              </a:rPr>
              <a:t>4</a:t>
            </a:r>
            <a:r>
              <a:rPr kumimoji="1" lang="zh-CN" altLang="en-US" sz="2800" b="1">
                <a:solidFill>
                  <a:srgbClr val="FF0000"/>
                </a:solidFill>
                <a:latin typeface="Times New Roman" pitchFamily="18" charset="0"/>
                <a:ea typeface="楷体_GB2312"/>
                <a:cs typeface="楷体_GB2312"/>
              </a:rPr>
              <a:t>：具有 </a:t>
            </a:r>
            <a:r>
              <a:rPr kumimoji="1" lang="en-US" altLang="zh-CN" sz="2800" b="1">
                <a:solidFill>
                  <a:srgbClr val="FF0000"/>
                </a:solidFill>
                <a:latin typeface="Times New Roman" pitchFamily="18" charset="0"/>
                <a:ea typeface="楷体_GB2312"/>
                <a:cs typeface="楷体_GB2312"/>
              </a:rPr>
              <a:t>n </a:t>
            </a:r>
            <a:r>
              <a:rPr kumimoji="1" lang="zh-CN" altLang="en-US" sz="2800" b="1">
                <a:solidFill>
                  <a:srgbClr val="FF0000"/>
                </a:solidFill>
                <a:latin typeface="Times New Roman" pitchFamily="18" charset="0"/>
                <a:ea typeface="楷体_GB2312"/>
                <a:cs typeface="楷体_GB2312"/>
              </a:rPr>
              <a:t>个结点的完全二叉树的高度为</a:t>
            </a:r>
            <a:r>
              <a:rPr kumimoji="1" lang="zh-CN" altLang="en-US" sz="2800" b="1">
                <a:solidFill>
                  <a:srgbClr val="FF0000"/>
                </a:solidFill>
                <a:latin typeface="宋体" pitchFamily="2" charset="-122"/>
                <a:ea typeface="楷体_GB2312"/>
                <a:cs typeface="楷体_GB2312"/>
                <a:sym typeface="Symbol" pitchFamily="18" charset="2"/>
              </a:rPr>
              <a:t></a:t>
            </a:r>
            <a:r>
              <a:rPr kumimoji="1" lang="en-US" altLang="zh-CN" sz="2800" b="1">
                <a:solidFill>
                  <a:srgbClr val="FF0000"/>
                </a:solidFill>
                <a:latin typeface="Times New Roman" pitchFamily="18" charset="0"/>
                <a:ea typeface="楷体_GB2312"/>
                <a:cs typeface="楷体_GB2312"/>
              </a:rPr>
              <a:t>log</a:t>
            </a:r>
            <a:r>
              <a:rPr kumimoji="1" lang="en-US" altLang="zh-CN" sz="2800" b="1" baseline="-30000">
                <a:solidFill>
                  <a:srgbClr val="FF0000"/>
                </a:solidFill>
                <a:latin typeface="Times New Roman" pitchFamily="18" charset="0"/>
                <a:ea typeface="楷体_GB2312"/>
                <a:cs typeface="楷体_GB2312"/>
              </a:rPr>
              <a:t>2</a:t>
            </a:r>
            <a:r>
              <a:rPr kumimoji="1" lang="en-US" altLang="zh-CN" sz="2800" b="1">
                <a:solidFill>
                  <a:srgbClr val="FF0000"/>
                </a:solidFill>
                <a:latin typeface="Times New Roman" pitchFamily="18" charset="0"/>
                <a:ea typeface="楷体_GB2312"/>
                <a:cs typeface="楷体_GB2312"/>
              </a:rPr>
              <a:t>(n+1)</a:t>
            </a:r>
            <a:r>
              <a:rPr kumimoji="1" lang="en-US" altLang="zh-CN" sz="2800" b="1">
                <a:solidFill>
                  <a:srgbClr val="FF0000"/>
                </a:solidFill>
                <a:latin typeface="宋体" pitchFamily="2" charset="-122"/>
                <a:ea typeface="楷体_GB2312"/>
                <a:cs typeface="楷体_GB2312"/>
                <a:sym typeface="Symbol" pitchFamily="18" charset="2"/>
              </a:rPr>
              <a:t></a:t>
            </a:r>
            <a:r>
              <a:rPr kumimoji="1" lang="en-US" altLang="zh-CN" sz="2800" b="1">
                <a:solidFill>
                  <a:srgbClr val="FF0000"/>
                </a:solidFill>
                <a:latin typeface="Times New Roman" pitchFamily="18" charset="0"/>
                <a:ea typeface="楷体_GB2312"/>
                <a:cs typeface="楷体_GB2312"/>
              </a:rPr>
              <a:t> </a:t>
            </a:r>
            <a:r>
              <a:rPr kumimoji="1" lang="zh-CN" altLang="en-US" sz="2800" b="1">
                <a:solidFill>
                  <a:srgbClr val="FF0000"/>
                </a:solidFill>
                <a:latin typeface="Times New Roman" pitchFamily="18" charset="0"/>
                <a:ea typeface="楷体_GB2312"/>
                <a:cs typeface="楷体_GB2312"/>
              </a:rPr>
              <a:t>。</a:t>
            </a:r>
          </a:p>
          <a:p>
            <a:pPr algn="just" eaLnBrk="1" hangingPunct="1">
              <a:lnSpc>
                <a:spcPct val="150000"/>
              </a:lnSpc>
              <a:spcBef>
                <a:spcPts val="600"/>
              </a:spcBef>
            </a:pPr>
            <a:r>
              <a:rPr kumimoji="1" lang="zh-CN" altLang="en-US" sz="2800" b="1">
                <a:solidFill>
                  <a:srgbClr val="000000"/>
                </a:solidFill>
                <a:latin typeface="Times New Roman" pitchFamily="18" charset="0"/>
                <a:ea typeface="楷体_GB2312"/>
                <a:cs typeface="楷体_GB2312"/>
              </a:rPr>
              <a:t>证明：设完全二叉树的高度为</a:t>
            </a:r>
            <a:r>
              <a:rPr kumimoji="1" lang="en-US" altLang="zh-CN" sz="2800" b="1">
                <a:solidFill>
                  <a:srgbClr val="000000"/>
                </a:solidFill>
                <a:latin typeface="Times New Roman" pitchFamily="18" charset="0"/>
                <a:ea typeface="楷体_GB2312"/>
                <a:cs typeface="楷体_GB2312"/>
              </a:rPr>
              <a:t>h</a:t>
            </a:r>
            <a:r>
              <a:rPr kumimoji="1" lang="zh-CN" altLang="en-US" sz="2800" b="1">
                <a:solidFill>
                  <a:srgbClr val="000000"/>
                </a:solidFill>
                <a:latin typeface="Times New Roman" pitchFamily="18" charset="0"/>
                <a:ea typeface="楷体_GB2312"/>
                <a:cs typeface="楷体_GB2312"/>
              </a:rPr>
              <a:t>，则由性质</a:t>
            </a:r>
            <a:r>
              <a:rPr kumimoji="1" lang="en-US" altLang="zh-CN" sz="2800" b="1">
                <a:solidFill>
                  <a:srgbClr val="000000"/>
                </a:solidFill>
                <a:latin typeface="Times New Roman" pitchFamily="18" charset="0"/>
                <a:ea typeface="楷体_GB2312"/>
                <a:cs typeface="楷体_GB2312"/>
              </a:rPr>
              <a:t>2</a:t>
            </a:r>
            <a:r>
              <a:rPr kumimoji="1" lang="zh-CN" altLang="en-US" sz="2800" b="1">
                <a:solidFill>
                  <a:srgbClr val="000000"/>
                </a:solidFill>
                <a:latin typeface="Times New Roman" pitchFamily="18" charset="0"/>
                <a:ea typeface="楷体_GB2312"/>
                <a:cs typeface="楷体_GB2312"/>
              </a:rPr>
              <a:t>得：</a:t>
            </a:r>
          </a:p>
          <a:p>
            <a:pPr algn="just" eaLnBrk="1" hangingPunct="1">
              <a:lnSpc>
                <a:spcPct val="150000"/>
              </a:lnSpc>
              <a:spcBef>
                <a:spcPts val="600"/>
              </a:spcBef>
            </a:pPr>
            <a:r>
              <a:rPr kumimoji="1" lang="en-US" altLang="zh-CN" sz="2800" b="1">
                <a:solidFill>
                  <a:srgbClr val="000000"/>
                </a:solidFill>
                <a:latin typeface="Times New Roman" pitchFamily="18" charset="0"/>
                <a:ea typeface="楷体_GB2312"/>
                <a:cs typeface="楷体_GB2312"/>
              </a:rPr>
              <a:t>2</a:t>
            </a:r>
            <a:r>
              <a:rPr kumimoji="1" lang="en-US" altLang="zh-CN" sz="2800" b="1" baseline="30000">
                <a:solidFill>
                  <a:srgbClr val="000000"/>
                </a:solidFill>
                <a:latin typeface="Times New Roman" pitchFamily="18" charset="0"/>
                <a:ea typeface="楷体_GB2312"/>
                <a:cs typeface="楷体_GB2312"/>
              </a:rPr>
              <a:t>h-1</a:t>
            </a:r>
            <a:r>
              <a:rPr kumimoji="1" lang="en-US" altLang="zh-CN" sz="2800" b="1">
                <a:solidFill>
                  <a:srgbClr val="000000"/>
                </a:solidFill>
                <a:latin typeface="Times New Roman" pitchFamily="18" charset="0"/>
                <a:ea typeface="楷体_GB2312"/>
                <a:cs typeface="楷体_GB2312"/>
              </a:rPr>
              <a:t>-1</a:t>
            </a:r>
            <a:r>
              <a:rPr kumimoji="1" lang="zh-CN" altLang="en-US" sz="2800" b="1">
                <a:solidFill>
                  <a:srgbClr val="000000"/>
                </a:solidFill>
                <a:latin typeface="Times New Roman" pitchFamily="18" charset="0"/>
                <a:ea typeface="楷体_GB2312"/>
                <a:cs typeface="楷体_GB2312"/>
              </a:rPr>
              <a:t>＜</a:t>
            </a:r>
            <a:r>
              <a:rPr kumimoji="1" lang="en-US" altLang="zh-CN" sz="2800" b="1">
                <a:solidFill>
                  <a:srgbClr val="000000"/>
                </a:solidFill>
                <a:latin typeface="Times New Roman" pitchFamily="18" charset="0"/>
                <a:ea typeface="楷体_GB2312"/>
                <a:cs typeface="楷体_GB2312"/>
              </a:rPr>
              <a:t>n≤2</a:t>
            </a:r>
            <a:r>
              <a:rPr kumimoji="1" lang="en-US" altLang="zh-CN" sz="2800" b="1" baseline="30000">
                <a:solidFill>
                  <a:srgbClr val="000000"/>
                </a:solidFill>
                <a:latin typeface="Times New Roman" pitchFamily="18" charset="0"/>
                <a:ea typeface="楷体_GB2312"/>
                <a:cs typeface="楷体_GB2312"/>
              </a:rPr>
              <a:t>h </a:t>
            </a:r>
            <a:r>
              <a:rPr kumimoji="1" lang="en-US" altLang="zh-CN" sz="2800" b="1">
                <a:solidFill>
                  <a:srgbClr val="000000"/>
                </a:solidFill>
                <a:latin typeface="Times New Roman" pitchFamily="18" charset="0"/>
                <a:ea typeface="楷体_GB2312"/>
                <a:cs typeface="楷体_GB2312"/>
              </a:rPr>
              <a:t>-1   </a:t>
            </a:r>
          </a:p>
          <a:p>
            <a:pPr algn="just" eaLnBrk="1" hangingPunct="1">
              <a:lnSpc>
                <a:spcPct val="150000"/>
              </a:lnSpc>
              <a:spcBef>
                <a:spcPts val="600"/>
              </a:spcBef>
            </a:pPr>
            <a:r>
              <a:rPr kumimoji="1" lang="en-US" altLang="zh-CN" sz="2800" b="1">
                <a:solidFill>
                  <a:srgbClr val="000000"/>
                </a:solidFill>
                <a:latin typeface="Times New Roman" pitchFamily="18" charset="0"/>
                <a:ea typeface="楷体_GB2312"/>
                <a:cs typeface="楷体_GB2312"/>
              </a:rPr>
              <a:t>2</a:t>
            </a:r>
            <a:r>
              <a:rPr kumimoji="1" lang="en-US" altLang="zh-CN" sz="2800" b="1" baseline="30000">
                <a:solidFill>
                  <a:srgbClr val="000000"/>
                </a:solidFill>
                <a:latin typeface="Times New Roman" pitchFamily="18" charset="0"/>
                <a:ea typeface="楷体_GB2312"/>
                <a:cs typeface="楷体_GB2312"/>
              </a:rPr>
              <a:t>h-1</a:t>
            </a:r>
            <a:r>
              <a:rPr kumimoji="1" lang="zh-CN" altLang="en-US" sz="2800" b="1">
                <a:solidFill>
                  <a:srgbClr val="000000"/>
                </a:solidFill>
                <a:latin typeface="Times New Roman" pitchFamily="18" charset="0"/>
                <a:ea typeface="楷体_GB2312"/>
                <a:cs typeface="楷体_GB2312"/>
              </a:rPr>
              <a:t>＜</a:t>
            </a:r>
            <a:r>
              <a:rPr kumimoji="1" lang="en-US" altLang="zh-CN" sz="2800" b="1">
                <a:solidFill>
                  <a:srgbClr val="000000"/>
                </a:solidFill>
                <a:latin typeface="Times New Roman" pitchFamily="18" charset="0"/>
                <a:ea typeface="楷体_GB2312"/>
                <a:cs typeface="楷体_GB2312"/>
              </a:rPr>
              <a:t>n+1≤2</a:t>
            </a:r>
            <a:r>
              <a:rPr kumimoji="1" lang="en-US" altLang="zh-CN" sz="2800" b="1" baseline="30000">
                <a:solidFill>
                  <a:srgbClr val="000000"/>
                </a:solidFill>
                <a:latin typeface="Times New Roman" pitchFamily="18" charset="0"/>
                <a:ea typeface="楷体_GB2312"/>
                <a:cs typeface="楷体_GB2312"/>
              </a:rPr>
              <a:t>h</a:t>
            </a:r>
            <a:r>
              <a:rPr kumimoji="1" lang="en-US" altLang="zh-CN" sz="2800" b="1">
                <a:solidFill>
                  <a:srgbClr val="000000"/>
                </a:solidFill>
                <a:latin typeface="Times New Roman" pitchFamily="18" charset="0"/>
                <a:ea typeface="楷体_GB2312"/>
                <a:cs typeface="楷体_GB2312"/>
              </a:rPr>
              <a:t>  </a:t>
            </a:r>
          </a:p>
          <a:p>
            <a:pPr algn="just" eaLnBrk="1" hangingPunct="1">
              <a:lnSpc>
                <a:spcPct val="150000"/>
              </a:lnSpc>
              <a:spcBef>
                <a:spcPts val="600"/>
              </a:spcBef>
            </a:pPr>
            <a:r>
              <a:rPr kumimoji="1" lang="zh-CN" altLang="en-US" sz="2800" b="1">
                <a:solidFill>
                  <a:srgbClr val="000000"/>
                </a:solidFill>
                <a:latin typeface="Times New Roman" pitchFamily="18" charset="0"/>
                <a:ea typeface="楷体_GB2312"/>
                <a:cs typeface="楷体_GB2312"/>
              </a:rPr>
              <a:t>不等式中的各项取对数得：</a:t>
            </a:r>
            <a:r>
              <a:rPr kumimoji="1" lang="en-US" altLang="zh-CN" sz="2800" b="1">
                <a:solidFill>
                  <a:srgbClr val="000000"/>
                </a:solidFill>
                <a:latin typeface="Times New Roman" pitchFamily="18" charset="0"/>
                <a:ea typeface="楷体_GB2312"/>
                <a:cs typeface="楷体_GB2312"/>
              </a:rPr>
              <a:t>h-1</a:t>
            </a:r>
            <a:r>
              <a:rPr kumimoji="1" lang="zh-CN" altLang="en-US" sz="2800" b="1">
                <a:solidFill>
                  <a:srgbClr val="000000"/>
                </a:solidFill>
                <a:latin typeface="Times New Roman" pitchFamily="18" charset="0"/>
                <a:ea typeface="楷体_GB2312"/>
                <a:cs typeface="楷体_GB2312"/>
              </a:rPr>
              <a:t>＜</a:t>
            </a:r>
            <a:r>
              <a:rPr kumimoji="1" lang="en-US" altLang="zh-CN" sz="2800" b="1">
                <a:solidFill>
                  <a:srgbClr val="000000"/>
                </a:solidFill>
                <a:latin typeface="Times New Roman" pitchFamily="18" charset="0"/>
                <a:ea typeface="楷体_GB2312"/>
                <a:cs typeface="楷体_GB2312"/>
              </a:rPr>
              <a:t>log</a:t>
            </a:r>
            <a:r>
              <a:rPr kumimoji="1" lang="en-US" altLang="zh-CN" sz="2800" b="1" baseline="-30000">
                <a:solidFill>
                  <a:srgbClr val="000000"/>
                </a:solidFill>
                <a:latin typeface="Times New Roman" pitchFamily="18" charset="0"/>
                <a:ea typeface="楷体_GB2312"/>
                <a:cs typeface="楷体_GB2312"/>
              </a:rPr>
              <a:t>2</a:t>
            </a:r>
            <a:r>
              <a:rPr kumimoji="1" lang="en-US" altLang="zh-CN" sz="2800" b="1">
                <a:solidFill>
                  <a:srgbClr val="000000"/>
                </a:solidFill>
                <a:latin typeface="Times New Roman" pitchFamily="18" charset="0"/>
                <a:ea typeface="楷体_GB2312"/>
                <a:cs typeface="楷体_GB2312"/>
              </a:rPr>
              <a:t>(n+1)≤h</a:t>
            </a:r>
            <a:r>
              <a:rPr kumimoji="1" lang="zh-CN" altLang="en-US" sz="2800" b="1">
                <a:solidFill>
                  <a:srgbClr val="000000"/>
                </a:solidFill>
                <a:latin typeface="Times New Roman" pitchFamily="18" charset="0"/>
                <a:ea typeface="楷体_GB2312"/>
                <a:cs typeface="楷体_GB2312"/>
              </a:rPr>
              <a:t>。因为</a:t>
            </a:r>
            <a:r>
              <a:rPr kumimoji="1" lang="en-US" altLang="zh-CN" sz="2800" b="1">
                <a:solidFill>
                  <a:srgbClr val="000000"/>
                </a:solidFill>
                <a:latin typeface="Times New Roman" pitchFamily="18" charset="0"/>
                <a:ea typeface="楷体_GB2312"/>
                <a:cs typeface="楷体_GB2312"/>
              </a:rPr>
              <a:t>h</a:t>
            </a:r>
            <a:r>
              <a:rPr kumimoji="1" lang="zh-CN" altLang="en-US" sz="2800" b="1">
                <a:solidFill>
                  <a:srgbClr val="000000"/>
                </a:solidFill>
                <a:latin typeface="Times New Roman" pitchFamily="18" charset="0"/>
                <a:ea typeface="楷体_GB2312"/>
                <a:cs typeface="楷体_GB2312"/>
              </a:rPr>
              <a:t>为整数，所以</a:t>
            </a:r>
            <a:r>
              <a:rPr kumimoji="1" lang="en-US" altLang="zh-CN" sz="2800" b="1">
                <a:solidFill>
                  <a:srgbClr val="000000"/>
                </a:solidFill>
                <a:latin typeface="Times New Roman" pitchFamily="18" charset="0"/>
                <a:ea typeface="楷体_GB2312"/>
                <a:cs typeface="楷体_GB2312"/>
              </a:rPr>
              <a:t>h=</a:t>
            </a:r>
            <a:r>
              <a:rPr kumimoji="1" lang="en-US" altLang="zh-CN" sz="2800" b="1">
                <a:solidFill>
                  <a:srgbClr val="000000"/>
                </a:solidFill>
                <a:latin typeface="宋体" pitchFamily="2" charset="-122"/>
                <a:ea typeface="楷体_GB2312"/>
                <a:cs typeface="楷体_GB2312"/>
                <a:sym typeface="Symbol" pitchFamily="18" charset="2"/>
              </a:rPr>
              <a:t></a:t>
            </a:r>
            <a:r>
              <a:rPr kumimoji="1" lang="en-US" altLang="zh-CN" sz="2800" b="1">
                <a:solidFill>
                  <a:srgbClr val="000000"/>
                </a:solidFill>
                <a:latin typeface="Times New Roman" pitchFamily="18" charset="0"/>
                <a:ea typeface="楷体_GB2312"/>
                <a:cs typeface="楷体_GB2312"/>
              </a:rPr>
              <a:t>log</a:t>
            </a:r>
            <a:r>
              <a:rPr kumimoji="1" lang="en-US" altLang="zh-CN" sz="2800" b="1" baseline="-30000">
                <a:solidFill>
                  <a:srgbClr val="000000"/>
                </a:solidFill>
                <a:latin typeface="Times New Roman" pitchFamily="18" charset="0"/>
                <a:ea typeface="楷体_GB2312"/>
                <a:cs typeface="楷体_GB2312"/>
              </a:rPr>
              <a:t>2</a:t>
            </a:r>
            <a:r>
              <a:rPr kumimoji="1" lang="en-US" altLang="zh-CN" sz="2800" b="1">
                <a:solidFill>
                  <a:srgbClr val="000000"/>
                </a:solidFill>
                <a:latin typeface="Times New Roman" pitchFamily="18" charset="0"/>
                <a:ea typeface="楷体_GB2312"/>
                <a:cs typeface="楷体_GB2312"/>
              </a:rPr>
              <a:t>(n+1)</a:t>
            </a:r>
            <a:r>
              <a:rPr kumimoji="1" lang="en-US" altLang="zh-CN" sz="2800" b="1">
                <a:solidFill>
                  <a:srgbClr val="000000"/>
                </a:solidFill>
                <a:latin typeface="宋体" pitchFamily="2" charset="-122"/>
                <a:ea typeface="楷体_GB2312"/>
                <a:cs typeface="楷体_GB2312"/>
                <a:sym typeface="Symbol" pitchFamily="18" charset="2"/>
              </a:rPr>
              <a:t></a:t>
            </a:r>
            <a:r>
              <a:rPr kumimoji="1" lang="zh-CN" altLang="en-US" sz="2800" b="1">
                <a:solidFill>
                  <a:srgbClr val="000000"/>
                </a:solidFill>
                <a:latin typeface="Times New Roman" pitchFamily="18" charset="0"/>
                <a:ea typeface="楷体_GB2312"/>
                <a:cs typeface="楷体_GB2312"/>
              </a:rPr>
              <a:t>。</a:t>
            </a:r>
            <a:endParaRPr kumimoji="1" lang="zh-CN" altLang="en-US" sz="2800" b="1">
              <a:latin typeface="Times New Roman" pitchFamily="18" charset="0"/>
              <a:ea typeface="楷体_GB2312"/>
              <a:cs typeface="楷体_GB2312"/>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79388" y="1304925"/>
            <a:ext cx="8713787"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ts val="600"/>
              </a:spcBef>
            </a:pPr>
            <a:r>
              <a:rPr kumimoji="1" lang="zh-CN" altLang="en-US" sz="2400" b="1">
                <a:solidFill>
                  <a:srgbClr val="FF0000"/>
                </a:solidFill>
                <a:latin typeface="Times New Roman" pitchFamily="18" charset="0"/>
              </a:rPr>
              <a:t>性质</a:t>
            </a:r>
            <a:r>
              <a:rPr kumimoji="1" lang="en-US" altLang="zh-CN" sz="2400" b="1">
                <a:solidFill>
                  <a:srgbClr val="FF0000"/>
                </a:solidFill>
                <a:latin typeface="Times New Roman" pitchFamily="18" charset="0"/>
              </a:rPr>
              <a:t>5</a:t>
            </a:r>
            <a:r>
              <a:rPr kumimoji="1" lang="zh-CN" altLang="en-US" sz="2400" b="1">
                <a:solidFill>
                  <a:srgbClr val="FF0000"/>
                </a:solidFill>
                <a:latin typeface="Times New Roman" pitchFamily="18" charset="0"/>
              </a:rPr>
              <a:t>：如果将一棵有</a:t>
            </a:r>
            <a:r>
              <a:rPr kumimoji="1" lang="en-US" altLang="zh-CN" sz="2400" b="1">
                <a:solidFill>
                  <a:srgbClr val="FF0000"/>
                </a:solidFill>
                <a:latin typeface="Times New Roman" pitchFamily="18" charset="0"/>
              </a:rPr>
              <a:t>n</a:t>
            </a:r>
            <a:r>
              <a:rPr kumimoji="1" lang="zh-CN" altLang="en-US" sz="2400" b="1">
                <a:solidFill>
                  <a:srgbClr val="FF0000"/>
                </a:solidFill>
                <a:latin typeface="Times New Roman" pitchFamily="18" charset="0"/>
              </a:rPr>
              <a:t>个结点的完全二叉树自顶向下，同一层自左向右连续给结点编号</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2</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n-1</a:t>
            </a:r>
            <a:r>
              <a:rPr kumimoji="1" lang="zh-CN" altLang="en-US" sz="2400" b="1">
                <a:solidFill>
                  <a:srgbClr val="FF0000"/>
                </a:solidFill>
                <a:latin typeface="Times New Roman" pitchFamily="18" charset="0"/>
              </a:rPr>
              <a:t>。则有以下关系：</a:t>
            </a:r>
          </a:p>
          <a:p>
            <a:pPr algn="just" eaLnBrk="1" hangingPunct="1">
              <a:lnSpc>
                <a:spcPct val="120000"/>
              </a:lnSpc>
              <a:spcBef>
                <a:spcPts val="600"/>
              </a:spcBef>
            </a:pPr>
            <a:r>
              <a:rPr kumimoji="1" lang="zh-CN" altLang="en-US" sz="2400" b="1">
                <a:solidFill>
                  <a:srgbClr val="7030A0"/>
                </a:solidFill>
                <a:latin typeface="Times New Roman" pitchFamily="18" charset="0"/>
              </a:rPr>
              <a:t>（</a:t>
            </a:r>
            <a:r>
              <a:rPr kumimoji="1" lang="en-US" altLang="zh-CN" sz="2400" b="1">
                <a:solidFill>
                  <a:srgbClr val="7030A0"/>
                </a:solidFill>
                <a:latin typeface="Times New Roman" pitchFamily="18" charset="0"/>
              </a:rPr>
              <a:t>1</a:t>
            </a:r>
            <a:r>
              <a:rPr kumimoji="1" lang="zh-CN" altLang="en-US" sz="2400" b="1">
                <a:solidFill>
                  <a:srgbClr val="7030A0"/>
                </a:solidFill>
                <a:latin typeface="Times New Roman" pitchFamily="18" charset="0"/>
              </a:rPr>
              <a:t>）若</a:t>
            </a:r>
            <a:r>
              <a:rPr kumimoji="1" lang="en-US" altLang="zh-CN" sz="2400" b="1">
                <a:solidFill>
                  <a:srgbClr val="7030A0"/>
                </a:solidFill>
                <a:latin typeface="Times New Roman" pitchFamily="18" charset="0"/>
              </a:rPr>
              <a:t>i</a:t>
            </a:r>
            <a:r>
              <a:rPr kumimoji="1" lang="zh-CN" altLang="en-US" sz="2400" b="1">
                <a:solidFill>
                  <a:srgbClr val="7030A0"/>
                </a:solidFill>
                <a:latin typeface="Times New Roman" pitchFamily="18" charset="0"/>
              </a:rPr>
              <a:t>＝</a:t>
            </a:r>
            <a:r>
              <a:rPr kumimoji="1" lang="en-US" altLang="zh-CN" sz="2400" b="1">
                <a:solidFill>
                  <a:srgbClr val="7030A0"/>
                </a:solidFill>
                <a:latin typeface="Times New Roman" pitchFamily="18" charset="0"/>
              </a:rPr>
              <a:t>0</a:t>
            </a:r>
            <a:r>
              <a:rPr kumimoji="1" lang="zh-CN" altLang="en-US" sz="2400" b="1">
                <a:solidFill>
                  <a:srgbClr val="7030A0"/>
                </a:solidFill>
                <a:latin typeface="Times New Roman" pitchFamily="18" charset="0"/>
              </a:rPr>
              <a:t>，则 </a:t>
            </a:r>
            <a:r>
              <a:rPr kumimoji="1" lang="en-US" altLang="zh-CN" sz="2400" b="1">
                <a:solidFill>
                  <a:srgbClr val="7030A0"/>
                </a:solidFill>
                <a:latin typeface="Times New Roman" pitchFamily="18" charset="0"/>
              </a:rPr>
              <a:t>i </a:t>
            </a:r>
            <a:r>
              <a:rPr kumimoji="1" lang="zh-CN" altLang="en-US" sz="2400" b="1">
                <a:solidFill>
                  <a:srgbClr val="7030A0"/>
                </a:solidFill>
                <a:latin typeface="Times New Roman" pitchFamily="18" charset="0"/>
              </a:rPr>
              <a:t>无双亲，若</a:t>
            </a:r>
            <a:r>
              <a:rPr kumimoji="1" lang="en-US" altLang="zh-CN" sz="2400" b="1">
                <a:solidFill>
                  <a:srgbClr val="7030A0"/>
                </a:solidFill>
                <a:latin typeface="Times New Roman" pitchFamily="18" charset="0"/>
              </a:rPr>
              <a:t>i</a:t>
            </a:r>
            <a:r>
              <a:rPr kumimoji="1" lang="zh-CN" altLang="en-US" sz="2400" b="1">
                <a:solidFill>
                  <a:srgbClr val="7030A0"/>
                </a:solidFill>
                <a:latin typeface="Times New Roman" pitchFamily="18" charset="0"/>
              </a:rPr>
              <a:t>＞</a:t>
            </a:r>
            <a:r>
              <a:rPr kumimoji="1" lang="en-US" altLang="zh-CN" sz="2400" b="1">
                <a:solidFill>
                  <a:srgbClr val="7030A0"/>
                </a:solidFill>
                <a:latin typeface="Times New Roman" pitchFamily="18" charset="0"/>
              </a:rPr>
              <a:t>0</a:t>
            </a:r>
            <a:r>
              <a:rPr kumimoji="1" lang="zh-CN" altLang="en-US" sz="2400" b="1">
                <a:solidFill>
                  <a:srgbClr val="7030A0"/>
                </a:solidFill>
                <a:latin typeface="Times New Roman" pitchFamily="18" charset="0"/>
              </a:rPr>
              <a:t>，则 </a:t>
            </a:r>
            <a:r>
              <a:rPr kumimoji="1" lang="en-US" altLang="zh-CN" sz="2400" b="1">
                <a:solidFill>
                  <a:srgbClr val="7030A0"/>
                </a:solidFill>
                <a:latin typeface="Times New Roman" pitchFamily="18" charset="0"/>
              </a:rPr>
              <a:t>i </a:t>
            </a:r>
            <a:r>
              <a:rPr kumimoji="1" lang="zh-CN" altLang="en-US" sz="2400" b="1">
                <a:solidFill>
                  <a:srgbClr val="7030A0"/>
                </a:solidFill>
                <a:latin typeface="Times New Roman" pitchFamily="18" charset="0"/>
              </a:rPr>
              <a:t>的双亲为</a:t>
            </a:r>
            <a:r>
              <a:rPr kumimoji="1" lang="zh-CN" altLang="en-US" sz="2400" b="1">
                <a:solidFill>
                  <a:srgbClr val="7030A0"/>
                </a:solidFill>
                <a:latin typeface="宋体" pitchFamily="2" charset="-122"/>
                <a:sym typeface="Symbol" pitchFamily="18" charset="2"/>
              </a:rPr>
              <a:t></a:t>
            </a:r>
            <a:r>
              <a:rPr kumimoji="1" lang="en-US" altLang="zh-CN" sz="2400" b="1">
                <a:solidFill>
                  <a:srgbClr val="7030A0"/>
                </a:solidFill>
                <a:latin typeface="Times New Roman" pitchFamily="18" charset="0"/>
              </a:rPr>
              <a:t>i/2</a:t>
            </a:r>
            <a:r>
              <a:rPr kumimoji="1" lang="en-US" altLang="zh-CN" sz="2400" b="1">
                <a:solidFill>
                  <a:srgbClr val="7030A0"/>
                </a:solidFill>
                <a:latin typeface="宋体" pitchFamily="2" charset="-122"/>
                <a:sym typeface="Symbol" pitchFamily="18" charset="2"/>
              </a:rPr>
              <a:t></a:t>
            </a:r>
            <a:r>
              <a:rPr kumimoji="1" lang="en-US" altLang="zh-CN" sz="2400" b="1">
                <a:solidFill>
                  <a:srgbClr val="7030A0"/>
                </a:solidFill>
                <a:latin typeface="Times New Roman" pitchFamily="18" charset="0"/>
              </a:rPr>
              <a:t>-1</a:t>
            </a:r>
            <a:r>
              <a:rPr kumimoji="1" lang="zh-CN" altLang="en-US" sz="2400" b="1">
                <a:solidFill>
                  <a:srgbClr val="7030A0"/>
                </a:solidFill>
                <a:latin typeface="Times New Roman" pitchFamily="18" charset="0"/>
              </a:rPr>
              <a:t>；</a:t>
            </a:r>
          </a:p>
          <a:p>
            <a:pPr algn="just" eaLnBrk="1" hangingPunct="1">
              <a:lnSpc>
                <a:spcPct val="120000"/>
              </a:lnSpc>
              <a:spcBef>
                <a:spcPts val="600"/>
              </a:spcBef>
            </a:pP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2</a:t>
            </a:r>
            <a:r>
              <a:rPr kumimoji="1" lang="zh-CN" altLang="en-US" sz="2400" b="1">
                <a:solidFill>
                  <a:srgbClr val="FF0000"/>
                </a:solidFill>
                <a:latin typeface="Times New Roman" pitchFamily="18" charset="0"/>
              </a:rPr>
              <a:t>）若</a:t>
            </a:r>
            <a:r>
              <a:rPr kumimoji="1" lang="en-US" altLang="zh-CN" sz="2400" b="1">
                <a:solidFill>
                  <a:srgbClr val="FF0000"/>
                </a:solidFill>
                <a:latin typeface="Times New Roman" pitchFamily="18" charset="0"/>
              </a:rPr>
              <a:t>2*i+1&lt;n</a:t>
            </a:r>
            <a:r>
              <a:rPr kumimoji="1" lang="zh-CN" altLang="en-US" sz="2400" b="1">
                <a:solidFill>
                  <a:srgbClr val="FF0000"/>
                </a:solidFill>
                <a:latin typeface="Times New Roman" pitchFamily="18" charset="0"/>
              </a:rPr>
              <a:t>，则 </a:t>
            </a:r>
            <a:r>
              <a:rPr kumimoji="1" lang="en-US" altLang="zh-CN" sz="2400" b="1">
                <a:solidFill>
                  <a:srgbClr val="FF0000"/>
                </a:solidFill>
                <a:latin typeface="Times New Roman" pitchFamily="18" charset="0"/>
              </a:rPr>
              <a:t>i </a:t>
            </a:r>
            <a:r>
              <a:rPr kumimoji="1" lang="zh-CN" altLang="en-US" sz="2400" b="1">
                <a:solidFill>
                  <a:srgbClr val="FF0000"/>
                </a:solidFill>
                <a:latin typeface="Times New Roman" pitchFamily="18" charset="0"/>
              </a:rPr>
              <a:t>的左孩子为</a:t>
            </a:r>
            <a:r>
              <a:rPr kumimoji="1" lang="en-US" altLang="zh-CN" sz="2400" b="1">
                <a:solidFill>
                  <a:srgbClr val="FF0000"/>
                </a:solidFill>
                <a:latin typeface="Times New Roman" pitchFamily="18" charset="0"/>
              </a:rPr>
              <a:t>2*i+1</a:t>
            </a:r>
            <a:r>
              <a:rPr kumimoji="1" lang="zh-CN" altLang="en-US" sz="2400" b="1">
                <a:solidFill>
                  <a:srgbClr val="FF0000"/>
                </a:solidFill>
                <a:latin typeface="Times New Roman" pitchFamily="18" charset="0"/>
              </a:rPr>
              <a:t>；</a:t>
            </a:r>
          </a:p>
          <a:p>
            <a:pPr algn="just" eaLnBrk="1" hangingPunct="1">
              <a:lnSpc>
                <a:spcPct val="120000"/>
              </a:lnSpc>
              <a:spcBef>
                <a:spcPts val="600"/>
              </a:spcBef>
            </a:pPr>
            <a:r>
              <a:rPr kumimoji="1" lang="zh-CN" altLang="en-US" sz="2400" b="1">
                <a:solidFill>
                  <a:srgbClr val="7030A0"/>
                </a:solidFill>
                <a:latin typeface="Times New Roman" pitchFamily="18" charset="0"/>
              </a:rPr>
              <a:t>（</a:t>
            </a:r>
            <a:r>
              <a:rPr kumimoji="1" lang="en-US" altLang="zh-CN" sz="2400" b="1">
                <a:solidFill>
                  <a:srgbClr val="7030A0"/>
                </a:solidFill>
                <a:latin typeface="Times New Roman" pitchFamily="18" charset="0"/>
              </a:rPr>
              <a:t>3</a:t>
            </a:r>
            <a:r>
              <a:rPr kumimoji="1" lang="zh-CN" altLang="en-US" sz="2400" b="1">
                <a:solidFill>
                  <a:srgbClr val="7030A0"/>
                </a:solidFill>
                <a:latin typeface="Times New Roman" pitchFamily="18" charset="0"/>
              </a:rPr>
              <a:t>）若</a:t>
            </a:r>
            <a:r>
              <a:rPr kumimoji="1" lang="en-US" altLang="zh-CN" sz="2400" b="1">
                <a:solidFill>
                  <a:srgbClr val="7030A0"/>
                </a:solidFill>
                <a:latin typeface="Times New Roman" pitchFamily="18" charset="0"/>
              </a:rPr>
              <a:t>2*i+2&lt;n</a:t>
            </a:r>
            <a:r>
              <a:rPr kumimoji="1" lang="zh-CN" altLang="en-US" sz="2400" b="1">
                <a:solidFill>
                  <a:srgbClr val="7030A0"/>
                </a:solidFill>
                <a:latin typeface="Times New Roman" pitchFamily="18" charset="0"/>
              </a:rPr>
              <a:t>，则 </a:t>
            </a:r>
            <a:r>
              <a:rPr kumimoji="1" lang="en-US" altLang="zh-CN" sz="2400" b="1">
                <a:solidFill>
                  <a:srgbClr val="7030A0"/>
                </a:solidFill>
                <a:latin typeface="Times New Roman" pitchFamily="18" charset="0"/>
              </a:rPr>
              <a:t>i </a:t>
            </a:r>
            <a:r>
              <a:rPr kumimoji="1" lang="zh-CN" altLang="en-US" sz="2400" b="1">
                <a:solidFill>
                  <a:srgbClr val="7030A0"/>
                </a:solidFill>
                <a:latin typeface="Times New Roman" pitchFamily="18" charset="0"/>
              </a:rPr>
              <a:t>的右孩子为</a:t>
            </a:r>
            <a:r>
              <a:rPr kumimoji="1" lang="en-US" altLang="zh-CN" sz="2400" b="1">
                <a:solidFill>
                  <a:srgbClr val="7030A0"/>
                </a:solidFill>
                <a:latin typeface="Times New Roman" pitchFamily="18" charset="0"/>
              </a:rPr>
              <a:t>2*i+2</a:t>
            </a:r>
            <a:r>
              <a:rPr kumimoji="1" lang="zh-CN" altLang="en-US" sz="2400" b="1">
                <a:solidFill>
                  <a:srgbClr val="7030A0"/>
                </a:solidFill>
                <a:latin typeface="Times New Roman" pitchFamily="18" charset="0"/>
              </a:rPr>
              <a:t>；</a:t>
            </a:r>
          </a:p>
          <a:p>
            <a:pPr algn="just" eaLnBrk="1" hangingPunct="1">
              <a:lnSpc>
                <a:spcPct val="120000"/>
              </a:lnSpc>
              <a:spcBef>
                <a:spcPts val="600"/>
              </a:spcBef>
            </a:pP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4</a:t>
            </a:r>
            <a:r>
              <a:rPr kumimoji="1" lang="zh-CN" altLang="en-US" sz="2400" b="1">
                <a:solidFill>
                  <a:srgbClr val="FF0000"/>
                </a:solidFill>
                <a:latin typeface="Times New Roman" pitchFamily="18" charset="0"/>
              </a:rPr>
              <a:t>）若</a:t>
            </a:r>
            <a:r>
              <a:rPr kumimoji="1" lang="en-US" altLang="zh-CN" sz="2400" b="1">
                <a:solidFill>
                  <a:srgbClr val="FF0000"/>
                </a:solidFill>
                <a:latin typeface="Times New Roman" pitchFamily="18" charset="0"/>
              </a:rPr>
              <a:t>i</a:t>
            </a:r>
            <a:r>
              <a:rPr kumimoji="1" lang="zh-CN" altLang="en-US" sz="2400" b="1">
                <a:solidFill>
                  <a:srgbClr val="FF0000"/>
                </a:solidFill>
                <a:latin typeface="Times New Roman" pitchFamily="18" charset="0"/>
              </a:rPr>
              <a:t>为偶数，且</a:t>
            </a:r>
            <a:r>
              <a:rPr kumimoji="1" lang="en-US" altLang="zh-CN" sz="2400" b="1">
                <a:solidFill>
                  <a:srgbClr val="FF0000"/>
                </a:solidFill>
                <a:latin typeface="Times New Roman" pitchFamily="18" charset="0"/>
              </a:rPr>
              <a:t>i≥1</a:t>
            </a:r>
            <a:r>
              <a:rPr kumimoji="1" lang="zh-CN" altLang="en-US" sz="2400" b="1">
                <a:solidFill>
                  <a:srgbClr val="FF0000"/>
                </a:solidFill>
                <a:latin typeface="Times New Roman" pitchFamily="18" charset="0"/>
              </a:rPr>
              <a:t>，则 </a:t>
            </a:r>
            <a:r>
              <a:rPr kumimoji="1" lang="en-US" altLang="zh-CN" sz="2400" b="1">
                <a:solidFill>
                  <a:srgbClr val="FF0000"/>
                </a:solidFill>
                <a:latin typeface="Times New Roman" pitchFamily="18" charset="0"/>
              </a:rPr>
              <a:t>i </a:t>
            </a:r>
            <a:r>
              <a:rPr kumimoji="1" lang="zh-CN" altLang="en-US" sz="2400" b="1">
                <a:solidFill>
                  <a:srgbClr val="FF0000"/>
                </a:solidFill>
                <a:latin typeface="Times New Roman" pitchFamily="18" charset="0"/>
              </a:rPr>
              <a:t>是其双亲的右孩子，且其有编号为</a:t>
            </a:r>
            <a:r>
              <a:rPr kumimoji="1" lang="en-US" altLang="zh-CN" sz="2400" b="1">
                <a:solidFill>
                  <a:srgbClr val="FF0000"/>
                </a:solidFill>
                <a:latin typeface="Times New Roman" pitchFamily="18" charset="0"/>
              </a:rPr>
              <a:t>i-1</a:t>
            </a:r>
            <a:r>
              <a:rPr kumimoji="1" lang="zh-CN" altLang="en-US" sz="2400" b="1">
                <a:solidFill>
                  <a:srgbClr val="FF0000"/>
                </a:solidFill>
                <a:latin typeface="Times New Roman" pitchFamily="18" charset="0"/>
              </a:rPr>
              <a:t>左兄弟；</a:t>
            </a:r>
          </a:p>
          <a:p>
            <a:pPr algn="just" eaLnBrk="1" hangingPunct="1">
              <a:lnSpc>
                <a:spcPct val="120000"/>
              </a:lnSpc>
              <a:spcBef>
                <a:spcPts val="600"/>
              </a:spcBef>
            </a:pPr>
            <a:r>
              <a:rPr kumimoji="1" lang="zh-CN" altLang="en-US" sz="2400" b="1">
                <a:solidFill>
                  <a:srgbClr val="7030A0"/>
                </a:solidFill>
                <a:latin typeface="Times New Roman" pitchFamily="18" charset="0"/>
              </a:rPr>
              <a:t>（</a:t>
            </a:r>
            <a:r>
              <a:rPr kumimoji="1" lang="en-US" altLang="zh-CN" sz="2400" b="1">
                <a:solidFill>
                  <a:srgbClr val="7030A0"/>
                </a:solidFill>
                <a:latin typeface="Times New Roman" pitchFamily="18" charset="0"/>
              </a:rPr>
              <a:t>5</a:t>
            </a:r>
            <a:r>
              <a:rPr kumimoji="1" lang="zh-CN" altLang="en-US" sz="2400" b="1">
                <a:solidFill>
                  <a:srgbClr val="7030A0"/>
                </a:solidFill>
                <a:latin typeface="Times New Roman" pitchFamily="18" charset="0"/>
              </a:rPr>
              <a:t>）若</a:t>
            </a:r>
            <a:r>
              <a:rPr kumimoji="1" lang="en-US" altLang="zh-CN" sz="2400" b="1">
                <a:solidFill>
                  <a:srgbClr val="7030A0"/>
                </a:solidFill>
                <a:latin typeface="Times New Roman" pitchFamily="18" charset="0"/>
              </a:rPr>
              <a:t>i</a:t>
            </a:r>
            <a:r>
              <a:rPr kumimoji="1" lang="zh-CN" altLang="en-US" sz="2400" b="1">
                <a:solidFill>
                  <a:srgbClr val="7030A0"/>
                </a:solidFill>
                <a:latin typeface="Times New Roman" pitchFamily="18" charset="0"/>
              </a:rPr>
              <a:t>为奇数，且</a:t>
            </a:r>
            <a:r>
              <a:rPr kumimoji="1" lang="en-US" altLang="zh-CN" sz="2400" b="1">
                <a:solidFill>
                  <a:srgbClr val="7030A0"/>
                </a:solidFill>
                <a:latin typeface="Times New Roman" pitchFamily="18" charset="0"/>
              </a:rPr>
              <a:t>i</a:t>
            </a:r>
            <a:r>
              <a:rPr kumimoji="1" lang="zh-CN" altLang="en-US" sz="2400" b="1">
                <a:solidFill>
                  <a:srgbClr val="7030A0"/>
                </a:solidFill>
                <a:latin typeface="Times New Roman" pitchFamily="18" charset="0"/>
              </a:rPr>
              <a:t>＜</a:t>
            </a:r>
            <a:r>
              <a:rPr kumimoji="1" lang="en-US" altLang="zh-CN" sz="2400" b="1">
                <a:solidFill>
                  <a:srgbClr val="7030A0"/>
                </a:solidFill>
                <a:latin typeface="Times New Roman" pitchFamily="18" charset="0"/>
              </a:rPr>
              <a:t>n-1</a:t>
            </a:r>
            <a:r>
              <a:rPr kumimoji="1" lang="zh-CN" altLang="en-US" sz="2400" b="1">
                <a:solidFill>
                  <a:srgbClr val="7030A0"/>
                </a:solidFill>
                <a:latin typeface="Times New Roman" pitchFamily="18" charset="0"/>
              </a:rPr>
              <a:t>，则 </a:t>
            </a:r>
            <a:r>
              <a:rPr kumimoji="1" lang="en-US" altLang="zh-CN" sz="2400" b="1">
                <a:solidFill>
                  <a:srgbClr val="7030A0"/>
                </a:solidFill>
                <a:latin typeface="Times New Roman" pitchFamily="18" charset="0"/>
              </a:rPr>
              <a:t>i </a:t>
            </a:r>
            <a:r>
              <a:rPr kumimoji="1" lang="zh-CN" altLang="en-US" sz="2400" b="1">
                <a:solidFill>
                  <a:srgbClr val="7030A0"/>
                </a:solidFill>
                <a:latin typeface="Times New Roman" pitchFamily="18" charset="0"/>
              </a:rPr>
              <a:t>是其双亲的左孩子，且其有编号为</a:t>
            </a:r>
            <a:r>
              <a:rPr kumimoji="1" lang="en-US" altLang="zh-CN" sz="2400" b="1">
                <a:solidFill>
                  <a:srgbClr val="7030A0"/>
                </a:solidFill>
                <a:latin typeface="Times New Roman" pitchFamily="18" charset="0"/>
              </a:rPr>
              <a:t>i+1</a:t>
            </a:r>
            <a:r>
              <a:rPr kumimoji="1" lang="zh-CN" altLang="en-US" sz="2400" b="1">
                <a:solidFill>
                  <a:srgbClr val="7030A0"/>
                </a:solidFill>
                <a:latin typeface="Times New Roman" pitchFamily="18" charset="0"/>
              </a:rPr>
              <a:t>右兄弟。</a:t>
            </a: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68300" y="1376363"/>
            <a:ext cx="8382000"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30000"/>
              </a:lnSpc>
              <a:spcBef>
                <a:spcPct val="50000"/>
              </a:spcBef>
            </a:pPr>
            <a:r>
              <a:rPr kumimoji="1" lang="zh-CN" altLang="en-US" sz="2400">
                <a:solidFill>
                  <a:srgbClr val="000000"/>
                </a:solidFill>
                <a:latin typeface="Times New Roman" pitchFamily="18" charset="0"/>
              </a:rPr>
              <a:t>证明：此性质可以用归纳法证明，在此先证明其中的</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和</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a:t>
            </a:r>
          </a:p>
          <a:p>
            <a:pPr algn="just" eaLnBrk="1" hangingPunct="1">
              <a:lnSpc>
                <a:spcPct val="130000"/>
              </a:lnSpc>
              <a:spcBef>
                <a:spcPct val="50000"/>
              </a:spcBef>
            </a:pPr>
            <a:r>
              <a:rPr kumimoji="1" lang="zh-CN" altLang="en-US" sz="2400">
                <a:solidFill>
                  <a:srgbClr val="000000"/>
                </a:solidFill>
                <a:latin typeface="Times New Roman" pitchFamily="18" charset="0"/>
              </a:rPr>
              <a:t>       当</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0</a:t>
            </a:r>
            <a:r>
              <a:rPr kumimoji="1" lang="zh-CN" altLang="en-US" sz="2400">
                <a:solidFill>
                  <a:srgbClr val="000000"/>
                </a:solidFill>
                <a:latin typeface="Times New Roman" pitchFamily="18" charset="0"/>
              </a:rPr>
              <a:t>时，由完全二叉树的定义得知，如果</a:t>
            </a:r>
            <a:r>
              <a:rPr kumimoji="1" lang="en-US" altLang="zh-CN" sz="2400">
                <a:solidFill>
                  <a:srgbClr val="000000"/>
                </a:solidFill>
                <a:latin typeface="Times New Roman" pitchFamily="18" charset="0"/>
              </a:rPr>
              <a:t>2*i+1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1&lt;n</a:t>
            </a:r>
            <a:r>
              <a:rPr kumimoji="1" lang="zh-CN" altLang="en-US" sz="2400">
                <a:solidFill>
                  <a:srgbClr val="000000"/>
                </a:solidFill>
                <a:latin typeface="Times New Roman" pitchFamily="18" charset="0"/>
              </a:rPr>
              <a:t>，说明二叉树中存在两个或两个以上的结点，所以结点</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的左孩子存在且编号为</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；反之，如果</a:t>
            </a:r>
            <a:r>
              <a:rPr kumimoji="1" lang="en-US" altLang="zh-CN" sz="2400">
                <a:solidFill>
                  <a:srgbClr val="000000"/>
                </a:solidFill>
                <a:latin typeface="Times New Roman" pitchFamily="18" charset="0"/>
              </a:rPr>
              <a:t>2*i+1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1=n</a:t>
            </a:r>
            <a:r>
              <a:rPr kumimoji="1" lang="zh-CN" altLang="en-US" sz="2400">
                <a:solidFill>
                  <a:srgbClr val="000000"/>
                </a:solidFill>
                <a:latin typeface="Times New Roman" pitchFamily="18" charset="0"/>
              </a:rPr>
              <a:t>，说明二叉树中只有一个结点</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，结点</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的左孩子结点不存在。同理，如果</a:t>
            </a:r>
            <a:r>
              <a:rPr kumimoji="1" lang="en-US" altLang="zh-CN" sz="2400">
                <a:solidFill>
                  <a:srgbClr val="000000"/>
                </a:solidFill>
                <a:latin typeface="Times New Roman" pitchFamily="18" charset="0"/>
              </a:rPr>
              <a:t>2i+2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2&lt;n</a:t>
            </a:r>
            <a:r>
              <a:rPr kumimoji="1" lang="zh-CN" altLang="en-US" sz="2400">
                <a:solidFill>
                  <a:srgbClr val="000000"/>
                </a:solidFill>
                <a:latin typeface="Times New Roman" pitchFamily="18" charset="0"/>
              </a:rPr>
              <a:t>，说明结点</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的右孩子存在且编号为</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；如果</a:t>
            </a:r>
            <a:r>
              <a:rPr kumimoji="1" lang="en-US" altLang="zh-CN" sz="2400">
                <a:solidFill>
                  <a:srgbClr val="000000"/>
                </a:solidFill>
                <a:latin typeface="Times New Roman" pitchFamily="18" charset="0"/>
              </a:rPr>
              <a:t>2*i+2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2=n</a:t>
            </a:r>
            <a:r>
              <a:rPr kumimoji="1" lang="zh-CN" altLang="en-US" sz="2400">
                <a:solidFill>
                  <a:srgbClr val="000000"/>
                </a:solidFill>
                <a:latin typeface="Times New Roman" pitchFamily="18" charset="0"/>
              </a:rPr>
              <a:t>，说明二叉树中不存在编号为</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的结点，即结点</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的右孩子不存在。</a:t>
            </a: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026"/>
          <p:cNvSpPr txBox="1">
            <a:spLocks noChangeArrowheads="1"/>
          </p:cNvSpPr>
          <p:nvPr/>
        </p:nvSpPr>
        <p:spPr bwMode="auto">
          <a:xfrm>
            <a:off x="431800" y="1412875"/>
            <a:ext cx="80645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en-US" altLang="zh-CN" sz="2400">
                <a:solidFill>
                  <a:srgbClr val="000000"/>
                </a:solidFill>
                <a:latin typeface="Times New Roman" pitchFamily="18" charset="0"/>
              </a:rPr>
              <a:t>        </a:t>
            </a:r>
            <a:r>
              <a:rPr kumimoji="1" lang="zh-CN" altLang="en-US" sz="2400">
                <a:solidFill>
                  <a:srgbClr val="000000"/>
                </a:solidFill>
                <a:latin typeface="Times New Roman" pitchFamily="18" charset="0"/>
              </a:rPr>
              <a:t>假设对于编号为</a:t>
            </a:r>
            <a:r>
              <a:rPr kumimoji="1" lang="en-US" altLang="zh-CN" sz="2400">
                <a:solidFill>
                  <a:srgbClr val="000000"/>
                </a:solidFill>
                <a:latin typeface="Times New Roman" pitchFamily="18" charset="0"/>
              </a:rPr>
              <a:t>j(0</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j</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）的结点，</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和</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成立。</a:t>
            </a:r>
          </a:p>
          <a:p>
            <a:pPr algn="just" eaLnBrk="1" hangingPunct="1">
              <a:lnSpc>
                <a:spcPct val="120000"/>
              </a:lnSpc>
              <a:spcBef>
                <a:spcPct val="50000"/>
              </a:spcBef>
            </a:pPr>
            <a:r>
              <a:rPr kumimoji="1" lang="zh-CN" altLang="en-US" sz="2400">
                <a:solidFill>
                  <a:srgbClr val="000000"/>
                </a:solidFill>
                <a:latin typeface="Times New Roman" pitchFamily="18" charset="0"/>
              </a:rPr>
              <a:t>        当</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j+1</a:t>
            </a:r>
            <a:r>
              <a:rPr kumimoji="1" lang="zh-CN" altLang="en-US" sz="2400">
                <a:solidFill>
                  <a:srgbClr val="000000"/>
                </a:solidFill>
                <a:latin typeface="Times New Roman" pitchFamily="18" charset="0"/>
              </a:rPr>
              <a:t>时，根据完全二叉树的定义，若其左孩子结点存在则其左孩子结点的编号等于编号为</a:t>
            </a:r>
            <a:r>
              <a:rPr kumimoji="1" lang="en-US" altLang="zh-CN" sz="2400">
                <a:solidFill>
                  <a:srgbClr val="000000"/>
                </a:solidFill>
                <a:latin typeface="Times New Roman" pitchFamily="18" charset="0"/>
              </a:rPr>
              <a:t>j</a:t>
            </a:r>
            <a:r>
              <a:rPr kumimoji="1" lang="zh-CN" altLang="en-US" sz="2400">
                <a:solidFill>
                  <a:srgbClr val="000000"/>
                </a:solidFill>
                <a:latin typeface="Times New Roman" pitchFamily="18" charset="0"/>
              </a:rPr>
              <a:t>的结点的右孩子的编号加</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，即其左孩子结点的编号等于</a:t>
            </a:r>
            <a:r>
              <a:rPr kumimoji="1" lang="en-US" altLang="zh-CN" sz="2400">
                <a:solidFill>
                  <a:srgbClr val="000000"/>
                </a:solidFill>
                <a:latin typeface="Times New Roman" pitchFamily="18" charset="0"/>
              </a:rPr>
              <a:t>2*j+2+1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2*i+1</a:t>
            </a:r>
            <a:r>
              <a:rPr kumimoji="1" lang="zh-CN" altLang="en-US" sz="2400">
                <a:solidFill>
                  <a:srgbClr val="000000"/>
                </a:solidFill>
                <a:latin typeface="Times New Roman" pitchFamily="18" charset="0"/>
              </a:rPr>
              <a:t>；同样，当</a:t>
            </a:r>
            <a:r>
              <a:rPr kumimoji="1" lang="en-US" altLang="zh-CN" sz="24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j+1</a:t>
            </a:r>
            <a:r>
              <a:rPr kumimoji="1" lang="zh-CN" altLang="en-US" sz="2400">
                <a:solidFill>
                  <a:srgbClr val="000000"/>
                </a:solidFill>
                <a:latin typeface="Times New Roman" pitchFamily="18" charset="0"/>
              </a:rPr>
              <a:t>时，根据完全二叉树的定义，若其右孩子结点存在，则其右孩子结点的编号等于其左孩子结点的编号加</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，即其右孩子结点的编号等于</a:t>
            </a:r>
            <a:r>
              <a:rPr kumimoji="1" lang="en-US" altLang="zh-CN" sz="2400">
                <a:solidFill>
                  <a:srgbClr val="000000"/>
                </a:solidFill>
                <a:latin typeface="Times New Roman" pitchFamily="18" charset="0"/>
              </a:rPr>
              <a:t>2i+1+1=2*i+2</a:t>
            </a:r>
            <a:r>
              <a:rPr kumimoji="1" lang="zh-CN" altLang="en-US" sz="2400">
                <a:solidFill>
                  <a:srgbClr val="000000"/>
                </a:solidFill>
                <a:latin typeface="Times New Roman" pitchFamily="18" charset="0"/>
              </a:rPr>
              <a:t>，因此性质</a:t>
            </a:r>
            <a:r>
              <a:rPr kumimoji="1" lang="en-US" altLang="zh-CN" sz="2400">
                <a:solidFill>
                  <a:srgbClr val="000000"/>
                </a:solidFill>
                <a:latin typeface="Times New Roman" pitchFamily="18" charset="0"/>
              </a:rPr>
              <a:t>5</a:t>
            </a:r>
            <a:r>
              <a:rPr kumimoji="1" lang="zh-CN" altLang="en-US" sz="2400">
                <a:solidFill>
                  <a:srgbClr val="000000"/>
                </a:solidFill>
                <a:latin typeface="Times New Roman" pitchFamily="18" charset="0"/>
              </a:rPr>
              <a:t>的</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得证。</a:t>
            </a:r>
            <a:endParaRPr kumimoji="1" lang="zh-CN" altLang="en-US" sz="24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0825" y="1268413"/>
            <a:ext cx="860583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en-US" altLang="zh-CN" sz="2400">
                <a:solidFill>
                  <a:srgbClr val="000000"/>
                </a:solidFill>
                <a:latin typeface="Times New Roman" pitchFamily="18" charset="0"/>
              </a:rPr>
              <a:t>         </a:t>
            </a:r>
            <a:r>
              <a:rPr kumimoji="1" lang="zh-CN" altLang="en-US" sz="2400">
                <a:solidFill>
                  <a:srgbClr val="000000"/>
                </a:solidFill>
                <a:latin typeface="Times New Roman" pitchFamily="18" charset="0"/>
              </a:rPr>
              <a:t>由上述</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和</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可很容易证明</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，证明如下：</a:t>
            </a:r>
          </a:p>
          <a:p>
            <a:pPr eaLnBrk="1" hangingPunct="1">
              <a:lnSpc>
                <a:spcPct val="120000"/>
              </a:lnSpc>
              <a:spcBef>
                <a:spcPct val="50000"/>
              </a:spcBef>
            </a:pPr>
            <a:r>
              <a:rPr kumimoji="1" lang="zh-CN" altLang="en-US" sz="2400">
                <a:latin typeface="Times New Roman" pitchFamily="18" charset="0"/>
              </a:rPr>
              <a:t>        当</a:t>
            </a:r>
            <a:r>
              <a:rPr kumimoji="1" lang="en-US" altLang="zh-CN" sz="2400">
                <a:latin typeface="Times New Roman" pitchFamily="18" charset="0"/>
              </a:rPr>
              <a:t>i</a:t>
            </a:r>
            <a:r>
              <a:rPr kumimoji="1" lang="zh-CN" altLang="en-US" sz="2400">
                <a:latin typeface="Times New Roman" pitchFamily="18" charset="0"/>
              </a:rPr>
              <a:t>＝</a:t>
            </a:r>
            <a:r>
              <a:rPr kumimoji="1" lang="en-US" altLang="zh-CN" sz="2400">
                <a:latin typeface="Times New Roman" pitchFamily="18" charset="0"/>
              </a:rPr>
              <a:t>0</a:t>
            </a:r>
            <a:r>
              <a:rPr kumimoji="1" lang="zh-CN" altLang="en-US" sz="2400">
                <a:latin typeface="Times New Roman" pitchFamily="18" charset="0"/>
              </a:rPr>
              <a:t>时，显然该结点为根结点，所以它没有双亲结点。</a:t>
            </a:r>
          </a:p>
          <a:p>
            <a:pPr eaLnBrk="1" hangingPunct="1">
              <a:lnSpc>
                <a:spcPct val="120000"/>
              </a:lnSpc>
              <a:spcBef>
                <a:spcPct val="50000"/>
              </a:spcBef>
            </a:pPr>
            <a:r>
              <a:rPr kumimoji="1" lang="zh-CN" altLang="en-US" sz="2400">
                <a:latin typeface="Times New Roman" pitchFamily="18" charset="0"/>
              </a:rPr>
              <a:t>        当</a:t>
            </a:r>
            <a:r>
              <a:rPr kumimoji="1" lang="en-US" altLang="zh-CN" sz="2400">
                <a:latin typeface="Times New Roman" pitchFamily="18" charset="0"/>
              </a:rPr>
              <a:t>i</a:t>
            </a:r>
            <a:r>
              <a:rPr kumimoji="1" lang="zh-CN" altLang="en-US" sz="2400">
                <a:latin typeface="Times New Roman" pitchFamily="18" charset="0"/>
              </a:rPr>
              <a:t>＞</a:t>
            </a:r>
            <a:r>
              <a:rPr kumimoji="1" lang="en-US" altLang="zh-CN" sz="2400">
                <a:latin typeface="Times New Roman" pitchFamily="18" charset="0"/>
              </a:rPr>
              <a:t>0</a:t>
            </a:r>
            <a:r>
              <a:rPr kumimoji="1" lang="zh-CN" altLang="en-US" sz="2400">
                <a:latin typeface="Times New Roman" pitchFamily="18" charset="0"/>
              </a:rPr>
              <a:t>时，设编号为</a:t>
            </a:r>
            <a:r>
              <a:rPr kumimoji="1" lang="en-US" altLang="zh-CN" sz="2400">
                <a:latin typeface="Times New Roman" pitchFamily="18" charset="0"/>
              </a:rPr>
              <a:t>i</a:t>
            </a:r>
            <a:r>
              <a:rPr kumimoji="1" lang="zh-CN" altLang="en-US" sz="2400">
                <a:latin typeface="Times New Roman" pitchFamily="18" charset="0"/>
              </a:rPr>
              <a:t>的结点的双亲结点的编号为</a:t>
            </a:r>
            <a:r>
              <a:rPr kumimoji="1" lang="en-US" altLang="zh-CN" sz="2400">
                <a:latin typeface="Times New Roman" pitchFamily="18" charset="0"/>
              </a:rPr>
              <a:t>f</a:t>
            </a:r>
            <a:r>
              <a:rPr kumimoji="1" lang="zh-CN" altLang="en-US" sz="2400">
                <a:latin typeface="Times New Roman" pitchFamily="18" charset="0"/>
              </a:rPr>
              <a:t>。如果</a:t>
            </a:r>
            <a:r>
              <a:rPr kumimoji="1" lang="en-US" altLang="zh-CN" sz="2400">
                <a:latin typeface="Times New Roman" pitchFamily="18" charset="0"/>
              </a:rPr>
              <a:t>i</a:t>
            </a:r>
            <a:r>
              <a:rPr kumimoji="1" lang="zh-CN" altLang="en-US" sz="2400">
                <a:latin typeface="Times New Roman" pitchFamily="18" charset="0"/>
              </a:rPr>
              <a:t>是其双亲结点的左孩子结点，根据性质</a:t>
            </a:r>
            <a:r>
              <a:rPr kumimoji="1" lang="en-US" altLang="zh-CN" sz="2400">
                <a:latin typeface="Times New Roman" pitchFamily="18" charset="0"/>
              </a:rPr>
              <a:t>5</a:t>
            </a:r>
            <a:r>
              <a:rPr kumimoji="1" lang="zh-CN" altLang="en-US" sz="2400">
                <a:latin typeface="Times New Roman" pitchFamily="18" charset="0"/>
              </a:rPr>
              <a:t>的</a:t>
            </a:r>
            <a:r>
              <a:rPr kumimoji="1" lang="en-US" altLang="zh-CN" sz="2400">
                <a:latin typeface="Times New Roman" pitchFamily="18" charset="0"/>
              </a:rPr>
              <a:t>(2)</a:t>
            </a:r>
            <a:r>
              <a:rPr kumimoji="1" lang="zh-CN" altLang="en-US" sz="2400">
                <a:latin typeface="Times New Roman" pitchFamily="18" charset="0"/>
              </a:rPr>
              <a:t>有</a:t>
            </a:r>
            <a:r>
              <a:rPr kumimoji="1" lang="en-US" altLang="zh-CN" sz="2400">
                <a:latin typeface="Times New Roman" pitchFamily="18" charset="0"/>
              </a:rPr>
              <a:t>i</a:t>
            </a:r>
            <a:r>
              <a:rPr kumimoji="1" lang="zh-CN" altLang="en-US" sz="2400">
                <a:latin typeface="Times New Roman" pitchFamily="18" charset="0"/>
              </a:rPr>
              <a:t>＝</a:t>
            </a:r>
            <a:r>
              <a:rPr kumimoji="1" lang="en-US" altLang="zh-CN" sz="2400">
                <a:latin typeface="Times New Roman" pitchFamily="18" charset="0"/>
              </a:rPr>
              <a:t>2*f+1</a:t>
            </a:r>
            <a:r>
              <a:rPr kumimoji="1" lang="zh-CN" altLang="en-US" sz="2400">
                <a:latin typeface="Times New Roman" pitchFamily="18" charset="0"/>
              </a:rPr>
              <a:t>（</a:t>
            </a:r>
            <a:r>
              <a:rPr kumimoji="1" lang="en-US" altLang="zh-CN" sz="2400">
                <a:latin typeface="Times New Roman" pitchFamily="18" charset="0"/>
              </a:rPr>
              <a:t>i</a:t>
            </a:r>
            <a:r>
              <a:rPr kumimoji="1" lang="zh-CN" altLang="en-US" sz="2400">
                <a:latin typeface="Times New Roman" pitchFamily="18" charset="0"/>
              </a:rPr>
              <a:t>为奇数），即</a:t>
            </a:r>
            <a:r>
              <a:rPr kumimoji="1" lang="en-US" altLang="zh-CN" sz="2400">
                <a:latin typeface="Times New Roman" pitchFamily="18" charset="0"/>
              </a:rPr>
              <a:t>f</a:t>
            </a:r>
            <a:r>
              <a:rPr kumimoji="1" lang="zh-CN" altLang="en-US" sz="2400">
                <a:latin typeface="Times New Roman" pitchFamily="18" charset="0"/>
              </a:rPr>
              <a:t>＝</a:t>
            </a:r>
            <a:r>
              <a:rPr kumimoji="1" lang="en-US" altLang="zh-CN" sz="2400">
                <a:latin typeface="Times New Roman" pitchFamily="18" charset="0"/>
              </a:rPr>
              <a:t>(i-1)/2</a:t>
            </a:r>
            <a:r>
              <a:rPr kumimoji="1" lang="zh-CN" altLang="en-US" sz="2400">
                <a:latin typeface="Times New Roman" pitchFamily="18" charset="0"/>
              </a:rPr>
              <a:t>；如果结点</a:t>
            </a:r>
            <a:r>
              <a:rPr kumimoji="1" lang="en-US" altLang="zh-CN" sz="2400">
                <a:latin typeface="Times New Roman" pitchFamily="18" charset="0"/>
              </a:rPr>
              <a:t>i</a:t>
            </a:r>
            <a:r>
              <a:rPr kumimoji="1" lang="zh-CN" altLang="en-US" sz="2400">
                <a:latin typeface="Times New Roman" pitchFamily="18" charset="0"/>
              </a:rPr>
              <a:t>是其双亲结点的右孩子结点，根据性质</a:t>
            </a:r>
            <a:r>
              <a:rPr kumimoji="1" lang="en-US" altLang="zh-CN" sz="2400">
                <a:latin typeface="Times New Roman" pitchFamily="18" charset="0"/>
              </a:rPr>
              <a:t>5</a:t>
            </a:r>
            <a:r>
              <a:rPr kumimoji="1" lang="zh-CN" altLang="en-US" sz="2400">
                <a:latin typeface="Times New Roman" pitchFamily="18" charset="0"/>
              </a:rPr>
              <a:t>的</a:t>
            </a:r>
            <a:r>
              <a:rPr kumimoji="1" lang="en-US" altLang="zh-CN" sz="2400">
                <a:latin typeface="Times New Roman" pitchFamily="18" charset="0"/>
              </a:rPr>
              <a:t>(3)</a:t>
            </a:r>
            <a:r>
              <a:rPr kumimoji="1" lang="zh-CN" altLang="en-US" sz="2400">
                <a:latin typeface="Times New Roman" pitchFamily="18" charset="0"/>
              </a:rPr>
              <a:t>有</a:t>
            </a:r>
            <a:r>
              <a:rPr kumimoji="1" lang="en-US" altLang="zh-CN" sz="2400">
                <a:latin typeface="Times New Roman" pitchFamily="18" charset="0"/>
              </a:rPr>
              <a:t>i</a:t>
            </a:r>
            <a:r>
              <a:rPr kumimoji="1" lang="zh-CN" altLang="en-US" sz="2400">
                <a:latin typeface="Times New Roman" pitchFamily="18" charset="0"/>
              </a:rPr>
              <a:t>＝</a:t>
            </a:r>
            <a:r>
              <a:rPr kumimoji="1" lang="en-US" altLang="zh-CN" sz="2400">
                <a:latin typeface="Times New Roman" pitchFamily="18" charset="0"/>
              </a:rPr>
              <a:t>2*f+2</a:t>
            </a:r>
            <a:r>
              <a:rPr kumimoji="1" lang="zh-CN" altLang="en-US" sz="2400">
                <a:latin typeface="Times New Roman" pitchFamily="18" charset="0"/>
              </a:rPr>
              <a:t>（</a:t>
            </a:r>
            <a:r>
              <a:rPr kumimoji="1" lang="en-US" altLang="zh-CN" sz="2400">
                <a:latin typeface="Times New Roman" pitchFamily="18" charset="0"/>
              </a:rPr>
              <a:t>i</a:t>
            </a:r>
            <a:r>
              <a:rPr kumimoji="1" lang="zh-CN" altLang="en-US" sz="2400">
                <a:latin typeface="Times New Roman" pitchFamily="18" charset="0"/>
              </a:rPr>
              <a:t>为偶数），即</a:t>
            </a:r>
            <a:r>
              <a:rPr kumimoji="1" lang="en-US" altLang="zh-CN" sz="2400">
                <a:latin typeface="Times New Roman" pitchFamily="18" charset="0"/>
              </a:rPr>
              <a:t>f</a:t>
            </a:r>
            <a:r>
              <a:rPr kumimoji="1" lang="zh-CN" altLang="en-US" sz="2400">
                <a:latin typeface="Times New Roman" pitchFamily="18" charset="0"/>
              </a:rPr>
              <a:t>＝</a:t>
            </a:r>
            <a:r>
              <a:rPr kumimoji="1" lang="en-US" altLang="zh-CN" sz="2400">
                <a:latin typeface="Times New Roman" pitchFamily="18" charset="0"/>
              </a:rPr>
              <a:t>i/2-1</a:t>
            </a:r>
            <a:r>
              <a:rPr kumimoji="1" lang="zh-CN" altLang="en-US" sz="2400">
                <a:latin typeface="Times New Roman" pitchFamily="18" charset="0"/>
              </a:rPr>
              <a:t>。综合这两种情况可以得到，当</a:t>
            </a:r>
            <a:r>
              <a:rPr kumimoji="1" lang="en-US" altLang="zh-CN" sz="2400">
                <a:latin typeface="Times New Roman" pitchFamily="18" charset="0"/>
              </a:rPr>
              <a:t>i</a:t>
            </a:r>
            <a:r>
              <a:rPr kumimoji="1" lang="zh-CN" altLang="en-US" sz="2400">
                <a:latin typeface="Times New Roman" pitchFamily="18" charset="0"/>
              </a:rPr>
              <a:t>＞</a:t>
            </a:r>
            <a:r>
              <a:rPr kumimoji="1" lang="en-US" altLang="zh-CN" sz="2400">
                <a:latin typeface="Times New Roman" pitchFamily="18" charset="0"/>
              </a:rPr>
              <a:t>0</a:t>
            </a:r>
            <a:r>
              <a:rPr kumimoji="1" lang="zh-CN" altLang="en-US" sz="2400">
                <a:latin typeface="Times New Roman" pitchFamily="18" charset="0"/>
              </a:rPr>
              <a:t>时，其双亲结点的编号等于</a:t>
            </a:r>
            <a:r>
              <a:rPr kumimoji="1" lang="zh-CN" altLang="en-US" sz="2400">
                <a:latin typeface="Times New Roman" pitchFamily="18" charset="0"/>
                <a:sym typeface="Symbol" pitchFamily="18" charset="2"/>
              </a:rPr>
              <a:t></a:t>
            </a:r>
            <a:r>
              <a:rPr kumimoji="1" lang="en-US" altLang="zh-CN" sz="2400">
                <a:latin typeface="Times New Roman" pitchFamily="18" charset="0"/>
              </a:rPr>
              <a:t>i/2</a:t>
            </a:r>
            <a:r>
              <a:rPr kumimoji="1" lang="en-US" altLang="zh-CN" sz="2400">
                <a:latin typeface="Times New Roman" pitchFamily="18" charset="0"/>
                <a:sym typeface="Symbol" pitchFamily="18" charset="2"/>
              </a:rPr>
              <a:t></a:t>
            </a:r>
            <a:r>
              <a:rPr kumimoji="1" lang="en-US" altLang="zh-CN" sz="2400">
                <a:latin typeface="Times New Roman" pitchFamily="18" charset="0"/>
              </a:rPr>
              <a:t>-1</a:t>
            </a:r>
            <a:r>
              <a:rPr kumimoji="1" lang="zh-CN" altLang="en-US" sz="2400">
                <a:latin typeface="Times New Roman" pitchFamily="18" charset="0"/>
              </a:rPr>
              <a:t>。因此性质</a:t>
            </a:r>
            <a:r>
              <a:rPr kumimoji="1" lang="en-US" altLang="zh-CN" sz="2400">
                <a:latin typeface="Times New Roman" pitchFamily="18" charset="0"/>
              </a:rPr>
              <a:t>5</a:t>
            </a:r>
            <a:r>
              <a:rPr kumimoji="1" lang="zh-CN" altLang="en-US" sz="2400">
                <a:latin typeface="Times New Roman" pitchFamily="18" charset="0"/>
              </a:rPr>
              <a:t>的</a:t>
            </a:r>
            <a:r>
              <a:rPr kumimoji="1" lang="en-US" altLang="zh-CN" sz="2400">
                <a:latin typeface="Times New Roman" pitchFamily="18" charset="0"/>
              </a:rPr>
              <a:t>(1)</a:t>
            </a:r>
            <a:r>
              <a:rPr kumimoji="1" lang="zh-CN" altLang="en-US" sz="2400">
                <a:latin typeface="Times New Roman" pitchFamily="18" charset="0"/>
              </a:rPr>
              <a:t>得证。</a:t>
            </a: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二叉树的性质</a:t>
            </a:r>
          </a:p>
        </p:txBody>
      </p:sp>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993775" y="260350"/>
            <a:ext cx="7754938" cy="720725"/>
          </a:xfrm>
        </p:spPr>
        <p:txBody>
          <a:bodyPr/>
          <a:lstStyle/>
          <a:p>
            <a:pPr eaLnBrk="1" hangingPunct="1"/>
            <a:r>
              <a:rPr lang="zh-CN" altLang="en-US" dirty="0">
                <a:latin typeface="黑体" pitchFamily="49" charset="-122"/>
                <a:ea typeface="黑体" pitchFamily="49" charset="-122"/>
              </a:rPr>
              <a:t>第</a:t>
            </a:r>
            <a:r>
              <a:rPr lang="en-US" altLang="zh-CN" dirty="0">
                <a:latin typeface="黑体" pitchFamily="49" charset="-122"/>
                <a:ea typeface="黑体" pitchFamily="49" charset="-122"/>
              </a:rPr>
              <a:t>6</a:t>
            </a:r>
            <a:r>
              <a:rPr lang="zh-CN" altLang="en-US" dirty="0">
                <a:latin typeface="黑体" pitchFamily="49" charset="-122"/>
                <a:ea typeface="黑体" pitchFamily="49" charset="-122"/>
              </a:rPr>
              <a:t>章 树和二叉树（</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p>
        </p:txBody>
      </p:sp>
      <p:sp>
        <p:nvSpPr>
          <p:cNvPr id="6" name="内容占位符 5"/>
          <p:cNvSpPr>
            <a:spLocks noGrp="1"/>
          </p:cNvSpPr>
          <p:nvPr>
            <p:ph idx="1"/>
          </p:nvPr>
        </p:nvSpPr>
        <p:spPr>
          <a:xfrm>
            <a:off x="457200" y="1484313"/>
            <a:ext cx="5410200" cy="5040312"/>
          </a:xfrm>
        </p:spPr>
        <p:txBody>
          <a:bodyPr/>
          <a:lstStyle/>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树的概念</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二叉树</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二叉树的存储结构</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遍历二叉树</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线索二叉树</a:t>
            </a:r>
          </a:p>
          <a:p>
            <a:pPr>
              <a:spcBef>
                <a:spcPct val="50000"/>
              </a:spcBef>
              <a:buFont typeface="Wingdings" pitchFamily="2" charset="2"/>
              <a:buChar char="u"/>
              <a:defRPr/>
            </a:pPr>
            <a:r>
              <a:rPr lang="zh-CN" altLang="en-US" sz="2800" b="1" dirty="0">
                <a:effectLst>
                  <a:outerShdw blurRad="38100" dist="38100" dir="2700000" algn="tl">
                    <a:srgbClr val="C0C0C0"/>
                  </a:outerShdw>
                </a:effectLst>
                <a:latin typeface="Times New Roman" pitchFamily="18" charset="0"/>
                <a:ea typeface="宋体" pitchFamily="2" charset="-122"/>
              </a:rPr>
              <a:t>二叉树的应用</a:t>
            </a:r>
            <a:endParaRPr lang="en-US" altLang="zh-CN" sz="2800" b="1" dirty="0">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a:solidFill>
                  <a:schemeClr val="accent1">
                    <a:lumMod val="40000"/>
                    <a:lumOff val="60000"/>
                  </a:schemeClr>
                </a:solidFill>
                <a:effectLst>
                  <a:outerShdw blurRad="38100" dist="38100" dir="2700000" algn="tl">
                    <a:srgbClr val="C0C0C0"/>
                  </a:outerShdw>
                </a:effectLst>
                <a:latin typeface="Times New Roman" pitchFamily="18" charset="0"/>
                <a:ea typeface="宋体" pitchFamily="2" charset="-122"/>
              </a:rPr>
              <a:t>树和森林的实现</a:t>
            </a:r>
            <a:endParaRPr lang="en-US" altLang="zh-CN" sz="2800" b="1" dirty="0">
              <a:solidFill>
                <a:schemeClr val="accent1">
                  <a:lumMod val="40000"/>
                  <a:lumOff val="60000"/>
                </a:schemeClr>
              </a:solidFill>
              <a:effectLst>
                <a:outerShdw blurRad="38100" dist="38100" dir="2700000" algn="tl">
                  <a:srgbClr val="C0C0C0"/>
                </a:outerShdw>
              </a:effectLst>
              <a:latin typeface="Times New Roman" pitchFamily="18" charset="0"/>
              <a:ea typeface="宋体" pitchFamily="2" charset="-122"/>
            </a:endParaRPr>
          </a:p>
          <a:p>
            <a:pPr>
              <a:spcBef>
                <a:spcPct val="50000"/>
              </a:spcBef>
              <a:buFont typeface="Wingdings" pitchFamily="2" charset="2"/>
              <a:buChar char="u"/>
              <a:defRPr/>
            </a:pPr>
            <a:r>
              <a:rPr lang="zh-CN" altLang="zh-CN" sz="2800" b="1" dirty="0">
                <a:solidFill>
                  <a:schemeClr val="accent1">
                    <a:lumMod val="40000"/>
                    <a:lumOff val="60000"/>
                  </a:schemeClr>
                </a:solidFill>
                <a:effectLst>
                  <a:outerShdw blurRad="38100" dist="38100" dir="2700000" algn="tl">
                    <a:srgbClr val="C0C0C0"/>
                  </a:outerShdw>
                </a:effectLst>
                <a:latin typeface="Times New Roman" pitchFamily="18" charset="0"/>
                <a:ea typeface="宋体" pitchFamily="2" charset="-122"/>
              </a:rPr>
              <a:t>等价类及其表示</a:t>
            </a:r>
            <a:endParaRPr lang="zh-CN" altLang="en-US" sz="2800" b="1" dirty="0">
              <a:solidFill>
                <a:schemeClr val="accent1">
                  <a:lumMod val="40000"/>
                  <a:lumOff val="60000"/>
                </a:schemeClr>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95288" y="1350963"/>
            <a:ext cx="4284662"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IsEmpty (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2</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Root (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3</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CreateRoot ( d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4</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Parent( p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5</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LeftChild ( p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6</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RightChild ( p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7</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LeftSibling ( p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8</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RightSibling ( p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9</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Retrieve ( p )</a:t>
            </a:r>
          </a:p>
        </p:txBody>
      </p:sp>
      <p:sp>
        <p:nvSpPr>
          <p:cNvPr id="2" name="标题 1"/>
          <p:cNvSpPr>
            <a:spLocks noGrp="1"/>
          </p:cNvSpPr>
          <p:nvPr>
            <p:ph type="title"/>
          </p:nvPr>
        </p:nvSpPr>
        <p:spPr>
          <a:xfrm>
            <a:off x="993775" y="142875"/>
            <a:ext cx="7754938" cy="838200"/>
          </a:xfrm>
        </p:spPr>
        <p:txBody>
          <a:bodyPr/>
          <a:lstStyle/>
          <a:p>
            <a:pPr>
              <a:defRPr/>
            </a:pPr>
            <a:r>
              <a:rPr lang="zh-CN" altLang="en-US" dirty="0"/>
              <a:t>二叉树的基本操作</a:t>
            </a:r>
          </a:p>
        </p:txBody>
      </p:sp>
      <p:sp>
        <p:nvSpPr>
          <p:cNvPr id="29700" name="Text Box 2"/>
          <p:cNvSpPr txBox="1">
            <a:spLocks noChangeArrowheads="1"/>
          </p:cNvSpPr>
          <p:nvPr/>
        </p:nvSpPr>
        <p:spPr bwMode="auto">
          <a:xfrm>
            <a:off x="3708400" y="1338263"/>
            <a:ext cx="4986338"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10</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Assign (p</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d)</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11</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InsertLeftChild ( p,d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12</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InsertRightChild ( p,d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13</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DeleteLeftChild ( p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14</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DeleteRightChild ( p )</a:t>
            </a: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15</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PreOrderTravers</a:t>
            </a:r>
            <a:r>
              <a:rPr kumimoji="1" lang="zh-CN" altLang="en-US" sz="2400" b="1">
                <a:solidFill>
                  <a:srgbClr val="000000"/>
                </a:solidFill>
                <a:latin typeface="Times New Roman" pitchFamily="18" charset="0"/>
              </a:rPr>
              <a:t>（ ）</a:t>
            </a:r>
            <a:endParaRPr kumimoji="1" lang="en-US" altLang="zh-CN" sz="2400" b="1">
              <a:solidFill>
                <a:srgbClr val="000000"/>
              </a:solidFill>
              <a:latin typeface="Times New Roman" pitchFamily="18" charset="0"/>
            </a:endParaRP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16</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InOrderTravers</a:t>
            </a:r>
            <a:r>
              <a:rPr kumimoji="1" lang="zh-CN" altLang="en-US" sz="2400" b="1">
                <a:solidFill>
                  <a:srgbClr val="000000"/>
                </a:solidFill>
                <a:latin typeface="Times New Roman" pitchFamily="18" charset="0"/>
              </a:rPr>
              <a:t>（ ）</a:t>
            </a:r>
            <a:endParaRPr kumimoji="1" lang="en-US" altLang="zh-CN" sz="2400" b="1">
              <a:solidFill>
                <a:srgbClr val="000000"/>
              </a:solidFill>
              <a:latin typeface="Times New Roman" pitchFamily="18" charset="0"/>
            </a:endParaRP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17</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PostOrderTravers</a:t>
            </a:r>
            <a:r>
              <a:rPr kumimoji="1" lang="zh-CN" altLang="en-US" sz="2400" b="1">
                <a:solidFill>
                  <a:srgbClr val="000000"/>
                </a:solidFill>
                <a:latin typeface="Times New Roman" pitchFamily="18" charset="0"/>
              </a:rPr>
              <a:t>（ ）</a:t>
            </a:r>
            <a:endParaRPr kumimoji="1" lang="en-US" altLang="zh-CN" sz="2400" b="1">
              <a:solidFill>
                <a:srgbClr val="000000"/>
              </a:solidFill>
              <a:latin typeface="Times New Roman" pitchFamily="18" charset="0"/>
            </a:endParaRPr>
          </a:p>
          <a:p>
            <a:pPr algn="just" eaLnBrk="1" hangingPunct="1">
              <a:spcBef>
                <a:spcPts val="1200"/>
              </a:spcBef>
            </a:pP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18</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LevelOrderTravers</a:t>
            </a:r>
            <a:r>
              <a:rPr kumimoji="1" lang="zh-CN" altLang="en-US" sz="2400" b="1">
                <a:solidFill>
                  <a:srgbClr val="000000"/>
                </a:solidFill>
                <a:latin typeface="Times New Roman" pitchFamily="18" charset="0"/>
              </a:rPr>
              <a:t>（ ）</a:t>
            </a:r>
            <a:endParaRPr kumimoji="1" lang="en-US" altLang="zh-CN" sz="2400" b="1">
              <a:solidFill>
                <a:srgbClr val="000000"/>
              </a:solidFill>
              <a:latin typeface="Times New Roman" pitchFamily="18" charset="0"/>
            </a:endParaRPr>
          </a:p>
        </p:txBody>
      </p:sp>
    </p:spTree>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6.3 </a:t>
            </a:r>
            <a:r>
              <a:rPr lang="zh-CN" altLang="en-US">
                <a:solidFill>
                  <a:schemeClr val="tx2"/>
                </a:solidFill>
                <a:latin typeface="黑体" pitchFamily="49" charset="-122"/>
                <a:ea typeface="黑体" pitchFamily="49" charset="-122"/>
              </a:rPr>
              <a:t>二叉树的存储结构</a:t>
            </a:r>
          </a:p>
        </p:txBody>
      </p:sp>
      <p:sp>
        <p:nvSpPr>
          <p:cNvPr id="30723" name="Text Box 4"/>
          <p:cNvSpPr txBox="1">
            <a:spLocks noChangeArrowheads="1"/>
          </p:cNvSpPr>
          <p:nvPr/>
        </p:nvSpPr>
        <p:spPr bwMode="auto">
          <a:xfrm>
            <a:off x="503238" y="1376363"/>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solidFill>
                  <a:srgbClr val="CC6600"/>
                </a:solidFill>
                <a:latin typeface="Times New Roman" pitchFamily="18" charset="0"/>
              </a:rPr>
              <a:t>1</a:t>
            </a:r>
            <a:r>
              <a:rPr kumimoji="1" lang="zh-CN" altLang="en-US" sz="2400" b="1">
                <a:solidFill>
                  <a:srgbClr val="CC6600"/>
                </a:solidFill>
                <a:latin typeface="Times New Roman" pitchFamily="18" charset="0"/>
              </a:rPr>
              <a:t>、数组表示法 </a:t>
            </a:r>
            <a:endParaRPr kumimoji="1" lang="en-US" altLang="zh-CN" sz="2400" b="1">
              <a:solidFill>
                <a:srgbClr val="CC6600"/>
              </a:solidFill>
              <a:latin typeface="Times New Roman" pitchFamily="18" charset="0"/>
            </a:endParaRPr>
          </a:p>
        </p:txBody>
      </p:sp>
      <p:grpSp>
        <p:nvGrpSpPr>
          <p:cNvPr id="30724" name="Group 8"/>
          <p:cNvGrpSpPr>
            <a:grpSpLocks/>
          </p:cNvGrpSpPr>
          <p:nvPr/>
        </p:nvGrpSpPr>
        <p:grpSpPr bwMode="auto">
          <a:xfrm>
            <a:off x="1511300" y="2095500"/>
            <a:ext cx="4648200" cy="2362200"/>
            <a:chOff x="2640" y="576"/>
            <a:chExt cx="2928" cy="1488"/>
          </a:xfrm>
        </p:grpSpPr>
        <p:sp>
          <p:nvSpPr>
            <p:cNvPr id="30728" name="Rectangle 7"/>
            <p:cNvSpPr>
              <a:spLocks noChangeArrowheads="1"/>
            </p:cNvSpPr>
            <p:nvPr/>
          </p:nvSpPr>
          <p:spPr bwMode="auto">
            <a:xfrm>
              <a:off x="2640" y="576"/>
              <a:ext cx="2928" cy="148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30729" name="Picture 2" descr="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 y="672"/>
              <a:ext cx="2754"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5" name="Group 10"/>
          <p:cNvGrpSpPr>
            <a:grpSpLocks/>
          </p:cNvGrpSpPr>
          <p:nvPr/>
        </p:nvGrpSpPr>
        <p:grpSpPr bwMode="auto">
          <a:xfrm>
            <a:off x="1511300" y="4891088"/>
            <a:ext cx="4343400" cy="1600200"/>
            <a:chOff x="2784" y="2592"/>
            <a:chExt cx="2736" cy="1008"/>
          </a:xfrm>
        </p:grpSpPr>
        <p:sp>
          <p:nvSpPr>
            <p:cNvPr id="30726" name="Rectangle 9"/>
            <p:cNvSpPr>
              <a:spLocks noChangeArrowheads="1"/>
            </p:cNvSpPr>
            <p:nvPr/>
          </p:nvSpPr>
          <p:spPr bwMode="auto">
            <a:xfrm>
              <a:off x="2784" y="2592"/>
              <a:ext cx="2736" cy="100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30727" name="Picture 5" descr="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688"/>
              <a:ext cx="2544"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heel(1)">
                                      <p:cBhvr>
                                        <p:cTn id="7" dur="2000"/>
                                        <p:tgtEl>
                                          <p:spTgt spid="3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 calcmode="lin" valueType="num">
                                      <p:cBhvr>
                                        <p:cTn id="12" dur="1000" fill="hold"/>
                                        <p:tgtEl>
                                          <p:spTgt spid="30725"/>
                                        </p:tgtEl>
                                        <p:attrNameLst>
                                          <p:attrName>ppt_w</p:attrName>
                                        </p:attrNameLst>
                                      </p:cBhvr>
                                      <p:tavLst>
                                        <p:tav tm="0">
                                          <p:val>
                                            <p:fltVal val="0"/>
                                          </p:val>
                                        </p:tav>
                                        <p:tav tm="100000">
                                          <p:val>
                                            <p:strVal val="#ppt_w"/>
                                          </p:val>
                                        </p:tav>
                                      </p:tavLst>
                                    </p:anim>
                                    <p:anim calcmode="lin" valueType="num">
                                      <p:cBhvr>
                                        <p:cTn id="13" dur="1000" fill="hold"/>
                                        <p:tgtEl>
                                          <p:spTgt spid="30725"/>
                                        </p:tgtEl>
                                        <p:attrNameLst>
                                          <p:attrName>ppt_h</p:attrName>
                                        </p:attrNameLst>
                                      </p:cBhvr>
                                      <p:tavLst>
                                        <p:tav tm="0">
                                          <p:val>
                                            <p:fltVal val="0"/>
                                          </p:val>
                                        </p:tav>
                                        <p:tav tm="100000">
                                          <p:val>
                                            <p:strVal val="#ppt_h"/>
                                          </p:val>
                                        </p:tav>
                                      </p:tavLst>
                                    </p:anim>
                                    <p:anim calcmode="lin" valueType="num">
                                      <p:cBhvr>
                                        <p:cTn id="14" dur="1000" fill="hold"/>
                                        <p:tgtEl>
                                          <p:spTgt spid="30725"/>
                                        </p:tgtEl>
                                        <p:attrNameLst>
                                          <p:attrName>style.rotation</p:attrName>
                                        </p:attrNameLst>
                                      </p:cBhvr>
                                      <p:tavLst>
                                        <p:tav tm="0">
                                          <p:val>
                                            <p:fltVal val="90"/>
                                          </p:val>
                                        </p:tav>
                                        <p:tav tm="100000">
                                          <p:val>
                                            <p:fltVal val="0"/>
                                          </p:val>
                                        </p:tav>
                                      </p:tavLst>
                                    </p:anim>
                                    <p:animEffect transition="in" filter="fade">
                                      <p:cBhvr>
                                        <p:cTn id="15" dur="10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863600" y="1412875"/>
            <a:ext cx="728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a:solidFill>
                  <a:srgbClr val="CC6600"/>
                </a:solidFill>
                <a:latin typeface="Times New Roman" pitchFamily="18" charset="0"/>
              </a:rPr>
              <a:t>2</a:t>
            </a:r>
            <a:r>
              <a:rPr kumimoji="1" lang="zh-CN" altLang="en-US" sz="2800" b="1">
                <a:solidFill>
                  <a:srgbClr val="CC6600"/>
                </a:solidFill>
                <a:latin typeface="Times New Roman" pitchFamily="18" charset="0"/>
              </a:rPr>
              <a:t>、二叉链表表示法 </a:t>
            </a:r>
            <a:r>
              <a:rPr kumimoji="1" lang="zh-CN" altLang="en-US" sz="2400">
                <a:latin typeface="Times New Roman" pitchFamily="18" charset="0"/>
              </a:rPr>
              <a:t> </a:t>
            </a:r>
          </a:p>
        </p:txBody>
      </p:sp>
      <p:grpSp>
        <p:nvGrpSpPr>
          <p:cNvPr id="31747" name="Group 6"/>
          <p:cNvGrpSpPr>
            <a:grpSpLocks/>
          </p:cNvGrpSpPr>
          <p:nvPr/>
        </p:nvGrpSpPr>
        <p:grpSpPr bwMode="auto">
          <a:xfrm>
            <a:off x="1422400" y="2362200"/>
            <a:ext cx="6172200" cy="2895600"/>
            <a:chOff x="1056" y="2256"/>
            <a:chExt cx="3888" cy="1824"/>
          </a:xfrm>
        </p:grpSpPr>
        <p:sp>
          <p:nvSpPr>
            <p:cNvPr id="31749" name="Rectangle 5"/>
            <p:cNvSpPr>
              <a:spLocks noChangeArrowheads="1"/>
            </p:cNvSpPr>
            <p:nvPr/>
          </p:nvSpPr>
          <p:spPr bwMode="auto">
            <a:xfrm>
              <a:off x="1056" y="2256"/>
              <a:ext cx="3888" cy="182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31750" name="Picture 3" descr="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2400"/>
              <a:ext cx="364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lang="en-US" altLang="zh-CN" dirty="0">
                <a:solidFill>
                  <a:schemeClr val="tx2"/>
                </a:solidFill>
                <a:latin typeface="黑体" pitchFamily="49" charset="-122"/>
                <a:ea typeface="黑体" pitchFamily="49" charset="-122"/>
              </a:rPr>
              <a:t>6.3 </a:t>
            </a:r>
            <a:r>
              <a:rPr lang="zh-CN" altLang="en-US" dirty="0">
                <a:solidFill>
                  <a:schemeClr val="tx2"/>
                </a:solidFill>
              </a:rPr>
              <a:t>二叉树的存储结构 </a:t>
            </a:r>
            <a:endParaRPr lang="zh-CN" alt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1000" fill="hold"/>
                                        <p:tgtEl>
                                          <p:spTgt spid="31747"/>
                                        </p:tgtEl>
                                        <p:attrNameLst>
                                          <p:attrName>ppt_w</p:attrName>
                                        </p:attrNameLst>
                                      </p:cBhvr>
                                      <p:tavLst>
                                        <p:tav tm="0">
                                          <p:val>
                                            <p:fltVal val="0"/>
                                          </p:val>
                                        </p:tav>
                                        <p:tav tm="100000">
                                          <p:val>
                                            <p:strVal val="#ppt_w"/>
                                          </p:val>
                                        </p:tav>
                                      </p:tavLst>
                                    </p:anim>
                                    <p:anim calcmode="lin" valueType="num">
                                      <p:cBhvr>
                                        <p:cTn id="8" dur="1000" fill="hold"/>
                                        <p:tgtEl>
                                          <p:spTgt spid="31747"/>
                                        </p:tgtEl>
                                        <p:attrNameLst>
                                          <p:attrName>ppt_h</p:attrName>
                                        </p:attrNameLst>
                                      </p:cBhvr>
                                      <p:tavLst>
                                        <p:tav tm="0">
                                          <p:val>
                                            <p:fltVal val="0"/>
                                          </p:val>
                                        </p:tav>
                                        <p:tav tm="100000">
                                          <p:val>
                                            <p:strVal val="#ppt_h"/>
                                          </p:val>
                                        </p:tav>
                                      </p:tavLst>
                                    </p:anim>
                                    <p:anim calcmode="lin" valueType="num">
                                      <p:cBhvr>
                                        <p:cTn id="9" dur="1000" fill="hold"/>
                                        <p:tgtEl>
                                          <p:spTgt spid="31747"/>
                                        </p:tgtEl>
                                        <p:attrNameLst>
                                          <p:attrName>style.rotation</p:attrName>
                                        </p:attrNameLst>
                                      </p:cBhvr>
                                      <p:tavLst>
                                        <p:tav tm="0">
                                          <p:val>
                                            <p:fltVal val="90"/>
                                          </p:val>
                                        </p:tav>
                                        <p:tav tm="100000">
                                          <p:val>
                                            <p:fltVal val="0"/>
                                          </p:val>
                                        </p:tav>
                                      </p:tavLst>
                                    </p:anim>
                                    <p:animEffect transition="in" filter="fade">
                                      <p:cBhvr>
                                        <p:cTn id="10" dur="10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63600" y="1412875"/>
            <a:ext cx="728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800" b="1">
                <a:solidFill>
                  <a:srgbClr val="CC6600"/>
                </a:solidFill>
                <a:latin typeface="Times New Roman" pitchFamily="18" charset="0"/>
              </a:rPr>
              <a:t>3</a:t>
            </a:r>
            <a:r>
              <a:rPr kumimoji="1" lang="zh-CN" altLang="en-US" sz="2800" b="1">
                <a:solidFill>
                  <a:srgbClr val="CC6600"/>
                </a:solidFill>
                <a:latin typeface="Times New Roman" pitchFamily="18" charset="0"/>
              </a:rPr>
              <a:t>、三叉链表表示法 </a:t>
            </a:r>
            <a:r>
              <a:rPr kumimoji="1" lang="zh-CN" altLang="en-US" sz="2800">
                <a:latin typeface="Times New Roman" pitchFamily="18" charset="0"/>
              </a:rPr>
              <a:t> </a:t>
            </a:r>
          </a:p>
        </p:txBody>
      </p:sp>
      <p:sp>
        <p:nvSpPr>
          <p:cNvPr id="2" name="标题 1"/>
          <p:cNvSpPr>
            <a:spLocks noGrp="1"/>
          </p:cNvSpPr>
          <p:nvPr>
            <p:ph type="title"/>
          </p:nvPr>
        </p:nvSpPr>
        <p:spPr>
          <a:xfrm>
            <a:off x="993775" y="142875"/>
            <a:ext cx="7754938" cy="838200"/>
          </a:xfrm>
        </p:spPr>
        <p:txBody>
          <a:bodyPr/>
          <a:lstStyle/>
          <a:p>
            <a:pPr>
              <a:defRPr/>
            </a:pPr>
            <a:r>
              <a:rPr lang="en-US" altLang="zh-CN" dirty="0">
                <a:solidFill>
                  <a:schemeClr val="tx2"/>
                </a:solidFill>
                <a:latin typeface="黑体" pitchFamily="49" charset="-122"/>
                <a:ea typeface="黑体" pitchFamily="49" charset="-122"/>
              </a:rPr>
              <a:t>6.3 </a:t>
            </a:r>
            <a:r>
              <a:rPr lang="zh-CN" altLang="en-US" dirty="0">
                <a:solidFill>
                  <a:schemeClr val="tx2"/>
                </a:solidFill>
              </a:rPr>
              <a:t>二叉树的存储结构 </a:t>
            </a:r>
            <a:endParaRPr lang="zh-CN" altLang="en-US" dirty="0"/>
          </a:p>
        </p:txBody>
      </p:sp>
      <p:pic>
        <p:nvPicPr>
          <p:cNvPr id="3277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168525"/>
            <a:ext cx="46005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circle(in)">
                                      <p:cBhvr>
                                        <p:cTn id="7" dur="20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8163" y="1376363"/>
            <a:ext cx="8280400"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200">
                <a:solidFill>
                  <a:srgbClr val="000000"/>
                </a:solidFill>
                <a:latin typeface="Times New Roman" pitchFamily="18" charset="0"/>
              </a:rPr>
              <a:t>template &lt;class ElemType&gt;</a:t>
            </a:r>
          </a:p>
          <a:p>
            <a:pPr algn="just" eaLnBrk="1" hangingPunct="1">
              <a:spcBef>
                <a:spcPct val="50000"/>
              </a:spcBef>
            </a:pPr>
            <a:r>
              <a:rPr kumimoji="1" lang="en-US" altLang="zh-CN" sz="2200">
                <a:solidFill>
                  <a:srgbClr val="000000"/>
                </a:solidFill>
                <a:latin typeface="Times New Roman" pitchFamily="18" charset="0"/>
              </a:rPr>
              <a:t>struct BinTreeNode{</a:t>
            </a:r>
          </a:p>
          <a:p>
            <a:pPr algn="just" eaLnBrk="1" hangingPunct="1">
              <a:spcBef>
                <a:spcPct val="50000"/>
              </a:spcBef>
            </a:pPr>
            <a:r>
              <a:rPr kumimoji="1" lang="en-US" altLang="zh-CN" sz="2200">
                <a:solidFill>
                  <a:srgbClr val="000000"/>
                </a:solidFill>
                <a:latin typeface="Times New Roman" pitchFamily="18" charset="0"/>
              </a:rPr>
              <a:t>	ElemType data;				// </a:t>
            </a:r>
            <a:r>
              <a:rPr kumimoji="1" lang="zh-CN" altLang="en-US" sz="2200">
                <a:solidFill>
                  <a:srgbClr val="000000"/>
                </a:solidFill>
                <a:latin typeface="Times New Roman" pitchFamily="18" charset="0"/>
              </a:rPr>
              <a:t>数据域</a:t>
            </a:r>
          </a:p>
          <a:p>
            <a:pPr algn="just" eaLnBrk="1" hangingPunct="1">
              <a:spcBef>
                <a:spcPct val="50000"/>
              </a:spcBef>
            </a:pPr>
            <a:r>
              <a:rPr kumimoji="1" lang="zh-CN" altLang="en-US" sz="2200">
                <a:solidFill>
                  <a:srgbClr val="000000"/>
                </a:solidFill>
                <a:latin typeface="Times New Roman" pitchFamily="18" charset="0"/>
              </a:rPr>
              <a:t>	</a:t>
            </a:r>
            <a:r>
              <a:rPr kumimoji="1" lang="en-US" altLang="zh-CN" sz="2200">
                <a:solidFill>
                  <a:srgbClr val="000000"/>
                </a:solidFill>
                <a:latin typeface="Times New Roman" pitchFamily="18" charset="0"/>
              </a:rPr>
              <a:t>BinTreeNode&lt;ElemType&gt;  *leftChild;	// </a:t>
            </a:r>
            <a:r>
              <a:rPr kumimoji="1" lang="zh-CN" altLang="en-US" sz="2200">
                <a:solidFill>
                  <a:srgbClr val="000000"/>
                </a:solidFill>
                <a:latin typeface="Times New Roman" pitchFamily="18" charset="0"/>
              </a:rPr>
              <a:t>左孩子指针域</a:t>
            </a:r>
          </a:p>
          <a:p>
            <a:pPr algn="just" eaLnBrk="1" hangingPunct="1">
              <a:spcBef>
                <a:spcPct val="50000"/>
              </a:spcBef>
            </a:pPr>
            <a:r>
              <a:rPr kumimoji="1" lang="zh-CN" altLang="en-US" sz="2200">
                <a:solidFill>
                  <a:srgbClr val="000000"/>
                </a:solidFill>
                <a:latin typeface="Times New Roman" pitchFamily="18" charset="0"/>
              </a:rPr>
              <a:t>	</a:t>
            </a:r>
            <a:r>
              <a:rPr kumimoji="1" lang="en-US" altLang="zh-CN" sz="2200">
                <a:solidFill>
                  <a:srgbClr val="000000"/>
                </a:solidFill>
                <a:latin typeface="Times New Roman" pitchFamily="18" charset="0"/>
              </a:rPr>
              <a:t>BinTreeNode&lt;ElemType&gt;  *rightChild;	// </a:t>
            </a:r>
            <a:r>
              <a:rPr kumimoji="1" lang="zh-CN" altLang="en-US" sz="2200">
                <a:solidFill>
                  <a:srgbClr val="000000"/>
                </a:solidFill>
                <a:latin typeface="Times New Roman" pitchFamily="18" charset="0"/>
              </a:rPr>
              <a:t>右孩子指针域</a:t>
            </a:r>
          </a:p>
          <a:p>
            <a:pPr algn="just" eaLnBrk="1" hangingPunct="1">
              <a:spcBef>
                <a:spcPct val="50000"/>
              </a:spcBef>
            </a:pPr>
            <a:r>
              <a:rPr kumimoji="1" lang="en-US" altLang="zh-CN" sz="2200">
                <a:solidFill>
                  <a:srgbClr val="000000"/>
                </a:solidFill>
                <a:latin typeface="Times New Roman" pitchFamily="18" charset="0"/>
              </a:rPr>
              <a:t>	BinTreeNode();		// </a:t>
            </a:r>
            <a:r>
              <a:rPr kumimoji="1" lang="zh-CN" altLang="en-US" sz="2200">
                <a:solidFill>
                  <a:srgbClr val="000000"/>
                </a:solidFill>
                <a:latin typeface="Times New Roman" pitchFamily="18" charset="0"/>
              </a:rPr>
              <a:t>无参数的构造函数 </a:t>
            </a:r>
          </a:p>
          <a:p>
            <a:pPr algn="just" eaLnBrk="1" hangingPunct="1">
              <a:spcBef>
                <a:spcPct val="50000"/>
              </a:spcBef>
            </a:pPr>
            <a:r>
              <a:rPr kumimoji="1" lang="zh-CN" altLang="en-US" sz="2200">
                <a:solidFill>
                  <a:srgbClr val="000000"/>
                </a:solidFill>
                <a:latin typeface="Times New Roman" pitchFamily="18" charset="0"/>
              </a:rPr>
              <a:t>	</a:t>
            </a:r>
            <a:r>
              <a:rPr kumimoji="1" lang="en-US" altLang="zh-CN" sz="2200">
                <a:solidFill>
                  <a:srgbClr val="000000"/>
                </a:solidFill>
                <a:latin typeface="Times New Roman" pitchFamily="18" charset="0"/>
              </a:rPr>
              <a:t>BinTreeNode(const ElemType &amp;val</a:t>
            </a:r>
            <a:endParaRPr kumimoji="1" lang="zh-CN" altLang="en-US" sz="2200">
              <a:solidFill>
                <a:srgbClr val="000000"/>
              </a:solidFill>
              <a:latin typeface="Times New Roman" pitchFamily="18" charset="0"/>
            </a:endParaRPr>
          </a:p>
          <a:p>
            <a:pPr algn="just" eaLnBrk="1" hangingPunct="1">
              <a:spcBef>
                <a:spcPct val="50000"/>
              </a:spcBef>
            </a:pPr>
            <a:r>
              <a:rPr kumimoji="1" lang="zh-CN" altLang="en-US" sz="2200">
                <a:solidFill>
                  <a:srgbClr val="000000"/>
                </a:solidFill>
                <a:latin typeface="Times New Roman" pitchFamily="18" charset="0"/>
              </a:rPr>
              <a:t>		</a:t>
            </a:r>
            <a:r>
              <a:rPr kumimoji="1" lang="en-US" altLang="zh-CN" sz="2200">
                <a:solidFill>
                  <a:srgbClr val="000000"/>
                </a:solidFill>
                <a:latin typeface="Times New Roman" pitchFamily="18" charset="0"/>
              </a:rPr>
              <a:t>BinTreeNode&lt;ElemType&gt; *lChild = NULL, </a:t>
            </a:r>
          </a:p>
          <a:p>
            <a:pPr algn="just" eaLnBrk="1" hangingPunct="1">
              <a:spcBef>
                <a:spcPct val="50000"/>
              </a:spcBef>
            </a:pPr>
            <a:r>
              <a:rPr kumimoji="1" lang="en-US" altLang="zh-CN" sz="2200">
                <a:solidFill>
                  <a:srgbClr val="000000"/>
                </a:solidFill>
                <a:latin typeface="Times New Roman" pitchFamily="18" charset="0"/>
              </a:rPr>
              <a:t>		BinTreeNode&lt;ElemType&gt; *rChild = NULL);</a:t>
            </a:r>
          </a:p>
          <a:p>
            <a:pPr algn="just" eaLnBrk="1" hangingPunct="1">
              <a:spcBef>
                <a:spcPct val="50000"/>
              </a:spcBef>
            </a:pPr>
            <a:r>
              <a:rPr kumimoji="1" lang="en-US" altLang="zh-CN" sz="2200">
                <a:solidFill>
                  <a:srgbClr val="000000"/>
                </a:solidFill>
                <a:latin typeface="Times New Roman" pitchFamily="18" charset="0"/>
              </a:rPr>
              <a:t>};</a:t>
            </a:r>
          </a:p>
        </p:txBody>
      </p:sp>
      <p:sp>
        <p:nvSpPr>
          <p:cNvPr id="33795" name="标题 1"/>
          <p:cNvSpPr>
            <a:spLocks noGrp="1"/>
          </p:cNvSpPr>
          <p:nvPr>
            <p:ph type="title"/>
          </p:nvPr>
        </p:nvSpPr>
        <p:spPr>
          <a:xfrm>
            <a:off x="993775" y="142875"/>
            <a:ext cx="7754938" cy="838200"/>
          </a:xfrm>
        </p:spPr>
        <p:txBody>
          <a:bodyPr/>
          <a:lstStyle/>
          <a:p>
            <a:r>
              <a:rPr lang="zh-CN" altLang="en-US">
                <a:solidFill>
                  <a:schemeClr val="tx2"/>
                </a:solidFill>
                <a:latin typeface="Times New Roman" pitchFamily="18" charset="0"/>
                <a:ea typeface="黑体" pitchFamily="49" charset="-122"/>
              </a:rPr>
              <a:t>二叉链表中结点的类模板</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412875"/>
            <a:ext cx="76200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Times New Roman" pitchFamily="18" charset="0"/>
              </a:rPr>
              <a:t>template &lt;class ElemType&gt;</a:t>
            </a:r>
          </a:p>
          <a:p>
            <a:pPr algn="just" eaLnBrk="1" hangingPunct="1">
              <a:spcBef>
                <a:spcPct val="50000"/>
              </a:spcBef>
            </a:pPr>
            <a:r>
              <a:rPr kumimoji="1" lang="en-US" altLang="zh-CN" sz="2400">
                <a:solidFill>
                  <a:srgbClr val="000000"/>
                </a:solidFill>
                <a:latin typeface="Times New Roman" pitchFamily="18" charset="0"/>
              </a:rPr>
              <a:t>BinTreeNode&lt;ElemType&gt;::BinTreeNode()</a:t>
            </a:r>
          </a:p>
          <a:p>
            <a:pPr algn="just" eaLnBrk="1" hangingPunct="1">
              <a:spcBef>
                <a:spcPct val="50000"/>
              </a:spcBef>
            </a:pPr>
            <a:r>
              <a:rPr kumimoji="1" lang="en-US" altLang="zh-CN" sz="2400">
                <a:solidFill>
                  <a:srgbClr val="000000"/>
                </a:solidFill>
                <a:latin typeface="Times New Roman" pitchFamily="18" charset="0"/>
              </a:rPr>
              <a:t>{</a:t>
            </a:r>
          </a:p>
          <a:p>
            <a:pPr algn="just" eaLnBrk="1" hangingPunct="1">
              <a:spcBef>
                <a:spcPct val="50000"/>
              </a:spcBef>
            </a:pPr>
            <a:r>
              <a:rPr kumimoji="1" lang="en-US" altLang="zh-CN" sz="2400">
                <a:solidFill>
                  <a:srgbClr val="000000"/>
                </a:solidFill>
                <a:latin typeface="Times New Roman" pitchFamily="18" charset="0"/>
              </a:rPr>
              <a:t>	leftChild = rightChild = NULL;	</a:t>
            </a:r>
          </a:p>
          <a:p>
            <a:pPr algn="just" eaLnBrk="1" hangingPunct="1">
              <a:spcBef>
                <a:spcPct val="50000"/>
              </a:spcBef>
            </a:pPr>
            <a:r>
              <a:rPr kumimoji="1" lang="en-US" altLang="zh-CN" sz="2400">
                <a:solidFill>
                  <a:srgbClr val="000000"/>
                </a:solidFill>
                <a:latin typeface="Times New Roman" pitchFamily="18" charset="0"/>
              </a:rPr>
              <a:t>}</a:t>
            </a:r>
          </a:p>
          <a:p>
            <a:pPr algn="just" eaLnBrk="1" hangingPunct="1">
              <a:spcBef>
                <a:spcPct val="50000"/>
              </a:spcBef>
            </a:pPr>
            <a:endParaRPr kumimoji="1" lang="en-US" altLang="zh-CN" sz="24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Times New Roman" pitchFamily="18" charset="0"/>
              </a:rPr>
              <a:t>二叉链表中结点的类模板</a:t>
            </a:r>
            <a:endParaRPr lang="zh-CN" altLang="en-US" dirty="0"/>
          </a:p>
        </p:txBody>
      </p:sp>
    </p:spTree>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3238" y="1376363"/>
            <a:ext cx="8640762"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Times New Roman" pitchFamily="18" charset="0"/>
              </a:rPr>
              <a:t>template &lt;class ElemType&gt;</a:t>
            </a:r>
          </a:p>
          <a:p>
            <a:pPr algn="just" eaLnBrk="1" hangingPunct="1">
              <a:spcBef>
                <a:spcPct val="50000"/>
              </a:spcBef>
            </a:pPr>
            <a:r>
              <a:rPr kumimoji="1" lang="en-US" altLang="zh-CN" sz="2400">
                <a:solidFill>
                  <a:srgbClr val="000000"/>
                </a:solidFill>
                <a:latin typeface="Times New Roman" pitchFamily="18" charset="0"/>
              </a:rPr>
              <a:t>BinTreeNode&lt;ElemType&gt;::BinTreeNode(const ElemType &amp;val, </a:t>
            </a:r>
          </a:p>
          <a:p>
            <a:pPr algn="just" eaLnBrk="1" hangingPunct="1">
              <a:spcBef>
                <a:spcPct val="50000"/>
              </a:spcBef>
            </a:pPr>
            <a:r>
              <a:rPr kumimoji="1" lang="en-US" altLang="zh-CN" sz="2400">
                <a:solidFill>
                  <a:srgbClr val="000000"/>
                </a:solidFill>
                <a:latin typeface="Times New Roman" pitchFamily="18" charset="0"/>
              </a:rPr>
              <a:t>	BinTreeNode&lt;ElemType&gt; *lChild,</a:t>
            </a:r>
          </a:p>
          <a:p>
            <a:pPr algn="just" eaLnBrk="1" hangingPunct="1">
              <a:spcBef>
                <a:spcPct val="50000"/>
              </a:spcBef>
            </a:pPr>
            <a:r>
              <a:rPr kumimoji="1" lang="en-US" altLang="zh-CN" sz="2400">
                <a:solidFill>
                  <a:srgbClr val="000000"/>
                </a:solidFill>
                <a:latin typeface="Times New Roman" pitchFamily="18" charset="0"/>
              </a:rPr>
              <a:t>            BinTreeNode&lt;ElemType&gt; *rChild)</a:t>
            </a:r>
          </a:p>
          <a:p>
            <a:pPr algn="just" eaLnBrk="1" hangingPunct="1">
              <a:spcBef>
                <a:spcPct val="50000"/>
              </a:spcBef>
            </a:pPr>
            <a:r>
              <a:rPr kumimoji="1" lang="en-US" altLang="zh-CN" sz="2400">
                <a:solidFill>
                  <a:srgbClr val="000000"/>
                </a:solidFill>
                <a:latin typeface="Times New Roman" pitchFamily="18" charset="0"/>
              </a:rPr>
              <a:t>{	</a:t>
            </a:r>
          </a:p>
          <a:p>
            <a:pPr algn="just" eaLnBrk="1" hangingPunct="1">
              <a:spcBef>
                <a:spcPct val="50000"/>
              </a:spcBef>
            </a:pPr>
            <a:r>
              <a:rPr kumimoji="1" lang="en-US" altLang="zh-CN" sz="2400">
                <a:solidFill>
                  <a:srgbClr val="000000"/>
                </a:solidFill>
                <a:latin typeface="Times New Roman" pitchFamily="18" charset="0"/>
              </a:rPr>
              <a:t>	data = val;		// </a:t>
            </a:r>
            <a:r>
              <a:rPr kumimoji="1" lang="zh-CN" altLang="en-US" sz="2400">
                <a:solidFill>
                  <a:srgbClr val="000000"/>
                </a:solidFill>
                <a:latin typeface="Times New Roman" pitchFamily="18" charset="0"/>
              </a:rPr>
              <a:t>数据元素值</a:t>
            </a:r>
          </a:p>
          <a:p>
            <a:pPr algn="just" eaLnBrk="1" hangingPunct="1">
              <a:spcBef>
                <a:spcPct val="50000"/>
              </a:spcBef>
            </a:pPr>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leftChild = lChild;	// </a:t>
            </a:r>
            <a:r>
              <a:rPr kumimoji="1" lang="zh-CN" altLang="en-US" sz="2400">
                <a:solidFill>
                  <a:srgbClr val="000000"/>
                </a:solidFill>
                <a:latin typeface="Times New Roman" pitchFamily="18" charset="0"/>
              </a:rPr>
              <a:t>左孩子</a:t>
            </a:r>
          </a:p>
          <a:p>
            <a:pPr algn="just" eaLnBrk="1" hangingPunct="1">
              <a:spcBef>
                <a:spcPct val="50000"/>
              </a:spcBef>
            </a:pPr>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rightChild = rChild;	// </a:t>
            </a:r>
            <a:r>
              <a:rPr kumimoji="1" lang="zh-CN" altLang="en-US" sz="2400">
                <a:solidFill>
                  <a:srgbClr val="000000"/>
                </a:solidFill>
                <a:latin typeface="Times New Roman" pitchFamily="18" charset="0"/>
              </a:rPr>
              <a:t>右孩子</a:t>
            </a:r>
          </a:p>
          <a:p>
            <a:pPr algn="just" eaLnBrk="1" hangingPunct="1">
              <a:spcBef>
                <a:spcPct val="50000"/>
              </a:spcBef>
            </a:pPr>
            <a:r>
              <a:rPr kumimoji="1" lang="en-US" altLang="zh-CN" sz="2400">
                <a:solidFill>
                  <a:srgbClr val="000000"/>
                </a:solidFill>
                <a:latin typeface="Times New Roman" pitchFamily="18" charset="0"/>
              </a:rPr>
              <a:t>}</a:t>
            </a:r>
            <a:endParaRPr kumimoji="1" lang="en-US" altLang="zh-CN" sz="24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Times New Roman" pitchFamily="18" charset="0"/>
              </a:rPr>
              <a:t>二叉链表中结点的类模板</a:t>
            </a:r>
            <a:endParaRPr lang="zh-CN" altLang="en-US" dirty="0"/>
          </a:p>
        </p:txBody>
      </p:sp>
    </p:spTree>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1262063"/>
            <a:ext cx="9144000" cy="537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600"/>
              </a:spcBef>
            </a:pPr>
            <a:r>
              <a:rPr kumimoji="1" lang="en-US" altLang="zh-CN" sz="2400" b="1" dirty="0">
                <a:solidFill>
                  <a:srgbClr val="000000"/>
                </a:solidFill>
                <a:latin typeface="Times New Roman" pitchFamily="18" charset="0"/>
              </a:rPr>
              <a:t>template &lt;class </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a:t>
            </a:r>
          </a:p>
          <a:p>
            <a:pPr algn="just" eaLnBrk="1" hangingPunct="1">
              <a:spcBef>
                <a:spcPts val="600"/>
              </a:spcBef>
            </a:pPr>
            <a:r>
              <a:rPr kumimoji="1" lang="en-US" altLang="zh-CN" sz="2400" b="1" dirty="0">
                <a:solidFill>
                  <a:srgbClr val="000000"/>
                </a:solidFill>
                <a:latin typeface="Times New Roman" pitchFamily="18" charset="0"/>
              </a:rPr>
              <a:t>class </a:t>
            </a:r>
            <a:r>
              <a:rPr kumimoji="1" lang="en-US" altLang="zh-CN" sz="2400" b="1" dirty="0" err="1">
                <a:solidFill>
                  <a:srgbClr val="000000"/>
                </a:solidFill>
                <a:latin typeface="Times New Roman" pitchFamily="18" charset="0"/>
              </a:rPr>
              <a:t>BinaryTree</a:t>
            </a:r>
            <a:r>
              <a:rPr kumimoji="1" lang="en-US" altLang="zh-CN" sz="2400" b="1" dirty="0">
                <a:solidFill>
                  <a:srgbClr val="000000"/>
                </a:solidFill>
                <a:latin typeface="Times New Roman" pitchFamily="18" charset="0"/>
              </a:rPr>
              <a:t>{</a:t>
            </a:r>
          </a:p>
          <a:p>
            <a:pPr algn="just" eaLnBrk="1" hangingPunct="1">
              <a:spcBef>
                <a:spcPts val="600"/>
              </a:spcBef>
            </a:pPr>
            <a:r>
              <a:rPr kumimoji="1" lang="en-US" altLang="zh-CN" sz="2400" b="1" dirty="0">
                <a:solidFill>
                  <a:srgbClr val="000000"/>
                </a:solidFill>
                <a:latin typeface="Times New Roman" pitchFamily="18" charset="0"/>
              </a:rPr>
              <a:t>protected:</a:t>
            </a:r>
          </a:p>
          <a:p>
            <a:pPr algn="just" eaLnBrk="1" hangingPunct="1">
              <a:spcBef>
                <a:spcPts val="600"/>
              </a:spcBef>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*root;</a:t>
            </a:r>
          </a:p>
          <a:p>
            <a:pPr algn="just" eaLnBrk="1" hangingPunct="1">
              <a:spcBef>
                <a:spcPts val="600"/>
              </a:spcBef>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a:t>
            </a:r>
            <a:r>
              <a:rPr kumimoji="1" lang="en-US" altLang="zh-CN" sz="2400" b="1" dirty="0" err="1">
                <a:solidFill>
                  <a:srgbClr val="000000"/>
                </a:solidFill>
                <a:latin typeface="Times New Roman" pitchFamily="18" charset="0"/>
              </a:rPr>
              <a:t>CopyTree</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*t);</a:t>
            </a:r>
            <a:endParaRPr kumimoji="1" lang="zh-CN" altLang="en-US" sz="2400" b="1" dirty="0">
              <a:solidFill>
                <a:srgbClr val="000000"/>
              </a:solidFill>
              <a:latin typeface="Times New Roman" pitchFamily="18" charset="0"/>
            </a:endParaRPr>
          </a:p>
          <a:p>
            <a:pPr algn="just" eaLnBrk="1" hangingPunct="1">
              <a:spcBef>
                <a:spcPts val="600"/>
              </a:spcBef>
            </a:pP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void Destroy(</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 &amp;r);</a:t>
            </a:r>
          </a:p>
          <a:p>
            <a:pPr algn="just" eaLnBrk="1" hangingPunct="1">
              <a:spcBef>
                <a:spcPts val="600"/>
              </a:spcBef>
            </a:pPr>
            <a:r>
              <a:rPr kumimoji="1" lang="en-US" altLang="zh-CN" sz="2400" b="1" dirty="0">
                <a:solidFill>
                  <a:srgbClr val="000000"/>
                </a:solidFill>
                <a:latin typeface="Times New Roman" pitchFamily="18" charset="0"/>
              </a:rPr>
              <a:t>  void </a:t>
            </a:r>
            <a:r>
              <a:rPr kumimoji="1" lang="en-US" altLang="zh-CN" sz="2400" b="1" dirty="0" err="1">
                <a:solidFill>
                  <a:srgbClr val="000000"/>
                </a:solidFill>
                <a:latin typeface="Times New Roman" pitchFamily="18" charset="0"/>
              </a:rPr>
              <a:t>PreOrder</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&gt;*r,</a:t>
            </a:r>
          </a:p>
          <a:p>
            <a:pPr algn="just" eaLnBrk="1" hangingPunct="1">
              <a:spcBef>
                <a:spcPts val="600"/>
              </a:spcBef>
            </a:pPr>
            <a:r>
              <a:rPr kumimoji="1" lang="en-US" altLang="zh-CN" sz="2400" b="1" dirty="0">
                <a:solidFill>
                  <a:srgbClr val="000000"/>
                </a:solidFill>
                <a:latin typeface="Times New Roman" pitchFamily="18" charset="0"/>
              </a:rPr>
              <a:t>	void(*Visit)(</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&amp;)) </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a:t>
            </a:r>
          </a:p>
          <a:p>
            <a:pPr algn="just" eaLnBrk="1" hangingPunct="1">
              <a:spcBef>
                <a:spcPts val="600"/>
              </a:spcBef>
            </a:pP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void </a:t>
            </a:r>
            <a:r>
              <a:rPr kumimoji="1" lang="en-US" altLang="zh-CN" sz="2400" b="1" dirty="0" err="1">
                <a:solidFill>
                  <a:srgbClr val="000000"/>
                </a:solidFill>
                <a:latin typeface="Times New Roman" pitchFamily="18" charset="0"/>
              </a:rPr>
              <a:t>InOrder</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&gt;*r,</a:t>
            </a:r>
          </a:p>
          <a:p>
            <a:pPr algn="just" eaLnBrk="1" hangingPunct="1">
              <a:spcBef>
                <a:spcPts val="600"/>
              </a:spcBef>
            </a:pPr>
            <a:r>
              <a:rPr kumimoji="1" lang="en-US" altLang="zh-CN" sz="2400" b="1" dirty="0">
                <a:solidFill>
                  <a:srgbClr val="000000"/>
                </a:solidFill>
                <a:latin typeface="Times New Roman" pitchFamily="18" charset="0"/>
              </a:rPr>
              <a:t>	void (*Visit)(</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 &amp;)) </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a:t>
            </a:r>
          </a:p>
          <a:p>
            <a:pPr algn="just" eaLnBrk="1" hangingPunct="1">
              <a:spcBef>
                <a:spcPts val="600"/>
              </a:spcBef>
            </a:pP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void </a:t>
            </a:r>
            <a:r>
              <a:rPr kumimoji="1" lang="en-US" altLang="zh-CN" sz="2400" b="1" dirty="0" err="1">
                <a:solidFill>
                  <a:srgbClr val="000000"/>
                </a:solidFill>
                <a:latin typeface="Times New Roman" pitchFamily="18" charset="0"/>
              </a:rPr>
              <a:t>PostOrder</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&gt;*r,</a:t>
            </a:r>
          </a:p>
          <a:p>
            <a:pPr algn="just" eaLnBrk="1" hangingPunct="1">
              <a:spcBef>
                <a:spcPts val="600"/>
              </a:spcBef>
            </a:pPr>
            <a:r>
              <a:rPr kumimoji="1" lang="en-US" altLang="zh-CN" sz="2400" b="1" dirty="0">
                <a:solidFill>
                  <a:srgbClr val="000000"/>
                </a:solidFill>
                <a:latin typeface="Times New Roman" pitchFamily="18" charset="0"/>
              </a:rPr>
              <a:t>	void (*Visit)(</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 &amp;)) </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a:t>
            </a:r>
          </a:p>
        </p:txBody>
      </p:sp>
      <p:sp>
        <p:nvSpPr>
          <p:cNvPr id="36867" name="标题 1"/>
          <p:cNvSpPr>
            <a:spLocks noGrp="1"/>
          </p:cNvSpPr>
          <p:nvPr>
            <p:ph type="title"/>
          </p:nvPr>
        </p:nvSpPr>
        <p:spPr>
          <a:xfrm>
            <a:off x="993775" y="142875"/>
            <a:ext cx="7754938" cy="838200"/>
          </a:xfrm>
        </p:spPr>
        <p:txBody>
          <a:bodyPr/>
          <a:lstStyle/>
          <a:p>
            <a:r>
              <a:rPr lang="zh-CN" altLang="en-US">
                <a:solidFill>
                  <a:schemeClr val="tx2"/>
                </a:solidFill>
                <a:latin typeface="Times New Roman" pitchFamily="18" charset="0"/>
                <a:ea typeface="黑体" pitchFamily="49" charset="-122"/>
              </a:rPr>
              <a:t>二叉链表类模板定义</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5875" y="1448780"/>
            <a:ext cx="914400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600"/>
              </a:spcBef>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Height(</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*r) </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	</a:t>
            </a:r>
          </a:p>
          <a:p>
            <a:pPr algn="just" eaLnBrk="1" hangingPunct="1">
              <a:spcBef>
                <a:spcPts val="600"/>
              </a:spcBef>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int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NodeCount</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*r) </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a:t>
            </a:r>
          </a:p>
          <a:p>
            <a:pPr algn="just" eaLnBrk="1" hangingPunct="1">
              <a:spcBef>
                <a:spcPts val="600"/>
              </a:spcBef>
            </a:pPr>
            <a:r>
              <a:rPr kumimoji="1" lang="zh-CN" altLang="en-US"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*Parent(</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 *r, </a:t>
            </a:r>
          </a:p>
          <a:p>
            <a:pPr algn="just" eaLnBrk="1" hangingPunct="1">
              <a:spcBef>
                <a:spcPts val="600"/>
              </a:spcBef>
            </a:pP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 </a:t>
            </a:r>
            <a:r>
              <a:rPr kumimoji="1" lang="en-US" altLang="zh-CN" sz="2400" b="1" dirty="0" err="1">
                <a:solidFill>
                  <a:srgbClr val="000000"/>
                </a:solidFill>
                <a:latin typeface="Times New Roman" pitchFamily="18" charset="0"/>
              </a:rPr>
              <a:t>BinTreeNode</a:t>
            </a:r>
            <a:r>
              <a:rPr kumimoji="1" lang="en-US" altLang="zh-CN" sz="2400" b="1" dirty="0">
                <a:solidFill>
                  <a:srgbClr val="000000"/>
                </a:solidFill>
                <a:latin typeface="Times New Roman" pitchFamily="18" charset="0"/>
              </a:rPr>
              <a:t>&lt;</a:t>
            </a:r>
            <a:r>
              <a:rPr kumimoji="1" lang="en-US" altLang="zh-CN" sz="2400" b="1" dirty="0" err="1">
                <a:solidFill>
                  <a:srgbClr val="000000"/>
                </a:solidFill>
                <a:latin typeface="Times New Roman" pitchFamily="18" charset="0"/>
              </a:rPr>
              <a:t>ElemType</a:t>
            </a:r>
            <a:r>
              <a:rPr kumimoji="1" lang="en-US" altLang="zh-CN" sz="2400" b="1" dirty="0">
                <a:solidFill>
                  <a:srgbClr val="000000"/>
                </a:solidFill>
                <a:latin typeface="Times New Roman" pitchFamily="18" charset="0"/>
              </a:rPr>
              <a:t>&gt;*p) </a:t>
            </a:r>
            <a:r>
              <a:rPr kumimoji="1" lang="en-US" altLang="zh-CN" sz="2400" b="1" dirty="0" err="1">
                <a:solidFill>
                  <a:srgbClr val="000000"/>
                </a:solidFill>
                <a:latin typeface="Times New Roman" pitchFamily="18" charset="0"/>
              </a:rPr>
              <a:t>const</a:t>
            </a:r>
            <a:r>
              <a:rPr kumimoji="1" lang="en-US" altLang="zh-CN" sz="2400" b="1" dirty="0">
                <a:solidFill>
                  <a:srgbClr val="000000"/>
                </a:solidFill>
                <a:latin typeface="Times New Roman" pitchFamily="18" charset="0"/>
              </a:rPr>
              <a:t>;</a:t>
            </a:r>
          </a:p>
        </p:txBody>
      </p:sp>
      <p:sp>
        <p:nvSpPr>
          <p:cNvPr id="37891" name="标题 1"/>
          <p:cNvSpPr>
            <a:spLocks noGrp="1"/>
          </p:cNvSpPr>
          <p:nvPr>
            <p:ph type="title"/>
          </p:nvPr>
        </p:nvSpPr>
        <p:spPr>
          <a:xfrm>
            <a:off x="993775" y="142875"/>
            <a:ext cx="7754938" cy="838200"/>
          </a:xfrm>
        </p:spPr>
        <p:txBody>
          <a:bodyPr/>
          <a:lstStyle/>
          <a:p>
            <a:r>
              <a:rPr lang="zh-CN" altLang="en-US">
                <a:solidFill>
                  <a:schemeClr val="tx2"/>
                </a:solidFill>
                <a:latin typeface="Times New Roman" pitchFamily="18" charset="0"/>
                <a:ea typeface="黑体" pitchFamily="49" charset="-122"/>
              </a:rPr>
              <a:t>二叉链表类模板定义</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9525" y="1341438"/>
            <a:ext cx="9144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600"/>
              </a:spcBef>
            </a:pPr>
            <a:r>
              <a:rPr kumimoji="1" lang="en-US" altLang="zh-CN" sz="2200" b="1" dirty="0">
                <a:solidFill>
                  <a:srgbClr val="000000"/>
                </a:solidFill>
                <a:latin typeface="Times New Roman" pitchFamily="18" charset="0"/>
              </a:rPr>
              <a:t>public:</a:t>
            </a:r>
          </a:p>
          <a:p>
            <a:pPr algn="just" eaLnBrk="1" hangingPunct="1">
              <a:spcBef>
                <a:spcPts val="600"/>
              </a:spcBef>
            </a:pP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BinaryTree</a:t>
            </a:r>
            <a:r>
              <a:rPr kumimoji="1" lang="en-US" altLang="zh-CN" sz="2200" b="1" dirty="0">
                <a:solidFill>
                  <a:srgbClr val="000000"/>
                </a:solidFill>
                <a:latin typeface="Times New Roman" pitchFamily="18" charset="0"/>
              </a:rPr>
              <a:t>();	</a:t>
            </a:r>
          </a:p>
          <a:p>
            <a:pPr algn="just" eaLnBrk="1" hangingPunct="1">
              <a:spcBef>
                <a:spcPts val="600"/>
              </a:spcBef>
            </a:pPr>
            <a:r>
              <a:rPr kumimoji="1" lang="en-US" altLang="zh-CN" sz="2200" b="1" dirty="0">
                <a:solidFill>
                  <a:srgbClr val="000000"/>
                </a:solidFill>
                <a:latin typeface="Times New Roman" pitchFamily="18" charset="0"/>
              </a:rPr>
              <a:t>    virtual ~</a:t>
            </a:r>
            <a:r>
              <a:rPr kumimoji="1" lang="en-US" altLang="zh-CN" sz="2200" b="1" dirty="0" err="1">
                <a:solidFill>
                  <a:srgbClr val="000000"/>
                </a:solidFill>
                <a:latin typeface="Times New Roman" pitchFamily="18" charset="0"/>
              </a:rPr>
              <a:t>BinaryTree</a:t>
            </a:r>
            <a:r>
              <a:rPr kumimoji="1" lang="en-US" altLang="zh-CN" sz="2200" b="1" dirty="0">
                <a:solidFill>
                  <a:srgbClr val="000000"/>
                </a:solidFill>
                <a:latin typeface="Times New Roman" pitchFamily="18" charset="0"/>
              </a:rPr>
              <a:t>();</a:t>
            </a:r>
            <a:endParaRPr kumimoji="1" lang="zh-CN" altLang="en-US" sz="2200" b="1" dirty="0">
              <a:solidFill>
                <a:srgbClr val="000000"/>
              </a:solidFill>
              <a:latin typeface="Times New Roman" pitchFamily="18" charset="0"/>
            </a:endParaRPr>
          </a:p>
          <a:p>
            <a:pPr algn="just" eaLnBrk="1" hangingPunct="1">
              <a:spcBef>
                <a:spcPts val="600"/>
              </a:spcBef>
            </a:pP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BinTreeNode</a:t>
            </a:r>
            <a:r>
              <a:rPr kumimoji="1" lang="en-US" altLang="zh-CN" sz="2200" b="1" dirty="0">
                <a:solidFill>
                  <a:srgbClr val="000000"/>
                </a:solidFill>
                <a:latin typeface="Times New Roman" pitchFamily="18" charset="0"/>
              </a:rPr>
              <a:t>&lt;</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&gt; *</a:t>
            </a:r>
            <a:r>
              <a:rPr kumimoji="1" lang="en-US" altLang="zh-CN" sz="2200" b="1" dirty="0" err="1">
                <a:solidFill>
                  <a:srgbClr val="000000"/>
                </a:solidFill>
                <a:latin typeface="Times New Roman" pitchFamily="18" charset="0"/>
              </a:rPr>
              <a:t>GetRoot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a:t>
            </a:r>
            <a:endParaRPr kumimoji="1" lang="zh-CN" altLang="en-US" sz="2200" b="1" dirty="0">
              <a:solidFill>
                <a:srgbClr val="000000"/>
              </a:solidFill>
              <a:latin typeface="Times New Roman" pitchFamily="18" charset="0"/>
            </a:endParaRPr>
          </a:p>
          <a:p>
            <a:pPr algn="just" eaLnBrk="1" hangingPunct="1">
              <a:spcBef>
                <a:spcPts val="600"/>
              </a:spcBef>
            </a:pP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bool</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IsEmpty</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a:t>
            </a:r>
            <a:endParaRPr kumimoji="1" lang="zh-CN" altLang="en-US" sz="2200" b="1" dirty="0">
              <a:solidFill>
                <a:srgbClr val="000000"/>
              </a:solidFill>
              <a:latin typeface="Times New Roman" pitchFamily="18" charset="0"/>
            </a:endParaRPr>
          </a:p>
          <a:p>
            <a:pPr algn="just" eaLnBrk="1" hangingPunct="1">
              <a:spcBef>
                <a:spcPts val="600"/>
              </a:spcBef>
            </a:pPr>
            <a:r>
              <a:rPr kumimoji="1" lang="en-US" altLang="zh-CN" sz="2200" b="1" dirty="0">
                <a:solidFill>
                  <a:srgbClr val="000000"/>
                </a:solidFill>
                <a:latin typeface="Times New Roman" pitchFamily="18" charset="0"/>
              </a:rPr>
              <a:t>    Status </a:t>
            </a:r>
            <a:r>
              <a:rPr kumimoji="1" lang="en-US" altLang="zh-CN" sz="2200" b="1" dirty="0" err="1">
                <a:solidFill>
                  <a:srgbClr val="000000"/>
                </a:solidFill>
                <a:latin typeface="Times New Roman" pitchFamily="18" charset="0"/>
              </a:rPr>
              <a:t>GetElem</a:t>
            </a:r>
            <a:r>
              <a:rPr kumimoji="1" lang="en-US" altLang="zh-CN" sz="2200" b="1" dirty="0">
                <a:solidFill>
                  <a:srgbClr val="000000"/>
                </a:solidFill>
                <a:latin typeface="Times New Roman" pitchFamily="18" charset="0"/>
              </a:rPr>
              <a:t>(</a:t>
            </a:r>
            <a:r>
              <a:rPr kumimoji="1" lang="en-US" altLang="zh-CN" sz="2200" b="1" dirty="0" err="1">
                <a:solidFill>
                  <a:srgbClr val="000000"/>
                </a:solidFill>
                <a:latin typeface="Times New Roman" pitchFamily="18" charset="0"/>
              </a:rPr>
              <a:t>BinTreeNode</a:t>
            </a:r>
            <a:r>
              <a:rPr kumimoji="1" lang="en-US" altLang="zh-CN" sz="2200" b="1" dirty="0">
                <a:solidFill>
                  <a:srgbClr val="000000"/>
                </a:solidFill>
                <a:latin typeface="Times New Roman" pitchFamily="18" charset="0"/>
              </a:rPr>
              <a:t>&lt;</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&gt; *p,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 &amp;e)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a:t>
            </a:r>
          </a:p>
          <a:p>
            <a:pPr algn="just" eaLnBrk="1" hangingPunct="1">
              <a:spcBef>
                <a:spcPts val="600"/>
              </a:spcBef>
            </a:pPr>
            <a:r>
              <a:rPr kumimoji="1" lang="en-US" altLang="zh-CN" sz="2200" b="1" dirty="0">
                <a:solidFill>
                  <a:srgbClr val="000000"/>
                </a:solidFill>
                <a:latin typeface="Times New Roman" pitchFamily="18" charset="0"/>
              </a:rPr>
              <a:t>    Status </a:t>
            </a:r>
            <a:r>
              <a:rPr kumimoji="1" lang="en-US" altLang="zh-CN" sz="2200" b="1" dirty="0" err="1">
                <a:solidFill>
                  <a:srgbClr val="000000"/>
                </a:solidFill>
                <a:latin typeface="Times New Roman" pitchFamily="18" charset="0"/>
              </a:rPr>
              <a:t>SetElem</a:t>
            </a:r>
            <a:r>
              <a:rPr kumimoji="1" lang="en-US" altLang="zh-CN" sz="2200" b="1" dirty="0">
                <a:solidFill>
                  <a:srgbClr val="000000"/>
                </a:solidFill>
                <a:latin typeface="Times New Roman" pitchFamily="18" charset="0"/>
              </a:rPr>
              <a:t>(</a:t>
            </a:r>
            <a:r>
              <a:rPr kumimoji="1" lang="en-US" altLang="zh-CN" sz="2200" b="1" dirty="0" err="1">
                <a:solidFill>
                  <a:srgbClr val="000000"/>
                </a:solidFill>
                <a:latin typeface="Times New Roman" pitchFamily="18" charset="0"/>
              </a:rPr>
              <a:t>BinTreeNode</a:t>
            </a:r>
            <a:r>
              <a:rPr kumimoji="1" lang="en-US" altLang="zh-CN" sz="2200" b="1" dirty="0">
                <a:solidFill>
                  <a:srgbClr val="000000"/>
                </a:solidFill>
                <a:latin typeface="Times New Roman" pitchFamily="18" charset="0"/>
              </a:rPr>
              <a:t>&lt;</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&gt; *p,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 &amp;e);</a:t>
            </a:r>
          </a:p>
          <a:p>
            <a:pPr algn="just" eaLnBrk="1" hangingPunct="1">
              <a:spcBef>
                <a:spcPts val="600"/>
              </a:spcBef>
            </a:pPr>
            <a:r>
              <a:rPr kumimoji="1" lang="en-US" altLang="zh-CN" sz="2200" b="1" dirty="0">
                <a:solidFill>
                  <a:srgbClr val="000000"/>
                </a:solidFill>
                <a:latin typeface="Times New Roman" pitchFamily="18" charset="0"/>
              </a:rPr>
              <a:t>    void </a:t>
            </a:r>
            <a:r>
              <a:rPr kumimoji="1" lang="en-US" altLang="zh-CN" sz="2200" b="1" dirty="0" err="1">
                <a:solidFill>
                  <a:srgbClr val="000000"/>
                </a:solidFill>
                <a:latin typeface="Times New Roman" pitchFamily="18" charset="0"/>
              </a:rPr>
              <a:t>InOrder</a:t>
            </a:r>
            <a:r>
              <a:rPr kumimoji="1" lang="en-US" altLang="zh-CN" sz="2200" b="1" dirty="0">
                <a:solidFill>
                  <a:srgbClr val="000000"/>
                </a:solidFill>
                <a:latin typeface="Times New Roman" pitchFamily="18" charset="0"/>
              </a:rPr>
              <a:t>(void (*Visit)(</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 &amp;))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a:t>
            </a:r>
            <a:r>
              <a:rPr kumimoji="1" lang="zh-CN" altLang="en-US" sz="2200" b="1" dirty="0">
                <a:solidFill>
                  <a:srgbClr val="000000"/>
                </a:solidFill>
                <a:latin typeface="Times New Roman" pitchFamily="18" charset="0"/>
              </a:rPr>
              <a:t>	</a:t>
            </a:r>
          </a:p>
          <a:p>
            <a:pPr algn="just" eaLnBrk="1" hangingPunct="1">
              <a:spcBef>
                <a:spcPts val="600"/>
              </a:spcBef>
            </a:pPr>
            <a:r>
              <a:rPr kumimoji="1" lang="en-US" altLang="zh-CN" sz="2200" b="1" dirty="0">
                <a:solidFill>
                  <a:srgbClr val="000000"/>
                </a:solidFill>
                <a:latin typeface="Times New Roman" pitchFamily="18" charset="0"/>
              </a:rPr>
              <a:t>    void </a:t>
            </a:r>
            <a:r>
              <a:rPr kumimoji="1" lang="en-US" altLang="zh-CN" sz="2200" b="1" dirty="0" err="1">
                <a:solidFill>
                  <a:srgbClr val="000000"/>
                </a:solidFill>
                <a:latin typeface="Times New Roman" pitchFamily="18" charset="0"/>
              </a:rPr>
              <a:t>PreOrder</a:t>
            </a:r>
            <a:r>
              <a:rPr kumimoji="1" lang="en-US" altLang="zh-CN" sz="2200" b="1" dirty="0">
                <a:solidFill>
                  <a:srgbClr val="000000"/>
                </a:solidFill>
                <a:latin typeface="Times New Roman" pitchFamily="18" charset="0"/>
              </a:rPr>
              <a:t>(void (*Visit)(</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 &amp;))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a:t>
            </a:r>
            <a:endParaRPr kumimoji="1" lang="zh-CN" altLang="en-US" sz="2200" b="1" dirty="0">
              <a:solidFill>
                <a:srgbClr val="000000"/>
              </a:solidFill>
              <a:latin typeface="Times New Roman" pitchFamily="18" charset="0"/>
            </a:endParaRPr>
          </a:p>
          <a:p>
            <a:pPr algn="just" eaLnBrk="1" hangingPunct="1">
              <a:spcBef>
                <a:spcPts val="600"/>
              </a:spcBef>
            </a:pPr>
            <a:r>
              <a:rPr kumimoji="1" lang="en-US" altLang="zh-CN" sz="2200" b="1" dirty="0">
                <a:solidFill>
                  <a:srgbClr val="000000"/>
                </a:solidFill>
                <a:latin typeface="Times New Roman" pitchFamily="18" charset="0"/>
              </a:rPr>
              <a:t>    void </a:t>
            </a:r>
            <a:r>
              <a:rPr kumimoji="1" lang="en-US" altLang="zh-CN" sz="2200" b="1" dirty="0" err="1">
                <a:solidFill>
                  <a:srgbClr val="000000"/>
                </a:solidFill>
                <a:latin typeface="Times New Roman" pitchFamily="18" charset="0"/>
              </a:rPr>
              <a:t>PostOrder</a:t>
            </a:r>
            <a:r>
              <a:rPr kumimoji="1" lang="en-US" altLang="zh-CN" sz="2200" b="1" dirty="0">
                <a:solidFill>
                  <a:srgbClr val="000000"/>
                </a:solidFill>
                <a:latin typeface="Times New Roman" pitchFamily="18" charset="0"/>
              </a:rPr>
              <a:t>(void (*Visit)(</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 &amp;))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a:t>
            </a:r>
            <a:endParaRPr kumimoji="1" lang="zh-CN" altLang="en-US" sz="2200" b="1" dirty="0">
              <a:solidFill>
                <a:srgbClr val="000000"/>
              </a:solidFill>
              <a:latin typeface="Times New Roman" pitchFamily="18" charset="0"/>
            </a:endParaRPr>
          </a:p>
          <a:p>
            <a:pPr algn="just" eaLnBrk="1" hangingPunct="1">
              <a:spcBef>
                <a:spcPts val="600"/>
              </a:spcBef>
            </a:pPr>
            <a:r>
              <a:rPr kumimoji="1" lang="en-US" altLang="zh-CN" sz="2200" b="1" dirty="0">
                <a:solidFill>
                  <a:srgbClr val="000000"/>
                </a:solidFill>
                <a:latin typeface="Times New Roman" pitchFamily="18" charset="0"/>
              </a:rPr>
              <a:t>    void </a:t>
            </a:r>
            <a:r>
              <a:rPr kumimoji="1" lang="en-US" altLang="zh-CN" sz="2200" b="1" dirty="0" err="1">
                <a:solidFill>
                  <a:srgbClr val="000000"/>
                </a:solidFill>
                <a:latin typeface="Times New Roman" pitchFamily="18" charset="0"/>
              </a:rPr>
              <a:t>LevelOrder</a:t>
            </a:r>
            <a:r>
              <a:rPr kumimoji="1" lang="en-US" altLang="zh-CN" sz="2200" b="1" dirty="0">
                <a:solidFill>
                  <a:srgbClr val="000000"/>
                </a:solidFill>
                <a:latin typeface="Times New Roman" pitchFamily="18" charset="0"/>
              </a:rPr>
              <a:t>(void (*Visit)(</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 &amp;))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a:t>
            </a:r>
            <a:endParaRPr kumimoji="1" lang="zh-CN" altLang="en-US" sz="2200" b="1" dirty="0">
              <a:solidFill>
                <a:srgbClr val="000000"/>
              </a:solidFill>
              <a:latin typeface="Times New Roman" pitchFamily="18" charset="0"/>
            </a:endParaRPr>
          </a:p>
          <a:p>
            <a:pPr algn="just" eaLnBrk="1" hangingPunct="1">
              <a:spcBef>
                <a:spcPts val="600"/>
              </a:spcBef>
            </a:pP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int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NodeCount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endParaRPr kumimoji="1" lang="zh-CN" altLang="en-US" sz="2200" dirty="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Times New Roman" pitchFamily="18" charset="0"/>
              </a:rPr>
              <a:t>二叉链表类模板定义</a:t>
            </a:r>
            <a:endParaRPr lang="zh-CN" altLang="en-US" dirty="0"/>
          </a:p>
        </p:txBody>
      </p:sp>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3775" y="260350"/>
            <a:ext cx="7754938" cy="720725"/>
          </a:xfrm>
        </p:spPr>
        <p:txBody>
          <a:bodyPr/>
          <a:lstStyle/>
          <a:p>
            <a:pPr eaLnBrk="1" hangingPunct="1"/>
            <a:r>
              <a:rPr lang="en-US" altLang="zh-CN">
                <a:latin typeface="黑体" pitchFamily="49" charset="-122"/>
                <a:ea typeface="黑体" pitchFamily="49" charset="-122"/>
              </a:rPr>
              <a:t>6.1 </a:t>
            </a:r>
            <a:r>
              <a:rPr lang="zh-CN" altLang="en-US">
                <a:latin typeface="黑体" pitchFamily="49" charset="-122"/>
                <a:ea typeface="黑体" pitchFamily="49" charset="-122"/>
              </a:rPr>
              <a:t>树的概念</a:t>
            </a:r>
          </a:p>
        </p:txBody>
      </p:sp>
      <p:grpSp>
        <p:nvGrpSpPr>
          <p:cNvPr id="12291" name="Group 9"/>
          <p:cNvGrpSpPr>
            <a:grpSpLocks/>
          </p:cNvGrpSpPr>
          <p:nvPr/>
        </p:nvGrpSpPr>
        <p:grpSpPr bwMode="auto">
          <a:xfrm>
            <a:off x="1103313" y="1744663"/>
            <a:ext cx="6337300" cy="4284662"/>
            <a:chOff x="2592" y="1200"/>
            <a:chExt cx="2976" cy="2256"/>
          </a:xfrm>
        </p:grpSpPr>
        <p:sp>
          <p:nvSpPr>
            <p:cNvPr id="12292" name="Rectangle 8"/>
            <p:cNvSpPr>
              <a:spLocks noChangeArrowheads="1"/>
            </p:cNvSpPr>
            <p:nvPr/>
          </p:nvSpPr>
          <p:spPr bwMode="auto">
            <a:xfrm>
              <a:off x="2592" y="1200"/>
              <a:ext cx="2976" cy="2256"/>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12293" name="Picture 7" descr="E:\数据结构教材\pictures6\6-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 y="1296"/>
              <a:ext cx="2784" cy="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92559" y="1236702"/>
            <a:ext cx="903605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a:t>
            </a:r>
            <a:r>
              <a:rPr kumimoji="1" lang="en-US" altLang="zh-CN" sz="2000" dirty="0" err="1">
                <a:solidFill>
                  <a:srgbClr val="000000"/>
                </a:solidFill>
                <a:latin typeface="Times New Roman" pitchFamily="18" charset="0"/>
              </a:rPr>
              <a:t>LeftChild</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 </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a:t>
            </a:r>
          </a:p>
          <a:p>
            <a:pPr algn="just" eaLnBrk="1" hangingPunct="1">
              <a:spcBef>
                <a:spcPct val="50000"/>
              </a:spcBef>
            </a:pP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a:t>
            </a:r>
            <a:r>
              <a:rPr kumimoji="1" lang="en-US" altLang="zh-CN" sz="2000" dirty="0" err="1">
                <a:solidFill>
                  <a:srgbClr val="000000"/>
                </a:solidFill>
                <a:latin typeface="Times New Roman" pitchFamily="18" charset="0"/>
              </a:rPr>
              <a:t>RightChild</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 </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a:t>
            </a:r>
          </a:p>
          <a:p>
            <a:pPr algn="just" eaLnBrk="1" hangingPunct="1">
              <a:spcBef>
                <a:spcPct val="50000"/>
              </a:spcBef>
            </a:pP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*Parent(</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 </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a:t>
            </a:r>
          </a:p>
          <a:p>
            <a:pPr algn="just" eaLnBrk="1" hangingPunct="1">
              <a:spcBef>
                <a:spcPct val="50000"/>
              </a:spcBef>
            </a:pPr>
            <a:r>
              <a:rPr kumimoji="1" lang="en-US" altLang="zh-CN" sz="2000" dirty="0">
                <a:solidFill>
                  <a:srgbClr val="000000"/>
                </a:solidFill>
                <a:latin typeface="Times New Roman" pitchFamily="18" charset="0"/>
              </a:rPr>
              <a:t>  void </a:t>
            </a:r>
            <a:r>
              <a:rPr kumimoji="1" lang="en-US" altLang="zh-CN" sz="2000" dirty="0" err="1">
                <a:solidFill>
                  <a:srgbClr val="000000"/>
                </a:solidFill>
                <a:latin typeface="Times New Roman" pitchFamily="18" charset="0"/>
              </a:rPr>
              <a:t>InsertLeftChild</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 const </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 &amp;e);</a:t>
            </a:r>
          </a:p>
          <a:p>
            <a:pPr algn="just" eaLnBrk="1" hangingPunct="1">
              <a:spcBef>
                <a:spcPct val="50000"/>
              </a:spcBef>
            </a:pPr>
            <a:r>
              <a:rPr kumimoji="1" lang="en-US" altLang="zh-CN" sz="2000" dirty="0">
                <a:solidFill>
                  <a:srgbClr val="000000"/>
                </a:solidFill>
                <a:latin typeface="Times New Roman" pitchFamily="18" charset="0"/>
              </a:rPr>
              <a:t>  void </a:t>
            </a:r>
            <a:r>
              <a:rPr kumimoji="1" lang="en-US" altLang="zh-CN" sz="2000" dirty="0" err="1">
                <a:solidFill>
                  <a:srgbClr val="000000"/>
                </a:solidFill>
                <a:latin typeface="Times New Roman" pitchFamily="18" charset="0"/>
              </a:rPr>
              <a:t>InsertRightChild</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 </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 &amp;e);</a:t>
            </a:r>
          </a:p>
          <a:p>
            <a:pPr algn="just" eaLnBrk="1" hangingPunct="1">
              <a:spcBef>
                <a:spcPct val="50000"/>
              </a:spcBef>
            </a:pPr>
            <a:r>
              <a:rPr kumimoji="1" lang="en-US" altLang="zh-CN" sz="2000" dirty="0">
                <a:solidFill>
                  <a:srgbClr val="000000"/>
                </a:solidFill>
                <a:latin typeface="Times New Roman" pitchFamily="18" charset="0"/>
              </a:rPr>
              <a:t>  void </a:t>
            </a:r>
            <a:r>
              <a:rPr kumimoji="1" lang="en-US" altLang="zh-CN" sz="2000" dirty="0" err="1">
                <a:solidFill>
                  <a:srgbClr val="000000"/>
                </a:solidFill>
                <a:latin typeface="Times New Roman" pitchFamily="18" charset="0"/>
              </a:rPr>
              <a:t>DeleteLeftChild</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a:t>
            </a:r>
          </a:p>
          <a:p>
            <a:pPr algn="just" eaLnBrk="1" hangingPunct="1">
              <a:spcBef>
                <a:spcPct val="50000"/>
              </a:spcBef>
            </a:pPr>
            <a:r>
              <a:rPr kumimoji="1" lang="en-US" altLang="zh-CN" sz="2000" dirty="0">
                <a:solidFill>
                  <a:srgbClr val="000000"/>
                </a:solidFill>
                <a:latin typeface="Times New Roman" pitchFamily="18" charset="0"/>
              </a:rPr>
              <a:t>  void </a:t>
            </a:r>
            <a:r>
              <a:rPr kumimoji="1" lang="en-US" altLang="zh-CN" sz="2000" dirty="0" err="1">
                <a:solidFill>
                  <a:srgbClr val="000000"/>
                </a:solidFill>
                <a:latin typeface="Times New Roman" pitchFamily="18" charset="0"/>
              </a:rPr>
              <a:t>DeleteRightChild</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*p);</a:t>
            </a:r>
            <a:endParaRPr kumimoji="1" lang="zh-CN" altLang="en-US" sz="2000" dirty="0">
              <a:solidFill>
                <a:srgbClr val="000000"/>
              </a:solidFill>
              <a:latin typeface="Times New Roman" pitchFamily="18" charset="0"/>
            </a:endParaRPr>
          </a:p>
          <a:p>
            <a:pPr algn="just" eaLnBrk="1" hangingPunct="1">
              <a:spcBef>
                <a:spcPct val="50000"/>
              </a:spcBef>
            </a:pP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int</a:t>
            </a:r>
            <a:r>
              <a:rPr kumimoji="1" lang="en-US" altLang="zh-CN" sz="2000" dirty="0">
                <a:solidFill>
                  <a:srgbClr val="000000"/>
                </a:solidFill>
                <a:latin typeface="Times New Roman" pitchFamily="18" charset="0"/>
              </a:rPr>
              <a:t> Height() </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				</a:t>
            </a:r>
            <a:endParaRPr kumimoji="1" lang="zh-CN" altLang="en-US" sz="2000" dirty="0">
              <a:solidFill>
                <a:srgbClr val="000000"/>
              </a:solidFill>
              <a:latin typeface="Times New Roman" pitchFamily="18" charset="0"/>
            </a:endParaRPr>
          </a:p>
          <a:p>
            <a:pPr algn="just" eaLnBrk="1" hangingPunct="1">
              <a:spcBef>
                <a:spcPct val="50000"/>
              </a:spcBef>
            </a:pP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BinaryTree</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BinaryTree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&amp;t);</a:t>
            </a:r>
          </a:p>
          <a:p>
            <a:pPr algn="just" eaLnBrk="1" hangingPunct="1">
              <a:spcBef>
                <a:spcPct val="50000"/>
              </a:spcBef>
            </a:pP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BinaryTree</a:t>
            </a:r>
            <a:r>
              <a:rPr kumimoji="1" lang="en-US" altLang="zh-CN" sz="2000" dirty="0">
                <a:solidFill>
                  <a:srgbClr val="000000"/>
                </a:solidFill>
                <a:latin typeface="Times New Roman" pitchFamily="18" charset="0"/>
              </a:rPr>
              <a:t>(</a:t>
            </a:r>
            <a:r>
              <a:rPr kumimoji="1" lang="en-US" altLang="zh-CN" sz="2000" dirty="0" err="1">
                <a:solidFill>
                  <a:srgbClr val="000000"/>
                </a:solidFill>
                <a:latin typeface="Times New Roman" pitchFamily="18" charset="0"/>
              </a:rPr>
              <a:t>BinTreeNode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*r);	</a:t>
            </a:r>
          </a:p>
          <a:p>
            <a:pPr algn="just" eaLnBrk="1" hangingPunct="1">
              <a:spcBef>
                <a:spcPct val="50000"/>
              </a:spcBef>
            </a:pP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BinaryTree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 &amp;operator=(</a:t>
            </a:r>
            <a:r>
              <a:rPr kumimoji="1" lang="en-US" altLang="zh-CN" sz="2000" dirty="0" err="1">
                <a:solidFill>
                  <a:srgbClr val="000000"/>
                </a:solidFill>
                <a:latin typeface="Times New Roman" pitchFamily="18" charset="0"/>
              </a:rPr>
              <a:t>const</a:t>
            </a:r>
            <a:r>
              <a:rPr kumimoji="1" lang="en-US" altLang="zh-CN" sz="2000" dirty="0">
                <a:solidFill>
                  <a:srgbClr val="000000"/>
                </a:solidFill>
                <a:latin typeface="Times New Roman" pitchFamily="18" charset="0"/>
              </a:rPr>
              <a:t> </a:t>
            </a:r>
            <a:r>
              <a:rPr kumimoji="1" lang="en-US" altLang="zh-CN" sz="2000" dirty="0" err="1">
                <a:solidFill>
                  <a:srgbClr val="000000"/>
                </a:solidFill>
                <a:latin typeface="Times New Roman" pitchFamily="18" charset="0"/>
              </a:rPr>
              <a:t>BinaryTree</a:t>
            </a:r>
            <a:r>
              <a:rPr kumimoji="1" lang="en-US" altLang="zh-CN" sz="2000" dirty="0">
                <a:solidFill>
                  <a:srgbClr val="000000"/>
                </a:solidFill>
                <a:latin typeface="Times New Roman" pitchFamily="18" charset="0"/>
              </a:rPr>
              <a:t>&lt;</a:t>
            </a:r>
            <a:r>
              <a:rPr kumimoji="1" lang="en-US" altLang="zh-CN" sz="2000" dirty="0" err="1">
                <a:solidFill>
                  <a:srgbClr val="000000"/>
                </a:solidFill>
                <a:latin typeface="Times New Roman" pitchFamily="18" charset="0"/>
              </a:rPr>
              <a:t>ElemType</a:t>
            </a:r>
            <a:r>
              <a:rPr kumimoji="1" lang="en-US" altLang="zh-CN" sz="2000" dirty="0">
                <a:solidFill>
                  <a:srgbClr val="000000"/>
                </a:solidFill>
                <a:latin typeface="Times New Roman" pitchFamily="18" charset="0"/>
              </a:rPr>
              <a:t>&gt;&amp; t);</a:t>
            </a:r>
          </a:p>
          <a:p>
            <a:pPr algn="just" eaLnBrk="1" hangingPunct="1">
              <a:spcBef>
                <a:spcPct val="50000"/>
              </a:spcBef>
            </a:pPr>
            <a:r>
              <a:rPr kumimoji="1" lang="en-US" altLang="zh-CN" sz="2000" dirty="0">
                <a:solidFill>
                  <a:srgbClr val="000000"/>
                </a:solidFill>
                <a:latin typeface="Times New Roman" pitchFamily="18" charset="0"/>
              </a:rPr>
              <a:t>};</a:t>
            </a:r>
            <a:endParaRPr kumimoji="1" lang="en-US" altLang="zh-CN" sz="2000" dirty="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Times New Roman" pitchFamily="18" charset="0"/>
              </a:rPr>
              <a:t>二叉链表类模板定义</a:t>
            </a:r>
            <a:endParaRPr lang="zh-CN" altLang="en-US" dirty="0"/>
          </a:p>
        </p:txBody>
      </p:sp>
    </p:spTree>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236538" y="1592263"/>
            <a:ext cx="88931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1200"/>
              </a:spcBef>
            </a:pPr>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BinaryTree&lt;ElemType&gt;::</a:t>
            </a:r>
          </a:p>
          <a:p>
            <a:pPr>
              <a:spcBef>
                <a:spcPts val="1200"/>
              </a:spcBef>
            </a:pPr>
            <a:r>
              <a:rPr lang="en-US" altLang="zh-CN" sz="2400"/>
              <a:t>Destroy(BinTreeNode&lt;ElemType&gt; *&amp;r)  {</a:t>
            </a:r>
            <a:endParaRPr lang="zh-CN" altLang="zh-CN" sz="2400"/>
          </a:p>
          <a:p>
            <a:pPr>
              <a:spcBef>
                <a:spcPts val="1200"/>
              </a:spcBef>
            </a:pPr>
            <a:r>
              <a:rPr lang="en-US" altLang="zh-CN" sz="2400"/>
              <a:t>	</a:t>
            </a:r>
            <a:r>
              <a:rPr lang="en-US" altLang="zh-CN" sz="2400" b="1"/>
              <a:t>if (</a:t>
            </a:r>
            <a:r>
              <a:rPr lang="en-US" altLang="zh-CN" sz="2400"/>
              <a:t>r != NULL)	{	</a:t>
            </a:r>
            <a:endParaRPr lang="zh-CN" altLang="zh-CN" sz="2400"/>
          </a:p>
          <a:p>
            <a:pPr>
              <a:spcBef>
                <a:spcPts val="1200"/>
              </a:spcBef>
            </a:pPr>
            <a:r>
              <a:rPr lang="en-US" altLang="zh-CN" sz="2400"/>
              <a:t>		Destroy(r-&gt;leftChild);</a:t>
            </a:r>
          </a:p>
          <a:p>
            <a:pPr>
              <a:spcBef>
                <a:spcPts val="1200"/>
              </a:spcBef>
            </a:pPr>
            <a:r>
              <a:rPr lang="en-US" altLang="zh-CN" sz="2400"/>
              <a:t>		Destroy(r-&gt;rightChild);</a:t>
            </a:r>
          </a:p>
          <a:p>
            <a:pPr>
              <a:spcBef>
                <a:spcPts val="1200"/>
              </a:spcBef>
            </a:pPr>
            <a:r>
              <a:rPr lang="en-US" altLang="zh-CN" sz="2400"/>
              <a:t>		</a:t>
            </a:r>
            <a:r>
              <a:rPr lang="en-US" altLang="zh-CN" sz="2400" b="1"/>
              <a:t>delete</a:t>
            </a:r>
            <a:r>
              <a:rPr lang="en-US" altLang="zh-CN" sz="2400"/>
              <a:t> r;</a:t>
            </a:r>
          </a:p>
          <a:p>
            <a:pPr>
              <a:spcBef>
                <a:spcPts val="1200"/>
              </a:spcBef>
            </a:pPr>
            <a:r>
              <a:rPr lang="en-US" altLang="zh-CN" sz="2400"/>
              <a:t>		r=NULL;</a:t>
            </a:r>
            <a:endParaRPr lang="zh-CN" altLang="zh-CN" sz="2400"/>
          </a:p>
          <a:p>
            <a:pPr>
              <a:spcBef>
                <a:spcPts val="1200"/>
              </a:spcBef>
            </a:pPr>
            <a:r>
              <a:rPr lang="en-US" altLang="zh-CN" sz="2400"/>
              <a:t>	}</a:t>
            </a:r>
            <a:endParaRPr lang="zh-CN" altLang="zh-CN" sz="2400"/>
          </a:p>
          <a:p>
            <a:pPr>
              <a:spcBef>
                <a:spcPts val="1200"/>
              </a:spcBef>
            </a:pPr>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删除以</a:t>
            </a:r>
            <a:r>
              <a:rPr lang="en-US" altLang="zh-CN" dirty="0"/>
              <a:t>r</a:t>
            </a:r>
            <a:r>
              <a:rPr lang="zh-CN" altLang="zh-CN" dirty="0"/>
              <a:t>为根的二叉树</a:t>
            </a:r>
            <a:endParaRPr lang="zh-CN" altLang="en-US" dirty="0"/>
          </a:p>
        </p:txBody>
      </p:sp>
    </p:spTree>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1233488"/>
            <a:ext cx="9126538"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600"/>
              </a:spcBef>
            </a:pPr>
            <a:r>
              <a:rPr lang="en-US" altLang="zh-CN" sz="2200" b="1" dirty="0"/>
              <a:t>Template</a:t>
            </a:r>
            <a:r>
              <a:rPr lang="en-US" altLang="zh-CN" sz="2200" dirty="0"/>
              <a:t>&lt;</a:t>
            </a:r>
            <a:r>
              <a:rPr lang="en-US" altLang="zh-CN" sz="2200" b="1" dirty="0" err="1"/>
              <a:t>class</a:t>
            </a:r>
            <a:r>
              <a:rPr lang="en-US" altLang="zh-CN" sz="2200" dirty="0" err="1"/>
              <a:t>ElemType</a:t>
            </a:r>
            <a:r>
              <a:rPr lang="en-US" altLang="zh-CN" sz="2200" dirty="0"/>
              <a:t>&gt;</a:t>
            </a:r>
            <a:r>
              <a:rPr lang="en-US" altLang="zh-CN" sz="2200" dirty="0" err="1"/>
              <a:t>BinTreeNode</a:t>
            </a:r>
            <a:r>
              <a:rPr lang="en-US" altLang="zh-CN" sz="2200" dirty="0"/>
              <a:t>&lt;</a:t>
            </a:r>
            <a:r>
              <a:rPr lang="en-US" altLang="zh-CN" sz="2200" dirty="0" err="1"/>
              <a:t>ElemType</a:t>
            </a:r>
            <a:r>
              <a:rPr lang="en-US" altLang="zh-CN" sz="2200" dirty="0"/>
              <a:t>&gt;</a:t>
            </a:r>
          </a:p>
          <a:p>
            <a:pPr>
              <a:spcBef>
                <a:spcPts val="600"/>
              </a:spcBef>
            </a:pPr>
            <a:r>
              <a:rPr lang="en-US" altLang="zh-CN" sz="2200" dirty="0"/>
              <a:t>*</a:t>
            </a:r>
            <a:r>
              <a:rPr lang="en-US" altLang="zh-CN" sz="2200" dirty="0" err="1"/>
              <a:t>BinaryTree</a:t>
            </a:r>
            <a:r>
              <a:rPr lang="en-US" altLang="zh-CN" sz="2200" dirty="0"/>
              <a:t>&lt;</a:t>
            </a:r>
            <a:r>
              <a:rPr lang="en-US" altLang="zh-CN" sz="2200" dirty="0" err="1"/>
              <a:t>ElemType</a:t>
            </a:r>
            <a:r>
              <a:rPr lang="en-US" altLang="zh-CN" sz="2200" dirty="0"/>
              <a:t>&gt;::Parent(</a:t>
            </a:r>
            <a:r>
              <a:rPr lang="en-US" altLang="zh-CN" sz="2200" dirty="0" err="1"/>
              <a:t>BinTreeNode</a:t>
            </a:r>
            <a:r>
              <a:rPr lang="en-US" altLang="zh-CN" sz="2200" dirty="0"/>
              <a:t>&lt;</a:t>
            </a:r>
            <a:r>
              <a:rPr lang="en-US" altLang="zh-CN" sz="2200" dirty="0" err="1"/>
              <a:t>ElemType</a:t>
            </a:r>
            <a:r>
              <a:rPr lang="en-US" altLang="zh-CN" sz="2200" dirty="0"/>
              <a:t>&gt; *r,</a:t>
            </a:r>
          </a:p>
          <a:p>
            <a:pPr>
              <a:spcBef>
                <a:spcPts val="600"/>
              </a:spcBef>
            </a:pPr>
            <a:r>
              <a:rPr lang="en-US" altLang="zh-CN" sz="2200" dirty="0"/>
              <a:t> </a:t>
            </a:r>
            <a:r>
              <a:rPr lang="en-US" altLang="zh-CN" sz="2200" b="1" dirty="0" err="1"/>
              <a:t>const</a:t>
            </a:r>
            <a:r>
              <a:rPr lang="en-US" altLang="zh-CN" sz="2200" dirty="0"/>
              <a:t> </a:t>
            </a:r>
            <a:r>
              <a:rPr lang="en-US" altLang="zh-CN" sz="2200" dirty="0" err="1"/>
              <a:t>BinTreeNode</a:t>
            </a:r>
            <a:r>
              <a:rPr lang="en-US" altLang="zh-CN" sz="2200" dirty="0"/>
              <a:t>&lt;</a:t>
            </a:r>
            <a:r>
              <a:rPr lang="en-US" altLang="zh-CN" sz="2200" dirty="0" err="1"/>
              <a:t>ElemType</a:t>
            </a:r>
            <a:r>
              <a:rPr lang="en-US" altLang="zh-CN" sz="2200" dirty="0"/>
              <a:t>&gt; *p) </a:t>
            </a:r>
            <a:r>
              <a:rPr lang="en-US" altLang="zh-CN" sz="2200" b="1" dirty="0" err="1"/>
              <a:t>const</a:t>
            </a:r>
            <a:r>
              <a:rPr lang="en-US" altLang="zh-CN" sz="2200" b="1" dirty="0"/>
              <a:t>  </a:t>
            </a:r>
            <a:r>
              <a:rPr lang="en-US" altLang="zh-CN" sz="2200" dirty="0"/>
              <a:t>{</a:t>
            </a:r>
          </a:p>
          <a:p>
            <a:pPr>
              <a:spcBef>
                <a:spcPts val="600"/>
              </a:spcBef>
            </a:pPr>
            <a:r>
              <a:rPr lang="en-US" altLang="zh-CN" sz="2200" b="1" dirty="0"/>
              <a:t>      if</a:t>
            </a:r>
            <a:r>
              <a:rPr lang="en-US" altLang="zh-CN" sz="2200" dirty="0"/>
              <a:t> (r == NULL)   </a:t>
            </a:r>
            <a:r>
              <a:rPr lang="en-US" altLang="zh-CN" sz="2200" b="1" dirty="0"/>
              <a:t>return</a:t>
            </a:r>
            <a:r>
              <a:rPr lang="en-US" altLang="zh-CN" sz="2200" dirty="0"/>
              <a:t> NULL;		// </a:t>
            </a:r>
            <a:r>
              <a:rPr lang="zh-CN" altLang="zh-CN" sz="2200" dirty="0"/>
              <a:t>空二叉树</a:t>
            </a:r>
          </a:p>
          <a:p>
            <a:pPr>
              <a:spcBef>
                <a:spcPts val="600"/>
              </a:spcBef>
            </a:pPr>
            <a:r>
              <a:rPr lang="en-US" altLang="zh-CN" sz="2200" dirty="0"/>
              <a:t>      </a:t>
            </a:r>
            <a:r>
              <a:rPr lang="en-US" altLang="zh-CN" sz="2200" b="1" dirty="0"/>
              <a:t>else</a:t>
            </a:r>
            <a:r>
              <a:rPr lang="en-US" altLang="zh-CN" sz="2200" dirty="0"/>
              <a:t> </a:t>
            </a:r>
            <a:r>
              <a:rPr lang="en-US" altLang="zh-CN" sz="2200" b="1" dirty="0"/>
              <a:t>if</a:t>
            </a:r>
            <a:r>
              <a:rPr lang="en-US" altLang="zh-CN" sz="2200" dirty="0"/>
              <a:t> (r-&gt;</a:t>
            </a:r>
            <a:r>
              <a:rPr lang="en-US" altLang="zh-CN" sz="2200" dirty="0" err="1"/>
              <a:t>leftChild</a:t>
            </a:r>
            <a:r>
              <a:rPr lang="en-US" altLang="zh-CN" sz="2200" dirty="0"/>
              <a:t> == p || r-&gt;</a:t>
            </a:r>
            <a:r>
              <a:rPr lang="en-US" altLang="zh-CN" sz="2200" dirty="0" err="1"/>
              <a:t>rightChild</a:t>
            </a:r>
            <a:r>
              <a:rPr lang="en-US" altLang="zh-CN" sz="2200" dirty="0"/>
              <a:t> == p)     </a:t>
            </a:r>
            <a:r>
              <a:rPr lang="en-US" altLang="zh-CN" sz="2200" b="1" dirty="0"/>
              <a:t>return</a:t>
            </a:r>
            <a:r>
              <a:rPr lang="en-US" altLang="zh-CN" sz="2200" dirty="0"/>
              <a:t> r;	</a:t>
            </a:r>
          </a:p>
          <a:p>
            <a:pPr>
              <a:spcBef>
                <a:spcPts val="600"/>
              </a:spcBef>
            </a:pPr>
            <a:r>
              <a:rPr lang="en-US" altLang="zh-CN" sz="2200" b="1" dirty="0"/>
              <a:t>      else  </a:t>
            </a:r>
            <a:r>
              <a:rPr lang="en-US" altLang="zh-CN" sz="2200" dirty="0"/>
              <a:t>{  </a:t>
            </a:r>
            <a:r>
              <a:rPr lang="en-US" altLang="zh-CN" sz="2200" dirty="0" err="1"/>
              <a:t>BinTreeNode</a:t>
            </a:r>
            <a:r>
              <a:rPr lang="en-US" altLang="zh-CN" sz="2200" dirty="0"/>
              <a:t>&lt;</a:t>
            </a:r>
            <a:r>
              <a:rPr lang="en-US" altLang="zh-CN" sz="2200" dirty="0" err="1"/>
              <a:t>ElemType</a:t>
            </a:r>
            <a:r>
              <a:rPr lang="en-US" altLang="zh-CN" sz="2200" dirty="0"/>
              <a:t>&gt; *</a:t>
            </a:r>
            <a:r>
              <a:rPr lang="en-US" altLang="zh-CN" sz="2200" dirty="0" err="1"/>
              <a:t>tmp</a:t>
            </a:r>
            <a:r>
              <a:rPr lang="en-US" altLang="zh-CN" sz="2200" dirty="0"/>
              <a:t>;</a:t>
            </a:r>
            <a:endParaRPr lang="zh-CN" altLang="zh-CN" sz="2200" dirty="0"/>
          </a:p>
          <a:p>
            <a:pPr>
              <a:spcBef>
                <a:spcPts val="600"/>
              </a:spcBef>
            </a:pPr>
            <a:r>
              <a:rPr lang="en-US" altLang="zh-CN" sz="2200" dirty="0"/>
              <a:t>	      </a:t>
            </a:r>
            <a:r>
              <a:rPr lang="en-US" altLang="zh-CN" sz="2200" dirty="0" err="1"/>
              <a:t>tmp</a:t>
            </a:r>
            <a:r>
              <a:rPr lang="en-US" altLang="zh-CN" sz="2200" dirty="0"/>
              <a:t>=Parent(r-&gt;</a:t>
            </a:r>
            <a:r>
              <a:rPr lang="en-US" altLang="zh-CN" sz="2200" dirty="0" err="1"/>
              <a:t>leftChild</a:t>
            </a:r>
            <a:r>
              <a:rPr lang="en-US" altLang="zh-CN" sz="2200" dirty="0"/>
              <a:t>, p);</a:t>
            </a:r>
          </a:p>
          <a:p>
            <a:pPr>
              <a:spcBef>
                <a:spcPts val="600"/>
              </a:spcBef>
            </a:pPr>
            <a:r>
              <a:rPr lang="en-US" altLang="zh-CN" sz="2200" dirty="0"/>
              <a:t>	      </a:t>
            </a:r>
            <a:r>
              <a:rPr lang="en-US" altLang="zh-CN" sz="2200" b="1" dirty="0"/>
              <a:t>if</a:t>
            </a:r>
            <a:r>
              <a:rPr lang="en-US" altLang="zh-CN" sz="2200" dirty="0"/>
              <a:t> (</a:t>
            </a:r>
            <a:r>
              <a:rPr lang="en-US" altLang="zh-CN" sz="2200" dirty="0" err="1"/>
              <a:t>tmp</a:t>
            </a:r>
            <a:r>
              <a:rPr lang="en-US" altLang="zh-CN" sz="2200" dirty="0"/>
              <a:t> != NULL)       </a:t>
            </a:r>
            <a:r>
              <a:rPr lang="en-US" altLang="zh-CN" sz="2200" b="1" dirty="0"/>
              <a:t>return</a:t>
            </a:r>
            <a:r>
              <a:rPr lang="en-US" altLang="zh-CN" sz="2200" dirty="0"/>
              <a:t> </a:t>
            </a:r>
            <a:r>
              <a:rPr lang="en-US" altLang="zh-CN" sz="2200" dirty="0" err="1"/>
              <a:t>tmp</a:t>
            </a:r>
            <a:r>
              <a:rPr lang="en-US" altLang="zh-CN" sz="2200" dirty="0"/>
              <a:t>;</a:t>
            </a:r>
          </a:p>
          <a:p>
            <a:pPr>
              <a:spcBef>
                <a:spcPts val="600"/>
              </a:spcBef>
            </a:pPr>
            <a:r>
              <a:rPr lang="en-US" altLang="zh-CN" sz="2200" dirty="0"/>
              <a:t>	      </a:t>
            </a:r>
            <a:r>
              <a:rPr lang="en-US" altLang="zh-CN" sz="2200" dirty="0" err="1"/>
              <a:t>tmp</a:t>
            </a:r>
            <a:r>
              <a:rPr lang="en-US" altLang="zh-CN" sz="2200" dirty="0"/>
              <a:t>=Parent(r-&gt;</a:t>
            </a:r>
            <a:r>
              <a:rPr lang="en-US" altLang="zh-CN" sz="2200" dirty="0" err="1"/>
              <a:t>rightChild</a:t>
            </a:r>
            <a:r>
              <a:rPr lang="en-US" altLang="zh-CN" sz="2200" dirty="0"/>
              <a:t>, p);</a:t>
            </a:r>
          </a:p>
          <a:p>
            <a:pPr>
              <a:spcBef>
                <a:spcPts val="600"/>
              </a:spcBef>
            </a:pPr>
            <a:r>
              <a:rPr lang="en-US" altLang="zh-CN" sz="2200" dirty="0"/>
              <a:t>	      </a:t>
            </a:r>
            <a:r>
              <a:rPr lang="en-US" altLang="zh-CN" sz="2200" b="1" dirty="0"/>
              <a:t>if</a:t>
            </a:r>
            <a:r>
              <a:rPr lang="en-US" altLang="zh-CN" sz="2200" dirty="0"/>
              <a:t> (</a:t>
            </a:r>
            <a:r>
              <a:rPr lang="en-US" altLang="zh-CN" sz="2200" dirty="0" err="1"/>
              <a:t>tmp</a:t>
            </a:r>
            <a:r>
              <a:rPr lang="en-US" altLang="zh-CN" sz="2200" dirty="0"/>
              <a:t> != NULL)       </a:t>
            </a:r>
            <a:r>
              <a:rPr lang="en-US" altLang="zh-CN" sz="2200" b="1" dirty="0"/>
              <a:t>return</a:t>
            </a:r>
            <a:r>
              <a:rPr lang="en-US" altLang="zh-CN" sz="2200" dirty="0"/>
              <a:t> </a:t>
            </a:r>
            <a:r>
              <a:rPr lang="en-US" altLang="zh-CN" sz="2200" dirty="0" err="1"/>
              <a:t>tmp</a:t>
            </a:r>
            <a:r>
              <a:rPr lang="en-US" altLang="zh-CN" sz="2200" dirty="0"/>
              <a:t>;</a:t>
            </a:r>
          </a:p>
          <a:p>
            <a:pPr>
              <a:spcBef>
                <a:spcPts val="600"/>
              </a:spcBef>
            </a:pPr>
            <a:r>
              <a:rPr lang="en-US" altLang="zh-CN" sz="2200" dirty="0"/>
              <a:t>	      </a:t>
            </a:r>
            <a:r>
              <a:rPr lang="en-US" altLang="zh-CN" sz="2200" b="1" dirty="0"/>
              <a:t>else</a:t>
            </a:r>
            <a:r>
              <a:rPr lang="en-US" altLang="zh-CN" sz="2200" dirty="0"/>
              <a:t>       </a:t>
            </a:r>
            <a:r>
              <a:rPr lang="en-US" altLang="zh-CN" sz="2200" b="1" dirty="0"/>
              <a:t>return</a:t>
            </a:r>
            <a:r>
              <a:rPr lang="en-US" altLang="zh-CN" sz="2200" dirty="0"/>
              <a:t> NULL;					</a:t>
            </a:r>
          </a:p>
          <a:p>
            <a:pPr>
              <a:spcBef>
                <a:spcPts val="600"/>
              </a:spcBef>
            </a:pPr>
            <a:r>
              <a:rPr lang="en-US" altLang="zh-CN" sz="2200" dirty="0"/>
              <a:t>       }</a:t>
            </a:r>
            <a:endParaRPr lang="zh-CN" altLang="zh-CN" sz="2200" dirty="0"/>
          </a:p>
          <a:p>
            <a:pPr>
              <a:spcBef>
                <a:spcPts val="600"/>
              </a:spcBef>
            </a:pPr>
            <a:r>
              <a:rPr lang="en-US" altLang="zh-CN" sz="2200" dirty="0"/>
              <a:t>}</a:t>
            </a:r>
            <a:endParaRPr lang="zh-CN" altLang="zh-CN" sz="2200" dirty="0"/>
          </a:p>
        </p:txBody>
      </p:sp>
      <p:sp>
        <p:nvSpPr>
          <p:cNvPr id="2" name="标题 1"/>
          <p:cNvSpPr>
            <a:spLocks noGrp="1"/>
          </p:cNvSpPr>
          <p:nvPr>
            <p:ph type="title"/>
          </p:nvPr>
        </p:nvSpPr>
        <p:spPr>
          <a:xfrm>
            <a:off x="827088" y="142875"/>
            <a:ext cx="8299450" cy="838200"/>
          </a:xfrm>
        </p:spPr>
        <p:txBody>
          <a:bodyPr/>
          <a:lstStyle/>
          <a:p>
            <a:pPr>
              <a:defRPr/>
            </a:pPr>
            <a:r>
              <a:rPr lang="zh-CN" altLang="zh-CN" dirty="0"/>
              <a:t>在以</a:t>
            </a:r>
            <a:r>
              <a:rPr lang="en-US" altLang="zh-CN" dirty="0"/>
              <a:t>r</a:t>
            </a:r>
            <a:r>
              <a:rPr lang="zh-CN" altLang="zh-CN" dirty="0"/>
              <a:t>为根的二叉树中求结点</a:t>
            </a:r>
            <a:r>
              <a:rPr lang="en-US" altLang="zh-CN" dirty="0"/>
              <a:t>p</a:t>
            </a:r>
            <a:r>
              <a:rPr lang="zh-CN" altLang="zh-CN" dirty="0"/>
              <a:t>的双亲</a:t>
            </a:r>
            <a:endParaRPr lang="zh-CN" altLang="en-US" dirty="0"/>
          </a:p>
        </p:txBody>
      </p:sp>
    </p:spTree>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15900" y="1395413"/>
            <a:ext cx="831691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a:t>BinTreeNode&lt;ElemType&gt; *BinaryTree&lt;ElemType&gt;::</a:t>
            </a:r>
            <a:endParaRPr lang="zh-CN" altLang="zh-CN" sz="2400"/>
          </a:p>
          <a:p>
            <a:r>
              <a:rPr lang="en-US" altLang="zh-CN" sz="2400"/>
              <a:t>LeftSibling(</a:t>
            </a:r>
            <a:r>
              <a:rPr lang="en-US" altLang="zh-CN" sz="2400" b="1"/>
              <a:t>const</a:t>
            </a:r>
            <a:r>
              <a:rPr lang="en-US" altLang="zh-CN" sz="2400"/>
              <a:t> BinTreeNode&lt;ElemType&gt; *p) </a:t>
            </a:r>
            <a:r>
              <a:rPr lang="en-US" altLang="zh-CN" sz="2400" b="1"/>
              <a:t>const</a:t>
            </a:r>
            <a:r>
              <a:rPr lang="en-US" altLang="zh-CN" sz="2400"/>
              <a:t>   {</a:t>
            </a:r>
            <a:endParaRPr lang="zh-CN" altLang="zh-CN" sz="2400"/>
          </a:p>
          <a:p>
            <a:r>
              <a:rPr lang="en-US" altLang="zh-CN" sz="2400"/>
              <a:t>    BinTreeNode&lt;ElemType&gt; *r=Parent(root, p);</a:t>
            </a:r>
            <a:endParaRPr lang="zh-CN" altLang="zh-CN" sz="2400"/>
          </a:p>
          <a:p>
            <a:r>
              <a:rPr lang="en-US" altLang="zh-CN" sz="2400"/>
              <a:t>    </a:t>
            </a:r>
            <a:r>
              <a:rPr lang="en-US" altLang="zh-CN" sz="2400" b="1"/>
              <a:t>if</a:t>
            </a:r>
            <a:r>
              <a:rPr lang="en-US" altLang="zh-CN" sz="2400"/>
              <a:t> (r == NULL)</a:t>
            </a:r>
            <a:endParaRPr lang="zh-CN" altLang="zh-CN" sz="2400"/>
          </a:p>
          <a:p>
            <a:r>
              <a:rPr lang="en-US" altLang="zh-CN" sz="2400"/>
              <a:t>          </a:t>
            </a:r>
            <a:r>
              <a:rPr lang="en-US" altLang="zh-CN" sz="2400" b="1"/>
              <a:t>return</a:t>
            </a:r>
            <a:r>
              <a:rPr lang="en-US" altLang="zh-CN" sz="2400"/>
              <a:t> NULL;</a:t>
            </a:r>
            <a:endParaRPr lang="zh-CN" altLang="zh-CN" sz="2400"/>
          </a:p>
          <a:p>
            <a:r>
              <a:rPr lang="en-US" altLang="zh-CN" sz="2400"/>
              <a:t>    </a:t>
            </a:r>
            <a:r>
              <a:rPr lang="en-US" altLang="zh-CN" sz="2400" b="1"/>
              <a:t>else</a:t>
            </a:r>
            <a:r>
              <a:rPr lang="en-US" altLang="zh-CN" sz="2400"/>
              <a:t> </a:t>
            </a:r>
            <a:r>
              <a:rPr lang="en-US" altLang="zh-CN" sz="2400" b="1"/>
              <a:t>if</a:t>
            </a:r>
            <a:r>
              <a:rPr lang="en-US" altLang="zh-CN" sz="2400"/>
              <a:t> (r-&gt;rightChild == p)</a:t>
            </a:r>
            <a:endParaRPr lang="zh-CN" altLang="zh-CN" sz="2400"/>
          </a:p>
          <a:p>
            <a:r>
              <a:rPr lang="en-US" altLang="zh-CN" sz="2400"/>
              <a:t>	    </a:t>
            </a:r>
            <a:r>
              <a:rPr lang="en-US" altLang="zh-CN" sz="2400" b="1"/>
              <a:t>return</a:t>
            </a:r>
            <a:r>
              <a:rPr lang="en-US" altLang="zh-CN" sz="2400"/>
              <a:t> r-&gt;leftChild;</a:t>
            </a:r>
            <a:endParaRPr lang="zh-CN" altLang="zh-CN" sz="2400"/>
          </a:p>
          <a:p>
            <a:r>
              <a:rPr lang="en-US" altLang="zh-CN" sz="2400"/>
              <a:t>    </a:t>
            </a:r>
            <a:r>
              <a:rPr lang="en-US" altLang="zh-CN" sz="2400" b="1"/>
              <a:t>else</a:t>
            </a:r>
            <a:r>
              <a:rPr lang="en-US" altLang="zh-CN" sz="2400"/>
              <a:t> </a:t>
            </a:r>
            <a:endParaRPr lang="zh-CN" altLang="zh-CN" sz="2400"/>
          </a:p>
          <a:p>
            <a:r>
              <a:rPr lang="en-US" altLang="zh-CN" sz="2400"/>
              <a:t>          </a:t>
            </a:r>
            <a:r>
              <a:rPr lang="en-US" altLang="zh-CN" sz="2400" b="1"/>
              <a:t>return</a:t>
            </a:r>
            <a:r>
              <a:rPr lang="en-US" altLang="zh-CN" sz="2400"/>
              <a:t> NULL;</a:t>
            </a:r>
            <a:endParaRPr lang="zh-CN" altLang="zh-CN" sz="2400"/>
          </a:p>
          <a:p>
            <a:r>
              <a:rPr lang="en-US" altLang="zh-CN" sz="2400"/>
              <a:t>}</a:t>
            </a:r>
            <a:endParaRPr lang="zh-CN" altLang="zh-CN" sz="2400"/>
          </a:p>
        </p:txBody>
      </p:sp>
      <p:sp>
        <p:nvSpPr>
          <p:cNvPr id="2" name="标题 1"/>
          <p:cNvSpPr>
            <a:spLocks noGrp="1"/>
          </p:cNvSpPr>
          <p:nvPr>
            <p:ph type="title"/>
          </p:nvPr>
        </p:nvSpPr>
        <p:spPr>
          <a:xfrm>
            <a:off x="827088" y="142875"/>
            <a:ext cx="8299450" cy="838200"/>
          </a:xfrm>
        </p:spPr>
        <p:txBody>
          <a:bodyPr/>
          <a:lstStyle/>
          <a:p>
            <a:pPr>
              <a:defRPr/>
            </a:pPr>
            <a:r>
              <a:rPr lang="zh-CN" altLang="zh-CN" dirty="0"/>
              <a:t>求结点</a:t>
            </a:r>
            <a:r>
              <a:rPr lang="en-US" altLang="zh-CN" dirty="0"/>
              <a:t>p</a:t>
            </a:r>
            <a:r>
              <a:rPr lang="zh-CN" altLang="zh-CN" dirty="0"/>
              <a:t>的左兄弟</a:t>
            </a:r>
            <a:endParaRPr lang="zh-CN" altLang="en-US" dirty="0"/>
          </a:p>
        </p:txBody>
      </p:sp>
    </p:spTree>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1376363"/>
            <a:ext cx="932497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BinaryTree&lt;ElemType&gt;::</a:t>
            </a:r>
          </a:p>
          <a:p>
            <a:r>
              <a:rPr lang="en-US" altLang="zh-CN" sz="2400"/>
              <a:t>InsertRightChild(BinTreeNode&lt;ElemType&gt; *p, </a:t>
            </a:r>
            <a:r>
              <a:rPr lang="en-US" altLang="zh-CN" sz="2400" b="1"/>
              <a:t>const</a:t>
            </a:r>
            <a:r>
              <a:rPr lang="en-US" altLang="zh-CN" sz="2400"/>
              <a:t> ElemType &amp;e)</a:t>
            </a:r>
            <a:endParaRPr lang="zh-CN" altLang="zh-CN" sz="2400"/>
          </a:p>
          <a:p>
            <a:r>
              <a:rPr lang="en-US" altLang="zh-CN" sz="2400"/>
              <a:t>{</a:t>
            </a:r>
            <a:endParaRPr lang="zh-CN" altLang="zh-CN" sz="2400"/>
          </a:p>
          <a:p>
            <a:r>
              <a:rPr lang="en-US" altLang="zh-CN" sz="2400"/>
              <a:t>     </a:t>
            </a:r>
            <a:r>
              <a:rPr lang="en-US" altLang="zh-CN" sz="2400" b="1"/>
              <a:t>if</a:t>
            </a:r>
            <a:r>
              <a:rPr lang="en-US" altLang="zh-CN" sz="2400"/>
              <a:t> (p == NULL)   </a:t>
            </a:r>
            <a:r>
              <a:rPr lang="en-US" altLang="zh-CN" sz="2400" b="1"/>
              <a:t>return</a:t>
            </a:r>
            <a:r>
              <a:rPr lang="en-US" altLang="zh-CN" sz="2400"/>
              <a:t>;</a:t>
            </a:r>
            <a:endParaRPr lang="zh-CN" altLang="zh-CN" sz="2400"/>
          </a:p>
          <a:p>
            <a:r>
              <a:rPr lang="en-US" altLang="zh-CN" sz="2400"/>
              <a:t>     </a:t>
            </a:r>
            <a:r>
              <a:rPr lang="en-US" altLang="zh-CN" sz="2400" b="1"/>
              <a:t>else</a:t>
            </a:r>
            <a:r>
              <a:rPr lang="en-US" altLang="zh-CN" sz="2400"/>
              <a:t>	{</a:t>
            </a:r>
          </a:p>
          <a:p>
            <a:r>
              <a:rPr lang="en-US" altLang="zh-CN" sz="2400"/>
              <a:t>         BinTreeNode&lt;ElemType&gt; *child</a:t>
            </a:r>
          </a:p>
          <a:p>
            <a:r>
              <a:rPr lang="en-US" altLang="zh-CN" sz="2400"/>
              <a:t>                                  = </a:t>
            </a:r>
            <a:r>
              <a:rPr lang="en-US" altLang="zh-CN" sz="2400" b="1"/>
              <a:t>new</a:t>
            </a:r>
            <a:r>
              <a:rPr lang="en-US" altLang="zh-CN" sz="2400"/>
              <a:t>   BinTreeNode&lt;ElemType&gt;(e);</a:t>
            </a:r>
            <a:endParaRPr lang="zh-CN" altLang="zh-CN" sz="2400"/>
          </a:p>
          <a:p>
            <a:r>
              <a:rPr lang="en-US" altLang="zh-CN" sz="2400"/>
              <a:t>         </a:t>
            </a:r>
            <a:r>
              <a:rPr lang="en-US" altLang="zh-CN" sz="2400" b="1"/>
              <a:t>if</a:t>
            </a:r>
            <a:r>
              <a:rPr lang="en-US" altLang="zh-CN" sz="2400"/>
              <a:t> (p-&gt;rightChild != NULL)</a:t>
            </a:r>
          </a:p>
          <a:p>
            <a:r>
              <a:rPr lang="en-US" altLang="zh-CN" sz="2400"/>
              <a:t>	   child-&gt;rightChild=p-&gt;rightChild;</a:t>
            </a:r>
          </a:p>
          <a:p>
            <a:r>
              <a:rPr lang="en-US" altLang="zh-CN" sz="2400"/>
              <a:t>         p-&gt;rightChild=child;</a:t>
            </a:r>
          </a:p>
          <a:p>
            <a:r>
              <a:rPr lang="en-US" altLang="zh-CN" sz="2400"/>
              <a:t>         </a:t>
            </a:r>
            <a:r>
              <a:rPr lang="en-US" altLang="zh-CN" sz="2400" b="1"/>
              <a:t>return</a:t>
            </a:r>
            <a:r>
              <a:rPr lang="en-US" altLang="zh-CN" sz="2400"/>
              <a:t>;</a:t>
            </a:r>
            <a:endParaRPr lang="zh-CN" altLang="zh-CN" sz="2400"/>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827088" y="142875"/>
            <a:ext cx="8299450" cy="838200"/>
          </a:xfrm>
        </p:spPr>
        <p:txBody>
          <a:bodyPr/>
          <a:lstStyle/>
          <a:p>
            <a:pPr>
              <a:defRPr/>
            </a:pPr>
            <a:r>
              <a:rPr lang="zh-CN" altLang="zh-CN" dirty="0"/>
              <a:t>插入右孩子</a:t>
            </a:r>
            <a:endParaRPr lang="zh-CN" altLang="en-US" dirty="0"/>
          </a:p>
        </p:txBody>
      </p:sp>
    </p:spTree>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755650" y="1628775"/>
            <a:ext cx="79248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spcBef>
                <a:spcPct val="50000"/>
              </a:spcBef>
            </a:pPr>
            <a:r>
              <a:rPr kumimoji="1" lang="en-US" altLang="zh-CN" sz="2800">
                <a:latin typeface="Times New Roman" pitchFamily="18" charset="0"/>
              </a:rPr>
              <a:t>        </a:t>
            </a:r>
            <a:r>
              <a:rPr kumimoji="1" lang="zh-CN" altLang="en-US" sz="2800">
                <a:latin typeface="Times New Roman" pitchFamily="18" charset="0"/>
              </a:rPr>
              <a:t>二叉树的遍历是指按照某种顺序访问二叉树中的每个结点，并使每个结点被访问一次且只被访问一次。 </a:t>
            </a:r>
          </a:p>
        </p:txBody>
      </p:sp>
      <p:sp>
        <p:nvSpPr>
          <p:cNvPr id="45059" name="标题 1"/>
          <p:cNvSpPr>
            <a:spLocks noGrp="1"/>
          </p:cNvSpPr>
          <p:nvPr>
            <p:ph type="title"/>
          </p:nvPr>
        </p:nvSpPr>
        <p:spPr>
          <a:xfrm>
            <a:off x="993775" y="142875"/>
            <a:ext cx="7754938" cy="838200"/>
          </a:xfrm>
        </p:spPr>
        <p:txBody>
          <a:bodyPr/>
          <a:lstStyle/>
          <a:p>
            <a:r>
              <a:rPr lang="en-US" altLang="zh-CN">
                <a:solidFill>
                  <a:schemeClr val="tx2"/>
                </a:solidFill>
                <a:latin typeface="黑体" pitchFamily="49" charset="-122"/>
                <a:ea typeface="黑体" pitchFamily="49" charset="-122"/>
              </a:rPr>
              <a:t>6.4 </a:t>
            </a:r>
            <a:r>
              <a:rPr kumimoji="1" lang="zh-CN" altLang="en-US">
                <a:solidFill>
                  <a:schemeClr val="tx2"/>
                </a:solidFill>
                <a:latin typeface="Times New Roman" pitchFamily="18" charset="0"/>
                <a:ea typeface="黑体" pitchFamily="49" charset="-122"/>
              </a:rPr>
              <a:t>遍历二叉树</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15900" y="1520825"/>
            <a:ext cx="410368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先序遍历</a:t>
            </a:r>
            <a:r>
              <a:rPr kumimoji="1" lang="en-US" altLang="zh-CN" sz="2400">
                <a:solidFill>
                  <a:srgbClr val="000000"/>
                </a:solidFill>
                <a:latin typeface="Times New Roman" pitchFamily="18" charset="0"/>
              </a:rPr>
              <a:t>(Preorder Traversal</a:t>
            </a:r>
            <a:r>
              <a:rPr kumimoji="1" lang="zh-CN" altLang="en-US" sz="2400">
                <a:solidFill>
                  <a:srgbClr val="000000"/>
                </a:solidFill>
                <a:latin typeface="Times New Roman" pitchFamily="18" charset="0"/>
              </a:rPr>
              <a:t>）：若二叉树为空，遍历结束。否则，</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）访问根结点；</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）前序遍历根结点的左子树；</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）前序遍历根结点的右子树。</a:t>
            </a:r>
          </a:p>
          <a:p>
            <a:pPr eaLnBrk="1" hangingPunct="1">
              <a:spcBef>
                <a:spcPct val="50000"/>
              </a:spcBef>
            </a:pPr>
            <a:r>
              <a:rPr kumimoji="1" lang="zh-CN" altLang="en-US" sz="2400">
                <a:latin typeface="Times New Roman" pitchFamily="18" charset="0"/>
              </a:rPr>
              <a:t>       </a:t>
            </a:r>
          </a:p>
        </p:txBody>
      </p:sp>
      <p:sp>
        <p:nvSpPr>
          <p:cNvPr id="46083" name="Rectangle 4"/>
          <p:cNvSpPr>
            <a:spLocks noChangeArrowheads="1"/>
          </p:cNvSpPr>
          <p:nvPr/>
        </p:nvSpPr>
        <p:spPr bwMode="auto">
          <a:xfrm>
            <a:off x="268605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46084" name="Group 7"/>
          <p:cNvGrpSpPr>
            <a:grpSpLocks/>
          </p:cNvGrpSpPr>
          <p:nvPr/>
        </p:nvGrpSpPr>
        <p:grpSpPr bwMode="auto">
          <a:xfrm>
            <a:off x="4781550" y="2051050"/>
            <a:ext cx="4038600" cy="2133600"/>
            <a:chOff x="2832" y="672"/>
            <a:chExt cx="2544" cy="1344"/>
          </a:xfrm>
        </p:grpSpPr>
        <p:sp>
          <p:nvSpPr>
            <p:cNvPr id="48134" name="Rectangle 6"/>
            <p:cNvSpPr>
              <a:spLocks noChangeArrowheads="1"/>
            </p:cNvSpPr>
            <p:nvPr/>
          </p:nvSpPr>
          <p:spPr bwMode="auto">
            <a:xfrm>
              <a:off x="2832" y="672"/>
              <a:ext cx="2544" cy="1344"/>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46088" name="Picture 3" descr="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768"/>
              <a:ext cx="2376"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5" name="Text Box 5"/>
          <p:cNvSpPr txBox="1">
            <a:spLocks noChangeArrowheads="1"/>
          </p:cNvSpPr>
          <p:nvPr/>
        </p:nvSpPr>
        <p:spPr bwMode="auto">
          <a:xfrm>
            <a:off x="215900" y="5229225"/>
            <a:ext cx="7359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b="1">
                <a:solidFill>
                  <a:srgbClr val="FF0000"/>
                </a:solidFill>
                <a:latin typeface="Times New Roman" pitchFamily="18" charset="0"/>
              </a:rPr>
              <a:t>先序序列为：</a:t>
            </a:r>
            <a:r>
              <a:rPr kumimoji="1" lang="en-US" altLang="zh-CN" sz="2800" b="1">
                <a:solidFill>
                  <a:srgbClr val="FF0000"/>
                </a:solidFill>
                <a:latin typeface="Times New Roman" pitchFamily="18" charset="0"/>
              </a:rPr>
              <a:t>A</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B</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D</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E</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G</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H</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C</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F</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I</a:t>
            </a:r>
            <a:r>
              <a:rPr kumimoji="1" lang="zh-CN" altLang="en-US" sz="2800" b="1">
                <a:solidFill>
                  <a:srgbClr val="FF0000"/>
                </a:solidFill>
                <a:latin typeface="Times New Roman" pitchFamily="18" charset="0"/>
              </a:rPr>
              <a:t>。</a:t>
            </a:r>
            <a:r>
              <a:rPr kumimoji="1" lang="zh-CN" altLang="en-US" sz="2800">
                <a:latin typeface="Times New Roman" pitchFamily="18" charset="0"/>
              </a:rPr>
              <a:t> </a:t>
            </a:r>
          </a:p>
        </p:txBody>
      </p:sp>
      <p:sp>
        <p:nvSpPr>
          <p:cNvPr id="46086"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先序遍历</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heel(1)">
                                      <p:cBhvr>
                                        <p:cTn id="7" dur="20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79388" y="1341438"/>
            <a:ext cx="85328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1200"/>
              </a:spcBef>
            </a:pPr>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BinaryTree&lt;ElemType&gt;::</a:t>
            </a:r>
          </a:p>
          <a:p>
            <a:pPr>
              <a:spcBef>
                <a:spcPts val="1200"/>
              </a:spcBef>
            </a:pPr>
            <a:r>
              <a:rPr lang="en-US" altLang="zh-CN" sz="2400"/>
              <a:t>PreOrder(BinTreeNode&lt;ElemType&gt; *r, </a:t>
            </a:r>
            <a:endParaRPr lang="zh-CN" altLang="zh-CN" sz="2400"/>
          </a:p>
          <a:p>
            <a:pPr>
              <a:spcBef>
                <a:spcPts val="1200"/>
              </a:spcBef>
            </a:pPr>
            <a:r>
              <a:rPr lang="en-US" altLang="zh-CN" sz="2400"/>
              <a:t> 	    </a:t>
            </a:r>
            <a:r>
              <a:rPr lang="en-US" altLang="zh-CN" sz="2400" b="1"/>
              <a:t>void</a:t>
            </a:r>
            <a:r>
              <a:rPr lang="en-US" altLang="zh-CN" sz="2400"/>
              <a:t> (*Visit)(</a:t>
            </a:r>
            <a:r>
              <a:rPr lang="en-US" altLang="zh-CN" sz="2400" b="1"/>
              <a:t>const</a:t>
            </a:r>
            <a:r>
              <a:rPr lang="en-US" altLang="zh-CN" sz="2400"/>
              <a:t> ElemType &amp;)) </a:t>
            </a:r>
            <a:r>
              <a:rPr lang="en-US" altLang="zh-CN" sz="2400" b="1"/>
              <a:t>const  </a:t>
            </a:r>
            <a:r>
              <a:rPr lang="en-US" altLang="zh-CN" sz="2400"/>
              <a:t>{</a:t>
            </a:r>
            <a:endParaRPr lang="zh-CN" altLang="zh-CN" sz="2400"/>
          </a:p>
          <a:p>
            <a:pPr>
              <a:spcBef>
                <a:spcPts val="1200"/>
              </a:spcBef>
            </a:pPr>
            <a:r>
              <a:rPr lang="en-US" altLang="zh-CN" sz="2400" b="1"/>
              <a:t>     if</a:t>
            </a:r>
            <a:r>
              <a:rPr lang="en-US" altLang="zh-CN" sz="2400"/>
              <a:t> (r != NULL)	{</a:t>
            </a:r>
            <a:endParaRPr lang="zh-CN" altLang="zh-CN" sz="2400"/>
          </a:p>
          <a:p>
            <a:pPr>
              <a:spcBef>
                <a:spcPts val="1200"/>
              </a:spcBef>
            </a:pPr>
            <a:r>
              <a:rPr lang="en-US" altLang="zh-CN" sz="2400"/>
              <a:t>	(*Visit)(r-&gt;data);</a:t>
            </a:r>
          </a:p>
          <a:p>
            <a:pPr>
              <a:spcBef>
                <a:spcPts val="1200"/>
              </a:spcBef>
            </a:pPr>
            <a:r>
              <a:rPr lang="en-US" altLang="zh-CN" sz="2400"/>
              <a:t>	PreOrder(r-&gt;leftChild, Visit);</a:t>
            </a:r>
          </a:p>
          <a:p>
            <a:pPr>
              <a:spcBef>
                <a:spcPts val="1200"/>
              </a:spcBef>
            </a:pPr>
            <a:r>
              <a:rPr lang="en-US" altLang="zh-CN" sz="2400"/>
              <a:t>	PreOrder(r-&gt;rightChild, Visit);</a:t>
            </a:r>
          </a:p>
          <a:p>
            <a:pPr>
              <a:spcBef>
                <a:spcPts val="1200"/>
              </a:spcBef>
            </a:pPr>
            <a:r>
              <a:rPr lang="en-US" altLang="zh-CN" sz="2400"/>
              <a:t>     }</a:t>
            </a:r>
            <a:endParaRPr lang="zh-CN" altLang="zh-CN" sz="2400"/>
          </a:p>
          <a:p>
            <a:pPr>
              <a:spcBef>
                <a:spcPts val="1200"/>
              </a:spcBef>
            </a:pPr>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先序遍历以</a:t>
            </a:r>
            <a:r>
              <a:rPr kumimoji="1" lang="en-US" altLang="zh-CN" dirty="0">
                <a:solidFill>
                  <a:schemeClr val="tx2"/>
                </a:solidFill>
                <a:latin typeface="Times New Roman" pitchFamily="18" charset="0"/>
                <a:ea typeface="黑体" pitchFamily="49" charset="-122"/>
              </a:rPr>
              <a:t>r</a:t>
            </a:r>
            <a:r>
              <a:rPr kumimoji="1" lang="zh-CN" altLang="en-US" dirty="0">
                <a:solidFill>
                  <a:schemeClr val="tx2"/>
                </a:solidFill>
                <a:latin typeface="Times New Roman" pitchFamily="18" charset="0"/>
                <a:ea typeface="黑体" pitchFamily="49" charset="-122"/>
              </a:rPr>
              <a:t>为根的二叉树</a:t>
            </a:r>
            <a:endParaRPr lang="zh-CN" altLang="en-US" dirty="0"/>
          </a:p>
        </p:txBody>
      </p:sp>
    </p:spTree>
  </p:cSld>
  <p:clrMapOvr>
    <a:masterClrMapping/>
  </p:clrMapOvr>
  <p:transition spd="slow">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11188" y="1628775"/>
            <a:ext cx="80645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void BinaryTree&lt;ElemType&gt;::PreOrder(</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         void (*Visit)(const ElemType &amp;)) const</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	PreOrder(root, Visit);	</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a:t>
            </a:r>
            <a:r>
              <a:rPr kumimoji="1" lang="en-US" altLang="zh-CN" sz="2400" b="1">
                <a:solidFill>
                  <a:srgbClr val="000000"/>
                </a:solidFill>
                <a:latin typeface="Times New Roman" pitchFamily="18" charset="0"/>
              </a:rPr>
              <a:t>	</a:t>
            </a:r>
            <a:endParaRPr kumimoji="1" lang="en-US" altLang="zh-CN" sz="24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先序遍历二叉树</a:t>
            </a:r>
            <a:endParaRPr lang="zh-CN" altLang="en-US" dirty="0"/>
          </a:p>
        </p:txBody>
      </p:sp>
    </p:spTree>
  </p:cSld>
  <p:clrMapOvr>
    <a:masterClrMapping/>
  </p:clrMapOvr>
  <p:transition spd="slow">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431800" y="1562100"/>
            <a:ext cx="410368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中序遍历</a:t>
            </a:r>
            <a:r>
              <a:rPr kumimoji="1" lang="en-US" altLang="zh-CN" sz="2400">
                <a:solidFill>
                  <a:srgbClr val="000000"/>
                </a:solidFill>
                <a:latin typeface="Times New Roman" pitchFamily="18" charset="0"/>
              </a:rPr>
              <a:t>(Inorder Traversal)</a:t>
            </a:r>
            <a:r>
              <a:rPr kumimoji="1" lang="zh-CN" altLang="en-US" sz="2400">
                <a:solidFill>
                  <a:srgbClr val="000000"/>
                </a:solidFill>
                <a:latin typeface="Times New Roman" pitchFamily="18" charset="0"/>
              </a:rPr>
              <a:t> ：若二叉树为空，遍历结束。否则，</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）中序遍历根结点的左子树；</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）访问根结点；</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）中序遍历根结点的右子树。</a:t>
            </a:r>
            <a:endParaRPr kumimoji="1" lang="zh-CN" altLang="en-US" sz="2400">
              <a:latin typeface="Times New Roman" pitchFamily="18" charset="0"/>
            </a:endParaRPr>
          </a:p>
        </p:txBody>
      </p:sp>
      <p:sp>
        <p:nvSpPr>
          <p:cNvPr id="49155" name="Text Box 3"/>
          <p:cNvSpPr txBox="1">
            <a:spLocks noChangeArrowheads="1"/>
          </p:cNvSpPr>
          <p:nvPr/>
        </p:nvSpPr>
        <p:spPr bwMode="auto">
          <a:xfrm>
            <a:off x="419100" y="5300663"/>
            <a:ext cx="7704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b="1">
                <a:solidFill>
                  <a:srgbClr val="FF0000"/>
                </a:solidFill>
                <a:latin typeface="Times New Roman" pitchFamily="18" charset="0"/>
              </a:rPr>
              <a:t>中序序列为：</a:t>
            </a:r>
            <a:r>
              <a:rPr kumimoji="1" lang="en-US" altLang="zh-CN" sz="2800" b="1">
                <a:solidFill>
                  <a:srgbClr val="FF0000"/>
                </a:solidFill>
                <a:latin typeface="Times New Roman" pitchFamily="18" charset="0"/>
              </a:rPr>
              <a:t>D</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B</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G</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E</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H</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A</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C</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F</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I</a:t>
            </a:r>
            <a:r>
              <a:rPr kumimoji="1" lang="zh-CN" altLang="en-US" sz="2800" b="1">
                <a:solidFill>
                  <a:srgbClr val="FF0000"/>
                </a:solidFill>
                <a:latin typeface="Times New Roman" pitchFamily="18" charset="0"/>
              </a:rPr>
              <a:t>。</a:t>
            </a:r>
            <a:endParaRPr kumimoji="1" lang="en-US" altLang="zh-CN" sz="2800" b="1">
              <a:solidFill>
                <a:srgbClr val="FF0000"/>
              </a:solidFill>
              <a:latin typeface="Times New Roman" pitchFamily="18" charset="0"/>
            </a:endParaRPr>
          </a:p>
        </p:txBody>
      </p:sp>
      <p:grpSp>
        <p:nvGrpSpPr>
          <p:cNvPr id="49156" name="Group 6"/>
          <p:cNvGrpSpPr>
            <a:grpSpLocks/>
          </p:cNvGrpSpPr>
          <p:nvPr/>
        </p:nvGrpSpPr>
        <p:grpSpPr bwMode="auto">
          <a:xfrm>
            <a:off x="4953000" y="2119313"/>
            <a:ext cx="3962400" cy="2209800"/>
            <a:chOff x="3120" y="480"/>
            <a:chExt cx="2496" cy="1392"/>
          </a:xfrm>
        </p:grpSpPr>
        <p:sp>
          <p:nvSpPr>
            <p:cNvPr id="50181" name="Rectangle 5"/>
            <p:cNvSpPr>
              <a:spLocks noChangeArrowheads="1"/>
            </p:cNvSpPr>
            <p:nvPr/>
          </p:nvSpPr>
          <p:spPr bwMode="auto">
            <a:xfrm>
              <a:off x="3120" y="480"/>
              <a:ext cx="2496" cy="1392"/>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Arial" charset="0"/>
              </a:endParaRPr>
            </a:p>
          </p:txBody>
        </p:sp>
        <p:pic>
          <p:nvPicPr>
            <p:cNvPr id="49159" name="Picture 4" descr="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 y="624"/>
              <a:ext cx="2376"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中序遍历</a:t>
            </a:r>
            <a:endParaRPr lang="zh-CN" alt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heel(1)">
                                      <p:cBhvr>
                                        <p:cTn id="7" dur="20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0038" y="1384300"/>
            <a:ext cx="8196262" cy="5075238"/>
          </a:xfrm>
        </p:spPr>
        <p:txBody>
          <a:bodyPr/>
          <a:lstStyle/>
          <a:p>
            <a:pPr>
              <a:spcBef>
                <a:spcPct val="50000"/>
              </a:spcBef>
              <a:defRPr/>
            </a:pPr>
            <a:r>
              <a:rPr lang="zh-CN" altLang="en-US" dirty="0">
                <a:latin typeface="Times New Roman" pitchFamily="18" charset="0"/>
                <a:ea typeface="宋体" pitchFamily="2" charset="-122"/>
              </a:rPr>
              <a:t> 树（</a:t>
            </a:r>
            <a:r>
              <a:rPr lang="en-US" altLang="zh-CN" dirty="0">
                <a:latin typeface="Times New Roman" pitchFamily="18" charset="0"/>
                <a:ea typeface="宋体" pitchFamily="2" charset="-122"/>
              </a:rPr>
              <a:t>tree</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T</a:t>
            </a:r>
            <a:r>
              <a:rPr lang="zh-CN" altLang="en-US" dirty="0">
                <a:latin typeface="Times New Roman" pitchFamily="18" charset="0"/>
                <a:ea typeface="宋体" pitchFamily="2" charset="-122"/>
              </a:rPr>
              <a:t>是一个包含</a:t>
            </a:r>
            <a:r>
              <a:rPr lang="en-US" altLang="zh-CN" dirty="0">
                <a:latin typeface="Times New Roman" pitchFamily="18" charset="0"/>
                <a:ea typeface="宋体" pitchFamily="2" charset="-122"/>
              </a:rPr>
              <a:t>n(n&gt;=0)</a:t>
            </a:r>
            <a:r>
              <a:rPr lang="zh-CN" altLang="en-US" dirty="0">
                <a:latin typeface="Times New Roman" pitchFamily="18" charset="0"/>
                <a:ea typeface="宋体" pitchFamily="2" charset="-122"/>
              </a:rPr>
              <a:t>个数据元素的有限集合。并且有：</a:t>
            </a:r>
          </a:p>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1</a:t>
            </a:r>
            <a:r>
              <a:rPr lang="zh-CN" altLang="en-US" dirty="0">
                <a:latin typeface="Times New Roman" pitchFamily="18" charset="0"/>
                <a:ea typeface="宋体" pitchFamily="2" charset="-122"/>
              </a:rPr>
              <a:t>）当</a:t>
            </a:r>
            <a:r>
              <a:rPr lang="en-US" altLang="zh-CN" dirty="0">
                <a:latin typeface="Times New Roman" pitchFamily="18" charset="0"/>
                <a:ea typeface="宋体" pitchFamily="2" charset="-122"/>
              </a:rPr>
              <a:t>n=0</a:t>
            </a:r>
            <a:r>
              <a:rPr lang="zh-CN" altLang="en-US" dirty="0">
                <a:latin typeface="Times New Roman" pitchFamily="18" charset="0"/>
                <a:ea typeface="宋体" pitchFamily="2" charset="-122"/>
              </a:rPr>
              <a:t>时，</a:t>
            </a:r>
            <a:r>
              <a:rPr lang="en-US" altLang="zh-CN" dirty="0">
                <a:latin typeface="Times New Roman" pitchFamily="18" charset="0"/>
                <a:ea typeface="宋体" pitchFamily="2" charset="-122"/>
              </a:rPr>
              <a:t>T</a:t>
            </a:r>
            <a:r>
              <a:rPr lang="zh-CN" altLang="en-US" dirty="0">
                <a:latin typeface="Times New Roman" pitchFamily="18" charset="0"/>
                <a:ea typeface="宋体" pitchFamily="2" charset="-122"/>
              </a:rPr>
              <a:t>称为空树；</a:t>
            </a:r>
          </a:p>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2</a:t>
            </a:r>
            <a:r>
              <a:rPr lang="zh-CN" altLang="en-US" dirty="0">
                <a:latin typeface="Times New Roman" pitchFamily="18" charset="0"/>
                <a:ea typeface="宋体" pitchFamily="2" charset="-122"/>
              </a:rPr>
              <a:t>）如果</a:t>
            </a:r>
            <a:r>
              <a:rPr lang="en-US" altLang="zh-CN" dirty="0">
                <a:latin typeface="Times New Roman" pitchFamily="18" charset="0"/>
                <a:ea typeface="宋体" pitchFamily="2" charset="-122"/>
              </a:rPr>
              <a:t>n&gt;0</a:t>
            </a:r>
            <a:r>
              <a:rPr lang="zh-CN" altLang="en-US" dirty="0">
                <a:latin typeface="Times New Roman" pitchFamily="18" charset="0"/>
                <a:ea typeface="宋体" pitchFamily="2" charset="-122"/>
              </a:rPr>
              <a:t>，则树有且仅有一个特定的被称为根（</a:t>
            </a:r>
            <a:r>
              <a:rPr lang="en-US" altLang="zh-CN" dirty="0">
                <a:latin typeface="Times New Roman" pitchFamily="18" charset="0"/>
                <a:ea typeface="宋体" pitchFamily="2" charset="-122"/>
              </a:rPr>
              <a:t>root</a:t>
            </a:r>
            <a:r>
              <a:rPr lang="zh-CN" altLang="en-US" dirty="0">
                <a:latin typeface="Times New Roman" pitchFamily="18" charset="0"/>
                <a:ea typeface="宋体" pitchFamily="2" charset="-122"/>
              </a:rPr>
              <a:t>）的结点，树的根结点只有后继，没有前驱；</a:t>
            </a:r>
          </a:p>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3</a:t>
            </a:r>
            <a:r>
              <a:rPr lang="zh-CN" altLang="en-US" dirty="0">
                <a:latin typeface="Times New Roman" pitchFamily="18" charset="0"/>
                <a:ea typeface="宋体" pitchFamily="2" charset="-122"/>
              </a:rPr>
              <a:t>）当</a:t>
            </a:r>
            <a:r>
              <a:rPr lang="en-US" altLang="zh-CN" dirty="0">
                <a:latin typeface="Times New Roman" pitchFamily="18" charset="0"/>
                <a:ea typeface="宋体" pitchFamily="2" charset="-122"/>
              </a:rPr>
              <a:t>n&gt;1</a:t>
            </a:r>
            <a:r>
              <a:rPr lang="zh-CN" altLang="en-US" dirty="0">
                <a:latin typeface="Times New Roman" pitchFamily="18" charset="0"/>
                <a:ea typeface="宋体" pitchFamily="2" charset="-122"/>
              </a:rPr>
              <a:t>时</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除根结点以外的其余结点可分为</a:t>
            </a:r>
            <a:r>
              <a:rPr lang="en-US" altLang="zh-CN" dirty="0">
                <a:latin typeface="Times New Roman" pitchFamily="18" charset="0"/>
                <a:ea typeface="宋体" pitchFamily="2" charset="-122"/>
              </a:rPr>
              <a:t>m(m&gt;0)</a:t>
            </a:r>
            <a:r>
              <a:rPr lang="zh-CN" altLang="en-US" dirty="0">
                <a:latin typeface="Times New Roman" pitchFamily="18" charset="0"/>
                <a:ea typeface="宋体" pitchFamily="2" charset="-122"/>
              </a:rPr>
              <a:t>个互不相交的非空有限集</a:t>
            </a:r>
            <a:r>
              <a:rPr lang="en-US" altLang="zh-CN" dirty="0">
                <a:latin typeface="Times New Roman" pitchFamily="18" charset="0"/>
                <a:ea typeface="宋体" pitchFamily="2" charset="-122"/>
              </a:rPr>
              <a:t>T1</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T2</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Tm,</a:t>
            </a:r>
            <a:r>
              <a:rPr lang="zh-CN" altLang="en-US" dirty="0">
                <a:latin typeface="Times New Roman" pitchFamily="18" charset="0"/>
                <a:ea typeface="宋体" pitchFamily="2" charset="-122"/>
              </a:rPr>
              <a:t>其中每一个集合本身又是一棵非空树</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并且称它们为根结点的子树（</a:t>
            </a:r>
            <a:r>
              <a:rPr lang="en-US" altLang="zh-CN" dirty="0" err="1">
                <a:latin typeface="Times New Roman" pitchFamily="18" charset="0"/>
                <a:ea typeface="宋体" pitchFamily="2" charset="-122"/>
              </a:rPr>
              <a:t>subtree</a:t>
            </a:r>
            <a:r>
              <a:rPr lang="zh-CN" altLang="en-US" dirty="0">
                <a:latin typeface="Times New Roman" pitchFamily="18" charset="0"/>
                <a:ea typeface="宋体" pitchFamily="2" charset="-122"/>
              </a:rPr>
              <a:t>）。</a:t>
            </a:r>
            <a:endParaRPr lang="zh-CN" altLang="en-US" dirty="0"/>
          </a:p>
        </p:txBody>
      </p:sp>
      <p:sp>
        <p:nvSpPr>
          <p:cNvPr id="6" name="Rectangle 2"/>
          <p:cNvSpPr>
            <a:spLocks noGrp="1" noChangeArrowheads="1"/>
          </p:cNvSpPr>
          <p:nvPr>
            <p:ph type="title"/>
          </p:nvPr>
        </p:nvSpPr>
        <p:spPr>
          <a:xfrm>
            <a:off x="993775" y="142875"/>
            <a:ext cx="7754938" cy="838200"/>
          </a:xfrm>
        </p:spPr>
        <p:txBody>
          <a:bodyPr>
            <a:normAutofit/>
          </a:bodyPr>
          <a:lstStyle/>
          <a:p>
            <a:pPr eaLnBrk="1" hangingPunct="1">
              <a:defRPr/>
            </a:pPr>
            <a:r>
              <a:rPr lang="zh-CN" altLang="en-US" dirty="0"/>
              <a:t>树的概念</a:t>
            </a:r>
          </a:p>
        </p:txBody>
      </p:sp>
    </p:spTree>
  </p:cSld>
  <p:clrMapOvr>
    <a:masterClrMapping/>
  </p:clrMapOvr>
  <p:transition spd="slow">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42875" y="1304925"/>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1200"/>
              </a:spcBef>
            </a:pPr>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BinaryTree&lt;ElemType&gt;::</a:t>
            </a:r>
          </a:p>
          <a:p>
            <a:pPr>
              <a:spcBef>
                <a:spcPts val="1200"/>
              </a:spcBef>
            </a:pPr>
            <a:r>
              <a:rPr lang="en-US" altLang="zh-CN" sz="2400"/>
              <a:t>InOrder(BinTreeNode&lt;ElemType&gt; *r,</a:t>
            </a:r>
          </a:p>
          <a:p>
            <a:pPr>
              <a:spcBef>
                <a:spcPts val="1200"/>
              </a:spcBef>
            </a:pPr>
            <a:r>
              <a:rPr lang="en-US" altLang="zh-CN" sz="2400" b="1"/>
              <a:t>                      void</a:t>
            </a:r>
            <a:r>
              <a:rPr lang="en-US" altLang="zh-CN" sz="2400"/>
              <a:t> (*Visit)(</a:t>
            </a:r>
            <a:r>
              <a:rPr lang="en-US" altLang="zh-CN" sz="2400" b="1"/>
              <a:t>const</a:t>
            </a:r>
            <a:r>
              <a:rPr lang="en-US" altLang="zh-CN" sz="2400"/>
              <a:t> ElemType &amp;)) </a:t>
            </a:r>
            <a:r>
              <a:rPr lang="en-US" altLang="zh-CN" sz="2400" b="1"/>
              <a:t>const</a:t>
            </a:r>
            <a:r>
              <a:rPr lang="en-US" altLang="zh-CN" sz="2400"/>
              <a:t>  {</a:t>
            </a:r>
            <a:endParaRPr lang="zh-CN" altLang="zh-CN" sz="2400"/>
          </a:p>
          <a:p>
            <a:pPr>
              <a:spcBef>
                <a:spcPts val="1200"/>
              </a:spcBef>
            </a:pPr>
            <a:r>
              <a:rPr lang="en-US" altLang="zh-CN" sz="2400" b="1"/>
              <a:t>	if</a:t>
            </a:r>
            <a:r>
              <a:rPr lang="en-US" altLang="zh-CN" sz="2400"/>
              <a:t> (r != NULL) 	{</a:t>
            </a:r>
            <a:endParaRPr lang="zh-CN" altLang="zh-CN" sz="2400"/>
          </a:p>
          <a:p>
            <a:pPr>
              <a:spcBef>
                <a:spcPts val="1200"/>
              </a:spcBef>
            </a:pPr>
            <a:r>
              <a:rPr lang="en-US" altLang="zh-CN" sz="2400"/>
              <a:t>		InOrder(r-&gt;leftChild, Visit);</a:t>
            </a:r>
          </a:p>
          <a:p>
            <a:pPr>
              <a:spcBef>
                <a:spcPts val="1200"/>
              </a:spcBef>
            </a:pPr>
            <a:r>
              <a:rPr lang="en-US" altLang="zh-CN" sz="2400"/>
              <a:t>		(*Visit)(r-&gt;data);</a:t>
            </a:r>
          </a:p>
          <a:p>
            <a:pPr>
              <a:spcBef>
                <a:spcPts val="1200"/>
              </a:spcBef>
            </a:pPr>
            <a:r>
              <a:rPr lang="en-US" altLang="zh-CN" sz="2400"/>
              <a:t>		InOrder(r-&gt;rightChild, Visit);</a:t>
            </a:r>
          </a:p>
          <a:p>
            <a:pPr>
              <a:spcBef>
                <a:spcPts val="1200"/>
              </a:spcBef>
            </a:pPr>
            <a:r>
              <a:rPr lang="en-US" altLang="zh-CN" sz="2400"/>
              <a:t>	}</a:t>
            </a:r>
            <a:endParaRPr lang="zh-CN" altLang="zh-CN" sz="2400"/>
          </a:p>
          <a:p>
            <a:pPr>
              <a:spcBef>
                <a:spcPts val="1200"/>
              </a:spcBef>
            </a:pPr>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中序遍历以</a:t>
            </a:r>
            <a:r>
              <a:rPr kumimoji="1" lang="en-US" altLang="zh-CN" dirty="0">
                <a:solidFill>
                  <a:schemeClr val="tx2"/>
                </a:solidFill>
                <a:latin typeface="Times New Roman" pitchFamily="18" charset="0"/>
                <a:ea typeface="黑体" pitchFamily="49" charset="-122"/>
              </a:rPr>
              <a:t>r</a:t>
            </a:r>
            <a:r>
              <a:rPr kumimoji="1" lang="zh-CN" altLang="en-US" dirty="0">
                <a:solidFill>
                  <a:schemeClr val="tx2"/>
                </a:solidFill>
                <a:latin typeface="Times New Roman" pitchFamily="18" charset="0"/>
                <a:ea typeface="黑体" pitchFamily="49" charset="-122"/>
              </a:rPr>
              <a:t>为根的二叉树</a:t>
            </a:r>
            <a:endParaRPr lang="zh-CN" altLang="en-US" dirty="0"/>
          </a:p>
        </p:txBody>
      </p:sp>
    </p:spTree>
  </p:cSld>
  <p:clrMapOvr>
    <a:masterClrMapping/>
  </p:clrMapOvr>
  <p:transition spd="slow">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468313" y="1592263"/>
            <a:ext cx="80645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void BinaryTree&lt;ElemType&gt;::InOrder(</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         void (*Visit)(const ElemType &amp;)) const</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	InOrder(root, Visit);	</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a:t>
            </a:r>
            <a:r>
              <a:rPr kumimoji="1" lang="en-US" altLang="zh-CN" sz="2400" b="1">
                <a:solidFill>
                  <a:srgbClr val="000000"/>
                </a:solidFill>
                <a:latin typeface="Times New Roman" pitchFamily="18" charset="0"/>
              </a:rPr>
              <a:t>	</a:t>
            </a:r>
            <a:endParaRPr kumimoji="1" lang="en-US" altLang="zh-CN" sz="24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中序遍历二叉树</a:t>
            </a:r>
            <a:endParaRPr lang="zh-CN" altLang="en-US" dirty="0"/>
          </a:p>
        </p:txBody>
      </p:sp>
    </p:spTree>
  </p:cSld>
  <p:clrMapOvr>
    <a:masterClrMapping/>
  </p:clrMapOvr>
  <p:transition spd="slow">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87338" y="1520825"/>
            <a:ext cx="41402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后序遍历</a:t>
            </a:r>
            <a:r>
              <a:rPr kumimoji="1" lang="en-US" altLang="zh-CN" sz="2400">
                <a:solidFill>
                  <a:srgbClr val="000000"/>
                </a:solidFill>
                <a:latin typeface="Times New Roman" pitchFamily="18" charset="0"/>
              </a:rPr>
              <a:t>(Postorder Traversal)</a:t>
            </a:r>
            <a:r>
              <a:rPr kumimoji="1" lang="zh-CN" altLang="en-US" sz="2400">
                <a:solidFill>
                  <a:srgbClr val="000000"/>
                </a:solidFill>
                <a:latin typeface="Times New Roman" pitchFamily="18" charset="0"/>
              </a:rPr>
              <a:t> ：若二叉树为空，遍历结束。否则，</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）后序遍历根结点的左子树；</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）后序遍历根结点的右子树；</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）访问根结点。</a:t>
            </a:r>
            <a:endParaRPr kumimoji="1" lang="zh-CN" altLang="en-US" sz="2400">
              <a:latin typeface="Times New Roman" pitchFamily="18" charset="0"/>
            </a:endParaRPr>
          </a:p>
        </p:txBody>
      </p:sp>
      <p:sp>
        <p:nvSpPr>
          <p:cNvPr id="52227" name="Text Box 3"/>
          <p:cNvSpPr txBox="1">
            <a:spLocks noChangeArrowheads="1"/>
          </p:cNvSpPr>
          <p:nvPr/>
        </p:nvSpPr>
        <p:spPr bwMode="auto">
          <a:xfrm>
            <a:off x="395288" y="5383213"/>
            <a:ext cx="7751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b="1">
                <a:solidFill>
                  <a:srgbClr val="FF0000"/>
                </a:solidFill>
                <a:latin typeface="Times New Roman" pitchFamily="18" charset="0"/>
              </a:rPr>
              <a:t>后序序列为：</a:t>
            </a:r>
            <a:r>
              <a:rPr kumimoji="1" lang="en-US" altLang="zh-CN" sz="2800" b="1">
                <a:solidFill>
                  <a:srgbClr val="FF0000"/>
                </a:solidFill>
                <a:latin typeface="Times New Roman" pitchFamily="18" charset="0"/>
              </a:rPr>
              <a:t>D</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G</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H</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E</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B</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I</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F</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C</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A</a:t>
            </a:r>
            <a:r>
              <a:rPr kumimoji="1" lang="zh-CN" altLang="en-US" sz="2800" b="1">
                <a:solidFill>
                  <a:srgbClr val="FF0000"/>
                </a:solidFill>
                <a:latin typeface="Times New Roman" pitchFamily="18" charset="0"/>
              </a:rPr>
              <a:t>。</a:t>
            </a:r>
          </a:p>
        </p:txBody>
      </p:sp>
      <p:grpSp>
        <p:nvGrpSpPr>
          <p:cNvPr id="52228" name="Group 6"/>
          <p:cNvGrpSpPr>
            <a:grpSpLocks/>
          </p:cNvGrpSpPr>
          <p:nvPr/>
        </p:nvGrpSpPr>
        <p:grpSpPr bwMode="auto">
          <a:xfrm>
            <a:off x="4876800" y="2416175"/>
            <a:ext cx="4038600" cy="2057400"/>
            <a:chOff x="3072" y="624"/>
            <a:chExt cx="2544" cy="1296"/>
          </a:xfrm>
        </p:grpSpPr>
        <p:sp>
          <p:nvSpPr>
            <p:cNvPr id="52229" name="Rectangle 5"/>
            <p:cNvSpPr>
              <a:spLocks noChangeArrowheads="1"/>
            </p:cNvSpPr>
            <p:nvPr/>
          </p:nvSpPr>
          <p:spPr bwMode="auto">
            <a:xfrm>
              <a:off x="3072" y="624"/>
              <a:ext cx="2544" cy="1296"/>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52231" name="Picture 4" descr="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 y="720"/>
              <a:ext cx="2376"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后序遍历</a:t>
            </a:r>
            <a:endParaRPr lang="zh-CN" alt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heel(1)">
                                      <p:cBhvr>
                                        <p:cTn id="7"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07950" y="1304925"/>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ts val="1200"/>
              </a:spcBef>
            </a:pPr>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BinaryTree&lt;ElemType&gt;::</a:t>
            </a:r>
          </a:p>
          <a:p>
            <a:pPr>
              <a:spcBef>
                <a:spcPts val="1200"/>
              </a:spcBef>
            </a:pPr>
            <a:r>
              <a:rPr lang="en-US" altLang="zh-CN" sz="2400"/>
              <a:t>PostOrder(BinTreeNode&lt;ElemType&gt; *r, </a:t>
            </a:r>
          </a:p>
          <a:p>
            <a:pPr>
              <a:spcBef>
                <a:spcPts val="1200"/>
              </a:spcBef>
            </a:pPr>
            <a:r>
              <a:rPr lang="en-US" altLang="zh-CN" sz="2400" b="1"/>
              <a:t>		void</a:t>
            </a:r>
            <a:r>
              <a:rPr lang="en-US" altLang="zh-CN" sz="2400"/>
              <a:t> (*Visit)(</a:t>
            </a:r>
            <a:r>
              <a:rPr lang="en-US" altLang="zh-CN" sz="2400" b="1"/>
              <a:t>const</a:t>
            </a:r>
            <a:r>
              <a:rPr lang="en-US" altLang="zh-CN" sz="2400"/>
              <a:t> ElemType &amp;)) </a:t>
            </a:r>
            <a:r>
              <a:rPr lang="en-US" altLang="zh-CN" sz="2400" b="1"/>
              <a:t>const </a:t>
            </a:r>
            <a:r>
              <a:rPr lang="en-US" altLang="zh-CN" sz="2400"/>
              <a:t>{</a:t>
            </a:r>
            <a:endParaRPr lang="zh-CN" altLang="zh-CN" sz="2400"/>
          </a:p>
          <a:p>
            <a:pPr>
              <a:spcBef>
                <a:spcPts val="1200"/>
              </a:spcBef>
            </a:pPr>
            <a:r>
              <a:rPr lang="en-US" altLang="zh-CN" sz="2400"/>
              <a:t>	</a:t>
            </a:r>
            <a:r>
              <a:rPr lang="en-US" altLang="zh-CN" sz="2400" b="1"/>
              <a:t>if</a:t>
            </a:r>
            <a:r>
              <a:rPr lang="en-US" altLang="zh-CN" sz="2400"/>
              <a:t> (r != NULL) 	{</a:t>
            </a:r>
            <a:endParaRPr lang="zh-CN" altLang="zh-CN" sz="2400"/>
          </a:p>
          <a:p>
            <a:pPr>
              <a:spcBef>
                <a:spcPts val="1200"/>
              </a:spcBef>
            </a:pPr>
            <a:r>
              <a:rPr lang="en-US" altLang="zh-CN" sz="2400"/>
              <a:t>		PostOrder(r-&gt;leftChild, Visit);</a:t>
            </a:r>
          </a:p>
          <a:p>
            <a:pPr>
              <a:spcBef>
                <a:spcPts val="1200"/>
              </a:spcBef>
            </a:pPr>
            <a:r>
              <a:rPr lang="en-US" altLang="zh-CN" sz="2400"/>
              <a:t>		PostOrder(r-&gt;rightChild, Visit);</a:t>
            </a:r>
          </a:p>
          <a:p>
            <a:pPr>
              <a:spcBef>
                <a:spcPts val="1200"/>
              </a:spcBef>
            </a:pPr>
            <a:r>
              <a:rPr lang="en-US" altLang="zh-CN" sz="2400"/>
              <a:t>		(*Visit)(r-&gt;data);</a:t>
            </a:r>
          </a:p>
          <a:p>
            <a:pPr>
              <a:spcBef>
                <a:spcPts val="1200"/>
              </a:spcBef>
            </a:pPr>
            <a:r>
              <a:rPr lang="en-US" altLang="zh-CN" sz="2400"/>
              <a:t>	}</a:t>
            </a:r>
            <a:endParaRPr lang="zh-CN" altLang="zh-CN" sz="2400"/>
          </a:p>
          <a:p>
            <a:pPr>
              <a:spcBef>
                <a:spcPts val="1200"/>
              </a:spcBef>
            </a:pPr>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后序遍历以</a:t>
            </a:r>
            <a:r>
              <a:rPr kumimoji="1" lang="en-US" altLang="zh-CN" dirty="0">
                <a:solidFill>
                  <a:schemeClr val="tx2"/>
                </a:solidFill>
                <a:latin typeface="Times New Roman" pitchFamily="18" charset="0"/>
                <a:ea typeface="黑体" pitchFamily="49" charset="-122"/>
              </a:rPr>
              <a:t>r</a:t>
            </a:r>
            <a:r>
              <a:rPr kumimoji="1" lang="zh-CN" altLang="en-US" dirty="0">
                <a:solidFill>
                  <a:schemeClr val="tx2"/>
                </a:solidFill>
                <a:latin typeface="Times New Roman" pitchFamily="18" charset="0"/>
                <a:ea typeface="黑体" pitchFamily="49" charset="-122"/>
              </a:rPr>
              <a:t>为根的二叉树</a:t>
            </a:r>
            <a:endParaRPr lang="zh-CN" altLang="en-US" dirty="0"/>
          </a:p>
        </p:txBody>
      </p:sp>
    </p:spTree>
  </p:cSld>
  <p:clrMapOvr>
    <a:masterClrMapping/>
  </p:clrMapOvr>
  <p:transition spd="slow">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68313" y="1520825"/>
            <a:ext cx="80645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void BinaryTree&lt;ElemType&gt;::PostOrder(</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         void (*Visit)(const ElemType &amp;)) const</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	PostOrder(root, Visit);	</a:t>
            </a:r>
          </a:p>
          <a:p>
            <a:pPr algn="just" eaLnBrk="1" hangingPunct="1">
              <a:spcBef>
                <a:spcPct val="50000"/>
              </a:spcBef>
            </a:pPr>
            <a:r>
              <a:rPr kumimoji="1" lang="en-US" altLang="zh-CN" sz="2400">
                <a:solidFill>
                  <a:srgbClr val="000000"/>
                </a:solidFill>
                <a:latin typeface="Arial Unicode MS" pitchFamily="34" charset="-122"/>
                <a:ea typeface="Arial Unicode MS" pitchFamily="34" charset="-122"/>
                <a:cs typeface="Arial Unicode MS" pitchFamily="34" charset="-122"/>
              </a:rPr>
              <a:t>}	</a:t>
            </a:r>
            <a:endParaRPr kumimoji="1" lang="en-US" altLang="zh-CN" sz="2400">
              <a:latin typeface="Arial Unicode MS" pitchFamily="34" charset="-122"/>
              <a:ea typeface="Arial Unicode MS" pitchFamily="34" charset="-122"/>
              <a:cs typeface="Arial Unicode MS" pitchFamily="34" charset="-122"/>
            </a:endParaRP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后序遍历二叉树</a:t>
            </a:r>
            <a:endParaRPr lang="zh-CN" altLang="en-US" dirty="0"/>
          </a:p>
        </p:txBody>
      </p:sp>
    </p:spTree>
  </p:cSld>
  <p:clrMapOvr>
    <a:masterClrMapping/>
  </p:clrMapOvr>
  <p:transition spd="slow">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77800" y="1878013"/>
            <a:ext cx="49688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层序遍历</a:t>
            </a:r>
            <a:r>
              <a:rPr kumimoji="1" lang="en-US" altLang="zh-CN" sz="2400">
                <a:solidFill>
                  <a:srgbClr val="000000"/>
                </a:solidFill>
                <a:latin typeface="Times New Roman" pitchFamily="18" charset="0"/>
              </a:rPr>
              <a:t>(Levelorder Traversal)</a:t>
            </a:r>
            <a:r>
              <a:rPr kumimoji="1" lang="zh-CN" altLang="en-US" sz="2400">
                <a:solidFill>
                  <a:srgbClr val="000000"/>
                </a:solidFill>
                <a:latin typeface="Times New Roman" pitchFamily="18" charset="0"/>
              </a:rPr>
              <a:t>：是指从二叉树的第一层</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根结点</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开始，自上至下逐层遍历，在同一层中，则按从左到右的顺序对结点逐个访问。</a:t>
            </a:r>
            <a:endParaRPr kumimoji="1" lang="zh-CN" altLang="en-US" sz="2400">
              <a:latin typeface="Times New Roman" pitchFamily="18" charset="0"/>
            </a:endParaRPr>
          </a:p>
        </p:txBody>
      </p:sp>
      <p:grpSp>
        <p:nvGrpSpPr>
          <p:cNvPr id="55299" name="Group 5"/>
          <p:cNvGrpSpPr>
            <a:grpSpLocks/>
          </p:cNvGrpSpPr>
          <p:nvPr/>
        </p:nvGrpSpPr>
        <p:grpSpPr bwMode="auto">
          <a:xfrm>
            <a:off x="5156200" y="1881188"/>
            <a:ext cx="3124200" cy="2438400"/>
            <a:chOff x="3168" y="960"/>
            <a:chExt cx="1968" cy="1536"/>
          </a:xfrm>
        </p:grpSpPr>
        <p:sp>
          <p:nvSpPr>
            <p:cNvPr id="54276" name="Rectangle 4"/>
            <p:cNvSpPr>
              <a:spLocks noChangeArrowheads="1"/>
            </p:cNvSpPr>
            <p:nvPr/>
          </p:nvSpPr>
          <p:spPr bwMode="auto">
            <a:xfrm>
              <a:off x="3168" y="960"/>
              <a:ext cx="1968" cy="1536"/>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55303" name="Picture 3" descr="pictures6\6-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 y="1200"/>
              <a:ext cx="1584" cy="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300"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层序遍历</a:t>
            </a:r>
            <a:endParaRPr lang="zh-CN" altLang="en-US">
              <a:solidFill>
                <a:schemeClr val="tx2"/>
              </a:solidFill>
              <a:latin typeface="黑体" pitchFamily="49" charset="-122"/>
              <a:ea typeface="黑体" pitchFamily="49" charset="-122"/>
            </a:endParaRPr>
          </a:p>
        </p:txBody>
      </p:sp>
      <p:sp>
        <p:nvSpPr>
          <p:cNvPr id="55301" name="TextBox 3"/>
          <p:cNvSpPr txBox="1">
            <a:spLocks noChangeArrowheads="1"/>
          </p:cNvSpPr>
          <p:nvPr/>
        </p:nvSpPr>
        <p:spPr bwMode="auto">
          <a:xfrm>
            <a:off x="531813" y="4905375"/>
            <a:ext cx="74533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800" b="1">
                <a:solidFill>
                  <a:srgbClr val="FF0000"/>
                </a:solidFill>
                <a:latin typeface="Times New Roman" pitchFamily="18" charset="0"/>
              </a:rPr>
              <a:t>层次序列：</a:t>
            </a:r>
            <a:r>
              <a:rPr kumimoji="1" lang="en-US" altLang="zh-CN" sz="2800" b="1">
                <a:solidFill>
                  <a:srgbClr val="FF0000"/>
                </a:solidFill>
                <a:latin typeface="Times New Roman" pitchFamily="18" charset="0"/>
              </a:rPr>
              <a:t>A</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B</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C</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D</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E</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F</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G</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H</a:t>
            </a:r>
            <a:r>
              <a:rPr kumimoji="1" lang="zh-CN" altLang="en-US" sz="2800" b="1">
                <a:solidFill>
                  <a:srgbClr val="FF0000"/>
                </a:solidFill>
                <a:latin typeface="Times New Roman" pitchFamily="18" charset="0"/>
              </a:rPr>
              <a:t>、</a:t>
            </a:r>
            <a:r>
              <a:rPr kumimoji="1" lang="en-US" altLang="zh-CN" sz="2800" b="1">
                <a:solidFill>
                  <a:srgbClr val="FF0000"/>
                </a:solidFill>
                <a:latin typeface="Times New Roman" pitchFamily="18" charset="0"/>
              </a:rPr>
              <a:t>I</a:t>
            </a:r>
            <a:r>
              <a:rPr kumimoji="1" lang="zh-CN" altLang="en-US" sz="2800" b="1">
                <a:solidFill>
                  <a:srgbClr val="FF0000"/>
                </a:solidFill>
                <a:latin typeface="Times New Roman" pitchFamily="18" charset="0"/>
              </a:rPr>
              <a:t>。</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wheel(1)">
                                      <p:cBhvr>
                                        <p:cTn id="7" dur="20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838200" y="1484313"/>
            <a:ext cx="73914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在进行层序遍历时，需要设置一个队列结构，并按下述步骤层序遍历二叉树：</a:t>
            </a:r>
          </a:p>
          <a:p>
            <a:pPr algn="just" eaLnBrk="1" hangingPunct="1">
              <a:spcBef>
                <a:spcPct val="50000"/>
              </a:spcBef>
            </a:pP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初始化队列，并将根结点入队。</a:t>
            </a:r>
          </a:p>
          <a:p>
            <a:pPr algn="just" eaLnBrk="1" hangingPunct="1">
              <a:spcBef>
                <a:spcPct val="50000"/>
              </a:spcBef>
            </a:pP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当队列非空时，取出队头结点</a:t>
            </a:r>
            <a:r>
              <a:rPr kumimoji="1" lang="en-US" altLang="zh-CN" sz="2400">
                <a:solidFill>
                  <a:srgbClr val="000000"/>
                </a:solidFill>
                <a:latin typeface="Times New Roman" pitchFamily="18" charset="0"/>
              </a:rPr>
              <a:t>p</a:t>
            </a:r>
            <a:r>
              <a:rPr kumimoji="1" lang="zh-CN" altLang="en-US" sz="2400">
                <a:solidFill>
                  <a:srgbClr val="000000"/>
                </a:solidFill>
                <a:latin typeface="Times New Roman" pitchFamily="18" charset="0"/>
              </a:rPr>
              <a:t>，转步骤</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；如果队列为空，则结束遍历。</a:t>
            </a:r>
          </a:p>
          <a:p>
            <a:pPr algn="just" eaLnBrk="1" hangingPunct="1">
              <a:spcBef>
                <a:spcPct val="50000"/>
              </a:spcBef>
            </a:pP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访问结点</a:t>
            </a:r>
            <a:r>
              <a:rPr kumimoji="1" lang="en-US" altLang="zh-CN" sz="2400">
                <a:solidFill>
                  <a:srgbClr val="000000"/>
                </a:solidFill>
                <a:latin typeface="Times New Roman" pitchFamily="18" charset="0"/>
              </a:rPr>
              <a:t>p</a:t>
            </a:r>
            <a:r>
              <a:rPr kumimoji="1" lang="zh-CN" altLang="en-US" sz="2400">
                <a:solidFill>
                  <a:srgbClr val="000000"/>
                </a:solidFill>
                <a:latin typeface="Times New Roman" pitchFamily="18" charset="0"/>
              </a:rPr>
              <a:t>；如果该结点有左孩子，则将其左孩子入队列；如果该结点有右孩子，则将其右孩子入队列。</a:t>
            </a:r>
          </a:p>
          <a:p>
            <a:pPr algn="just" eaLnBrk="1" hangingPunct="1">
              <a:spcBef>
                <a:spcPct val="50000"/>
              </a:spcBef>
            </a:pPr>
            <a:r>
              <a:rPr kumimoji="1" lang="en-US" altLang="zh-CN" sz="2400">
                <a:solidFill>
                  <a:srgbClr val="000000"/>
                </a:solidFill>
                <a:latin typeface="Times New Roman" pitchFamily="18" charset="0"/>
              </a:rPr>
              <a:t>(4)</a:t>
            </a:r>
            <a:r>
              <a:rPr kumimoji="1" lang="zh-CN" altLang="en-US" sz="2400">
                <a:solidFill>
                  <a:srgbClr val="000000"/>
                </a:solidFill>
                <a:latin typeface="Times New Roman" pitchFamily="18" charset="0"/>
              </a:rPr>
              <a:t>重复步骤</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，直到队列为空。</a:t>
            </a:r>
          </a:p>
          <a:p>
            <a:pPr eaLnBrk="1" hangingPunct="1">
              <a:spcBef>
                <a:spcPct val="50000"/>
              </a:spcBef>
            </a:pPr>
            <a:endParaRPr kumimoji="1" lang="en-US" altLang="zh-CN" sz="24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层序遍历</a:t>
            </a:r>
            <a:endParaRPr lang="zh-CN" altLang="en-US" dirty="0"/>
          </a:p>
        </p:txBody>
      </p:sp>
    </p:spTree>
  </p:cSld>
  <p:clrMapOvr>
    <a:masterClrMapping/>
  </p:clrMapOvr>
  <p:transition spd="slow">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6350" y="1233488"/>
            <a:ext cx="8982075"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600"/>
              </a:spcBef>
            </a:pPr>
            <a:r>
              <a:rPr kumimoji="1" lang="en-US" altLang="zh-CN" sz="2200" b="1" dirty="0">
                <a:solidFill>
                  <a:srgbClr val="000000"/>
                </a:solidFill>
                <a:latin typeface="Times New Roman" pitchFamily="18" charset="0"/>
              </a:rPr>
              <a:t>template &lt;class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&gt;</a:t>
            </a:r>
          </a:p>
          <a:p>
            <a:pPr algn="just" eaLnBrk="1" hangingPunct="1">
              <a:spcBef>
                <a:spcPts val="600"/>
              </a:spcBef>
            </a:pPr>
            <a:r>
              <a:rPr kumimoji="1" lang="en-US" altLang="zh-CN" sz="2200" b="1" dirty="0">
                <a:solidFill>
                  <a:srgbClr val="000000"/>
                </a:solidFill>
                <a:latin typeface="Times New Roman" pitchFamily="18" charset="0"/>
              </a:rPr>
              <a:t>void </a:t>
            </a:r>
            <a:r>
              <a:rPr kumimoji="1" lang="en-US" altLang="zh-CN" sz="2200" b="1" dirty="0" err="1">
                <a:solidFill>
                  <a:srgbClr val="000000"/>
                </a:solidFill>
                <a:latin typeface="Times New Roman" pitchFamily="18" charset="0"/>
              </a:rPr>
              <a:t>BinaryTree</a:t>
            </a:r>
            <a:r>
              <a:rPr kumimoji="1" lang="en-US" altLang="zh-CN" sz="2200" b="1" dirty="0">
                <a:solidFill>
                  <a:srgbClr val="000000"/>
                </a:solidFill>
                <a:latin typeface="Times New Roman" pitchFamily="18" charset="0"/>
              </a:rPr>
              <a:t>&lt;</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&gt;::</a:t>
            </a:r>
            <a:r>
              <a:rPr kumimoji="1" lang="en-US" altLang="zh-CN" sz="2200" b="1" dirty="0" err="1">
                <a:solidFill>
                  <a:srgbClr val="000000"/>
                </a:solidFill>
                <a:latin typeface="Times New Roman" pitchFamily="18" charset="0"/>
              </a:rPr>
              <a:t>LevelOrder</a:t>
            </a:r>
            <a:r>
              <a:rPr kumimoji="1" lang="en-US" altLang="zh-CN" sz="2200" b="1" dirty="0">
                <a:solidFill>
                  <a:srgbClr val="000000"/>
                </a:solidFill>
                <a:latin typeface="Times New Roman" pitchFamily="18" charset="0"/>
              </a:rPr>
              <a:t>(void (*Visit)(</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 &amp;)) </a:t>
            </a:r>
            <a:r>
              <a:rPr kumimoji="1" lang="en-US" altLang="zh-CN" sz="2200" b="1" dirty="0" err="1">
                <a:solidFill>
                  <a:srgbClr val="000000"/>
                </a:solidFill>
                <a:latin typeface="Times New Roman" pitchFamily="18" charset="0"/>
              </a:rPr>
              <a:t>const</a:t>
            </a:r>
            <a:r>
              <a:rPr kumimoji="1" lang="en-US" altLang="zh-CN" sz="2200" b="1" dirty="0">
                <a:solidFill>
                  <a:srgbClr val="000000"/>
                </a:solidFill>
                <a:latin typeface="Times New Roman" pitchFamily="18" charset="0"/>
              </a:rPr>
              <a:t>  {</a:t>
            </a:r>
          </a:p>
          <a:p>
            <a:pPr algn="just" eaLnBrk="1" hangingPunct="1">
              <a:spcBef>
                <a:spcPts val="600"/>
              </a:spcBef>
            </a:pPr>
            <a:r>
              <a:rPr kumimoji="1" lang="en-US" altLang="zh-CN"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LinkQueue</a:t>
            </a:r>
            <a:r>
              <a:rPr kumimoji="1" lang="en-US" altLang="zh-CN" sz="2200" b="1" dirty="0">
                <a:solidFill>
                  <a:srgbClr val="000000"/>
                </a:solidFill>
                <a:latin typeface="Times New Roman" pitchFamily="18" charset="0"/>
              </a:rPr>
              <a:t>&lt;</a:t>
            </a:r>
            <a:r>
              <a:rPr kumimoji="1" lang="en-US" altLang="zh-CN" sz="2200" b="1" dirty="0" err="1">
                <a:solidFill>
                  <a:srgbClr val="000000"/>
                </a:solidFill>
                <a:latin typeface="Times New Roman" pitchFamily="18" charset="0"/>
              </a:rPr>
              <a:t>BinTreeNode</a:t>
            </a:r>
            <a:r>
              <a:rPr kumimoji="1" lang="en-US" altLang="zh-CN" sz="2200" b="1" dirty="0">
                <a:solidFill>
                  <a:srgbClr val="000000"/>
                </a:solidFill>
                <a:latin typeface="Times New Roman" pitchFamily="18" charset="0"/>
              </a:rPr>
              <a:t>&lt;</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&gt; *&gt; q;</a:t>
            </a:r>
            <a:endParaRPr kumimoji="1" lang="zh-CN" altLang="en-US" sz="2200" b="1" dirty="0">
              <a:solidFill>
                <a:srgbClr val="000000"/>
              </a:solidFill>
              <a:latin typeface="Times New Roman" pitchFamily="18" charset="0"/>
            </a:endParaRPr>
          </a:p>
          <a:p>
            <a:pPr algn="just" eaLnBrk="1" hangingPunct="1">
              <a:spcBef>
                <a:spcPts val="600"/>
              </a:spcBef>
            </a:pPr>
            <a:r>
              <a:rPr kumimoji="1" lang="zh-CN" altLang="en-US"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BinTreeNode</a:t>
            </a:r>
            <a:r>
              <a:rPr kumimoji="1" lang="en-US" altLang="zh-CN" sz="2200" b="1" dirty="0">
                <a:solidFill>
                  <a:srgbClr val="000000"/>
                </a:solidFill>
                <a:latin typeface="Times New Roman" pitchFamily="18" charset="0"/>
              </a:rPr>
              <a:t>&lt;</a:t>
            </a:r>
            <a:r>
              <a:rPr kumimoji="1" lang="en-US" altLang="zh-CN" sz="2200" b="1" dirty="0" err="1">
                <a:solidFill>
                  <a:srgbClr val="000000"/>
                </a:solidFill>
                <a:latin typeface="Times New Roman" pitchFamily="18" charset="0"/>
              </a:rPr>
              <a:t>ElemType</a:t>
            </a:r>
            <a:r>
              <a:rPr kumimoji="1" lang="en-US" altLang="zh-CN" sz="2200" b="1" dirty="0">
                <a:solidFill>
                  <a:srgbClr val="000000"/>
                </a:solidFill>
                <a:latin typeface="Times New Roman" pitchFamily="18" charset="0"/>
              </a:rPr>
              <a:t>&gt; *p ;</a:t>
            </a:r>
            <a:endParaRPr kumimoji="1" lang="zh-CN" altLang="en-US" sz="2200" b="1" dirty="0">
              <a:solidFill>
                <a:srgbClr val="000000"/>
              </a:solidFill>
              <a:latin typeface="Times New Roman" pitchFamily="18" charset="0"/>
            </a:endParaRPr>
          </a:p>
          <a:p>
            <a:pPr algn="just" eaLnBrk="1" hangingPunct="1">
              <a:spcBef>
                <a:spcPts val="600"/>
              </a:spcBef>
            </a:pPr>
            <a:r>
              <a:rPr kumimoji="1" lang="zh-CN" altLang="en-US" sz="2200" b="1" dirty="0">
                <a:solidFill>
                  <a:srgbClr val="000000"/>
                </a:solidFill>
                <a:latin typeface="Times New Roman" pitchFamily="18" charset="0"/>
              </a:rPr>
              <a:t>	</a:t>
            </a:r>
            <a:r>
              <a:rPr kumimoji="1" lang="en-US" altLang="zh-CN" sz="2200" b="1" dirty="0">
                <a:solidFill>
                  <a:srgbClr val="000000"/>
                </a:solidFill>
                <a:latin typeface="Times New Roman" pitchFamily="18" charset="0"/>
              </a:rPr>
              <a:t>if (root!= NULL) </a:t>
            </a:r>
            <a:r>
              <a:rPr kumimoji="1" lang="en-US" altLang="zh-CN" sz="2200" b="1" dirty="0" err="1">
                <a:solidFill>
                  <a:srgbClr val="000000"/>
                </a:solidFill>
                <a:latin typeface="Times New Roman" pitchFamily="18" charset="0"/>
              </a:rPr>
              <a:t>q.EnQueue</a:t>
            </a:r>
            <a:r>
              <a:rPr kumimoji="1" lang="en-US" altLang="zh-CN" sz="2200" b="1" dirty="0">
                <a:solidFill>
                  <a:srgbClr val="000000"/>
                </a:solidFill>
                <a:latin typeface="Times New Roman" pitchFamily="18" charset="0"/>
              </a:rPr>
              <a:t>(root);</a:t>
            </a:r>
            <a:endParaRPr kumimoji="1" lang="zh-CN" altLang="en-US" sz="2200" b="1" dirty="0">
              <a:solidFill>
                <a:srgbClr val="000000"/>
              </a:solidFill>
              <a:latin typeface="Times New Roman" pitchFamily="18" charset="0"/>
            </a:endParaRPr>
          </a:p>
          <a:p>
            <a:pPr algn="just" eaLnBrk="1" hangingPunct="1">
              <a:spcBef>
                <a:spcPts val="600"/>
              </a:spcBef>
            </a:pPr>
            <a:r>
              <a:rPr kumimoji="1" lang="zh-CN" altLang="en-US" sz="2200" b="1" dirty="0">
                <a:solidFill>
                  <a:srgbClr val="000000"/>
                </a:solidFill>
                <a:latin typeface="Times New Roman" pitchFamily="18" charset="0"/>
              </a:rPr>
              <a:t>	</a:t>
            </a:r>
            <a:r>
              <a:rPr kumimoji="1" lang="en-US" altLang="zh-CN" sz="2200" b="1" dirty="0">
                <a:solidFill>
                  <a:srgbClr val="000000"/>
                </a:solidFill>
                <a:latin typeface="Times New Roman" pitchFamily="18" charset="0"/>
              </a:rPr>
              <a:t>while (!</a:t>
            </a:r>
            <a:r>
              <a:rPr kumimoji="1" lang="en-US" altLang="zh-CN" sz="2200" b="1" dirty="0" err="1">
                <a:solidFill>
                  <a:srgbClr val="000000"/>
                </a:solidFill>
                <a:latin typeface="Times New Roman" pitchFamily="18" charset="0"/>
              </a:rPr>
              <a:t>q.IsEmpty</a:t>
            </a:r>
            <a:r>
              <a:rPr kumimoji="1" lang="en-US" altLang="zh-CN" sz="2200" b="1" dirty="0">
                <a:solidFill>
                  <a:srgbClr val="000000"/>
                </a:solidFill>
                <a:latin typeface="Times New Roman" pitchFamily="18" charset="0"/>
              </a:rPr>
              <a:t>())	{</a:t>
            </a:r>
          </a:p>
          <a:p>
            <a:pPr algn="just" eaLnBrk="1" hangingPunct="1">
              <a:spcBef>
                <a:spcPts val="600"/>
              </a:spcBef>
            </a:pPr>
            <a:r>
              <a:rPr kumimoji="1" lang="zh-CN" altLang="en-US" sz="2200" b="1" dirty="0">
                <a:solidFill>
                  <a:srgbClr val="000000"/>
                </a:solidFill>
                <a:latin typeface="Times New Roman" pitchFamily="18" charset="0"/>
              </a:rPr>
              <a:t>		</a:t>
            </a:r>
            <a:r>
              <a:rPr kumimoji="1" lang="en-US" altLang="zh-CN" sz="2200" b="1" dirty="0" err="1">
                <a:solidFill>
                  <a:srgbClr val="000000"/>
                </a:solidFill>
                <a:latin typeface="Times New Roman" pitchFamily="18" charset="0"/>
              </a:rPr>
              <a:t>q.DelQueue</a:t>
            </a:r>
            <a:r>
              <a:rPr kumimoji="1" lang="en-US" altLang="zh-CN" sz="2200" b="1" dirty="0">
                <a:solidFill>
                  <a:srgbClr val="000000"/>
                </a:solidFill>
                <a:latin typeface="Times New Roman" pitchFamily="18" charset="0"/>
              </a:rPr>
              <a:t>(p);     (*Visit)(p-&gt;data);</a:t>
            </a:r>
          </a:p>
          <a:p>
            <a:pPr algn="just" eaLnBrk="1" hangingPunct="1">
              <a:spcBef>
                <a:spcPts val="600"/>
              </a:spcBef>
            </a:pPr>
            <a:r>
              <a:rPr kumimoji="1" lang="en-US" altLang="zh-CN" sz="2200" b="1" dirty="0">
                <a:solidFill>
                  <a:srgbClr val="000000"/>
                </a:solidFill>
                <a:latin typeface="Times New Roman" pitchFamily="18" charset="0"/>
              </a:rPr>
              <a:t>		if (p-&gt;</a:t>
            </a:r>
            <a:r>
              <a:rPr kumimoji="1" lang="en-US" altLang="zh-CN" sz="2200" b="1" dirty="0" err="1">
                <a:solidFill>
                  <a:srgbClr val="000000"/>
                </a:solidFill>
                <a:latin typeface="Times New Roman" pitchFamily="18" charset="0"/>
              </a:rPr>
              <a:t>leftChild</a:t>
            </a:r>
            <a:r>
              <a:rPr kumimoji="1" lang="en-US" altLang="zh-CN" sz="2200" b="1" dirty="0">
                <a:solidFill>
                  <a:srgbClr val="000000"/>
                </a:solidFill>
                <a:latin typeface="Times New Roman" pitchFamily="18" charset="0"/>
              </a:rPr>
              <a:t> != NULL)    </a:t>
            </a:r>
            <a:r>
              <a:rPr kumimoji="1" lang="en-US" altLang="zh-CN" sz="2200" b="1" dirty="0" err="1">
                <a:solidFill>
                  <a:srgbClr val="000000"/>
                </a:solidFill>
                <a:latin typeface="Times New Roman" pitchFamily="18" charset="0"/>
              </a:rPr>
              <a:t>q.EnQueue</a:t>
            </a:r>
            <a:r>
              <a:rPr kumimoji="1" lang="en-US" altLang="zh-CN" sz="2200" b="1" dirty="0">
                <a:solidFill>
                  <a:srgbClr val="000000"/>
                </a:solidFill>
                <a:latin typeface="Times New Roman" pitchFamily="18" charset="0"/>
              </a:rPr>
              <a:t>(p-&gt;</a:t>
            </a:r>
            <a:r>
              <a:rPr kumimoji="1" lang="en-US" altLang="zh-CN" sz="2200" b="1" dirty="0" err="1">
                <a:solidFill>
                  <a:srgbClr val="000000"/>
                </a:solidFill>
                <a:latin typeface="Times New Roman" pitchFamily="18" charset="0"/>
              </a:rPr>
              <a:t>leftChild</a:t>
            </a:r>
            <a:r>
              <a:rPr kumimoji="1" lang="en-US" altLang="zh-CN" sz="2200" b="1" dirty="0">
                <a:solidFill>
                  <a:srgbClr val="000000"/>
                </a:solidFill>
                <a:latin typeface="Times New Roman" pitchFamily="18" charset="0"/>
              </a:rPr>
              <a:t>);</a:t>
            </a:r>
            <a:endParaRPr kumimoji="1" lang="zh-CN" altLang="en-US" sz="2200" b="1" dirty="0">
              <a:solidFill>
                <a:srgbClr val="000000"/>
              </a:solidFill>
              <a:latin typeface="Times New Roman" pitchFamily="18" charset="0"/>
            </a:endParaRPr>
          </a:p>
          <a:p>
            <a:pPr algn="just" eaLnBrk="1" hangingPunct="1">
              <a:spcBef>
                <a:spcPts val="600"/>
              </a:spcBef>
            </a:pPr>
            <a:r>
              <a:rPr kumimoji="1" lang="zh-CN" altLang="en-US" sz="2200" b="1" dirty="0">
                <a:solidFill>
                  <a:srgbClr val="000000"/>
                </a:solidFill>
                <a:latin typeface="Times New Roman" pitchFamily="18" charset="0"/>
              </a:rPr>
              <a:t>		</a:t>
            </a:r>
            <a:r>
              <a:rPr kumimoji="1" lang="en-US" altLang="zh-CN" sz="2200" b="1" dirty="0">
                <a:solidFill>
                  <a:srgbClr val="000000"/>
                </a:solidFill>
                <a:latin typeface="Times New Roman" pitchFamily="18" charset="0"/>
              </a:rPr>
              <a:t>if (p-&gt;</a:t>
            </a:r>
            <a:r>
              <a:rPr kumimoji="1" lang="en-US" altLang="zh-CN" sz="2200" b="1" dirty="0" err="1">
                <a:solidFill>
                  <a:srgbClr val="000000"/>
                </a:solidFill>
                <a:latin typeface="Times New Roman" pitchFamily="18" charset="0"/>
              </a:rPr>
              <a:t>rightChild</a:t>
            </a:r>
            <a:r>
              <a:rPr kumimoji="1" lang="en-US" altLang="zh-CN" sz="2200" b="1" dirty="0">
                <a:solidFill>
                  <a:srgbClr val="000000"/>
                </a:solidFill>
                <a:latin typeface="Times New Roman" pitchFamily="18" charset="0"/>
              </a:rPr>
              <a:t> != NULL)  </a:t>
            </a:r>
            <a:r>
              <a:rPr kumimoji="1" lang="en-US" altLang="zh-CN" sz="2200" b="1" dirty="0" err="1">
                <a:solidFill>
                  <a:srgbClr val="000000"/>
                </a:solidFill>
                <a:latin typeface="Times New Roman" pitchFamily="18" charset="0"/>
              </a:rPr>
              <a:t>q.EnQueue</a:t>
            </a:r>
            <a:r>
              <a:rPr kumimoji="1" lang="en-US" altLang="zh-CN" sz="2200" b="1" dirty="0">
                <a:solidFill>
                  <a:srgbClr val="000000"/>
                </a:solidFill>
                <a:latin typeface="Times New Roman" pitchFamily="18" charset="0"/>
              </a:rPr>
              <a:t>(p-&gt;</a:t>
            </a:r>
            <a:r>
              <a:rPr kumimoji="1" lang="en-US" altLang="zh-CN" sz="2200" b="1" dirty="0" err="1">
                <a:solidFill>
                  <a:srgbClr val="000000"/>
                </a:solidFill>
                <a:latin typeface="Times New Roman" pitchFamily="18" charset="0"/>
              </a:rPr>
              <a:t>rightChild</a:t>
            </a:r>
            <a:r>
              <a:rPr kumimoji="1" lang="en-US" altLang="zh-CN" sz="2200" b="1" dirty="0">
                <a:solidFill>
                  <a:srgbClr val="000000"/>
                </a:solidFill>
                <a:latin typeface="Times New Roman" pitchFamily="18" charset="0"/>
              </a:rPr>
              <a:t>);	</a:t>
            </a:r>
            <a:endParaRPr kumimoji="1" lang="zh-CN" altLang="en-US" sz="2200" b="1" dirty="0">
              <a:solidFill>
                <a:srgbClr val="000000"/>
              </a:solidFill>
              <a:latin typeface="Times New Roman" pitchFamily="18" charset="0"/>
            </a:endParaRPr>
          </a:p>
          <a:p>
            <a:pPr algn="just" eaLnBrk="1" hangingPunct="1">
              <a:spcBef>
                <a:spcPts val="600"/>
              </a:spcBef>
            </a:pPr>
            <a:r>
              <a:rPr kumimoji="1" lang="zh-CN" altLang="en-US" sz="2200" b="1" dirty="0">
                <a:solidFill>
                  <a:srgbClr val="000000"/>
                </a:solidFill>
                <a:latin typeface="Times New Roman" pitchFamily="18" charset="0"/>
              </a:rPr>
              <a:t>	</a:t>
            </a:r>
            <a:r>
              <a:rPr kumimoji="1" lang="en-US" altLang="zh-CN" sz="2200" b="1" dirty="0">
                <a:solidFill>
                  <a:srgbClr val="000000"/>
                </a:solidFill>
                <a:latin typeface="Times New Roman" pitchFamily="18" charset="0"/>
              </a:rPr>
              <a:t>}</a:t>
            </a:r>
          </a:p>
          <a:p>
            <a:pPr algn="just" eaLnBrk="1" hangingPunct="1">
              <a:spcBef>
                <a:spcPts val="600"/>
              </a:spcBef>
            </a:pPr>
            <a:r>
              <a:rPr kumimoji="1" lang="en-US" altLang="zh-CN" sz="2200" b="1" dirty="0">
                <a:solidFill>
                  <a:srgbClr val="000000"/>
                </a:solidFill>
                <a:latin typeface="Times New Roman" pitchFamily="18" charset="0"/>
              </a:rPr>
              <a:t>}</a:t>
            </a: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层序遍历</a:t>
            </a:r>
            <a:endParaRPr lang="zh-CN" altLang="en-US" dirty="0"/>
          </a:p>
        </p:txBody>
      </p:sp>
    </p:spTree>
  </p:cSld>
  <p:clrMapOvr>
    <a:masterClrMapping/>
  </p:clrMapOvr>
  <p:transition spd="slow">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31800" y="1376363"/>
            <a:ext cx="7848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latin typeface="Times New Roman" pitchFamily="18" charset="0"/>
              </a:rPr>
              <a:t>        </a:t>
            </a:r>
            <a:r>
              <a:rPr kumimoji="1" lang="zh-CN" altLang="en-US" sz="2400">
                <a:latin typeface="Times New Roman" pitchFamily="18" charset="0"/>
              </a:rPr>
              <a:t>在遍历二叉树时，无论采用前面所讲的哪一种方式进行遍历，其基本操作都是访问结点。所以，对具有</a:t>
            </a:r>
            <a:r>
              <a:rPr kumimoji="1" lang="en-US" altLang="zh-CN" sz="2400">
                <a:latin typeface="Times New Roman" pitchFamily="18" charset="0"/>
              </a:rPr>
              <a:t>n</a:t>
            </a:r>
            <a:r>
              <a:rPr kumimoji="1" lang="zh-CN" altLang="en-US" sz="2400">
                <a:latin typeface="Times New Roman" pitchFamily="18" charset="0"/>
              </a:rPr>
              <a:t>个结点的二叉树，遍历操作的时间复杂度均为</a:t>
            </a:r>
            <a:r>
              <a:rPr kumimoji="1" lang="en-US" altLang="zh-CN" sz="2400">
                <a:latin typeface="Times New Roman" pitchFamily="18" charset="0"/>
              </a:rPr>
              <a:t>O(n)</a:t>
            </a:r>
            <a:r>
              <a:rPr kumimoji="1" lang="zh-CN" altLang="en-US" sz="2400">
                <a:latin typeface="Times New Roman" pitchFamily="18" charset="0"/>
              </a:rPr>
              <a:t>。 </a:t>
            </a:r>
          </a:p>
          <a:p>
            <a:pPr eaLnBrk="1" hangingPunct="1">
              <a:spcBef>
                <a:spcPct val="50000"/>
              </a:spcBef>
            </a:pPr>
            <a:r>
              <a:rPr kumimoji="1" lang="zh-CN" altLang="en-US" sz="2400">
                <a:latin typeface="Times New Roman" pitchFamily="18" charset="0"/>
              </a:rPr>
              <a:t>        在前序、中序和后序遍历的过程中，递归时栈所需要的空间最多等于树的深度</a:t>
            </a:r>
            <a:r>
              <a:rPr kumimoji="1" lang="en-US" altLang="zh-CN" sz="2400">
                <a:latin typeface="Times New Roman" pitchFamily="18" charset="0"/>
              </a:rPr>
              <a:t>h</a:t>
            </a:r>
            <a:r>
              <a:rPr kumimoji="1" lang="zh-CN" altLang="en-US" sz="2400">
                <a:latin typeface="Times New Roman" pitchFamily="18" charset="0"/>
              </a:rPr>
              <a:t>乘以每个栈元素所需空间，在最坏的情况下，二叉树的深度等于结点数目，所以空间复杂度为</a:t>
            </a:r>
            <a:r>
              <a:rPr kumimoji="1" lang="en-US" altLang="zh-CN" sz="2400">
                <a:latin typeface="Times New Roman" pitchFamily="18" charset="0"/>
              </a:rPr>
              <a:t>O(n)</a:t>
            </a:r>
            <a:r>
              <a:rPr kumimoji="1" lang="zh-CN" altLang="en-US" sz="2400">
                <a:latin typeface="Times New Roman" pitchFamily="18" charset="0"/>
              </a:rPr>
              <a:t>。在层序遍历时，所设置队列的大小显然小于二叉树中结点的个数，所以空间复杂度也为</a:t>
            </a:r>
            <a:r>
              <a:rPr kumimoji="1" lang="en-US" altLang="zh-CN" sz="2400">
                <a:latin typeface="Times New Roman" pitchFamily="18" charset="0"/>
              </a:rPr>
              <a:t>O(n)</a:t>
            </a:r>
            <a:r>
              <a:rPr kumimoji="1" lang="zh-CN" altLang="en-US" sz="2400">
                <a:latin typeface="Times New Roman" pitchFamily="18" charset="0"/>
              </a:rPr>
              <a:t>。 </a:t>
            </a:r>
          </a:p>
          <a:p>
            <a:pPr eaLnBrk="1" hangingPunct="1">
              <a:spcBef>
                <a:spcPct val="50000"/>
              </a:spcBef>
            </a:pPr>
            <a:r>
              <a:rPr kumimoji="1" lang="zh-CN" altLang="en-US" sz="2400">
                <a:latin typeface="Times New Roman" pitchFamily="18" charset="0"/>
              </a:rPr>
              <a:t>        利用二叉树的遍历可以实现许多关于二叉树的运算，例如计算二叉树的结点数目、计算二叉树的高度、二叉树的复制等。 </a:t>
            </a: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黑体" pitchFamily="49" charset="-122"/>
              </a:rPr>
              <a:t>遍历二叉树</a:t>
            </a:r>
            <a:endParaRPr lang="zh-CN" altLang="en-US" dirty="0"/>
          </a:p>
        </p:txBody>
      </p:sp>
    </p:spTree>
  </p:cSld>
  <p:clrMapOvr>
    <a:masterClrMapping/>
  </p:clrMapOvr>
  <p:transition spd="slow">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92811" y="1321377"/>
            <a:ext cx="865981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800" dirty="0">
                <a:solidFill>
                  <a:srgbClr val="000000"/>
                </a:solidFill>
                <a:latin typeface="Times New Roman" pitchFamily="18" charset="0"/>
              </a:rPr>
              <a:t>template &lt;class </a:t>
            </a:r>
            <a:r>
              <a:rPr kumimoji="1" lang="en-US" altLang="zh-CN" sz="2800" dirty="0" err="1">
                <a:solidFill>
                  <a:srgbClr val="000000"/>
                </a:solidFill>
                <a:latin typeface="Times New Roman" pitchFamily="18" charset="0"/>
              </a:rPr>
              <a:t>ElemType</a:t>
            </a:r>
            <a:r>
              <a:rPr kumimoji="1" lang="en-US" altLang="zh-CN" sz="2800" dirty="0">
                <a:solidFill>
                  <a:srgbClr val="000000"/>
                </a:solidFill>
                <a:latin typeface="Times New Roman" pitchFamily="18" charset="0"/>
              </a:rPr>
              <a:t>&gt;</a:t>
            </a:r>
          </a:p>
          <a:p>
            <a:pPr algn="just" eaLnBrk="1" hangingPunct="1">
              <a:spcBef>
                <a:spcPct val="50000"/>
              </a:spcBef>
            </a:pPr>
            <a:r>
              <a:rPr kumimoji="1" lang="en-US" altLang="zh-CN" sz="2800" dirty="0" err="1">
                <a:solidFill>
                  <a:srgbClr val="000000"/>
                </a:solidFill>
                <a:latin typeface="Times New Roman" pitchFamily="18" charset="0"/>
              </a:rPr>
              <a:t>int</a:t>
            </a:r>
            <a:r>
              <a:rPr kumimoji="1" lang="en-US" altLang="zh-CN" sz="2800" dirty="0">
                <a:solidFill>
                  <a:srgbClr val="000000"/>
                </a:solidFill>
                <a:latin typeface="Times New Roman" pitchFamily="18" charset="0"/>
              </a:rPr>
              <a:t> </a:t>
            </a:r>
            <a:r>
              <a:rPr kumimoji="1" lang="en-US" altLang="zh-CN" sz="2800" dirty="0" err="1">
                <a:solidFill>
                  <a:srgbClr val="000000"/>
                </a:solidFill>
                <a:latin typeface="Times New Roman" pitchFamily="18" charset="0"/>
              </a:rPr>
              <a:t>BinaryTree</a:t>
            </a:r>
            <a:r>
              <a:rPr kumimoji="1" lang="en-US" altLang="zh-CN" sz="2800" dirty="0">
                <a:solidFill>
                  <a:srgbClr val="000000"/>
                </a:solidFill>
                <a:latin typeface="Times New Roman" pitchFamily="18" charset="0"/>
              </a:rPr>
              <a:t>&lt;</a:t>
            </a:r>
            <a:r>
              <a:rPr kumimoji="1" lang="en-US" altLang="zh-CN" sz="2800" dirty="0" err="1">
                <a:solidFill>
                  <a:srgbClr val="000000"/>
                </a:solidFill>
                <a:latin typeface="Times New Roman" pitchFamily="18" charset="0"/>
              </a:rPr>
              <a:t>ElemType</a:t>
            </a:r>
            <a:r>
              <a:rPr kumimoji="1" lang="en-US" altLang="zh-CN" sz="2800" dirty="0">
                <a:solidFill>
                  <a:srgbClr val="000000"/>
                </a:solidFill>
                <a:latin typeface="Times New Roman" pitchFamily="18" charset="0"/>
              </a:rPr>
              <a:t>&gt;::</a:t>
            </a:r>
            <a:r>
              <a:rPr kumimoji="1" lang="en-US" altLang="zh-CN" sz="2800" dirty="0" err="1">
                <a:solidFill>
                  <a:srgbClr val="000000"/>
                </a:solidFill>
                <a:latin typeface="Times New Roman" pitchFamily="18" charset="0"/>
              </a:rPr>
              <a:t>NodeCount</a:t>
            </a:r>
            <a:r>
              <a:rPr kumimoji="1" lang="en-US" altLang="zh-CN" sz="2800" dirty="0">
                <a:solidFill>
                  <a:srgbClr val="000000"/>
                </a:solidFill>
                <a:latin typeface="Times New Roman" pitchFamily="18" charset="0"/>
              </a:rPr>
              <a:t>(</a:t>
            </a:r>
          </a:p>
          <a:p>
            <a:pPr algn="just" eaLnBrk="1" hangingPunct="1">
              <a:spcBef>
                <a:spcPct val="50000"/>
              </a:spcBef>
            </a:pPr>
            <a:r>
              <a:rPr kumimoji="1" lang="en-US" altLang="zh-CN" sz="2800" dirty="0">
                <a:solidFill>
                  <a:srgbClr val="000000"/>
                </a:solidFill>
                <a:latin typeface="Times New Roman" pitchFamily="18" charset="0"/>
              </a:rPr>
              <a:t>                    </a:t>
            </a:r>
            <a:r>
              <a:rPr kumimoji="1" lang="en-US" altLang="zh-CN" sz="2800" dirty="0" err="1">
                <a:solidFill>
                  <a:srgbClr val="000000"/>
                </a:solidFill>
                <a:latin typeface="Times New Roman" pitchFamily="18" charset="0"/>
              </a:rPr>
              <a:t>const</a:t>
            </a:r>
            <a:r>
              <a:rPr kumimoji="1" lang="en-US" altLang="zh-CN" sz="2800" dirty="0">
                <a:solidFill>
                  <a:srgbClr val="000000"/>
                </a:solidFill>
                <a:latin typeface="Times New Roman" pitchFamily="18" charset="0"/>
              </a:rPr>
              <a:t> </a:t>
            </a:r>
            <a:r>
              <a:rPr kumimoji="1" lang="en-US" altLang="zh-CN" sz="2800" dirty="0" err="1">
                <a:solidFill>
                  <a:srgbClr val="000000"/>
                </a:solidFill>
                <a:latin typeface="Times New Roman" pitchFamily="18" charset="0"/>
              </a:rPr>
              <a:t>BinTreeNode</a:t>
            </a:r>
            <a:r>
              <a:rPr kumimoji="1" lang="en-US" altLang="zh-CN" sz="2800" dirty="0">
                <a:solidFill>
                  <a:srgbClr val="000000"/>
                </a:solidFill>
                <a:latin typeface="Times New Roman" pitchFamily="18" charset="0"/>
              </a:rPr>
              <a:t>&lt;</a:t>
            </a:r>
            <a:r>
              <a:rPr kumimoji="1" lang="en-US" altLang="zh-CN" sz="2800" dirty="0" err="1">
                <a:solidFill>
                  <a:srgbClr val="000000"/>
                </a:solidFill>
                <a:latin typeface="Times New Roman" pitchFamily="18" charset="0"/>
              </a:rPr>
              <a:t>ElemType</a:t>
            </a:r>
            <a:r>
              <a:rPr kumimoji="1" lang="en-US" altLang="zh-CN" sz="2800" dirty="0">
                <a:solidFill>
                  <a:srgbClr val="000000"/>
                </a:solidFill>
                <a:latin typeface="Times New Roman" pitchFamily="18" charset="0"/>
              </a:rPr>
              <a:t>&gt; *r) </a:t>
            </a:r>
            <a:r>
              <a:rPr kumimoji="1" lang="en-US" altLang="zh-CN" sz="2800" dirty="0" err="1">
                <a:solidFill>
                  <a:srgbClr val="000000"/>
                </a:solidFill>
                <a:latin typeface="Times New Roman" pitchFamily="18" charset="0"/>
              </a:rPr>
              <a:t>const</a:t>
            </a:r>
            <a:r>
              <a:rPr kumimoji="1" lang="en-US" altLang="zh-CN" sz="2800" dirty="0">
                <a:solidFill>
                  <a:srgbClr val="000000"/>
                </a:solidFill>
                <a:latin typeface="Times New Roman" pitchFamily="18" charset="0"/>
              </a:rPr>
              <a:t> {</a:t>
            </a:r>
          </a:p>
          <a:p>
            <a:pPr algn="just" eaLnBrk="1" hangingPunct="1">
              <a:spcBef>
                <a:spcPct val="50000"/>
              </a:spcBef>
            </a:pPr>
            <a:r>
              <a:rPr kumimoji="1" lang="en-US" altLang="zh-CN" sz="2800" dirty="0">
                <a:solidFill>
                  <a:srgbClr val="000000"/>
                </a:solidFill>
                <a:latin typeface="Times New Roman" pitchFamily="18" charset="0"/>
              </a:rPr>
              <a:t>	if (r ==NULL)</a:t>
            </a:r>
          </a:p>
          <a:p>
            <a:pPr algn="just" eaLnBrk="1" hangingPunct="1">
              <a:spcBef>
                <a:spcPct val="50000"/>
              </a:spcBef>
            </a:pPr>
            <a:r>
              <a:rPr kumimoji="1" lang="en-US" altLang="zh-CN" sz="2800" dirty="0">
                <a:solidFill>
                  <a:srgbClr val="000000"/>
                </a:solidFill>
                <a:latin typeface="Times New Roman" pitchFamily="18" charset="0"/>
              </a:rPr>
              <a:t>                        return 0;		</a:t>
            </a:r>
          </a:p>
          <a:p>
            <a:pPr algn="just" eaLnBrk="1" hangingPunct="1">
              <a:spcBef>
                <a:spcPct val="50000"/>
              </a:spcBef>
            </a:pPr>
            <a:r>
              <a:rPr kumimoji="1" lang="en-US" altLang="zh-CN" sz="2800" dirty="0">
                <a:solidFill>
                  <a:srgbClr val="000000"/>
                </a:solidFill>
                <a:latin typeface="Times New Roman" pitchFamily="18" charset="0"/>
              </a:rPr>
              <a:t>	else</a:t>
            </a:r>
          </a:p>
          <a:p>
            <a:pPr algn="just" eaLnBrk="1" hangingPunct="1">
              <a:spcBef>
                <a:spcPct val="50000"/>
              </a:spcBef>
            </a:pPr>
            <a:r>
              <a:rPr kumimoji="1" lang="en-US" altLang="zh-CN" sz="2800" dirty="0">
                <a:solidFill>
                  <a:srgbClr val="000000"/>
                </a:solidFill>
                <a:latin typeface="Times New Roman" pitchFamily="18" charset="0"/>
              </a:rPr>
              <a:t>                        return </a:t>
            </a:r>
            <a:r>
              <a:rPr kumimoji="1" lang="en-US" altLang="zh-CN" sz="2800" dirty="0" err="1">
                <a:solidFill>
                  <a:srgbClr val="000000"/>
                </a:solidFill>
                <a:latin typeface="Times New Roman" pitchFamily="18" charset="0"/>
              </a:rPr>
              <a:t>NodeCount</a:t>
            </a:r>
            <a:r>
              <a:rPr kumimoji="1" lang="en-US" altLang="zh-CN" sz="2800" dirty="0">
                <a:solidFill>
                  <a:srgbClr val="000000"/>
                </a:solidFill>
                <a:latin typeface="Times New Roman" pitchFamily="18" charset="0"/>
              </a:rPr>
              <a:t>(r-&gt;</a:t>
            </a:r>
            <a:r>
              <a:rPr kumimoji="1" lang="en-US" altLang="zh-CN" sz="2800" dirty="0" err="1">
                <a:solidFill>
                  <a:srgbClr val="000000"/>
                </a:solidFill>
                <a:latin typeface="Times New Roman" pitchFamily="18" charset="0"/>
              </a:rPr>
              <a:t>leftChild</a:t>
            </a:r>
            <a:r>
              <a:rPr kumimoji="1" lang="en-US" altLang="zh-CN" sz="2800" dirty="0">
                <a:solidFill>
                  <a:srgbClr val="000000"/>
                </a:solidFill>
                <a:latin typeface="Times New Roman" pitchFamily="18" charset="0"/>
              </a:rPr>
              <a:t>) </a:t>
            </a:r>
          </a:p>
          <a:p>
            <a:pPr algn="just" eaLnBrk="1" hangingPunct="1">
              <a:spcBef>
                <a:spcPct val="50000"/>
              </a:spcBef>
            </a:pPr>
            <a:r>
              <a:rPr kumimoji="1" lang="en-US" altLang="zh-CN" sz="2800" dirty="0">
                <a:solidFill>
                  <a:srgbClr val="000000"/>
                </a:solidFill>
                <a:latin typeface="Times New Roman" pitchFamily="18" charset="0"/>
              </a:rPr>
              <a:t>                                + </a:t>
            </a:r>
            <a:r>
              <a:rPr kumimoji="1" lang="en-US" altLang="zh-CN" sz="2800" dirty="0" err="1">
                <a:solidFill>
                  <a:srgbClr val="000000"/>
                </a:solidFill>
                <a:latin typeface="Times New Roman" pitchFamily="18" charset="0"/>
              </a:rPr>
              <a:t>NodeCount</a:t>
            </a:r>
            <a:r>
              <a:rPr kumimoji="1" lang="en-US" altLang="zh-CN" sz="2800" dirty="0">
                <a:solidFill>
                  <a:srgbClr val="000000"/>
                </a:solidFill>
                <a:latin typeface="Times New Roman" pitchFamily="18" charset="0"/>
              </a:rPr>
              <a:t>(r-&gt;</a:t>
            </a:r>
            <a:r>
              <a:rPr kumimoji="1" lang="en-US" altLang="zh-CN" sz="2800" dirty="0" err="1">
                <a:solidFill>
                  <a:srgbClr val="000000"/>
                </a:solidFill>
                <a:latin typeface="Times New Roman" pitchFamily="18" charset="0"/>
              </a:rPr>
              <a:t>rightChild</a:t>
            </a:r>
            <a:r>
              <a:rPr kumimoji="1" lang="en-US" altLang="zh-CN" sz="2800" dirty="0">
                <a:solidFill>
                  <a:srgbClr val="000000"/>
                </a:solidFill>
                <a:latin typeface="Times New Roman" pitchFamily="18" charset="0"/>
              </a:rPr>
              <a:t>) + 1;</a:t>
            </a:r>
          </a:p>
          <a:p>
            <a:pPr algn="just" eaLnBrk="1" hangingPunct="1">
              <a:spcBef>
                <a:spcPct val="50000"/>
              </a:spcBef>
            </a:pPr>
            <a:r>
              <a:rPr kumimoji="1" lang="en-US" altLang="zh-CN" sz="2800" dirty="0">
                <a:solidFill>
                  <a:srgbClr val="000000"/>
                </a:solidFill>
                <a:latin typeface="Times New Roman" pitchFamily="18" charset="0"/>
              </a:rPr>
              <a:t>}</a:t>
            </a:r>
          </a:p>
        </p:txBody>
      </p:sp>
      <p:sp>
        <p:nvSpPr>
          <p:cNvPr id="59395"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求以</a:t>
            </a:r>
            <a:r>
              <a:rPr kumimoji="1" lang="en-US" altLang="zh-CN">
                <a:solidFill>
                  <a:schemeClr val="tx2"/>
                </a:solidFill>
                <a:latin typeface="Times New Roman" pitchFamily="18" charset="0"/>
                <a:ea typeface="黑体" pitchFamily="49" charset="-122"/>
              </a:rPr>
              <a:t>r</a:t>
            </a:r>
            <a:r>
              <a:rPr kumimoji="1" lang="zh-CN" altLang="en-US">
                <a:solidFill>
                  <a:schemeClr val="tx2"/>
                </a:solidFill>
                <a:latin typeface="Times New Roman" pitchFamily="18" charset="0"/>
                <a:ea typeface="黑体" pitchFamily="49" charset="-122"/>
              </a:rPr>
              <a:t>为根的二叉树的结点个数</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circle(in)">
                                      <p:cBhvr>
                                        <p:cTn id="7" dur="20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5"/>
          <p:cNvGrpSpPr>
            <a:grpSpLocks/>
          </p:cNvGrpSpPr>
          <p:nvPr/>
        </p:nvGrpSpPr>
        <p:grpSpPr bwMode="auto">
          <a:xfrm>
            <a:off x="1258888" y="1592263"/>
            <a:ext cx="6300787" cy="4716462"/>
            <a:chOff x="2928" y="720"/>
            <a:chExt cx="2688" cy="2304"/>
          </a:xfrm>
        </p:grpSpPr>
        <p:sp>
          <p:nvSpPr>
            <p:cNvPr id="5124" name="Rectangle 4"/>
            <p:cNvSpPr>
              <a:spLocks noChangeArrowheads="1"/>
            </p:cNvSpPr>
            <p:nvPr/>
          </p:nvSpPr>
          <p:spPr bwMode="auto">
            <a:xfrm>
              <a:off x="2928" y="720"/>
              <a:ext cx="2688" cy="2304"/>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Arial" charset="0"/>
              </a:endParaRPr>
            </a:p>
          </p:txBody>
        </p:sp>
        <p:pic>
          <p:nvPicPr>
            <p:cNvPr id="14341" name="Picture 2" descr="E:\数据结构教材\pictures6\6-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816"/>
              <a:ext cx="2496"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2"/>
          <p:cNvSpPr>
            <a:spLocks noGrp="1" noChangeArrowheads="1"/>
          </p:cNvSpPr>
          <p:nvPr>
            <p:ph type="title"/>
          </p:nvPr>
        </p:nvSpPr>
        <p:spPr>
          <a:xfrm>
            <a:off x="993775" y="142875"/>
            <a:ext cx="7754938" cy="838200"/>
          </a:xfrm>
        </p:spPr>
        <p:txBody>
          <a:bodyPr>
            <a:normAutofit/>
          </a:bodyPr>
          <a:lstStyle/>
          <a:p>
            <a:pPr eaLnBrk="1" hangingPunct="1">
              <a:defRPr/>
            </a:pPr>
            <a:r>
              <a:rPr lang="zh-CN" altLang="en-US" dirty="0"/>
              <a:t>树的概念</a:t>
            </a:r>
          </a:p>
        </p:txBody>
      </p:sp>
    </p:spTree>
  </p:cSld>
  <p:clrMapOvr>
    <a:masterClrMapping/>
  </p:clrMapOvr>
  <p:transition spd="slow">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588" y="1268413"/>
            <a:ext cx="9145588"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ts val="600"/>
              </a:spcBef>
            </a:pPr>
            <a:r>
              <a:rPr kumimoji="1" lang="en-US" altLang="zh-CN" sz="2400">
                <a:solidFill>
                  <a:srgbClr val="000000"/>
                </a:solidFill>
                <a:latin typeface="Times New Roman" pitchFamily="18" charset="0"/>
              </a:rPr>
              <a:t>template &lt;class ElemType&gt;</a:t>
            </a:r>
          </a:p>
          <a:p>
            <a:pPr algn="just" eaLnBrk="1" hangingPunct="1">
              <a:spcBef>
                <a:spcPts val="600"/>
              </a:spcBef>
            </a:pPr>
            <a:r>
              <a:rPr kumimoji="1" lang="en-US" altLang="zh-CN" sz="2400">
                <a:solidFill>
                  <a:srgbClr val="000000"/>
                </a:solidFill>
                <a:latin typeface="Times New Roman" pitchFamily="18" charset="0"/>
              </a:rPr>
              <a:t>int BinaryTree&lt;ElemType&gt;::Height(</a:t>
            </a:r>
          </a:p>
          <a:p>
            <a:pPr algn="just" eaLnBrk="1" hangingPunct="1">
              <a:spcBef>
                <a:spcPts val="600"/>
              </a:spcBef>
            </a:pPr>
            <a:r>
              <a:rPr kumimoji="1" lang="en-US" altLang="zh-CN" sz="2400">
                <a:solidFill>
                  <a:srgbClr val="000000"/>
                </a:solidFill>
                <a:latin typeface="Times New Roman" pitchFamily="18" charset="0"/>
              </a:rPr>
              <a:t>               const BinTreeNode&lt;ElemType&gt; *r) const</a:t>
            </a:r>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a:t>
            </a:r>
          </a:p>
          <a:p>
            <a:pPr algn="just" eaLnBrk="1" hangingPunct="1">
              <a:spcBef>
                <a:spcPts val="600"/>
              </a:spcBef>
            </a:pPr>
            <a:r>
              <a:rPr kumimoji="1" lang="en-US" altLang="zh-CN" sz="2400">
                <a:solidFill>
                  <a:srgbClr val="000000"/>
                </a:solidFill>
                <a:latin typeface="Times New Roman" pitchFamily="18" charset="0"/>
              </a:rPr>
              <a:t>	if(r == NULL) 	// </a:t>
            </a:r>
            <a:r>
              <a:rPr kumimoji="1" lang="zh-CN" altLang="en-US" sz="2400">
                <a:solidFill>
                  <a:srgbClr val="000000"/>
                </a:solidFill>
                <a:latin typeface="Times New Roman" pitchFamily="18" charset="0"/>
              </a:rPr>
              <a:t>空二叉树高为</a:t>
            </a:r>
            <a:r>
              <a:rPr kumimoji="1" lang="en-US" altLang="zh-CN" sz="2400">
                <a:solidFill>
                  <a:srgbClr val="000000"/>
                </a:solidFill>
                <a:latin typeface="Times New Roman" pitchFamily="18" charset="0"/>
              </a:rPr>
              <a:t>0</a:t>
            </a:r>
          </a:p>
          <a:p>
            <a:pPr algn="just" eaLnBrk="1" hangingPunct="1">
              <a:spcBef>
                <a:spcPts val="600"/>
              </a:spcBef>
            </a:pPr>
            <a:r>
              <a:rPr kumimoji="1" lang="en-US" altLang="zh-CN" sz="2400">
                <a:solidFill>
                  <a:srgbClr val="000000"/>
                </a:solidFill>
                <a:latin typeface="Times New Roman" pitchFamily="18" charset="0"/>
              </a:rPr>
              <a:t>		return 0;</a:t>
            </a:r>
          </a:p>
          <a:p>
            <a:pPr algn="just" eaLnBrk="1" hangingPunct="1">
              <a:spcBef>
                <a:spcPts val="600"/>
              </a:spcBef>
            </a:pPr>
            <a:r>
              <a:rPr kumimoji="1" lang="en-US" altLang="zh-CN" sz="2400">
                <a:solidFill>
                  <a:srgbClr val="000000"/>
                </a:solidFill>
                <a:latin typeface="Times New Roman" pitchFamily="18" charset="0"/>
              </a:rPr>
              <a:t>	else	{</a:t>
            </a:r>
          </a:p>
          <a:p>
            <a:pPr algn="just" eaLnBrk="1" hangingPunct="1">
              <a:spcBef>
                <a:spcPts val="600"/>
              </a:spcBef>
            </a:pPr>
            <a:r>
              <a:rPr kumimoji="1" lang="en-US" altLang="zh-CN" sz="2400">
                <a:solidFill>
                  <a:srgbClr val="000000"/>
                </a:solidFill>
                <a:latin typeface="Times New Roman" pitchFamily="18" charset="0"/>
              </a:rPr>
              <a:t>		int lHeight, rHeight;</a:t>
            </a:r>
          </a:p>
          <a:p>
            <a:pPr algn="just" eaLnBrk="1" hangingPunct="1">
              <a:spcBef>
                <a:spcPts val="600"/>
              </a:spcBef>
            </a:pPr>
            <a:r>
              <a:rPr kumimoji="1" lang="en-US" altLang="zh-CN" sz="2400">
                <a:solidFill>
                  <a:srgbClr val="000000"/>
                </a:solidFill>
                <a:latin typeface="Times New Roman" pitchFamily="18" charset="0"/>
              </a:rPr>
              <a:t>		lHeight = Height(r-&gt;leftChild);	// </a:t>
            </a:r>
            <a:r>
              <a:rPr kumimoji="1" lang="zh-CN" altLang="en-US" sz="2400">
                <a:solidFill>
                  <a:srgbClr val="000000"/>
                </a:solidFill>
                <a:latin typeface="Times New Roman" pitchFamily="18" charset="0"/>
              </a:rPr>
              <a:t>左子树的高</a:t>
            </a:r>
          </a:p>
          <a:p>
            <a:pPr algn="just" eaLnBrk="1" hangingPunct="1">
              <a:spcBef>
                <a:spcPts val="600"/>
              </a:spcBef>
            </a:pPr>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rHeight = Height(r-&gt;rightChild);	// </a:t>
            </a:r>
            <a:r>
              <a:rPr kumimoji="1" lang="zh-CN" altLang="en-US" sz="2400">
                <a:solidFill>
                  <a:srgbClr val="000000"/>
                </a:solidFill>
                <a:latin typeface="Times New Roman" pitchFamily="18" charset="0"/>
              </a:rPr>
              <a:t>右子树的高</a:t>
            </a:r>
          </a:p>
          <a:p>
            <a:pPr algn="just" eaLnBrk="1" hangingPunct="1">
              <a:spcBef>
                <a:spcPts val="600"/>
              </a:spcBef>
            </a:pPr>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return (lHeight &gt; rHeight ? lHeight : rHeight) + 1;</a:t>
            </a:r>
          </a:p>
          <a:p>
            <a:pPr algn="just" eaLnBrk="1" hangingPunct="1">
              <a:spcBef>
                <a:spcPts val="600"/>
              </a:spcBef>
            </a:pPr>
            <a:r>
              <a:rPr kumimoji="1" lang="en-US" altLang="zh-CN" sz="2400">
                <a:solidFill>
                  <a:srgbClr val="000000"/>
                </a:solidFill>
                <a:latin typeface="Times New Roman" pitchFamily="18" charset="0"/>
              </a:rPr>
              <a:t>	}</a:t>
            </a:r>
          </a:p>
          <a:p>
            <a:pPr algn="just" eaLnBrk="1" hangingPunct="1">
              <a:spcBef>
                <a:spcPts val="600"/>
              </a:spcBef>
            </a:pPr>
            <a:r>
              <a:rPr kumimoji="1" lang="en-US" altLang="zh-CN" sz="2400">
                <a:solidFill>
                  <a:srgbClr val="000000"/>
                </a:solidFill>
                <a:latin typeface="Times New Roman" pitchFamily="18" charset="0"/>
              </a:rPr>
              <a:t>}</a:t>
            </a:r>
          </a:p>
        </p:txBody>
      </p:sp>
      <p:sp>
        <p:nvSpPr>
          <p:cNvPr id="60419"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求以</a:t>
            </a:r>
            <a:r>
              <a:rPr kumimoji="1" lang="en-US" altLang="zh-CN">
                <a:solidFill>
                  <a:schemeClr val="tx2"/>
                </a:solidFill>
                <a:latin typeface="Times New Roman" pitchFamily="18" charset="0"/>
                <a:ea typeface="黑体" pitchFamily="49" charset="-122"/>
              </a:rPr>
              <a:t>r</a:t>
            </a:r>
            <a:r>
              <a:rPr kumimoji="1" lang="zh-CN" altLang="en-US">
                <a:solidFill>
                  <a:schemeClr val="tx2"/>
                </a:solidFill>
                <a:latin typeface="Times New Roman" pitchFamily="18" charset="0"/>
                <a:ea typeface="黑体" pitchFamily="49" charset="-122"/>
              </a:rPr>
              <a:t>为根的二叉树的高</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wheel(1)">
                                      <p:cBhvr>
                                        <p:cTn id="7" dur="2000"/>
                                        <p:tgtEl>
                                          <p:spTgt spid="60418">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0418">
                                            <p:txEl>
                                              <p:pRg st="1" end="1"/>
                                            </p:txEl>
                                          </p:spTgt>
                                        </p:tgtEl>
                                        <p:attrNameLst>
                                          <p:attrName>style.visibility</p:attrName>
                                        </p:attrNameLst>
                                      </p:cBhvr>
                                      <p:to>
                                        <p:strVal val="visible"/>
                                      </p:to>
                                    </p:set>
                                    <p:animEffect transition="in" filter="wheel(1)">
                                      <p:cBhvr>
                                        <p:cTn id="10" dur="2000"/>
                                        <p:tgtEl>
                                          <p:spTgt spid="60418">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60418">
                                            <p:txEl>
                                              <p:pRg st="2" end="2"/>
                                            </p:txEl>
                                          </p:spTgt>
                                        </p:tgtEl>
                                        <p:attrNameLst>
                                          <p:attrName>style.visibility</p:attrName>
                                        </p:attrNameLst>
                                      </p:cBhvr>
                                      <p:to>
                                        <p:strVal val="visible"/>
                                      </p:to>
                                    </p:set>
                                    <p:animEffect transition="in" filter="wheel(1)">
                                      <p:cBhvr>
                                        <p:cTn id="13" dur="2000"/>
                                        <p:tgtEl>
                                          <p:spTgt spid="60418">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60418">
                                            <p:txEl>
                                              <p:pRg st="3" end="3"/>
                                            </p:txEl>
                                          </p:spTgt>
                                        </p:tgtEl>
                                        <p:attrNameLst>
                                          <p:attrName>style.visibility</p:attrName>
                                        </p:attrNameLst>
                                      </p:cBhvr>
                                      <p:to>
                                        <p:strVal val="visible"/>
                                      </p:to>
                                    </p:set>
                                    <p:animEffect transition="in" filter="wheel(1)">
                                      <p:cBhvr>
                                        <p:cTn id="16" dur="2000"/>
                                        <p:tgtEl>
                                          <p:spTgt spid="60418">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60418">
                                            <p:txEl>
                                              <p:pRg st="4" end="4"/>
                                            </p:txEl>
                                          </p:spTgt>
                                        </p:tgtEl>
                                        <p:attrNameLst>
                                          <p:attrName>style.visibility</p:attrName>
                                        </p:attrNameLst>
                                      </p:cBhvr>
                                      <p:to>
                                        <p:strVal val="visible"/>
                                      </p:to>
                                    </p:set>
                                    <p:animEffect transition="in" filter="wheel(1)">
                                      <p:cBhvr>
                                        <p:cTn id="19" dur="2000"/>
                                        <p:tgtEl>
                                          <p:spTgt spid="60418">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60418">
                                            <p:txEl>
                                              <p:pRg st="5" end="5"/>
                                            </p:txEl>
                                          </p:spTgt>
                                        </p:tgtEl>
                                        <p:attrNameLst>
                                          <p:attrName>style.visibility</p:attrName>
                                        </p:attrNameLst>
                                      </p:cBhvr>
                                      <p:to>
                                        <p:strVal val="visible"/>
                                      </p:to>
                                    </p:set>
                                    <p:animEffect transition="in" filter="wheel(1)">
                                      <p:cBhvr>
                                        <p:cTn id="22" dur="2000"/>
                                        <p:tgtEl>
                                          <p:spTgt spid="60418">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60418">
                                            <p:txEl>
                                              <p:pRg st="6" end="6"/>
                                            </p:txEl>
                                          </p:spTgt>
                                        </p:tgtEl>
                                        <p:attrNameLst>
                                          <p:attrName>style.visibility</p:attrName>
                                        </p:attrNameLst>
                                      </p:cBhvr>
                                      <p:to>
                                        <p:strVal val="visible"/>
                                      </p:to>
                                    </p:set>
                                    <p:animEffect transition="in" filter="wheel(1)">
                                      <p:cBhvr>
                                        <p:cTn id="25" dur="2000"/>
                                        <p:tgtEl>
                                          <p:spTgt spid="60418">
                                            <p:txEl>
                                              <p:pRg st="6" end="6"/>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60418">
                                            <p:txEl>
                                              <p:pRg st="7" end="7"/>
                                            </p:txEl>
                                          </p:spTgt>
                                        </p:tgtEl>
                                        <p:attrNameLst>
                                          <p:attrName>style.visibility</p:attrName>
                                        </p:attrNameLst>
                                      </p:cBhvr>
                                      <p:to>
                                        <p:strVal val="visible"/>
                                      </p:to>
                                    </p:set>
                                    <p:animEffect transition="in" filter="wheel(1)">
                                      <p:cBhvr>
                                        <p:cTn id="28" dur="2000"/>
                                        <p:tgtEl>
                                          <p:spTgt spid="60418">
                                            <p:txEl>
                                              <p:pRg st="7" end="7"/>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60418">
                                            <p:txEl>
                                              <p:pRg st="8" end="8"/>
                                            </p:txEl>
                                          </p:spTgt>
                                        </p:tgtEl>
                                        <p:attrNameLst>
                                          <p:attrName>style.visibility</p:attrName>
                                        </p:attrNameLst>
                                      </p:cBhvr>
                                      <p:to>
                                        <p:strVal val="visible"/>
                                      </p:to>
                                    </p:set>
                                    <p:animEffect transition="in" filter="wheel(1)">
                                      <p:cBhvr>
                                        <p:cTn id="31" dur="2000"/>
                                        <p:tgtEl>
                                          <p:spTgt spid="60418">
                                            <p:txEl>
                                              <p:pRg st="8" end="8"/>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60418">
                                            <p:txEl>
                                              <p:pRg st="9" end="9"/>
                                            </p:txEl>
                                          </p:spTgt>
                                        </p:tgtEl>
                                        <p:attrNameLst>
                                          <p:attrName>style.visibility</p:attrName>
                                        </p:attrNameLst>
                                      </p:cBhvr>
                                      <p:to>
                                        <p:strVal val="visible"/>
                                      </p:to>
                                    </p:set>
                                    <p:animEffect transition="in" filter="wheel(1)">
                                      <p:cBhvr>
                                        <p:cTn id="34" dur="2000"/>
                                        <p:tgtEl>
                                          <p:spTgt spid="60418">
                                            <p:txEl>
                                              <p:pRg st="9" end="9"/>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60418">
                                            <p:txEl>
                                              <p:pRg st="10" end="10"/>
                                            </p:txEl>
                                          </p:spTgt>
                                        </p:tgtEl>
                                        <p:attrNameLst>
                                          <p:attrName>style.visibility</p:attrName>
                                        </p:attrNameLst>
                                      </p:cBhvr>
                                      <p:to>
                                        <p:strVal val="visible"/>
                                      </p:to>
                                    </p:set>
                                    <p:animEffect transition="in" filter="wheel(1)">
                                      <p:cBhvr>
                                        <p:cTn id="37" dur="2000"/>
                                        <p:tgtEl>
                                          <p:spTgt spid="60418">
                                            <p:txEl>
                                              <p:pRg st="10" end="10"/>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60418">
                                            <p:txEl>
                                              <p:pRg st="11" end="11"/>
                                            </p:txEl>
                                          </p:spTgt>
                                        </p:tgtEl>
                                        <p:attrNameLst>
                                          <p:attrName>style.visibility</p:attrName>
                                        </p:attrNameLst>
                                      </p:cBhvr>
                                      <p:to>
                                        <p:strVal val="visible"/>
                                      </p:to>
                                    </p:set>
                                    <p:animEffect transition="in" filter="wheel(1)">
                                      <p:cBhvr>
                                        <p:cTn id="40" dur="2000"/>
                                        <p:tgtEl>
                                          <p:spTgt spid="604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04800" y="1304925"/>
            <a:ext cx="88392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a:solidFill>
                  <a:srgbClr val="000000"/>
                </a:solidFill>
                <a:latin typeface="Times New Roman" pitchFamily="18" charset="0"/>
              </a:rPr>
              <a:t>已知二叉树的前序序列和中序序列构造二叉树</a:t>
            </a:r>
            <a:endParaRPr kumimoji="1" lang="en-US" altLang="zh-CN" sz="2800">
              <a:solidFill>
                <a:srgbClr val="000000"/>
              </a:solidFill>
              <a:latin typeface="Times New Roman" pitchFamily="18" charset="0"/>
            </a:endParaRPr>
          </a:p>
          <a:p>
            <a:pPr algn="just" eaLnBrk="1" hangingPunct="1">
              <a:spcBef>
                <a:spcPct val="50000"/>
              </a:spcBef>
            </a:pPr>
            <a:r>
              <a:rPr kumimoji="1" lang="zh-CN" altLang="en-US" sz="2800">
                <a:solidFill>
                  <a:srgbClr val="000000"/>
                </a:solidFill>
                <a:latin typeface="Times New Roman" pitchFamily="18" charset="0"/>
              </a:rPr>
              <a:t>前序序列：</a:t>
            </a:r>
            <a:r>
              <a:rPr kumimoji="1" lang="en-US" altLang="zh-CN" sz="2800">
                <a:solidFill>
                  <a:srgbClr val="000000"/>
                </a:solidFill>
                <a:latin typeface="Times New Roman" pitchFamily="18" charset="0"/>
              </a:rPr>
              <a:t>ABCDEFGHI</a:t>
            </a:r>
          </a:p>
          <a:p>
            <a:pPr algn="just" eaLnBrk="1" hangingPunct="1">
              <a:spcBef>
                <a:spcPct val="50000"/>
              </a:spcBef>
            </a:pPr>
            <a:r>
              <a:rPr kumimoji="1" lang="zh-CN" altLang="en-US" sz="2800">
                <a:solidFill>
                  <a:srgbClr val="000000"/>
                </a:solidFill>
                <a:latin typeface="Times New Roman" pitchFamily="18" charset="0"/>
              </a:rPr>
              <a:t>中序序列：</a:t>
            </a:r>
            <a:r>
              <a:rPr kumimoji="1" lang="en-US" altLang="zh-CN" sz="2800">
                <a:solidFill>
                  <a:srgbClr val="000000"/>
                </a:solidFill>
                <a:latin typeface="Times New Roman" pitchFamily="18" charset="0"/>
              </a:rPr>
              <a:t>DCBAGFHEI</a:t>
            </a:r>
            <a:endParaRPr kumimoji="1" lang="en-US" altLang="zh-CN" sz="2800" b="1">
              <a:solidFill>
                <a:srgbClr val="000000"/>
              </a:solidFill>
              <a:latin typeface="Times New Roman" pitchFamily="18" charset="0"/>
            </a:endParaRPr>
          </a:p>
          <a:p>
            <a:pPr algn="just" eaLnBrk="1" hangingPunct="1">
              <a:spcBef>
                <a:spcPct val="50000"/>
              </a:spcBef>
            </a:pPr>
            <a:endParaRPr kumimoji="1" lang="zh-CN" altLang="en-US" sz="2800">
              <a:solidFill>
                <a:srgbClr val="000000"/>
              </a:solidFill>
              <a:latin typeface="Times New Roman" pitchFamily="18" charset="0"/>
            </a:endParaRPr>
          </a:p>
        </p:txBody>
      </p:sp>
      <p:sp>
        <p:nvSpPr>
          <p:cNvPr id="61443"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根据前序序列和中序序列构造二叉树</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0" y="1349375"/>
            <a:ext cx="91440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a:solidFill>
                  <a:srgbClr val="000000"/>
                </a:solidFill>
                <a:latin typeface="Times New Roman" pitchFamily="18" charset="0"/>
              </a:rPr>
              <a:t>template &lt;class ElemType&gt;</a:t>
            </a:r>
          </a:p>
          <a:p>
            <a:pPr algn="just" eaLnBrk="1" hangingPunct="1">
              <a:spcBef>
                <a:spcPct val="50000"/>
              </a:spcBef>
            </a:pPr>
            <a:r>
              <a:rPr kumimoji="1" lang="en-US" altLang="zh-CN">
                <a:solidFill>
                  <a:srgbClr val="000000"/>
                </a:solidFill>
                <a:latin typeface="Times New Roman" pitchFamily="18" charset="0"/>
              </a:rPr>
              <a:t>void CreateBinaryTree(BinTreeNode&lt;ElemType&gt; *&amp;r, ElemType pre[], </a:t>
            </a:r>
          </a:p>
          <a:p>
            <a:pPr algn="just" eaLnBrk="1" hangingPunct="1">
              <a:spcBef>
                <a:spcPct val="50000"/>
              </a:spcBef>
            </a:pPr>
            <a:r>
              <a:rPr kumimoji="1" lang="en-US" altLang="zh-CN">
                <a:solidFill>
                  <a:srgbClr val="000000"/>
                </a:solidFill>
                <a:latin typeface="Times New Roman" pitchFamily="18" charset="0"/>
              </a:rPr>
              <a:t>        ElemType in[], int preLeft, int preRight, int inLeft, int inRight){</a:t>
            </a:r>
          </a:p>
          <a:p>
            <a:pPr algn="just" eaLnBrk="1" hangingPunct="1">
              <a:spcBef>
                <a:spcPct val="50000"/>
              </a:spcBef>
            </a:pPr>
            <a:r>
              <a:rPr kumimoji="1" lang="en-US" altLang="zh-CN">
                <a:solidFill>
                  <a:srgbClr val="000000"/>
                </a:solidFill>
                <a:latin typeface="Times New Roman" pitchFamily="18" charset="0"/>
              </a:rPr>
              <a:t>        if (inLeft &gt; inRight)</a:t>
            </a:r>
            <a:r>
              <a:rPr kumimoji="1" lang="zh-CN" altLang="en-US">
                <a:solidFill>
                  <a:srgbClr val="000000"/>
                </a:solidFill>
                <a:latin typeface="Times New Roman" pitchFamily="18" charset="0"/>
              </a:rPr>
              <a:t>	</a:t>
            </a:r>
            <a:r>
              <a:rPr kumimoji="1" lang="en-US" altLang="zh-CN">
                <a:solidFill>
                  <a:srgbClr val="000000"/>
                </a:solidFill>
                <a:latin typeface="Times New Roman" pitchFamily="18" charset="0"/>
              </a:rPr>
              <a:t>r = NULL;</a:t>
            </a:r>
          </a:p>
          <a:p>
            <a:pPr algn="just" eaLnBrk="1" hangingPunct="1">
              <a:spcBef>
                <a:spcPct val="50000"/>
              </a:spcBef>
            </a:pPr>
            <a:r>
              <a:rPr kumimoji="1" lang="en-US" altLang="zh-CN">
                <a:solidFill>
                  <a:srgbClr val="000000"/>
                </a:solidFill>
                <a:latin typeface="Times New Roman" pitchFamily="18" charset="0"/>
              </a:rPr>
              <a:t>         else    {	// </a:t>
            </a:r>
            <a:r>
              <a:rPr kumimoji="1" lang="zh-CN" altLang="en-US">
                <a:solidFill>
                  <a:srgbClr val="000000"/>
                </a:solidFill>
                <a:latin typeface="Times New Roman" pitchFamily="18" charset="0"/>
              </a:rPr>
              <a:t>二叉树有结点</a:t>
            </a:r>
            <a:r>
              <a:rPr kumimoji="1" lang="en-US" altLang="zh-CN">
                <a:solidFill>
                  <a:srgbClr val="000000"/>
                </a:solidFill>
                <a:latin typeface="Times New Roman" pitchFamily="18" charset="0"/>
              </a:rPr>
              <a:t>,</a:t>
            </a:r>
            <a:r>
              <a:rPr kumimoji="1" lang="zh-CN" altLang="en-US">
                <a:solidFill>
                  <a:srgbClr val="000000"/>
                </a:solidFill>
                <a:latin typeface="Times New Roman" pitchFamily="18" charset="0"/>
              </a:rPr>
              <a:t>非空二叉树</a:t>
            </a:r>
          </a:p>
          <a:p>
            <a:pPr algn="just" eaLnBrk="1" hangingPunct="1">
              <a:spcBef>
                <a:spcPct val="50000"/>
              </a:spcBef>
            </a:pPr>
            <a:r>
              <a:rPr kumimoji="1" lang="zh-CN" altLang="en-US">
                <a:solidFill>
                  <a:srgbClr val="000000"/>
                </a:solidFill>
                <a:latin typeface="Times New Roman" pitchFamily="18" charset="0"/>
              </a:rPr>
              <a:t>            </a:t>
            </a:r>
            <a:r>
              <a:rPr kumimoji="1" lang="en-US" altLang="zh-CN">
                <a:solidFill>
                  <a:srgbClr val="000000"/>
                </a:solidFill>
                <a:latin typeface="Times New Roman" pitchFamily="18" charset="0"/>
              </a:rPr>
              <a:t>r = new BinTreeNode&lt;ElemType&gt;(pre[preLeft]);// </a:t>
            </a:r>
            <a:r>
              <a:rPr kumimoji="1" lang="zh-CN" altLang="en-US">
                <a:solidFill>
                  <a:srgbClr val="000000"/>
                </a:solidFill>
                <a:latin typeface="Times New Roman" pitchFamily="18" charset="0"/>
              </a:rPr>
              <a:t>生成根结点</a:t>
            </a:r>
          </a:p>
          <a:p>
            <a:pPr algn="just" eaLnBrk="1" hangingPunct="1">
              <a:spcBef>
                <a:spcPct val="50000"/>
              </a:spcBef>
            </a:pPr>
            <a:r>
              <a:rPr kumimoji="1" lang="zh-CN" altLang="en-US">
                <a:solidFill>
                  <a:srgbClr val="000000"/>
                </a:solidFill>
                <a:latin typeface="Times New Roman" pitchFamily="18" charset="0"/>
              </a:rPr>
              <a:t>            </a:t>
            </a:r>
            <a:r>
              <a:rPr kumimoji="1" lang="en-US" altLang="zh-CN">
                <a:solidFill>
                  <a:srgbClr val="000000"/>
                </a:solidFill>
                <a:latin typeface="Times New Roman" pitchFamily="18" charset="0"/>
              </a:rPr>
              <a:t>int mid = inLeft;</a:t>
            </a:r>
          </a:p>
          <a:p>
            <a:pPr algn="just" eaLnBrk="1" hangingPunct="1">
              <a:spcBef>
                <a:spcPct val="50000"/>
              </a:spcBef>
            </a:pPr>
            <a:r>
              <a:rPr kumimoji="1" lang="en-US" altLang="zh-CN">
                <a:solidFill>
                  <a:srgbClr val="000000"/>
                </a:solidFill>
                <a:latin typeface="Times New Roman" pitchFamily="18" charset="0"/>
              </a:rPr>
              <a:t>            while (in[mid] != pre[preLeft]) </a:t>
            </a:r>
            <a:r>
              <a:rPr kumimoji="1" lang="zh-CN" altLang="en-US">
                <a:solidFill>
                  <a:srgbClr val="000000"/>
                </a:solidFill>
                <a:latin typeface="Times New Roman" pitchFamily="18" charset="0"/>
              </a:rPr>
              <a:t>	</a:t>
            </a:r>
            <a:r>
              <a:rPr kumimoji="1" lang="en-US" altLang="zh-CN">
                <a:solidFill>
                  <a:srgbClr val="000000"/>
                </a:solidFill>
                <a:latin typeface="Times New Roman" pitchFamily="18" charset="0"/>
              </a:rPr>
              <a:t>mid++;</a:t>
            </a:r>
          </a:p>
          <a:p>
            <a:pPr algn="just" eaLnBrk="1" hangingPunct="1">
              <a:spcBef>
                <a:spcPct val="50000"/>
              </a:spcBef>
            </a:pPr>
            <a:r>
              <a:rPr kumimoji="1" lang="en-US" altLang="zh-CN">
                <a:solidFill>
                  <a:srgbClr val="000000"/>
                </a:solidFill>
                <a:latin typeface="Times New Roman" pitchFamily="18" charset="0"/>
              </a:rPr>
              <a:t>            CreateBinaryTree(r-&gt;leftChild, pre, in,preLeft+1, preLeft + mid - inLeft, inLeft, mid - 1);</a:t>
            </a:r>
          </a:p>
          <a:p>
            <a:pPr algn="just" eaLnBrk="1" hangingPunct="1">
              <a:spcBef>
                <a:spcPct val="50000"/>
              </a:spcBef>
            </a:pPr>
            <a:r>
              <a:rPr kumimoji="1" lang="zh-CN" altLang="en-US">
                <a:solidFill>
                  <a:srgbClr val="000000"/>
                </a:solidFill>
                <a:latin typeface="Times New Roman" pitchFamily="18" charset="0"/>
              </a:rPr>
              <a:t>            </a:t>
            </a:r>
            <a:r>
              <a:rPr kumimoji="1" lang="en-US" altLang="zh-CN">
                <a:solidFill>
                  <a:srgbClr val="000000"/>
                </a:solidFill>
                <a:latin typeface="Times New Roman" pitchFamily="18" charset="0"/>
              </a:rPr>
              <a:t>CreateBinaryTree(r-&gt;rightChild, pre, in, preLeft + mid - inLeft + 1, preRight, mid + 1, </a:t>
            </a:r>
          </a:p>
          <a:p>
            <a:pPr algn="just" eaLnBrk="1" hangingPunct="1">
              <a:spcBef>
                <a:spcPct val="50000"/>
              </a:spcBef>
            </a:pPr>
            <a:r>
              <a:rPr kumimoji="1" lang="en-US" altLang="zh-CN">
                <a:solidFill>
                  <a:srgbClr val="000000"/>
                </a:solidFill>
                <a:latin typeface="Times New Roman" pitchFamily="18" charset="0"/>
              </a:rPr>
              <a:t>			inRight);						</a:t>
            </a:r>
          </a:p>
          <a:p>
            <a:pPr algn="just" eaLnBrk="1" hangingPunct="1">
              <a:spcBef>
                <a:spcPct val="50000"/>
              </a:spcBef>
            </a:pPr>
            <a:r>
              <a:rPr kumimoji="1" lang="en-US" altLang="zh-CN">
                <a:solidFill>
                  <a:srgbClr val="000000"/>
                </a:solidFill>
                <a:latin typeface="Times New Roman" pitchFamily="18" charset="0"/>
              </a:rPr>
              <a:t>        }</a:t>
            </a:r>
          </a:p>
          <a:p>
            <a:pPr algn="just" eaLnBrk="1" hangingPunct="1">
              <a:spcBef>
                <a:spcPct val="50000"/>
              </a:spcBef>
            </a:pPr>
            <a:r>
              <a:rPr kumimoji="1" lang="en-US" altLang="zh-CN">
                <a:solidFill>
                  <a:srgbClr val="000000"/>
                </a:solidFill>
                <a:latin typeface="Times New Roman" pitchFamily="18" charset="0"/>
              </a:rPr>
              <a:t>} </a:t>
            </a: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rPr>
              <a:t>根据前序序列和中序序列构造二叉树</a:t>
            </a:r>
            <a:endParaRPr lang="zh-CN" alt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heel(1)">
                                      <p:cBhvr>
                                        <p:cTn id="7" dur="20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79388" y="1227138"/>
            <a:ext cx="8964612"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000">
                <a:solidFill>
                  <a:srgbClr val="000000"/>
                </a:solidFill>
                <a:latin typeface="Times New Roman" pitchFamily="18" charset="0"/>
              </a:rPr>
              <a:t>template &lt;class ElemType&gt;</a:t>
            </a:r>
          </a:p>
          <a:p>
            <a:pPr algn="just" eaLnBrk="1" hangingPunct="1">
              <a:spcBef>
                <a:spcPct val="50000"/>
              </a:spcBef>
            </a:pPr>
            <a:r>
              <a:rPr kumimoji="1" lang="en-US" altLang="zh-CN" sz="2000">
                <a:solidFill>
                  <a:srgbClr val="000000"/>
                </a:solidFill>
                <a:latin typeface="Times New Roman" pitchFamily="18" charset="0"/>
              </a:rPr>
              <a:t>void DisplayBTWithTreeShape(BinTreeNode&lt;ElemType&gt; *r, int level)</a:t>
            </a:r>
          </a:p>
          <a:p>
            <a:pPr algn="just" eaLnBrk="1" hangingPunct="1">
              <a:spcBef>
                <a:spcPct val="50000"/>
              </a:spcBef>
            </a:pPr>
            <a:r>
              <a:rPr kumimoji="1" lang="en-US" altLang="zh-CN" sz="2000">
                <a:solidFill>
                  <a:srgbClr val="000000"/>
                </a:solidFill>
                <a:latin typeface="Times New Roman" pitchFamily="18" charset="0"/>
              </a:rPr>
              <a:t>{</a:t>
            </a:r>
          </a:p>
          <a:p>
            <a:pPr algn="just" eaLnBrk="1" hangingPunct="1">
              <a:spcBef>
                <a:spcPct val="50000"/>
              </a:spcBef>
            </a:pPr>
            <a:r>
              <a:rPr kumimoji="1" lang="en-US" altLang="zh-CN" sz="2000">
                <a:solidFill>
                  <a:srgbClr val="000000"/>
                </a:solidFill>
                <a:latin typeface="Times New Roman" pitchFamily="18" charset="0"/>
              </a:rPr>
              <a:t>	if(r != NULL)	{	// </a:t>
            </a:r>
            <a:r>
              <a:rPr kumimoji="1" lang="zh-CN" altLang="en-US" sz="2000">
                <a:solidFill>
                  <a:srgbClr val="000000"/>
                </a:solidFill>
                <a:latin typeface="Times New Roman" pitchFamily="18" charset="0"/>
              </a:rPr>
              <a:t>空树不显式，只显式非空树</a:t>
            </a:r>
          </a:p>
          <a:p>
            <a:pPr algn="just" eaLnBrk="1" hangingPunct="1">
              <a:spcBef>
                <a:spcPct val="50000"/>
              </a:spcBef>
            </a:pPr>
            <a:r>
              <a:rPr kumimoji="1" lang="zh-CN" altLang="en-US" sz="2000">
                <a:solidFill>
                  <a:srgbClr val="000000"/>
                </a:solidFill>
                <a:latin typeface="Times New Roman" pitchFamily="18" charset="0"/>
              </a:rPr>
              <a:t>		</a:t>
            </a:r>
            <a:r>
              <a:rPr kumimoji="1" lang="en-US" altLang="zh-CN" sz="2000">
                <a:solidFill>
                  <a:srgbClr val="000000"/>
                </a:solidFill>
                <a:latin typeface="Times New Roman" pitchFamily="18" charset="0"/>
              </a:rPr>
              <a:t>DisplayBTWithTreeShape&lt;ElemType&gt;(r-&gt;rightChild, level + 1);</a:t>
            </a:r>
            <a:endParaRPr kumimoji="1" lang="zh-CN" altLang="en-US" sz="2000">
              <a:solidFill>
                <a:srgbClr val="000000"/>
              </a:solidFill>
              <a:latin typeface="Times New Roman" pitchFamily="18" charset="0"/>
            </a:endParaRPr>
          </a:p>
          <a:p>
            <a:pPr algn="just" eaLnBrk="1" hangingPunct="1">
              <a:spcBef>
                <a:spcPct val="50000"/>
              </a:spcBef>
            </a:pPr>
            <a:r>
              <a:rPr kumimoji="1" lang="zh-CN" altLang="en-US" sz="2000">
                <a:solidFill>
                  <a:srgbClr val="000000"/>
                </a:solidFill>
                <a:latin typeface="Times New Roman" pitchFamily="18" charset="0"/>
              </a:rPr>
              <a:t>		</a:t>
            </a:r>
            <a:r>
              <a:rPr kumimoji="1" lang="en-US" altLang="zh-CN" sz="2000">
                <a:solidFill>
                  <a:srgbClr val="000000"/>
                </a:solidFill>
                <a:latin typeface="Times New Roman" pitchFamily="18" charset="0"/>
              </a:rPr>
              <a:t>cout &lt;&lt; endl;</a:t>
            </a:r>
            <a:endParaRPr kumimoji="1" lang="zh-CN" altLang="en-US" sz="2000">
              <a:solidFill>
                <a:srgbClr val="000000"/>
              </a:solidFill>
              <a:latin typeface="Times New Roman" pitchFamily="18" charset="0"/>
            </a:endParaRPr>
          </a:p>
          <a:p>
            <a:pPr algn="just" eaLnBrk="1" hangingPunct="1">
              <a:spcBef>
                <a:spcPct val="50000"/>
              </a:spcBef>
            </a:pPr>
            <a:r>
              <a:rPr kumimoji="1" lang="zh-CN" altLang="en-US" sz="2000">
                <a:solidFill>
                  <a:srgbClr val="000000"/>
                </a:solidFill>
                <a:latin typeface="Times New Roman" pitchFamily="18" charset="0"/>
              </a:rPr>
              <a:t>		</a:t>
            </a:r>
            <a:r>
              <a:rPr kumimoji="1" lang="en-US" altLang="zh-CN" sz="2000">
                <a:solidFill>
                  <a:srgbClr val="000000"/>
                </a:solidFill>
                <a:latin typeface="Times New Roman" pitchFamily="18" charset="0"/>
              </a:rPr>
              <a:t>for(int i = 0; i &lt; level - 1; i++)</a:t>
            </a:r>
          </a:p>
          <a:p>
            <a:pPr algn="just" eaLnBrk="1" hangingPunct="1">
              <a:spcBef>
                <a:spcPct val="50000"/>
              </a:spcBef>
            </a:pPr>
            <a:r>
              <a:rPr kumimoji="1" lang="en-US" altLang="zh-CN" sz="2000">
                <a:solidFill>
                  <a:srgbClr val="000000"/>
                </a:solidFill>
                <a:latin typeface="Times New Roman" pitchFamily="18" charset="0"/>
              </a:rPr>
              <a:t>			cout &lt;&lt; “ ”;	</a:t>
            </a:r>
          </a:p>
          <a:p>
            <a:pPr algn="just" eaLnBrk="1" hangingPunct="1">
              <a:spcBef>
                <a:spcPct val="50000"/>
              </a:spcBef>
            </a:pPr>
            <a:r>
              <a:rPr kumimoji="1" lang="zh-CN" altLang="en-US" sz="2000">
                <a:solidFill>
                  <a:srgbClr val="000000"/>
                </a:solidFill>
                <a:latin typeface="Times New Roman" pitchFamily="18" charset="0"/>
              </a:rPr>
              <a:t>		</a:t>
            </a:r>
            <a:r>
              <a:rPr kumimoji="1" lang="en-US" altLang="zh-CN" sz="2000">
                <a:solidFill>
                  <a:srgbClr val="000000"/>
                </a:solidFill>
                <a:latin typeface="Times New Roman" pitchFamily="18" charset="0"/>
              </a:rPr>
              <a:t>cout &lt;&lt; r-&gt;data;				//</a:t>
            </a:r>
            <a:r>
              <a:rPr kumimoji="1" lang="zh-CN" altLang="en-US" sz="2000">
                <a:solidFill>
                  <a:srgbClr val="000000"/>
                </a:solidFill>
                <a:latin typeface="Times New Roman" pitchFamily="18" charset="0"/>
              </a:rPr>
              <a:t>显示结点</a:t>
            </a:r>
          </a:p>
          <a:p>
            <a:pPr algn="just" eaLnBrk="1" hangingPunct="1">
              <a:spcBef>
                <a:spcPct val="50000"/>
              </a:spcBef>
            </a:pPr>
            <a:r>
              <a:rPr kumimoji="1" lang="zh-CN" altLang="en-US" sz="2000">
                <a:solidFill>
                  <a:srgbClr val="000000"/>
                </a:solidFill>
                <a:latin typeface="Times New Roman" pitchFamily="18" charset="0"/>
              </a:rPr>
              <a:t>		</a:t>
            </a:r>
            <a:r>
              <a:rPr kumimoji="1" lang="en-US" altLang="zh-CN" sz="2000">
                <a:solidFill>
                  <a:srgbClr val="000000"/>
                </a:solidFill>
                <a:latin typeface="Times New Roman" pitchFamily="18" charset="0"/>
              </a:rPr>
              <a:t>DisplayBTWithTreeShape&lt;ElemType&gt;(r-&gt;leftChild, level + 1);</a:t>
            </a:r>
          </a:p>
          <a:p>
            <a:pPr algn="just" eaLnBrk="1" hangingPunct="1">
              <a:spcBef>
                <a:spcPct val="50000"/>
              </a:spcBef>
            </a:pPr>
            <a:r>
              <a:rPr kumimoji="1" lang="en-US" altLang="zh-CN" sz="2000">
                <a:solidFill>
                  <a:srgbClr val="000000"/>
                </a:solidFill>
                <a:latin typeface="Times New Roman" pitchFamily="18" charset="0"/>
              </a:rPr>
              <a:t>	}</a:t>
            </a:r>
          </a:p>
          <a:p>
            <a:pPr algn="just" eaLnBrk="1" hangingPunct="1">
              <a:spcBef>
                <a:spcPct val="50000"/>
              </a:spcBef>
            </a:pPr>
            <a:r>
              <a:rPr kumimoji="1" lang="en-US" altLang="zh-CN" sz="2000">
                <a:solidFill>
                  <a:srgbClr val="000000"/>
                </a:solidFill>
                <a:latin typeface="Times New Roman" pitchFamily="18" charset="0"/>
              </a:rPr>
              <a:t>}</a:t>
            </a:r>
          </a:p>
        </p:txBody>
      </p:sp>
      <p:sp>
        <p:nvSpPr>
          <p:cNvPr id="63491"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显示以</a:t>
            </a:r>
            <a:r>
              <a:rPr kumimoji="1" lang="en-US" altLang="zh-CN">
                <a:solidFill>
                  <a:schemeClr val="tx2"/>
                </a:solidFill>
                <a:latin typeface="Times New Roman" pitchFamily="18" charset="0"/>
                <a:ea typeface="黑体" pitchFamily="49" charset="-122"/>
              </a:rPr>
              <a:t>r</a:t>
            </a:r>
            <a:r>
              <a:rPr kumimoji="1" lang="zh-CN" altLang="en-US">
                <a:solidFill>
                  <a:schemeClr val="tx2"/>
                </a:solidFill>
                <a:latin typeface="Times New Roman" pitchFamily="18" charset="0"/>
                <a:ea typeface="黑体" pitchFamily="49" charset="-122"/>
              </a:rPr>
              <a:t>为根的二叉树</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heel(1)">
                                      <p:cBhvr>
                                        <p:cTn id="7" dur="20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20663" y="1592263"/>
            <a:ext cx="8964612"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400">
                <a:solidFill>
                  <a:srgbClr val="000000"/>
                </a:solidFill>
                <a:latin typeface="Times New Roman" pitchFamily="18" charset="0"/>
              </a:rPr>
              <a:t>template &lt;class ElemType&gt;</a:t>
            </a:r>
          </a:p>
          <a:p>
            <a:pPr algn="just" eaLnBrk="1" hangingPunct="1">
              <a:spcBef>
                <a:spcPct val="50000"/>
              </a:spcBef>
            </a:pPr>
            <a:r>
              <a:rPr kumimoji="1" lang="en-US" altLang="zh-CN" sz="2400">
                <a:solidFill>
                  <a:srgbClr val="000000"/>
                </a:solidFill>
                <a:latin typeface="Times New Roman" pitchFamily="18" charset="0"/>
              </a:rPr>
              <a:t>void DisplayBTWithTreeShape(BinaryTree&lt;ElemType&gt; &amp;bt)</a:t>
            </a:r>
            <a:endParaRPr kumimoji="1" lang="zh-CN" altLang="en-US" sz="2400">
              <a:solidFill>
                <a:srgbClr val="000000"/>
              </a:solidFill>
              <a:latin typeface="Times New Roman" pitchFamily="18" charset="0"/>
            </a:endParaRPr>
          </a:p>
          <a:p>
            <a:pPr algn="just" eaLnBrk="1" hangingPunct="1">
              <a:spcBef>
                <a:spcPct val="50000"/>
              </a:spcBef>
            </a:pPr>
            <a:r>
              <a:rPr kumimoji="1" lang="en-US" altLang="zh-CN" sz="2400">
                <a:solidFill>
                  <a:srgbClr val="000000"/>
                </a:solidFill>
                <a:latin typeface="Times New Roman" pitchFamily="18" charset="0"/>
              </a:rPr>
              <a:t>{</a:t>
            </a:r>
          </a:p>
          <a:p>
            <a:pPr algn="just" eaLnBrk="1" hangingPunct="1">
              <a:spcBef>
                <a:spcPct val="50000"/>
              </a:spcBef>
            </a:pPr>
            <a:r>
              <a:rPr kumimoji="1" lang="en-US" altLang="zh-CN" sz="2400">
                <a:solidFill>
                  <a:srgbClr val="000000"/>
                </a:solidFill>
                <a:latin typeface="Times New Roman" pitchFamily="18" charset="0"/>
              </a:rPr>
              <a:t>	DisplayBTWithTreeShape&lt;ElemType&gt;(bt.GetRoot(), 1);	</a:t>
            </a:r>
          </a:p>
          <a:p>
            <a:pPr algn="just" eaLnBrk="1" hangingPunct="1">
              <a:spcBef>
                <a:spcPct val="50000"/>
              </a:spcBef>
            </a:pPr>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cout &lt;&lt; endl;</a:t>
            </a:r>
          </a:p>
          <a:p>
            <a:pPr algn="just" eaLnBrk="1" hangingPunct="1">
              <a:spcBef>
                <a:spcPct val="50000"/>
              </a:spcBef>
            </a:pPr>
            <a:r>
              <a:rPr kumimoji="1" lang="en-US" altLang="zh-CN" sz="2400">
                <a:solidFill>
                  <a:srgbClr val="000000"/>
                </a:solidFill>
                <a:latin typeface="Times New Roman" pitchFamily="18" charset="0"/>
              </a:rPr>
              <a:t>}</a:t>
            </a:r>
          </a:p>
        </p:txBody>
      </p:sp>
      <p:sp>
        <p:nvSpPr>
          <p:cNvPr id="64515"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树状形式显示二叉树</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4" descr="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449388"/>
            <a:ext cx="49276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 Box 2"/>
          <p:cNvSpPr txBox="1">
            <a:spLocks noChangeArrowheads="1"/>
          </p:cNvSpPr>
          <p:nvPr/>
        </p:nvSpPr>
        <p:spPr bwMode="auto">
          <a:xfrm>
            <a:off x="311150" y="1449388"/>
            <a:ext cx="865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zh-CN" sz="2800"/>
              <a:t>表达式</a:t>
            </a:r>
            <a:r>
              <a:rPr lang="zh-CN" altLang="en-US" sz="2800"/>
              <a:t>：</a:t>
            </a:r>
            <a:r>
              <a:rPr lang="en-US" altLang="zh-CN" sz="2800"/>
              <a:t>(3*(a+b)+c-1/d)/5</a:t>
            </a:r>
            <a:endParaRPr kumimoji="1" lang="en-US" altLang="zh-CN" sz="2800">
              <a:solidFill>
                <a:srgbClr val="000000"/>
              </a:solidFill>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lang="zh-CN" altLang="zh-CN" dirty="0"/>
              <a:t>表达式的二叉树表示</a:t>
            </a:r>
            <a:endParaRPr lang="zh-CN" altLang="en-US" dirty="0">
              <a:solidFill>
                <a:schemeClr val="tx2"/>
              </a:solidFill>
            </a:endParaRPr>
          </a:p>
        </p:txBody>
      </p:sp>
      <p:sp>
        <p:nvSpPr>
          <p:cNvPr id="3" name="矩形 2"/>
          <p:cNvSpPr>
            <a:spLocks noChangeArrowheads="1"/>
          </p:cNvSpPr>
          <p:nvPr/>
        </p:nvSpPr>
        <p:spPr bwMode="auto">
          <a:xfrm>
            <a:off x="327025" y="4956175"/>
            <a:ext cx="71405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800"/>
              <a:t>前缀表达式：</a:t>
            </a:r>
            <a:r>
              <a:rPr lang="en-US" altLang="zh-CN" sz="2800"/>
              <a:t>/ - + * 3 + a b c / 1 d 5 </a:t>
            </a:r>
            <a:endParaRPr lang="zh-CN" altLang="zh-CN" sz="2800"/>
          </a:p>
          <a:p>
            <a:r>
              <a:rPr lang="zh-CN" altLang="zh-CN" sz="2800"/>
              <a:t>中缀表达式：</a:t>
            </a:r>
            <a:r>
              <a:rPr lang="en-US" altLang="zh-CN" sz="2800"/>
              <a:t>3 * a + b + c - 1 / d / 5 </a:t>
            </a:r>
            <a:endParaRPr lang="zh-CN" altLang="zh-CN" sz="2800"/>
          </a:p>
          <a:p>
            <a:r>
              <a:rPr lang="zh-CN" altLang="zh-CN" sz="2800"/>
              <a:t>后缀表达式：</a:t>
            </a:r>
            <a:r>
              <a:rPr lang="en-US" altLang="zh-CN" sz="2800"/>
              <a:t>3 a b + * c + 1 d / - 5 / </a:t>
            </a:r>
            <a:endParaRPr lang="zh-CN" altLang="zh-CN" sz="280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circle(in)">
                                      <p:cBhvr>
                                        <p:cTn id="7" dur="2000"/>
                                        <p:tgtEl>
                                          <p:spTgt spid="7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6.5 </a:t>
            </a:r>
            <a:r>
              <a:rPr lang="zh-CN" altLang="en-US">
                <a:solidFill>
                  <a:schemeClr val="tx2"/>
                </a:solidFill>
                <a:latin typeface="黑体" pitchFamily="49" charset="-122"/>
                <a:ea typeface="黑体" pitchFamily="49" charset="-122"/>
              </a:rPr>
              <a:t>线索二叉树 </a:t>
            </a:r>
          </a:p>
        </p:txBody>
      </p:sp>
      <p:sp>
        <p:nvSpPr>
          <p:cNvPr id="66563" name="Rectangle 5"/>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66564" name="Group 7"/>
          <p:cNvGrpSpPr>
            <a:grpSpLocks/>
          </p:cNvGrpSpPr>
          <p:nvPr/>
        </p:nvGrpSpPr>
        <p:grpSpPr bwMode="auto">
          <a:xfrm>
            <a:off x="539750" y="1419225"/>
            <a:ext cx="4745038" cy="4962525"/>
            <a:chOff x="2832" y="1104"/>
            <a:chExt cx="2688" cy="2832"/>
          </a:xfrm>
        </p:grpSpPr>
        <p:sp>
          <p:nvSpPr>
            <p:cNvPr id="66568" name="Rectangle 6"/>
            <p:cNvSpPr>
              <a:spLocks noChangeArrowheads="1"/>
            </p:cNvSpPr>
            <p:nvPr/>
          </p:nvSpPr>
          <p:spPr bwMode="auto">
            <a:xfrm>
              <a:off x="2832" y="1104"/>
              <a:ext cx="2688" cy="2832"/>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pic>
          <p:nvPicPr>
            <p:cNvPr id="66569" name="Picture 4"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1248"/>
              <a:ext cx="2478" cy="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a:spLocks noChangeArrowheads="1"/>
          </p:cNvSpPr>
          <p:nvPr/>
        </p:nvSpPr>
        <p:spPr bwMode="auto">
          <a:xfrm>
            <a:off x="5472113" y="1671638"/>
            <a:ext cx="3276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rgbClr val="FF0000"/>
                </a:solidFill>
              </a:rPr>
              <a:t>中序序列：</a:t>
            </a:r>
            <a:endParaRPr lang="en-US" altLang="zh-CN" sz="3200">
              <a:solidFill>
                <a:srgbClr val="FF0000"/>
              </a:solidFill>
            </a:endParaRPr>
          </a:p>
          <a:p>
            <a:pPr eaLnBrk="1" hangingPunct="1"/>
            <a:r>
              <a:rPr lang="en-US" altLang="zh-CN" sz="3200">
                <a:solidFill>
                  <a:srgbClr val="FF0000"/>
                </a:solidFill>
              </a:rPr>
              <a:t>DBGEACF</a:t>
            </a:r>
            <a:endParaRPr lang="zh-CN" altLang="en-US" sz="3200">
              <a:solidFill>
                <a:srgbClr val="FF0000"/>
              </a:solidFill>
            </a:endParaRPr>
          </a:p>
        </p:txBody>
      </p:sp>
      <p:sp>
        <p:nvSpPr>
          <p:cNvPr id="8" name="TextBox 7"/>
          <p:cNvSpPr txBox="1">
            <a:spLocks noChangeArrowheads="1"/>
          </p:cNvSpPr>
          <p:nvPr/>
        </p:nvSpPr>
        <p:spPr bwMode="auto">
          <a:xfrm>
            <a:off x="5508625" y="2889250"/>
            <a:ext cx="32766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rgbClr val="FF0000"/>
                </a:solidFill>
              </a:rPr>
              <a:t>先序序列：</a:t>
            </a:r>
            <a:endParaRPr lang="en-US" altLang="zh-CN" sz="3200">
              <a:solidFill>
                <a:srgbClr val="FF0000"/>
              </a:solidFill>
            </a:endParaRPr>
          </a:p>
          <a:p>
            <a:pPr eaLnBrk="1" hangingPunct="1"/>
            <a:r>
              <a:rPr lang="en-US" altLang="zh-CN" sz="3200">
                <a:solidFill>
                  <a:srgbClr val="FF0000"/>
                </a:solidFill>
              </a:rPr>
              <a:t>ABDEGCF</a:t>
            </a:r>
            <a:endParaRPr lang="zh-CN" altLang="en-US" sz="3200">
              <a:solidFill>
                <a:srgbClr val="FF0000"/>
              </a:solidFill>
            </a:endParaRPr>
          </a:p>
        </p:txBody>
      </p:sp>
      <p:sp>
        <p:nvSpPr>
          <p:cNvPr id="9" name="TextBox 8"/>
          <p:cNvSpPr txBox="1">
            <a:spLocks noChangeArrowheads="1"/>
          </p:cNvSpPr>
          <p:nvPr/>
        </p:nvSpPr>
        <p:spPr bwMode="auto">
          <a:xfrm>
            <a:off x="5459413" y="4113213"/>
            <a:ext cx="32766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a:solidFill>
                  <a:srgbClr val="FF0000"/>
                </a:solidFill>
              </a:rPr>
              <a:t>后序序列：</a:t>
            </a:r>
            <a:endParaRPr lang="en-US" altLang="zh-CN" sz="3200">
              <a:solidFill>
                <a:srgbClr val="FF0000"/>
              </a:solidFill>
            </a:endParaRPr>
          </a:p>
          <a:p>
            <a:pPr eaLnBrk="1" hangingPunct="1"/>
            <a:r>
              <a:rPr lang="en-US" altLang="zh-CN" sz="3200">
                <a:solidFill>
                  <a:srgbClr val="FF0000"/>
                </a:solidFill>
              </a:rPr>
              <a:t>DGEBFCA</a:t>
            </a:r>
            <a:endParaRPr lang="zh-CN" altLang="en-US" sz="3200">
              <a:solidFill>
                <a:srgbClr val="FF0000"/>
              </a:solidFill>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wheel(1)">
                                      <p:cBhvr>
                                        <p:cTn id="7" dur="20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heel(1)">
                                      <p:cBhvr>
                                        <p:cTn id="12" dur="2000"/>
                                        <p:tgtEl>
                                          <p:spTgt spid="2">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heel(1)">
                                      <p:cBhvr>
                                        <p:cTn id="15" dur="2000"/>
                                        <p:tgtEl>
                                          <p:spTgt spid="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1"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heel(1)">
                                      <p:cBhvr>
                                        <p:cTn id="20" dur="2000"/>
                                        <p:tgtEl>
                                          <p:spTgt spid="8">
                                            <p:txEl>
                                              <p:pRg st="0" end="0"/>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wheel(1)">
                                      <p:cBhvr>
                                        <p:cTn id="23" dur="2000"/>
                                        <p:tgtEl>
                                          <p:spTgt spid="8">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1" presetClass="entr" presetSubtype="1"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wheel(1)">
                                      <p:cBhvr>
                                        <p:cTn id="28" dur="2000"/>
                                        <p:tgtEl>
                                          <p:spTgt spid="9">
                                            <p:txEl>
                                              <p:pRg st="0" end="0"/>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wheel(1)">
                                      <p:cBhvr>
                                        <p:cTn id="31"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31800" y="1419225"/>
            <a:ext cx="7543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在每个结点中增设两个标志位</a:t>
            </a:r>
            <a:r>
              <a:rPr kumimoji="1" lang="en-US" altLang="zh-CN" sz="2400">
                <a:solidFill>
                  <a:srgbClr val="000000"/>
                </a:solidFill>
                <a:latin typeface="Times New Roman" pitchFamily="18" charset="0"/>
              </a:rPr>
              <a:t>leftTag</a:t>
            </a:r>
            <a:r>
              <a:rPr kumimoji="1" lang="zh-CN" altLang="en-US" sz="2400">
                <a:solidFill>
                  <a:srgbClr val="000000"/>
                </a:solidFill>
                <a:latin typeface="Times New Roman" pitchFamily="18" charset="0"/>
              </a:rPr>
              <a:t>和</a:t>
            </a:r>
            <a:r>
              <a:rPr kumimoji="1" lang="en-US" altLang="zh-CN" sz="2400">
                <a:solidFill>
                  <a:srgbClr val="000000"/>
                </a:solidFill>
                <a:latin typeface="Times New Roman" pitchFamily="18" charset="0"/>
              </a:rPr>
              <a:t>rightTag</a:t>
            </a:r>
            <a:r>
              <a:rPr kumimoji="1" lang="zh-CN" altLang="en-US" sz="2400">
                <a:solidFill>
                  <a:srgbClr val="000000"/>
                </a:solidFill>
                <a:latin typeface="Times New Roman" pitchFamily="18" charset="0"/>
              </a:rPr>
              <a:t>，令：</a:t>
            </a:r>
          </a:p>
          <a:p>
            <a:pPr algn="just" eaLnBrk="1" hangingPunct="1">
              <a:spcBef>
                <a:spcPct val="50000"/>
              </a:spcBef>
            </a:pPr>
            <a:r>
              <a:rPr kumimoji="1" lang="zh-CN" altLang="en-US" sz="2400">
                <a:solidFill>
                  <a:srgbClr val="000000"/>
                </a:solidFill>
                <a:latin typeface="Times New Roman" pitchFamily="18" charset="0"/>
              </a:rPr>
              <a:t>当</a:t>
            </a:r>
            <a:r>
              <a:rPr kumimoji="1" lang="en-US" altLang="zh-CN" sz="2400">
                <a:solidFill>
                  <a:srgbClr val="000000"/>
                </a:solidFill>
                <a:latin typeface="Times New Roman" pitchFamily="18" charset="0"/>
              </a:rPr>
              <a:t>leftTag = 0 </a:t>
            </a:r>
            <a:r>
              <a:rPr kumimoji="1" lang="zh-CN" altLang="en-US" sz="2400">
                <a:solidFill>
                  <a:srgbClr val="000000"/>
                </a:solidFill>
                <a:latin typeface="Times New Roman" pitchFamily="18" charset="0"/>
              </a:rPr>
              <a:t>时</a:t>
            </a:r>
            <a:r>
              <a:rPr kumimoji="1" lang="en-US" altLang="zh-CN" sz="2400">
                <a:solidFill>
                  <a:srgbClr val="000000"/>
                </a:solidFill>
                <a:latin typeface="Times New Roman" pitchFamily="18" charset="0"/>
              </a:rPr>
              <a:t>,</a:t>
            </a:r>
          </a:p>
          <a:p>
            <a:pPr algn="just" eaLnBrk="1" hangingPunct="1">
              <a:spcBef>
                <a:spcPct val="50000"/>
              </a:spcBef>
            </a:pPr>
            <a:r>
              <a:rPr kumimoji="1" lang="en-US" altLang="zh-CN" sz="2400" b="1">
                <a:solidFill>
                  <a:srgbClr val="FFFFFF"/>
                </a:solidFill>
                <a:latin typeface="Times New Roman" pitchFamily="18" charset="0"/>
                <a:ea typeface="仿宋_GB2312"/>
                <a:cs typeface="仿宋_GB2312"/>
              </a:rPr>
              <a:t>	</a:t>
            </a:r>
            <a:r>
              <a:rPr kumimoji="1" lang="en-US" altLang="zh-CN" sz="2400">
                <a:solidFill>
                  <a:srgbClr val="000000"/>
                </a:solidFill>
                <a:latin typeface="Times New Roman" pitchFamily="18" charset="0"/>
              </a:rPr>
              <a:t>leftChild</a:t>
            </a:r>
            <a:r>
              <a:rPr kumimoji="1" lang="zh-CN" altLang="en-US" sz="2400">
                <a:solidFill>
                  <a:srgbClr val="000000"/>
                </a:solidFill>
                <a:latin typeface="Times New Roman" pitchFamily="18" charset="0"/>
              </a:rPr>
              <a:t>为左孩子指针</a:t>
            </a:r>
          </a:p>
          <a:p>
            <a:pPr algn="just" eaLnBrk="1" hangingPunct="1">
              <a:spcBef>
                <a:spcPct val="50000"/>
              </a:spcBef>
            </a:pPr>
            <a:r>
              <a:rPr kumimoji="1" lang="zh-CN" altLang="en-US" sz="2400">
                <a:solidFill>
                  <a:srgbClr val="000000"/>
                </a:solidFill>
                <a:latin typeface="Times New Roman" pitchFamily="18" charset="0"/>
              </a:rPr>
              <a:t>当</a:t>
            </a:r>
            <a:r>
              <a:rPr kumimoji="1" lang="en-US" altLang="zh-CN" sz="2400">
                <a:solidFill>
                  <a:srgbClr val="000000"/>
                </a:solidFill>
                <a:latin typeface="Times New Roman" pitchFamily="18" charset="0"/>
              </a:rPr>
              <a:t>leftTag = 1 </a:t>
            </a:r>
            <a:r>
              <a:rPr kumimoji="1" lang="zh-CN" altLang="en-US" sz="2400">
                <a:solidFill>
                  <a:srgbClr val="000000"/>
                </a:solidFill>
                <a:latin typeface="Times New Roman" pitchFamily="18" charset="0"/>
              </a:rPr>
              <a:t>时</a:t>
            </a:r>
            <a:r>
              <a:rPr kumimoji="1" lang="en-US" altLang="zh-CN" sz="2400">
                <a:solidFill>
                  <a:srgbClr val="000000"/>
                </a:solidFill>
                <a:latin typeface="Times New Roman" pitchFamily="18" charset="0"/>
              </a:rPr>
              <a:t>,</a:t>
            </a:r>
          </a:p>
          <a:p>
            <a:pPr algn="just" eaLnBrk="1" hangingPunct="1">
              <a:spcBef>
                <a:spcPct val="50000"/>
              </a:spcBef>
            </a:pPr>
            <a:r>
              <a:rPr kumimoji="1" lang="en-US" altLang="zh-CN" sz="2400">
                <a:solidFill>
                  <a:srgbClr val="000000"/>
                </a:solidFill>
                <a:latin typeface="Times New Roman" pitchFamily="18" charset="0"/>
              </a:rPr>
              <a:t>	leftChild</a:t>
            </a:r>
            <a:r>
              <a:rPr kumimoji="1" lang="zh-CN" altLang="en-US" sz="2400">
                <a:solidFill>
                  <a:srgbClr val="000000"/>
                </a:solidFill>
                <a:latin typeface="Times New Roman" pitchFamily="18" charset="0"/>
              </a:rPr>
              <a:t>为前驱线索</a:t>
            </a:r>
          </a:p>
          <a:p>
            <a:pPr algn="just" eaLnBrk="1" hangingPunct="1">
              <a:spcBef>
                <a:spcPct val="50000"/>
              </a:spcBef>
            </a:pPr>
            <a:r>
              <a:rPr kumimoji="1" lang="zh-CN" altLang="en-US" sz="2400">
                <a:solidFill>
                  <a:srgbClr val="000000"/>
                </a:solidFill>
                <a:latin typeface="Times New Roman" pitchFamily="18" charset="0"/>
              </a:rPr>
              <a:t>当</a:t>
            </a:r>
            <a:r>
              <a:rPr kumimoji="1" lang="en-US" altLang="zh-CN" sz="2400">
                <a:solidFill>
                  <a:srgbClr val="000000"/>
                </a:solidFill>
                <a:latin typeface="Times New Roman" pitchFamily="18" charset="0"/>
              </a:rPr>
              <a:t>rightTag = 0 </a:t>
            </a:r>
            <a:r>
              <a:rPr kumimoji="1" lang="zh-CN" altLang="en-US" sz="2400">
                <a:solidFill>
                  <a:srgbClr val="000000"/>
                </a:solidFill>
                <a:latin typeface="Times New Roman" pitchFamily="18" charset="0"/>
              </a:rPr>
              <a:t>时</a:t>
            </a:r>
            <a:r>
              <a:rPr kumimoji="1" lang="en-US" altLang="zh-CN" sz="2400">
                <a:solidFill>
                  <a:srgbClr val="000000"/>
                </a:solidFill>
                <a:latin typeface="Times New Roman" pitchFamily="18" charset="0"/>
              </a:rPr>
              <a:t>,</a:t>
            </a:r>
          </a:p>
          <a:p>
            <a:pPr algn="just" eaLnBrk="1" hangingPunct="1">
              <a:spcBef>
                <a:spcPct val="50000"/>
              </a:spcBef>
            </a:pPr>
            <a:r>
              <a:rPr kumimoji="1" lang="en-US" altLang="zh-CN" sz="2400">
                <a:solidFill>
                  <a:srgbClr val="000000"/>
                </a:solidFill>
                <a:latin typeface="Times New Roman" pitchFamily="18" charset="0"/>
              </a:rPr>
              <a:t>	rightChild</a:t>
            </a:r>
            <a:r>
              <a:rPr kumimoji="1" lang="zh-CN" altLang="en-US" sz="2400">
                <a:solidFill>
                  <a:srgbClr val="000000"/>
                </a:solidFill>
                <a:latin typeface="Times New Roman" pitchFamily="18" charset="0"/>
              </a:rPr>
              <a:t>为右孩子指针</a:t>
            </a:r>
          </a:p>
          <a:p>
            <a:pPr algn="just" eaLnBrk="1" hangingPunct="1">
              <a:spcBef>
                <a:spcPct val="50000"/>
              </a:spcBef>
            </a:pPr>
            <a:r>
              <a:rPr kumimoji="1" lang="zh-CN" altLang="en-US" sz="2400">
                <a:solidFill>
                  <a:srgbClr val="000000"/>
                </a:solidFill>
                <a:latin typeface="Times New Roman" pitchFamily="18" charset="0"/>
              </a:rPr>
              <a:t>当</a:t>
            </a:r>
            <a:r>
              <a:rPr kumimoji="1" lang="en-US" altLang="zh-CN" sz="2400">
                <a:solidFill>
                  <a:srgbClr val="000000"/>
                </a:solidFill>
                <a:latin typeface="Times New Roman" pitchFamily="18" charset="0"/>
              </a:rPr>
              <a:t>rightTag = 1 </a:t>
            </a:r>
            <a:r>
              <a:rPr kumimoji="1" lang="zh-CN" altLang="en-US" sz="2400">
                <a:solidFill>
                  <a:srgbClr val="000000"/>
                </a:solidFill>
                <a:latin typeface="Times New Roman" pitchFamily="18" charset="0"/>
              </a:rPr>
              <a:t>时</a:t>
            </a:r>
            <a:r>
              <a:rPr kumimoji="1" lang="en-US" altLang="zh-CN" sz="2400">
                <a:solidFill>
                  <a:srgbClr val="000000"/>
                </a:solidFill>
                <a:latin typeface="Times New Roman" pitchFamily="18" charset="0"/>
              </a:rPr>
              <a:t>,</a:t>
            </a:r>
          </a:p>
          <a:p>
            <a:pPr algn="just" eaLnBrk="1" hangingPunct="1">
              <a:spcBef>
                <a:spcPct val="50000"/>
              </a:spcBef>
            </a:pPr>
            <a:r>
              <a:rPr kumimoji="1" lang="en-US" altLang="zh-CN" sz="2400">
                <a:solidFill>
                  <a:srgbClr val="000000"/>
                </a:solidFill>
                <a:latin typeface="Times New Roman" pitchFamily="18" charset="0"/>
              </a:rPr>
              <a:t>	rightChild</a:t>
            </a:r>
            <a:r>
              <a:rPr kumimoji="1" lang="zh-CN" altLang="en-US" sz="2400">
                <a:solidFill>
                  <a:srgbClr val="000000"/>
                </a:solidFill>
                <a:latin typeface="Times New Roman" pitchFamily="18" charset="0"/>
              </a:rPr>
              <a:t>为后继指针</a:t>
            </a:r>
            <a:endParaRPr kumimoji="1" lang="zh-CN" altLang="en-US" sz="2400">
              <a:latin typeface="Times New Roman" pitchFamily="18" charset="0"/>
            </a:endParaRPr>
          </a:p>
        </p:txBody>
      </p:sp>
      <p:sp>
        <p:nvSpPr>
          <p:cNvPr id="67587"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7588"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67589" name="Group 8"/>
          <p:cNvGrpSpPr>
            <a:grpSpLocks/>
          </p:cNvGrpSpPr>
          <p:nvPr/>
        </p:nvGrpSpPr>
        <p:grpSpPr bwMode="auto">
          <a:xfrm>
            <a:off x="4679950" y="1990725"/>
            <a:ext cx="3505200" cy="3505200"/>
            <a:chOff x="3264" y="1056"/>
            <a:chExt cx="2208" cy="2208"/>
          </a:xfrm>
        </p:grpSpPr>
        <p:sp>
          <p:nvSpPr>
            <p:cNvPr id="67591" name="Rectangle 7"/>
            <p:cNvSpPr>
              <a:spLocks noChangeArrowheads="1"/>
            </p:cNvSpPr>
            <p:nvPr/>
          </p:nvSpPr>
          <p:spPr bwMode="auto">
            <a:xfrm>
              <a:off x="3264" y="1056"/>
              <a:ext cx="2208" cy="220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67592"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1248"/>
              <a:ext cx="1896"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lang="en-US" altLang="zh-CN" dirty="0">
                <a:solidFill>
                  <a:schemeClr val="tx2"/>
                </a:solidFill>
              </a:rPr>
              <a:t>6.5 </a:t>
            </a:r>
            <a:r>
              <a:rPr lang="zh-CN" altLang="en-US" dirty="0">
                <a:solidFill>
                  <a:schemeClr val="tx2"/>
                </a:solidFill>
              </a:rPr>
              <a:t>线索二叉树 </a:t>
            </a:r>
            <a:endParaRPr lang="zh-CN" altLang="en-US" dirty="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wheel(1)">
                                      <p:cBhvr>
                                        <p:cTn id="7" dur="20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31800" y="1419225"/>
            <a:ext cx="85328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struct</a:t>
            </a:r>
            <a:r>
              <a:rPr lang="en-US" altLang="zh-CN" sz="2400"/>
              <a:t> ThreadBinTreeNode {</a:t>
            </a:r>
            <a:endParaRPr lang="zh-CN" altLang="zh-CN" sz="2400"/>
          </a:p>
          <a:p>
            <a:r>
              <a:rPr lang="en-US" altLang="zh-CN" sz="2400"/>
              <a:t>	ElemType data;</a:t>
            </a:r>
          </a:p>
          <a:p>
            <a:r>
              <a:rPr lang="en-US" altLang="zh-CN" sz="2400"/>
              <a:t>	ThreadBinTreeNode&lt;ElemType&gt; *leftChild;</a:t>
            </a:r>
          </a:p>
          <a:p>
            <a:r>
              <a:rPr lang="en-US" altLang="zh-CN" sz="2400"/>
              <a:t>	ThreadBinTreeNode&lt;ElemType&gt; *rightChild;</a:t>
            </a:r>
          </a:p>
          <a:p>
            <a:r>
              <a:rPr lang="en-US" altLang="zh-CN" sz="2400"/>
              <a:t>	</a:t>
            </a:r>
            <a:r>
              <a:rPr lang="en-US" altLang="zh-CN" sz="2400" b="1"/>
              <a:t>int</a:t>
            </a:r>
            <a:r>
              <a:rPr lang="en-US" altLang="zh-CN" sz="2400"/>
              <a:t> leftTag, rightTag;</a:t>
            </a:r>
          </a:p>
          <a:p>
            <a:r>
              <a:rPr lang="en-US" altLang="zh-CN" sz="2400"/>
              <a:t>	ThreadBinTreeNode();</a:t>
            </a:r>
          </a:p>
          <a:p>
            <a:r>
              <a:rPr lang="en-US" altLang="zh-CN" sz="2400"/>
              <a:t>	ThreadBinTreeNode(</a:t>
            </a:r>
            <a:r>
              <a:rPr lang="en-US" altLang="zh-CN" sz="2400" b="1"/>
              <a:t>const</a:t>
            </a:r>
            <a:r>
              <a:rPr lang="en-US" altLang="zh-CN" sz="2400"/>
              <a:t> ElemType &amp;d, </a:t>
            </a:r>
          </a:p>
          <a:p>
            <a:r>
              <a:rPr lang="en-US" altLang="zh-CN" sz="2400"/>
              <a:t>	      ThreadBinTreeNode&lt;ElemType&gt; *lChild=NULL, </a:t>
            </a:r>
          </a:p>
          <a:p>
            <a:r>
              <a:rPr lang="en-US" altLang="zh-CN" sz="2400"/>
              <a:t>	      ThreadBinTreeNode&lt;ElemType&gt; *rChild=NULL, </a:t>
            </a:r>
          </a:p>
          <a:p>
            <a:r>
              <a:rPr lang="en-US" altLang="zh-CN" sz="2400"/>
              <a:t>	      </a:t>
            </a:r>
            <a:r>
              <a:rPr lang="en-US" altLang="zh-CN" sz="2400" b="1"/>
              <a:t>int</a:t>
            </a:r>
            <a:r>
              <a:rPr lang="en-US" altLang="zh-CN" sz="2400"/>
              <a:t> leftTag=0, 	</a:t>
            </a:r>
            <a:r>
              <a:rPr lang="en-US" altLang="zh-CN" sz="2400" b="1"/>
              <a:t>int</a:t>
            </a:r>
            <a:r>
              <a:rPr lang="en-US" altLang="zh-CN" sz="2400"/>
              <a:t> rightTag=0);</a:t>
            </a:r>
          </a:p>
          <a:p>
            <a:r>
              <a:rPr lang="en-US" altLang="zh-CN" sz="2400"/>
              <a:t>};</a:t>
            </a:r>
            <a:endParaRPr lang="zh-CN" altLang="zh-CN" sz="2400"/>
          </a:p>
        </p:txBody>
      </p:sp>
      <p:sp>
        <p:nvSpPr>
          <p:cNvPr id="68611"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8612"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线索二叉树</a:t>
            </a:r>
            <a:r>
              <a:rPr lang="zh-CN" altLang="en-US" dirty="0"/>
              <a:t>结点</a:t>
            </a:r>
            <a:r>
              <a:rPr lang="zh-CN" altLang="zh-CN" dirty="0"/>
              <a:t>的类模板定义</a:t>
            </a:r>
            <a:endParaRPr lang="zh-CN" altLang="en-US" dirty="0"/>
          </a:p>
        </p:txBody>
      </p:sp>
    </p:spTree>
  </p:cSld>
  <p:clrMapOvr>
    <a:masterClrMapping/>
  </p:clrMapOvr>
  <p:transition spd="slow">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79388" y="1304925"/>
            <a:ext cx="87852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 </a:t>
            </a:r>
            <a:r>
              <a:rPr lang="en-US" altLang="zh-CN" sz="2400" b="1"/>
              <a:t>class</a:t>
            </a:r>
            <a:r>
              <a:rPr lang="en-US" altLang="zh-CN" sz="2400"/>
              <a:t> InThreadBinTree  {</a:t>
            </a:r>
            <a:endParaRPr lang="zh-CN" altLang="zh-CN" sz="2400"/>
          </a:p>
          <a:p>
            <a:r>
              <a:rPr lang="en-US" altLang="zh-CN" sz="2400" b="1"/>
              <a:t>protected</a:t>
            </a:r>
            <a:r>
              <a:rPr lang="en-US" altLang="zh-CN" sz="2400"/>
              <a:t>:</a:t>
            </a:r>
            <a:endParaRPr lang="zh-CN" altLang="zh-CN" sz="2400"/>
          </a:p>
          <a:p>
            <a:r>
              <a:rPr lang="en-US" altLang="zh-CN" sz="2400"/>
              <a:t>      ThreadBinTreeNode&lt;ElemType&gt; *root;</a:t>
            </a:r>
            <a:endParaRPr lang="zh-CN" altLang="zh-CN" sz="2400"/>
          </a:p>
          <a:p>
            <a:r>
              <a:rPr lang="en-US" altLang="zh-CN" sz="2400" b="1"/>
              <a:t>      void</a:t>
            </a:r>
            <a:r>
              <a:rPr lang="en-US" altLang="zh-CN" sz="2400"/>
              <a:t> InThreadHelp(ThreadBinTreeNode&lt;ElemType&gt; *p, </a:t>
            </a:r>
            <a:endParaRPr lang="zh-CN" altLang="zh-CN" sz="2400"/>
          </a:p>
          <a:p>
            <a:r>
              <a:rPr lang="en-US" altLang="zh-CN" sz="2400"/>
              <a:t>            ThreadBinTreeNode&lt;ElemType&gt; *&amp;pre);</a:t>
            </a:r>
            <a:endParaRPr lang="zh-CN" altLang="zh-CN" sz="2400"/>
          </a:p>
          <a:p>
            <a:r>
              <a:rPr lang="en-US" altLang="zh-CN" sz="2400"/>
              <a:t>      ThreadBinTreeNode&lt;ElemType&gt; *Trans</a:t>
            </a:r>
            <a:r>
              <a:rPr lang="en-US" altLang="zh-CN" sz="2400" b="1"/>
              <a:t>for</a:t>
            </a:r>
            <a:r>
              <a:rPr lang="en-US" altLang="zh-CN" sz="2400"/>
              <a:t>mHelp (</a:t>
            </a:r>
          </a:p>
          <a:p>
            <a:r>
              <a:rPr lang="en-US" altLang="zh-CN" sz="2400"/>
              <a:t>            BinTreeNode&lt;ElemType&gt; *r);</a:t>
            </a:r>
            <a:endParaRPr lang="zh-CN" altLang="zh-CN" sz="2400"/>
          </a:p>
          <a:p>
            <a:r>
              <a:rPr lang="en-US" altLang="zh-CN" sz="2400"/>
              <a:t>      ThreadBinTreeNode&lt;ElemType&gt; *CopyTreeHelp(</a:t>
            </a:r>
            <a:endParaRPr lang="zh-CN" altLang="zh-CN" sz="2400"/>
          </a:p>
          <a:p>
            <a:r>
              <a:rPr lang="en-US" altLang="zh-CN" sz="2400"/>
              <a:t>	ThreadBinTreeNode&lt;ElemType&gt; *t);	</a:t>
            </a:r>
            <a:endParaRPr lang="zh-CN" altLang="zh-CN" sz="2400"/>
          </a:p>
          <a:p>
            <a:r>
              <a:rPr lang="en-US" altLang="zh-CN" sz="2400" b="1"/>
              <a:t>      void</a:t>
            </a:r>
            <a:r>
              <a:rPr lang="en-US" altLang="zh-CN" sz="2400"/>
              <a:t> DestroyHelp(ThreadBinTreeNode&lt;ElemType&gt; * &amp;r);</a:t>
            </a:r>
          </a:p>
          <a:p>
            <a:r>
              <a:rPr lang="en-US" altLang="zh-CN" sz="2400" b="1"/>
              <a:t>public</a:t>
            </a:r>
            <a:r>
              <a:rPr lang="en-US" altLang="zh-CN" sz="2400"/>
              <a:t>:</a:t>
            </a:r>
            <a:endParaRPr lang="zh-CN" altLang="zh-CN" sz="2400"/>
          </a:p>
          <a:p>
            <a:r>
              <a:rPr lang="en-US" altLang="zh-CN" sz="2400"/>
              <a:t>      InThreadBinTree(</a:t>
            </a:r>
            <a:r>
              <a:rPr lang="en-US" altLang="zh-CN" sz="2400" b="1"/>
              <a:t>const</a:t>
            </a:r>
            <a:r>
              <a:rPr lang="en-US" altLang="zh-CN" sz="2400"/>
              <a:t> BinaryTree&lt;ElemType&gt; &amp;bt);</a:t>
            </a:r>
          </a:p>
          <a:p>
            <a:r>
              <a:rPr lang="en-US" altLang="zh-CN" sz="2400" b="1"/>
              <a:t>      virtual</a:t>
            </a:r>
            <a:r>
              <a:rPr lang="en-US" altLang="zh-CN" sz="2400"/>
              <a:t> ~InThreadBinTree();</a:t>
            </a:r>
          </a:p>
          <a:p>
            <a:r>
              <a:rPr lang="en-US" altLang="zh-CN" sz="2400"/>
              <a:t>      ThreadBinTreeNode&lt;ElemType&gt; *GetRoot() </a:t>
            </a:r>
            <a:r>
              <a:rPr lang="en-US" altLang="zh-CN" sz="2400" b="1"/>
              <a:t>const</a:t>
            </a:r>
            <a:r>
              <a:rPr lang="en-US" altLang="zh-CN" sz="2400"/>
              <a:t>;</a:t>
            </a:r>
          </a:p>
        </p:txBody>
      </p:sp>
      <p:sp>
        <p:nvSpPr>
          <p:cNvPr id="69635"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9636"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en-US" dirty="0"/>
              <a:t>中序</a:t>
            </a:r>
            <a:r>
              <a:rPr lang="zh-CN" altLang="zh-CN" dirty="0"/>
              <a:t>线索二叉树的类模板定义</a:t>
            </a:r>
            <a:endParaRPr lang="zh-CN" altLang="en-US" dirty="0"/>
          </a:p>
        </p:txBody>
      </p:sp>
    </p:spTree>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t>树的术语</a:t>
            </a:r>
          </a:p>
        </p:txBody>
      </p:sp>
      <p:sp>
        <p:nvSpPr>
          <p:cNvPr id="3" name="文本占位符 2"/>
          <p:cNvSpPr>
            <a:spLocks noGrp="1"/>
          </p:cNvSpPr>
          <p:nvPr>
            <p:ph type="body" idx="1"/>
          </p:nvPr>
        </p:nvSpPr>
        <p:spPr>
          <a:xfrm>
            <a:off x="300038" y="1384300"/>
            <a:ext cx="3371850" cy="5075238"/>
          </a:xfrm>
        </p:spPr>
        <p:txBody>
          <a:bodyPr/>
          <a:lstStyle/>
          <a:p>
            <a:pPr>
              <a:spcBef>
                <a:spcPct val="50000"/>
              </a:spcBef>
              <a:defRPr/>
            </a:pPr>
            <a:r>
              <a:rPr lang="en-US" altLang="zh-CN" dirty="0">
                <a:latin typeface="Times New Roman" pitchFamily="18" charset="0"/>
                <a:ea typeface="宋体" pitchFamily="2" charset="-122"/>
              </a:rPr>
              <a:t>1</a:t>
            </a:r>
            <a:r>
              <a:rPr lang="zh-CN" altLang="en-US" dirty="0">
                <a:latin typeface="Times New Roman" pitchFamily="18" charset="0"/>
                <a:ea typeface="宋体" pitchFamily="2" charset="-122"/>
              </a:rPr>
              <a:t>．结点</a:t>
            </a:r>
            <a:endParaRPr lang="en-US" altLang="zh-CN" dirty="0">
              <a:latin typeface="Times New Roman" pitchFamily="18" charset="0"/>
              <a:ea typeface="宋体" pitchFamily="2" charset="-122"/>
            </a:endParaRPr>
          </a:p>
          <a:p>
            <a:pPr>
              <a:spcBef>
                <a:spcPct val="50000"/>
              </a:spcBef>
              <a:defRPr/>
            </a:pPr>
            <a:r>
              <a:rPr lang="en-US" altLang="zh-CN" dirty="0">
                <a:latin typeface="Times New Roman" pitchFamily="18" charset="0"/>
                <a:ea typeface="宋体" pitchFamily="2" charset="-122"/>
              </a:rPr>
              <a:t>2</a:t>
            </a:r>
            <a:r>
              <a:rPr lang="zh-CN" altLang="en-US" dirty="0">
                <a:latin typeface="Times New Roman" pitchFamily="18" charset="0"/>
                <a:ea typeface="宋体" pitchFamily="2" charset="-122"/>
              </a:rPr>
              <a:t>．结点的度</a:t>
            </a:r>
            <a:endParaRPr lang="en-US" altLang="zh-CN" dirty="0">
              <a:latin typeface="Times New Roman" pitchFamily="18" charset="0"/>
              <a:ea typeface="宋体" pitchFamily="2" charset="-122"/>
            </a:endParaRPr>
          </a:p>
          <a:p>
            <a:pPr>
              <a:spcBef>
                <a:spcPct val="50000"/>
              </a:spcBef>
              <a:defRPr/>
            </a:pPr>
            <a:r>
              <a:rPr lang="en-US" altLang="zh-CN" dirty="0">
                <a:latin typeface="Times New Roman" pitchFamily="18" charset="0"/>
                <a:ea typeface="宋体" pitchFamily="2" charset="-122"/>
              </a:rPr>
              <a:t>3</a:t>
            </a:r>
            <a:r>
              <a:rPr lang="zh-CN" altLang="en-US" dirty="0">
                <a:latin typeface="Times New Roman" pitchFamily="18" charset="0"/>
                <a:ea typeface="宋体" pitchFamily="2" charset="-122"/>
              </a:rPr>
              <a:t>．终端结点</a:t>
            </a:r>
            <a:endParaRPr lang="en-US" altLang="zh-CN" dirty="0">
              <a:latin typeface="Times New Roman" pitchFamily="18" charset="0"/>
              <a:ea typeface="宋体" pitchFamily="2" charset="-122"/>
            </a:endParaRPr>
          </a:p>
          <a:p>
            <a:pPr>
              <a:spcBef>
                <a:spcPct val="50000"/>
              </a:spcBef>
              <a:defRPr/>
            </a:pPr>
            <a:r>
              <a:rPr lang="en-US" altLang="zh-CN" dirty="0">
                <a:latin typeface="Times New Roman" pitchFamily="18" charset="0"/>
                <a:ea typeface="宋体" pitchFamily="2" charset="-122"/>
              </a:rPr>
              <a:t>4</a:t>
            </a:r>
            <a:r>
              <a:rPr lang="zh-CN" altLang="en-US" dirty="0">
                <a:latin typeface="Times New Roman" pitchFamily="18" charset="0"/>
                <a:ea typeface="宋体" pitchFamily="2" charset="-122"/>
              </a:rPr>
              <a:t>．非终端结点</a:t>
            </a:r>
            <a:endParaRPr lang="en-US" altLang="zh-CN" dirty="0">
              <a:latin typeface="Times New Roman" pitchFamily="18" charset="0"/>
              <a:ea typeface="宋体" pitchFamily="2" charset="-122"/>
            </a:endParaRPr>
          </a:p>
          <a:p>
            <a:pPr>
              <a:spcBef>
                <a:spcPct val="50000"/>
              </a:spcBef>
              <a:defRPr/>
            </a:pPr>
            <a:r>
              <a:rPr lang="en-US" altLang="zh-CN" dirty="0">
                <a:latin typeface="Times New Roman" pitchFamily="18" charset="0"/>
                <a:ea typeface="宋体" pitchFamily="2" charset="-122"/>
              </a:rPr>
              <a:t>5</a:t>
            </a:r>
            <a:r>
              <a:rPr lang="zh-CN" altLang="en-US" dirty="0">
                <a:latin typeface="Times New Roman" pitchFamily="18" charset="0"/>
                <a:ea typeface="宋体" pitchFamily="2" charset="-122"/>
              </a:rPr>
              <a:t>．树的度</a:t>
            </a:r>
            <a:endParaRPr lang="en-US" altLang="zh-CN" dirty="0">
              <a:latin typeface="Times New Roman" pitchFamily="18" charset="0"/>
              <a:ea typeface="宋体" pitchFamily="2" charset="-122"/>
            </a:endParaRPr>
          </a:p>
          <a:p>
            <a:pPr>
              <a:spcBef>
                <a:spcPct val="50000"/>
              </a:spcBef>
              <a:defRPr/>
            </a:pPr>
            <a:r>
              <a:rPr lang="en-US" altLang="zh-CN" dirty="0">
                <a:latin typeface="Times New Roman" pitchFamily="18" charset="0"/>
                <a:ea typeface="宋体" pitchFamily="2" charset="-122"/>
              </a:rPr>
              <a:t>6</a:t>
            </a:r>
            <a:r>
              <a:rPr lang="zh-CN" altLang="en-US" dirty="0">
                <a:latin typeface="Times New Roman" pitchFamily="18" charset="0"/>
                <a:ea typeface="宋体" pitchFamily="2" charset="-122"/>
              </a:rPr>
              <a:t>．孩子和双亲</a:t>
            </a:r>
            <a:endParaRPr lang="en-US" altLang="zh-CN" dirty="0">
              <a:latin typeface="Times New Roman" pitchFamily="18" charset="0"/>
              <a:ea typeface="宋体" pitchFamily="2" charset="-122"/>
            </a:endParaRPr>
          </a:p>
          <a:p>
            <a:pPr>
              <a:spcBef>
                <a:spcPct val="50000"/>
              </a:spcBef>
              <a:defRPr/>
            </a:pPr>
            <a:r>
              <a:rPr lang="en-US" altLang="zh-CN" dirty="0">
                <a:latin typeface="Times New Roman" pitchFamily="18" charset="0"/>
                <a:ea typeface="宋体" pitchFamily="2" charset="-122"/>
              </a:rPr>
              <a:t>7</a:t>
            </a:r>
            <a:r>
              <a:rPr lang="zh-CN" altLang="en-US" dirty="0">
                <a:latin typeface="Times New Roman" pitchFamily="18" charset="0"/>
                <a:ea typeface="宋体" pitchFamily="2" charset="-122"/>
              </a:rPr>
              <a:t>．兄弟</a:t>
            </a:r>
            <a:endParaRPr lang="en-US" altLang="zh-CN" dirty="0">
              <a:latin typeface="Times New Roman" pitchFamily="18" charset="0"/>
              <a:ea typeface="宋体" pitchFamily="2" charset="-122"/>
            </a:endParaRPr>
          </a:p>
          <a:p>
            <a:pPr>
              <a:spcBef>
                <a:spcPct val="50000"/>
              </a:spcBef>
              <a:defRPr/>
            </a:pPr>
            <a:endParaRPr lang="zh-CN" altLang="en-US" dirty="0">
              <a:latin typeface="Times New Roman" pitchFamily="18" charset="0"/>
              <a:ea typeface="宋体" pitchFamily="2" charset="-122"/>
            </a:endParaRPr>
          </a:p>
          <a:p>
            <a:pPr>
              <a:defRPr/>
            </a:pPr>
            <a:endParaRPr lang="zh-CN" altLang="en-US" dirty="0"/>
          </a:p>
        </p:txBody>
      </p:sp>
      <p:grpSp>
        <p:nvGrpSpPr>
          <p:cNvPr id="15364" name="Group 5"/>
          <p:cNvGrpSpPr>
            <a:grpSpLocks/>
          </p:cNvGrpSpPr>
          <p:nvPr/>
        </p:nvGrpSpPr>
        <p:grpSpPr bwMode="auto">
          <a:xfrm>
            <a:off x="2663825" y="1503363"/>
            <a:ext cx="5832475" cy="3921125"/>
            <a:chOff x="2928" y="720"/>
            <a:chExt cx="2688" cy="2304"/>
          </a:xfrm>
        </p:grpSpPr>
        <p:sp>
          <p:nvSpPr>
            <p:cNvPr id="9" name="Rectangle 4"/>
            <p:cNvSpPr>
              <a:spLocks noChangeArrowheads="1"/>
            </p:cNvSpPr>
            <p:nvPr/>
          </p:nvSpPr>
          <p:spPr bwMode="auto">
            <a:xfrm>
              <a:off x="2928" y="720"/>
              <a:ext cx="2688" cy="2304"/>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Arial" charset="0"/>
              </a:endParaRPr>
            </a:p>
          </p:txBody>
        </p:sp>
        <p:pic>
          <p:nvPicPr>
            <p:cNvPr id="15366" name="Picture 2" descr="E:\数据结构教材\pictures6\6-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816"/>
              <a:ext cx="2496"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plit orient="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79388" y="1304925"/>
            <a:ext cx="87852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       void</a:t>
            </a:r>
            <a:r>
              <a:rPr lang="en-US" altLang="zh-CN" sz="2400"/>
              <a:t> </a:t>
            </a:r>
            <a:r>
              <a:rPr lang="en-US" altLang="zh-CN" sz="2400" b="1"/>
              <a:t>InT</a:t>
            </a:r>
            <a:r>
              <a:rPr lang="en-US" altLang="zh-CN" sz="2400"/>
              <a:t>hread();</a:t>
            </a:r>
          </a:p>
          <a:p>
            <a:r>
              <a:rPr lang="en-US" altLang="zh-CN" sz="2400"/>
              <a:t>       ThreadBinTreeNode&lt;ElemType&gt; *GetFirst() </a:t>
            </a:r>
            <a:r>
              <a:rPr lang="en-US" altLang="zh-CN" sz="2400" b="1"/>
              <a:t>const</a:t>
            </a:r>
            <a:r>
              <a:rPr lang="en-US" altLang="zh-CN" sz="2400"/>
              <a:t>;</a:t>
            </a:r>
          </a:p>
          <a:p>
            <a:r>
              <a:rPr lang="en-US" altLang="zh-CN" sz="2400"/>
              <a:t>       ThreadBinTreeNode&lt;ElemType&gt; *GetLast() </a:t>
            </a:r>
            <a:r>
              <a:rPr lang="en-US" altLang="zh-CN" sz="2400" b="1"/>
              <a:t>const</a:t>
            </a:r>
            <a:r>
              <a:rPr lang="en-US" altLang="zh-CN" sz="2400"/>
              <a:t>;</a:t>
            </a:r>
          </a:p>
          <a:p>
            <a:r>
              <a:rPr lang="en-US" altLang="zh-CN" sz="2400"/>
              <a:t>       ThreadBinTreeNode&lt;ElemType&gt;</a:t>
            </a:r>
          </a:p>
          <a:p>
            <a:r>
              <a:rPr lang="en-US" altLang="zh-CN" sz="2400"/>
              <a:t>             *GetNext(ThreadBinTreeNode&lt;ElemType&gt; *p) ;</a:t>
            </a:r>
          </a:p>
          <a:p>
            <a:r>
              <a:rPr lang="en-US" altLang="zh-CN" sz="2400" b="1"/>
              <a:t>       void</a:t>
            </a:r>
            <a:r>
              <a:rPr lang="en-US" altLang="zh-CN" sz="2400"/>
              <a:t> InsertRightChild(ThreadBinTreeNode&lt;ElemType&gt; *p,</a:t>
            </a:r>
          </a:p>
          <a:p>
            <a:r>
              <a:rPr lang="en-US" altLang="zh-CN" sz="2400"/>
              <a:t>             </a:t>
            </a:r>
            <a:r>
              <a:rPr lang="en-US" altLang="zh-CN" sz="2400" b="1"/>
              <a:t>const</a:t>
            </a:r>
            <a:r>
              <a:rPr lang="en-US" altLang="zh-CN" sz="2400"/>
              <a:t> ElemType &amp;e);</a:t>
            </a:r>
          </a:p>
          <a:p>
            <a:r>
              <a:rPr lang="en-US" altLang="zh-CN" sz="2400" b="1"/>
              <a:t>       void</a:t>
            </a:r>
            <a:r>
              <a:rPr lang="en-US" altLang="zh-CN" sz="2400"/>
              <a:t> DeleteLeftChild(ThreadBinTreeNode&lt;ElemType&gt; *p);</a:t>
            </a:r>
          </a:p>
          <a:p>
            <a:r>
              <a:rPr lang="en-US" altLang="zh-CN" sz="2400" b="1"/>
              <a:t>       void</a:t>
            </a:r>
            <a:r>
              <a:rPr lang="en-US" altLang="zh-CN" sz="2400"/>
              <a:t> InOrder(</a:t>
            </a:r>
            <a:r>
              <a:rPr lang="en-US" altLang="zh-CN" sz="2400" b="1"/>
              <a:t>void</a:t>
            </a:r>
            <a:r>
              <a:rPr lang="en-US" altLang="zh-CN" sz="2400"/>
              <a:t> (*Visit)(</a:t>
            </a:r>
            <a:r>
              <a:rPr lang="en-US" altLang="zh-CN" sz="2400" b="1"/>
              <a:t>const</a:t>
            </a:r>
            <a:r>
              <a:rPr lang="en-US" altLang="zh-CN" sz="2400"/>
              <a:t> ElemType &amp;)) </a:t>
            </a:r>
            <a:r>
              <a:rPr lang="en-US" altLang="zh-CN" sz="2400" b="1"/>
              <a:t>const</a:t>
            </a:r>
            <a:r>
              <a:rPr lang="en-US" altLang="zh-CN" sz="2400"/>
              <a:t>;</a:t>
            </a:r>
          </a:p>
          <a:p>
            <a:r>
              <a:rPr lang="en-US" altLang="zh-CN" sz="2400"/>
              <a:t>       InThreadBinTree(</a:t>
            </a:r>
            <a:r>
              <a:rPr lang="en-US" altLang="zh-CN" sz="2400" b="1"/>
              <a:t>const</a:t>
            </a:r>
            <a:r>
              <a:rPr lang="en-US" altLang="zh-CN" sz="2400"/>
              <a:t> InThreadBinTree&lt;ElemType&gt; &amp;t);</a:t>
            </a:r>
          </a:p>
          <a:p>
            <a:r>
              <a:rPr lang="en-US" altLang="zh-CN" sz="2400"/>
              <a:t>       InThreadBinTree&lt;ElemType&gt; &amp;operator=(</a:t>
            </a:r>
          </a:p>
          <a:p>
            <a:r>
              <a:rPr lang="en-US" altLang="zh-CN" sz="2400" b="1"/>
              <a:t>             const</a:t>
            </a:r>
            <a:r>
              <a:rPr lang="en-US" altLang="zh-CN" sz="2400"/>
              <a:t> InThreadBinTree&lt;ElemType&gt;&amp; t);</a:t>
            </a:r>
          </a:p>
          <a:p>
            <a:r>
              <a:rPr lang="en-US" altLang="zh-CN" sz="2400"/>
              <a:t>};</a:t>
            </a:r>
            <a:endParaRPr lang="zh-CN" altLang="zh-CN" sz="2400"/>
          </a:p>
        </p:txBody>
      </p:sp>
      <p:sp>
        <p:nvSpPr>
          <p:cNvPr id="70659"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0660"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en-US" dirty="0"/>
              <a:t>中序</a:t>
            </a:r>
            <a:r>
              <a:rPr lang="zh-CN" altLang="zh-CN" dirty="0"/>
              <a:t>线索二叉树的类模板定义</a:t>
            </a:r>
            <a:endParaRPr lang="zh-CN" altLang="en-US" dirty="0"/>
          </a:p>
        </p:txBody>
      </p:sp>
    </p:spTree>
  </p:cSld>
  <p:clrMapOvr>
    <a:masterClrMapping/>
  </p:clrMapOvr>
  <p:transition spd="slow">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0" y="1304925"/>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InThreadBinTree&lt;ElemType&gt;::</a:t>
            </a:r>
          </a:p>
          <a:p>
            <a:r>
              <a:rPr lang="en-US" altLang="zh-CN" sz="2400"/>
              <a:t>InThreadHelp(ThreadBinTreeNode&lt;ElemType&gt; *p, </a:t>
            </a:r>
          </a:p>
          <a:p>
            <a:r>
              <a:rPr lang="en-US" altLang="zh-CN" sz="2400"/>
              <a:t>    ThreadBinTreeNode&lt;ElemType&gt; *&amp;pre)  {</a:t>
            </a:r>
            <a:endParaRPr lang="zh-CN" altLang="zh-CN" sz="2400"/>
          </a:p>
          <a:p>
            <a:r>
              <a:rPr lang="en-US" altLang="zh-CN" sz="2400" b="1"/>
              <a:t>    if</a:t>
            </a:r>
            <a:r>
              <a:rPr lang="en-US" altLang="zh-CN" sz="2400"/>
              <a:t> (p != NULL)	{	InThreadHelp(p-&gt;leftChild, pre);</a:t>
            </a:r>
          </a:p>
          <a:p>
            <a:r>
              <a:rPr lang="en-US" altLang="zh-CN" sz="2400"/>
              <a:t>	</a:t>
            </a:r>
            <a:r>
              <a:rPr lang="en-US" altLang="zh-CN" sz="2400" b="1"/>
              <a:t>if (</a:t>
            </a:r>
            <a:r>
              <a:rPr lang="en-US" altLang="zh-CN" sz="2400"/>
              <a:t>p-&gt;leftChild == NULL)	{</a:t>
            </a:r>
          </a:p>
          <a:p>
            <a:r>
              <a:rPr lang="en-US" altLang="zh-CN" sz="2400"/>
              <a:t>	     p-&gt;leftChild=pre;	     p-&gt;leftTag=1;</a:t>
            </a:r>
          </a:p>
          <a:p>
            <a:r>
              <a:rPr lang="en-US" altLang="zh-CN" sz="2400"/>
              <a:t>	}</a:t>
            </a:r>
            <a:endParaRPr lang="zh-CN" altLang="zh-CN" sz="2400"/>
          </a:p>
          <a:p>
            <a:r>
              <a:rPr lang="en-US" altLang="zh-CN" sz="2400"/>
              <a:t>	</a:t>
            </a:r>
            <a:r>
              <a:rPr lang="en-US" altLang="zh-CN" sz="2400" b="1"/>
              <a:t>else</a:t>
            </a:r>
            <a:r>
              <a:rPr lang="en-US" altLang="zh-CN" sz="2400"/>
              <a:t>	p-&gt;leftTag=0;	</a:t>
            </a:r>
            <a:endParaRPr lang="zh-CN" altLang="zh-CN" sz="2400"/>
          </a:p>
          <a:p>
            <a:r>
              <a:rPr lang="en-US" altLang="zh-CN" sz="2400"/>
              <a:t>	</a:t>
            </a:r>
            <a:r>
              <a:rPr lang="en-US" altLang="zh-CN" sz="2400" b="1"/>
              <a:t>if (</a:t>
            </a:r>
            <a:r>
              <a:rPr lang="en-US" altLang="zh-CN" sz="2400"/>
              <a:t>pre != NULL &amp;&amp; pre-&gt;rightChild == NULL)	{</a:t>
            </a:r>
          </a:p>
          <a:p>
            <a:r>
              <a:rPr lang="en-US" altLang="zh-CN" sz="2400"/>
              <a:t>	     pre-&gt;rightChild=p;     pre-&gt;rightTag=1;			}</a:t>
            </a:r>
            <a:endParaRPr lang="zh-CN" altLang="zh-CN" sz="2400"/>
          </a:p>
          <a:p>
            <a:r>
              <a:rPr lang="en-US" altLang="zh-CN" sz="2400"/>
              <a:t>  	</a:t>
            </a:r>
            <a:r>
              <a:rPr lang="en-US" altLang="zh-CN" sz="2400" b="1"/>
              <a:t>else</a:t>
            </a:r>
            <a:r>
              <a:rPr lang="en-US" altLang="zh-CN" sz="2400"/>
              <a:t> </a:t>
            </a:r>
            <a:r>
              <a:rPr lang="en-US" altLang="zh-CN" sz="2400" b="1"/>
              <a:t>if</a:t>
            </a:r>
            <a:r>
              <a:rPr lang="en-US" altLang="zh-CN" sz="2400"/>
              <a:t> (pre != NULL)     pre-&gt;rightTag=0;</a:t>
            </a:r>
            <a:endParaRPr lang="zh-CN" altLang="zh-CN" sz="2400"/>
          </a:p>
          <a:p>
            <a:r>
              <a:rPr lang="en-US" altLang="zh-CN" sz="2400"/>
              <a:t>	pre=p;		InThreadHelp(p-&gt;rightChild, pre);	</a:t>
            </a:r>
          </a:p>
          <a:p>
            <a:r>
              <a:rPr lang="en-US" altLang="zh-CN" sz="2400"/>
              <a:t>    }</a:t>
            </a:r>
            <a:endParaRPr lang="zh-CN" altLang="zh-CN" sz="2400"/>
          </a:p>
          <a:p>
            <a:r>
              <a:rPr lang="en-US" altLang="zh-CN" sz="2400"/>
              <a:t>} </a:t>
            </a:r>
            <a:endParaRPr lang="zh-CN" altLang="zh-CN" sz="2400"/>
          </a:p>
        </p:txBody>
      </p:sp>
      <p:sp>
        <p:nvSpPr>
          <p:cNvPr id="71683"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1684"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中序线索</a:t>
            </a:r>
            <a:r>
              <a:rPr lang="zh-CN" altLang="en-US" dirty="0"/>
              <a:t>化以</a:t>
            </a:r>
            <a:r>
              <a:rPr lang="en-US" altLang="zh-CN" dirty="0"/>
              <a:t>p</a:t>
            </a:r>
            <a:r>
              <a:rPr lang="zh-CN" altLang="en-US" dirty="0"/>
              <a:t>为根的</a:t>
            </a:r>
            <a:r>
              <a:rPr lang="zh-CN" altLang="zh-CN" dirty="0"/>
              <a:t>二叉树</a:t>
            </a:r>
            <a:endParaRPr lang="zh-CN" altLang="en-US" dirty="0"/>
          </a:p>
        </p:txBody>
      </p:sp>
    </p:spTree>
  </p:cSld>
  <p:clrMapOvr>
    <a:masterClrMapping/>
  </p:clrMapOvr>
  <p:transition spd="slow">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39750" y="1304925"/>
            <a:ext cx="80994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b="1"/>
              <a:t>void</a:t>
            </a:r>
            <a:r>
              <a:rPr lang="en-US" altLang="zh-CN" sz="2400"/>
              <a:t> InThreadBinTree&lt;ElemType&gt;::</a:t>
            </a:r>
            <a:r>
              <a:rPr lang="en-US" altLang="zh-CN" sz="2400" b="1"/>
              <a:t>InT</a:t>
            </a:r>
            <a:r>
              <a:rPr lang="en-US" altLang="zh-CN" sz="2400"/>
              <a:t>hread(){</a:t>
            </a:r>
            <a:endParaRPr lang="zh-CN" altLang="zh-CN" sz="2400"/>
          </a:p>
          <a:p>
            <a:r>
              <a:rPr lang="en-US" altLang="zh-CN" sz="2400"/>
              <a:t>	ThreadBinTreeNode&lt;ElemType&gt; *pre=NULL;</a:t>
            </a:r>
          </a:p>
          <a:p>
            <a:r>
              <a:rPr lang="en-US" altLang="zh-CN" sz="2400"/>
              <a:t>	InThreadHelp(root, pre);</a:t>
            </a:r>
          </a:p>
          <a:p>
            <a:r>
              <a:rPr lang="en-US" altLang="zh-CN" sz="2400"/>
              <a:t>	pre-&gt;rightTag=1;</a:t>
            </a:r>
          </a:p>
          <a:p>
            <a:r>
              <a:rPr lang="en-US" altLang="zh-CN" sz="2400"/>
              <a:t>}</a:t>
            </a:r>
            <a:endParaRPr lang="zh-CN" altLang="zh-CN" sz="2400"/>
          </a:p>
        </p:txBody>
      </p:sp>
      <p:sp>
        <p:nvSpPr>
          <p:cNvPr id="72707"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2708"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建立中序线索二叉树</a:t>
            </a:r>
            <a:endParaRPr lang="zh-CN" altLang="en-US" dirty="0"/>
          </a:p>
        </p:txBody>
      </p:sp>
      <p:pic>
        <p:nvPicPr>
          <p:cNvPr id="8"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650" y="3033713"/>
            <a:ext cx="3708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15900" y="1349375"/>
            <a:ext cx="8099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endParaRPr lang="zh-CN" altLang="zh-CN" sz="2400"/>
          </a:p>
          <a:p>
            <a:r>
              <a:rPr lang="en-US" altLang="zh-CN" sz="2400"/>
              <a:t>ThreadBinTreeNode&lt;ElemType&gt; *InThreadBinTree&lt;ElemType&gt;::GetFirst() </a:t>
            </a:r>
            <a:r>
              <a:rPr lang="en-US" altLang="zh-CN" sz="2400" b="1"/>
              <a:t>const  </a:t>
            </a:r>
            <a:r>
              <a:rPr lang="en-US" altLang="zh-CN" sz="2400"/>
              <a:t>{</a:t>
            </a:r>
          </a:p>
          <a:p>
            <a:r>
              <a:rPr lang="en-US" altLang="zh-CN" sz="2400" b="1"/>
              <a:t>      if</a:t>
            </a:r>
            <a:r>
              <a:rPr lang="en-US" altLang="zh-CN" sz="2400"/>
              <a:t> (root == NULL)</a:t>
            </a:r>
            <a:endParaRPr lang="zh-CN" altLang="zh-CN" sz="2400"/>
          </a:p>
          <a:p>
            <a:r>
              <a:rPr lang="en-US" altLang="zh-CN" sz="2400"/>
              <a:t>                </a:t>
            </a:r>
            <a:r>
              <a:rPr lang="en-US" altLang="zh-CN" sz="2400" b="1"/>
              <a:t>return</a:t>
            </a:r>
            <a:r>
              <a:rPr lang="en-US" altLang="zh-CN" sz="2400"/>
              <a:t>  NULL;</a:t>
            </a:r>
            <a:endParaRPr lang="zh-CN" altLang="zh-CN" sz="2400"/>
          </a:p>
          <a:p>
            <a:r>
              <a:rPr lang="en-US" altLang="zh-CN" sz="2400"/>
              <a:t>      </a:t>
            </a:r>
            <a:r>
              <a:rPr lang="en-US" altLang="zh-CN" sz="2400" b="1"/>
              <a:t>else</a:t>
            </a:r>
            <a:r>
              <a:rPr lang="en-US" altLang="zh-CN" sz="2400"/>
              <a:t> {</a:t>
            </a:r>
            <a:endParaRPr lang="zh-CN" altLang="zh-CN" sz="2400"/>
          </a:p>
          <a:p>
            <a:r>
              <a:rPr lang="en-US" altLang="zh-CN" sz="2400"/>
              <a:t>           ThreadBinTreeNode&lt;ElemType&gt; *p=root;</a:t>
            </a:r>
            <a:endParaRPr lang="zh-CN" altLang="zh-CN" sz="2400"/>
          </a:p>
          <a:p>
            <a:r>
              <a:rPr lang="en-US" altLang="zh-CN" sz="2400"/>
              <a:t>	</a:t>
            </a:r>
            <a:r>
              <a:rPr lang="en-US" altLang="zh-CN" sz="2400" b="1"/>
              <a:t>while</a:t>
            </a:r>
            <a:r>
              <a:rPr lang="en-US" altLang="zh-CN" sz="2400"/>
              <a:t> (p-&gt;leftTag == 0)</a:t>
            </a:r>
            <a:endParaRPr lang="zh-CN" altLang="zh-CN" sz="2400"/>
          </a:p>
          <a:p>
            <a:r>
              <a:rPr lang="en-US" altLang="zh-CN" sz="2400"/>
              <a:t>		p=p-&gt;leftChild;	</a:t>
            </a:r>
            <a:endParaRPr lang="zh-CN" altLang="zh-CN" sz="2400"/>
          </a:p>
          <a:p>
            <a:r>
              <a:rPr lang="en-US" altLang="zh-CN" sz="2400"/>
              <a:t>	</a:t>
            </a:r>
            <a:r>
              <a:rPr lang="en-US" altLang="zh-CN" sz="2400" b="1"/>
              <a:t>return</a:t>
            </a:r>
            <a:r>
              <a:rPr lang="en-US" altLang="zh-CN" sz="2400"/>
              <a:t> p;</a:t>
            </a:r>
            <a:endParaRPr lang="zh-CN" altLang="zh-CN" sz="2400"/>
          </a:p>
          <a:p>
            <a:r>
              <a:rPr lang="en-US" altLang="zh-CN" sz="2400"/>
              <a:t>       }</a:t>
            </a:r>
            <a:endParaRPr lang="zh-CN" altLang="zh-CN" sz="2400"/>
          </a:p>
          <a:p>
            <a:r>
              <a:rPr lang="en-US" altLang="zh-CN" sz="2400"/>
              <a:t>}</a:t>
            </a:r>
            <a:endParaRPr lang="zh-CN" altLang="zh-CN" sz="2400"/>
          </a:p>
        </p:txBody>
      </p:sp>
      <p:sp>
        <p:nvSpPr>
          <p:cNvPr id="73731"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3732"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寻找中序序列中第一个结点</a:t>
            </a:r>
            <a:endParaRPr lang="zh-CN" altLang="en-US" dirty="0"/>
          </a:p>
        </p:txBody>
      </p:sp>
      <p:pic>
        <p:nvPicPr>
          <p:cNvPr id="6"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75" y="4329113"/>
            <a:ext cx="2201863"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0" y="1304925"/>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ElemType&gt;ThreadBinTreeNode&lt;ElemType&gt;</a:t>
            </a:r>
            <a:endParaRPr lang="zh-CN" altLang="zh-CN" sz="2400"/>
          </a:p>
          <a:p>
            <a:r>
              <a:rPr lang="en-US" altLang="zh-CN" sz="2400"/>
              <a:t>*InThreadBinTree&lt;ElemType&gt;::GetNext(ThreadBinTreeNode&lt;ElemType&gt; *p) </a:t>
            </a:r>
            <a:r>
              <a:rPr lang="en-US" altLang="zh-CN" sz="2400" b="1"/>
              <a:t>const  </a:t>
            </a:r>
            <a:r>
              <a:rPr lang="en-US" altLang="zh-CN" sz="2400"/>
              <a:t>{</a:t>
            </a:r>
          </a:p>
          <a:p>
            <a:r>
              <a:rPr lang="en-US" altLang="zh-CN" sz="2400" b="1"/>
              <a:t>    if</a:t>
            </a:r>
            <a:r>
              <a:rPr lang="en-US" altLang="zh-CN" sz="2400"/>
              <a:t> (p-&gt;rightTag == 1)</a:t>
            </a:r>
          </a:p>
          <a:p>
            <a:r>
              <a:rPr lang="en-US" altLang="zh-CN" sz="2400"/>
              <a:t>          p=p-&gt;rightChild;</a:t>
            </a:r>
            <a:endParaRPr lang="zh-CN" altLang="zh-CN" sz="2400"/>
          </a:p>
          <a:p>
            <a:r>
              <a:rPr lang="en-US" altLang="zh-CN" sz="2400"/>
              <a:t>    </a:t>
            </a:r>
            <a:r>
              <a:rPr lang="en-US" altLang="zh-CN" sz="2400" b="1"/>
              <a:t>else  </a:t>
            </a:r>
            <a:r>
              <a:rPr lang="en-US" altLang="zh-CN" sz="2400"/>
              <a:t>{</a:t>
            </a:r>
          </a:p>
          <a:p>
            <a:r>
              <a:rPr lang="en-US" altLang="zh-CN" sz="2400"/>
              <a:t>	p=p-&gt;rightChild;</a:t>
            </a:r>
          </a:p>
          <a:p>
            <a:r>
              <a:rPr lang="en-US" altLang="zh-CN" sz="2400"/>
              <a:t>	</a:t>
            </a:r>
            <a:r>
              <a:rPr lang="en-US" altLang="zh-CN" sz="2400" b="1"/>
              <a:t>while</a:t>
            </a:r>
            <a:r>
              <a:rPr lang="en-US" altLang="zh-CN" sz="2400"/>
              <a:t> (p-&gt;leftTag == 0)</a:t>
            </a:r>
          </a:p>
          <a:p>
            <a:r>
              <a:rPr lang="en-US" altLang="zh-CN" sz="2400"/>
              <a:t>	         p = p-&gt;leftChild; </a:t>
            </a:r>
          </a:p>
          <a:p>
            <a:r>
              <a:rPr lang="en-US" altLang="zh-CN" sz="2400"/>
              <a:t>     }</a:t>
            </a:r>
            <a:endParaRPr lang="zh-CN" altLang="zh-CN" sz="2400"/>
          </a:p>
          <a:p>
            <a:r>
              <a:rPr lang="en-US" altLang="zh-CN" sz="2400"/>
              <a:t>     </a:t>
            </a:r>
            <a:r>
              <a:rPr lang="en-US" altLang="zh-CN" sz="2400" b="1"/>
              <a:t>return</a:t>
            </a:r>
            <a:r>
              <a:rPr lang="en-US" altLang="zh-CN" sz="2400"/>
              <a:t> p;</a:t>
            </a:r>
            <a:endParaRPr lang="zh-CN" altLang="zh-CN" sz="2400"/>
          </a:p>
          <a:p>
            <a:r>
              <a:rPr lang="en-US" altLang="zh-CN" sz="2400"/>
              <a:t>}</a:t>
            </a:r>
            <a:endParaRPr lang="zh-CN" altLang="zh-CN" sz="2400"/>
          </a:p>
        </p:txBody>
      </p:sp>
      <p:sp>
        <p:nvSpPr>
          <p:cNvPr id="74755"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4756"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寻找指定结点</a:t>
            </a:r>
            <a:r>
              <a:rPr lang="en-US" altLang="zh-CN" dirty="0"/>
              <a:t>p</a:t>
            </a:r>
            <a:r>
              <a:rPr lang="zh-CN" altLang="zh-CN" dirty="0"/>
              <a:t>的后继</a:t>
            </a:r>
            <a:endParaRPr lang="zh-CN" altLang="en-US" dirty="0"/>
          </a:p>
        </p:txBody>
      </p:sp>
      <p:pic>
        <p:nvPicPr>
          <p:cNvPr id="6"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117725"/>
            <a:ext cx="3708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0" y="1304925"/>
            <a:ext cx="9144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200" b="1"/>
              <a:t>template</a:t>
            </a:r>
            <a:r>
              <a:rPr lang="en-US" altLang="zh-CN" sz="2200"/>
              <a:t> &lt;</a:t>
            </a:r>
            <a:r>
              <a:rPr lang="en-US" altLang="zh-CN" sz="2200" b="1"/>
              <a:t>class</a:t>
            </a:r>
            <a:r>
              <a:rPr lang="en-US" altLang="zh-CN" sz="2200"/>
              <a:t> ElemType&gt;</a:t>
            </a:r>
            <a:endParaRPr lang="zh-CN" altLang="zh-CN" sz="2200"/>
          </a:p>
          <a:p>
            <a:r>
              <a:rPr lang="en-US" altLang="zh-CN" sz="2200" b="1"/>
              <a:t>void</a:t>
            </a:r>
            <a:r>
              <a:rPr lang="en-US" altLang="zh-CN" sz="2200"/>
              <a:t> InThreadBinTree&lt;ElemType&gt;::InOrder(</a:t>
            </a:r>
            <a:r>
              <a:rPr lang="en-US" altLang="zh-CN" sz="2200" b="1"/>
              <a:t>void</a:t>
            </a:r>
            <a:r>
              <a:rPr lang="en-US" altLang="zh-CN" sz="2200"/>
              <a:t> (*Visit)(</a:t>
            </a:r>
            <a:r>
              <a:rPr lang="en-US" altLang="zh-CN" sz="2200" b="1"/>
              <a:t>const</a:t>
            </a:r>
            <a:r>
              <a:rPr lang="en-US" altLang="zh-CN" sz="2200"/>
              <a:t> ElemType &amp;)) </a:t>
            </a:r>
            <a:r>
              <a:rPr lang="en-US" altLang="zh-CN" sz="2200" b="1"/>
              <a:t>const  </a:t>
            </a:r>
            <a:r>
              <a:rPr lang="en-US" altLang="zh-CN" sz="2200"/>
              <a:t>{</a:t>
            </a:r>
            <a:endParaRPr lang="zh-CN" altLang="zh-CN" sz="2200"/>
          </a:p>
          <a:p>
            <a:r>
              <a:rPr lang="en-US" altLang="zh-CN" sz="2200"/>
              <a:t>     ThreadBinTreeNode&lt;ElemType&gt; *p;</a:t>
            </a:r>
            <a:endParaRPr lang="zh-CN" altLang="zh-CN" sz="2200"/>
          </a:p>
          <a:p>
            <a:r>
              <a:rPr lang="en-US" altLang="zh-CN" sz="2200" b="1"/>
              <a:t>     for</a:t>
            </a:r>
            <a:r>
              <a:rPr lang="en-US" altLang="zh-CN" sz="2200"/>
              <a:t> (p=GetFirst(); p != NULL; p=GetNext(p))	{</a:t>
            </a:r>
            <a:endParaRPr lang="zh-CN" altLang="zh-CN" sz="2200"/>
          </a:p>
          <a:p>
            <a:r>
              <a:rPr lang="en-US" altLang="zh-CN" sz="2200"/>
              <a:t>	(*Visit)(p-&gt;data);	</a:t>
            </a:r>
            <a:endParaRPr lang="zh-CN" altLang="zh-CN" sz="2200"/>
          </a:p>
          <a:p>
            <a:r>
              <a:rPr lang="en-US" altLang="zh-CN" sz="2200"/>
              <a:t>	</a:t>
            </a:r>
            <a:r>
              <a:rPr lang="en-US" altLang="zh-CN" sz="2200" b="1"/>
              <a:t>if</a:t>
            </a:r>
            <a:r>
              <a:rPr lang="en-US" altLang="zh-CN" sz="2200"/>
              <a:t> (p-&gt;leftTag == 1)    </a:t>
            </a:r>
            <a:r>
              <a:rPr lang="en-US" altLang="zh-CN" sz="2200" b="1"/>
              <a:t>cout</a:t>
            </a:r>
            <a:r>
              <a:rPr lang="en-US" altLang="zh-CN" sz="2200"/>
              <a:t> &lt;&lt; "</a:t>
            </a:r>
            <a:r>
              <a:rPr lang="zh-CN" altLang="zh-CN" sz="2200"/>
              <a:t>其左指针为线索指针，指向</a:t>
            </a:r>
            <a:r>
              <a:rPr lang="en-US" altLang="zh-CN" sz="2200"/>
              <a:t>";</a:t>
            </a:r>
            <a:endParaRPr lang="zh-CN" altLang="zh-CN" sz="2200"/>
          </a:p>
          <a:p>
            <a:r>
              <a:rPr lang="en-US" altLang="zh-CN" sz="2200"/>
              <a:t>  	</a:t>
            </a:r>
            <a:r>
              <a:rPr lang="en-US" altLang="zh-CN" sz="2200" b="1"/>
              <a:t>else</a:t>
            </a:r>
            <a:r>
              <a:rPr lang="en-US" altLang="zh-CN" sz="2200"/>
              <a:t>     </a:t>
            </a:r>
            <a:r>
              <a:rPr lang="en-US" altLang="zh-CN" sz="2200" b="1"/>
              <a:t>cout</a:t>
            </a:r>
            <a:r>
              <a:rPr lang="en-US" altLang="zh-CN" sz="2200"/>
              <a:t> &lt;&lt; "</a:t>
            </a:r>
            <a:r>
              <a:rPr lang="zh-CN" altLang="zh-CN" sz="2200"/>
              <a:t>其左指针为孩子指针，指向</a:t>
            </a:r>
            <a:r>
              <a:rPr lang="en-US" altLang="zh-CN" sz="2200"/>
              <a:t>";</a:t>
            </a:r>
            <a:endParaRPr lang="zh-CN" altLang="zh-CN" sz="2200"/>
          </a:p>
          <a:p>
            <a:r>
              <a:rPr lang="en-US" altLang="zh-CN" sz="2200"/>
              <a:t>  	</a:t>
            </a:r>
            <a:r>
              <a:rPr lang="en-US" altLang="zh-CN" sz="2200" b="1"/>
              <a:t>if</a:t>
            </a:r>
            <a:r>
              <a:rPr lang="en-US" altLang="zh-CN" sz="2200"/>
              <a:t> (p-&gt;leftChild != NULL)   </a:t>
            </a:r>
            <a:r>
              <a:rPr lang="en-US" altLang="zh-CN" sz="2200" b="1"/>
              <a:t>cout</a:t>
            </a:r>
            <a:r>
              <a:rPr lang="en-US" altLang="zh-CN" sz="2200"/>
              <a:t> &lt;&lt; p-&gt;leftChild-&gt;data ; </a:t>
            </a:r>
            <a:endParaRPr lang="zh-CN" altLang="zh-CN" sz="2200"/>
          </a:p>
          <a:p>
            <a:r>
              <a:rPr lang="en-US" altLang="zh-CN" sz="2200"/>
              <a:t>  	</a:t>
            </a:r>
            <a:r>
              <a:rPr lang="en-US" altLang="zh-CN" sz="2200" b="1"/>
              <a:t>else</a:t>
            </a:r>
            <a:r>
              <a:rPr lang="en-US" altLang="zh-CN" sz="2200"/>
              <a:t>   </a:t>
            </a:r>
            <a:r>
              <a:rPr lang="en-US" altLang="zh-CN" sz="2200" b="1"/>
              <a:t>cout</a:t>
            </a:r>
            <a:r>
              <a:rPr lang="en-US" altLang="zh-CN" sz="2200"/>
              <a:t> &lt;&lt; "NULL" ; </a:t>
            </a:r>
            <a:endParaRPr lang="zh-CN" altLang="zh-CN" sz="2200"/>
          </a:p>
          <a:p>
            <a:r>
              <a:rPr lang="en-US" altLang="zh-CN" sz="2200"/>
              <a:t>	</a:t>
            </a:r>
            <a:r>
              <a:rPr lang="en-US" altLang="zh-CN" sz="2200" b="1"/>
              <a:t>if</a:t>
            </a:r>
            <a:r>
              <a:rPr lang="en-US" altLang="zh-CN" sz="2200"/>
              <a:t> (p-&gt;rightTag == 1) </a:t>
            </a:r>
            <a:r>
              <a:rPr lang="en-US" altLang="zh-CN" sz="2200" b="1"/>
              <a:t>cout</a:t>
            </a:r>
            <a:r>
              <a:rPr lang="en-US" altLang="zh-CN" sz="2200"/>
              <a:t> &lt;&lt; "</a:t>
            </a:r>
            <a:r>
              <a:rPr lang="zh-CN" altLang="zh-CN" sz="2200"/>
              <a:t>；其右指针为线索指针，指向</a:t>
            </a:r>
            <a:r>
              <a:rPr lang="en-US" altLang="zh-CN" sz="2200"/>
              <a:t>";</a:t>
            </a:r>
            <a:endParaRPr lang="zh-CN" altLang="zh-CN" sz="2200"/>
          </a:p>
          <a:p>
            <a:r>
              <a:rPr lang="en-US" altLang="zh-CN" sz="2200"/>
              <a:t> 	</a:t>
            </a:r>
            <a:r>
              <a:rPr lang="en-US" altLang="zh-CN" sz="2200" b="1"/>
              <a:t>else</a:t>
            </a:r>
            <a:r>
              <a:rPr lang="en-US" altLang="zh-CN" sz="2200"/>
              <a:t>   </a:t>
            </a:r>
            <a:r>
              <a:rPr lang="en-US" altLang="zh-CN" sz="2200" b="1"/>
              <a:t>cout</a:t>
            </a:r>
            <a:r>
              <a:rPr lang="en-US" altLang="zh-CN" sz="2200"/>
              <a:t> &lt;&lt; "</a:t>
            </a:r>
            <a:r>
              <a:rPr lang="zh-CN" altLang="zh-CN" sz="2200"/>
              <a:t>；其右指针为孩子指针，指向</a:t>
            </a:r>
            <a:r>
              <a:rPr lang="en-US" altLang="zh-CN" sz="2200"/>
              <a:t>";</a:t>
            </a:r>
            <a:endParaRPr lang="zh-CN" altLang="zh-CN" sz="2200"/>
          </a:p>
          <a:p>
            <a:r>
              <a:rPr lang="en-US" altLang="zh-CN" sz="2200"/>
              <a:t> 	</a:t>
            </a:r>
            <a:r>
              <a:rPr lang="en-US" altLang="zh-CN" sz="2200" b="1"/>
              <a:t>if</a:t>
            </a:r>
            <a:r>
              <a:rPr lang="en-US" altLang="zh-CN" sz="2200"/>
              <a:t> (p-&gt;rightChild != NULL)   </a:t>
            </a:r>
            <a:r>
              <a:rPr lang="en-US" altLang="zh-CN" sz="2200" b="1"/>
              <a:t>cout</a:t>
            </a:r>
            <a:r>
              <a:rPr lang="en-US" altLang="zh-CN" sz="2200"/>
              <a:t> &lt;&lt; p-&gt;rightChild-&gt;data &lt;&lt; </a:t>
            </a:r>
            <a:r>
              <a:rPr lang="en-US" altLang="zh-CN" sz="2200" b="1"/>
              <a:t>endl</a:t>
            </a:r>
            <a:r>
              <a:rPr lang="en-US" altLang="zh-CN" sz="2200"/>
              <a:t>; </a:t>
            </a:r>
            <a:endParaRPr lang="zh-CN" altLang="zh-CN" sz="2200"/>
          </a:p>
          <a:p>
            <a:r>
              <a:rPr lang="en-US" altLang="zh-CN" sz="2200"/>
              <a:t> 	</a:t>
            </a:r>
            <a:r>
              <a:rPr lang="en-US" altLang="zh-CN" sz="2200" b="1"/>
              <a:t>else</a:t>
            </a:r>
            <a:r>
              <a:rPr lang="en-US" altLang="zh-CN" sz="2200"/>
              <a:t>	   </a:t>
            </a:r>
            <a:r>
              <a:rPr lang="en-US" altLang="zh-CN" sz="2200" b="1"/>
              <a:t>cout</a:t>
            </a:r>
            <a:r>
              <a:rPr lang="en-US" altLang="zh-CN" sz="2200"/>
              <a:t> &lt;&lt; "NULL" &lt;&lt; </a:t>
            </a:r>
            <a:r>
              <a:rPr lang="en-US" altLang="zh-CN" sz="2200" b="1"/>
              <a:t>endl</a:t>
            </a:r>
            <a:r>
              <a:rPr lang="en-US" altLang="zh-CN" sz="2200"/>
              <a:t>; </a:t>
            </a:r>
            <a:endParaRPr lang="zh-CN" altLang="zh-CN" sz="2200"/>
          </a:p>
          <a:p>
            <a:r>
              <a:rPr lang="en-US" altLang="zh-CN" sz="2200"/>
              <a:t>     }</a:t>
            </a:r>
            <a:endParaRPr lang="zh-CN" altLang="zh-CN" sz="2200"/>
          </a:p>
          <a:p>
            <a:r>
              <a:rPr lang="en-US" altLang="zh-CN" sz="2200"/>
              <a:t>}</a:t>
            </a:r>
            <a:endParaRPr lang="zh-CN" altLang="zh-CN" sz="2200"/>
          </a:p>
        </p:txBody>
      </p:sp>
      <p:sp>
        <p:nvSpPr>
          <p:cNvPr id="75779"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5780"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中序线索二叉树的中序遍历</a:t>
            </a:r>
            <a:endParaRPr lang="zh-CN" altLang="en-US" dirty="0"/>
          </a:p>
        </p:txBody>
      </p:sp>
      <p:pic>
        <p:nvPicPr>
          <p:cNvPr id="6"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889250"/>
            <a:ext cx="3708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6803"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在中序线索二叉树上插入右孩子结点</a:t>
            </a:r>
            <a:endParaRPr lang="zh-CN" altLang="en-US" dirty="0"/>
          </a:p>
        </p:txBody>
      </p:sp>
      <p:pic>
        <p:nvPicPr>
          <p:cNvPr id="76805" name="Picture 2" descr="6-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1436688"/>
            <a:ext cx="5562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0" y="1304925"/>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 </a:t>
            </a:r>
            <a:r>
              <a:rPr lang="en-US" altLang="zh-CN" sz="2400" b="1"/>
              <a:t>void</a:t>
            </a:r>
            <a:r>
              <a:rPr lang="en-US" altLang="zh-CN" sz="2400"/>
              <a:t> InThreadBinTree&lt;ElemType&gt;::</a:t>
            </a:r>
            <a:endParaRPr lang="zh-CN" altLang="zh-CN" sz="2400"/>
          </a:p>
          <a:p>
            <a:r>
              <a:rPr lang="en-US" altLang="zh-CN" sz="2400"/>
              <a:t>InsertRightChild(ThreadBinTreeNode&lt;ElemType&gt; *p, </a:t>
            </a:r>
            <a:r>
              <a:rPr lang="en-US" altLang="zh-CN" sz="2400" b="1"/>
              <a:t>const</a:t>
            </a:r>
            <a:r>
              <a:rPr lang="en-US" altLang="zh-CN" sz="2400"/>
              <a:t> ElemType &amp;e) {</a:t>
            </a:r>
            <a:endParaRPr lang="zh-CN" altLang="zh-CN" sz="2400"/>
          </a:p>
          <a:p>
            <a:r>
              <a:rPr lang="en-US" altLang="zh-CN" sz="2400"/>
              <a:t>    ThreadBinTreeNode&lt;ElemType&gt; *x, *q; </a:t>
            </a:r>
            <a:endParaRPr lang="zh-CN" altLang="zh-CN" sz="2400"/>
          </a:p>
          <a:p>
            <a:r>
              <a:rPr lang="en-US" altLang="zh-CN" sz="2400"/>
              <a:t>     </a:t>
            </a:r>
            <a:r>
              <a:rPr lang="en-US" altLang="zh-CN" sz="2400" b="1"/>
              <a:t>if</a:t>
            </a:r>
            <a:r>
              <a:rPr lang="en-US" altLang="zh-CN" sz="2400"/>
              <a:t> (p == NULL)	  </a:t>
            </a:r>
            <a:r>
              <a:rPr lang="en-US" altLang="zh-CN" sz="2400" b="1"/>
              <a:t>return</a:t>
            </a:r>
            <a:r>
              <a:rPr lang="en-US" altLang="zh-CN" sz="2400"/>
              <a:t>;</a:t>
            </a:r>
            <a:endParaRPr lang="zh-CN" altLang="zh-CN" sz="2400"/>
          </a:p>
          <a:p>
            <a:r>
              <a:rPr lang="en-US" altLang="zh-CN" sz="2400"/>
              <a:t>     </a:t>
            </a:r>
            <a:r>
              <a:rPr lang="en-US" altLang="zh-CN" sz="2400" b="1"/>
              <a:t>else</a:t>
            </a:r>
            <a:r>
              <a:rPr lang="en-US" altLang="zh-CN" sz="2400"/>
              <a:t> {x= </a:t>
            </a:r>
            <a:r>
              <a:rPr lang="en-US" altLang="zh-CN" sz="2400" b="1"/>
              <a:t>new</a:t>
            </a:r>
            <a:r>
              <a:rPr lang="en-US" altLang="zh-CN" sz="2400"/>
              <a:t> ThreadBinTreeNode&lt;ElemType&gt;(e, p,</a:t>
            </a:r>
          </a:p>
          <a:p>
            <a:r>
              <a:rPr lang="en-US" altLang="zh-CN" sz="2400"/>
              <a:t>                   p-&gt;rightChild,1, p-&gt;rightTag);     // </a:t>
            </a:r>
            <a:r>
              <a:rPr lang="zh-CN" altLang="zh-CN" sz="2400"/>
              <a:t>生成元素值为</a:t>
            </a:r>
            <a:r>
              <a:rPr lang="en-US" altLang="zh-CN" sz="2400"/>
              <a:t>e</a:t>
            </a:r>
            <a:r>
              <a:rPr lang="zh-CN" altLang="zh-CN" sz="2400"/>
              <a:t>结点</a:t>
            </a:r>
            <a:r>
              <a:rPr lang="en-US" altLang="zh-CN" sz="2400"/>
              <a:t>x</a:t>
            </a:r>
            <a:endParaRPr lang="zh-CN" altLang="zh-CN" sz="2400"/>
          </a:p>
          <a:p>
            <a:r>
              <a:rPr lang="en-US" altLang="zh-CN" sz="2400"/>
              <a:t>	</a:t>
            </a:r>
            <a:r>
              <a:rPr lang="en-US" altLang="zh-CN" sz="2400" b="1"/>
              <a:t>if</a:t>
            </a:r>
            <a:r>
              <a:rPr lang="en-US" altLang="zh-CN" sz="2400"/>
              <a:t> (p-&gt;rightTag == 0)	{           q=p-&gt;rightChild;</a:t>
            </a:r>
            <a:endParaRPr lang="zh-CN" altLang="zh-CN" sz="2400"/>
          </a:p>
          <a:p>
            <a:r>
              <a:rPr lang="en-US" altLang="zh-CN" sz="2400"/>
              <a:t>                 </a:t>
            </a:r>
            <a:r>
              <a:rPr lang="en-US" altLang="zh-CN" sz="2400" b="1"/>
              <a:t>while</a:t>
            </a:r>
            <a:r>
              <a:rPr lang="en-US" altLang="zh-CN" sz="2400"/>
              <a:t> (q-&gt;leftTag == 0)         q=q-&gt;leftChild;</a:t>
            </a:r>
            <a:endParaRPr lang="zh-CN" altLang="zh-CN" sz="2400"/>
          </a:p>
          <a:p>
            <a:r>
              <a:rPr lang="en-US" altLang="zh-CN" sz="2400"/>
              <a:t>                 q-&gt;leftChild=x;</a:t>
            </a:r>
            <a:endParaRPr lang="zh-CN" altLang="zh-CN" sz="2400"/>
          </a:p>
          <a:p>
            <a:r>
              <a:rPr lang="en-US" altLang="zh-CN" sz="2400"/>
              <a:t>           }</a:t>
            </a:r>
            <a:endParaRPr lang="zh-CN" altLang="zh-CN" sz="2400"/>
          </a:p>
          <a:p>
            <a:r>
              <a:rPr lang="en-US" altLang="zh-CN" sz="2400"/>
              <a:t>           p-&gt;rightChild=x;     p-&gt;rightTag=0;      </a:t>
            </a:r>
            <a:endParaRPr lang="zh-CN" altLang="zh-CN" sz="2400"/>
          </a:p>
          <a:p>
            <a:r>
              <a:rPr lang="en-US" altLang="zh-CN" sz="2400"/>
              <a:t>	</a:t>
            </a:r>
            <a:r>
              <a:rPr lang="en-US" altLang="zh-CN" sz="2400" b="1"/>
              <a:t>return</a:t>
            </a:r>
            <a:r>
              <a:rPr lang="en-US" altLang="zh-CN" sz="2400"/>
              <a:t>;</a:t>
            </a:r>
            <a:endParaRPr lang="zh-CN" altLang="zh-CN" sz="2400"/>
          </a:p>
          <a:p>
            <a:r>
              <a:rPr lang="en-US" altLang="zh-CN" sz="2400"/>
              <a:t>     }</a:t>
            </a:r>
            <a:endParaRPr lang="zh-CN" altLang="zh-CN" sz="2400"/>
          </a:p>
          <a:p>
            <a:r>
              <a:rPr lang="en-US" altLang="zh-CN" sz="2400"/>
              <a:t>}</a:t>
            </a:r>
            <a:endParaRPr lang="zh-CN" altLang="zh-CN" sz="2400"/>
          </a:p>
        </p:txBody>
      </p:sp>
      <p:sp>
        <p:nvSpPr>
          <p:cNvPr id="77827"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7828"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在中序线索二叉树上插入右孩子结点</a:t>
            </a:r>
            <a:endParaRPr lang="zh-CN" altLang="en-US" dirty="0"/>
          </a:p>
        </p:txBody>
      </p:sp>
    </p:spTree>
  </p:cSld>
  <p:clrMapOvr>
    <a:masterClrMapping/>
  </p:clrMapOvr>
  <p:transition spd="slow">
    <p:split orient="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8851"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在中序线索二叉树上删除左子树</a:t>
            </a:r>
            <a:endParaRPr lang="zh-CN" altLang="en-US" dirty="0"/>
          </a:p>
        </p:txBody>
      </p:sp>
      <p:pic>
        <p:nvPicPr>
          <p:cNvPr id="788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1557338"/>
            <a:ext cx="5880100"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0" y="1304925"/>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ElemType&gt;</a:t>
            </a:r>
            <a:r>
              <a:rPr lang="en-US" altLang="zh-CN" sz="2400" b="1"/>
              <a:t>void</a:t>
            </a:r>
            <a:r>
              <a:rPr lang="en-US" altLang="zh-CN" sz="2400"/>
              <a:t> InThreadBinTree&lt;ElemType&gt;::</a:t>
            </a:r>
            <a:endParaRPr lang="zh-CN" altLang="zh-CN" sz="2400"/>
          </a:p>
          <a:p>
            <a:r>
              <a:rPr lang="en-US" altLang="zh-CN" sz="2400"/>
              <a:t>DeleteLeftChild(ThreadBinTreeNode&lt;ElemType&gt; *p)  {</a:t>
            </a:r>
            <a:endParaRPr lang="zh-CN" altLang="zh-CN" sz="2400"/>
          </a:p>
          <a:p>
            <a:r>
              <a:rPr lang="en-US" altLang="zh-CN" sz="2400"/>
              <a:t>    ThreadBinTreeNode&lt;ElemType&gt; *x, *q; </a:t>
            </a:r>
            <a:endParaRPr lang="zh-CN" altLang="zh-CN" sz="2400"/>
          </a:p>
          <a:p>
            <a:r>
              <a:rPr lang="en-US" altLang="zh-CN" sz="2400"/>
              <a:t>     </a:t>
            </a:r>
            <a:r>
              <a:rPr lang="en-US" altLang="zh-CN" sz="2400" b="1"/>
              <a:t>if</a:t>
            </a:r>
            <a:r>
              <a:rPr lang="en-US" altLang="zh-CN" sz="2400"/>
              <a:t> (p == NULL || p-&gt;leftTag != 0)	</a:t>
            </a:r>
            <a:r>
              <a:rPr lang="en-US" altLang="zh-CN" sz="2400" b="1"/>
              <a:t>return</a:t>
            </a:r>
            <a:r>
              <a:rPr lang="en-US" altLang="zh-CN" sz="2400"/>
              <a:t>;</a:t>
            </a:r>
            <a:endParaRPr lang="zh-CN" altLang="zh-CN" sz="2400"/>
          </a:p>
          <a:p>
            <a:r>
              <a:rPr lang="en-US" altLang="zh-CN" sz="2400" b="1"/>
              <a:t>    else</a:t>
            </a:r>
            <a:r>
              <a:rPr lang="en-US" altLang="zh-CN" sz="2400"/>
              <a:t> 	{	</a:t>
            </a:r>
            <a:endParaRPr lang="zh-CN" altLang="zh-CN" sz="2400"/>
          </a:p>
          <a:p>
            <a:r>
              <a:rPr lang="en-US" altLang="zh-CN" sz="2400"/>
              <a:t>	q=p-&gt;leftChild;</a:t>
            </a:r>
            <a:endParaRPr lang="zh-CN" altLang="zh-CN" sz="2400"/>
          </a:p>
          <a:p>
            <a:r>
              <a:rPr lang="en-US" altLang="zh-CN" sz="2400"/>
              <a:t>     	</a:t>
            </a:r>
            <a:r>
              <a:rPr lang="en-US" altLang="zh-CN" sz="2400" b="1"/>
              <a:t>while</a:t>
            </a:r>
            <a:r>
              <a:rPr lang="en-US" altLang="zh-CN" sz="2400"/>
              <a:t> (q-&gt;leftTag == 0)   q=q-&gt;leftChild;</a:t>
            </a:r>
            <a:endParaRPr lang="zh-CN" altLang="zh-CN" sz="2400"/>
          </a:p>
          <a:p>
            <a:r>
              <a:rPr lang="en-US" altLang="zh-CN" sz="2400"/>
              <a:t>           q=q-&gt;leftChild;</a:t>
            </a:r>
            <a:endParaRPr lang="zh-CN" altLang="zh-CN" sz="2400"/>
          </a:p>
          <a:p>
            <a:r>
              <a:rPr lang="en-US" altLang="zh-CN" sz="2400"/>
              <a:t>           DestroyHelp(p-&gt;leftChild);</a:t>
            </a:r>
            <a:endParaRPr lang="zh-CN" altLang="zh-CN" sz="2400"/>
          </a:p>
          <a:p>
            <a:r>
              <a:rPr lang="en-US" altLang="zh-CN" sz="2400"/>
              <a:t>           p-&gt;leftChild=q;</a:t>
            </a:r>
            <a:endParaRPr lang="zh-CN" altLang="zh-CN" sz="2400"/>
          </a:p>
          <a:p>
            <a:r>
              <a:rPr lang="en-US" altLang="zh-CN" sz="2400"/>
              <a:t>           p-&gt;leftTag=1;      </a:t>
            </a:r>
            <a:endParaRPr lang="zh-CN" altLang="zh-CN" sz="2400"/>
          </a:p>
          <a:p>
            <a:r>
              <a:rPr lang="en-US" altLang="zh-CN" sz="2400"/>
              <a:t>	</a:t>
            </a:r>
            <a:r>
              <a:rPr lang="en-US" altLang="zh-CN" sz="2400" b="1"/>
              <a:t>return</a:t>
            </a:r>
            <a:r>
              <a:rPr lang="en-US" altLang="zh-CN" sz="2400"/>
              <a:t>;</a:t>
            </a:r>
            <a:endParaRPr lang="zh-CN" altLang="zh-CN" sz="2400"/>
          </a:p>
          <a:p>
            <a:r>
              <a:rPr lang="en-US" altLang="zh-CN" sz="2400"/>
              <a:t>     }</a:t>
            </a:r>
            <a:endParaRPr lang="zh-CN" altLang="zh-CN" sz="2400"/>
          </a:p>
          <a:p>
            <a:r>
              <a:rPr lang="en-US" altLang="zh-CN" sz="2400"/>
              <a:t>}</a:t>
            </a:r>
            <a:endParaRPr lang="zh-CN" altLang="zh-CN" sz="2400"/>
          </a:p>
        </p:txBody>
      </p:sp>
      <p:sp>
        <p:nvSpPr>
          <p:cNvPr id="79875" name="Rectangle 4"/>
          <p:cNvSpPr>
            <a:spLocks noChangeArrowheads="1"/>
          </p:cNvSpPr>
          <p:nvPr/>
        </p:nvSpPr>
        <p:spPr bwMode="auto">
          <a:xfrm>
            <a:off x="2605088" y="1419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79876" name="Rectangle 6"/>
          <p:cNvSpPr>
            <a:spLocks noChangeArrowheads="1"/>
          </p:cNvSpPr>
          <p:nvPr/>
        </p:nvSpPr>
        <p:spPr bwMode="auto">
          <a:xfrm>
            <a:off x="3067050" y="1990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在中序线索二叉树上删除左子树</a:t>
            </a:r>
            <a:endParaRPr lang="zh-CN" altLang="en-US" dirty="0"/>
          </a:p>
        </p:txBody>
      </p:sp>
      <p:pic>
        <p:nvPicPr>
          <p:cNvPr id="6"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005263"/>
            <a:ext cx="26638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t>树的术语</a:t>
            </a:r>
          </a:p>
        </p:txBody>
      </p:sp>
      <p:sp>
        <p:nvSpPr>
          <p:cNvPr id="3" name="文本占位符 2"/>
          <p:cNvSpPr>
            <a:spLocks noGrp="1"/>
          </p:cNvSpPr>
          <p:nvPr>
            <p:ph type="body" idx="1"/>
          </p:nvPr>
        </p:nvSpPr>
        <p:spPr>
          <a:xfrm>
            <a:off x="300038" y="1384300"/>
            <a:ext cx="7521575" cy="5075238"/>
          </a:xfrm>
        </p:spPr>
        <p:txBody>
          <a:bodyPr/>
          <a:lstStyle/>
          <a:p>
            <a:pPr eaLnBrk="1" hangingPunct="1">
              <a:spcBef>
                <a:spcPct val="50000"/>
              </a:spcBef>
              <a:defRPr/>
            </a:pPr>
            <a:r>
              <a:rPr lang="en-US" altLang="zh-CN" dirty="0">
                <a:latin typeface="Times New Roman" pitchFamily="18" charset="0"/>
                <a:ea typeface="宋体" pitchFamily="2" charset="-122"/>
              </a:rPr>
              <a:t>8</a:t>
            </a:r>
            <a:r>
              <a:rPr lang="zh-CN" altLang="en-US" dirty="0">
                <a:latin typeface="Times New Roman" pitchFamily="18" charset="0"/>
                <a:ea typeface="宋体" pitchFamily="2" charset="-122"/>
              </a:rPr>
              <a:t>．祖先</a:t>
            </a:r>
            <a:endParaRPr lang="en-US" altLang="zh-CN" dirty="0">
              <a:latin typeface="Times New Roman" pitchFamily="18" charset="0"/>
              <a:ea typeface="宋体" pitchFamily="2" charset="-122"/>
            </a:endParaRPr>
          </a:p>
          <a:p>
            <a:pPr eaLnBrk="1" hangingPunct="1">
              <a:spcBef>
                <a:spcPct val="50000"/>
              </a:spcBef>
              <a:defRPr/>
            </a:pPr>
            <a:r>
              <a:rPr lang="en-US" altLang="zh-CN" dirty="0">
                <a:latin typeface="Times New Roman" pitchFamily="18" charset="0"/>
                <a:ea typeface="宋体" pitchFamily="2" charset="-122"/>
              </a:rPr>
              <a:t>9</a:t>
            </a:r>
            <a:r>
              <a:rPr lang="zh-CN" altLang="en-US" dirty="0">
                <a:latin typeface="Times New Roman" pitchFamily="18" charset="0"/>
                <a:ea typeface="宋体" pitchFamily="2" charset="-122"/>
              </a:rPr>
              <a:t>．子孙</a:t>
            </a:r>
            <a:endParaRPr lang="en-US" altLang="zh-CN" dirty="0">
              <a:latin typeface="Times New Roman" pitchFamily="18" charset="0"/>
              <a:ea typeface="宋体" pitchFamily="2" charset="-122"/>
            </a:endParaRPr>
          </a:p>
          <a:p>
            <a:pPr eaLnBrk="1" hangingPunct="1">
              <a:spcBef>
                <a:spcPct val="50000"/>
              </a:spcBef>
              <a:defRPr/>
            </a:pPr>
            <a:r>
              <a:rPr lang="en-US" altLang="zh-CN" dirty="0">
                <a:latin typeface="Times New Roman" pitchFamily="18" charset="0"/>
                <a:ea typeface="宋体" pitchFamily="2" charset="-122"/>
              </a:rPr>
              <a:t>10</a:t>
            </a:r>
            <a:r>
              <a:rPr lang="zh-CN" altLang="en-US" dirty="0">
                <a:latin typeface="Times New Roman" pitchFamily="18" charset="0"/>
                <a:ea typeface="宋体" pitchFamily="2" charset="-122"/>
              </a:rPr>
              <a:t>．结点的层次</a:t>
            </a:r>
            <a:endParaRPr lang="en-US" altLang="zh-CN" dirty="0">
              <a:latin typeface="Times New Roman" pitchFamily="18" charset="0"/>
              <a:ea typeface="宋体" pitchFamily="2" charset="-122"/>
            </a:endParaRPr>
          </a:p>
          <a:p>
            <a:pPr eaLnBrk="1" hangingPunct="1">
              <a:spcBef>
                <a:spcPct val="50000"/>
              </a:spcBef>
              <a:defRPr/>
            </a:pPr>
            <a:r>
              <a:rPr lang="en-US" altLang="zh-CN" dirty="0">
                <a:latin typeface="Times New Roman" pitchFamily="18" charset="0"/>
                <a:ea typeface="宋体" pitchFamily="2" charset="-122"/>
              </a:rPr>
              <a:t>11</a:t>
            </a:r>
            <a:r>
              <a:rPr lang="zh-CN" altLang="en-US" dirty="0">
                <a:latin typeface="Times New Roman" pitchFamily="18" charset="0"/>
                <a:ea typeface="宋体" pitchFamily="2" charset="-122"/>
              </a:rPr>
              <a:t>．树的深度</a:t>
            </a:r>
            <a:endParaRPr lang="en-US" altLang="zh-CN" dirty="0">
              <a:latin typeface="Times New Roman" pitchFamily="18" charset="0"/>
              <a:ea typeface="宋体" pitchFamily="2" charset="-122"/>
            </a:endParaRPr>
          </a:p>
          <a:p>
            <a:pPr eaLnBrk="1" hangingPunct="1">
              <a:spcBef>
                <a:spcPct val="50000"/>
              </a:spcBef>
              <a:defRPr/>
            </a:pPr>
            <a:r>
              <a:rPr lang="en-US" altLang="zh-CN" dirty="0">
                <a:latin typeface="Times New Roman" pitchFamily="18" charset="0"/>
                <a:ea typeface="宋体" pitchFamily="2" charset="-122"/>
              </a:rPr>
              <a:t>12</a:t>
            </a:r>
            <a:r>
              <a:rPr lang="zh-CN" altLang="en-US" dirty="0">
                <a:latin typeface="Times New Roman" pitchFamily="18" charset="0"/>
                <a:ea typeface="宋体" pitchFamily="2" charset="-122"/>
              </a:rPr>
              <a:t>．堂兄弟</a:t>
            </a:r>
            <a:endParaRPr lang="en-US" altLang="zh-CN" dirty="0">
              <a:latin typeface="Times New Roman" pitchFamily="18" charset="0"/>
              <a:ea typeface="宋体" pitchFamily="2" charset="-122"/>
            </a:endParaRPr>
          </a:p>
          <a:p>
            <a:pPr eaLnBrk="1" hangingPunct="1">
              <a:spcBef>
                <a:spcPct val="50000"/>
              </a:spcBef>
              <a:defRPr/>
            </a:pPr>
            <a:r>
              <a:rPr lang="en-US" altLang="zh-CN" dirty="0">
                <a:latin typeface="Times New Roman" pitchFamily="18" charset="0"/>
                <a:ea typeface="宋体" pitchFamily="2" charset="-122"/>
              </a:rPr>
              <a:t>13</a:t>
            </a:r>
            <a:r>
              <a:rPr lang="zh-CN" altLang="en-US" dirty="0">
                <a:latin typeface="Times New Roman" pitchFamily="18" charset="0"/>
                <a:ea typeface="宋体" pitchFamily="2" charset="-122"/>
              </a:rPr>
              <a:t>．有序树</a:t>
            </a:r>
            <a:endParaRPr lang="en-US" altLang="zh-CN" dirty="0">
              <a:latin typeface="Times New Roman" pitchFamily="18" charset="0"/>
              <a:ea typeface="宋体" pitchFamily="2" charset="-122"/>
            </a:endParaRPr>
          </a:p>
          <a:p>
            <a:pPr eaLnBrk="1" hangingPunct="1">
              <a:spcBef>
                <a:spcPct val="50000"/>
              </a:spcBef>
              <a:defRPr/>
            </a:pPr>
            <a:r>
              <a:rPr lang="en-US" altLang="zh-CN" dirty="0">
                <a:latin typeface="Times New Roman" pitchFamily="18" charset="0"/>
                <a:ea typeface="宋体" pitchFamily="2" charset="-122"/>
              </a:rPr>
              <a:t>14</a:t>
            </a:r>
            <a:r>
              <a:rPr lang="zh-CN" altLang="en-US" dirty="0">
                <a:latin typeface="Times New Roman" pitchFamily="18" charset="0"/>
                <a:ea typeface="宋体" pitchFamily="2" charset="-122"/>
              </a:rPr>
              <a:t>．无序树</a:t>
            </a:r>
            <a:endParaRPr lang="en-US" altLang="zh-CN" dirty="0">
              <a:latin typeface="Times New Roman" pitchFamily="18" charset="0"/>
              <a:ea typeface="宋体" pitchFamily="2" charset="-122"/>
            </a:endParaRPr>
          </a:p>
          <a:p>
            <a:pPr eaLnBrk="1" hangingPunct="1">
              <a:spcBef>
                <a:spcPct val="50000"/>
              </a:spcBef>
              <a:defRPr/>
            </a:pPr>
            <a:r>
              <a:rPr lang="en-US" altLang="zh-CN" dirty="0">
                <a:latin typeface="Times New Roman" pitchFamily="18" charset="0"/>
                <a:ea typeface="宋体" pitchFamily="2" charset="-122"/>
              </a:rPr>
              <a:t>15</a:t>
            </a:r>
            <a:r>
              <a:rPr lang="zh-CN" altLang="en-US" dirty="0">
                <a:latin typeface="Times New Roman" pitchFamily="18" charset="0"/>
                <a:ea typeface="宋体" pitchFamily="2" charset="-122"/>
              </a:rPr>
              <a:t>．森林</a:t>
            </a:r>
            <a:endParaRPr lang="en-US" altLang="zh-CN" dirty="0">
              <a:latin typeface="Times New Roman" pitchFamily="18" charset="0"/>
              <a:ea typeface="宋体" pitchFamily="2" charset="-122"/>
            </a:endParaRPr>
          </a:p>
          <a:p>
            <a:pPr>
              <a:defRPr/>
            </a:pPr>
            <a:endParaRPr lang="zh-CN" altLang="en-US" dirty="0">
              <a:latin typeface="Times New Roman" pitchFamily="18" charset="0"/>
              <a:ea typeface="宋体" pitchFamily="2" charset="-122"/>
            </a:endParaRPr>
          </a:p>
        </p:txBody>
      </p:sp>
      <p:grpSp>
        <p:nvGrpSpPr>
          <p:cNvPr id="16388" name="Group 5"/>
          <p:cNvGrpSpPr>
            <a:grpSpLocks/>
          </p:cNvGrpSpPr>
          <p:nvPr/>
        </p:nvGrpSpPr>
        <p:grpSpPr bwMode="auto">
          <a:xfrm>
            <a:off x="2663825" y="1503363"/>
            <a:ext cx="5832475" cy="3921125"/>
            <a:chOff x="2928" y="720"/>
            <a:chExt cx="2688" cy="2304"/>
          </a:xfrm>
        </p:grpSpPr>
        <p:sp>
          <p:nvSpPr>
            <p:cNvPr id="6" name="Rectangle 4"/>
            <p:cNvSpPr>
              <a:spLocks noChangeArrowheads="1"/>
            </p:cNvSpPr>
            <p:nvPr/>
          </p:nvSpPr>
          <p:spPr bwMode="auto">
            <a:xfrm>
              <a:off x="2928" y="720"/>
              <a:ext cx="2688" cy="2304"/>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Arial" charset="0"/>
              </a:endParaRPr>
            </a:p>
          </p:txBody>
        </p:sp>
        <p:pic>
          <p:nvPicPr>
            <p:cNvPr id="16390" name="Picture 2" descr="E:\数据结构教材\pictures6\6-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816"/>
              <a:ext cx="2496"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plit orient="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6.6 </a:t>
            </a:r>
            <a:r>
              <a:rPr lang="zh-CN" altLang="en-US">
                <a:solidFill>
                  <a:schemeClr val="tx2"/>
                </a:solidFill>
                <a:latin typeface="黑体" pitchFamily="49" charset="-122"/>
                <a:ea typeface="黑体" pitchFamily="49" charset="-122"/>
              </a:rPr>
              <a:t>二叉树的应用 </a:t>
            </a:r>
          </a:p>
        </p:txBody>
      </p:sp>
      <p:sp>
        <p:nvSpPr>
          <p:cNvPr id="80899" name="Text Box 5"/>
          <p:cNvSpPr txBox="1">
            <a:spLocks noChangeArrowheads="1"/>
          </p:cNvSpPr>
          <p:nvPr/>
        </p:nvSpPr>
        <p:spPr bwMode="auto">
          <a:xfrm>
            <a:off x="323850" y="1828800"/>
            <a:ext cx="79978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pPr>
            <a:r>
              <a:rPr kumimoji="1" lang="en-US" altLang="zh-CN" sz="3200">
                <a:latin typeface="Times New Roman" pitchFamily="18" charset="0"/>
              </a:rPr>
              <a:t>1</a:t>
            </a:r>
            <a:r>
              <a:rPr kumimoji="1" lang="zh-CN" altLang="en-US" sz="3200">
                <a:latin typeface="Times New Roman" pitchFamily="18" charset="0"/>
              </a:rPr>
              <a:t>、堆</a:t>
            </a:r>
            <a:endParaRPr kumimoji="1" lang="en-US" altLang="zh-CN" sz="3200">
              <a:latin typeface="Times New Roman" pitchFamily="18" charset="0"/>
            </a:endParaRPr>
          </a:p>
          <a:p>
            <a:pPr eaLnBrk="1" hangingPunct="1">
              <a:lnSpc>
                <a:spcPct val="140000"/>
              </a:lnSpc>
            </a:pPr>
            <a:r>
              <a:rPr kumimoji="1" lang="en-US" altLang="zh-CN" sz="3200">
                <a:latin typeface="Times New Roman" pitchFamily="18" charset="0"/>
              </a:rPr>
              <a:t>2</a:t>
            </a:r>
            <a:r>
              <a:rPr kumimoji="1" lang="zh-CN" altLang="en-US" sz="3200">
                <a:latin typeface="Times New Roman" pitchFamily="18" charset="0"/>
              </a:rPr>
              <a:t>、哈夫曼树与哈夫曼编码</a:t>
            </a:r>
            <a:endParaRPr kumimoji="1" lang="en-US" altLang="zh-CN" sz="3200">
              <a:latin typeface="Times New Roman" pitchFamily="18" charset="0"/>
            </a:endParaRPr>
          </a:p>
        </p:txBody>
      </p:sp>
    </p:spTree>
  </p:cSld>
  <p:clrMapOvr>
    <a:masterClrMapping/>
  </p:clrMapOvr>
  <p:transition spd="slow">
    <p:split orient="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87338" y="1412875"/>
            <a:ext cx="7491412"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800">
                <a:solidFill>
                  <a:srgbClr val="FF9933"/>
                </a:solidFill>
                <a:latin typeface="Times New Roman" pitchFamily="18" charset="0"/>
                <a:ea typeface="楷体_GB2312"/>
                <a:cs typeface="楷体_GB2312"/>
              </a:rPr>
              <a:t>1</a:t>
            </a:r>
            <a:r>
              <a:rPr kumimoji="1" lang="zh-CN" altLang="en-US" sz="2800">
                <a:solidFill>
                  <a:srgbClr val="FF9933"/>
                </a:solidFill>
                <a:latin typeface="Times New Roman" pitchFamily="18" charset="0"/>
                <a:ea typeface="楷体_GB2312"/>
                <a:cs typeface="楷体_GB2312"/>
              </a:rPr>
              <a:t>．堆的定义</a:t>
            </a:r>
          </a:p>
          <a:p>
            <a:pPr eaLnBrk="1" hangingPunct="1">
              <a:spcBef>
                <a:spcPct val="50000"/>
              </a:spcBef>
            </a:pPr>
            <a:r>
              <a:rPr kumimoji="1" lang="zh-CN" altLang="en-US" sz="2800">
                <a:latin typeface="Times New Roman" pitchFamily="18" charset="0"/>
              </a:rPr>
              <a:t>        设有</a:t>
            </a:r>
            <a:r>
              <a:rPr kumimoji="1" lang="en-US" altLang="zh-CN" sz="2800">
                <a:latin typeface="Times New Roman" pitchFamily="18" charset="0"/>
              </a:rPr>
              <a:t>n</a:t>
            </a:r>
            <a:r>
              <a:rPr kumimoji="1" lang="zh-CN" altLang="en-US" sz="2800">
                <a:latin typeface="Times New Roman" pitchFamily="18" charset="0"/>
              </a:rPr>
              <a:t>个数据元素的关键字为（</a:t>
            </a:r>
            <a:r>
              <a:rPr kumimoji="1" lang="en-US" altLang="zh-CN" sz="2800">
                <a:latin typeface="Times New Roman" pitchFamily="18" charset="0"/>
              </a:rPr>
              <a:t>k</a:t>
            </a:r>
            <a:r>
              <a:rPr kumimoji="1" lang="en-US" altLang="zh-CN" sz="2800" baseline="-30000">
                <a:latin typeface="Times New Roman" pitchFamily="18" charset="0"/>
              </a:rPr>
              <a:t>0</a:t>
            </a:r>
            <a:r>
              <a:rPr kumimoji="1" lang="zh-CN" altLang="en-US" sz="2800">
                <a:latin typeface="Times New Roman" pitchFamily="18" charset="0"/>
              </a:rPr>
              <a:t>、</a:t>
            </a:r>
            <a:r>
              <a:rPr kumimoji="1" lang="en-US" altLang="zh-CN" sz="2800">
                <a:latin typeface="Times New Roman" pitchFamily="18" charset="0"/>
              </a:rPr>
              <a:t>k</a:t>
            </a:r>
            <a:r>
              <a:rPr kumimoji="1" lang="en-US" altLang="zh-CN" sz="2800" baseline="-30000">
                <a:latin typeface="Times New Roman" pitchFamily="18" charset="0"/>
              </a:rPr>
              <a:t>1</a:t>
            </a:r>
            <a:r>
              <a:rPr kumimoji="1" lang="zh-CN" altLang="en-US" sz="2800">
                <a:latin typeface="Times New Roman" pitchFamily="18" charset="0"/>
              </a:rPr>
              <a:t>、</a:t>
            </a:r>
            <a:r>
              <a:rPr kumimoji="1" lang="en-US" altLang="zh-CN" sz="2800">
                <a:latin typeface="Times New Roman" pitchFamily="18" charset="0"/>
              </a:rPr>
              <a:t>…</a:t>
            </a:r>
            <a:r>
              <a:rPr kumimoji="1" lang="zh-CN" altLang="en-US" sz="2800">
                <a:latin typeface="Times New Roman" pitchFamily="18" charset="0"/>
              </a:rPr>
              <a:t>、</a:t>
            </a:r>
            <a:r>
              <a:rPr kumimoji="1" lang="en-US" altLang="zh-CN" sz="2800">
                <a:latin typeface="Times New Roman" pitchFamily="18" charset="0"/>
              </a:rPr>
              <a:t>k</a:t>
            </a:r>
            <a:r>
              <a:rPr kumimoji="1" lang="en-US" altLang="zh-CN" sz="2800" baseline="-30000">
                <a:latin typeface="Times New Roman" pitchFamily="18" charset="0"/>
              </a:rPr>
              <a:t>n-1</a:t>
            </a:r>
            <a:r>
              <a:rPr kumimoji="1" lang="zh-CN" altLang="en-US" sz="2800">
                <a:latin typeface="Times New Roman" pitchFamily="18" charset="0"/>
              </a:rPr>
              <a:t>），如果它们满足以下的关系：</a:t>
            </a:r>
            <a:r>
              <a:rPr kumimoji="1" lang="en-US" altLang="zh-CN" sz="2800">
                <a:latin typeface="Times New Roman" pitchFamily="18" charset="0"/>
              </a:rPr>
              <a:t>k</a:t>
            </a:r>
            <a:r>
              <a:rPr kumimoji="1" lang="en-US" altLang="zh-CN" sz="2800" baseline="-30000">
                <a:latin typeface="Times New Roman" pitchFamily="18" charset="0"/>
              </a:rPr>
              <a:t>i</a:t>
            </a:r>
            <a:r>
              <a:rPr kumimoji="1" lang="en-US" altLang="zh-CN" sz="2800">
                <a:latin typeface="Times New Roman" pitchFamily="18" charset="0"/>
              </a:rPr>
              <a:t>&lt;= k</a:t>
            </a:r>
            <a:r>
              <a:rPr kumimoji="1" lang="en-US" altLang="zh-CN" sz="2800" baseline="-30000">
                <a:latin typeface="Times New Roman" pitchFamily="18" charset="0"/>
              </a:rPr>
              <a:t>2i+1</a:t>
            </a:r>
            <a:r>
              <a:rPr kumimoji="1" lang="zh-CN" altLang="en-US" sz="2800">
                <a:latin typeface="Times New Roman" pitchFamily="18" charset="0"/>
              </a:rPr>
              <a:t>且</a:t>
            </a:r>
            <a:r>
              <a:rPr kumimoji="1" lang="en-US" altLang="zh-CN" sz="2800">
                <a:latin typeface="Times New Roman" pitchFamily="18" charset="0"/>
              </a:rPr>
              <a:t>k</a:t>
            </a:r>
            <a:r>
              <a:rPr kumimoji="1" lang="en-US" altLang="zh-CN" sz="2800" baseline="-30000">
                <a:latin typeface="Times New Roman" pitchFamily="18" charset="0"/>
              </a:rPr>
              <a:t>i</a:t>
            </a:r>
            <a:r>
              <a:rPr kumimoji="1" lang="en-US" altLang="zh-CN" sz="2800">
                <a:latin typeface="Times New Roman" pitchFamily="18" charset="0"/>
              </a:rPr>
              <a:t>&lt;= k</a:t>
            </a:r>
            <a:r>
              <a:rPr kumimoji="1" lang="en-US" altLang="zh-CN" sz="2800" baseline="-30000">
                <a:latin typeface="Times New Roman" pitchFamily="18" charset="0"/>
              </a:rPr>
              <a:t>2i+2</a:t>
            </a:r>
            <a:r>
              <a:rPr kumimoji="1" lang="zh-CN" altLang="en-US" sz="2800">
                <a:latin typeface="Times New Roman" pitchFamily="18" charset="0"/>
              </a:rPr>
              <a:t>（或</a:t>
            </a:r>
            <a:r>
              <a:rPr kumimoji="1" lang="en-US" altLang="zh-CN" sz="2800">
                <a:latin typeface="Times New Roman" pitchFamily="18" charset="0"/>
              </a:rPr>
              <a:t>k</a:t>
            </a:r>
            <a:r>
              <a:rPr kumimoji="1" lang="en-US" altLang="zh-CN" sz="2800" baseline="-30000">
                <a:latin typeface="Times New Roman" pitchFamily="18" charset="0"/>
              </a:rPr>
              <a:t>i</a:t>
            </a:r>
            <a:r>
              <a:rPr kumimoji="1" lang="en-US" altLang="zh-CN" sz="2800">
                <a:latin typeface="Times New Roman" pitchFamily="18" charset="0"/>
              </a:rPr>
              <a:t>&gt;= k</a:t>
            </a:r>
            <a:r>
              <a:rPr kumimoji="1" lang="en-US" altLang="zh-CN" sz="2800" baseline="-30000">
                <a:latin typeface="Times New Roman" pitchFamily="18" charset="0"/>
              </a:rPr>
              <a:t>2i+1</a:t>
            </a:r>
            <a:r>
              <a:rPr kumimoji="1" lang="zh-CN" altLang="en-US" sz="2800">
                <a:latin typeface="Times New Roman" pitchFamily="18" charset="0"/>
              </a:rPr>
              <a:t>且</a:t>
            </a:r>
            <a:r>
              <a:rPr kumimoji="1" lang="en-US" altLang="zh-CN" sz="2800">
                <a:latin typeface="Times New Roman" pitchFamily="18" charset="0"/>
              </a:rPr>
              <a:t>k</a:t>
            </a:r>
            <a:r>
              <a:rPr kumimoji="1" lang="en-US" altLang="zh-CN" sz="2800" baseline="-30000">
                <a:latin typeface="Times New Roman" pitchFamily="18" charset="0"/>
              </a:rPr>
              <a:t>i</a:t>
            </a:r>
            <a:r>
              <a:rPr kumimoji="1" lang="en-US" altLang="zh-CN" sz="2800">
                <a:latin typeface="Times New Roman" pitchFamily="18" charset="0"/>
              </a:rPr>
              <a:t>&gt;= k</a:t>
            </a:r>
            <a:r>
              <a:rPr kumimoji="1" lang="en-US" altLang="zh-CN" sz="2800" baseline="-30000">
                <a:latin typeface="Times New Roman" pitchFamily="18" charset="0"/>
              </a:rPr>
              <a:t>2i+2</a:t>
            </a:r>
            <a:r>
              <a:rPr kumimoji="1" lang="zh-CN" altLang="en-US" sz="2800">
                <a:latin typeface="Times New Roman" pitchFamily="18" charset="0"/>
              </a:rPr>
              <a:t>）（</a:t>
            </a:r>
            <a:r>
              <a:rPr kumimoji="1" lang="en-US" altLang="zh-CN" sz="2800">
                <a:latin typeface="Times New Roman" pitchFamily="18" charset="0"/>
              </a:rPr>
              <a:t>i=0</a:t>
            </a: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a:t>
            </a:r>
            <a:r>
              <a:rPr kumimoji="1" lang="en-US" altLang="zh-CN" sz="2800">
                <a:latin typeface="Times New Roman" pitchFamily="18" charset="0"/>
              </a:rPr>
              <a:t>…</a:t>
            </a:r>
            <a:r>
              <a:rPr kumimoji="1" lang="zh-CN" altLang="en-US" sz="2800">
                <a:latin typeface="Times New Roman" pitchFamily="18" charset="0"/>
              </a:rPr>
              <a:t>、</a:t>
            </a:r>
            <a:r>
              <a:rPr kumimoji="1" lang="zh-CN" altLang="en-US" sz="2800">
                <a:latin typeface="Times New Roman" pitchFamily="18" charset="0"/>
                <a:sym typeface="Symbol" pitchFamily="18" charset="2"/>
              </a:rPr>
              <a:t></a:t>
            </a:r>
            <a:r>
              <a:rPr kumimoji="1" lang="en-US" altLang="zh-CN" sz="2800">
                <a:latin typeface="Times New Roman" pitchFamily="18" charset="0"/>
              </a:rPr>
              <a:t>(n-2)/2</a:t>
            </a:r>
            <a:r>
              <a:rPr kumimoji="1" lang="en-US" altLang="zh-CN" sz="2800">
                <a:latin typeface="Times New Roman" pitchFamily="18" charset="0"/>
                <a:sym typeface="Symbol" pitchFamily="18" charset="2"/>
              </a:rPr>
              <a:t></a:t>
            </a:r>
            <a:r>
              <a:rPr kumimoji="1" lang="zh-CN" altLang="en-US" sz="2800">
                <a:latin typeface="Times New Roman" pitchFamily="18" charset="0"/>
              </a:rPr>
              <a:t>）则称之为堆</a:t>
            </a:r>
            <a:r>
              <a:rPr kumimoji="1" lang="en-US" altLang="zh-CN" sz="2800">
                <a:latin typeface="Times New Roman" pitchFamily="18" charset="0"/>
              </a:rPr>
              <a:t>(Heap)</a:t>
            </a:r>
            <a:r>
              <a:rPr kumimoji="1" lang="zh-CN" altLang="en-US" sz="2800">
                <a:latin typeface="Times New Roman" pitchFamily="18" charset="0"/>
              </a:rPr>
              <a:t>。</a:t>
            </a:r>
          </a:p>
          <a:p>
            <a:pPr eaLnBrk="1" hangingPunct="1">
              <a:spcBef>
                <a:spcPct val="50000"/>
              </a:spcBef>
            </a:pPr>
            <a:r>
              <a:rPr kumimoji="1" lang="zh-CN" altLang="en-US" sz="2800">
                <a:latin typeface="Times New Roman" pitchFamily="18" charset="0"/>
              </a:rPr>
              <a:t>        如果将此数据元素序列用一维数组存储，并将此数组对应一棵完全二叉树，则堆的含义可以理解为：在完全二叉树中任何非终端结点的关键字均不大于（或不小于）其左、右孩子结点的关键字。</a:t>
            </a:r>
          </a:p>
        </p:txBody>
      </p:sp>
      <p:sp>
        <p:nvSpPr>
          <p:cNvPr id="81923" name="Rectangle 3"/>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堆</a:t>
            </a:r>
          </a:p>
        </p:txBody>
      </p:sp>
    </p:spTree>
  </p:cSld>
  <p:clrMapOvr>
    <a:masterClrMapping/>
  </p:clrMapOvr>
  <p:transition spd="slow">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82947" name="Group 6"/>
          <p:cNvGrpSpPr>
            <a:grpSpLocks/>
          </p:cNvGrpSpPr>
          <p:nvPr/>
        </p:nvGrpSpPr>
        <p:grpSpPr bwMode="auto">
          <a:xfrm>
            <a:off x="1187450" y="1524000"/>
            <a:ext cx="4572000" cy="4953000"/>
            <a:chOff x="2640" y="624"/>
            <a:chExt cx="2880" cy="3120"/>
          </a:xfrm>
        </p:grpSpPr>
        <p:sp>
          <p:nvSpPr>
            <p:cNvPr id="82949" name="Rectangle 5"/>
            <p:cNvSpPr>
              <a:spLocks noChangeArrowheads="1"/>
            </p:cNvSpPr>
            <p:nvPr/>
          </p:nvSpPr>
          <p:spPr bwMode="auto">
            <a:xfrm>
              <a:off x="2640" y="624"/>
              <a:ext cx="2880" cy="312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pic>
          <p:nvPicPr>
            <p:cNvPr id="82950" name="Picture 2" descr="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 y="768"/>
              <a:ext cx="2698"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黑体" pitchFamily="49" charset="-122"/>
                <a:ea typeface="黑体" pitchFamily="49" charset="-122"/>
              </a:rPr>
              <a:t>堆</a:t>
            </a:r>
            <a:endParaRPr lang="zh-CN" altLang="en-US" dirty="0"/>
          </a:p>
        </p:txBody>
      </p:sp>
    </p:spTree>
  </p:cSld>
  <p:clrMapOvr>
    <a:masterClrMapping/>
  </p:clrMapOvr>
  <p:transition spd="slow">
    <p:split orient="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最小堆的类模板定义</a:t>
            </a:r>
            <a:endParaRPr lang="zh-CN" altLang="en-US" dirty="0"/>
          </a:p>
        </p:txBody>
      </p:sp>
      <p:sp>
        <p:nvSpPr>
          <p:cNvPr id="83972" name="Text Box 2"/>
          <p:cNvSpPr txBox="1">
            <a:spLocks noChangeArrowheads="1"/>
          </p:cNvSpPr>
          <p:nvPr/>
        </p:nvSpPr>
        <p:spPr bwMode="auto">
          <a:xfrm>
            <a:off x="0" y="1304925"/>
            <a:ext cx="90011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&lt;</a:t>
            </a:r>
            <a:r>
              <a:rPr lang="en-US" altLang="zh-CN" sz="2400" b="1"/>
              <a:t>class</a:t>
            </a:r>
            <a:r>
              <a:rPr lang="en-US" altLang="zh-CN" sz="2400"/>
              <a:t> ElemType&gt; </a:t>
            </a:r>
            <a:r>
              <a:rPr lang="en-US" altLang="zh-CN" sz="2400" b="1"/>
              <a:t>class</a:t>
            </a:r>
            <a:r>
              <a:rPr lang="en-US" altLang="zh-CN" sz="2400"/>
              <a:t> MinHeap{</a:t>
            </a:r>
            <a:endParaRPr lang="zh-CN" altLang="zh-CN" sz="2400"/>
          </a:p>
          <a:p>
            <a:r>
              <a:rPr lang="en-US" altLang="zh-CN" sz="2400" b="1"/>
              <a:t>private</a:t>
            </a:r>
            <a:r>
              <a:rPr lang="en-US" altLang="zh-CN" sz="2400"/>
              <a:t>:</a:t>
            </a:r>
            <a:endParaRPr lang="zh-CN" altLang="zh-CN" sz="2400"/>
          </a:p>
          <a:p>
            <a:r>
              <a:rPr lang="en-US" altLang="zh-CN" sz="2400"/>
              <a:t>	ElemType *heapArr;</a:t>
            </a:r>
            <a:endParaRPr lang="zh-CN" altLang="zh-CN" sz="2400"/>
          </a:p>
          <a:p>
            <a:r>
              <a:rPr lang="en-US" altLang="zh-CN" sz="2400"/>
              <a:t>	</a:t>
            </a:r>
            <a:r>
              <a:rPr lang="en-US" altLang="zh-CN" sz="2400" b="1"/>
              <a:t>int</a:t>
            </a:r>
            <a:r>
              <a:rPr lang="en-US" altLang="zh-CN" sz="2400"/>
              <a:t> CurrentSize;</a:t>
            </a:r>
            <a:endParaRPr lang="zh-CN" altLang="zh-CN" sz="2400"/>
          </a:p>
          <a:p>
            <a:r>
              <a:rPr lang="en-US" altLang="zh-CN" sz="2400"/>
              <a:t>	</a:t>
            </a:r>
            <a:r>
              <a:rPr lang="en-US" altLang="zh-CN" sz="2400" b="1"/>
              <a:t>int</a:t>
            </a:r>
            <a:r>
              <a:rPr lang="en-US" altLang="zh-CN" sz="2400"/>
              <a:t> MaxSize;</a:t>
            </a:r>
            <a:endParaRPr lang="zh-CN" altLang="zh-CN" sz="2400"/>
          </a:p>
          <a:p>
            <a:r>
              <a:rPr lang="en-US" altLang="zh-CN" sz="2400"/>
              <a:t>	</a:t>
            </a:r>
            <a:r>
              <a:rPr lang="en-US" altLang="zh-CN" sz="2400" b="1"/>
              <a:t>void</a:t>
            </a:r>
            <a:r>
              <a:rPr lang="en-US" altLang="zh-CN" sz="2400"/>
              <a:t> FilterDown(</a:t>
            </a:r>
            <a:r>
              <a:rPr lang="en-US" altLang="zh-CN" sz="2400" b="1"/>
              <a:t>int</a:t>
            </a:r>
            <a:r>
              <a:rPr lang="en-US" altLang="zh-CN" sz="2400"/>
              <a:t> Start);</a:t>
            </a:r>
            <a:endParaRPr lang="zh-CN" altLang="zh-CN" sz="2400"/>
          </a:p>
          <a:p>
            <a:r>
              <a:rPr lang="en-US" altLang="zh-CN" sz="2400"/>
              <a:t>	</a:t>
            </a:r>
            <a:r>
              <a:rPr lang="en-US" altLang="zh-CN" sz="2400" b="1"/>
              <a:t>void</a:t>
            </a:r>
            <a:r>
              <a:rPr lang="en-US" altLang="zh-CN" sz="2400"/>
              <a:t> FilterUp(</a:t>
            </a:r>
            <a:r>
              <a:rPr lang="en-US" altLang="zh-CN" sz="2400" b="1"/>
              <a:t>int</a:t>
            </a:r>
            <a:r>
              <a:rPr lang="en-US" altLang="zh-CN" sz="2400"/>
              <a:t> End);</a:t>
            </a:r>
            <a:endParaRPr lang="zh-CN" altLang="zh-CN" sz="2400"/>
          </a:p>
        </p:txBody>
      </p:sp>
      <p:pic>
        <p:nvPicPr>
          <p:cNvPr id="128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4184650"/>
            <a:ext cx="61801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wheel(1)">
                                      <p:cBhvr>
                                        <p:cTn id="7" dur="2000"/>
                                        <p:tgtEl>
                                          <p:spTgt spid="12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最小堆的类模板定义</a:t>
            </a:r>
            <a:endParaRPr lang="zh-CN" altLang="en-US" dirty="0"/>
          </a:p>
        </p:txBody>
      </p:sp>
      <p:sp>
        <p:nvSpPr>
          <p:cNvPr id="84996" name="Text Box 2"/>
          <p:cNvSpPr txBox="1">
            <a:spLocks noChangeArrowheads="1"/>
          </p:cNvSpPr>
          <p:nvPr/>
        </p:nvSpPr>
        <p:spPr bwMode="auto">
          <a:xfrm>
            <a:off x="0" y="1304925"/>
            <a:ext cx="90011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public</a:t>
            </a:r>
            <a:r>
              <a:rPr lang="en-US" altLang="zh-CN" sz="2400"/>
              <a:t> :</a:t>
            </a:r>
            <a:endParaRPr lang="zh-CN" altLang="zh-CN" sz="2400"/>
          </a:p>
          <a:p>
            <a:r>
              <a:rPr lang="en-US" altLang="zh-CN" sz="2400"/>
              <a:t>	MinHeap(</a:t>
            </a:r>
            <a:r>
              <a:rPr lang="en-US" altLang="zh-CN" sz="2400" b="1"/>
              <a:t>int</a:t>
            </a:r>
            <a:r>
              <a:rPr lang="en-US" altLang="zh-CN" sz="2400"/>
              <a:t> maxSize);</a:t>
            </a:r>
            <a:endParaRPr lang="zh-CN" altLang="zh-CN" sz="2400"/>
          </a:p>
          <a:p>
            <a:r>
              <a:rPr lang="en-US" altLang="zh-CN" sz="2400"/>
              <a:t>	MinHeap(ElemType a[], </a:t>
            </a:r>
            <a:r>
              <a:rPr lang="en-US" altLang="zh-CN" sz="2400" b="1"/>
              <a:t>int</a:t>
            </a:r>
            <a:r>
              <a:rPr lang="en-US" altLang="zh-CN" sz="2400"/>
              <a:t> maxsize, </a:t>
            </a:r>
            <a:r>
              <a:rPr lang="en-US" altLang="zh-CN" sz="2400" b="1"/>
              <a:t>int</a:t>
            </a:r>
            <a:r>
              <a:rPr lang="en-US" altLang="zh-CN" sz="2400"/>
              <a:t> n);</a:t>
            </a:r>
            <a:endParaRPr lang="zh-CN" altLang="zh-CN" sz="2400"/>
          </a:p>
          <a:p>
            <a:r>
              <a:rPr lang="en-US" altLang="zh-CN" sz="2400"/>
              <a:t>	~MinHeap(){</a:t>
            </a:r>
            <a:r>
              <a:rPr lang="en-US" altLang="zh-CN" sz="2400" b="1"/>
              <a:t>delete</a:t>
            </a:r>
            <a:r>
              <a:rPr lang="en-US" altLang="zh-CN" sz="2400"/>
              <a:t> []heapArr;}</a:t>
            </a:r>
            <a:endParaRPr lang="zh-CN" altLang="zh-CN" sz="2400"/>
          </a:p>
          <a:p>
            <a:r>
              <a:rPr lang="en-US" altLang="zh-CN" sz="2400"/>
              <a:t>	Status Insert(</a:t>
            </a:r>
            <a:r>
              <a:rPr lang="en-US" altLang="zh-CN" sz="2400" b="1"/>
              <a:t>const</a:t>
            </a:r>
            <a:r>
              <a:rPr lang="en-US" altLang="zh-CN" sz="2400"/>
              <a:t> ElemType &amp;e);</a:t>
            </a:r>
            <a:endParaRPr lang="zh-CN" altLang="zh-CN" sz="2400"/>
          </a:p>
          <a:p>
            <a:r>
              <a:rPr lang="en-US" altLang="zh-CN" sz="2400"/>
              <a:t>	Status DeleteTop(ElemType &amp; e);</a:t>
            </a:r>
            <a:endParaRPr lang="zh-CN" altLang="zh-CN" sz="2400"/>
          </a:p>
          <a:p>
            <a:r>
              <a:rPr lang="en-US" altLang="zh-CN" sz="2400"/>
              <a:t>	Status GetTop(ElemType &amp; e)</a:t>
            </a:r>
            <a:r>
              <a:rPr lang="en-US" altLang="zh-CN" sz="2400" b="1"/>
              <a:t>const</a:t>
            </a:r>
            <a:r>
              <a:rPr lang="en-US" altLang="zh-CN" sz="2400"/>
              <a:t>;</a:t>
            </a:r>
            <a:endParaRPr lang="zh-CN" altLang="zh-CN" sz="2400"/>
          </a:p>
          <a:p>
            <a:r>
              <a:rPr lang="en-US" altLang="zh-CN" sz="2400"/>
              <a:t>	</a:t>
            </a:r>
            <a:r>
              <a:rPr lang="en-US" altLang="zh-CN" sz="2400" b="1"/>
              <a:t>bool</a:t>
            </a:r>
            <a:r>
              <a:rPr lang="en-US" altLang="zh-CN" sz="2400"/>
              <a:t> IsEmpty()</a:t>
            </a:r>
            <a:r>
              <a:rPr lang="en-US" altLang="zh-CN" sz="2400" b="1"/>
              <a:t>const</a:t>
            </a:r>
            <a:r>
              <a:rPr lang="en-US" altLang="zh-CN" sz="2400"/>
              <a:t>{</a:t>
            </a:r>
            <a:r>
              <a:rPr lang="en-US" altLang="zh-CN" sz="2400" b="1"/>
              <a:t>return</a:t>
            </a:r>
            <a:r>
              <a:rPr lang="en-US" altLang="zh-CN" sz="2400"/>
              <a:t> CurrentSize == 0;}</a:t>
            </a:r>
            <a:endParaRPr lang="zh-CN" altLang="zh-CN" sz="2400"/>
          </a:p>
          <a:p>
            <a:r>
              <a:rPr lang="en-US" altLang="zh-CN" sz="2400"/>
              <a:t>	</a:t>
            </a:r>
            <a:r>
              <a:rPr lang="en-US" altLang="zh-CN" sz="2400" b="1"/>
              <a:t>bool</a:t>
            </a:r>
            <a:r>
              <a:rPr lang="en-US" altLang="zh-CN" sz="2400"/>
              <a:t> IsFull()</a:t>
            </a:r>
            <a:r>
              <a:rPr lang="en-US" altLang="zh-CN" sz="2400" b="1"/>
              <a:t>const</a:t>
            </a:r>
            <a:r>
              <a:rPr lang="en-US" altLang="zh-CN" sz="2400"/>
              <a:t>{</a:t>
            </a:r>
            <a:r>
              <a:rPr lang="en-US" altLang="zh-CN" sz="2400" b="1"/>
              <a:t>return</a:t>
            </a:r>
            <a:r>
              <a:rPr lang="en-US" altLang="zh-CN" sz="2400"/>
              <a:t> CurrentSize == MaxSize;}</a:t>
            </a:r>
            <a:endParaRPr lang="zh-CN" altLang="zh-CN" sz="2400"/>
          </a:p>
          <a:p>
            <a:r>
              <a:rPr lang="en-US" altLang="zh-CN" sz="2400"/>
              <a:t>	</a:t>
            </a:r>
            <a:r>
              <a:rPr lang="en-US" altLang="zh-CN" sz="2400" b="1"/>
              <a:t>int</a:t>
            </a:r>
            <a:r>
              <a:rPr lang="en-US" altLang="zh-CN" sz="2400"/>
              <a:t> SizeOfHeap()</a:t>
            </a:r>
            <a:r>
              <a:rPr lang="en-US" altLang="zh-CN" sz="2400" b="1"/>
              <a:t>const</a:t>
            </a:r>
            <a:r>
              <a:rPr lang="en-US" altLang="zh-CN" sz="2400"/>
              <a:t>{</a:t>
            </a:r>
            <a:r>
              <a:rPr lang="en-US" altLang="zh-CN" sz="2400" b="1"/>
              <a:t>return</a:t>
            </a:r>
            <a:r>
              <a:rPr lang="en-US" altLang="zh-CN" sz="2400"/>
              <a:t> CurrentSize;}</a:t>
            </a:r>
            <a:endParaRPr lang="zh-CN" altLang="zh-CN" sz="2400"/>
          </a:p>
          <a:p>
            <a:r>
              <a:rPr lang="en-US" altLang="zh-CN" sz="2400"/>
              <a:t>	</a:t>
            </a:r>
            <a:r>
              <a:rPr lang="en-US" altLang="zh-CN" sz="2400" b="1"/>
              <a:t>void</a:t>
            </a:r>
            <a:r>
              <a:rPr lang="en-US" altLang="zh-CN" sz="2400"/>
              <a:t> SetEmpty(){CurrentSize=0;}</a:t>
            </a:r>
            <a:endParaRPr lang="zh-CN" altLang="zh-CN" sz="2400"/>
          </a:p>
          <a:p>
            <a:r>
              <a:rPr lang="en-US" altLang="zh-CN" sz="2400"/>
              <a:t>	</a:t>
            </a:r>
            <a:r>
              <a:rPr lang="en-US" altLang="zh-CN" sz="2400" b="1"/>
              <a:t>void</a:t>
            </a:r>
            <a:r>
              <a:rPr lang="en-US" altLang="zh-CN" sz="2400"/>
              <a:t> Traverse(</a:t>
            </a:r>
            <a:r>
              <a:rPr lang="en-US" altLang="zh-CN" sz="2400" b="1"/>
              <a:t>void</a:t>
            </a:r>
            <a:r>
              <a:rPr lang="en-US" altLang="zh-CN" sz="2400"/>
              <a:t> (*Visit)(</a:t>
            </a:r>
            <a:r>
              <a:rPr lang="en-US" altLang="zh-CN" sz="2400" b="1"/>
              <a:t>const</a:t>
            </a:r>
            <a:r>
              <a:rPr lang="en-US" altLang="zh-CN" sz="2400"/>
              <a:t> ElemType &amp;)) </a:t>
            </a:r>
            <a:r>
              <a:rPr lang="en-US" altLang="zh-CN" sz="2400" b="1"/>
              <a:t>const</a:t>
            </a:r>
            <a:r>
              <a:rPr lang="en-US" altLang="zh-CN" sz="2400"/>
              <a:t>;</a:t>
            </a:r>
            <a:endParaRPr lang="zh-CN" altLang="zh-CN" sz="2400"/>
          </a:p>
          <a:p>
            <a:r>
              <a:rPr lang="en-US" altLang="zh-CN" sz="2400"/>
              <a:t>};</a:t>
            </a:r>
            <a:endParaRPr lang="zh-CN" altLang="zh-CN" sz="2400"/>
          </a:p>
        </p:txBody>
      </p:sp>
    </p:spTree>
  </p:cSld>
  <p:clrMapOvr>
    <a:masterClrMapping/>
  </p:clrMapOvr>
  <p:transition spd="slow">
    <p:split orient="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构造空堆</a:t>
            </a:r>
            <a:endParaRPr lang="zh-CN" altLang="en-US" dirty="0"/>
          </a:p>
        </p:txBody>
      </p:sp>
      <p:sp>
        <p:nvSpPr>
          <p:cNvPr id="86020" name="Text Box 2"/>
          <p:cNvSpPr txBox="1">
            <a:spLocks noChangeArrowheads="1"/>
          </p:cNvSpPr>
          <p:nvPr/>
        </p:nvSpPr>
        <p:spPr bwMode="auto">
          <a:xfrm>
            <a:off x="0" y="1304925"/>
            <a:ext cx="90011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&lt;</a:t>
            </a:r>
            <a:r>
              <a:rPr lang="en-US" altLang="zh-CN" sz="2400" b="1"/>
              <a:t>class</a:t>
            </a:r>
            <a:r>
              <a:rPr lang="en-US" altLang="zh-CN" sz="2400"/>
              <a:t> ElemType&gt;MinHeap&lt;ElemType&gt;::</a:t>
            </a:r>
            <a:endParaRPr lang="zh-CN" altLang="zh-CN" sz="2400"/>
          </a:p>
          <a:p>
            <a:r>
              <a:rPr lang="en-US" altLang="zh-CN" sz="2400"/>
              <a:t>MinHeap(</a:t>
            </a:r>
            <a:r>
              <a:rPr lang="en-US" altLang="zh-CN" sz="2400" b="1"/>
              <a:t>int</a:t>
            </a:r>
            <a:r>
              <a:rPr lang="en-US" altLang="zh-CN" sz="2400"/>
              <a:t> maxSize)   {</a:t>
            </a:r>
            <a:endParaRPr lang="zh-CN" altLang="zh-CN" sz="2400"/>
          </a:p>
          <a:p>
            <a:r>
              <a:rPr lang="en-US" altLang="zh-CN" sz="2400"/>
              <a:t>  	</a:t>
            </a:r>
            <a:r>
              <a:rPr lang="en-US" altLang="zh-CN" sz="2400" b="1"/>
              <a:t>if</a:t>
            </a:r>
            <a:r>
              <a:rPr lang="en-US" altLang="zh-CN" sz="2400"/>
              <a:t> (maxSize &lt;= 0)	{</a:t>
            </a:r>
            <a:endParaRPr lang="zh-CN" altLang="zh-CN" sz="2400"/>
          </a:p>
          <a:p>
            <a:r>
              <a:rPr lang="en-US" altLang="zh-CN" sz="2400"/>
              <a:t>	     cerr &lt;&lt; "</a:t>
            </a:r>
            <a:r>
              <a:rPr lang="zh-CN" altLang="zh-CN" sz="2400"/>
              <a:t>堆的大小不能小于</a:t>
            </a:r>
            <a:r>
              <a:rPr lang="en-US" altLang="zh-CN" sz="2400"/>
              <a:t>1" &lt;&lt; </a:t>
            </a:r>
            <a:r>
              <a:rPr lang="en-US" altLang="zh-CN" sz="2400" b="1"/>
              <a:t>endl</a:t>
            </a:r>
            <a:r>
              <a:rPr lang="en-US" altLang="zh-CN" sz="2400"/>
              <a:t>;</a:t>
            </a:r>
          </a:p>
          <a:p>
            <a:r>
              <a:rPr lang="en-US" altLang="zh-CN" sz="2400"/>
              <a:t>     	     exit(1);</a:t>
            </a:r>
            <a:endParaRPr lang="zh-CN" altLang="zh-CN" sz="2400"/>
          </a:p>
          <a:p>
            <a:r>
              <a:rPr lang="en-US" altLang="zh-CN" sz="2400"/>
              <a:t>  	}</a:t>
            </a:r>
            <a:endParaRPr lang="zh-CN" altLang="zh-CN" sz="2400"/>
          </a:p>
          <a:p>
            <a:r>
              <a:rPr lang="en-US" altLang="zh-CN" sz="2400"/>
              <a:t>	MaxSize= maxSize;</a:t>
            </a:r>
            <a:endParaRPr lang="zh-CN" altLang="zh-CN" sz="2400"/>
          </a:p>
          <a:p>
            <a:r>
              <a:rPr lang="en-US" altLang="zh-CN" sz="2400"/>
              <a:t>	heapArr=</a:t>
            </a:r>
            <a:r>
              <a:rPr lang="en-US" altLang="zh-CN" sz="2400" b="1"/>
              <a:t>new</a:t>
            </a:r>
            <a:r>
              <a:rPr lang="en-US" altLang="zh-CN" sz="2400"/>
              <a:t> ElemType[MaxSize];</a:t>
            </a:r>
            <a:endParaRPr lang="zh-CN" altLang="zh-CN" sz="2400"/>
          </a:p>
          <a:p>
            <a:r>
              <a:rPr lang="en-US" altLang="zh-CN" sz="2400"/>
              <a:t>	CurrentSize=0;</a:t>
            </a:r>
            <a:endParaRPr lang="zh-CN" altLang="zh-CN" sz="2400"/>
          </a:p>
          <a:p>
            <a:r>
              <a:rPr lang="en-US" altLang="zh-CN" sz="2400"/>
              <a:t>}</a:t>
            </a:r>
            <a:endParaRPr lang="zh-CN" altLang="zh-CN" sz="2400"/>
          </a:p>
        </p:txBody>
      </p:sp>
    </p:spTree>
  </p:cSld>
  <p:clrMapOvr>
    <a:masterClrMapping/>
  </p:clrMapOvr>
  <p:transition spd="slow">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向下调整算法</a:t>
            </a:r>
            <a:endParaRPr lang="zh-CN" altLang="en-US" dirty="0"/>
          </a:p>
        </p:txBody>
      </p:sp>
      <p:grpSp>
        <p:nvGrpSpPr>
          <p:cNvPr id="7" name="组合 6">
            <a:extLst>
              <a:ext uri="{FF2B5EF4-FFF2-40B4-BE49-F238E27FC236}">
                <a16:creationId xmlns:a16="http://schemas.microsoft.com/office/drawing/2014/main" id="{10976C12-8F7A-48B5-81D7-3E8BBD831100}"/>
              </a:ext>
            </a:extLst>
          </p:cNvPr>
          <p:cNvGrpSpPr/>
          <p:nvPr/>
        </p:nvGrpSpPr>
        <p:grpSpPr>
          <a:xfrm>
            <a:off x="2747963" y="1514475"/>
            <a:ext cx="3886200" cy="4970462"/>
            <a:chOff x="2376488" y="1468438"/>
            <a:chExt cx="3886200" cy="4970462"/>
          </a:xfrm>
        </p:grpSpPr>
        <p:sp>
          <p:nvSpPr>
            <p:cNvPr id="8" name="Rectangle 5">
              <a:extLst>
                <a:ext uri="{FF2B5EF4-FFF2-40B4-BE49-F238E27FC236}">
                  <a16:creationId xmlns:a16="http://schemas.microsoft.com/office/drawing/2014/main" id="{78BF09D2-088F-4B2C-B79A-BE25F8C712E1}"/>
                </a:ext>
              </a:extLst>
            </p:cNvPr>
            <p:cNvSpPr>
              <a:spLocks noChangeArrowheads="1"/>
            </p:cNvSpPr>
            <p:nvPr/>
          </p:nvSpPr>
          <p:spPr bwMode="auto">
            <a:xfrm>
              <a:off x="2376488" y="1468438"/>
              <a:ext cx="3886200" cy="4970462"/>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9" name="Picture 2">
              <a:extLst>
                <a:ext uri="{FF2B5EF4-FFF2-40B4-BE49-F238E27FC236}">
                  <a16:creationId xmlns:a16="http://schemas.microsoft.com/office/drawing/2014/main" id="{ECA22306-DD7C-405C-BAB9-4A39FFE0D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700808"/>
              <a:ext cx="341033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plit orient="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向下调整算法</a:t>
            </a:r>
            <a:endParaRPr lang="zh-CN" altLang="en-US" dirty="0"/>
          </a:p>
        </p:txBody>
      </p:sp>
      <p:sp>
        <p:nvSpPr>
          <p:cNvPr id="88068" name="Text Box 2"/>
          <p:cNvSpPr txBox="1">
            <a:spLocks noChangeArrowheads="1"/>
          </p:cNvSpPr>
          <p:nvPr/>
        </p:nvSpPr>
        <p:spPr bwMode="auto">
          <a:xfrm>
            <a:off x="0" y="1304925"/>
            <a:ext cx="90011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&lt;</a:t>
            </a:r>
            <a:r>
              <a:rPr lang="en-US" altLang="zh-CN" sz="2400" b="1"/>
              <a:t>class</a:t>
            </a:r>
            <a:r>
              <a:rPr lang="en-US" altLang="zh-CN" sz="2400"/>
              <a:t> ElemType&gt;</a:t>
            </a:r>
            <a:endParaRPr lang="zh-CN" altLang="zh-CN" sz="2400"/>
          </a:p>
          <a:p>
            <a:r>
              <a:rPr lang="en-US" altLang="zh-CN" sz="2400" b="1"/>
              <a:t>void</a:t>
            </a:r>
            <a:r>
              <a:rPr lang="en-US" altLang="zh-CN" sz="2400"/>
              <a:t> MinHeap&lt;ElemType&gt;::FilterDown(</a:t>
            </a:r>
            <a:r>
              <a:rPr lang="en-US" altLang="zh-CN" sz="2400" b="1"/>
              <a:t>const</a:t>
            </a:r>
            <a:r>
              <a:rPr lang="en-US" altLang="zh-CN" sz="2400"/>
              <a:t> </a:t>
            </a:r>
            <a:r>
              <a:rPr lang="en-US" altLang="zh-CN" sz="2400" b="1"/>
              <a:t>int</a:t>
            </a:r>
            <a:r>
              <a:rPr lang="en-US" altLang="zh-CN" sz="2400"/>
              <a:t> Start)  {</a:t>
            </a:r>
            <a:endParaRPr lang="zh-CN" altLang="zh-CN" sz="2400"/>
          </a:p>
          <a:p>
            <a:r>
              <a:rPr lang="en-US" altLang="zh-CN" sz="2400"/>
              <a:t>     </a:t>
            </a:r>
            <a:r>
              <a:rPr lang="en-US" altLang="zh-CN" sz="2400" b="1"/>
              <a:t>int</a:t>
            </a:r>
            <a:r>
              <a:rPr lang="en-US" altLang="zh-CN" sz="2400"/>
              <a:t> i=Start, j;</a:t>
            </a:r>
            <a:endParaRPr lang="zh-CN" altLang="zh-CN" sz="2400"/>
          </a:p>
          <a:p>
            <a:r>
              <a:rPr lang="en-US" altLang="zh-CN" sz="2400"/>
              <a:t>     ElemType temp=heapArr[i];</a:t>
            </a:r>
            <a:endParaRPr lang="zh-CN" altLang="zh-CN" sz="2400"/>
          </a:p>
          <a:p>
            <a:r>
              <a:rPr lang="en-US" altLang="zh-CN" sz="2400"/>
              <a:t>     j=2 * i + 1;	</a:t>
            </a:r>
          </a:p>
          <a:p>
            <a:r>
              <a:rPr lang="en-US" altLang="zh-CN" sz="2400" b="1"/>
              <a:t>     while</a:t>
            </a:r>
            <a:r>
              <a:rPr lang="en-US" altLang="zh-CN" sz="2400"/>
              <a:t>  (j &lt;= CurrentSize - 1)  {</a:t>
            </a:r>
          </a:p>
          <a:p>
            <a:r>
              <a:rPr lang="en-US" altLang="zh-CN" sz="2400"/>
              <a:t>	</a:t>
            </a:r>
            <a:r>
              <a:rPr lang="en-US" altLang="zh-CN" sz="2400" b="1"/>
              <a:t>if</a:t>
            </a:r>
            <a:r>
              <a:rPr lang="en-US" altLang="zh-CN" sz="2400"/>
              <a:t>  (j &lt; CurrentSize - 1 &amp;&amp; heapArr[j] &gt; heapArr[j+1])	j++;</a:t>
            </a:r>
          </a:p>
          <a:p>
            <a:r>
              <a:rPr lang="en-US" altLang="zh-CN" sz="2400"/>
              <a:t>	</a:t>
            </a:r>
            <a:r>
              <a:rPr lang="en-US" altLang="zh-CN" sz="2400" b="1"/>
              <a:t>if (</a:t>
            </a:r>
            <a:r>
              <a:rPr lang="en-US" altLang="zh-CN" sz="2400"/>
              <a:t>temp &lt;= heapArr[j])  break;</a:t>
            </a:r>
          </a:p>
          <a:p>
            <a:r>
              <a:rPr lang="en-US" altLang="zh-CN" sz="2400"/>
              <a:t>	</a:t>
            </a:r>
            <a:r>
              <a:rPr lang="en-US" altLang="zh-CN" sz="2400" b="1"/>
              <a:t>else</a:t>
            </a:r>
            <a:r>
              <a:rPr lang="en-US" altLang="zh-CN" sz="2400"/>
              <a:t> {</a:t>
            </a:r>
            <a:endParaRPr lang="zh-CN" altLang="zh-CN" sz="2400"/>
          </a:p>
          <a:p>
            <a:r>
              <a:rPr lang="en-US" altLang="zh-CN" sz="2400"/>
              <a:t>	     heapArr[i]=heapArr[j];  i=j;  j=2*j+1;</a:t>
            </a:r>
            <a:endParaRPr lang="zh-CN" altLang="zh-CN" sz="2400"/>
          </a:p>
          <a:p>
            <a:r>
              <a:rPr lang="en-US" altLang="zh-CN" sz="2400"/>
              <a:t>	}</a:t>
            </a:r>
            <a:endParaRPr lang="zh-CN" altLang="zh-CN" sz="2400"/>
          </a:p>
          <a:p>
            <a:r>
              <a:rPr lang="en-US" altLang="zh-CN" sz="2400"/>
              <a:t>      }</a:t>
            </a:r>
            <a:endParaRPr lang="zh-CN" altLang="zh-CN" sz="2400"/>
          </a:p>
          <a:p>
            <a:r>
              <a:rPr lang="en-US" altLang="zh-CN" sz="2400"/>
              <a:t>      heapArr[i]=temp;</a:t>
            </a:r>
            <a:endParaRPr lang="zh-CN" altLang="zh-CN" sz="2400"/>
          </a:p>
          <a:p>
            <a:r>
              <a:rPr lang="en-US" altLang="zh-CN" sz="2400"/>
              <a:t>}</a:t>
            </a:r>
            <a:endParaRPr lang="zh-CN" altLang="zh-CN" sz="2400"/>
          </a:p>
        </p:txBody>
      </p:sp>
    </p:spTree>
  </p:cSld>
  <p:clrMapOvr>
    <a:masterClrMapping/>
  </p:clrMapOvr>
  <p:transition spd="slow">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ChangeArrowheads="1"/>
          </p:cNvSpPr>
          <p:nvPr/>
        </p:nvSpPr>
        <p:spPr bwMode="auto">
          <a:xfrm>
            <a:off x="2700338" y="623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根据数组元素构造堆</a:t>
            </a:r>
            <a:endParaRPr lang="zh-CN" altLang="en-US" dirty="0"/>
          </a:p>
        </p:txBody>
      </p:sp>
      <p:grpSp>
        <p:nvGrpSpPr>
          <p:cNvPr id="3" name="组合 2"/>
          <p:cNvGrpSpPr/>
          <p:nvPr/>
        </p:nvGrpSpPr>
        <p:grpSpPr>
          <a:xfrm>
            <a:off x="2376488" y="1468438"/>
            <a:ext cx="3886200" cy="4970462"/>
            <a:chOff x="2376488" y="1468438"/>
            <a:chExt cx="3886200" cy="4970462"/>
          </a:xfrm>
        </p:grpSpPr>
        <p:sp>
          <p:nvSpPr>
            <p:cNvPr id="89093" name="Rectangle 5"/>
            <p:cNvSpPr>
              <a:spLocks noChangeArrowheads="1"/>
            </p:cNvSpPr>
            <p:nvPr/>
          </p:nvSpPr>
          <p:spPr bwMode="auto">
            <a:xfrm>
              <a:off x="2376488" y="1468438"/>
              <a:ext cx="3886200" cy="4970462"/>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131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700808"/>
              <a:ext cx="341033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根据数组元素构造堆</a:t>
            </a:r>
            <a:endParaRPr lang="zh-CN" altLang="en-US" dirty="0"/>
          </a:p>
        </p:txBody>
      </p:sp>
      <p:sp>
        <p:nvSpPr>
          <p:cNvPr id="90116" name="Text Box 2"/>
          <p:cNvSpPr txBox="1">
            <a:spLocks noChangeArrowheads="1"/>
          </p:cNvSpPr>
          <p:nvPr/>
        </p:nvSpPr>
        <p:spPr bwMode="auto">
          <a:xfrm>
            <a:off x="0" y="1304925"/>
            <a:ext cx="9288463"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&lt;</a:t>
            </a:r>
            <a:r>
              <a:rPr lang="en-US" altLang="zh-CN" sz="2400" b="1"/>
              <a:t>class</a:t>
            </a:r>
            <a:r>
              <a:rPr lang="en-US" altLang="zh-CN" sz="2400"/>
              <a:t> ElemType&gt;</a:t>
            </a:r>
            <a:endParaRPr lang="zh-CN" altLang="zh-CN" sz="2400"/>
          </a:p>
          <a:p>
            <a:r>
              <a:rPr lang="en-US" altLang="zh-CN" sz="2400"/>
              <a:t>MinHeap&lt;ElemType&gt;::MinHeap(ElemType a[], </a:t>
            </a:r>
            <a:r>
              <a:rPr lang="en-US" altLang="zh-CN" sz="2400" b="1"/>
              <a:t>int</a:t>
            </a:r>
            <a:r>
              <a:rPr lang="en-US" altLang="zh-CN" sz="2400"/>
              <a:t> maxSize, </a:t>
            </a:r>
            <a:r>
              <a:rPr lang="en-US" altLang="zh-CN" sz="2400" b="1"/>
              <a:t>int</a:t>
            </a:r>
            <a:r>
              <a:rPr lang="en-US" altLang="zh-CN" sz="2400"/>
              <a:t> n){</a:t>
            </a:r>
            <a:endParaRPr lang="zh-CN" altLang="zh-CN" sz="2400"/>
          </a:p>
          <a:p>
            <a:r>
              <a:rPr lang="en-US" altLang="zh-CN" sz="2400" b="1"/>
              <a:t>    if (</a:t>
            </a:r>
            <a:r>
              <a:rPr lang="en-US" altLang="zh-CN" sz="2400"/>
              <a:t>n &lt;= 0)	{</a:t>
            </a:r>
          </a:p>
          <a:p>
            <a:r>
              <a:rPr lang="en-US" altLang="zh-CN" sz="2400"/>
              <a:t>	cerr &lt;&lt; "</a:t>
            </a:r>
            <a:r>
              <a:rPr lang="zh-CN" altLang="zh-CN" sz="2400"/>
              <a:t>堆的大小不能小于</a:t>
            </a:r>
            <a:r>
              <a:rPr lang="en-US" altLang="zh-CN" sz="2400"/>
              <a:t>1" &lt;&lt; </a:t>
            </a:r>
            <a:r>
              <a:rPr lang="en-US" altLang="zh-CN" sz="2400" b="1"/>
              <a:t>endl</a:t>
            </a:r>
            <a:r>
              <a:rPr lang="en-US" altLang="zh-CN" sz="2400"/>
              <a:t>;  exit(1);</a:t>
            </a:r>
            <a:endParaRPr lang="zh-CN" altLang="zh-CN" sz="2400"/>
          </a:p>
          <a:p>
            <a:r>
              <a:rPr lang="en-US" altLang="zh-CN" sz="2400"/>
              <a:t>    }</a:t>
            </a:r>
            <a:endParaRPr lang="zh-CN" altLang="zh-CN" sz="2400"/>
          </a:p>
          <a:p>
            <a:r>
              <a:rPr lang="en-US" altLang="zh-CN" sz="2400"/>
              <a:t>    MaxSize=maxSize;</a:t>
            </a:r>
            <a:endParaRPr lang="zh-CN" altLang="zh-CN" sz="2400"/>
          </a:p>
          <a:p>
            <a:r>
              <a:rPr lang="en-US" altLang="zh-CN" sz="2400"/>
              <a:t>    heapArr=</a:t>
            </a:r>
            <a:r>
              <a:rPr lang="en-US" altLang="zh-CN" sz="2400" b="1"/>
              <a:t>new</a:t>
            </a:r>
            <a:r>
              <a:rPr lang="en-US" altLang="zh-CN" sz="2400"/>
              <a:t> ElemType [MaxSize];</a:t>
            </a:r>
            <a:endParaRPr lang="zh-CN" altLang="zh-CN" sz="2400"/>
          </a:p>
          <a:p>
            <a:r>
              <a:rPr lang="en-US" altLang="zh-CN" sz="2400"/>
              <a:t>    </a:t>
            </a:r>
            <a:r>
              <a:rPr lang="en-US" altLang="zh-CN" sz="2400" b="1"/>
              <a:t>for</a:t>
            </a:r>
            <a:r>
              <a:rPr lang="en-US" altLang="zh-CN" sz="2400"/>
              <a:t> (</a:t>
            </a:r>
            <a:r>
              <a:rPr lang="en-US" altLang="zh-CN" sz="2400" b="1"/>
              <a:t>int</a:t>
            </a:r>
            <a:r>
              <a:rPr lang="en-US" altLang="zh-CN" sz="2400"/>
              <a:t> i=0; i &lt; n; i++)    heapArr[i]=a[i];</a:t>
            </a:r>
            <a:endParaRPr lang="zh-CN" altLang="zh-CN" sz="2400"/>
          </a:p>
          <a:p>
            <a:r>
              <a:rPr lang="en-US" altLang="zh-CN" sz="2400"/>
              <a:t>    CurrentSize=n;	</a:t>
            </a:r>
            <a:r>
              <a:rPr lang="en-US" altLang="zh-CN" sz="2400" b="1"/>
              <a:t>int</a:t>
            </a:r>
            <a:r>
              <a:rPr lang="en-US" altLang="zh-CN" sz="2400"/>
              <a:t> i=(CurrentSize - 2) / 2;</a:t>
            </a:r>
          </a:p>
          <a:p>
            <a:r>
              <a:rPr lang="en-US" altLang="zh-CN" sz="2400" b="1"/>
              <a:t>    while</a:t>
            </a:r>
            <a:r>
              <a:rPr lang="en-US" altLang="zh-CN" sz="2400"/>
              <a:t>	(i &gt;= 0)	{</a:t>
            </a:r>
            <a:endParaRPr lang="zh-CN" altLang="zh-CN" sz="2400"/>
          </a:p>
          <a:p>
            <a:r>
              <a:rPr lang="en-US" altLang="zh-CN" sz="2400"/>
              <a:t>   	FilterDown(i);	   i--;</a:t>
            </a:r>
            <a:endParaRPr lang="zh-CN" altLang="zh-CN" sz="2400"/>
          </a:p>
          <a:p>
            <a:r>
              <a:rPr lang="en-US" altLang="zh-CN" sz="2400"/>
              <a:t>	Traverse(Write&lt;ElemType&gt;);	</a:t>
            </a:r>
            <a:r>
              <a:rPr lang="en-US" altLang="zh-CN" sz="2400" b="1"/>
              <a:t>cout</a:t>
            </a:r>
            <a:r>
              <a:rPr lang="en-US" altLang="zh-CN" sz="2400"/>
              <a:t> &lt;&lt; </a:t>
            </a:r>
            <a:r>
              <a:rPr lang="en-US" altLang="zh-CN" sz="2400" b="1"/>
              <a:t>endl</a:t>
            </a:r>
            <a:r>
              <a:rPr lang="en-US" altLang="zh-CN" sz="2400"/>
              <a:t>;</a:t>
            </a:r>
            <a:endParaRPr lang="zh-CN" altLang="zh-CN" sz="2400"/>
          </a:p>
          <a:p>
            <a:r>
              <a:rPr lang="en-US" altLang="zh-CN" sz="2400"/>
              <a:t>    }</a:t>
            </a:r>
            <a:endParaRPr lang="zh-CN" altLang="zh-CN" sz="2400"/>
          </a:p>
          <a:p>
            <a:r>
              <a:rPr lang="en-US" altLang="zh-CN" sz="2400"/>
              <a:t>}</a:t>
            </a:r>
            <a:endParaRPr lang="zh-CN" altLang="zh-CN" sz="2400"/>
          </a:p>
        </p:txBody>
      </p:sp>
    </p:spTree>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58775" y="1517650"/>
            <a:ext cx="3403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a:latin typeface="Times New Roman" pitchFamily="18" charset="0"/>
              </a:rPr>
              <a:t>1</a:t>
            </a:r>
            <a:r>
              <a:rPr lang="zh-CN" altLang="en-US" sz="2400">
                <a:latin typeface="Times New Roman" pitchFamily="18" charset="0"/>
              </a:rPr>
              <a:t>、树形表示法</a:t>
            </a:r>
          </a:p>
          <a:p>
            <a:pPr eaLnBrk="1" hangingPunct="1">
              <a:spcBef>
                <a:spcPct val="50000"/>
              </a:spcBef>
            </a:pPr>
            <a:r>
              <a:rPr lang="en-US" altLang="zh-CN" sz="2400">
                <a:latin typeface="Times New Roman" pitchFamily="18" charset="0"/>
              </a:rPr>
              <a:t>2</a:t>
            </a:r>
            <a:r>
              <a:rPr lang="zh-CN" altLang="en-US" sz="2400">
                <a:latin typeface="Times New Roman" pitchFamily="18" charset="0"/>
              </a:rPr>
              <a:t>、嵌套集合表示法</a:t>
            </a:r>
          </a:p>
          <a:p>
            <a:pPr eaLnBrk="1" hangingPunct="1">
              <a:spcBef>
                <a:spcPct val="50000"/>
              </a:spcBef>
            </a:pPr>
            <a:r>
              <a:rPr lang="en-US" altLang="zh-CN" sz="2400">
                <a:latin typeface="Times New Roman" pitchFamily="18" charset="0"/>
              </a:rPr>
              <a:t>3</a:t>
            </a:r>
            <a:r>
              <a:rPr lang="zh-CN" altLang="en-US" sz="2400">
                <a:latin typeface="Times New Roman" pitchFamily="18" charset="0"/>
              </a:rPr>
              <a:t>、凹入目录表示法</a:t>
            </a:r>
          </a:p>
          <a:p>
            <a:pPr eaLnBrk="1" hangingPunct="1">
              <a:spcBef>
                <a:spcPct val="50000"/>
              </a:spcBef>
            </a:pPr>
            <a:r>
              <a:rPr lang="en-US" altLang="zh-CN" sz="2400">
                <a:latin typeface="Times New Roman" pitchFamily="18" charset="0"/>
              </a:rPr>
              <a:t>4</a:t>
            </a:r>
            <a:r>
              <a:rPr lang="zh-CN" altLang="en-US" sz="2400">
                <a:latin typeface="Times New Roman" pitchFamily="18" charset="0"/>
              </a:rPr>
              <a:t>、广义表形式的表示法</a:t>
            </a:r>
          </a:p>
        </p:txBody>
      </p:sp>
      <p:grpSp>
        <p:nvGrpSpPr>
          <p:cNvPr id="17411" name="Group 7"/>
          <p:cNvGrpSpPr>
            <a:grpSpLocks/>
          </p:cNvGrpSpPr>
          <p:nvPr/>
        </p:nvGrpSpPr>
        <p:grpSpPr bwMode="auto">
          <a:xfrm>
            <a:off x="3959225" y="1493838"/>
            <a:ext cx="4953000" cy="3733800"/>
            <a:chOff x="2400" y="528"/>
            <a:chExt cx="3120" cy="2352"/>
          </a:xfrm>
        </p:grpSpPr>
        <p:sp>
          <p:nvSpPr>
            <p:cNvPr id="17413" name="Rectangle 6"/>
            <p:cNvSpPr>
              <a:spLocks noChangeArrowheads="1"/>
            </p:cNvSpPr>
            <p:nvPr/>
          </p:nvSpPr>
          <p:spPr bwMode="auto">
            <a:xfrm>
              <a:off x="2400" y="528"/>
              <a:ext cx="3120" cy="2352"/>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17414" name="Picture 3" descr="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 y="624"/>
              <a:ext cx="2958" cy="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lang="zh-CN" altLang="en-US" dirty="0"/>
              <a:t>树的表示形式</a:t>
            </a:r>
          </a:p>
        </p:txBody>
      </p:sp>
    </p:spTree>
  </p:cSld>
  <p:clrMapOvr>
    <a:masterClrMapping/>
  </p:clrMapOvr>
  <p:transition spd="slow">
    <p:split orient="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2576513" y="2500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91139" name="Group 6"/>
          <p:cNvGrpSpPr>
            <a:grpSpLocks/>
          </p:cNvGrpSpPr>
          <p:nvPr/>
        </p:nvGrpSpPr>
        <p:grpSpPr bwMode="auto">
          <a:xfrm>
            <a:off x="935038" y="2057400"/>
            <a:ext cx="6324600" cy="3200400"/>
            <a:chOff x="576" y="2064"/>
            <a:chExt cx="3984" cy="2016"/>
          </a:xfrm>
        </p:grpSpPr>
        <p:sp>
          <p:nvSpPr>
            <p:cNvPr id="91141" name="Rectangle 5"/>
            <p:cNvSpPr>
              <a:spLocks noChangeArrowheads="1"/>
            </p:cNvSpPr>
            <p:nvPr/>
          </p:nvSpPr>
          <p:spPr bwMode="auto">
            <a:xfrm>
              <a:off x="576" y="2064"/>
              <a:ext cx="3984" cy="201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pic>
          <p:nvPicPr>
            <p:cNvPr id="91142" name="Picture 3" descr="6-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2208"/>
              <a:ext cx="3696" cy="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140"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在堆中插入元素</a:t>
            </a:r>
          </a:p>
        </p:txBody>
      </p:sp>
    </p:spTree>
  </p:cSld>
  <p:clrMapOvr>
    <a:masterClrMapping/>
  </p:clrMapOvr>
  <p:transition spd="slow">
    <p:split orient="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黑体" pitchFamily="49" charset="-122"/>
                <a:ea typeface="黑体" pitchFamily="49" charset="-122"/>
              </a:rPr>
              <a:t>在堆中插入元素</a:t>
            </a:r>
            <a:endParaRPr lang="zh-CN" altLang="en-US" dirty="0"/>
          </a:p>
        </p:txBody>
      </p:sp>
      <p:sp>
        <p:nvSpPr>
          <p:cNvPr id="92164" name="Text Box 2"/>
          <p:cNvSpPr txBox="1">
            <a:spLocks noChangeArrowheads="1"/>
          </p:cNvSpPr>
          <p:nvPr/>
        </p:nvSpPr>
        <p:spPr bwMode="auto">
          <a:xfrm>
            <a:off x="0" y="1304925"/>
            <a:ext cx="9288463"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&lt;</a:t>
            </a:r>
            <a:r>
              <a:rPr lang="en-US" altLang="zh-CN" sz="2400" b="1"/>
              <a:t>class</a:t>
            </a:r>
            <a:r>
              <a:rPr lang="en-US" altLang="zh-CN" sz="2400"/>
              <a:t> ElemType&gt;</a:t>
            </a:r>
            <a:endParaRPr lang="zh-CN" altLang="zh-CN" sz="2400"/>
          </a:p>
          <a:p>
            <a:r>
              <a:rPr lang="en-US" altLang="zh-CN" sz="2400"/>
              <a:t>Status MinHeap&lt;ElemType&gt;::Insert(</a:t>
            </a:r>
            <a:r>
              <a:rPr lang="en-US" altLang="zh-CN" sz="2400" b="1"/>
              <a:t>const</a:t>
            </a:r>
            <a:r>
              <a:rPr lang="en-US" altLang="zh-CN" sz="2400"/>
              <a:t> ElemType &amp;e)</a:t>
            </a:r>
            <a:endParaRPr lang="zh-CN" altLang="zh-CN" sz="2400"/>
          </a:p>
          <a:p>
            <a:r>
              <a:rPr lang="en-US" altLang="zh-CN" sz="2400"/>
              <a:t>{</a:t>
            </a:r>
            <a:endParaRPr lang="zh-CN" altLang="zh-CN" sz="2400"/>
          </a:p>
          <a:p>
            <a:r>
              <a:rPr lang="en-US" altLang="zh-CN" sz="2400"/>
              <a:t>	</a:t>
            </a:r>
            <a:r>
              <a:rPr lang="en-US" altLang="zh-CN" sz="2400" b="1"/>
              <a:t>if</a:t>
            </a:r>
            <a:r>
              <a:rPr lang="en-US" altLang="zh-CN" sz="2400"/>
              <a:t> 	(IsFull())</a:t>
            </a:r>
          </a:p>
          <a:p>
            <a:r>
              <a:rPr lang="en-US" altLang="zh-CN" sz="2400"/>
              <a:t>	       </a:t>
            </a:r>
            <a:r>
              <a:rPr lang="en-US" altLang="zh-CN" sz="2400" b="1"/>
              <a:t>return</a:t>
            </a:r>
            <a:r>
              <a:rPr lang="en-US" altLang="zh-CN" sz="2400"/>
              <a:t> OVER_FLOW;</a:t>
            </a:r>
            <a:endParaRPr lang="zh-CN" altLang="zh-CN" sz="2400"/>
          </a:p>
          <a:p>
            <a:r>
              <a:rPr lang="en-US" altLang="zh-CN" sz="2400"/>
              <a:t>	heapArr[CurrentSize]=e;</a:t>
            </a:r>
            <a:endParaRPr lang="zh-CN" altLang="zh-CN" sz="2400"/>
          </a:p>
          <a:p>
            <a:r>
              <a:rPr lang="en-US" altLang="zh-CN" sz="2400"/>
              <a:t>	FilterUp(CurrentSize);</a:t>
            </a:r>
            <a:endParaRPr lang="zh-CN" altLang="zh-CN" sz="2400"/>
          </a:p>
          <a:p>
            <a:r>
              <a:rPr lang="en-US" altLang="zh-CN" sz="2400"/>
              <a:t>	CurrentSize++;</a:t>
            </a:r>
            <a:endParaRPr lang="zh-CN" altLang="zh-CN" sz="2400"/>
          </a:p>
          <a:p>
            <a:r>
              <a:rPr lang="en-US" altLang="zh-CN" sz="2400"/>
              <a:t>	</a:t>
            </a:r>
            <a:r>
              <a:rPr lang="en-US" altLang="zh-CN" sz="2400" b="1"/>
              <a:t>return</a:t>
            </a:r>
            <a:r>
              <a:rPr lang="en-US" altLang="zh-CN" sz="2400"/>
              <a:t> SUCCESS;</a:t>
            </a:r>
            <a:endParaRPr lang="zh-CN" altLang="zh-CN" sz="2400"/>
          </a:p>
          <a:p>
            <a:r>
              <a:rPr lang="en-US" altLang="zh-CN" sz="2400"/>
              <a:t>}</a:t>
            </a:r>
            <a:endParaRPr lang="zh-CN" altLang="zh-CN" sz="2400"/>
          </a:p>
        </p:txBody>
      </p:sp>
    </p:spTree>
  </p:cSld>
  <p:clrMapOvr>
    <a:masterClrMapping/>
  </p:clrMapOvr>
  <p:transition spd="slow">
    <p:split orient="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lang="zh-CN" altLang="zh-CN" dirty="0"/>
              <a:t>向</a:t>
            </a:r>
            <a:r>
              <a:rPr lang="zh-CN" altLang="en-US" dirty="0"/>
              <a:t>上</a:t>
            </a:r>
            <a:r>
              <a:rPr lang="zh-CN" altLang="zh-CN" dirty="0"/>
              <a:t>调整算法</a:t>
            </a:r>
            <a:endParaRPr lang="zh-CN" altLang="en-US" dirty="0"/>
          </a:p>
        </p:txBody>
      </p:sp>
      <p:sp>
        <p:nvSpPr>
          <p:cNvPr id="93188" name="Text Box 2"/>
          <p:cNvSpPr txBox="1">
            <a:spLocks noChangeArrowheads="1"/>
          </p:cNvSpPr>
          <p:nvPr/>
        </p:nvSpPr>
        <p:spPr bwMode="auto">
          <a:xfrm>
            <a:off x="0" y="1304925"/>
            <a:ext cx="9288463"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dirty="0"/>
              <a:t>template</a:t>
            </a:r>
            <a:r>
              <a:rPr lang="en-US" altLang="zh-CN" sz="2400" dirty="0"/>
              <a:t>&lt;</a:t>
            </a:r>
            <a:r>
              <a:rPr lang="en-US" altLang="zh-CN" sz="2400" b="1" dirty="0"/>
              <a:t>class</a:t>
            </a:r>
            <a:r>
              <a:rPr lang="en-US" altLang="zh-CN" sz="2400" dirty="0"/>
              <a:t> </a:t>
            </a:r>
            <a:r>
              <a:rPr lang="en-US" altLang="zh-CN" sz="2400" dirty="0" err="1"/>
              <a:t>ElemType</a:t>
            </a:r>
            <a:r>
              <a:rPr lang="en-US" altLang="zh-CN" sz="2400" dirty="0"/>
              <a:t>&gt;</a:t>
            </a:r>
            <a:endParaRPr lang="zh-CN" altLang="zh-CN" sz="2400" dirty="0"/>
          </a:p>
          <a:p>
            <a:r>
              <a:rPr lang="en-US" altLang="zh-CN" sz="2400" b="1" dirty="0"/>
              <a:t>void</a:t>
            </a:r>
            <a:r>
              <a:rPr lang="en-US" altLang="zh-CN" sz="2400" dirty="0"/>
              <a:t> </a:t>
            </a:r>
            <a:r>
              <a:rPr lang="en-US" altLang="zh-CN" sz="2400" dirty="0" err="1"/>
              <a:t>MinHeap</a:t>
            </a:r>
            <a:r>
              <a:rPr lang="en-US" altLang="zh-CN" sz="2400" dirty="0"/>
              <a:t>&lt;</a:t>
            </a:r>
            <a:r>
              <a:rPr lang="en-US" altLang="zh-CN" sz="2400" dirty="0" err="1"/>
              <a:t>ElemType</a:t>
            </a:r>
            <a:r>
              <a:rPr lang="en-US" altLang="zh-CN" sz="2400" dirty="0"/>
              <a:t>&gt;::</a:t>
            </a:r>
            <a:r>
              <a:rPr lang="en-US" altLang="zh-CN" sz="2400" dirty="0" err="1"/>
              <a:t>FilterUp</a:t>
            </a:r>
            <a:r>
              <a:rPr lang="en-US" altLang="zh-CN" sz="2400" dirty="0"/>
              <a:t>(</a:t>
            </a:r>
            <a:r>
              <a:rPr lang="en-US" altLang="zh-CN" sz="2400" b="1" dirty="0" err="1"/>
              <a:t>int</a:t>
            </a:r>
            <a:r>
              <a:rPr lang="en-US" altLang="zh-CN" sz="2400" dirty="0"/>
              <a:t> End)  {</a:t>
            </a:r>
            <a:endParaRPr lang="zh-CN" altLang="zh-CN" sz="2400" dirty="0"/>
          </a:p>
          <a:p>
            <a:r>
              <a:rPr lang="en-US" altLang="zh-CN" sz="2400" b="1" dirty="0"/>
              <a:t>     </a:t>
            </a:r>
            <a:r>
              <a:rPr lang="en-US" altLang="zh-CN" sz="2400" b="1" dirty="0" err="1"/>
              <a:t>int</a:t>
            </a:r>
            <a:r>
              <a:rPr lang="en-US" altLang="zh-CN" sz="2400" dirty="0"/>
              <a:t> j=End, i;</a:t>
            </a:r>
            <a:endParaRPr lang="zh-CN" altLang="zh-CN" sz="2400" dirty="0"/>
          </a:p>
          <a:p>
            <a:r>
              <a:rPr lang="en-US" altLang="zh-CN" sz="2400" dirty="0"/>
              <a:t>     </a:t>
            </a:r>
            <a:r>
              <a:rPr lang="en-US" altLang="zh-CN" sz="2400" dirty="0" err="1"/>
              <a:t>ElemType</a:t>
            </a:r>
            <a:r>
              <a:rPr lang="en-US" altLang="zh-CN" sz="2400" dirty="0"/>
              <a:t> temp=</a:t>
            </a:r>
            <a:r>
              <a:rPr lang="en-US" altLang="zh-CN" sz="2400" dirty="0" err="1"/>
              <a:t>heapArr</a:t>
            </a:r>
            <a:r>
              <a:rPr lang="en-US" altLang="zh-CN" sz="2400" dirty="0"/>
              <a:t>[j];</a:t>
            </a:r>
            <a:endParaRPr lang="zh-CN" altLang="zh-CN" sz="2400" dirty="0"/>
          </a:p>
          <a:p>
            <a:r>
              <a:rPr lang="en-US" altLang="zh-CN" sz="2400" dirty="0"/>
              <a:t>     i=(j - 1) / 2;</a:t>
            </a:r>
            <a:endParaRPr lang="zh-CN" altLang="zh-CN" sz="2400" dirty="0"/>
          </a:p>
          <a:p>
            <a:r>
              <a:rPr lang="en-US" altLang="zh-CN" sz="2400" b="1" dirty="0"/>
              <a:t>     while</a:t>
            </a:r>
            <a:r>
              <a:rPr lang="en-US" altLang="zh-CN" sz="2400" dirty="0"/>
              <a:t> (j &gt; 0)	{</a:t>
            </a:r>
            <a:endParaRPr lang="zh-CN" altLang="zh-CN" sz="2400" dirty="0"/>
          </a:p>
          <a:p>
            <a:r>
              <a:rPr lang="en-US" altLang="zh-CN" sz="2400" dirty="0"/>
              <a:t>	</a:t>
            </a:r>
            <a:r>
              <a:rPr lang="en-US" altLang="zh-CN" sz="2400" b="1" dirty="0"/>
              <a:t>if</a:t>
            </a:r>
            <a:r>
              <a:rPr lang="en-US" altLang="zh-CN" sz="2400" dirty="0"/>
              <a:t> (</a:t>
            </a:r>
            <a:r>
              <a:rPr lang="en-US" altLang="zh-CN" sz="2400" dirty="0" err="1"/>
              <a:t>heapArr</a:t>
            </a:r>
            <a:r>
              <a:rPr lang="en-US" altLang="zh-CN" sz="2400" dirty="0"/>
              <a:t>[i] &lt;= temp)  break;</a:t>
            </a:r>
            <a:endParaRPr lang="zh-CN" altLang="zh-CN" sz="2400" dirty="0"/>
          </a:p>
          <a:p>
            <a:r>
              <a:rPr lang="en-US" altLang="zh-CN" sz="2400" dirty="0"/>
              <a:t>	</a:t>
            </a:r>
            <a:r>
              <a:rPr lang="en-US" altLang="zh-CN" sz="2400" b="1" dirty="0"/>
              <a:t>else</a:t>
            </a:r>
            <a:r>
              <a:rPr lang="en-US" altLang="zh-CN" sz="2400" dirty="0"/>
              <a:t> {</a:t>
            </a:r>
            <a:endParaRPr lang="zh-CN" altLang="zh-CN" sz="2400" dirty="0"/>
          </a:p>
          <a:p>
            <a:r>
              <a:rPr lang="en-US" altLang="zh-CN" sz="2400" dirty="0"/>
              <a:t>		</a:t>
            </a:r>
            <a:r>
              <a:rPr lang="en-US" altLang="zh-CN" sz="2400" dirty="0" err="1"/>
              <a:t>heapArr</a:t>
            </a:r>
            <a:r>
              <a:rPr lang="en-US" altLang="zh-CN" sz="2400" dirty="0"/>
              <a:t>[j]=</a:t>
            </a:r>
            <a:r>
              <a:rPr lang="en-US" altLang="zh-CN" sz="2400" dirty="0" err="1"/>
              <a:t>heapArr</a:t>
            </a:r>
            <a:r>
              <a:rPr lang="en-US" altLang="zh-CN" sz="2400" dirty="0"/>
              <a:t>[i];</a:t>
            </a:r>
            <a:endParaRPr lang="zh-CN" altLang="zh-CN" sz="2400" dirty="0"/>
          </a:p>
          <a:p>
            <a:r>
              <a:rPr lang="en-US" altLang="zh-CN" sz="2400" dirty="0"/>
              <a:t>		j=i;		i=(j - 1) / 2;</a:t>
            </a:r>
            <a:endParaRPr lang="zh-CN" altLang="zh-CN" sz="2400" dirty="0"/>
          </a:p>
          <a:p>
            <a:r>
              <a:rPr lang="en-US" altLang="zh-CN" sz="2400" dirty="0"/>
              <a:t>	}</a:t>
            </a:r>
            <a:endParaRPr lang="zh-CN" altLang="zh-CN" sz="2400" dirty="0"/>
          </a:p>
          <a:p>
            <a:r>
              <a:rPr lang="en-US" altLang="zh-CN" sz="2400" dirty="0"/>
              <a:t>	</a:t>
            </a:r>
            <a:r>
              <a:rPr lang="en-US" altLang="zh-CN" sz="2400" dirty="0" err="1"/>
              <a:t>heapArr</a:t>
            </a:r>
            <a:r>
              <a:rPr lang="en-US" altLang="zh-CN" sz="2400" dirty="0"/>
              <a:t>[j]=temp;</a:t>
            </a:r>
            <a:endParaRPr lang="zh-CN" altLang="zh-CN" sz="2400" dirty="0"/>
          </a:p>
          <a:p>
            <a:r>
              <a:rPr lang="en-US" altLang="zh-CN" sz="2400" dirty="0"/>
              <a:t>    }</a:t>
            </a:r>
            <a:endParaRPr lang="zh-CN" altLang="zh-CN" sz="2400" dirty="0"/>
          </a:p>
          <a:p>
            <a:r>
              <a:rPr lang="en-US" altLang="zh-CN" sz="2400" dirty="0"/>
              <a:t>}</a:t>
            </a:r>
            <a:endParaRPr lang="zh-CN" altLang="zh-CN" sz="2400" dirty="0"/>
          </a:p>
        </p:txBody>
      </p:sp>
    </p:spTree>
  </p:cSld>
  <p:clrMapOvr>
    <a:masterClrMapping/>
  </p:clrMapOvr>
  <p:transition spd="slow">
    <p:split orient="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2638425" y="1547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94211" name="Group 6"/>
          <p:cNvGrpSpPr>
            <a:grpSpLocks/>
          </p:cNvGrpSpPr>
          <p:nvPr/>
        </p:nvGrpSpPr>
        <p:grpSpPr bwMode="auto">
          <a:xfrm>
            <a:off x="1908175" y="1736725"/>
            <a:ext cx="4114800" cy="4038600"/>
            <a:chOff x="3024" y="576"/>
            <a:chExt cx="2592" cy="2544"/>
          </a:xfrm>
        </p:grpSpPr>
        <p:sp>
          <p:nvSpPr>
            <p:cNvPr id="94213" name="Rectangle 5"/>
            <p:cNvSpPr>
              <a:spLocks noChangeArrowheads="1"/>
            </p:cNvSpPr>
            <p:nvPr/>
          </p:nvSpPr>
          <p:spPr bwMode="auto">
            <a:xfrm>
              <a:off x="3024" y="576"/>
              <a:ext cx="2592" cy="254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94214" name="Picture 3" descr="6-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672"/>
              <a:ext cx="2436" cy="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4212"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楷体_GB2312"/>
                <a:cs typeface="楷体_GB2312"/>
              </a:rPr>
              <a:t>在堆中删除元素</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2747963"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楷体_GB2312"/>
                <a:cs typeface="楷体_GB2312"/>
              </a:rPr>
              <a:t>在堆中删除元素</a:t>
            </a:r>
            <a:endParaRPr lang="zh-CN" altLang="en-US" dirty="0"/>
          </a:p>
        </p:txBody>
      </p:sp>
      <p:sp>
        <p:nvSpPr>
          <p:cNvPr id="95236" name="Text Box 2"/>
          <p:cNvSpPr txBox="1">
            <a:spLocks noChangeArrowheads="1"/>
          </p:cNvSpPr>
          <p:nvPr/>
        </p:nvSpPr>
        <p:spPr bwMode="auto">
          <a:xfrm>
            <a:off x="0" y="1304925"/>
            <a:ext cx="84963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&lt;</a:t>
            </a:r>
            <a:r>
              <a:rPr lang="en-US" altLang="zh-CN" sz="2400" b="1"/>
              <a:t>class</a:t>
            </a:r>
            <a:r>
              <a:rPr lang="en-US" altLang="zh-CN" sz="2400"/>
              <a:t> ElemType&gt;</a:t>
            </a:r>
            <a:endParaRPr lang="zh-CN" altLang="zh-CN" sz="2400"/>
          </a:p>
          <a:p>
            <a:r>
              <a:rPr lang="en-US" altLang="zh-CN" sz="2400"/>
              <a:t>Status MinHeap&lt;ElemType&gt;::DeleteTop(ElemType &amp;e)</a:t>
            </a:r>
            <a:endParaRPr lang="zh-CN" altLang="zh-CN" sz="2400"/>
          </a:p>
          <a:p>
            <a:r>
              <a:rPr lang="en-US" altLang="zh-CN" sz="2400"/>
              <a:t>{</a:t>
            </a:r>
            <a:endParaRPr lang="zh-CN" altLang="zh-CN" sz="2400"/>
          </a:p>
          <a:p>
            <a:r>
              <a:rPr lang="en-US" altLang="zh-CN" sz="2400"/>
              <a:t>	</a:t>
            </a:r>
            <a:r>
              <a:rPr lang="en-US" altLang="zh-CN" sz="2400" b="1"/>
              <a:t>if (</a:t>
            </a:r>
            <a:r>
              <a:rPr lang="en-US" altLang="zh-CN" sz="2400"/>
              <a:t>IsEmpty())</a:t>
            </a:r>
            <a:endParaRPr lang="zh-CN" altLang="zh-CN" sz="2400"/>
          </a:p>
          <a:p>
            <a:r>
              <a:rPr lang="en-US" altLang="zh-CN" sz="2400"/>
              <a:t>    	     </a:t>
            </a:r>
            <a:r>
              <a:rPr lang="en-US" altLang="zh-CN" sz="2400" b="1"/>
              <a:t>return</a:t>
            </a:r>
            <a:r>
              <a:rPr lang="en-US" altLang="zh-CN" sz="2400"/>
              <a:t> UNDER_FLOW;</a:t>
            </a:r>
            <a:endParaRPr lang="zh-CN" altLang="zh-CN" sz="2400"/>
          </a:p>
          <a:p>
            <a:r>
              <a:rPr lang="en-US" altLang="zh-CN" sz="2400"/>
              <a:t>	e=heapArr[0];</a:t>
            </a:r>
            <a:endParaRPr lang="zh-CN" altLang="zh-CN" sz="2400"/>
          </a:p>
          <a:p>
            <a:r>
              <a:rPr lang="en-US" altLang="zh-CN" sz="2400"/>
              <a:t>	heapArr[0]=heapArr[CurrentSize-1];</a:t>
            </a:r>
            <a:endParaRPr lang="zh-CN" altLang="zh-CN" sz="2400"/>
          </a:p>
          <a:p>
            <a:r>
              <a:rPr lang="en-US" altLang="zh-CN" sz="2400"/>
              <a:t>	CurrentSize--;</a:t>
            </a:r>
            <a:endParaRPr lang="zh-CN" altLang="zh-CN" sz="2400"/>
          </a:p>
          <a:p>
            <a:r>
              <a:rPr lang="en-US" altLang="zh-CN" sz="2400"/>
              <a:t>	FilterDown(0);</a:t>
            </a:r>
            <a:endParaRPr lang="zh-CN" altLang="zh-CN" sz="2400"/>
          </a:p>
          <a:p>
            <a:r>
              <a:rPr lang="en-US" altLang="zh-CN" sz="2400"/>
              <a:t>	</a:t>
            </a:r>
            <a:r>
              <a:rPr lang="en-US" altLang="zh-CN" sz="2400" b="1"/>
              <a:t>return</a:t>
            </a:r>
            <a:r>
              <a:rPr lang="en-US" altLang="zh-CN" sz="2400"/>
              <a:t> SUCCESS;</a:t>
            </a:r>
            <a:endParaRPr lang="zh-CN" altLang="zh-CN" sz="2400"/>
          </a:p>
          <a:p>
            <a:r>
              <a:rPr lang="en-US" altLang="zh-CN" sz="2400"/>
              <a:t>}</a:t>
            </a:r>
            <a:endParaRPr lang="zh-CN" altLang="zh-CN" sz="2400"/>
          </a:p>
        </p:txBody>
      </p:sp>
    </p:spTree>
  </p:cSld>
  <p:clrMapOvr>
    <a:masterClrMapping/>
  </p:clrMapOvr>
  <p:transition spd="slow">
    <p:split orient="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914400" y="1371600"/>
            <a:ext cx="7391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en-US" altLang="zh-CN" sz="2000" b="1" dirty="0">
                <a:solidFill>
                  <a:srgbClr val="FF0000"/>
                </a:solidFill>
                <a:latin typeface="Times New Roman" pitchFamily="18" charset="0"/>
                <a:ea typeface="楷体_GB2312"/>
                <a:cs typeface="楷体_GB2312"/>
              </a:rPr>
              <a:t>1</a:t>
            </a:r>
            <a:r>
              <a:rPr kumimoji="1" lang="zh-CN" altLang="en-US" sz="2000" b="1" dirty="0">
                <a:solidFill>
                  <a:srgbClr val="FF0000"/>
                </a:solidFill>
                <a:latin typeface="Times New Roman" pitchFamily="18" charset="0"/>
                <a:ea typeface="楷体_GB2312"/>
                <a:cs typeface="楷体_GB2312"/>
              </a:rPr>
              <a:t>．哈夫曼树的基本概念</a:t>
            </a:r>
          </a:p>
          <a:p>
            <a:pPr algn="just" eaLnBrk="1" hangingPunct="1">
              <a:spcBef>
                <a:spcPct val="50000"/>
              </a:spcBef>
            </a:pPr>
            <a:r>
              <a:rPr kumimoji="1" lang="zh-CN" altLang="en-US" sz="2000" dirty="0">
                <a:solidFill>
                  <a:srgbClr val="000000"/>
                </a:solidFill>
                <a:latin typeface="Times New Roman" pitchFamily="18" charset="0"/>
              </a:rPr>
              <a:t>在一棵二叉树中由根结点到某个结点所经过的分支序列叫做由根结点到这个结点的路径，由根结点到某个结点所经过的分支数称为由根结点到该结点的路径长度。由根结点到所有叶结点的路径长度之和称为该二叉树的路径长度。</a:t>
            </a:r>
          </a:p>
          <a:p>
            <a:pPr algn="just" eaLnBrk="1" hangingPunct="1">
              <a:spcBef>
                <a:spcPct val="50000"/>
              </a:spcBef>
            </a:pPr>
            <a:r>
              <a:rPr kumimoji="1" lang="zh-CN" altLang="en-US" sz="2000" dirty="0">
                <a:solidFill>
                  <a:srgbClr val="000000"/>
                </a:solidFill>
                <a:latin typeface="Times New Roman" pitchFamily="18" charset="0"/>
              </a:rPr>
              <a:t>如果二叉树中每一个叶结点都带有某一确定值，就可以将二叉树的路径长度的概念加以推广。设一棵具有</a:t>
            </a:r>
            <a:r>
              <a:rPr kumimoji="1" lang="en-US" altLang="zh-CN" sz="2000" dirty="0">
                <a:solidFill>
                  <a:srgbClr val="000000"/>
                </a:solidFill>
                <a:latin typeface="Times New Roman" pitchFamily="18" charset="0"/>
              </a:rPr>
              <a:t>n</a:t>
            </a:r>
            <a:r>
              <a:rPr kumimoji="1" lang="zh-CN" altLang="en-US" sz="2000" dirty="0">
                <a:solidFill>
                  <a:srgbClr val="000000"/>
                </a:solidFill>
                <a:latin typeface="Times New Roman" pitchFamily="18" charset="0"/>
              </a:rPr>
              <a:t>个带权值叶结点的二叉树，那么从根结点到各个叶结点的路径长度与对应叶结点权值的乘积之和叫做二叉树的带权路径长度，记作：</a:t>
            </a:r>
          </a:p>
          <a:p>
            <a:pPr algn="just" eaLnBrk="1" hangingPunct="1">
              <a:spcBef>
                <a:spcPct val="50000"/>
              </a:spcBef>
            </a:pPr>
            <a:endParaRPr kumimoji="1" lang="zh-CN" altLang="en-US" sz="2000" dirty="0">
              <a:solidFill>
                <a:srgbClr val="000000"/>
              </a:solidFill>
              <a:latin typeface="Times New Roman" pitchFamily="18" charset="0"/>
            </a:endParaRPr>
          </a:p>
          <a:p>
            <a:pPr algn="just" eaLnBrk="1" hangingPunct="1">
              <a:spcBef>
                <a:spcPct val="50000"/>
              </a:spcBef>
            </a:pPr>
            <a:endParaRPr kumimoji="1" lang="zh-CN" altLang="en-US" sz="2000" dirty="0">
              <a:solidFill>
                <a:srgbClr val="000000"/>
              </a:solidFill>
              <a:latin typeface="Times New Roman" pitchFamily="18" charset="0"/>
            </a:endParaRPr>
          </a:p>
          <a:p>
            <a:pPr algn="just" eaLnBrk="1" hangingPunct="1">
              <a:spcBef>
                <a:spcPct val="50000"/>
              </a:spcBef>
            </a:pPr>
            <a:r>
              <a:rPr kumimoji="1" lang="zh-CN" altLang="en-US" sz="2000" dirty="0">
                <a:solidFill>
                  <a:srgbClr val="000000"/>
                </a:solidFill>
                <a:latin typeface="Times New Roman" pitchFamily="18" charset="0"/>
              </a:rPr>
              <a:t>其中</a:t>
            </a:r>
            <a:r>
              <a:rPr kumimoji="1" lang="en-US" altLang="zh-CN" sz="2000" dirty="0" err="1">
                <a:solidFill>
                  <a:srgbClr val="000000"/>
                </a:solidFill>
                <a:latin typeface="Times New Roman" pitchFamily="18" charset="0"/>
              </a:rPr>
              <a:t>W</a:t>
            </a:r>
            <a:r>
              <a:rPr kumimoji="1" lang="en-US" altLang="zh-CN" sz="2000" baseline="-30000" dirty="0" err="1">
                <a:solidFill>
                  <a:srgbClr val="000000"/>
                </a:solidFill>
                <a:latin typeface="Times New Roman" pitchFamily="18" charset="0"/>
              </a:rPr>
              <a:t>k</a:t>
            </a:r>
            <a:r>
              <a:rPr kumimoji="1" lang="zh-CN" altLang="en-US" sz="2000" dirty="0">
                <a:solidFill>
                  <a:srgbClr val="000000"/>
                </a:solidFill>
                <a:latin typeface="Times New Roman" pitchFamily="18" charset="0"/>
              </a:rPr>
              <a:t>为第</a:t>
            </a:r>
            <a:r>
              <a:rPr kumimoji="1" lang="en-US" altLang="zh-CN" sz="2000" dirty="0">
                <a:solidFill>
                  <a:srgbClr val="000000"/>
                </a:solidFill>
                <a:latin typeface="Times New Roman" pitchFamily="18" charset="0"/>
              </a:rPr>
              <a:t>k</a:t>
            </a:r>
            <a:r>
              <a:rPr kumimoji="1" lang="zh-CN" altLang="en-US" sz="2000" dirty="0">
                <a:solidFill>
                  <a:srgbClr val="000000"/>
                </a:solidFill>
                <a:latin typeface="Times New Roman" pitchFamily="18" charset="0"/>
              </a:rPr>
              <a:t>个叶结点的权值，</a:t>
            </a:r>
            <a:r>
              <a:rPr kumimoji="1" lang="en-US" altLang="zh-CN" sz="2000" dirty="0" err="1">
                <a:solidFill>
                  <a:srgbClr val="000000"/>
                </a:solidFill>
                <a:latin typeface="Times New Roman" pitchFamily="18" charset="0"/>
              </a:rPr>
              <a:t>L</a:t>
            </a:r>
            <a:r>
              <a:rPr kumimoji="1" lang="en-US" altLang="zh-CN" sz="2000" baseline="-30000" dirty="0" err="1">
                <a:solidFill>
                  <a:srgbClr val="000000"/>
                </a:solidFill>
                <a:latin typeface="Times New Roman" pitchFamily="18" charset="0"/>
              </a:rPr>
              <a:t>k</a:t>
            </a:r>
            <a:r>
              <a:rPr kumimoji="1" lang="zh-CN" altLang="en-US" sz="2000" dirty="0">
                <a:solidFill>
                  <a:srgbClr val="000000"/>
                </a:solidFill>
                <a:latin typeface="Times New Roman" pitchFamily="18" charset="0"/>
              </a:rPr>
              <a:t>为第</a:t>
            </a:r>
            <a:r>
              <a:rPr kumimoji="1" lang="en-US" altLang="zh-CN" sz="2000" dirty="0">
                <a:solidFill>
                  <a:srgbClr val="000000"/>
                </a:solidFill>
                <a:latin typeface="Times New Roman" pitchFamily="18" charset="0"/>
              </a:rPr>
              <a:t>K</a:t>
            </a:r>
            <a:r>
              <a:rPr kumimoji="1" lang="zh-CN" altLang="en-US" sz="2000" dirty="0">
                <a:solidFill>
                  <a:srgbClr val="000000"/>
                </a:solidFill>
                <a:latin typeface="Times New Roman" pitchFamily="18" charset="0"/>
              </a:rPr>
              <a:t>个叶结点的路径长度。</a:t>
            </a:r>
          </a:p>
          <a:p>
            <a:pPr eaLnBrk="1" hangingPunct="1">
              <a:spcBef>
                <a:spcPct val="50000"/>
              </a:spcBef>
            </a:pPr>
            <a:endParaRPr kumimoji="1" lang="en-US" altLang="zh-CN" sz="2000" dirty="0">
              <a:latin typeface="Times New Roman" pitchFamily="18" charset="0"/>
            </a:endParaRPr>
          </a:p>
        </p:txBody>
      </p:sp>
      <p:sp>
        <p:nvSpPr>
          <p:cNvPr id="96259" name="Rectangle 3"/>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哈夫曼树</a:t>
            </a:r>
          </a:p>
        </p:txBody>
      </p:sp>
      <p:graphicFrame>
        <p:nvGraphicFramePr>
          <p:cNvPr id="96260" name="Object 1024"/>
          <p:cNvGraphicFramePr>
            <a:graphicFrameLocks noChangeAspect="1"/>
          </p:cNvGraphicFramePr>
          <p:nvPr/>
        </p:nvGraphicFramePr>
        <p:xfrm>
          <a:off x="2667000" y="4572000"/>
          <a:ext cx="3200400" cy="781050"/>
        </p:xfrm>
        <a:graphic>
          <a:graphicData uri="http://schemas.openxmlformats.org/presentationml/2006/ole">
            <mc:AlternateContent xmlns:mc="http://schemas.openxmlformats.org/markup-compatibility/2006">
              <mc:Choice xmlns:v="urn:schemas-microsoft-com:vml" Requires="v">
                <p:oleObj spid="_x0000_s96270" name="Equation" r:id="rId3" imgW="990170" imgH="431613" progId="Equation.3">
                  <p:embed/>
                </p:oleObj>
              </mc:Choice>
              <mc:Fallback>
                <p:oleObj name="Equation" r:id="rId3" imgW="990170" imgH="431613"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572000"/>
                        <a:ext cx="3200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plit orient="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46902" y="1230168"/>
            <a:ext cx="8210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dirty="0">
                <a:solidFill>
                  <a:srgbClr val="000000"/>
                </a:solidFill>
                <a:latin typeface="Times New Roman" pitchFamily="18" charset="0"/>
              </a:rPr>
              <a:t>例如，给定</a:t>
            </a:r>
            <a:r>
              <a:rPr kumimoji="1" lang="en-US" altLang="zh-CN" sz="2400" dirty="0">
                <a:solidFill>
                  <a:srgbClr val="000000"/>
                </a:solidFill>
                <a:latin typeface="Times New Roman" pitchFamily="18" charset="0"/>
              </a:rPr>
              <a:t>4</a:t>
            </a:r>
            <a:r>
              <a:rPr kumimoji="1" lang="zh-CN" altLang="en-US" sz="2400" dirty="0">
                <a:solidFill>
                  <a:srgbClr val="000000"/>
                </a:solidFill>
                <a:latin typeface="Times New Roman" pitchFamily="18" charset="0"/>
              </a:rPr>
              <a:t>个叶子结点，其权值分别为（</a:t>
            </a:r>
            <a:r>
              <a:rPr kumimoji="1" lang="en-US" altLang="zh-CN" sz="2400" dirty="0">
                <a:solidFill>
                  <a:srgbClr val="000000"/>
                </a:solidFill>
                <a:latin typeface="Times New Roman" pitchFamily="18" charset="0"/>
              </a:rPr>
              <a:t>3</a:t>
            </a:r>
            <a:r>
              <a:rPr kumimoji="1" lang="zh-CN" altLang="en-US" sz="2400" dirty="0">
                <a:solidFill>
                  <a:srgbClr val="000000"/>
                </a:solidFill>
                <a:latin typeface="Times New Roman" pitchFamily="18" charset="0"/>
              </a:rPr>
              <a:t>、</a:t>
            </a:r>
            <a:r>
              <a:rPr kumimoji="1" lang="en-US" altLang="zh-CN" sz="2400" dirty="0">
                <a:solidFill>
                  <a:srgbClr val="000000"/>
                </a:solidFill>
                <a:latin typeface="Times New Roman" pitchFamily="18" charset="0"/>
              </a:rPr>
              <a:t>5</a:t>
            </a:r>
            <a:r>
              <a:rPr kumimoji="1" lang="zh-CN" altLang="en-US" sz="2400" dirty="0">
                <a:solidFill>
                  <a:srgbClr val="000000"/>
                </a:solidFill>
                <a:latin typeface="Times New Roman" pitchFamily="18" charset="0"/>
              </a:rPr>
              <a:t>、</a:t>
            </a:r>
            <a:r>
              <a:rPr kumimoji="1" lang="en-US" altLang="zh-CN" sz="2400" dirty="0">
                <a:solidFill>
                  <a:srgbClr val="000000"/>
                </a:solidFill>
                <a:latin typeface="Times New Roman" pitchFamily="18" charset="0"/>
              </a:rPr>
              <a:t>9</a:t>
            </a:r>
            <a:r>
              <a:rPr kumimoji="1" lang="zh-CN" altLang="en-US" sz="2400" dirty="0">
                <a:solidFill>
                  <a:srgbClr val="000000"/>
                </a:solidFill>
                <a:latin typeface="Times New Roman" pitchFamily="18" charset="0"/>
              </a:rPr>
              <a:t>、</a:t>
            </a:r>
            <a:r>
              <a:rPr kumimoji="1" lang="en-US" altLang="zh-CN" sz="2400" dirty="0">
                <a:solidFill>
                  <a:srgbClr val="000000"/>
                </a:solidFill>
                <a:latin typeface="Times New Roman" pitchFamily="18" charset="0"/>
              </a:rPr>
              <a:t>12</a:t>
            </a:r>
            <a:r>
              <a:rPr kumimoji="1" lang="zh-CN" altLang="en-US" sz="2400" dirty="0">
                <a:solidFill>
                  <a:srgbClr val="000000"/>
                </a:solidFill>
                <a:latin typeface="Times New Roman" pitchFamily="18" charset="0"/>
              </a:rPr>
              <a:t>）。它们的带权路径长度为分别为</a:t>
            </a:r>
            <a:r>
              <a:rPr kumimoji="1" lang="en-US" altLang="zh-CN" sz="2400" dirty="0">
                <a:solidFill>
                  <a:srgbClr val="000000"/>
                </a:solidFill>
                <a:latin typeface="Times New Roman" pitchFamily="18" charset="0"/>
              </a:rPr>
              <a:t>58</a:t>
            </a:r>
            <a:r>
              <a:rPr kumimoji="1" lang="zh-CN" altLang="en-US" sz="2400" dirty="0">
                <a:solidFill>
                  <a:srgbClr val="000000"/>
                </a:solidFill>
                <a:latin typeface="Times New Roman" pitchFamily="18" charset="0"/>
              </a:rPr>
              <a:t>、</a:t>
            </a:r>
            <a:r>
              <a:rPr kumimoji="1" lang="en-US" altLang="zh-CN" sz="2400" dirty="0">
                <a:solidFill>
                  <a:srgbClr val="000000"/>
                </a:solidFill>
                <a:latin typeface="Times New Roman" pitchFamily="18" charset="0"/>
              </a:rPr>
              <a:t>54</a:t>
            </a:r>
            <a:r>
              <a:rPr kumimoji="1" lang="zh-CN" altLang="en-US" sz="2400" dirty="0">
                <a:solidFill>
                  <a:srgbClr val="000000"/>
                </a:solidFill>
                <a:latin typeface="Times New Roman" pitchFamily="18" charset="0"/>
              </a:rPr>
              <a:t>和</a:t>
            </a:r>
            <a:r>
              <a:rPr kumimoji="1" lang="en-US" altLang="zh-CN" sz="2400" dirty="0">
                <a:solidFill>
                  <a:srgbClr val="000000"/>
                </a:solidFill>
                <a:latin typeface="Times New Roman" pitchFamily="18" charset="0"/>
              </a:rPr>
              <a:t>76</a:t>
            </a:r>
            <a:r>
              <a:rPr kumimoji="1" lang="zh-CN" altLang="en-US" sz="2400" dirty="0">
                <a:solidFill>
                  <a:srgbClr val="000000"/>
                </a:solidFill>
                <a:latin typeface="Times New Roman" pitchFamily="18" charset="0"/>
              </a:rPr>
              <a:t>。</a:t>
            </a:r>
            <a:endParaRPr kumimoji="1" lang="en-US" altLang="zh-CN" sz="2400" dirty="0">
              <a:solidFill>
                <a:srgbClr val="000000"/>
              </a:solidFill>
              <a:latin typeface="Times New Roman" pitchFamily="18" charset="0"/>
            </a:endParaRPr>
          </a:p>
        </p:txBody>
      </p:sp>
      <p:sp>
        <p:nvSpPr>
          <p:cNvPr id="97283" name="Rectangle 4"/>
          <p:cNvSpPr>
            <a:spLocks noChangeArrowheads="1"/>
          </p:cNvSpPr>
          <p:nvPr/>
        </p:nvSpPr>
        <p:spPr bwMode="auto">
          <a:xfrm>
            <a:off x="2514600" y="256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97284" name="Group 6"/>
          <p:cNvGrpSpPr>
            <a:grpSpLocks/>
          </p:cNvGrpSpPr>
          <p:nvPr/>
        </p:nvGrpSpPr>
        <p:grpSpPr bwMode="auto">
          <a:xfrm>
            <a:off x="719138" y="2061165"/>
            <a:ext cx="6926262" cy="2994025"/>
            <a:chOff x="480" y="1824"/>
            <a:chExt cx="4848" cy="2208"/>
          </a:xfrm>
        </p:grpSpPr>
        <p:sp>
          <p:nvSpPr>
            <p:cNvPr id="97286" name="Rectangle 5"/>
            <p:cNvSpPr>
              <a:spLocks noChangeArrowheads="1"/>
            </p:cNvSpPr>
            <p:nvPr/>
          </p:nvSpPr>
          <p:spPr bwMode="auto">
            <a:xfrm>
              <a:off x="480" y="1824"/>
              <a:ext cx="4848" cy="220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97287" name="Picture 3" descr="6-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1968"/>
              <a:ext cx="4608"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黑体" pitchFamily="49" charset="-122"/>
                <a:ea typeface="黑体" pitchFamily="49" charset="-122"/>
              </a:rPr>
              <a:t>哈夫曼树</a:t>
            </a:r>
            <a:endParaRPr lang="zh-CN" altLang="en-US" dirty="0"/>
          </a:p>
        </p:txBody>
      </p:sp>
      <p:sp>
        <p:nvSpPr>
          <p:cNvPr id="8" name="Text Box 2"/>
          <p:cNvSpPr txBox="1">
            <a:spLocks noChangeArrowheads="1"/>
          </p:cNvSpPr>
          <p:nvPr/>
        </p:nvSpPr>
        <p:spPr bwMode="auto">
          <a:xfrm>
            <a:off x="263263" y="5057173"/>
            <a:ext cx="754909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zh-CN" sz="2400" dirty="0"/>
              <a:t>由此可见，对于一组确定权值的叶结点，所构造出的不同形态二叉树的带权路径长度并不相同。在此把其中具有最小带权路径长度的二叉树称为最优二叉树，最优二叉树也称为哈夫曼树，</a:t>
            </a:r>
            <a:endParaRPr kumimoji="1" lang="zh-CN" altLang="en-US" sz="2400" dirty="0">
              <a:latin typeface="Times New Roman" pitchFamily="18" charset="0"/>
            </a:endParaRPr>
          </a:p>
        </p:txBody>
      </p:sp>
    </p:spTree>
  </p:cSld>
  <p:clrMapOvr>
    <a:masterClrMapping/>
  </p:clrMapOvr>
  <p:transition spd="slow">
    <p:split orient="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468313" y="1376363"/>
            <a:ext cx="82073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a:t>
            </a:r>
            <a:r>
              <a:rPr kumimoji="1" lang="zh-CN" altLang="en-US" sz="2400">
                <a:solidFill>
                  <a:srgbClr val="000000"/>
                </a:solidFill>
                <a:latin typeface="Times New Roman" pitchFamily="18" charset="0"/>
              </a:rPr>
              <a:t>）由给定的</a:t>
            </a:r>
            <a:r>
              <a:rPr kumimoji="1" lang="en-US" altLang="zh-CN" sz="2400">
                <a:solidFill>
                  <a:srgbClr val="000000"/>
                </a:solidFill>
                <a:latin typeface="Times New Roman" pitchFamily="18" charset="0"/>
              </a:rPr>
              <a:t>n</a:t>
            </a:r>
            <a:r>
              <a:rPr kumimoji="1" lang="zh-CN" altLang="en-US" sz="2400">
                <a:solidFill>
                  <a:srgbClr val="000000"/>
                </a:solidFill>
                <a:latin typeface="Times New Roman" pitchFamily="18" charset="0"/>
              </a:rPr>
              <a:t>个权值</a:t>
            </a:r>
            <a:r>
              <a:rPr kumimoji="1" lang="en-US" altLang="zh-CN" sz="2400">
                <a:solidFill>
                  <a:srgbClr val="000000"/>
                </a:solidFill>
                <a:latin typeface="Times New Roman" pitchFamily="18" charset="0"/>
              </a:rPr>
              <a:t>{W</a:t>
            </a:r>
            <a:r>
              <a:rPr kumimoji="1" lang="en-US" altLang="zh-CN" sz="2400" baseline="-30000">
                <a:solidFill>
                  <a:srgbClr val="000000"/>
                </a:solidFill>
                <a:latin typeface="Times New Roman" pitchFamily="18" charset="0"/>
              </a:rPr>
              <a:t>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W</a:t>
            </a:r>
            <a:r>
              <a:rPr kumimoji="1" lang="en-US" altLang="zh-CN" sz="2400" baseline="-30000">
                <a:solidFill>
                  <a:srgbClr val="000000"/>
                </a:solidFill>
                <a:latin typeface="Times New Roman" pitchFamily="18" charset="0"/>
              </a:rPr>
              <a:t>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W</a:t>
            </a:r>
            <a:r>
              <a:rPr kumimoji="1" lang="en-US" altLang="zh-CN" sz="2400" baseline="-30000">
                <a:solidFill>
                  <a:srgbClr val="000000"/>
                </a:solidFill>
                <a:latin typeface="Times New Roman" pitchFamily="18" charset="0"/>
              </a:rPr>
              <a:t>n</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构造</a:t>
            </a:r>
            <a:r>
              <a:rPr kumimoji="1" lang="en-US" altLang="zh-CN" sz="2400">
                <a:solidFill>
                  <a:srgbClr val="000000"/>
                </a:solidFill>
                <a:latin typeface="Times New Roman" pitchFamily="18" charset="0"/>
              </a:rPr>
              <a:t>n</a:t>
            </a:r>
            <a:r>
              <a:rPr kumimoji="1" lang="zh-CN" altLang="en-US" sz="2400">
                <a:solidFill>
                  <a:srgbClr val="000000"/>
                </a:solidFill>
                <a:latin typeface="Times New Roman" pitchFamily="18" charset="0"/>
              </a:rPr>
              <a:t>棵只有一个根结点（亦为叶结点）的二叉树，从而得到一个森林</a:t>
            </a:r>
            <a:r>
              <a:rPr kumimoji="1" lang="en-US" altLang="zh-CN" sz="2400">
                <a:solidFill>
                  <a:srgbClr val="000000"/>
                </a:solidFill>
                <a:latin typeface="Times New Roman" pitchFamily="18" charset="0"/>
              </a:rPr>
              <a:t>F={ T</a:t>
            </a:r>
            <a:r>
              <a:rPr kumimoji="1" lang="en-US" altLang="zh-CN" sz="2400" baseline="-30000">
                <a:solidFill>
                  <a:srgbClr val="000000"/>
                </a:solidFill>
                <a:latin typeface="Times New Roman" pitchFamily="18" charset="0"/>
              </a:rPr>
              <a:t>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n</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）在 </a:t>
            </a:r>
            <a:r>
              <a:rPr kumimoji="1" lang="en-US" altLang="zh-CN" sz="2400">
                <a:solidFill>
                  <a:srgbClr val="000000"/>
                </a:solidFill>
                <a:latin typeface="Times New Roman" pitchFamily="18" charset="0"/>
              </a:rPr>
              <a:t>F </a:t>
            </a:r>
            <a:r>
              <a:rPr kumimoji="1" lang="zh-CN" altLang="en-US" sz="2400">
                <a:solidFill>
                  <a:srgbClr val="000000"/>
                </a:solidFill>
                <a:latin typeface="Times New Roman" pitchFamily="18" charset="0"/>
              </a:rPr>
              <a:t>中选取两棵根结点的权值最小的二叉树</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j</a:t>
            </a:r>
            <a:r>
              <a:rPr kumimoji="1" lang="zh-CN" altLang="en-US" sz="2400">
                <a:solidFill>
                  <a:srgbClr val="000000"/>
                </a:solidFill>
                <a:latin typeface="Times New Roman" pitchFamily="18" charset="0"/>
              </a:rPr>
              <a:t>，以</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i</a:t>
            </a:r>
            <a:r>
              <a:rPr kumimoji="1" lang="zh-CN" altLang="en-US" sz="2400">
                <a:solidFill>
                  <a:srgbClr val="000000"/>
                </a:solidFill>
                <a:latin typeface="Times New Roman" pitchFamily="18" charset="0"/>
              </a:rPr>
              <a:t>和</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j</a:t>
            </a:r>
            <a:r>
              <a:rPr kumimoji="1" lang="zh-CN" altLang="en-US" sz="2400">
                <a:solidFill>
                  <a:srgbClr val="000000"/>
                </a:solidFill>
                <a:latin typeface="Times New Roman" pitchFamily="18" charset="0"/>
              </a:rPr>
              <a:t>作为左、右子树构造一棵新的二叉树</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k</a:t>
            </a:r>
            <a:r>
              <a:rPr kumimoji="1" lang="zh-CN" altLang="en-US" sz="2400">
                <a:solidFill>
                  <a:srgbClr val="000000"/>
                </a:solidFill>
                <a:latin typeface="Times New Roman" pitchFamily="18" charset="0"/>
              </a:rPr>
              <a:t>。置新的二叉树</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k</a:t>
            </a:r>
            <a:r>
              <a:rPr kumimoji="1" lang="zh-CN" altLang="en-US" sz="2400">
                <a:solidFill>
                  <a:srgbClr val="000000"/>
                </a:solidFill>
                <a:latin typeface="Times New Roman" pitchFamily="18" charset="0"/>
              </a:rPr>
              <a:t>的根结点的权值为其左、右子树（</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j</a:t>
            </a:r>
            <a:r>
              <a:rPr kumimoji="1" lang="zh-CN" altLang="en-US" sz="2400">
                <a:solidFill>
                  <a:srgbClr val="000000"/>
                </a:solidFill>
                <a:latin typeface="Times New Roman" pitchFamily="18" charset="0"/>
              </a:rPr>
              <a:t>）上根结点的权值之和；</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）在</a:t>
            </a:r>
            <a:r>
              <a:rPr kumimoji="1" lang="en-US" altLang="zh-CN" sz="2400">
                <a:solidFill>
                  <a:srgbClr val="000000"/>
                </a:solidFill>
                <a:latin typeface="Times New Roman" pitchFamily="18" charset="0"/>
              </a:rPr>
              <a:t>F</a:t>
            </a:r>
            <a:r>
              <a:rPr kumimoji="1" lang="zh-CN" altLang="en-US" sz="2400">
                <a:solidFill>
                  <a:srgbClr val="000000"/>
                </a:solidFill>
                <a:latin typeface="Times New Roman" pitchFamily="18" charset="0"/>
              </a:rPr>
              <a:t>中删去二叉树</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i</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j</a:t>
            </a:r>
            <a:r>
              <a:rPr kumimoji="1" lang="zh-CN" altLang="en-US" sz="2400">
                <a:solidFill>
                  <a:srgbClr val="000000"/>
                </a:solidFill>
                <a:latin typeface="Times New Roman" pitchFamily="18" charset="0"/>
              </a:rPr>
              <a:t>；并把新的二叉树</a:t>
            </a:r>
            <a:r>
              <a:rPr kumimoji="1" lang="en-US" altLang="zh-CN" sz="2400">
                <a:solidFill>
                  <a:srgbClr val="000000"/>
                </a:solidFill>
                <a:latin typeface="Times New Roman" pitchFamily="18" charset="0"/>
              </a:rPr>
              <a:t>T</a:t>
            </a:r>
            <a:r>
              <a:rPr kumimoji="1" lang="en-US" altLang="zh-CN" sz="2400" baseline="-30000">
                <a:solidFill>
                  <a:srgbClr val="000000"/>
                </a:solidFill>
                <a:latin typeface="Times New Roman" pitchFamily="18" charset="0"/>
              </a:rPr>
              <a:t>k</a:t>
            </a:r>
            <a:r>
              <a:rPr kumimoji="1" lang="zh-CN" altLang="en-US" sz="2400">
                <a:solidFill>
                  <a:srgbClr val="000000"/>
                </a:solidFill>
                <a:latin typeface="Times New Roman" pitchFamily="18" charset="0"/>
              </a:rPr>
              <a:t>加入 </a:t>
            </a:r>
            <a:r>
              <a:rPr kumimoji="1" lang="en-US" altLang="zh-CN" sz="2400">
                <a:solidFill>
                  <a:srgbClr val="000000"/>
                </a:solidFill>
                <a:latin typeface="Times New Roman" pitchFamily="18" charset="0"/>
              </a:rPr>
              <a:t>F</a:t>
            </a:r>
            <a:r>
              <a:rPr kumimoji="1" lang="zh-CN" altLang="en-US" sz="2400">
                <a:solidFill>
                  <a:srgbClr val="000000"/>
                </a:solidFill>
                <a:latin typeface="Times New Roman" pitchFamily="18" charset="0"/>
              </a:rPr>
              <a:t>；</a:t>
            </a:r>
          </a:p>
          <a:p>
            <a:pPr algn="just" eaLnBrk="1" hangingPunct="1">
              <a:spcBef>
                <a:spcPct val="50000"/>
              </a:spcBef>
            </a:pP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4</a:t>
            </a:r>
            <a:r>
              <a:rPr kumimoji="1" lang="zh-CN" altLang="en-US" sz="2400">
                <a:solidFill>
                  <a:srgbClr val="000000"/>
                </a:solidFill>
                <a:latin typeface="Times New Roman" pitchFamily="18" charset="0"/>
              </a:rPr>
              <a:t>）重复（</a:t>
            </a:r>
            <a:r>
              <a:rPr kumimoji="1" lang="en-US" altLang="zh-CN" sz="2400">
                <a:solidFill>
                  <a:srgbClr val="000000"/>
                </a:solidFill>
                <a:latin typeface="Times New Roman" pitchFamily="18" charset="0"/>
              </a:rPr>
              <a:t>2</a:t>
            </a:r>
            <a:r>
              <a:rPr kumimoji="1" lang="zh-CN" altLang="en-US" sz="2400">
                <a:solidFill>
                  <a:srgbClr val="000000"/>
                </a:solidFill>
                <a:latin typeface="Times New Roman" pitchFamily="18" charset="0"/>
              </a:rPr>
              <a:t>）和（</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）步骤</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直到 </a:t>
            </a:r>
            <a:r>
              <a:rPr kumimoji="1" lang="en-US" altLang="zh-CN" sz="2400">
                <a:solidFill>
                  <a:srgbClr val="000000"/>
                </a:solidFill>
                <a:latin typeface="Times New Roman" pitchFamily="18" charset="0"/>
              </a:rPr>
              <a:t>F </a:t>
            </a:r>
            <a:r>
              <a:rPr kumimoji="1" lang="zh-CN" altLang="en-US" sz="2400">
                <a:solidFill>
                  <a:srgbClr val="000000"/>
                </a:solidFill>
                <a:latin typeface="Times New Roman" pitchFamily="18" charset="0"/>
              </a:rPr>
              <a:t>中仅剩下一棵树为止。</a:t>
            </a:r>
          </a:p>
        </p:txBody>
      </p:sp>
      <p:sp>
        <p:nvSpPr>
          <p:cNvPr id="98307"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黑体" pitchFamily="49" charset="-122"/>
              </a:rPr>
              <a:t>构造哈夫曼树的步骤</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ChangeArrowheads="1"/>
          </p:cNvSpPr>
          <p:nvPr/>
        </p:nvSpPr>
        <p:spPr bwMode="auto">
          <a:xfrm>
            <a:off x="0" y="2428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99331" name="Group 8"/>
          <p:cNvGrpSpPr>
            <a:grpSpLocks/>
          </p:cNvGrpSpPr>
          <p:nvPr/>
        </p:nvGrpSpPr>
        <p:grpSpPr bwMode="auto">
          <a:xfrm>
            <a:off x="311150" y="1520825"/>
            <a:ext cx="8001000" cy="3352800"/>
            <a:chOff x="288" y="1488"/>
            <a:chExt cx="5040" cy="2112"/>
          </a:xfrm>
        </p:grpSpPr>
        <p:sp>
          <p:nvSpPr>
            <p:cNvPr id="100359" name="Rectangle 7"/>
            <p:cNvSpPr>
              <a:spLocks noChangeArrowheads="1"/>
            </p:cNvSpPr>
            <p:nvPr/>
          </p:nvSpPr>
          <p:spPr bwMode="auto">
            <a:xfrm>
              <a:off x="288" y="1488"/>
              <a:ext cx="5040" cy="2112"/>
            </a:xfrm>
            <a:prstGeom prst="rect">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latin typeface="Arial" charset="0"/>
              </a:endParaRPr>
            </a:p>
          </p:txBody>
        </p:sp>
        <p:pic>
          <p:nvPicPr>
            <p:cNvPr id="99334" name="Picture 2" descr="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1632"/>
              <a:ext cx="4848" cy="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rPr>
              <a:t>构造哈夫曼树的步骤</a:t>
            </a:r>
            <a:endParaRPr lang="zh-CN" altLang="en-US" dirty="0"/>
          </a:p>
        </p:txBody>
      </p:sp>
    </p:spTree>
  </p:cSld>
  <p:clrMapOvr>
    <a:masterClrMapping/>
  </p:clrMapOvr>
  <p:transition spd="slow">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95288" y="1341438"/>
            <a:ext cx="78486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a:solidFill>
                  <a:srgbClr val="000000"/>
                </a:solidFill>
                <a:latin typeface="Times New Roman" pitchFamily="18" charset="0"/>
              </a:rPr>
              <a:t>在数据通信中，经常需要将传送的电文转换成由二进制数字</a:t>
            </a:r>
            <a:r>
              <a:rPr kumimoji="1" lang="en-US" altLang="zh-CN" sz="2800">
                <a:solidFill>
                  <a:srgbClr val="000000"/>
                </a:solidFill>
                <a:latin typeface="Times New Roman" pitchFamily="18" charset="0"/>
              </a:rPr>
              <a:t>0</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1</a:t>
            </a:r>
            <a:r>
              <a:rPr kumimoji="1" lang="zh-CN" altLang="en-US" sz="2800">
                <a:solidFill>
                  <a:srgbClr val="000000"/>
                </a:solidFill>
                <a:latin typeface="Times New Roman" pitchFamily="18" charset="0"/>
              </a:rPr>
              <a:t>组成的串，一般称之为编码。例如，假设要传送的电文为</a:t>
            </a:r>
            <a:r>
              <a:rPr kumimoji="1" lang="en-US" altLang="zh-CN" sz="2800">
                <a:solidFill>
                  <a:srgbClr val="000000"/>
                </a:solidFill>
                <a:latin typeface="Times New Roman" pitchFamily="18" charset="0"/>
              </a:rPr>
              <a:t>AADDBCAAABDDCADAAADD</a:t>
            </a:r>
            <a:r>
              <a:rPr kumimoji="1" lang="zh-CN" altLang="en-US" sz="2800">
                <a:solidFill>
                  <a:srgbClr val="000000"/>
                </a:solidFill>
                <a:latin typeface="Times New Roman" pitchFamily="18" charset="0"/>
              </a:rPr>
              <a:t>，电文中只有</a:t>
            </a:r>
            <a:r>
              <a:rPr kumimoji="1" lang="en-US" altLang="zh-CN" sz="2800">
                <a:solidFill>
                  <a:srgbClr val="000000"/>
                </a:solidFill>
                <a:latin typeface="Times New Roman" pitchFamily="18" charset="0"/>
              </a:rPr>
              <a:t>A</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B</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C</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D</a:t>
            </a:r>
            <a:r>
              <a:rPr kumimoji="1" lang="zh-CN" altLang="en-US" sz="2800">
                <a:solidFill>
                  <a:srgbClr val="000000"/>
                </a:solidFill>
                <a:latin typeface="Times New Roman" pitchFamily="18" charset="0"/>
              </a:rPr>
              <a:t>四种字符；若这四种字符的编码分别为：</a:t>
            </a:r>
            <a:r>
              <a:rPr kumimoji="1" lang="en-US" altLang="zh-CN" sz="2800">
                <a:solidFill>
                  <a:srgbClr val="000000"/>
                </a:solidFill>
                <a:latin typeface="Times New Roman" pitchFamily="18" charset="0"/>
              </a:rPr>
              <a:t>A(00)</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B(01)</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C(10)</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D(11)</a:t>
            </a:r>
            <a:r>
              <a:rPr kumimoji="1" lang="zh-CN" altLang="en-US" sz="2800">
                <a:solidFill>
                  <a:srgbClr val="000000"/>
                </a:solidFill>
                <a:latin typeface="Times New Roman" pitchFamily="18" charset="0"/>
              </a:rPr>
              <a:t>，则电文的代码为：</a:t>
            </a:r>
            <a:r>
              <a:rPr kumimoji="1" lang="en-US" altLang="zh-CN" sz="2800">
                <a:solidFill>
                  <a:srgbClr val="000000"/>
                </a:solidFill>
                <a:latin typeface="Times New Roman" pitchFamily="18" charset="0"/>
              </a:rPr>
              <a:t>0000111101100000000111111000110000001111</a:t>
            </a:r>
            <a:r>
              <a:rPr kumimoji="1" lang="zh-CN" altLang="en-US" sz="2800">
                <a:solidFill>
                  <a:srgbClr val="000000"/>
                </a:solidFill>
                <a:latin typeface="Times New Roman" pitchFamily="18" charset="0"/>
              </a:rPr>
              <a:t>，电文代码的长度为</a:t>
            </a:r>
            <a:r>
              <a:rPr kumimoji="1" lang="en-US" altLang="zh-CN" sz="2800">
                <a:solidFill>
                  <a:srgbClr val="000000"/>
                </a:solidFill>
                <a:latin typeface="Times New Roman" pitchFamily="18" charset="0"/>
              </a:rPr>
              <a:t>40</a:t>
            </a:r>
            <a:r>
              <a:rPr kumimoji="1" lang="zh-CN" altLang="en-US" sz="2800">
                <a:solidFill>
                  <a:srgbClr val="000000"/>
                </a:solidFill>
                <a:latin typeface="Times New Roman" pitchFamily="18" charset="0"/>
              </a:rPr>
              <a:t>。在这种编码方案中，四种字符的编码长度均为</a:t>
            </a:r>
            <a:r>
              <a:rPr kumimoji="1" lang="en-US" altLang="zh-CN" sz="2800">
                <a:solidFill>
                  <a:srgbClr val="000000"/>
                </a:solidFill>
                <a:latin typeface="Times New Roman" pitchFamily="18" charset="0"/>
              </a:rPr>
              <a:t>2</a:t>
            </a:r>
            <a:r>
              <a:rPr kumimoji="1" lang="zh-CN" altLang="en-US" sz="2800">
                <a:solidFill>
                  <a:srgbClr val="000000"/>
                </a:solidFill>
                <a:latin typeface="Times New Roman" pitchFamily="18" charset="0"/>
              </a:rPr>
              <a:t>，这是一种等长编码。</a:t>
            </a:r>
            <a:endParaRPr kumimoji="1" lang="zh-CN" altLang="en-US" sz="2800">
              <a:latin typeface="Times New Roman" pitchFamily="18" charset="0"/>
            </a:endParaRPr>
          </a:p>
        </p:txBody>
      </p:sp>
      <p:sp>
        <p:nvSpPr>
          <p:cNvPr id="100355" name="标题 1"/>
          <p:cNvSpPr>
            <a:spLocks noGrp="1"/>
          </p:cNvSpPr>
          <p:nvPr>
            <p:ph type="title"/>
          </p:nvPr>
        </p:nvSpPr>
        <p:spPr>
          <a:xfrm>
            <a:off x="993775" y="142875"/>
            <a:ext cx="7754938" cy="838200"/>
          </a:xfrm>
        </p:spPr>
        <p:txBody>
          <a:bodyPr/>
          <a:lstStyle/>
          <a:p>
            <a:r>
              <a:rPr kumimoji="1" lang="zh-CN" altLang="en-US">
                <a:solidFill>
                  <a:schemeClr val="tx2"/>
                </a:solidFill>
                <a:latin typeface="Times New Roman" pitchFamily="18" charset="0"/>
                <a:ea typeface="楷体_GB2312"/>
                <a:cs typeface="楷体_GB2312"/>
              </a:rPr>
              <a:t>哈夫曼树在编码问题中的应用</a:t>
            </a:r>
            <a:endParaRPr lang="zh-CN" altLang="en-US">
              <a:solidFill>
                <a:schemeClr val="tx2"/>
              </a:solidFill>
              <a:latin typeface="黑体" pitchFamily="49" charset="-122"/>
              <a:ea typeface="黑体" pitchFamily="49" charset="-122"/>
            </a:endParaRPr>
          </a:p>
        </p:txBody>
      </p:sp>
    </p:spTree>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t>树的基本操作</a:t>
            </a:r>
          </a:p>
        </p:txBody>
      </p:sp>
      <p:sp>
        <p:nvSpPr>
          <p:cNvPr id="3" name="文本占位符 2"/>
          <p:cNvSpPr>
            <a:spLocks noGrp="1"/>
          </p:cNvSpPr>
          <p:nvPr>
            <p:ph type="body" idx="1"/>
          </p:nvPr>
        </p:nvSpPr>
        <p:spPr>
          <a:xfrm>
            <a:off x="300038" y="1384300"/>
            <a:ext cx="3732212" cy="5075238"/>
          </a:xfrm>
        </p:spPr>
        <p:txBody>
          <a:bodyPr/>
          <a:lstStyle/>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1</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Root ( )</a:t>
            </a:r>
          </a:p>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2</a:t>
            </a:r>
            <a:r>
              <a:rPr lang="zh-CN" altLang="en-US" dirty="0">
                <a:latin typeface="Times New Roman" pitchFamily="18" charset="0"/>
                <a:ea typeface="宋体" pitchFamily="2" charset="-122"/>
              </a:rPr>
              <a:t>）</a:t>
            </a:r>
            <a:r>
              <a:rPr lang="en-US" altLang="zh-CN" dirty="0" err="1">
                <a:latin typeface="Times New Roman" pitchFamily="18" charset="0"/>
                <a:ea typeface="宋体" pitchFamily="2" charset="-122"/>
              </a:rPr>
              <a:t>CreateRoot</a:t>
            </a:r>
            <a:r>
              <a:rPr lang="en-US" altLang="zh-CN" dirty="0">
                <a:latin typeface="Times New Roman" pitchFamily="18" charset="0"/>
                <a:ea typeface="宋体" pitchFamily="2" charset="-122"/>
              </a:rPr>
              <a:t> ( d )</a:t>
            </a:r>
          </a:p>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3</a:t>
            </a: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Parent( x )</a:t>
            </a:r>
          </a:p>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4</a:t>
            </a:r>
            <a:r>
              <a:rPr lang="zh-CN" altLang="en-US" dirty="0">
                <a:latin typeface="Times New Roman" pitchFamily="18" charset="0"/>
                <a:ea typeface="宋体" pitchFamily="2" charset="-122"/>
              </a:rPr>
              <a:t>）</a:t>
            </a:r>
            <a:r>
              <a:rPr lang="en-US" altLang="zh-CN" dirty="0" err="1">
                <a:latin typeface="Times New Roman" pitchFamily="18" charset="0"/>
                <a:ea typeface="宋体" pitchFamily="2" charset="-122"/>
              </a:rPr>
              <a:t>FirstChild</a:t>
            </a:r>
            <a:r>
              <a:rPr lang="en-US" altLang="zh-CN" dirty="0">
                <a:latin typeface="Times New Roman" pitchFamily="18" charset="0"/>
                <a:ea typeface="宋体" pitchFamily="2" charset="-122"/>
              </a:rPr>
              <a:t> ( x )</a:t>
            </a:r>
          </a:p>
          <a:p>
            <a:pPr>
              <a:spcBef>
                <a:spcPct val="50000"/>
              </a:spcBef>
              <a:defRPr/>
            </a:pPr>
            <a:r>
              <a:rPr lang="zh-CN" altLang="en-US" dirty="0">
                <a:latin typeface="Times New Roman" pitchFamily="18" charset="0"/>
                <a:ea typeface="宋体" pitchFamily="2" charset="-122"/>
              </a:rPr>
              <a:t>（</a:t>
            </a:r>
            <a:r>
              <a:rPr lang="en-US" altLang="zh-CN" dirty="0">
                <a:latin typeface="Times New Roman" pitchFamily="18" charset="0"/>
                <a:ea typeface="宋体" pitchFamily="2" charset="-122"/>
              </a:rPr>
              <a:t>5</a:t>
            </a:r>
            <a:r>
              <a:rPr lang="zh-CN" altLang="en-US" dirty="0">
                <a:latin typeface="Times New Roman" pitchFamily="18" charset="0"/>
                <a:ea typeface="宋体" pitchFamily="2" charset="-122"/>
              </a:rPr>
              <a:t>）</a:t>
            </a:r>
            <a:r>
              <a:rPr lang="en-US" altLang="zh-CN" dirty="0" err="1">
                <a:latin typeface="Times New Roman" pitchFamily="18" charset="0"/>
                <a:ea typeface="宋体" pitchFamily="2" charset="-122"/>
              </a:rPr>
              <a:t>NextSibling</a:t>
            </a:r>
            <a:r>
              <a:rPr lang="en-US" altLang="zh-CN" dirty="0">
                <a:latin typeface="Times New Roman" pitchFamily="18" charset="0"/>
                <a:ea typeface="宋体" pitchFamily="2" charset="-122"/>
              </a:rPr>
              <a:t> ( x, y )</a:t>
            </a:r>
          </a:p>
          <a:p>
            <a:pPr eaLnBrk="1" hangingPunct="1">
              <a:spcBef>
                <a:spcPct val="50000"/>
              </a:spcBef>
              <a:defRPr/>
            </a:pPr>
            <a:r>
              <a:rPr lang="zh-CN" altLang="en-US" dirty="0">
                <a:latin typeface="Times New Roman" pitchFamily="18" charset="0"/>
              </a:rPr>
              <a:t>（</a:t>
            </a:r>
            <a:r>
              <a:rPr lang="en-US" altLang="zh-CN" dirty="0">
                <a:latin typeface="Times New Roman" pitchFamily="18" charset="0"/>
              </a:rPr>
              <a:t>6</a:t>
            </a:r>
            <a:r>
              <a:rPr lang="zh-CN" altLang="en-US" dirty="0">
                <a:latin typeface="Times New Roman" pitchFamily="18" charset="0"/>
              </a:rPr>
              <a:t>）</a:t>
            </a:r>
            <a:r>
              <a:rPr lang="en-US" altLang="zh-CN" dirty="0" err="1">
                <a:latin typeface="Times New Roman" pitchFamily="18" charset="0"/>
              </a:rPr>
              <a:t>PreSibling</a:t>
            </a:r>
            <a:r>
              <a:rPr lang="en-US" altLang="zh-CN" dirty="0">
                <a:latin typeface="Times New Roman" pitchFamily="18" charset="0"/>
              </a:rPr>
              <a:t> ( x, y ) </a:t>
            </a:r>
          </a:p>
          <a:p>
            <a:pPr eaLnBrk="1" hangingPunct="1">
              <a:spcBef>
                <a:spcPct val="50000"/>
              </a:spcBef>
              <a:defRPr/>
            </a:pPr>
            <a:r>
              <a:rPr lang="zh-CN" altLang="en-US" dirty="0">
                <a:latin typeface="Times New Roman" pitchFamily="18" charset="0"/>
              </a:rPr>
              <a:t>（</a:t>
            </a:r>
            <a:r>
              <a:rPr lang="en-US" altLang="zh-CN" dirty="0">
                <a:latin typeface="Times New Roman" pitchFamily="18" charset="0"/>
              </a:rPr>
              <a:t>7</a:t>
            </a:r>
            <a:r>
              <a:rPr lang="zh-CN" altLang="en-US" dirty="0">
                <a:latin typeface="Times New Roman" pitchFamily="18" charset="0"/>
              </a:rPr>
              <a:t>）</a:t>
            </a:r>
            <a:r>
              <a:rPr lang="en-US" altLang="zh-CN" dirty="0">
                <a:latin typeface="Times New Roman" pitchFamily="18" charset="0"/>
              </a:rPr>
              <a:t>Retrieve ( x )</a:t>
            </a:r>
          </a:p>
        </p:txBody>
      </p:sp>
      <p:sp>
        <p:nvSpPr>
          <p:cNvPr id="5" name="Text Box 2"/>
          <p:cNvSpPr txBox="1">
            <a:spLocks noChangeArrowheads="1"/>
          </p:cNvSpPr>
          <p:nvPr/>
        </p:nvSpPr>
        <p:spPr bwMode="auto">
          <a:xfrm>
            <a:off x="4510088" y="1376363"/>
            <a:ext cx="3852862"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defRPr/>
            </a:pP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8</a:t>
            </a: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Assign (x</a:t>
            </a: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d)</a:t>
            </a:r>
          </a:p>
          <a:p>
            <a:pPr eaLnBrk="1" hangingPunct="1">
              <a:spcBef>
                <a:spcPct val="50000"/>
              </a:spcBef>
              <a:defRPr/>
            </a:pP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9</a:t>
            </a:r>
            <a:r>
              <a:rPr lang="zh-CN" altLang="en-US" b="1" dirty="0">
                <a:solidFill>
                  <a:schemeClr val="tx1">
                    <a:lumMod val="75000"/>
                  </a:schemeClr>
                </a:solidFill>
                <a:latin typeface="Times New Roman" pitchFamily="18" charset="0"/>
                <a:ea typeface="宋体" pitchFamily="2" charset="-122"/>
              </a:rPr>
              <a:t>）</a:t>
            </a:r>
            <a:r>
              <a:rPr lang="en-US" altLang="zh-CN" b="1" dirty="0" err="1">
                <a:solidFill>
                  <a:schemeClr val="tx1">
                    <a:lumMod val="75000"/>
                  </a:schemeClr>
                </a:solidFill>
                <a:latin typeface="Times New Roman" pitchFamily="18" charset="0"/>
                <a:ea typeface="宋体" pitchFamily="2" charset="-122"/>
              </a:rPr>
              <a:t>InsertChild</a:t>
            </a:r>
            <a:r>
              <a:rPr lang="en-US" altLang="zh-CN" b="1" dirty="0">
                <a:solidFill>
                  <a:schemeClr val="tx1">
                    <a:lumMod val="75000"/>
                  </a:schemeClr>
                </a:solidFill>
                <a:latin typeface="Times New Roman" pitchFamily="18" charset="0"/>
                <a:ea typeface="宋体" pitchFamily="2" charset="-122"/>
              </a:rPr>
              <a:t> ( </a:t>
            </a:r>
            <a:r>
              <a:rPr lang="en-US" altLang="zh-CN" b="1" dirty="0" err="1">
                <a:solidFill>
                  <a:schemeClr val="tx1">
                    <a:lumMod val="75000"/>
                  </a:schemeClr>
                </a:solidFill>
                <a:latin typeface="Times New Roman" pitchFamily="18" charset="0"/>
                <a:ea typeface="宋体" pitchFamily="2" charset="-122"/>
              </a:rPr>
              <a:t>x,d</a:t>
            </a:r>
            <a:r>
              <a:rPr lang="en-US" altLang="zh-CN" b="1" dirty="0">
                <a:solidFill>
                  <a:schemeClr val="tx1">
                    <a:lumMod val="75000"/>
                  </a:schemeClr>
                </a:solidFill>
                <a:latin typeface="Times New Roman" pitchFamily="18" charset="0"/>
                <a:ea typeface="宋体" pitchFamily="2" charset="-122"/>
              </a:rPr>
              <a:t> )</a:t>
            </a:r>
          </a:p>
          <a:p>
            <a:pPr eaLnBrk="1" hangingPunct="1">
              <a:spcBef>
                <a:spcPct val="50000"/>
              </a:spcBef>
              <a:defRPr/>
            </a:pP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10</a:t>
            </a:r>
            <a:r>
              <a:rPr lang="zh-CN" altLang="en-US" b="1" dirty="0">
                <a:solidFill>
                  <a:schemeClr val="tx1">
                    <a:lumMod val="75000"/>
                  </a:schemeClr>
                </a:solidFill>
                <a:latin typeface="Times New Roman" pitchFamily="18" charset="0"/>
                <a:ea typeface="宋体" pitchFamily="2" charset="-122"/>
              </a:rPr>
              <a:t>）</a:t>
            </a:r>
            <a:r>
              <a:rPr lang="en-US" altLang="zh-CN" b="1" dirty="0" err="1">
                <a:solidFill>
                  <a:schemeClr val="tx1">
                    <a:lumMod val="75000"/>
                  </a:schemeClr>
                </a:solidFill>
                <a:latin typeface="Times New Roman" pitchFamily="18" charset="0"/>
                <a:ea typeface="宋体" pitchFamily="2" charset="-122"/>
              </a:rPr>
              <a:t>DeleteChild</a:t>
            </a:r>
            <a:r>
              <a:rPr lang="en-US" altLang="zh-CN" b="1" dirty="0">
                <a:solidFill>
                  <a:schemeClr val="tx1">
                    <a:lumMod val="75000"/>
                  </a:schemeClr>
                </a:solidFill>
                <a:latin typeface="Times New Roman" pitchFamily="18" charset="0"/>
                <a:ea typeface="宋体" pitchFamily="2" charset="-122"/>
              </a:rPr>
              <a:t> ( </a:t>
            </a:r>
            <a:r>
              <a:rPr lang="en-US" altLang="zh-CN" b="1" dirty="0" err="1">
                <a:solidFill>
                  <a:schemeClr val="tx1">
                    <a:lumMod val="75000"/>
                  </a:schemeClr>
                </a:solidFill>
                <a:latin typeface="Times New Roman" pitchFamily="18" charset="0"/>
                <a:ea typeface="宋体" pitchFamily="2" charset="-122"/>
              </a:rPr>
              <a:t>x,i</a:t>
            </a:r>
            <a:r>
              <a:rPr lang="en-US" altLang="zh-CN" b="1" dirty="0">
                <a:solidFill>
                  <a:schemeClr val="tx1">
                    <a:lumMod val="75000"/>
                  </a:schemeClr>
                </a:solidFill>
                <a:latin typeface="Times New Roman" pitchFamily="18" charset="0"/>
                <a:ea typeface="宋体" pitchFamily="2" charset="-122"/>
              </a:rPr>
              <a:t> )</a:t>
            </a:r>
          </a:p>
          <a:p>
            <a:pPr eaLnBrk="1" hangingPunct="1">
              <a:spcBef>
                <a:spcPct val="50000"/>
              </a:spcBef>
              <a:defRPr/>
            </a:pP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11</a:t>
            </a:r>
            <a:r>
              <a:rPr lang="zh-CN" altLang="en-US" b="1" dirty="0">
                <a:solidFill>
                  <a:schemeClr val="tx1">
                    <a:lumMod val="75000"/>
                  </a:schemeClr>
                </a:solidFill>
                <a:latin typeface="Times New Roman" pitchFamily="18" charset="0"/>
                <a:ea typeface="宋体" pitchFamily="2" charset="-122"/>
              </a:rPr>
              <a:t>）</a:t>
            </a:r>
            <a:r>
              <a:rPr lang="en-US" altLang="zh-CN" b="1" dirty="0" err="1">
                <a:solidFill>
                  <a:schemeClr val="tx1">
                    <a:lumMod val="75000"/>
                  </a:schemeClr>
                </a:solidFill>
                <a:latin typeface="Times New Roman" pitchFamily="18" charset="0"/>
                <a:ea typeface="宋体" pitchFamily="2" charset="-122"/>
              </a:rPr>
              <a:t>DeleteSubTree</a:t>
            </a:r>
            <a:r>
              <a:rPr lang="en-US" altLang="zh-CN" b="1" dirty="0">
                <a:solidFill>
                  <a:schemeClr val="tx1">
                    <a:lumMod val="75000"/>
                  </a:schemeClr>
                </a:solidFill>
                <a:latin typeface="Times New Roman" pitchFamily="18" charset="0"/>
                <a:ea typeface="宋体" pitchFamily="2" charset="-122"/>
              </a:rPr>
              <a:t> ( x )</a:t>
            </a:r>
          </a:p>
          <a:p>
            <a:pPr eaLnBrk="1" hangingPunct="1">
              <a:spcBef>
                <a:spcPct val="50000"/>
              </a:spcBef>
              <a:defRPr/>
            </a:pP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12</a:t>
            </a:r>
            <a:r>
              <a:rPr lang="zh-CN" altLang="en-US" b="1" dirty="0">
                <a:solidFill>
                  <a:schemeClr val="tx1">
                    <a:lumMod val="75000"/>
                  </a:schemeClr>
                </a:solidFill>
                <a:latin typeface="Times New Roman" pitchFamily="18" charset="0"/>
                <a:ea typeface="宋体" pitchFamily="2" charset="-122"/>
              </a:rPr>
              <a:t>）</a:t>
            </a:r>
            <a:r>
              <a:rPr lang="en-US" altLang="zh-CN" b="1" dirty="0" err="1">
                <a:solidFill>
                  <a:schemeClr val="tx1">
                    <a:lumMod val="75000"/>
                  </a:schemeClr>
                </a:solidFill>
                <a:latin typeface="Times New Roman" pitchFamily="18" charset="0"/>
                <a:ea typeface="宋体" pitchFamily="2" charset="-122"/>
              </a:rPr>
              <a:t>IsEmpty</a:t>
            </a:r>
            <a:r>
              <a:rPr lang="en-US" altLang="zh-CN" b="1" dirty="0">
                <a:solidFill>
                  <a:schemeClr val="tx1">
                    <a:lumMod val="75000"/>
                  </a:schemeClr>
                </a:solidFill>
                <a:latin typeface="Times New Roman" pitchFamily="18" charset="0"/>
                <a:ea typeface="宋体" pitchFamily="2" charset="-122"/>
              </a:rPr>
              <a:t> ( )</a:t>
            </a:r>
          </a:p>
          <a:p>
            <a:pPr eaLnBrk="1" hangingPunct="1">
              <a:spcBef>
                <a:spcPct val="50000"/>
              </a:spcBef>
              <a:defRPr/>
            </a:pP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13</a:t>
            </a:r>
            <a:r>
              <a:rPr lang="zh-CN" altLang="en-US" b="1" dirty="0">
                <a:solidFill>
                  <a:schemeClr val="tx1">
                    <a:lumMod val="75000"/>
                  </a:schemeClr>
                </a:solidFill>
                <a:latin typeface="Times New Roman" pitchFamily="18" charset="0"/>
                <a:ea typeface="宋体" pitchFamily="2" charset="-122"/>
              </a:rPr>
              <a:t>）</a:t>
            </a:r>
            <a:r>
              <a:rPr lang="en-US" altLang="zh-CN" b="1" dirty="0">
                <a:solidFill>
                  <a:schemeClr val="tx1">
                    <a:lumMod val="75000"/>
                  </a:schemeClr>
                </a:solidFill>
                <a:latin typeface="Times New Roman" pitchFamily="18" charset="0"/>
                <a:ea typeface="宋体" pitchFamily="2" charset="-122"/>
              </a:rPr>
              <a:t>Travers</a:t>
            </a:r>
            <a:r>
              <a:rPr lang="zh-CN" altLang="en-US" b="1" dirty="0">
                <a:solidFill>
                  <a:schemeClr val="tx1">
                    <a:lumMod val="75000"/>
                  </a:schemeClr>
                </a:solidFill>
                <a:latin typeface="Times New Roman" pitchFamily="18" charset="0"/>
                <a:ea typeface="宋体" pitchFamily="2" charset="-122"/>
              </a:rPr>
              <a:t>（ ）</a:t>
            </a:r>
            <a:endParaRPr lang="en-US" altLang="zh-CN" b="1" dirty="0">
              <a:solidFill>
                <a:schemeClr val="tx1">
                  <a:lumMod val="75000"/>
                </a:schemeClr>
              </a:solidFill>
              <a:latin typeface="Times New Roman" pitchFamily="18" charset="0"/>
              <a:ea typeface="宋体" pitchFamily="2" charset="-122"/>
            </a:endParaRPr>
          </a:p>
        </p:txBody>
      </p:sp>
    </p:spTree>
  </p:cSld>
  <p:clrMapOvr>
    <a:masterClrMapping/>
  </p:clrMapOvr>
  <p:transition spd="slow">
    <p:split orient="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3"/>
          <p:cNvSpPr txBox="1">
            <a:spLocks noChangeArrowheads="1"/>
          </p:cNvSpPr>
          <p:nvPr/>
        </p:nvSpPr>
        <p:spPr bwMode="auto">
          <a:xfrm>
            <a:off x="762000" y="1484313"/>
            <a:ext cx="7391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800">
                <a:solidFill>
                  <a:srgbClr val="000000"/>
                </a:solidFill>
                <a:latin typeface="Times New Roman" pitchFamily="18" charset="0"/>
              </a:rPr>
              <a:t>如果这四种字符的编码分别为：</a:t>
            </a:r>
            <a:r>
              <a:rPr kumimoji="1" lang="en-US" altLang="zh-CN" sz="2800">
                <a:solidFill>
                  <a:srgbClr val="000000"/>
                </a:solidFill>
                <a:latin typeface="Times New Roman" pitchFamily="18" charset="0"/>
              </a:rPr>
              <a:t>A(0)</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B(1)</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C(10)</a:t>
            </a:r>
            <a:r>
              <a:rPr kumimoji="1" lang="zh-CN" altLang="en-US" sz="2800">
                <a:solidFill>
                  <a:srgbClr val="000000"/>
                </a:solidFill>
                <a:latin typeface="Times New Roman" pitchFamily="18" charset="0"/>
              </a:rPr>
              <a:t>、</a:t>
            </a:r>
            <a:r>
              <a:rPr kumimoji="1" lang="en-US" altLang="zh-CN" sz="2800">
                <a:solidFill>
                  <a:srgbClr val="000000"/>
                </a:solidFill>
                <a:latin typeface="Times New Roman" pitchFamily="18" charset="0"/>
              </a:rPr>
              <a:t>D(01)</a:t>
            </a:r>
            <a:r>
              <a:rPr kumimoji="1" lang="zh-CN" altLang="en-US" sz="2800">
                <a:solidFill>
                  <a:srgbClr val="000000"/>
                </a:solidFill>
                <a:latin typeface="Times New Roman" pitchFamily="18" charset="0"/>
              </a:rPr>
              <a:t>，则用此编码方案对上述电文进行编码得到的电文代码为：</a:t>
            </a:r>
            <a:r>
              <a:rPr kumimoji="1" lang="en-US" altLang="zh-CN" sz="2800">
                <a:solidFill>
                  <a:srgbClr val="000000"/>
                </a:solidFill>
                <a:latin typeface="Times New Roman" pitchFamily="18" charset="0"/>
              </a:rPr>
              <a:t>00010111000010101100010000101</a:t>
            </a:r>
            <a:r>
              <a:rPr kumimoji="1" lang="zh-CN" altLang="en-US" sz="2800">
                <a:solidFill>
                  <a:srgbClr val="000000"/>
                </a:solidFill>
                <a:latin typeface="Times New Roman" pitchFamily="18" charset="0"/>
              </a:rPr>
              <a:t>，此电文代码的长度只有</a:t>
            </a:r>
            <a:r>
              <a:rPr kumimoji="1" lang="en-US" altLang="zh-CN" sz="2800">
                <a:solidFill>
                  <a:srgbClr val="000000"/>
                </a:solidFill>
                <a:latin typeface="Times New Roman" pitchFamily="18" charset="0"/>
              </a:rPr>
              <a:t>29</a:t>
            </a:r>
            <a:r>
              <a:rPr kumimoji="1" lang="zh-CN" altLang="en-US" sz="2800">
                <a:solidFill>
                  <a:srgbClr val="000000"/>
                </a:solidFill>
                <a:latin typeface="Times New Roman" pitchFamily="18" charset="0"/>
              </a:rPr>
              <a:t>。</a:t>
            </a:r>
            <a:endParaRPr kumimoji="1" lang="en-US" altLang="zh-CN" sz="2800">
              <a:solidFill>
                <a:srgbClr val="000000"/>
              </a:solidFill>
              <a:latin typeface="Times New Roman" pitchFamily="18" charset="0"/>
            </a:endParaRPr>
          </a:p>
          <a:p>
            <a:pPr algn="just" eaLnBrk="1" hangingPunct="1">
              <a:spcBef>
                <a:spcPct val="50000"/>
              </a:spcBef>
            </a:pPr>
            <a:r>
              <a:rPr kumimoji="1" lang="zh-CN" altLang="en-US" sz="2800">
                <a:solidFill>
                  <a:srgbClr val="000000"/>
                </a:solidFill>
                <a:latin typeface="Times New Roman" pitchFamily="18" charset="0"/>
              </a:rPr>
              <a:t>前缀码要求任一字符的编码均非其他字符编码的前缀。</a:t>
            </a:r>
            <a:endParaRPr kumimoji="1" lang="zh-CN" altLang="en-US" sz="28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楷体_GB2312"/>
                <a:cs typeface="楷体_GB2312"/>
              </a:rPr>
              <a:t>哈夫曼树在编码问题中的应用</a:t>
            </a:r>
            <a:endParaRPr lang="zh-CN" altLang="en-US" dirty="0"/>
          </a:p>
        </p:txBody>
      </p:sp>
    </p:spTree>
  </p:cSld>
  <p:clrMapOvr>
    <a:masterClrMapping/>
  </p:clrMapOvr>
  <p:transition spd="slow">
    <p:split orient="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5"/>
          <p:cNvGrpSpPr>
            <a:grpSpLocks/>
          </p:cNvGrpSpPr>
          <p:nvPr/>
        </p:nvGrpSpPr>
        <p:grpSpPr bwMode="auto">
          <a:xfrm>
            <a:off x="2268538" y="1520825"/>
            <a:ext cx="3124200" cy="4724400"/>
            <a:chOff x="3552" y="288"/>
            <a:chExt cx="1968" cy="2976"/>
          </a:xfrm>
        </p:grpSpPr>
        <p:sp>
          <p:nvSpPr>
            <p:cNvPr id="102404" name="Rectangle 4"/>
            <p:cNvSpPr>
              <a:spLocks noChangeArrowheads="1"/>
            </p:cNvSpPr>
            <p:nvPr/>
          </p:nvSpPr>
          <p:spPr bwMode="auto">
            <a:xfrm>
              <a:off x="3552" y="288"/>
              <a:ext cx="1968" cy="2976"/>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pic>
          <p:nvPicPr>
            <p:cNvPr id="102405" name="Picture 3" descr="pictures6\6-2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432"/>
              <a:ext cx="1750"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楷体_GB2312"/>
                <a:cs typeface="楷体_GB2312"/>
              </a:rPr>
              <a:t>哈夫曼树在编码问题中的应用</a:t>
            </a:r>
            <a:endParaRPr lang="zh-CN" altLang="en-US" dirty="0"/>
          </a:p>
        </p:txBody>
      </p:sp>
    </p:spTree>
  </p:cSld>
  <p:clrMapOvr>
    <a:masterClrMapping/>
  </p:clrMapOvr>
  <p:transition spd="slow">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23850" y="1268413"/>
            <a:ext cx="7696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400">
                <a:solidFill>
                  <a:srgbClr val="000000"/>
                </a:solidFill>
                <a:latin typeface="Times New Roman" pitchFamily="18" charset="0"/>
              </a:rPr>
              <a:t>对于一段电文：</a:t>
            </a:r>
            <a:endParaRPr kumimoji="1" lang="en-US" altLang="zh-CN" sz="2400">
              <a:solidFill>
                <a:srgbClr val="000000"/>
              </a:solidFill>
              <a:latin typeface="Times New Roman" pitchFamily="18" charset="0"/>
            </a:endParaRPr>
          </a:p>
          <a:p>
            <a:pPr algn="just" eaLnBrk="1" hangingPunct="1">
              <a:spcBef>
                <a:spcPct val="50000"/>
              </a:spcBef>
            </a:pPr>
            <a:r>
              <a:rPr kumimoji="1" lang="en-US" altLang="zh-CN" sz="2400">
                <a:solidFill>
                  <a:srgbClr val="000000"/>
                </a:solidFill>
                <a:latin typeface="Times New Roman" pitchFamily="18" charset="0"/>
              </a:rPr>
              <a:t>AADDBCAAABDDCADAAADDCDDBAACCA</a:t>
            </a:r>
            <a:r>
              <a:rPr kumimoji="1" lang="zh-CN" altLang="en-US" sz="2400">
                <a:solidFill>
                  <a:srgbClr val="000000"/>
                </a:solidFill>
                <a:latin typeface="Times New Roman" pitchFamily="18" charset="0"/>
              </a:rPr>
              <a:t>。其字符集合为：</a:t>
            </a:r>
            <a:r>
              <a:rPr kumimoji="1" lang="en-US" altLang="zh-CN" sz="2400">
                <a:solidFill>
                  <a:srgbClr val="000000"/>
                </a:solidFill>
                <a:latin typeface="Times New Roman" pitchFamily="18" charset="0"/>
              </a:rPr>
              <a:t>{A</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B</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C</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D}</a:t>
            </a:r>
            <a:r>
              <a:rPr kumimoji="1" lang="zh-CN" altLang="en-US" sz="2400">
                <a:solidFill>
                  <a:srgbClr val="000000"/>
                </a:solidFill>
                <a:latin typeface="Times New Roman" pitchFamily="18" charset="0"/>
              </a:rPr>
              <a:t>，各个字符出现的频率</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次数</a:t>
            </a:r>
            <a:r>
              <a:rPr kumimoji="1" lang="en-US" altLang="zh-CN" sz="2400">
                <a:solidFill>
                  <a:srgbClr val="000000"/>
                </a:solidFill>
                <a:latin typeface="Times New Roman" pitchFamily="18" charset="0"/>
              </a:rPr>
              <a:t>)</a:t>
            </a:r>
            <a:r>
              <a:rPr kumimoji="1" lang="zh-CN" altLang="en-US" sz="2400">
                <a:solidFill>
                  <a:srgbClr val="000000"/>
                </a:solidFill>
                <a:latin typeface="Times New Roman" pitchFamily="18" charset="0"/>
              </a:rPr>
              <a:t>是 </a:t>
            </a:r>
            <a:r>
              <a:rPr kumimoji="1" lang="en-US" altLang="zh-CN" sz="2400">
                <a:solidFill>
                  <a:srgbClr val="000000"/>
                </a:solidFill>
                <a:latin typeface="Times New Roman" pitchFamily="18" charset="0"/>
              </a:rPr>
              <a:t>W</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{12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5</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9}</a:t>
            </a:r>
            <a:r>
              <a:rPr kumimoji="1" lang="zh-CN" altLang="en-US" sz="2400">
                <a:solidFill>
                  <a:srgbClr val="000000"/>
                </a:solidFill>
                <a:latin typeface="Times New Roman" pitchFamily="18" charset="0"/>
              </a:rPr>
              <a:t>。若给每个字符以等长编码：</a:t>
            </a:r>
            <a:r>
              <a:rPr kumimoji="1" lang="en-US" altLang="zh-CN" sz="2400">
                <a:solidFill>
                  <a:srgbClr val="000000"/>
                </a:solidFill>
                <a:latin typeface="Times New Roman" pitchFamily="18" charset="0"/>
              </a:rPr>
              <a:t>A(00)</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B(10)</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C(01)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D(11)</a:t>
            </a:r>
            <a:r>
              <a:rPr kumimoji="1" lang="zh-CN" altLang="en-US" sz="2400">
                <a:solidFill>
                  <a:srgbClr val="000000"/>
                </a:solidFill>
                <a:latin typeface="Times New Roman" pitchFamily="18" charset="0"/>
              </a:rPr>
              <a:t>。则电文代码的长度为：</a:t>
            </a:r>
            <a:r>
              <a:rPr kumimoji="1" lang="en-US" altLang="zh-CN" sz="2400">
                <a:solidFill>
                  <a:srgbClr val="000000"/>
                </a:solidFill>
                <a:latin typeface="Times New Roman" pitchFamily="18" charset="0"/>
              </a:rPr>
              <a:t>(12+3+5+9)*2=58</a:t>
            </a:r>
            <a:r>
              <a:rPr kumimoji="1" lang="zh-CN" altLang="en-US" sz="2400">
                <a:solidFill>
                  <a:srgbClr val="000000"/>
                </a:solidFill>
                <a:latin typeface="Times New Roman" pitchFamily="18" charset="0"/>
              </a:rPr>
              <a:t>。</a:t>
            </a:r>
          </a:p>
          <a:p>
            <a:pPr algn="just" eaLnBrk="1" hangingPunct="1">
              <a:spcBef>
                <a:spcPct val="50000"/>
              </a:spcBef>
            </a:pPr>
            <a:r>
              <a:rPr kumimoji="1" lang="zh-CN" altLang="en-US" sz="2400">
                <a:solidFill>
                  <a:srgbClr val="000000"/>
                </a:solidFill>
                <a:latin typeface="Times New Roman" pitchFamily="18" charset="0"/>
              </a:rPr>
              <a:t>因各字符出现的频率为</a:t>
            </a:r>
            <a:r>
              <a:rPr kumimoji="1" lang="en-US" altLang="zh-CN" sz="2400">
                <a:solidFill>
                  <a:srgbClr val="000000"/>
                </a:solidFill>
                <a:latin typeface="Times New Roman" pitchFamily="18" charset="0"/>
              </a:rPr>
              <a:t>{12/29</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3/29</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5/29</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9/29}</a:t>
            </a:r>
            <a:r>
              <a:rPr kumimoji="1" lang="zh-CN" altLang="en-US" sz="2400">
                <a:solidFill>
                  <a:srgbClr val="000000"/>
                </a:solidFill>
                <a:latin typeface="Times New Roman" pitchFamily="18" charset="0"/>
              </a:rPr>
              <a:t>，化成整数为</a:t>
            </a:r>
            <a:r>
              <a:rPr kumimoji="1" lang="en-US" altLang="zh-CN" sz="2400">
                <a:solidFill>
                  <a:srgbClr val="000000"/>
                </a:solidFill>
                <a:latin typeface="Times New Roman" pitchFamily="18" charset="0"/>
              </a:rPr>
              <a:t>{12</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5</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9}</a:t>
            </a:r>
            <a:r>
              <a:rPr kumimoji="1" lang="zh-CN" altLang="en-US" sz="2400">
                <a:solidFill>
                  <a:srgbClr val="000000"/>
                </a:solidFill>
                <a:latin typeface="Times New Roman" pitchFamily="18" charset="0"/>
              </a:rPr>
              <a:t>，以它们为各叶结点上的权值，建立哈夫曼树，如图</a:t>
            </a:r>
            <a:r>
              <a:rPr kumimoji="1" lang="en-US" altLang="zh-CN" sz="2400">
                <a:solidFill>
                  <a:srgbClr val="000000"/>
                </a:solidFill>
                <a:latin typeface="Times New Roman" pitchFamily="18" charset="0"/>
              </a:rPr>
              <a:t>6-23</a:t>
            </a:r>
            <a:r>
              <a:rPr kumimoji="1" lang="zh-CN" altLang="en-US" sz="2400">
                <a:solidFill>
                  <a:srgbClr val="000000"/>
                </a:solidFill>
                <a:latin typeface="Times New Roman" pitchFamily="18" charset="0"/>
              </a:rPr>
              <a:t>所示，得哈夫曼编码为：</a:t>
            </a:r>
            <a:r>
              <a:rPr kumimoji="1" lang="en-US" altLang="zh-CN" sz="2400">
                <a:solidFill>
                  <a:srgbClr val="000000"/>
                </a:solidFill>
                <a:latin typeface="Times New Roman" pitchFamily="18" charset="0"/>
              </a:rPr>
              <a:t>A(0)</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B(100)</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C(101)</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D(11)</a:t>
            </a:r>
            <a:r>
              <a:rPr kumimoji="1" lang="zh-CN" altLang="en-US" sz="2400">
                <a:solidFill>
                  <a:srgbClr val="000000"/>
                </a:solidFill>
                <a:latin typeface="Times New Roman" pitchFamily="18" charset="0"/>
              </a:rPr>
              <a:t>。它的总代码长度：</a:t>
            </a:r>
            <a:r>
              <a:rPr kumimoji="1" lang="en-US" altLang="zh-CN" sz="2400">
                <a:solidFill>
                  <a:srgbClr val="000000"/>
                </a:solidFill>
                <a:latin typeface="Times New Roman" pitchFamily="18" charset="0"/>
              </a:rPr>
              <a:t>12*1+(3+5)*2+9*3=54</a:t>
            </a:r>
            <a:r>
              <a:rPr kumimoji="1" lang="zh-CN" altLang="en-US" sz="2400">
                <a:solidFill>
                  <a:srgbClr val="000000"/>
                </a:solidFill>
                <a:latin typeface="Times New Roman" pitchFamily="18" charset="0"/>
              </a:rPr>
              <a:t>。</a:t>
            </a:r>
            <a:endParaRPr kumimoji="1" lang="zh-CN" altLang="en-US" sz="2400">
              <a:latin typeface="Times New Roman" pitchFamily="18" charset="0"/>
            </a:endParaRPr>
          </a:p>
        </p:txBody>
      </p:sp>
      <p:sp>
        <p:nvSpPr>
          <p:cNvPr id="2" name="标题 1"/>
          <p:cNvSpPr>
            <a:spLocks noGrp="1"/>
          </p:cNvSpPr>
          <p:nvPr>
            <p:ph type="title"/>
          </p:nvPr>
        </p:nvSpPr>
        <p:spPr>
          <a:xfrm>
            <a:off x="993775" y="142875"/>
            <a:ext cx="7754938" cy="838200"/>
          </a:xfrm>
        </p:spPr>
        <p:txBody>
          <a:bodyPr/>
          <a:lstStyle/>
          <a:p>
            <a:pPr>
              <a:defRPr/>
            </a:pPr>
            <a:r>
              <a:rPr kumimoji="1" lang="zh-CN" altLang="en-US" dirty="0">
                <a:solidFill>
                  <a:schemeClr val="tx2"/>
                </a:solidFill>
                <a:latin typeface="Times New Roman" pitchFamily="18" charset="0"/>
                <a:ea typeface="楷体_GB2312"/>
                <a:cs typeface="楷体_GB2312"/>
              </a:rPr>
              <a:t>哈夫曼树在编码问题中的应用</a:t>
            </a:r>
            <a:endParaRPr lang="zh-CN" altLang="en-US" dirty="0"/>
          </a:p>
        </p:txBody>
      </p:sp>
    </p:spTree>
  </p:cSld>
  <p:clrMapOvr>
    <a:masterClrMapping/>
  </p:clrMapOvr>
  <p:transition spd="slow">
    <p:split orient="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23850" y="1268413"/>
            <a:ext cx="842486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t>template</a:t>
            </a:r>
            <a:r>
              <a:rPr lang="en-US" altLang="zh-CN" sz="2800"/>
              <a:t> &lt;</a:t>
            </a:r>
            <a:r>
              <a:rPr lang="en-US" altLang="zh-CN" sz="2800" b="1"/>
              <a:t>class</a:t>
            </a:r>
            <a:r>
              <a:rPr lang="en-US" altLang="zh-CN" sz="2800"/>
              <a:t> WeightType&gt;</a:t>
            </a:r>
            <a:endParaRPr lang="zh-CN" altLang="zh-CN" sz="2800"/>
          </a:p>
          <a:p>
            <a:r>
              <a:rPr lang="en-US" altLang="zh-CN" sz="2800" b="1"/>
              <a:t>struct</a:t>
            </a:r>
            <a:r>
              <a:rPr lang="en-US" altLang="zh-CN" sz="2800"/>
              <a:t> HuffmanTreeNode</a:t>
            </a:r>
            <a:endParaRPr lang="zh-CN" altLang="zh-CN" sz="2800"/>
          </a:p>
          <a:p>
            <a:r>
              <a:rPr lang="en-US" altLang="zh-CN" sz="2800"/>
              <a:t>{</a:t>
            </a:r>
            <a:endParaRPr lang="zh-CN" altLang="zh-CN" sz="2800"/>
          </a:p>
          <a:p>
            <a:r>
              <a:rPr lang="en-US" altLang="zh-CN" sz="2800"/>
              <a:t>	WeightType weight;</a:t>
            </a:r>
          </a:p>
          <a:p>
            <a:r>
              <a:rPr lang="en-US" altLang="zh-CN" sz="2800"/>
              <a:t> 	</a:t>
            </a:r>
            <a:r>
              <a:rPr lang="en-US" altLang="zh-CN" sz="2800" b="1"/>
              <a:t>int</a:t>
            </a:r>
            <a:r>
              <a:rPr lang="en-US" altLang="zh-CN" sz="2800"/>
              <a:t> parent, leftChild, rightChild;</a:t>
            </a:r>
          </a:p>
          <a:p>
            <a:endParaRPr lang="en-US" altLang="zh-CN" sz="2800"/>
          </a:p>
          <a:p>
            <a:r>
              <a:rPr lang="en-US" altLang="zh-CN" sz="2800"/>
              <a:t>	HuffmanTreeNode();</a:t>
            </a:r>
          </a:p>
          <a:p>
            <a:r>
              <a:rPr lang="en-US" altLang="zh-CN" sz="2800"/>
              <a:t>	HuffmanTreeNode(WeightType w, </a:t>
            </a:r>
          </a:p>
          <a:p>
            <a:r>
              <a:rPr lang="en-US" altLang="zh-CN" sz="2800" b="1"/>
              <a:t>              int</a:t>
            </a:r>
            <a:r>
              <a:rPr lang="en-US" altLang="zh-CN" sz="2800"/>
              <a:t> p=-1, </a:t>
            </a:r>
            <a:r>
              <a:rPr lang="en-US" altLang="zh-CN" sz="2800" b="1"/>
              <a:t>int</a:t>
            </a:r>
            <a:r>
              <a:rPr lang="en-US" altLang="zh-CN" sz="2800"/>
              <a:t> lChild=-1, </a:t>
            </a:r>
            <a:r>
              <a:rPr lang="en-US" altLang="zh-CN" sz="2800" b="1"/>
              <a:t>int</a:t>
            </a:r>
            <a:r>
              <a:rPr lang="en-US" altLang="zh-CN" sz="2800"/>
              <a:t> rChild=-1);</a:t>
            </a:r>
          </a:p>
          <a:p>
            <a:r>
              <a:rPr lang="en-US" altLang="zh-CN" sz="2800"/>
              <a:t>};</a:t>
            </a:r>
            <a:endParaRPr lang="zh-CN" altLang="zh-CN" sz="2800"/>
          </a:p>
        </p:txBody>
      </p:sp>
      <p:sp>
        <p:nvSpPr>
          <p:cNvPr id="2" name="标题 1"/>
          <p:cNvSpPr>
            <a:spLocks noGrp="1"/>
          </p:cNvSpPr>
          <p:nvPr>
            <p:ph type="title"/>
          </p:nvPr>
        </p:nvSpPr>
        <p:spPr>
          <a:xfrm>
            <a:off x="993775" y="142875"/>
            <a:ext cx="7754938" cy="838200"/>
          </a:xfrm>
        </p:spPr>
        <p:txBody>
          <a:bodyPr/>
          <a:lstStyle/>
          <a:p>
            <a:pPr>
              <a:defRPr/>
            </a:pPr>
            <a:r>
              <a:rPr lang="zh-CN" altLang="zh-CN" dirty="0"/>
              <a:t>哈夫曼树的结点类模板的定义</a:t>
            </a:r>
            <a:endParaRPr lang="zh-CN" altLang="en-US" dirty="0"/>
          </a:p>
        </p:txBody>
      </p:sp>
    </p:spTree>
  </p:cSld>
  <p:clrMapOvr>
    <a:masterClrMapping/>
  </p:clrMapOvr>
  <p:transition spd="slow">
    <p:split orient="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763" y="1287463"/>
            <a:ext cx="8820151"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CharType, </a:t>
            </a:r>
            <a:r>
              <a:rPr lang="en-US" altLang="zh-CN" sz="2400" b="1"/>
              <a:t>class</a:t>
            </a:r>
            <a:r>
              <a:rPr lang="en-US" altLang="zh-CN" sz="2400"/>
              <a:t> WeightType&gt;</a:t>
            </a:r>
            <a:endParaRPr lang="zh-CN" altLang="zh-CN" sz="2400"/>
          </a:p>
          <a:p>
            <a:r>
              <a:rPr lang="en-US" altLang="zh-CN" sz="2400" b="1"/>
              <a:t>class</a:t>
            </a:r>
            <a:r>
              <a:rPr lang="en-US" altLang="zh-CN" sz="2400"/>
              <a:t> HuffmanTree  {</a:t>
            </a:r>
            <a:endParaRPr lang="zh-CN" altLang="zh-CN" sz="2400"/>
          </a:p>
          <a:p>
            <a:r>
              <a:rPr lang="en-US" altLang="zh-CN" sz="2400" b="1"/>
              <a:t>protected</a:t>
            </a:r>
            <a:r>
              <a:rPr lang="en-US" altLang="zh-CN" sz="2400"/>
              <a:t>:</a:t>
            </a:r>
            <a:endParaRPr lang="zh-CN" altLang="zh-CN" sz="2400"/>
          </a:p>
          <a:p>
            <a:r>
              <a:rPr lang="en-US" altLang="zh-CN" sz="2400"/>
              <a:t>      HuffmanTreeNode&lt;WeightType&gt; *nodes;</a:t>
            </a:r>
          </a:p>
          <a:p>
            <a:r>
              <a:rPr lang="en-US" altLang="zh-CN" sz="2400"/>
              <a:t>      CharType *LeafChars;</a:t>
            </a:r>
          </a:p>
          <a:p>
            <a:r>
              <a:rPr lang="en-US" altLang="zh-CN" sz="2400"/>
              <a:t>      String *LeafCharCodes;</a:t>
            </a:r>
          </a:p>
          <a:p>
            <a:r>
              <a:rPr lang="en-US" altLang="zh-CN" sz="2400" b="1"/>
              <a:t>      int</a:t>
            </a:r>
            <a:r>
              <a:rPr lang="en-US" altLang="zh-CN" sz="2400"/>
              <a:t> num;</a:t>
            </a:r>
          </a:p>
        </p:txBody>
      </p:sp>
      <p:sp>
        <p:nvSpPr>
          <p:cNvPr id="2" name="标题 1"/>
          <p:cNvSpPr>
            <a:spLocks noGrp="1"/>
          </p:cNvSpPr>
          <p:nvPr>
            <p:ph type="title"/>
          </p:nvPr>
        </p:nvSpPr>
        <p:spPr>
          <a:xfrm>
            <a:off x="993775" y="142875"/>
            <a:ext cx="7754938" cy="838200"/>
          </a:xfrm>
        </p:spPr>
        <p:txBody>
          <a:bodyPr/>
          <a:lstStyle/>
          <a:p>
            <a:pPr>
              <a:defRPr/>
            </a:pPr>
            <a:r>
              <a:rPr lang="zh-CN" altLang="zh-CN" dirty="0"/>
              <a:t>哈夫曼树的类模板的定义</a:t>
            </a:r>
            <a:endParaRPr lang="zh-CN" altLang="en-US" dirty="0"/>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763" y="3659188"/>
            <a:ext cx="399732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ictures6\6-2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538" y="1287463"/>
            <a:ext cx="2214562"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147458"/>
                                        </p:tgtEl>
                                        <p:attrNameLst>
                                          <p:attrName>style.visibility</p:attrName>
                                        </p:attrNameLst>
                                      </p:cBhvr>
                                      <p:to>
                                        <p:strVal val="visible"/>
                                      </p:to>
                                    </p:set>
                                    <p:anim calcmode="lin" valueType="num">
                                      <p:cBhvr>
                                        <p:cTn id="12" dur="1000" fill="hold"/>
                                        <p:tgtEl>
                                          <p:spTgt spid="147458"/>
                                        </p:tgtEl>
                                        <p:attrNameLst>
                                          <p:attrName>ppt_w</p:attrName>
                                        </p:attrNameLst>
                                      </p:cBhvr>
                                      <p:tavLst>
                                        <p:tav tm="0">
                                          <p:val>
                                            <p:fltVal val="0"/>
                                          </p:val>
                                        </p:tav>
                                        <p:tav tm="100000">
                                          <p:val>
                                            <p:strVal val="#ppt_w"/>
                                          </p:val>
                                        </p:tav>
                                      </p:tavLst>
                                    </p:anim>
                                    <p:anim calcmode="lin" valueType="num">
                                      <p:cBhvr>
                                        <p:cTn id="13" dur="1000" fill="hold"/>
                                        <p:tgtEl>
                                          <p:spTgt spid="147458"/>
                                        </p:tgtEl>
                                        <p:attrNameLst>
                                          <p:attrName>ppt_h</p:attrName>
                                        </p:attrNameLst>
                                      </p:cBhvr>
                                      <p:tavLst>
                                        <p:tav tm="0">
                                          <p:val>
                                            <p:fltVal val="0"/>
                                          </p:val>
                                        </p:tav>
                                        <p:tav tm="100000">
                                          <p:val>
                                            <p:strVal val="#ppt_h"/>
                                          </p:val>
                                        </p:tav>
                                      </p:tavLst>
                                    </p:anim>
                                    <p:anim calcmode="lin" valueType="num">
                                      <p:cBhvr>
                                        <p:cTn id="14" dur="1000" fill="hold"/>
                                        <p:tgtEl>
                                          <p:spTgt spid="147458"/>
                                        </p:tgtEl>
                                        <p:attrNameLst>
                                          <p:attrName>style.rotation</p:attrName>
                                        </p:attrNameLst>
                                      </p:cBhvr>
                                      <p:tavLst>
                                        <p:tav tm="0">
                                          <p:val>
                                            <p:fltVal val="90"/>
                                          </p:val>
                                        </p:tav>
                                        <p:tav tm="100000">
                                          <p:val>
                                            <p:fltVal val="0"/>
                                          </p:val>
                                        </p:tav>
                                      </p:tavLst>
                                    </p:anim>
                                    <p:animEffect transition="in" filter="fade">
                                      <p:cBhvr>
                                        <p:cTn id="15" dur="1000"/>
                                        <p:tgtEl>
                                          <p:spTgt spid="14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0" y="1287463"/>
            <a:ext cx="9359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      void</a:t>
            </a:r>
            <a:r>
              <a:rPr lang="en-US" altLang="zh-CN" sz="2400"/>
              <a:t> Select(</a:t>
            </a:r>
            <a:r>
              <a:rPr lang="en-US" altLang="zh-CN" sz="2400" b="1"/>
              <a:t>int</a:t>
            </a:r>
            <a:r>
              <a:rPr lang="en-US" altLang="zh-CN" sz="2400"/>
              <a:t> n, </a:t>
            </a:r>
            <a:r>
              <a:rPr lang="en-US" altLang="zh-CN" sz="2400" b="1"/>
              <a:t>int</a:t>
            </a:r>
            <a:r>
              <a:rPr lang="en-US" altLang="zh-CN" sz="2400"/>
              <a:t> &amp;r1, </a:t>
            </a:r>
            <a:r>
              <a:rPr lang="en-US" altLang="zh-CN" sz="2400" b="1"/>
              <a:t>int</a:t>
            </a:r>
            <a:r>
              <a:rPr lang="en-US" altLang="zh-CN" sz="2400"/>
              <a:t> &amp;r2);</a:t>
            </a:r>
          </a:p>
          <a:p>
            <a:r>
              <a:rPr lang="en-US" altLang="zh-CN" sz="2400" b="1"/>
              <a:t>      void</a:t>
            </a:r>
            <a:r>
              <a:rPr lang="en-US" altLang="zh-CN" sz="2400"/>
              <a:t> CreatHuffmanTree(CharType ch[], WeightType w[], </a:t>
            </a:r>
            <a:r>
              <a:rPr lang="en-US" altLang="zh-CN" sz="2400" b="1"/>
              <a:t>int</a:t>
            </a:r>
            <a:r>
              <a:rPr lang="en-US" altLang="zh-CN" sz="2400"/>
              <a:t> n);</a:t>
            </a:r>
          </a:p>
          <a:p>
            <a:r>
              <a:rPr lang="en-US" altLang="zh-CN" sz="2400" b="1"/>
              <a:t>public</a:t>
            </a:r>
            <a:r>
              <a:rPr lang="en-US" altLang="zh-CN" sz="2400"/>
              <a:t>:</a:t>
            </a:r>
            <a:endParaRPr lang="zh-CN" altLang="zh-CN" sz="2400"/>
          </a:p>
          <a:p>
            <a:r>
              <a:rPr lang="en-US" altLang="zh-CN" sz="2400"/>
              <a:t>      HuffmanTree(CharType ch[], WeightType w[], </a:t>
            </a:r>
            <a:r>
              <a:rPr lang="en-US" altLang="zh-CN" sz="2400" b="1"/>
              <a:t>int</a:t>
            </a:r>
            <a:r>
              <a:rPr lang="en-US" altLang="zh-CN" sz="2400"/>
              <a:t> n);	</a:t>
            </a:r>
            <a:endParaRPr lang="zh-CN" altLang="zh-CN" sz="2400"/>
          </a:p>
          <a:p>
            <a:r>
              <a:rPr lang="en-US" altLang="zh-CN" sz="2400" b="1"/>
              <a:t>      virtual</a:t>
            </a:r>
            <a:r>
              <a:rPr lang="en-US" altLang="zh-CN" sz="2400"/>
              <a:t> ~HuffmanTree();</a:t>
            </a:r>
          </a:p>
          <a:p>
            <a:r>
              <a:rPr lang="en-US" altLang="zh-CN" sz="2400"/>
              <a:t>      String Encode(CharType ch);</a:t>
            </a:r>
          </a:p>
          <a:p>
            <a:r>
              <a:rPr lang="en-US" altLang="zh-CN" sz="2400"/>
              <a:t>      LinkList&lt;CharType&gt; Decode(String strCode);</a:t>
            </a:r>
          </a:p>
          <a:p>
            <a:r>
              <a:rPr lang="en-US" altLang="zh-CN" sz="2400"/>
              <a:t>      HuffmanTree(</a:t>
            </a:r>
          </a:p>
          <a:p>
            <a:r>
              <a:rPr lang="en-US" altLang="zh-CN" sz="2400" b="1"/>
              <a:t>             const</a:t>
            </a:r>
            <a:r>
              <a:rPr lang="en-US" altLang="zh-CN" sz="2400"/>
              <a:t> HuffmanTree&lt;CharType, WeightType&gt; &amp;t);</a:t>
            </a:r>
            <a:endParaRPr lang="zh-CN" altLang="zh-CN" sz="2400"/>
          </a:p>
          <a:p>
            <a:r>
              <a:rPr lang="en-US" altLang="zh-CN" sz="2400"/>
              <a:t>      HuffmanTree&lt;CharType, WeightType&gt; &amp;operator=(</a:t>
            </a:r>
          </a:p>
          <a:p>
            <a:r>
              <a:rPr lang="en-US" altLang="zh-CN" sz="2400" b="1"/>
              <a:t>             const</a:t>
            </a:r>
            <a:r>
              <a:rPr lang="en-US" altLang="zh-CN" sz="2400"/>
              <a:t> HuffmanTree&lt;CharType, 	WeightType&gt;&amp; t);	</a:t>
            </a:r>
          </a:p>
          <a:p>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哈夫曼树的类模板的定义</a:t>
            </a:r>
            <a:endParaRPr lang="zh-CN" altLang="en-US" dirty="0"/>
          </a:p>
        </p:txBody>
      </p:sp>
    </p:spTree>
  </p:cSld>
  <p:clrMapOvr>
    <a:masterClrMapping/>
  </p:clrMapOvr>
  <p:transition spd="slow">
    <p:split orient="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0" y="1287463"/>
            <a:ext cx="93599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CharType, </a:t>
            </a:r>
            <a:r>
              <a:rPr lang="en-US" altLang="zh-CN" sz="2400" b="1"/>
              <a:t>class</a:t>
            </a:r>
            <a:r>
              <a:rPr lang="en-US" altLang="zh-CN" sz="2400"/>
              <a:t> WeightType&gt;</a:t>
            </a:r>
            <a:endParaRPr lang="zh-CN" altLang="zh-CN" sz="2400"/>
          </a:p>
          <a:p>
            <a:r>
              <a:rPr lang="en-US" altLang="zh-CN" sz="2400" b="1"/>
              <a:t>void</a:t>
            </a:r>
            <a:r>
              <a:rPr lang="en-US" altLang="zh-CN" sz="2400"/>
              <a:t> HuffmanTree&lt;CharType, WeightType&gt;::</a:t>
            </a:r>
          </a:p>
          <a:p>
            <a:r>
              <a:rPr lang="en-US" altLang="zh-CN" sz="2400"/>
              <a:t>Select(</a:t>
            </a:r>
            <a:r>
              <a:rPr lang="en-US" altLang="zh-CN" sz="2400" b="1"/>
              <a:t>int</a:t>
            </a:r>
            <a:r>
              <a:rPr lang="en-US" altLang="zh-CN" sz="2400"/>
              <a:t> n, </a:t>
            </a:r>
            <a:r>
              <a:rPr lang="en-US" altLang="zh-CN" sz="2400" b="1"/>
              <a:t>int</a:t>
            </a:r>
            <a:r>
              <a:rPr lang="en-US" altLang="zh-CN" sz="2400"/>
              <a:t> &amp;r1, </a:t>
            </a:r>
            <a:r>
              <a:rPr lang="en-US" altLang="zh-CN" sz="2400" b="1"/>
              <a:t>int</a:t>
            </a:r>
            <a:r>
              <a:rPr lang="en-US" altLang="zh-CN" sz="2400"/>
              <a:t> &amp;r2)  {</a:t>
            </a:r>
            <a:endParaRPr lang="zh-CN" altLang="zh-CN" sz="2400"/>
          </a:p>
          <a:p>
            <a:r>
              <a:rPr lang="en-US" altLang="zh-CN" sz="2400"/>
              <a:t>     r1 = r2 = -1;</a:t>
            </a:r>
            <a:endParaRPr lang="zh-CN" altLang="zh-CN" sz="2400"/>
          </a:p>
          <a:p>
            <a:r>
              <a:rPr lang="en-US" altLang="zh-CN" sz="2400" b="1"/>
              <a:t>     for</a:t>
            </a:r>
            <a:r>
              <a:rPr lang="en-US" altLang="zh-CN" sz="2400"/>
              <a:t> (</a:t>
            </a:r>
            <a:r>
              <a:rPr lang="en-US" altLang="zh-CN" sz="2400" b="1"/>
              <a:t>int</a:t>
            </a:r>
            <a:r>
              <a:rPr lang="en-US" altLang="zh-CN" sz="2400"/>
              <a:t> i=0; i &lt; n; i++)</a:t>
            </a:r>
          </a:p>
          <a:p>
            <a:r>
              <a:rPr lang="en-US" altLang="zh-CN" sz="2400"/>
              <a:t>	</a:t>
            </a:r>
            <a:r>
              <a:rPr lang="en-US" altLang="zh-CN" sz="2400" b="1"/>
              <a:t>if</a:t>
            </a:r>
            <a:r>
              <a:rPr lang="en-US" altLang="zh-CN" sz="2400"/>
              <a:t> (nodes[i].parent == -1) </a:t>
            </a:r>
          </a:p>
          <a:p>
            <a:r>
              <a:rPr lang="en-US" altLang="zh-CN" sz="2400"/>
              <a:t>	    </a:t>
            </a:r>
            <a:r>
              <a:rPr lang="en-US" altLang="zh-CN" sz="2400" b="1"/>
              <a:t>if</a:t>
            </a:r>
            <a:r>
              <a:rPr lang="en-US" altLang="zh-CN" sz="2400"/>
              <a:t> (r1 == -1)	r1=i;</a:t>
            </a:r>
            <a:endParaRPr lang="zh-CN" altLang="zh-CN" sz="2400"/>
          </a:p>
          <a:p>
            <a:r>
              <a:rPr lang="en-US" altLang="zh-CN" sz="2400"/>
              <a:t>	    </a:t>
            </a:r>
            <a:r>
              <a:rPr lang="en-US" altLang="zh-CN" sz="2400" b="1"/>
              <a:t>else</a:t>
            </a:r>
            <a:r>
              <a:rPr lang="en-US" altLang="zh-CN" sz="2400"/>
              <a:t> </a:t>
            </a:r>
            <a:r>
              <a:rPr lang="en-US" altLang="zh-CN" sz="2400" b="1"/>
              <a:t>if  </a:t>
            </a:r>
            <a:r>
              <a:rPr lang="en-US" altLang="zh-CN" sz="2400"/>
              <a:t>(nodes[i].weight &lt; nodes[r1].weight)	{</a:t>
            </a:r>
          </a:p>
          <a:p>
            <a:r>
              <a:rPr lang="en-US" altLang="zh-CN" sz="2400"/>
              <a:t>                    r2=r1;      r1=i;</a:t>
            </a:r>
            <a:endParaRPr lang="zh-CN" altLang="zh-CN" sz="2400"/>
          </a:p>
          <a:p>
            <a:r>
              <a:rPr lang="en-US" altLang="zh-CN" sz="2400"/>
              <a:t>               }</a:t>
            </a:r>
            <a:endParaRPr lang="zh-CN" altLang="zh-CN" sz="2400"/>
          </a:p>
          <a:p>
            <a:r>
              <a:rPr lang="en-US" altLang="zh-CN" sz="2400"/>
              <a:t>	    </a:t>
            </a:r>
            <a:r>
              <a:rPr lang="en-US" altLang="zh-CN" sz="2400" b="1"/>
              <a:t>else</a:t>
            </a:r>
            <a:r>
              <a:rPr lang="en-US" altLang="zh-CN" sz="2400"/>
              <a:t> </a:t>
            </a:r>
            <a:r>
              <a:rPr lang="en-US" altLang="zh-CN" sz="2400" b="1"/>
              <a:t>if</a:t>
            </a:r>
            <a:r>
              <a:rPr lang="en-US" altLang="zh-CN" sz="2400"/>
              <a:t> (r2 == -1 || nodes[i].weight &lt; nodes[r2].weight)</a:t>
            </a:r>
            <a:endParaRPr lang="zh-CN" altLang="zh-CN" sz="2400"/>
          </a:p>
          <a:p>
            <a:r>
              <a:rPr lang="en-US" altLang="zh-CN" sz="2400"/>
              <a:t>	          r2=i;</a:t>
            </a:r>
            <a:endParaRPr lang="zh-CN" altLang="zh-CN" sz="2400"/>
          </a:p>
          <a:p>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选择权值最小的两个结点</a:t>
            </a:r>
            <a:r>
              <a:rPr lang="en-US" altLang="zh-CN" dirty="0"/>
              <a:t>r1</a:t>
            </a:r>
            <a:r>
              <a:rPr lang="zh-CN" altLang="en-US" dirty="0"/>
              <a:t>、</a:t>
            </a:r>
            <a:r>
              <a:rPr lang="en-US" altLang="zh-CN" dirty="0"/>
              <a:t>r2</a:t>
            </a:r>
            <a:endParaRPr lang="zh-CN" altLang="en-US" dirty="0"/>
          </a:p>
        </p:txBody>
      </p:sp>
    </p:spTree>
  </p:cSld>
  <p:clrMapOvr>
    <a:masterClrMapping/>
  </p:clrMapOvr>
  <p:transition spd="slow">
    <p:split orient="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0" y="1287463"/>
            <a:ext cx="93599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template</a:t>
            </a:r>
            <a:r>
              <a:rPr lang="en-US" altLang="zh-CN" sz="2400"/>
              <a:t> &lt;</a:t>
            </a:r>
            <a:r>
              <a:rPr lang="en-US" altLang="zh-CN" sz="2400" b="1"/>
              <a:t>class</a:t>
            </a:r>
            <a:r>
              <a:rPr lang="en-US" altLang="zh-CN" sz="2400"/>
              <a:t> CharType, </a:t>
            </a:r>
            <a:r>
              <a:rPr lang="en-US" altLang="zh-CN" sz="2400" b="1"/>
              <a:t>class</a:t>
            </a:r>
            <a:r>
              <a:rPr lang="en-US" altLang="zh-CN" sz="2400"/>
              <a:t> WeightType&gt;</a:t>
            </a:r>
            <a:r>
              <a:rPr lang="en-US" altLang="zh-CN" sz="2400" b="1"/>
              <a:t>void</a:t>
            </a:r>
            <a:r>
              <a:rPr lang="en-US" altLang="zh-CN" sz="2400"/>
              <a:t> HuffmanTree&lt;CharType, 	WeightType&gt;::</a:t>
            </a:r>
          </a:p>
          <a:p>
            <a:r>
              <a:rPr lang="en-US" altLang="zh-CN" sz="2400"/>
              <a:t>CreatHuffmanTree(CharType ch[], WeightType w[], </a:t>
            </a:r>
            <a:r>
              <a:rPr lang="en-US" altLang="zh-CN" sz="2400" b="1"/>
              <a:t>int</a:t>
            </a:r>
            <a:r>
              <a:rPr lang="en-US" altLang="zh-CN" sz="2400"/>
              <a:t> n)  {</a:t>
            </a:r>
            <a:endParaRPr lang="zh-CN" altLang="zh-CN" sz="2400"/>
          </a:p>
          <a:p>
            <a:r>
              <a:rPr lang="en-US" altLang="zh-CN" sz="2400"/>
              <a:t>     num=n;</a:t>
            </a:r>
          </a:p>
          <a:p>
            <a:r>
              <a:rPr lang="en-US" altLang="zh-CN" sz="2400" b="1"/>
              <a:t>     int</a:t>
            </a:r>
            <a:r>
              <a:rPr lang="en-US" altLang="zh-CN" sz="2400"/>
              <a:t> m=2 * n - 1;	</a:t>
            </a:r>
          </a:p>
          <a:p>
            <a:r>
              <a:rPr lang="en-US" altLang="zh-CN" sz="2400"/>
              <a:t>     nodes=</a:t>
            </a:r>
            <a:r>
              <a:rPr lang="en-US" altLang="zh-CN" sz="2400" b="1"/>
              <a:t>new</a:t>
            </a:r>
            <a:r>
              <a:rPr lang="en-US" altLang="zh-CN" sz="2400"/>
              <a:t> HuffmanTreeNode&lt;WeightType&gt;[m];</a:t>
            </a:r>
          </a:p>
          <a:p>
            <a:r>
              <a:rPr lang="en-US" altLang="zh-CN" sz="2400"/>
              <a:t>     LeafChars=</a:t>
            </a:r>
            <a:r>
              <a:rPr lang="en-US" altLang="zh-CN" sz="2400" b="1"/>
              <a:t>new</a:t>
            </a:r>
            <a:r>
              <a:rPr lang="en-US" altLang="zh-CN" sz="2400"/>
              <a:t> CharType[n];</a:t>
            </a:r>
          </a:p>
          <a:p>
            <a:r>
              <a:rPr lang="en-US" altLang="zh-CN" sz="2400"/>
              <a:t>     LeafCharCodes=</a:t>
            </a:r>
            <a:r>
              <a:rPr lang="en-US" altLang="zh-CN" sz="2400" b="1"/>
              <a:t>new</a:t>
            </a:r>
            <a:r>
              <a:rPr lang="en-US" altLang="zh-CN" sz="2400"/>
              <a:t> String[n];</a:t>
            </a:r>
          </a:p>
          <a:p>
            <a:r>
              <a:rPr lang="en-US" altLang="zh-CN" sz="2400" b="1"/>
              <a:t>     int</a:t>
            </a:r>
            <a:r>
              <a:rPr lang="en-US" altLang="zh-CN" sz="2400"/>
              <a:t> i, p, q;	</a:t>
            </a:r>
          </a:p>
          <a:p>
            <a:r>
              <a:rPr lang="en-US" altLang="zh-CN" sz="2400" b="1"/>
              <a:t>     for</a:t>
            </a:r>
            <a:r>
              <a:rPr lang="en-US" altLang="zh-CN" sz="2400"/>
              <a:t> (i=0; i &lt; n; i++)	{</a:t>
            </a:r>
          </a:p>
          <a:p>
            <a:r>
              <a:rPr lang="en-US" altLang="zh-CN" sz="2400"/>
              <a:t>	nodes[i].weight=w[i];	nodes[i].leftChild=-1;</a:t>
            </a:r>
          </a:p>
          <a:p>
            <a:r>
              <a:rPr lang="en-US" altLang="zh-CN" sz="2400"/>
              <a:t>	nodes[i].rightChild=-1;	nodes[i].parent=-1;</a:t>
            </a:r>
            <a:endParaRPr lang="zh-CN" altLang="zh-CN" sz="2400"/>
          </a:p>
          <a:p>
            <a:r>
              <a:rPr lang="en-US" altLang="zh-CN" sz="2400"/>
              <a:t>	LeafChars[i]=ch[i];</a:t>
            </a:r>
          </a:p>
          <a:p>
            <a:r>
              <a:rPr lang="en-US" altLang="zh-CN" sz="2400"/>
              <a:t>     }</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构造哈夫曼树</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1412875"/>
            <a:ext cx="399732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0" y="1287463"/>
            <a:ext cx="90360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     for</a:t>
            </a:r>
            <a:r>
              <a:rPr lang="en-US" altLang="zh-CN" sz="2400"/>
              <a:t> (i=n; i &lt; m; i++) {	</a:t>
            </a:r>
            <a:r>
              <a:rPr lang="en-US" altLang="zh-CN" sz="2400" b="1"/>
              <a:t>int</a:t>
            </a:r>
            <a:r>
              <a:rPr lang="en-US" altLang="zh-CN" sz="2400"/>
              <a:t> r1, r2;	Select(i, r1, r2);</a:t>
            </a:r>
          </a:p>
          <a:p>
            <a:r>
              <a:rPr lang="en-US" altLang="zh-CN" sz="2400"/>
              <a:t>	nodes[r1].parent=nodes[r2].parent=i;  nodes[i].leftChild=r1;</a:t>
            </a:r>
          </a:p>
          <a:p>
            <a:r>
              <a:rPr lang="en-US" altLang="zh-CN" sz="2400"/>
              <a:t>	nodes[i].rightChild=r2;	nodes[i].parent=-1;</a:t>
            </a:r>
          </a:p>
          <a:p>
            <a:r>
              <a:rPr lang="en-US" altLang="zh-CN" sz="2400"/>
              <a:t>	nodes[i].weight=nodes[r1].weight + nodes[r2].weight;</a:t>
            </a:r>
            <a:endParaRPr lang="zh-CN" altLang="zh-CN" sz="2400"/>
          </a:p>
          <a:p>
            <a:r>
              <a:rPr lang="en-US" altLang="zh-CN" sz="2400"/>
              <a:t>     }</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构造哈夫曼树</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3284538"/>
            <a:ext cx="399732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0" y="1287463"/>
            <a:ext cx="90360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t>    for</a:t>
            </a:r>
            <a:r>
              <a:rPr lang="en-US" altLang="zh-CN" sz="2400"/>
              <a:t> (i=0; i &lt; n; i++)  {    LinkList&lt;char&gt; charCode;</a:t>
            </a:r>
          </a:p>
          <a:p>
            <a:r>
              <a:rPr lang="en-US" altLang="zh-CN" sz="2400"/>
              <a:t>       q=i;     p=nodes[q].parent;</a:t>
            </a:r>
            <a:endParaRPr lang="zh-CN" altLang="zh-CN" sz="2400"/>
          </a:p>
          <a:p>
            <a:r>
              <a:rPr lang="en-US" altLang="zh-CN" sz="2400"/>
              <a:t>       </a:t>
            </a:r>
            <a:r>
              <a:rPr lang="en-US" altLang="zh-CN" sz="2400" b="1"/>
              <a:t>while</a:t>
            </a:r>
            <a:r>
              <a:rPr lang="en-US" altLang="zh-CN" sz="2400"/>
              <a:t> (p != -1) {</a:t>
            </a:r>
          </a:p>
          <a:p>
            <a:r>
              <a:rPr lang="en-US" altLang="zh-CN" sz="2400"/>
              <a:t>	    </a:t>
            </a:r>
            <a:r>
              <a:rPr lang="en-US" altLang="zh-CN" sz="2400" b="1"/>
              <a:t>if</a:t>
            </a:r>
            <a:r>
              <a:rPr lang="en-US" altLang="zh-CN" sz="2400"/>
              <a:t> (nodes[p].leftChild == q)   charCode.InsertElem(1, '0');</a:t>
            </a:r>
          </a:p>
          <a:p>
            <a:r>
              <a:rPr lang="en-US" altLang="zh-CN" sz="2400"/>
              <a:t>	    </a:t>
            </a:r>
            <a:r>
              <a:rPr lang="en-US" altLang="zh-CN" sz="2400" b="1"/>
              <a:t>else</a:t>
            </a:r>
            <a:r>
              <a:rPr lang="en-US" altLang="zh-CN" sz="2400"/>
              <a:t>         charCode.InsertElem(1, '1'); </a:t>
            </a:r>
          </a:p>
          <a:p>
            <a:r>
              <a:rPr lang="en-US" altLang="zh-CN" sz="2400"/>
              <a:t>	    q=p;      p=nodes[q].parent;</a:t>
            </a:r>
            <a:endParaRPr lang="zh-CN" altLang="zh-CN" sz="2400"/>
          </a:p>
          <a:p>
            <a:r>
              <a:rPr lang="en-US" altLang="zh-CN" sz="2400"/>
              <a:t>        }</a:t>
            </a:r>
            <a:endParaRPr lang="zh-CN" altLang="zh-CN" sz="2400"/>
          </a:p>
          <a:p>
            <a:r>
              <a:rPr lang="en-US" altLang="zh-CN" sz="2400"/>
              <a:t>        LeafCharCodes[i]=charCode;</a:t>
            </a:r>
          </a:p>
          <a:p>
            <a:r>
              <a:rPr lang="en-US" altLang="zh-CN" sz="2400"/>
              <a:t>     }</a:t>
            </a:r>
            <a:endParaRPr lang="zh-CN" altLang="zh-CN" sz="2400"/>
          </a:p>
          <a:p>
            <a:r>
              <a:rPr lang="en-US" altLang="zh-CN" sz="2400"/>
              <a:t>}</a:t>
            </a:r>
            <a:endParaRPr lang="zh-CN" altLang="zh-CN" sz="2400"/>
          </a:p>
        </p:txBody>
      </p:sp>
      <p:sp>
        <p:nvSpPr>
          <p:cNvPr id="2" name="标题 1"/>
          <p:cNvSpPr>
            <a:spLocks noGrp="1"/>
          </p:cNvSpPr>
          <p:nvPr>
            <p:ph type="title"/>
          </p:nvPr>
        </p:nvSpPr>
        <p:spPr>
          <a:xfrm>
            <a:off x="993775" y="142875"/>
            <a:ext cx="7754938" cy="838200"/>
          </a:xfrm>
        </p:spPr>
        <p:txBody>
          <a:bodyPr/>
          <a:lstStyle/>
          <a:p>
            <a:pPr>
              <a:defRPr/>
            </a:pPr>
            <a:r>
              <a:rPr lang="zh-CN" altLang="zh-CN" dirty="0"/>
              <a:t>构造哈夫曼树</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00" y="3622675"/>
            <a:ext cx="3995738"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8273</TotalTime>
  <Words>5050</Words>
  <Application>Microsoft Office PowerPoint</Application>
  <PresentationFormat>全屏显示(4:3)</PresentationFormat>
  <Paragraphs>814</Paragraphs>
  <Slides>102</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13" baseType="lpstr">
      <vt:lpstr>Arial Unicode MS</vt:lpstr>
      <vt:lpstr>仿宋_GB2312</vt:lpstr>
      <vt:lpstr>黑体</vt:lpstr>
      <vt:lpstr>楷体_GB2312</vt:lpstr>
      <vt:lpstr>宋体</vt:lpstr>
      <vt:lpstr>Arial</vt:lpstr>
      <vt:lpstr>Symbol</vt:lpstr>
      <vt:lpstr>Times New Roman</vt:lpstr>
      <vt:lpstr>Wingdings</vt:lpstr>
      <vt:lpstr>Default Design</vt:lpstr>
      <vt:lpstr>Equation</vt:lpstr>
      <vt:lpstr>数据结构—C++实现</vt:lpstr>
      <vt:lpstr>第6章 树和二叉树（1）</vt:lpstr>
      <vt:lpstr>6.1 树的概念</vt:lpstr>
      <vt:lpstr>树的概念</vt:lpstr>
      <vt:lpstr>树的概念</vt:lpstr>
      <vt:lpstr>树的术语</vt:lpstr>
      <vt:lpstr>树的术语</vt:lpstr>
      <vt:lpstr>树的表示形式</vt:lpstr>
      <vt:lpstr>树的基本操作</vt:lpstr>
      <vt:lpstr>6.2 二叉树 </vt:lpstr>
      <vt:lpstr>二叉树的性质</vt:lpstr>
      <vt:lpstr>二叉树的性质</vt:lpstr>
      <vt:lpstr>二叉树的性质</vt:lpstr>
      <vt:lpstr>二叉树的性质</vt:lpstr>
      <vt:lpstr>二叉树的性质</vt:lpstr>
      <vt:lpstr>二叉树的性质</vt:lpstr>
      <vt:lpstr>二叉树的性质</vt:lpstr>
      <vt:lpstr>二叉树的性质</vt:lpstr>
      <vt:lpstr>二叉树的性质</vt:lpstr>
      <vt:lpstr>二叉树的基本操作</vt:lpstr>
      <vt:lpstr>6.3 二叉树的存储结构</vt:lpstr>
      <vt:lpstr>6.3 二叉树的存储结构 </vt:lpstr>
      <vt:lpstr>6.3 二叉树的存储结构 </vt:lpstr>
      <vt:lpstr>二叉链表中结点的类模板</vt:lpstr>
      <vt:lpstr>二叉链表中结点的类模板</vt:lpstr>
      <vt:lpstr>二叉链表中结点的类模板</vt:lpstr>
      <vt:lpstr>二叉链表类模板定义</vt:lpstr>
      <vt:lpstr>二叉链表类模板定义</vt:lpstr>
      <vt:lpstr>二叉链表类模板定义</vt:lpstr>
      <vt:lpstr>二叉链表类模板定义</vt:lpstr>
      <vt:lpstr>删除以r为根的二叉树</vt:lpstr>
      <vt:lpstr>在以r为根的二叉树中求结点p的双亲</vt:lpstr>
      <vt:lpstr>求结点p的左兄弟</vt:lpstr>
      <vt:lpstr>插入右孩子</vt:lpstr>
      <vt:lpstr>6.4 遍历二叉树</vt:lpstr>
      <vt:lpstr>先序遍历</vt:lpstr>
      <vt:lpstr>先序遍历以r为根的二叉树</vt:lpstr>
      <vt:lpstr>先序遍历二叉树</vt:lpstr>
      <vt:lpstr>中序遍历</vt:lpstr>
      <vt:lpstr>中序遍历以r为根的二叉树</vt:lpstr>
      <vt:lpstr>中序遍历二叉树</vt:lpstr>
      <vt:lpstr>后序遍历</vt:lpstr>
      <vt:lpstr>后序遍历以r为根的二叉树</vt:lpstr>
      <vt:lpstr>后序遍历二叉树</vt:lpstr>
      <vt:lpstr>层序遍历</vt:lpstr>
      <vt:lpstr>层序遍历</vt:lpstr>
      <vt:lpstr>层序遍历</vt:lpstr>
      <vt:lpstr>遍历二叉树</vt:lpstr>
      <vt:lpstr>求以r为根的二叉树的结点个数</vt:lpstr>
      <vt:lpstr>求以r为根的二叉树的高</vt:lpstr>
      <vt:lpstr>根据前序序列和中序序列构造二叉树</vt:lpstr>
      <vt:lpstr>根据前序序列和中序序列构造二叉树</vt:lpstr>
      <vt:lpstr>显示以r为根的二叉树</vt:lpstr>
      <vt:lpstr>树状形式显示二叉树</vt:lpstr>
      <vt:lpstr>表达式的二叉树表示</vt:lpstr>
      <vt:lpstr>6.5 线索二叉树 </vt:lpstr>
      <vt:lpstr>6.5 线索二叉树 </vt:lpstr>
      <vt:lpstr>线索二叉树结点的类模板定义</vt:lpstr>
      <vt:lpstr>中序线索二叉树的类模板定义</vt:lpstr>
      <vt:lpstr>中序线索二叉树的类模板定义</vt:lpstr>
      <vt:lpstr>中序线索化以p为根的二叉树</vt:lpstr>
      <vt:lpstr>建立中序线索二叉树</vt:lpstr>
      <vt:lpstr>寻找中序序列中第一个结点</vt:lpstr>
      <vt:lpstr>寻找指定结点p的后继</vt:lpstr>
      <vt:lpstr>中序线索二叉树的中序遍历</vt:lpstr>
      <vt:lpstr>在中序线索二叉树上插入右孩子结点</vt:lpstr>
      <vt:lpstr>在中序线索二叉树上插入右孩子结点</vt:lpstr>
      <vt:lpstr>在中序线索二叉树上删除左子树</vt:lpstr>
      <vt:lpstr>在中序线索二叉树上删除左子树</vt:lpstr>
      <vt:lpstr>6.6 二叉树的应用 </vt:lpstr>
      <vt:lpstr>堆</vt:lpstr>
      <vt:lpstr>堆</vt:lpstr>
      <vt:lpstr>最小堆的类模板定义</vt:lpstr>
      <vt:lpstr>最小堆的类模板定义</vt:lpstr>
      <vt:lpstr>构造空堆</vt:lpstr>
      <vt:lpstr>向下调整算法</vt:lpstr>
      <vt:lpstr>向下调整算法</vt:lpstr>
      <vt:lpstr>根据数组元素构造堆</vt:lpstr>
      <vt:lpstr>根据数组元素构造堆</vt:lpstr>
      <vt:lpstr>在堆中插入元素</vt:lpstr>
      <vt:lpstr>在堆中插入元素</vt:lpstr>
      <vt:lpstr>向上调整算法</vt:lpstr>
      <vt:lpstr>在堆中删除元素</vt:lpstr>
      <vt:lpstr>在堆中删除元素</vt:lpstr>
      <vt:lpstr>哈夫曼树</vt:lpstr>
      <vt:lpstr>哈夫曼树</vt:lpstr>
      <vt:lpstr>构造哈夫曼树的步骤</vt:lpstr>
      <vt:lpstr>构造哈夫曼树的步骤</vt:lpstr>
      <vt:lpstr>哈夫曼树在编码问题中的应用</vt:lpstr>
      <vt:lpstr>哈夫曼树在编码问题中的应用</vt:lpstr>
      <vt:lpstr>哈夫曼树在编码问题中的应用</vt:lpstr>
      <vt:lpstr>哈夫曼树在编码问题中的应用</vt:lpstr>
      <vt:lpstr>哈夫曼树的结点类模板的定义</vt:lpstr>
      <vt:lpstr>哈夫曼树的类模板的定义</vt:lpstr>
      <vt:lpstr>哈夫曼树的类模板的定义</vt:lpstr>
      <vt:lpstr>选择权值最小的两个结点r1、r2</vt:lpstr>
      <vt:lpstr>构造哈夫曼树</vt:lpstr>
      <vt:lpstr>构造哈夫曼树</vt:lpstr>
      <vt:lpstr>构造哈夫曼树</vt:lpstr>
      <vt:lpstr>求一个字符的哈夫曼编码</vt:lpstr>
      <vt:lpstr>译码算法</vt:lpstr>
      <vt:lpstr>PowerPoint 演示文稿</vt:lpstr>
    </vt:vector>
  </TitlesOfParts>
  <Company>Presentation Helper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JunShen</cp:lastModifiedBy>
  <cp:revision>471</cp:revision>
  <dcterms:created xsi:type="dcterms:W3CDTF">2005-03-15T10:04:38Z</dcterms:created>
  <dcterms:modified xsi:type="dcterms:W3CDTF">2020-12-03T22:12:00Z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