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6" r:id="rId2"/>
    <p:sldId id="801" r:id="rId3"/>
    <p:sldId id="805" r:id="rId4"/>
    <p:sldId id="806" r:id="rId5"/>
    <p:sldId id="807" r:id="rId6"/>
    <p:sldId id="804" r:id="rId7"/>
    <p:sldId id="808" r:id="rId8"/>
    <p:sldId id="809" r:id="rId9"/>
    <p:sldId id="796" r:id="rId10"/>
    <p:sldId id="754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399FF"/>
    <a:srgbClr val="333399"/>
    <a:srgbClr val="FFCC66"/>
    <a:srgbClr val="363080"/>
    <a:srgbClr val="5850A5"/>
    <a:srgbClr val="342F61"/>
    <a:srgbClr val="463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6" autoAdjust="0"/>
    <p:restoredTop sz="96303" autoAdjust="0"/>
  </p:normalViewPr>
  <p:slideViewPr>
    <p:cSldViewPr>
      <p:cViewPr varScale="1">
        <p:scale>
          <a:sx n="144" d="100"/>
          <a:sy n="144" d="100"/>
        </p:scale>
        <p:origin x="148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1944" y="-77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DACBE78B-7933-4D32-A0A4-8F55B5E1DB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3171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28D1A85D-26C0-4D1E-B01E-886A6A50C9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47091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7469FDA2-BB4F-4684-8557-6B74B656EAE9}" type="slidenum">
              <a:rPr lang="zh-CN" altLang="en-US" smtClean="0"/>
              <a:pPr eaLnBrk="1" hangingPunct="1">
                <a:defRPr/>
              </a:pPr>
              <a:t>1</a:t>
            </a:fld>
            <a:endParaRPr lang="en-US" altLang="zh-CN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itchFamily="34" charset="0"/>
                <a:cs typeface="Arial" pitchFamily="34" charset="0"/>
              </a:rPr>
              <a:t>介绍课程组的情况：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zh-CN" altLang="en-US">
                <a:latin typeface="Arial" pitchFamily="34" charset="0"/>
                <a:cs typeface="Arial" pitchFamily="34" charset="0"/>
              </a:rPr>
              <a:t>课程组有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7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位老师。缪老师上钱伟长学院的课，其他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6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个老师分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个大班上课；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6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个中班上机；（我们再分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4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个小班研讨）。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zh-CN" altLang="en-US">
                <a:latin typeface="Arial" pitchFamily="34" charset="0"/>
                <a:cs typeface="Arial" pitchFamily="34" charset="0"/>
              </a:rPr>
              <a:t>课程组进行了多次讨论，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个组都各有特色，所以我们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3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个组先按各自的思路开展工作，再进行交流总结。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zh-CN" altLang="en-US">
                <a:latin typeface="Arial" pitchFamily="34" charset="0"/>
                <a:cs typeface="Arial" pitchFamily="34" charset="0"/>
              </a:rPr>
              <a:t>主讲老师认真规划，准备研讨题目；研讨老师积极参与（每次上课坐第</a:t>
            </a:r>
            <a:r>
              <a:rPr lang="en-US" altLang="zh-CN">
                <a:latin typeface="Arial" pitchFamily="34" charset="0"/>
                <a:cs typeface="Arial" pitchFamily="34" charset="0"/>
              </a:rPr>
              <a:t>1</a:t>
            </a:r>
            <a:r>
              <a:rPr lang="zh-CN" altLang="en-US">
                <a:latin typeface="Arial" pitchFamily="34" charset="0"/>
                <a:cs typeface="Arial" pitchFamily="34" charset="0"/>
              </a:rPr>
              <a:t>排）</a:t>
            </a:r>
            <a:endParaRPr lang="en-US" altLang="zh-CN"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zh-CN" altLang="en-US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EBF602E9-0C47-40EB-963C-BA393B85454B}" type="slidenum">
              <a:rPr lang="en-US" altLang="zh-CN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784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44000" cy="24209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6605588"/>
            <a:ext cx="9139238" cy="2778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-3175" y="2420938"/>
            <a:ext cx="9147175" cy="2159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" name="Picture 30" descr="01100000000019114303052191565"/>
          <p:cNvPicPr>
            <a:picLocks noChangeAspect="1" noChangeArrowheads="1"/>
          </p:cNvPicPr>
          <p:nvPr userDrawn="1"/>
        </p:nvPicPr>
        <p:blipFill>
          <a:blip r:embed="rId2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000" y="361950"/>
            <a:ext cx="1277938" cy="1655763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20095877">
            <a:off x="652463" y="4041775"/>
            <a:ext cx="1477962" cy="20510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6"/>
          <p:cNvSpPr>
            <a:spLocks noGrp="1" noChangeArrowheads="1"/>
          </p:cNvSpPr>
          <p:nvPr>
            <p:ph type="ctrTitle"/>
          </p:nvPr>
        </p:nvSpPr>
        <p:spPr>
          <a:xfrm>
            <a:off x="446031" y="296863"/>
            <a:ext cx="6937471" cy="1655762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altLang="zh-CN" dirty="0"/>
              <a:t>Click to edit Master title style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3294045" y="3100384"/>
            <a:ext cx="5659515" cy="3030578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605588"/>
            <a:ext cx="2133600" cy="279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605588"/>
            <a:ext cx="2895600" cy="279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605588"/>
            <a:ext cx="2133600" cy="279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A2D74F1-4AA5-4D49-B309-B2395290D7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1631972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0" descr="01100000000019114303052191565"/>
          <p:cNvPicPr>
            <a:picLocks noChangeAspect="1" noChangeArrowheads="1"/>
          </p:cNvPicPr>
          <p:nvPr userDrawn="1"/>
        </p:nvPicPr>
        <p:blipFill>
          <a:blip r:embed="rId2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06363"/>
            <a:ext cx="746125" cy="96678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866568">
            <a:off x="6967538" y="3765550"/>
            <a:ext cx="1446212" cy="20097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3725" y="142830"/>
            <a:ext cx="7754987" cy="838245"/>
          </a:xfrm>
        </p:spPr>
        <p:txBody>
          <a:bodyPr/>
          <a:lstStyle>
            <a:lvl1pPr>
              <a:defRPr sz="3600"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1" y="1484313"/>
            <a:ext cx="5283216" cy="460851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F0648-A782-48A2-B9D4-99C47456FF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6921337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0" descr="01100000000019114303052191565"/>
          <p:cNvPicPr>
            <a:picLocks noChangeAspect="1" noChangeArrowheads="1"/>
          </p:cNvPicPr>
          <p:nvPr userDrawn="1"/>
        </p:nvPicPr>
        <p:blipFill>
          <a:blip r:embed="rId2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06363"/>
            <a:ext cx="746125" cy="96678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866568">
            <a:off x="8353425" y="5732463"/>
            <a:ext cx="503238" cy="7000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99979" y="1384272"/>
            <a:ext cx="7521678" cy="507530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lumMod val="75000"/>
                  </a:schemeClr>
                </a:solidFill>
                <a:latin typeface="黑体" pitchFamily="2" charset="-122"/>
                <a:ea typeface="黑体" pitchFamily="2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993725" y="142830"/>
            <a:ext cx="7754987" cy="838245"/>
          </a:xfrm>
        </p:spPr>
        <p:txBody>
          <a:bodyPr/>
          <a:lstStyle>
            <a:lvl1pPr>
              <a:defRPr sz="3600" b="1">
                <a:solidFill>
                  <a:schemeClr val="tx2">
                    <a:lumMod val="95000"/>
                  </a:schemeClr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419B8-EECE-42C1-981A-483D17804C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7405111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0" descr="01100000000019114303052191565"/>
          <p:cNvPicPr>
            <a:picLocks noChangeAspect="1" noChangeArrowheads="1"/>
          </p:cNvPicPr>
          <p:nvPr userDrawn="1"/>
        </p:nvPicPr>
        <p:blipFill>
          <a:blip r:embed="rId2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06363"/>
            <a:ext cx="746125" cy="96678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866568">
            <a:off x="8353425" y="5732463"/>
            <a:ext cx="503238" cy="7000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36492" y="1484313"/>
            <a:ext cx="3749670" cy="4608512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170357" y="1484313"/>
            <a:ext cx="3764015" cy="4608512"/>
          </a:xfrm>
        </p:spPr>
        <p:txBody>
          <a:bodyPr/>
          <a:lstStyle>
            <a:lvl1pPr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993725" y="260350"/>
            <a:ext cx="7754987" cy="720725"/>
          </a:xfrm>
        </p:spPr>
        <p:txBody>
          <a:bodyPr/>
          <a:lstStyle>
            <a:lvl1pPr>
              <a:defRPr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0B3F3C-1805-4AC6-B3A1-A6454B2F0EC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156656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0" descr="01100000000019114303052191565"/>
          <p:cNvPicPr>
            <a:picLocks noChangeAspect="1" noChangeArrowheads="1"/>
          </p:cNvPicPr>
          <p:nvPr userDrawn="1"/>
        </p:nvPicPr>
        <p:blipFill>
          <a:blip r:embed="rId2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06363"/>
            <a:ext cx="746125" cy="96678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866568">
            <a:off x="8353425" y="5732463"/>
            <a:ext cx="503238" cy="7000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993725" y="260350"/>
            <a:ext cx="7754987" cy="720725"/>
          </a:xfrm>
        </p:spPr>
        <p:txBody>
          <a:bodyPr/>
          <a:lstStyle>
            <a:lvl1pPr>
              <a:defRPr b="1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文本占位符 2"/>
          <p:cNvSpPr>
            <a:spLocks noGrp="1"/>
          </p:cNvSpPr>
          <p:nvPr>
            <p:ph type="body" idx="1"/>
          </p:nvPr>
        </p:nvSpPr>
        <p:spPr>
          <a:xfrm>
            <a:off x="519057" y="1384272"/>
            <a:ext cx="3724326" cy="507530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2" name="文本占位符 2"/>
          <p:cNvSpPr>
            <a:spLocks noGrp="1"/>
          </p:cNvSpPr>
          <p:nvPr>
            <p:ph type="body" idx="13"/>
          </p:nvPr>
        </p:nvSpPr>
        <p:spPr>
          <a:xfrm>
            <a:off x="4425948" y="1384272"/>
            <a:ext cx="3724326" cy="507530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BA0CD7-584E-4CF3-B5F7-D381EA67F1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6313005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0" descr="01100000000019114303052191565"/>
          <p:cNvPicPr>
            <a:picLocks noChangeAspect="1" noChangeArrowheads="1"/>
          </p:cNvPicPr>
          <p:nvPr userDrawn="1"/>
        </p:nvPicPr>
        <p:blipFill>
          <a:blip r:embed="rId2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06363"/>
            <a:ext cx="746125" cy="966787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 txBox="1">
            <a:spLocks/>
          </p:cNvSpPr>
          <p:nvPr userDrawn="1"/>
        </p:nvSpPr>
        <p:spPr bwMode="auto">
          <a:xfrm>
            <a:off x="993775" y="260350"/>
            <a:ext cx="7754938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zh-CN" altLang="en-US" sz="3600" b="1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单击此处编辑母版标题样式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 rot="1866568">
            <a:off x="8353425" y="5732463"/>
            <a:ext cx="503238" cy="7000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1797084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16586-3BAA-48E6-B493-FE380327D7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8629105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533401"/>
            <a:ext cx="8229600" cy="55927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76472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8"/>
          <p:cNvSpPr>
            <a:spLocks noChangeArrowheads="1"/>
          </p:cNvSpPr>
          <p:nvPr/>
        </p:nvSpPr>
        <p:spPr bwMode="auto">
          <a:xfrm>
            <a:off x="-3175" y="0"/>
            <a:ext cx="9144000" cy="11969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10"/>
          <p:cNvSpPr>
            <a:spLocks noChangeArrowheads="1"/>
          </p:cNvSpPr>
          <p:nvPr/>
        </p:nvSpPr>
        <p:spPr bwMode="auto">
          <a:xfrm>
            <a:off x="-3175" y="1089025"/>
            <a:ext cx="9147175" cy="2159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9151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91513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30" name="Rectangle 11"/>
          <p:cNvSpPr>
            <a:spLocks noChangeArrowheads="1"/>
          </p:cNvSpPr>
          <p:nvPr/>
        </p:nvSpPr>
        <p:spPr bwMode="auto">
          <a:xfrm>
            <a:off x="0" y="6605588"/>
            <a:ext cx="9139238" cy="27781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561138"/>
            <a:ext cx="2133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61138"/>
            <a:ext cx="2895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61138"/>
            <a:ext cx="2133600" cy="27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accent2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25E915D-6F75-41A3-AE4B-905571985B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7" r:id="rId1"/>
    <p:sldLayoutId id="2147484238" r:id="rId2"/>
    <p:sldLayoutId id="2147484239" r:id="rId3"/>
    <p:sldLayoutId id="2147484240" r:id="rId4"/>
    <p:sldLayoutId id="2147484241" r:id="rId5"/>
    <p:sldLayoutId id="2147484242" r:id="rId6"/>
    <p:sldLayoutId id="2147484243" r:id="rId7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6088" y="296863"/>
            <a:ext cx="6937375" cy="1655762"/>
          </a:xfrm>
        </p:spPr>
        <p:txBody>
          <a:bodyPr/>
          <a:lstStyle/>
          <a:p>
            <a:pPr algn="ctr" eaLnBrk="1" hangingPunct="1"/>
            <a:r>
              <a:rPr lang="zh-CN" altLang="en-US" sz="4000" b="1">
                <a:ea typeface="黑体" pitchFamily="49" charset="-122"/>
              </a:rPr>
              <a:t>数据结构</a:t>
            </a:r>
            <a:r>
              <a:rPr lang="en-US" altLang="zh-CN" sz="4000" b="1">
                <a:ea typeface="黑体" pitchFamily="49" charset="-122"/>
              </a:rPr>
              <a:t>—C++</a:t>
            </a:r>
            <a:r>
              <a:rPr lang="zh-CN" altLang="en-US" sz="4000" b="1">
                <a:ea typeface="黑体" pitchFamily="49" charset="-122"/>
              </a:rPr>
              <a:t>实现</a:t>
            </a:r>
          </a:p>
        </p:txBody>
      </p:sp>
      <p:sp>
        <p:nvSpPr>
          <p:cNvPr id="9219" name="副标题 3"/>
          <p:cNvSpPr>
            <a:spLocks noGrp="1"/>
          </p:cNvSpPr>
          <p:nvPr>
            <p:ph type="subTitle" idx="1"/>
          </p:nvPr>
        </p:nvSpPr>
        <p:spPr>
          <a:xfrm>
            <a:off x="3311525" y="3573463"/>
            <a:ext cx="5581650" cy="28438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_GB2312"/>
                <a:ea typeface="楷体_GB2312"/>
                <a:cs typeface="楷体_GB2312"/>
              </a:rPr>
              <a:t>王宜敏</a:t>
            </a:r>
            <a:endParaRPr lang="en-US" altLang="zh-CN" sz="2800" b="1" dirty="0">
              <a:latin typeface="楷体_GB2312"/>
              <a:ea typeface="楷体_GB2312"/>
              <a:cs typeface="楷体_GB231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err="1">
                <a:latin typeface="楷体_GB2312"/>
                <a:ea typeface="楷体_GB2312"/>
                <a:cs typeface="楷体_GB2312"/>
              </a:rPr>
              <a:t>y_wang@shu.edu.cn</a:t>
            </a:r>
            <a:endParaRPr lang="en-US" altLang="zh-CN" sz="2800" b="1" dirty="0">
              <a:latin typeface="楷体_GB2312"/>
              <a:ea typeface="楷体_GB2312"/>
              <a:cs typeface="楷体_GB231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_GB2312"/>
                <a:ea typeface="楷体_GB2312"/>
                <a:cs typeface="楷体_GB2312"/>
              </a:rPr>
              <a:t>上海大学 计算机工程与科学学院</a:t>
            </a:r>
          </a:p>
          <a:p>
            <a:pPr>
              <a:lnSpc>
                <a:spcPct val="150000"/>
              </a:lnSpc>
            </a:pPr>
            <a:r>
              <a:rPr lang="en-GB" altLang="zh-CN" sz="2800" b="1" dirty="0">
                <a:latin typeface="楷体_GB2312"/>
                <a:ea typeface="楷体_GB2312"/>
                <a:cs typeface="楷体_GB2312"/>
              </a:rPr>
              <a:t>20</a:t>
            </a:r>
            <a:r>
              <a:rPr lang="en-US" altLang="zh-CN" sz="2800" b="1" dirty="0">
                <a:latin typeface="楷体_GB2312"/>
                <a:ea typeface="楷体_GB2312"/>
                <a:cs typeface="楷体_GB2312"/>
              </a:rPr>
              <a:t>21</a:t>
            </a:r>
            <a:r>
              <a:rPr lang="zh-CN" altLang="en-GB" sz="2800" b="1" dirty="0">
                <a:latin typeface="楷体_GB2312"/>
                <a:ea typeface="楷体_GB2312"/>
                <a:cs typeface="楷体_GB2312"/>
              </a:rPr>
              <a:t>年</a:t>
            </a:r>
            <a:r>
              <a:rPr lang="en-US" altLang="zh-CN" sz="2800" b="1" dirty="0">
                <a:latin typeface="楷体_GB2312"/>
                <a:ea typeface="楷体_GB2312"/>
                <a:cs typeface="楷体_GB2312"/>
              </a:rPr>
              <a:t>11</a:t>
            </a:r>
            <a:r>
              <a:rPr lang="zh-CN" altLang="en-GB" sz="2800" b="1" dirty="0">
                <a:latin typeface="楷体_GB2312"/>
                <a:ea typeface="楷体_GB2312"/>
                <a:cs typeface="楷体_GB2312"/>
              </a:rPr>
              <a:t>月</a:t>
            </a:r>
          </a:p>
          <a:p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ransition spd="slow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4" descr="D:\Program Files\Common Files\Microsoft Shared\Clipart\cagcat50\BS00559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663" y="1700213"/>
            <a:ext cx="4560887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WordArt 5"/>
          <p:cNvSpPr>
            <a:spLocks noChangeArrowheads="1" noChangeShapeType="1" noTextEdit="1"/>
          </p:cNvSpPr>
          <p:nvPr/>
        </p:nvSpPr>
        <p:spPr bwMode="auto">
          <a:xfrm>
            <a:off x="2627313" y="4797425"/>
            <a:ext cx="5029200" cy="114300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82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</a:sp3d>
          </a:bodyPr>
          <a:lstStyle/>
          <a:p>
            <a:pPr algn="ctr"/>
            <a:r>
              <a:rPr lang="zh-CN" altLang="en-US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华文行楷"/>
                <a:ea typeface="华文行楷"/>
              </a:rPr>
              <a:t>学习进步！</a:t>
            </a:r>
          </a:p>
        </p:txBody>
      </p:sp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97AE67F-87FB-4469-B5C4-8BD148639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华文彩云" pitchFamily="2" charset="-122"/>
                <a:ea typeface="华文彩云" pitchFamily="2" charset="-122"/>
              </a:rPr>
              <a:t>教 学 安 排</a:t>
            </a:r>
          </a:p>
        </p:txBody>
      </p:sp>
      <p:sp>
        <p:nvSpPr>
          <p:cNvPr id="10243" name="Text Box 4">
            <a:extLst>
              <a:ext uri="{FF2B5EF4-FFF2-40B4-BE49-F238E27FC236}">
                <a16:creationId xmlns:a16="http://schemas.microsoft.com/office/drawing/2014/main" id="{E8BC2F18-4C6A-441D-80D6-439CD8D77A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1449589"/>
            <a:ext cx="8305800" cy="2443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itchFamily="2" charset="2"/>
              <a:buChar char="v"/>
              <a:defRPr/>
            </a:pPr>
            <a:r>
              <a:rPr kumimoji="1" lang="zh-CN" altLang="en-US" sz="28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课堂教学（</a:t>
            </a:r>
            <a:r>
              <a:rPr kumimoji="1" lang="en-US" altLang="zh-CN" sz="28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22</a:t>
            </a:r>
            <a:r>
              <a:rPr kumimoji="1" lang="zh-CN" altLang="en-US" sz="28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课时，</a:t>
            </a:r>
            <a:r>
              <a:rPr kumimoji="1" lang="en-US" altLang="zh-CN" sz="28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11</a:t>
            </a:r>
            <a:r>
              <a:rPr kumimoji="1" lang="zh-CN" altLang="en-US" sz="28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次） </a:t>
            </a:r>
            <a:endParaRPr kumimoji="1" lang="en-US" altLang="zh-CN" sz="2800" dirty="0">
              <a:solidFill>
                <a:schemeClr val="accent4">
                  <a:lumMod val="90000"/>
                  <a:lumOff val="10000"/>
                </a:schemeClr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itchFamily="2" charset="2"/>
              <a:buChar char="v"/>
              <a:defRPr/>
            </a:pPr>
            <a:r>
              <a:rPr kumimoji="1" lang="zh-CN" altLang="en-US" sz="28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实验课    （</a:t>
            </a:r>
            <a:r>
              <a:rPr kumimoji="1" lang="en-US" altLang="zh-CN" sz="28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20</a:t>
            </a:r>
            <a:r>
              <a:rPr kumimoji="1" lang="zh-CN" altLang="en-US" sz="28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课时，</a:t>
            </a:r>
            <a:r>
              <a:rPr kumimoji="1" lang="en-US" altLang="zh-CN" sz="28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10</a:t>
            </a:r>
            <a:r>
              <a:rPr kumimoji="1" lang="zh-CN" altLang="en-US" sz="28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次）</a:t>
            </a:r>
            <a:endParaRPr kumimoji="1" lang="en-US" altLang="zh-CN" sz="2800" dirty="0">
              <a:solidFill>
                <a:schemeClr val="accent4">
                  <a:lumMod val="90000"/>
                  <a:lumOff val="10000"/>
                </a:schemeClr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itchFamily="2" charset="2"/>
              <a:buChar char="v"/>
              <a:defRPr/>
            </a:pPr>
            <a:r>
              <a:rPr kumimoji="1" lang="zh-CN" altLang="en-US" sz="28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课程研讨（  </a:t>
            </a:r>
            <a:r>
              <a:rPr kumimoji="1" lang="en-US" altLang="zh-CN" sz="28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8</a:t>
            </a:r>
            <a:r>
              <a:rPr kumimoji="1" lang="zh-CN" altLang="en-US" sz="28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课时，  </a:t>
            </a:r>
            <a:r>
              <a:rPr kumimoji="1" lang="en-US" altLang="zh-CN" sz="28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4</a:t>
            </a:r>
            <a:r>
              <a:rPr kumimoji="1" lang="zh-CN" altLang="en-US" sz="28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次）</a:t>
            </a:r>
          </a:p>
          <a:p>
            <a:pPr eaLnBrk="1" hangingPunct="1">
              <a:spcBef>
                <a:spcPct val="20000"/>
              </a:spcBef>
              <a:buClr>
                <a:srgbClr val="CC0000"/>
              </a:buClr>
              <a:buSzPct val="75000"/>
              <a:defRPr/>
            </a:pPr>
            <a:endParaRPr kumimoji="1" lang="en-US" altLang="zh-CN" sz="2800" dirty="0">
              <a:solidFill>
                <a:schemeClr val="accent4">
                  <a:lumMod val="90000"/>
                  <a:lumOff val="10000"/>
                </a:schemeClr>
              </a:solidFill>
              <a:latin typeface="楷体_GB2312"/>
              <a:ea typeface="楷体_GB2312"/>
              <a:cs typeface="楷体_GB2312"/>
            </a:endParaRPr>
          </a:p>
          <a:p>
            <a:pPr eaLnBrk="1" hangingPunct="1">
              <a:spcBef>
                <a:spcPct val="20000"/>
              </a:spcBef>
              <a:buClr>
                <a:srgbClr val="CC0000"/>
              </a:buClr>
              <a:buSzPct val="75000"/>
              <a:defRPr/>
            </a:pPr>
            <a:r>
              <a:rPr kumimoji="1" lang="zh-CN" altLang="en-US" sz="2000" dirty="0">
                <a:solidFill>
                  <a:srgbClr val="C00000"/>
                </a:solidFill>
                <a:latin typeface="楷体_GB2312"/>
                <a:ea typeface="楷体_GB2312"/>
                <a:cs typeface="楷体_GB2312"/>
              </a:rPr>
              <a:t>各项任务严禁抄袭，一旦发现成绩</a:t>
            </a:r>
            <a:r>
              <a:rPr kumimoji="1" lang="zh-CN" altLang="en-CN" sz="2000" dirty="0">
                <a:solidFill>
                  <a:srgbClr val="C00000"/>
                </a:solidFill>
                <a:latin typeface="楷体_GB2312"/>
                <a:ea typeface="楷体_GB2312"/>
                <a:cs typeface="楷体_GB2312"/>
              </a:rPr>
              <a:t>记为</a:t>
            </a:r>
            <a:r>
              <a:rPr kumimoji="1" lang="en-US" altLang="zh-CN" sz="2000" dirty="0">
                <a:solidFill>
                  <a:srgbClr val="C00000"/>
                </a:solidFill>
                <a:latin typeface="楷体_GB2312"/>
                <a:ea typeface="楷体_GB2312"/>
                <a:cs typeface="楷体_GB2312"/>
              </a:rPr>
              <a:t>0</a:t>
            </a:r>
            <a:r>
              <a:rPr kumimoji="1" lang="zh-CN" altLang="en-US" sz="2000" dirty="0">
                <a:solidFill>
                  <a:srgbClr val="C00000"/>
                </a:solidFill>
                <a:latin typeface="楷体_GB2312"/>
                <a:ea typeface="楷体_GB2312"/>
                <a:cs typeface="楷体_GB2312"/>
              </a:rPr>
              <a:t>分</a:t>
            </a:r>
            <a:endParaRPr kumimoji="1" lang="en-US" altLang="zh-CN" sz="2000" dirty="0">
              <a:solidFill>
                <a:srgbClr val="C00000"/>
              </a:solidFill>
              <a:latin typeface="楷体_GB2312"/>
              <a:ea typeface="楷体_GB2312"/>
              <a:cs typeface="楷体_GB2312"/>
            </a:endParaRPr>
          </a:p>
        </p:txBody>
      </p:sp>
    </p:spTree>
    <p:extLst>
      <p:ext uri="{BB962C8B-B14F-4D97-AF65-F5344CB8AC3E}">
        <p14:creationId xmlns:p14="http://schemas.microsoft.com/office/powerpoint/2010/main" val="3563033059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333FEC-F9AD-BF40-A80E-84558467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课程内容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4D0B57-DA5E-CB46-8F13-4984D01EF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628800"/>
            <a:ext cx="51181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01762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FACD0C-48B6-5245-B593-277B868E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上机实验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703396-CFFF-E147-BD3C-6936D445A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00807"/>
            <a:ext cx="6840760" cy="367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5960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D9826F-0808-2945-A249-3A3E32FD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小组研讨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C57DF-F8DA-AC4F-BBBE-319C23DE6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861048"/>
            <a:ext cx="6584901" cy="24267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6022FC-EFB4-D342-BA1E-99EF3AB6D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419233"/>
            <a:ext cx="6053081" cy="223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58507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3FDAD8A-0AD8-436D-B7C8-86FD7B6E5F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3775" y="142875"/>
            <a:ext cx="7754938" cy="83820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2"/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小组研讨</a:t>
            </a:r>
          </a:p>
        </p:txBody>
      </p:sp>
      <p:sp>
        <p:nvSpPr>
          <p:cNvPr id="12291" name="Text Box 4">
            <a:extLst>
              <a:ext uri="{FF2B5EF4-FFF2-40B4-BE49-F238E27FC236}">
                <a16:creationId xmlns:a16="http://schemas.microsoft.com/office/drawing/2014/main" id="{EA77B2AA-8D0F-4DD8-A605-0A3CB9B09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24000"/>
            <a:ext cx="8229600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itchFamily="2" charset="2"/>
              <a:buChar char="v"/>
              <a:defRPr/>
            </a:pPr>
            <a:r>
              <a:rPr kumimoji="1" lang="zh-CN" altLang="en-US" sz="32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研讨内容：</a:t>
            </a:r>
            <a:endParaRPr kumimoji="1" lang="en-US" altLang="zh-CN" sz="3200" dirty="0">
              <a:solidFill>
                <a:schemeClr val="accent4">
                  <a:lumMod val="90000"/>
                  <a:lumOff val="10000"/>
                </a:schemeClr>
              </a:solidFill>
              <a:latin typeface="楷体_GB2312"/>
              <a:ea typeface="楷体_GB2312"/>
              <a:cs typeface="楷体_GB2312"/>
            </a:endParaRPr>
          </a:p>
          <a:p>
            <a:pPr lvl="1"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itchFamily="2" charset="2"/>
              <a:buChar char="v"/>
              <a:defRPr/>
            </a:pPr>
            <a:r>
              <a:rPr kumimoji="1" lang="zh-CN" altLang="en-US" sz="24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实验内容</a:t>
            </a:r>
            <a:endParaRPr kumimoji="1" lang="en-US" altLang="zh-CN" sz="2400" dirty="0">
              <a:solidFill>
                <a:schemeClr val="accent4">
                  <a:lumMod val="90000"/>
                  <a:lumOff val="10000"/>
                </a:schemeClr>
              </a:solidFill>
              <a:latin typeface="楷体_GB2312"/>
              <a:ea typeface="楷体_GB2312"/>
              <a:cs typeface="楷体_GB2312"/>
            </a:endParaRPr>
          </a:p>
          <a:p>
            <a:pPr algn="just"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itchFamily="2" charset="2"/>
              <a:buChar char="v"/>
              <a:defRPr/>
            </a:pPr>
            <a:r>
              <a:rPr kumimoji="1" lang="zh-CN" altLang="en-US" sz="32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研讨安排：</a:t>
            </a:r>
            <a:endParaRPr kumimoji="1" lang="en-US" altLang="zh-CN" sz="3200" dirty="0">
              <a:solidFill>
                <a:schemeClr val="accent4">
                  <a:lumMod val="90000"/>
                  <a:lumOff val="10000"/>
                </a:schemeClr>
              </a:solidFill>
              <a:latin typeface="楷体_GB2312"/>
              <a:ea typeface="楷体_GB2312"/>
              <a:cs typeface="楷体_GB2312"/>
            </a:endParaRPr>
          </a:p>
          <a:p>
            <a:pPr lvl="1" algn="just"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itchFamily="2" charset="2"/>
              <a:buChar char="v"/>
              <a:defRPr/>
            </a:pPr>
            <a:r>
              <a:rPr kumimoji="1" lang="zh-CN" altLang="en-US" sz="24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以小组为单位，每个同学参与介绍各自的工作。</a:t>
            </a:r>
          </a:p>
          <a:p>
            <a:pPr algn="just"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itchFamily="2" charset="2"/>
              <a:buChar char="v"/>
              <a:defRPr/>
            </a:pPr>
            <a:r>
              <a:rPr kumimoji="1" lang="zh-CN" altLang="en-US" sz="32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研讨要求：</a:t>
            </a:r>
            <a:endParaRPr kumimoji="1" lang="en-US" altLang="zh-CN" sz="3200" dirty="0">
              <a:solidFill>
                <a:schemeClr val="accent4">
                  <a:lumMod val="90000"/>
                  <a:lumOff val="10000"/>
                </a:schemeClr>
              </a:solidFill>
              <a:latin typeface="楷体_GB2312"/>
              <a:ea typeface="楷体_GB2312"/>
              <a:cs typeface="楷体_GB2312"/>
            </a:endParaRPr>
          </a:p>
          <a:p>
            <a:pPr lvl="1" algn="just"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itchFamily="2" charset="2"/>
              <a:buChar char="v"/>
              <a:defRPr/>
            </a:pPr>
            <a:r>
              <a:rPr kumimoji="1" lang="zh-CN" altLang="en-US" sz="24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研讨前准备前</a:t>
            </a:r>
            <a:r>
              <a:rPr kumimoji="1" lang="en-US" altLang="zh-CN" sz="24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PPT</a:t>
            </a:r>
            <a:r>
              <a:rPr kumimoji="1" lang="zh-CN" altLang="en-US" sz="24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，每个小组介绍</a:t>
            </a:r>
            <a:r>
              <a:rPr kumimoji="1" lang="en-US" altLang="zh-CN" sz="24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8-10</a:t>
            </a:r>
            <a:r>
              <a:rPr kumimoji="1" lang="zh-CN" altLang="en-US" sz="24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分钟（主要数据结构、算法、测试等情况），讨论</a:t>
            </a:r>
            <a:r>
              <a:rPr kumimoji="1" lang="en-US" altLang="zh-CN" sz="24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3-5</a:t>
            </a:r>
            <a:r>
              <a:rPr kumimoji="1" lang="zh-CN" altLang="en-US" sz="24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分钟。</a:t>
            </a:r>
            <a:endParaRPr kumimoji="1" lang="en-US" altLang="zh-CN" sz="2400" dirty="0">
              <a:solidFill>
                <a:schemeClr val="accent4">
                  <a:lumMod val="90000"/>
                  <a:lumOff val="10000"/>
                </a:schemeClr>
              </a:solidFill>
              <a:latin typeface="楷体_GB2312"/>
              <a:ea typeface="楷体_GB2312"/>
              <a:cs typeface="楷体_GB2312"/>
            </a:endParaRPr>
          </a:p>
          <a:p>
            <a:pPr lvl="1" algn="just" eaLnBrk="1" hangingPunct="1">
              <a:spcBef>
                <a:spcPct val="20000"/>
              </a:spcBef>
              <a:buClr>
                <a:srgbClr val="CC0000"/>
              </a:buClr>
              <a:buSzPct val="75000"/>
              <a:buFont typeface="Wingdings" pitchFamily="2" charset="2"/>
              <a:buChar char="v"/>
              <a:defRPr/>
            </a:pPr>
            <a:r>
              <a:rPr kumimoji="1" lang="zh-CN" altLang="en-US" sz="2400" dirty="0">
                <a:solidFill>
                  <a:schemeClr val="accent4">
                    <a:lumMod val="90000"/>
                    <a:lumOff val="10000"/>
                  </a:schemeClr>
                </a:solidFill>
                <a:latin typeface="楷体_GB2312"/>
                <a:ea typeface="楷体_GB2312"/>
                <a:cs typeface="楷体_GB2312"/>
              </a:rPr>
              <a:t>根据介绍情况、参与讨论的深度给小组和个人记分。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5514B7FE-35D5-AD40-9860-D126EB0EBC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13778262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CA5D91-B2AB-7C46-BB38-5653381D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成绩评定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E181C-CD2E-2D41-B9C0-73D40B62A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84784"/>
            <a:ext cx="7668852" cy="416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887803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2E3B26-2A76-A74A-A5E7-3AEBAE77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600" y="224644"/>
            <a:ext cx="7754987" cy="838245"/>
          </a:xfrm>
        </p:spPr>
        <p:txBody>
          <a:bodyPr/>
          <a:lstStyle/>
          <a:p>
            <a:r>
              <a:rPr lang="en-CN" dirty="0"/>
              <a:t>六</a:t>
            </a:r>
            <a:r>
              <a:rPr lang="zh-CN" altLang="en-US" dirty="0"/>
              <a:t>、</a:t>
            </a:r>
            <a:r>
              <a:rPr lang="en-CN" dirty="0"/>
              <a:t>研讨成绩评定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114102-42E0-7A43-83F0-E29BDED16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412775"/>
            <a:ext cx="6912768" cy="416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91548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tx2">
                    <a:lumMod val="95000"/>
                  </a:schemeClr>
                </a:solidFill>
                <a:latin typeface="华文彩云" pitchFamily="2" charset="-122"/>
                <a:ea typeface="华文彩云" pitchFamily="2" charset="-122"/>
              </a:rPr>
              <a:t>参考资料</a:t>
            </a:r>
            <a:endParaRPr lang="en-US" altLang="zh-CN" dirty="0">
              <a:solidFill>
                <a:schemeClr val="tx2">
                  <a:lumMod val="95000"/>
                </a:schemeClr>
              </a:solidFill>
              <a:latin typeface="华文彩云" pitchFamily="2" charset="-122"/>
              <a:ea typeface="华文彩云" pitchFamily="2" charset="-122"/>
            </a:endParaRPr>
          </a:p>
        </p:txBody>
      </p:sp>
      <p:sp>
        <p:nvSpPr>
          <p:cNvPr id="30723" name="Rectangle 5"/>
          <p:cNvSpPr>
            <a:spLocks noGrp="1" noChangeArrowheads="1"/>
          </p:cNvSpPr>
          <p:nvPr>
            <p:ph idx="1"/>
          </p:nvPr>
        </p:nvSpPr>
        <p:spPr>
          <a:xfrm>
            <a:off x="273396" y="1340768"/>
            <a:ext cx="8619084" cy="4752057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教材</a:t>
            </a:r>
            <a:endParaRPr lang="en-US" altLang="zh-CN" b="1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400" dirty="0"/>
              <a:t>缪淮扣，沈俊等</a:t>
            </a:r>
            <a:r>
              <a:rPr lang="en-US" altLang="zh-CN" sz="2400" dirty="0"/>
              <a:t>《</a:t>
            </a:r>
            <a:r>
              <a:rPr lang="zh-CN" altLang="en-US" sz="2400" dirty="0"/>
              <a:t>数据结构</a:t>
            </a:r>
            <a:r>
              <a:rPr lang="en-US" altLang="zh-CN" sz="2400" dirty="0"/>
              <a:t>——C++</a:t>
            </a:r>
            <a:r>
              <a:rPr lang="zh-CN" altLang="en-US" sz="2400" dirty="0"/>
              <a:t>实现（第</a:t>
            </a:r>
            <a:r>
              <a:rPr lang="en-US" altLang="zh-CN" sz="2400" dirty="0"/>
              <a:t>2</a:t>
            </a:r>
            <a:r>
              <a:rPr lang="zh-CN" altLang="en-US" sz="2400" dirty="0"/>
              <a:t>版）</a:t>
            </a:r>
            <a:r>
              <a:rPr lang="zh-CN" altLang="zh-CN" sz="2400" dirty="0"/>
              <a:t>》</a:t>
            </a:r>
            <a:endParaRPr lang="en-US" altLang="zh-CN" sz="2400" dirty="0"/>
          </a:p>
          <a:p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课程资料：</a:t>
            </a:r>
            <a:endParaRPr lang="en-US" altLang="zh-CN" b="1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</a:t>
            </a:r>
            <a:r>
              <a:rPr lang="en-US" altLang="zh-CN" sz="2400" b="1" dirty="0">
                <a:latin typeface="Times New Roman" panose="02020603050405020304" pitchFamily="18" charset="0"/>
                <a:ea typeface="黑体" pitchFamily="49" charset="-122"/>
                <a:cs typeface="Times New Roman" panose="02020603050405020304" pitchFamily="18" charset="0"/>
              </a:rPr>
              <a:t>://www.elearning.shu.edu.cn</a:t>
            </a:r>
          </a:p>
          <a:p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参考资料</a:t>
            </a:r>
            <a:endParaRPr lang="en-US" altLang="zh-CN" b="1" dirty="0">
              <a:latin typeface="黑体" pitchFamily="49" charset="-122"/>
              <a:ea typeface="黑体" pitchFamily="49" charset="-122"/>
            </a:endParaRPr>
          </a:p>
          <a:p>
            <a:pPr lvl="1"/>
            <a:r>
              <a:rPr lang="zh-CN" altLang="en-US" sz="2400" dirty="0"/>
              <a:t>严蔚敏，吴伟民</a:t>
            </a:r>
            <a:r>
              <a:rPr lang="en-US" altLang="zh-CN" sz="2400" dirty="0"/>
              <a:t>《</a:t>
            </a:r>
            <a:r>
              <a:rPr lang="zh-CN" altLang="en-US" sz="2400" dirty="0"/>
              <a:t>数据结构</a:t>
            </a:r>
            <a:r>
              <a:rPr lang="en-US" altLang="zh-CN" sz="2400" dirty="0"/>
              <a:t>》</a:t>
            </a:r>
            <a:endParaRPr lang="zh-CN" altLang="en-US" sz="2400" b="1" dirty="0">
              <a:latin typeface="Times New Roman" panose="02020603050405020304" pitchFamily="18" charset="0"/>
              <a:ea typeface="黑体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36779-68F2-49FF-87AD-B75B917E312A}" type="datetime1">
              <a:rPr lang="zh-CN" altLang="en-US" smtClean="0"/>
              <a:t>2021/12/8</a:t>
            </a:fld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178E38-5E45-4FFB-98D0-8EC29F00F76C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9588443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3366"/>
      </a:dk1>
      <a:lt1>
        <a:srgbClr val="6698CC"/>
      </a:lt1>
      <a:dk2>
        <a:srgbClr val="FFFFFF"/>
      </a:dk2>
      <a:lt2>
        <a:srgbClr val="B3CCE6"/>
      </a:lt2>
      <a:accent1>
        <a:srgbClr val="336599"/>
      </a:accent1>
      <a:accent2>
        <a:srgbClr val="2E4C6B"/>
      </a:accent2>
      <a:accent3>
        <a:srgbClr val="B8CAE2"/>
      </a:accent3>
      <a:accent4>
        <a:srgbClr val="002A56"/>
      </a:accent4>
      <a:accent5>
        <a:srgbClr val="ADB8CA"/>
      </a:accent5>
      <a:accent6>
        <a:srgbClr val="294460"/>
      </a:accent6>
      <a:hlink>
        <a:srgbClr val="0B54A3"/>
      </a:hlink>
      <a:folHlink>
        <a:srgbClr val="0B73E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6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2ECF6"/>
        </a:solidFill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5A58"/>
        </a:dk1>
        <a:lt1>
          <a:srgbClr val="FFFFFF"/>
        </a:lt1>
        <a:dk2>
          <a:srgbClr val="008080"/>
        </a:dk2>
        <a:lt2>
          <a:srgbClr val="FFFFCC"/>
        </a:lt2>
        <a:accent1>
          <a:srgbClr val="006462"/>
        </a:accent1>
        <a:accent2>
          <a:srgbClr val="008080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007373"/>
        </a:accent6>
        <a:hlink>
          <a:srgbClr val="00ACA8"/>
        </a:hlink>
        <a:folHlink>
          <a:srgbClr val="00444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42F61"/>
        </a:dk1>
        <a:lt1>
          <a:srgbClr val="FFFFFF"/>
        </a:lt1>
        <a:dk2>
          <a:srgbClr val="8794D5"/>
        </a:dk2>
        <a:lt2>
          <a:srgbClr val="FFFFFF"/>
        </a:lt2>
        <a:accent1>
          <a:srgbClr val="504D80"/>
        </a:accent1>
        <a:accent2>
          <a:srgbClr val="9791CA"/>
        </a:accent2>
        <a:accent3>
          <a:srgbClr val="C3C8E7"/>
        </a:accent3>
        <a:accent4>
          <a:srgbClr val="DADADA"/>
        </a:accent4>
        <a:accent5>
          <a:srgbClr val="B3B2C0"/>
        </a:accent5>
        <a:accent6>
          <a:srgbClr val="8883B7"/>
        </a:accent6>
        <a:hlink>
          <a:srgbClr val="322D5A"/>
        </a:hlink>
        <a:folHlink>
          <a:srgbClr val="544C9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DBA6"/>
        </a:lt1>
        <a:dk2>
          <a:srgbClr val="000000"/>
        </a:dk2>
        <a:lt2>
          <a:srgbClr val="FFAC31"/>
        </a:lt2>
        <a:accent1>
          <a:srgbClr val="FF9900"/>
        </a:accent1>
        <a:accent2>
          <a:srgbClr val="FFCC80"/>
        </a:accent2>
        <a:accent3>
          <a:srgbClr val="FFEAD0"/>
        </a:accent3>
        <a:accent4>
          <a:srgbClr val="000000"/>
        </a:accent4>
        <a:accent5>
          <a:srgbClr val="FFCAAA"/>
        </a:accent5>
        <a:accent6>
          <a:srgbClr val="E7B973"/>
        </a:accent6>
        <a:hlink>
          <a:srgbClr val="E68A0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66CCCC"/>
        </a:dk1>
        <a:lt1>
          <a:srgbClr val="FFFFFF"/>
        </a:lt1>
        <a:dk2>
          <a:srgbClr val="2E6B6B"/>
        </a:dk2>
        <a:lt2>
          <a:srgbClr val="2E6B6B"/>
        </a:lt2>
        <a:accent1>
          <a:srgbClr val="9ADEDC"/>
        </a:accent1>
        <a:accent2>
          <a:srgbClr val="45A3A1"/>
        </a:accent2>
        <a:accent3>
          <a:srgbClr val="ADBABA"/>
        </a:accent3>
        <a:accent4>
          <a:srgbClr val="DADADA"/>
        </a:accent4>
        <a:accent5>
          <a:srgbClr val="CAECEB"/>
        </a:accent5>
        <a:accent6>
          <a:srgbClr val="3E9391"/>
        </a:accent6>
        <a:hlink>
          <a:srgbClr val="45A3A1"/>
        </a:hlink>
        <a:folHlink>
          <a:srgbClr val="9ADED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B3CCE6"/>
        </a:dk1>
        <a:lt1>
          <a:srgbClr val="FFFFFF"/>
        </a:lt1>
        <a:dk2>
          <a:srgbClr val="6698CC"/>
        </a:dk2>
        <a:lt2>
          <a:srgbClr val="FFFFFF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DADADA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496B2E"/>
        </a:dk1>
        <a:lt1>
          <a:srgbClr val="CCE3B5"/>
        </a:lt1>
        <a:dk2>
          <a:srgbClr val="619933"/>
        </a:dk2>
        <a:lt2>
          <a:srgbClr val="F2F8ED"/>
        </a:lt2>
        <a:accent1>
          <a:srgbClr val="94CC66"/>
        </a:accent1>
        <a:accent2>
          <a:srgbClr val="FFFFFF"/>
        </a:accent2>
        <a:accent3>
          <a:srgbClr val="E2EFD7"/>
        </a:accent3>
        <a:accent4>
          <a:srgbClr val="3D5A26"/>
        </a:accent4>
        <a:accent5>
          <a:srgbClr val="C8E2B8"/>
        </a:accent5>
        <a:accent6>
          <a:srgbClr val="E7E7E7"/>
        </a:accent6>
        <a:hlink>
          <a:srgbClr val="4891EA"/>
        </a:hlink>
        <a:folHlink>
          <a:srgbClr val="7AAFF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3366"/>
        </a:dk1>
        <a:lt1>
          <a:srgbClr val="6698CC"/>
        </a:lt1>
        <a:dk2>
          <a:srgbClr val="FFFFFF"/>
        </a:dk2>
        <a:lt2>
          <a:srgbClr val="B3CCE6"/>
        </a:lt2>
        <a:accent1>
          <a:srgbClr val="336599"/>
        </a:accent1>
        <a:accent2>
          <a:srgbClr val="2E4C6B"/>
        </a:accent2>
        <a:accent3>
          <a:srgbClr val="B8CAE2"/>
        </a:accent3>
        <a:accent4>
          <a:srgbClr val="002A56"/>
        </a:accent4>
        <a:accent5>
          <a:srgbClr val="ADB8CA"/>
        </a:accent5>
        <a:accent6>
          <a:srgbClr val="294460"/>
        </a:accent6>
        <a:hlink>
          <a:srgbClr val="0B54A3"/>
        </a:hlink>
        <a:folHlink>
          <a:srgbClr val="0B73E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7867</TotalTime>
  <Words>303</Words>
  <Application>Microsoft Macintosh PowerPoint</Application>
  <PresentationFormat>On-screen Show (4:3)</PresentationFormat>
  <Paragraphs>40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楷体_GB2312</vt:lpstr>
      <vt:lpstr>黑体</vt:lpstr>
      <vt:lpstr>华文彩云</vt:lpstr>
      <vt:lpstr>华文行楷</vt:lpstr>
      <vt:lpstr>Arial</vt:lpstr>
      <vt:lpstr>Times New Roman</vt:lpstr>
      <vt:lpstr>Wingdings</vt:lpstr>
      <vt:lpstr>Default Design</vt:lpstr>
      <vt:lpstr>数据结构—C++实现</vt:lpstr>
      <vt:lpstr>教 学 安 排</vt:lpstr>
      <vt:lpstr>课程内容</vt:lpstr>
      <vt:lpstr>上机实验</vt:lpstr>
      <vt:lpstr>小组研讨</vt:lpstr>
      <vt:lpstr>小组研讨</vt:lpstr>
      <vt:lpstr>成绩评定</vt:lpstr>
      <vt:lpstr>六、研讨成绩评定</vt:lpstr>
      <vt:lpstr>参考资料</vt:lpstr>
      <vt:lpstr>PowerPoint Presentation</vt:lpstr>
    </vt:vector>
  </TitlesOfParts>
  <Company>Presentation Helper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Circular menus</dc:title>
  <dc:creator>Jonty</dc:creator>
  <cp:lastModifiedBy>W Y</cp:lastModifiedBy>
  <cp:revision>502</cp:revision>
  <dcterms:created xsi:type="dcterms:W3CDTF">2005-03-15T10:04:38Z</dcterms:created>
  <dcterms:modified xsi:type="dcterms:W3CDTF">2021-12-08T08:14:50Z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ublisher">
    <vt:lpwstr>www.presentationhelper.co.uk</vt:lpwstr>
  </property>
</Properties>
</file>