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handoutMasterIdLst>
    <p:handoutMasterId r:id="rId108"/>
  </p:handoutMasterIdLst>
  <p:sldIdLst>
    <p:sldId id="266" r:id="rId2"/>
    <p:sldId id="788" r:id="rId3"/>
    <p:sldId id="789" r:id="rId4"/>
    <p:sldId id="790" r:id="rId5"/>
    <p:sldId id="791" r:id="rId6"/>
    <p:sldId id="792" r:id="rId7"/>
    <p:sldId id="793" r:id="rId8"/>
    <p:sldId id="794" r:id="rId9"/>
    <p:sldId id="795" r:id="rId10"/>
    <p:sldId id="796" r:id="rId11"/>
    <p:sldId id="797" r:id="rId12"/>
    <p:sldId id="798" r:id="rId13"/>
    <p:sldId id="799" r:id="rId14"/>
    <p:sldId id="800" r:id="rId15"/>
    <p:sldId id="801" r:id="rId16"/>
    <p:sldId id="802" r:id="rId17"/>
    <p:sldId id="803" r:id="rId18"/>
    <p:sldId id="804" r:id="rId19"/>
    <p:sldId id="902" r:id="rId20"/>
    <p:sldId id="903" r:id="rId21"/>
    <p:sldId id="904" r:id="rId22"/>
    <p:sldId id="812" r:id="rId23"/>
    <p:sldId id="813" r:id="rId24"/>
    <p:sldId id="814" r:id="rId25"/>
    <p:sldId id="815" r:id="rId26"/>
    <p:sldId id="816" r:id="rId27"/>
    <p:sldId id="817" r:id="rId28"/>
    <p:sldId id="818" r:id="rId29"/>
    <p:sldId id="819" r:id="rId30"/>
    <p:sldId id="820" r:id="rId31"/>
    <p:sldId id="821" r:id="rId32"/>
    <p:sldId id="822" r:id="rId33"/>
    <p:sldId id="823" r:id="rId34"/>
    <p:sldId id="824" r:id="rId35"/>
    <p:sldId id="825" r:id="rId36"/>
    <p:sldId id="826" r:id="rId37"/>
    <p:sldId id="827" r:id="rId38"/>
    <p:sldId id="880" r:id="rId39"/>
    <p:sldId id="881" r:id="rId40"/>
    <p:sldId id="882" r:id="rId41"/>
    <p:sldId id="883" r:id="rId42"/>
    <p:sldId id="884" r:id="rId43"/>
    <p:sldId id="905" r:id="rId44"/>
    <p:sldId id="885" r:id="rId45"/>
    <p:sldId id="886" r:id="rId46"/>
    <p:sldId id="887" r:id="rId47"/>
    <p:sldId id="888" r:id="rId48"/>
    <p:sldId id="831" r:id="rId49"/>
    <p:sldId id="835" r:id="rId50"/>
    <p:sldId id="836" r:id="rId51"/>
    <p:sldId id="837" r:id="rId52"/>
    <p:sldId id="838" r:id="rId53"/>
    <p:sldId id="839" r:id="rId54"/>
    <p:sldId id="840" r:id="rId55"/>
    <p:sldId id="841" r:id="rId56"/>
    <p:sldId id="842" r:id="rId57"/>
    <p:sldId id="843" r:id="rId58"/>
    <p:sldId id="844" r:id="rId59"/>
    <p:sldId id="845" r:id="rId60"/>
    <p:sldId id="846" r:id="rId61"/>
    <p:sldId id="847" r:id="rId62"/>
    <p:sldId id="848" r:id="rId63"/>
    <p:sldId id="849" r:id="rId64"/>
    <p:sldId id="850" r:id="rId65"/>
    <p:sldId id="851" r:id="rId66"/>
    <p:sldId id="852" r:id="rId67"/>
    <p:sldId id="853" r:id="rId68"/>
    <p:sldId id="854" r:id="rId69"/>
    <p:sldId id="855" r:id="rId70"/>
    <p:sldId id="856" r:id="rId71"/>
    <p:sldId id="857" r:id="rId72"/>
    <p:sldId id="858" r:id="rId73"/>
    <p:sldId id="859" r:id="rId74"/>
    <p:sldId id="860" r:id="rId75"/>
    <p:sldId id="861" r:id="rId76"/>
    <p:sldId id="862" r:id="rId77"/>
    <p:sldId id="863" r:id="rId78"/>
    <p:sldId id="864" r:id="rId79"/>
    <p:sldId id="865" r:id="rId80"/>
    <p:sldId id="866" r:id="rId81"/>
    <p:sldId id="867" r:id="rId82"/>
    <p:sldId id="868" r:id="rId83"/>
    <p:sldId id="869" r:id="rId84"/>
    <p:sldId id="870" r:id="rId85"/>
    <p:sldId id="871" r:id="rId86"/>
    <p:sldId id="872" r:id="rId87"/>
    <p:sldId id="873" r:id="rId88"/>
    <p:sldId id="874" r:id="rId89"/>
    <p:sldId id="875" r:id="rId90"/>
    <p:sldId id="876" r:id="rId91"/>
    <p:sldId id="877" r:id="rId92"/>
    <p:sldId id="878" r:id="rId93"/>
    <p:sldId id="889" r:id="rId94"/>
    <p:sldId id="890" r:id="rId95"/>
    <p:sldId id="891" r:id="rId96"/>
    <p:sldId id="892" r:id="rId97"/>
    <p:sldId id="893" r:id="rId98"/>
    <p:sldId id="894" r:id="rId99"/>
    <p:sldId id="895" r:id="rId100"/>
    <p:sldId id="896" r:id="rId101"/>
    <p:sldId id="897" r:id="rId102"/>
    <p:sldId id="899" r:id="rId103"/>
    <p:sldId id="898" r:id="rId104"/>
    <p:sldId id="900" r:id="rId105"/>
    <p:sldId id="901" r:id="rId10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99FF"/>
    <a:srgbClr val="333399"/>
    <a:srgbClr val="FFCC66"/>
    <a:srgbClr val="363080"/>
    <a:srgbClr val="5850A5"/>
    <a:srgbClr val="342F61"/>
    <a:srgbClr val="463F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0" autoAdjust="0"/>
    <p:restoredTop sz="96327" autoAdjust="0"/>
  </p:normalViewPr>
  <p:slideViewPr>
    <p:cSldViewPr>
      <p:cViewPr varScale="1">
        <p:scale>
          <a:sx n="119" d="100"/>
          <a:sy n="119" d="100"/>
        </p:scale>
        <p:origin x="188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3" d="100"/>
          <a:sy n="63" d="100"/>
        </p:scale>
        <p:origin x="-1944" y="-77"/>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handoutMaster" Target="handoutMasters/handout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presProps" Target="pres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zh-CN" altLang="en-US"/>
          </a:p>
        </p:txBody>
      </p:sp>
      <p:sp>
        <p:nvSpPr>
          <p:cNvPr id="39939"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zh-CN"/>
          </a:p>
        </p:txBody>
      </p:sp>
      <p:sp>
        <p:nvSpPr>
          <p:cNvPr id="39940"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zh-CN"/>
          </a:p>
        </p:txBody>
      </p:sp>
      <p:sp>
        <p:nvSpPr>
          <p:cNvPr id="39941"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cs typeface="Arial" charset="0"/>
              </a:defRPr>
            </a:lvl1pPr>
          </a:lstStyle>
          <a:p>
            <a:pPr>
              <a:defRPr/>
            </a:pPr>
            <a:fld id="{D8223175-FD47-4C4F-99A6-C9ECAFDF5385}" type="slidenum">
              <a:rPr lang="zh-CN" altLang="en-US"/>
              <a:pPr>
                <a:defRPr/>
              </a:pPr>
              <a:t>‹#›</a:t>
            </a:fld>
            <a:endParaRPr lang="en-US" altLang="zh-CN"/>
          </a:p>
        </p:txBody>
      </p:sp>
    </p:spTree>
    <p:extLst>
      <p:ext uri="{BB962C8B-B14F-4D97-AF65-F5344CB8AC3E}">
        <p14:creationId xmlns:p14="http://schemas.microsoft.com/office/powerpoint/2010/main" val="3654385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Arial"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Arial" charset="0"/>
              </a:defRPr>
            </a:lvl1pPr>
          </a:lstStyle>
          <a:p>
            <a:pPr>
              <a:defRPr/>
            </a:pPr>
            <a:endParaRPr lang="en-US" altLang="zh-CN"/>
          </a:p>
        </p:txBody>
      </p:sp>
      <p:sp>
        <p:nvSpPr>
          <p:cNvPr id="1157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5223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Arial"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ea typeface="+mn-ea"/>
                <a:cs typeface="Arial" charset="0"/>
              </a:defRPr>
            </a:lvl1pPr>
          </a:lstStyle>
          <a:p>
            <a:pPr>
              <a:defRPr/>
            </a:pPr>
            <a:fld id="{9FB58993-E3AE-4EEF-A99E-502F79F63F8F}" type="slidenum">
              <a:rPr lang="zh-CN" altLang="en-US"/>
              <a:pPr>
                <a:defRPr/>
              </a:pPr>
              <a:t>‹#›</a:t>
            </a:fld>
            <a:endParaRPr lang="en-US" altLang="zh-CN"/>
          </a:p>
        </p:txBody>
      </p:sp>
    </p:spTree>
    <p:extLst>
      <p:ext uri="{BB962C8B-B14F-4D97-AF65-F5344CB8AC3E}">
        <p14:creationId xmlns:p14="http://schemas.microsoft.com/office/powerpoint/2010/main" val="3421743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fld id="{5D3D0460-D72D-4126-831C-5C3B748FAB30}" type="slidenum">
              <a:rPr lang="zh-CN" altLang="en-US" smtClean="0"/>
              <a:pPr eaLnBrk="1" hangingPunct="1">
                <a:defRPr/>
              </a:pPr>
              <a:t>1</a:t>
            </a:fld>
            <a:endParaRPr lang="en-US" altLang="zh-CN"/>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itchFamily="34" charset="0"/>
                <a:cs typeface="Arial" pitchFamily="34" charset="0"/>
              </a:rPr>
              <a:t>介绍课程组的情况：</a:t>
            </a:r>
            <a:endParaRPr lang="en-US" altLang="zh-CN">
              <a:latin typeface="Arial" pitchFamily="34" charset="0"/>
              <a:cs typeface="Arial" pitchFamily="34" charset="0"/>
            </a:endParaRPr>
          </a:p>
          <a:p>
            <a:pPr eaLnBrk="1" hangingPunct="1"/>
            <a:r>
              <a:rPr lang="zh-CN" altLang="en-US">
                <a:latin typeface="Arial" pitchFamily="34" charset="0"/>
                <a:cs typeface="Arial" pitchFamily="34" charset="0"/>
              </a:rPr>
              <a:t>课程组有</a:t>
            </a:r>
            <a:r>
              <a:rPr lang="en-US" altLang="zh-CN">
                <a:latin typeface="Arial" pitchFamily="34" charset="0"/>
                <a:cs typeface="Arial" pitchFamily="34" charset="0"/>
              </a:rPr>
              <a:t>7</a:t>
            </a:r>
            <a:r>
              <a:rPr lang="zh-CN" altLang="en-US">
                <a:latin typeface="Arial" pitchFamily="34" charset="0"/>
                <a:cs typeface="Arial" pitchFamily="34" charset="0"/>
              </a:rPr>
              <a:t>位老师。缪老师上钱伟长学院的课，其他</a:t>
            </a:r>
            <a:r>
              <a:rPr lang="en-US" altLang="zh-CN">
                <a:latin typeface="Arial" pitchFamily="34" charset="0"/>
                <a:cs typeface="Arial" pitchFamily="34" charset="0"/>
              </a:rPr>
              <a:t>6</a:t>
            </a:r>
            <a:r>
              <a:rPr lang="zh-CN" altLang="en-US">
                <a:latin typeface="Arial" pitchFamily="34" charset="0"/>
                <a:cs typeface="Arial" pitchFamily="34" charset="0"/>
              </a:rPr>
              <a:t>个老师分</a:t>
            </a:r>
            <a:r>
              <a:rPr lang="en-US" altLang="zh-CN">
                <a:latin typeface="Arial" pitchFamily="34" charset="0"/>
                <a:cs typeface="Arial" pitchFamily="34" charset="0"/>
              </a:rPr>
              <a:t>3</a:t>
            </a:r>
            <a:r>
              <a:rPr lang="zh-CN" altLang="en-US">
                <a:latin typeface="Arial" pitchFamily="34" charset="0"/>
                <a:cs typeface="Arial" pitchFamily="34" charset="0"/>
              </a:rPr>
              <a:t>个大班上课；</a:t>
            </a:r>
            <a:r>
              <a:rPr lang="en-US" altLang="zh-CN">
                <a:latin typeface="Arial" pitchFamily="34" charset="0"/>
                <a:cs typeface="Arial" pitchFamily="34" charset="0"/>
              </a:rPr>
              <a:t>6</a:t>
            </a:r>
            <a:r>
              <a:rPr lang="zh-CN" altLang="en-US">
                <a:latin typeface="Arial" pitchFamily="34" charset="0"/>
                <a:cs typeface="Arial" pitchFamily="34" charset="0"/>
              </a:rPr>
              <a:t>个中班上机；（我们再分</a:t>
            </a:r>
            <a:r>
              <a:rPr lang="en-US" altLang="zh-CN">
                <a:latin typeface="Arial" pitchFamily="34" charset="0"/>
                <a:cs typeface="Arial" pitchFamily="34" charset="0"/>
              </a:rPr>
              <a:t>4</a:t>
            </a:r>
            <a:r>
              <a:rPr lang="zh-CN" altLang="en-US">
                <a:latin typeface="Arial" pitchFamily="34" charset="0"/>
                <a:cs typeface="Arial" pitchFamily="34" charset="0"/>
              </a:rPr>
              <a:t>个小班研讨）。</a:t>
            </a:r>
            <a:endParaRPr lang="en-US" altLang="zh-CN">
              <a:latin typeface="Arial" pitchFamily="34" charset="0"/>
              <a:cs typeface="Arial" pitchFamily="34" charset="0"/>
            </a:endParaRPr>
          </a:p>
          <a:p>
            <a:pPr eaLnBrk="1" hangingPunct="1"/>
            <a:r>
              <a:rPr lang="zh-CN" altLang="en-US">
                <a:latin typeface="Arial" pitchFamily="34" charset="0"/>
                <a:cs typeface="Arial" pitchFamily="34" charset="0"/>
              </a:rPr>
              <a:t>课程组进行了多次讨论，</a:t>
            </a:r>
            <a:r>
              <a:rPr lang="en-US" altLang="zh-CN">
                <a:latin typeface="Arial" pitchFamily="34" charset="0"/>
                <a:cs typeface="Arial" pitchFamily="34" charset="0"/>
              </a:rPr>
              <a:t>3</a:t>
            </a:r>
            <a:r>
              <a:rPr lang="zh-CN" altLang="en-US">
                <a:latin typeface="Arial" pitchFamily="34" charset="0"/>
                <a:cs typeface="Arial" pitchFamily="34" charset="0"/>
              </a:rPr>
              <a:t>个组都各有特色，所以我们</a:t>
            </a:r>
            <a:r>
              <a:rPr lang="en-US" altLang="zh-CN">
                <a:latin typeface="Arial" pitchFamily="34" charset="0"/>
                <a:cs typeface="Arial" pitchFamily="34" charset="0"/>
              </a:rPr>
              <a:t>3</a:t>
            </a:r>
            <a:r>
              <a:rPr lang="zh-CN" altLang="en-US">
                <a:latin typeface="Arial" pitchFamily="34" charset="0"/>
                <a:cs typeface="Arial" pitchFamily="34" charset="0"/>
              </a:rPr>
              <a:t>个组先按各自的思路开展工作，再进行交流总结。</a:t>
            </a:r>
            <a:endParaRPr lang="en-US" altLang="zh-CN">
              <a:latin typeface="Arial" pitchFamily="34" charset="0"/>
              <a:cs typeface="Arial" pitchFamily="34" charset="0"/>
            </a:endParaRPr>
          </a:p>
          <a:p>
            <a:pPr eaLnBrk="1" hangingPunct="1"/>
            <a:r>
              <a:rPr lang="zh-CN" altLang="en-US">
                <a:latin typeface="Arial" pitchFamily="34" charset="0"/>
                <a:cs typeface="Arial" pitchFamily="34" charset="0"/>
              </a:rPr>
              <a:t>主讲老师认真规划，准备研讨题目；研讨老师积极参与（每次上课坐第</a:t>
            </a:r>
            <a:r>
              <a:rPr lang="en-US" altLang="zh-CN">
                <a:latin typeface="Arial" pitchFamily="34" charset="0"/>
                <a:cs typeface="Arial" pitchFamily="34" charset="0"/>
              </a:rPr>
              <a:t>1</a:t>
            </a:r>
            <a:r>
              <a:rPr lang="zh-CN" altLang="en-US">
                <a:latin typeface="Arial" pitchFamily="34" charset="0"/>
                <a:cs typeface="Arial" pitchFamily="34" charset="0"/>
              </a:rPr>
              <a:t>排）</a:t>
            </a:r>
            <a:endParaRPr lang="en-US" altLang="zh-CN">
              <a:latin typeface="Arial" pitchFamily="34" charset="0"/>
              <a:cs typeface="Arial" pitchFamily="34" charset="0"/>
            </a:endParaRPr>
          </a:p>
          <a:p>
            <a:pPr eaLnBrk="1" hangingPunct="1"/>
            <a:endParaRPr lang="zh-CN" altLang="en-US">
              <a:latin typeface="Arial" pitchFamily="34" charset="0"/>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cs typeface="Arial" pitchFamily="34" charset="0"/>
              </a:defRPr>
            </a:lvl1pPr>
            <a:lvl2pPr marL="742950" indent="-285750" eaLnBrk="0" hangingPunct="0">
              <a:defRPr>
                <a:solidFill>
                  <a:schemeClr val="tx1"/>
                </a:solidFill>
                <a:latin typeface="Arial" pitchFamily="34" charset="0"/>
                <a:cs typeface="Arial" pitchFamily="34" charset="0"/>
              </a:defRPr>
            </a:lvl2pPr>
            <a:lvl3pPr marL="1143000" indent="-228600" eaLnBrk="0" hangingPunct="0">
              <a:defRPr>
                <a:solidFill>
                  <a:schemeClr val="tx1"/>
                </a:solidFill>
                <a:latin typeface="Arial" pitchFamily="34" charset="0"/>
                <a:cs typeface="Arial" pitchFamily="34" charset="0"/>
              </a:defRPr>
            </a:lvl3pPr>
            <a:lvl4pPr marL="1600200" indent="-228600" eaLnBrk="0" hangingPunct="0">
              <a:defRPr>
                <a:solidFill>
                  <a:schemeClr val="tx1"/>
                </a:solidFill>
                <a:latin typeface="Arial" pitchFamily="34" charset="0"/>
                <a:cs typeface="Arial" pitchFamily="34" charset="0"/>
              </a:defRPr>
            </a:lvl4pPr>
            <a:lvl5pPr marL="2057400" indent="-228600" eaLnBrk="0" hangingPunct="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eaLnBrk="1" hangingPunct="1">
              <a:defRPr/>
            </a:pPr>
            <a:fld id="{173A7879-4107-4ADA-AA79-D82ED177EEA3}" type="slidenum">
              <a:rPr lang="zh-CN" altLang="en-US" smtClean="0"/>
              <a:pPr eaLnBrk="1" hangingPunct="1">
                <a:defRPr/>
              </a:pPr>
              <a:t>2</a:t>
            </a:fld>
            <a:endParaRPr lang="en-US" altLang="zh-CN"/>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latin typeface="Arial" pitchFamily="34" charset="0"/>
              <a:cs typeface="Arial"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24209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5" name="Rectangle 4"/>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6" name="Rectangle 5"/>
          <p:cNvSpPr>
            <a:spLocks noChangeArrowheads="1"/>
          </p:cNvSpPr>
          <p:nvPr/>
        </p:nvSpPr>
        <p:spPr bwMode="auto">
          <a:xfrm>
            <a:off x="-3175" y="2420938"/>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pic>
        <p:nvPicPr>
          <p:cNvPr id="7"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7493000" y="361950"/>
            <a:ext cx="1277938" cy="1655763"/>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3"/>
          <a:srcRect/>
          <a:stretch>
            <a:fillRect/>
          </a:stretch>
        </p:blipFill>
        <p:spPr bwMode="auto">
          <a:xfrm rot="19888688">
            <a:off x="774700" y="4041775"/>
            <a:ext cx="1403350" cy="1947863"/>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102" name="Rectangle 6"/>
          <p:cNvSpPr>
            <a:spLocks noGrp="1" noChangeArrowheads="1"/>
          </p:cNvSpPr>
          <p:nvPr>
            <p:ph type="ctrTitle"/>
          </p:nvPr>
        </p:nvSpPr>
        <p:spPr>
          <a:xfrm>
            <a:off x="446031" y="296863"/>
            <a:ext cx="6937471" cy="1655762"/>
          </a:xfrm>
        </p:spPr>
        <p:txBody>
          <a:bodyPr/>
          <a:lstStyle>
            <a:lvl1pPr>
              <a:defRPr sz="4400"/>
            </a:lvl1pPr>
          </a:lstStyle>
          <a:p>
            <a:r>
              <a:rPr lang="en-US" altLang="zh-CN" dirty="0"/>
              <a:t>Click to edit Master title style</a:t>
            </a:r>
          </a:p>
        </p:txBody>
      </p:sp>
      <p:sp>
        <p:nvSpPr>
          <p:cNvPr id="4103" name="Rectangle 7"/>
          <p:cNvSpPr>
            <a:spLocks noGrp="1" noChangeArrowheads="1"/>
          </p:cNvSpPr>
          <p:nvPr>
            <p:ph type="subTitle" idx="1"/>
          </p:nvPr>
        </p:nvSpPr>
        <p:spPr>
          <a:xfrm>
            <a:off x="3294045" y="3100384"/>
            <a:ext cx="5659515" cy="3030578"/>
          </a:xfrm>
        </p:spPr>
        <p:txBody>
          <a:bodyPr/>
          <a:lstStyle>
            <a:lvl1pPr marL="0" indent="0">
              <a:buFontTx/>
              <a:buNone/>
              <a:defRPr>
                <a:solidFill>
                  <a:schemeClr val="tx1"/>
                </a:solidFill>
              </a:defRPr>
            </a:lvl1pPr>
          </a:lstStyle>
          <a:p>
            <a:r>
              <a:rPr lang="en-US" altLang="zh-CN" dirty="0"/>
              <a:t>Click to edit Master subtitle style</a:t>
            </a:r>
          </a:p>
        </p:txBody>
      </p:sp>
      <p:sp>
        <p:nvSpPr>
          <p:cNvPr id="9" name="Rectangle 11"/>
          <p:cNvSpPr>
            <a:spLocks noGrp="1" noChangeArrowheads="1"/>
          </p:cNvSpPr>
          <p:nvPr>
            <p:ph type="dt" sz="half" idx="10"/>
          </p:nvPr>
        </p:nvSpPr>
        <p:spPr>
          <a:xfrm>
            <a:off x="457200" y="6605588"/>
            <a:ext cx="2133600" cy="279400"/>
          </a:xfrm>
        </p:spPr>
        <p:txBody>
          <a:bodyPr/>
          <a:lstStyle>
            <a:lvl1pPr>
              <a:defRPr>
                <a:solidFill>
                  <a:schemeClr val="tx1"/>
                </a:solidFill>
              </a:defRPr>
            </a:lvl1pPr>
          </a:lstStyle>
          <a:p>
            <a:pPr>
              <a:defRPr/>
            </a:pPr>
            <a:endParaRPr lang="en-US" altLang="zh-CN"/>
          </a:p>
        </p:txBody>
      </p:sp>
      <p:sp>
        <p:nvSpPr>
          <p:cNvPr id="10" name="Rectangle 12"/>
          <p:cNvSpPr>
            <a:spLocks noGrp="1" noChangeArrowheads="1"/>
          </p:cNvSpPr>
          <p:nvPr>
            <p:ph type="ftr" sz="quarter" idx="11"/>
          </p:nvPr>
        </p:nvSpPr>
        <p:spPr>
          <a:xfrm>
            <a:off x="3124200" y="6605588"/>
            <a:ext cx="2895600" cy="279400"/>
          </a:xfrm>
        </p:spPr>
        <p:txBody>
          <a:bodyPr/>
          <a:lstStyle>
            <a:lvl1pPr>
              <a:defRPr>
                <a:solidFill>
                  <a:schemeClr val="tx1"/>
                </a:solidFill>
              </a:defRPr>
            </a:lvl1pPr>
          </a:lstStyle>
          <a:p>
            <a:pPr>
              <a:defRPr/>
            </a:pPr>
            <a:endParaRPr lang="en-US" altLang="zh-CN"/>
          </a:p>
        </p:txBody>
      </p:sp>
      <p:sp>
        <p:nvSpPr>
          <p:cNvPr id="11" name="Rectangle 13"/>
          <p:cNvSpPr>
            <a:spLocks noGrp="1" noChangeArrowheads="1"/>
          </p:cNvSpPr>
          <p:nvPr>
            <p:ph type="sldNum" sz="quarter" idx="12"/>
          </p:nvPr>
        </p:nvSpPr>
        <p:spPr>
          <a:xfrm>
            <a:off x="6553200" y="6605588"/>
            <a:ext cx="2133600" cy="279400"/>
          </a:xfrm>
        </p:spPr>
        <p:txBody>
          <a:bodyPr/>
          <a:lstStyle>
            <a:lvl1pPr>
              <a:defRPr>
                <a:solidFill>
                  <a:schemeClr val="tx1"/>
                </a:solidFill>
              </a:defRPr>
            </a:lvl1pPr>
          </a:lstStyle>
          <a:p>
            <a:pPr>
              <a:defRPr/>
            </a:pPr>
            <a:fld id="{820C7711-0721-4528-9CF5-FDBE1176EFBE}" type="slidenum">
              <a:rPr lang="zh-CN" altLang="en-US"/>
              <a:pPr>
                <a:defRPr/>
              </a:pPr>
              <a:t>‹#›</a:t>
            </a:fld>
            <a:endParaRPr lang="en-US" altLang="zh-CN"/>
          </a:p>
        </p:txBody>
      </p:sp>
    </p:spTree>
    <p:extLst>
      <p:ext uri="{BB962C8B-B14F-4D97-AF65-F5344CB8AC3E}">
        <p14:creationId xmlns:p14="http://schemas.microsoft.com/office/powerpoint/2010/main" val="821922614"/>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7053263" y="4078288"/>
            <a:ext cx="1373187" cy="19065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标题 1"/>
          <p:cNvSpPr>
            <a:spLocks noGrp="1"/>
          </p:cNvSpPr>
          <p:nvPr>
            <p:ph type="title"/>
          </p:nvPr>
        </p:nvSpPr>
        <p:spPr>
          <a:xfrm>
            <a:off x="993725" y="142830"/>
            <a:ext cx="7754987" cy="838245"/>
          </a:xfrm>
        </p:spPr>
        <p:txBody>
          <a:bodyPr/>
          <a:lstStyle>
            <a:lvl1pPr>
              <a:defRPr sz="3600" b="1">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1" y="1484313"/>
            <a:ext cx="5283216" cy="4608512"/>
          </a:xfrm>
        </p:spPr>
        <p:txBody>
          <a:bodyPr/>
          <a:lstStyle>
            <a:lvl1pPr>
              <a:defRPr>
                <a:solidFill>
                  <a:schemeClr val="tx1">
                    <a:lumMod val="75000"/>
                  </a:schemeClr>
                </a:solidFill>
              </a:defRPr>
            </a:lvl1pPr>
            <a:lvl2pPr>
              <a:defRPr>
                <a:solidFill>
                  <a:schemeClr val="tx1">
                    <a:lumMod val="75000"/>
                  </a:schemeClr>
                </a:solidFill>
              </a:defRPr>
            </a:lvl2pPr>
            <a:lvl3pPr>
              <a:defRPr>
                <a:solidFill>
                  <a:schemeClr val="tx1">
                    <a:lumMod val="75000"/>
                  </a:schemeClr>
                </a:solidFill>
              </a:defRPr>
            </a:lvl3pPr>
            <a:lvl4pPr>
              <a:defRPr>
                <a:solidFill>
                  <a:schemeClr val="tx1">
                    <a:lumMod val="75000"/>
                  </a:schemeClr>
                </a:solidFill>
              </a:defRPr>
            </a:lvl4pPr>
            <a:lvl5pPr>
              <a:defRPr>
                <a:solidFill>
                  <a:schemeClr val="tx1">
                    <a:lumMod val="7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9A265107-FA81-4C4B-BB10-518ECFDEDA63}" type="slidenum">
              <a:rPr lang="zh-CN" altLang="en-US"/>
              <a:pPr>
                <a:defRPr/>
              </a:pPr>
              <a:t>‹#›</a:t>
            </a:fld>
            <a:endParaRPr lang="en-US" altLang="zh-CN"/>
          </a:p>
        </p:txBody>
      </p:sp>
    </p:spTree>
    <p:extLst>
      <p:ext uri="{BB962C8B-B14F-4D97-AF65-F5344CB8AC3E}">
        <p14:creationId xmlns:p14="http://schemas.microsoft.com/office/powerpoint/2010/main" val="3077700930"/>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userDrawn="1"/>
        </p:nvPicPr>
        <p:blipFill>
          <a:blip r:embed="rId3"/>
          <a:srcRect/>
          <a:stretch>
            <a:fillRect/>
          </a:stretch>
        </p:blipFill>
        <p:spPr bwMode="auto">
          <a:xfrm rot="1866568">
            <a:off x="8304213" y="5640388"/>
            <a:ext cx="504825"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文本占位符 2"/>
          <p:cNvSpPr>
            <a:spLocks noGrp="1"/>
          </p:cNvSpPr>
          <p:nvPr>
            <p:ph type="body" idx="1"/>
          </p:nvPr>
        </p:nvSpPr>
        <p:spPr>
          <a:xfrm>
            <a:off x="299979" y="1384272"/>
            <a:ext cx="7521678" cy="5075307"/>
          </a:xfrm>
        </p:spPr>
        <p:txBody>
          <a:bodyPr/>
          <a:lstStyle>
            <a:lvl1pPr marL="0" indent="0">
              <a:buNone/>
              <a:defRPr sz="2400" b="1">
                <a:solidFill>
                  <a:schemeClr val="tx1">
                    <a:lumMod val="75000"/>
                  </a:schemeClr>
                </a:solidFill>
                <a:latin typeface="黑体" pitchFamily="2" charset="-122"/>
                <a:ea typeface="黑体" pitchFamily="2"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10" name="标题 1"/>
          <p:cNvSpPr>
            <a:spLocks noGrp="1"/>
          </p:cNvSpPr>
          <p:nvPr>
            <p:ph type="title"/>
          </p:nvPr>
        </p:nvSpPr>
        <p:spPr>
          <a:xfrm>
            <a:off x="993725" y="142830"/>
            <a:ext cx="7754987" cy="838245"/>
          </a:xfrm>
        </p:spPr>
        <p:txBody>
          <a:bodyPr/>
          <a:lstStyle>
            <a:lvl1pPr>
              <a:defRPr sz="3600" b="1">
                <a:solidFill>
                  <a:schemeClr val="tx2">
                    <a:lumMod val="95000"/>
                  </a:schemeClr>
                </a:solidFill>
                <a:latin typeface="黑体" pitchFamily="2" charset="-122"/>
                <a:ea typeface="黑体" pitchFamily="2" charset="-122"/>
              </a:defRPr>
            </a:lvl1pPr>
          </a:lstStyle>
          <a:p>
            <a:r>
              <a:rPr lang="zh-CN" altLang="en-US" dirty="0"/>
              <a:t>单击此处编辑母版标题样式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6F8553A9-879A-4F8A-87BC-85F5DBBFFC3F}" type="slidenum">
              <a:rPr lang="zh-CN" altLang="en-US"/>
              <a:pPr>
                <a:defRPr/>
              </a:pPr>
              <a:t>‹#›</a:t>
            </a:fld>
            <a:endParaRPr lang="en-US" altLang="zh-CN"/>
          </a:p>
        </p:txBody>
      </p:sp>
    </p:spTree>
    <p:extLst>
      <p:ext uri="{BB962C8B-B14F-4D97-AF65-F5344CB8AC3E}">
        <p14:creationId xmlns:p14="http://schemas.microsoft.com/office/powerpoint/2010/main" val="1532033069"/>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25" y="5597525"/>
            <a:ext cx="503238" cy="700088"/>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sz="half" idx="1"/>
          </p:nvPr>
        </p:nvSpPr>
        <p:spPr>
          <a:xfrm>
            <a:off x="336492" y="1484313"/>
            <a:ext cx="3749670"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170357" y="1484313"/>
            <a:ext cx="3764015" cy="4608512"/>
          </a:xfrm>
        </p:spPr>
        <p:txBody>
          <a:bodyPr/>
          <a:lstStyle>
            <a:lvl1pPr>
              <a:defRPr sz="2800">
                <a:solidFill>
                  <a:schemeClr val="tx1">
                    <a:lumMod val="75000"/>
                  </a:schemeClr>
                </a:solidFill>
              </a:defRPr>
            </a:lvl1pPr>
            <a:lvl2pPr>
              <a:defRPr sz="2400">
                <a:solidFill>
                  <a:schemeClr val="tx1">
                    <a:lumMod val="75000"/>
                  </a:schemeClr>
                </a:solidFill>
              </a:defRPr>
            </a:lvl2pPr>
            <a:lvl3pPr>
              <a:defRPr sz="20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标题 1"/>
          <p:cNvSpPr>
            <a:spLocks noGrp="1"/>
          </p:cNvSpPr>
          <p:nvPr>
            <p:ph type="title"/>
          </p:nvPr>
        </p:nvSpPr>
        <p:spPr>
          <a:xfrm>
            <a:off x="993725" y="260350"/>
            <a:ext cx="7754987" cy="720725"/>
          </a:xfrm>
        </p:spPr>
        <p:txBody>
          <a:bodyPr/>
          <a:lstStyle>
            <a:lvl1pPr>
              <a:defRPr b="1">
                <a:latin typeface="黑体" pitchFamily="2" charset="-122"/>
                <a:ea typeface="黑体" pitchFamily="2" charset="-122"/>
              </a:defRPr>
            </a:lvl1pPr>
          </a:lstStyle>
          <a:p>
            <a:r>
              <a:rPr lang="zh-CN" altLang="en-US" dirty="0"/>
              <a:t>单击此处编辑母版标题样式</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938506B4-C633-4BB4-B81F-FA6C148CCF67}" type="slidenum">
              <a:rPr lang="zh-CN" altLang="en-US"/>
              <a:pPr>
                <a:defRPr/>
              </a:pPr>
              <a:t>‹#›</a:t>
            </a:fld>
            <a:endParaRPr lang="en-US" altLang="zh-CN"/>
          </a:p>
        </p:txBody>
      </p:sp>
    </p:spTree>
    <p:extLst>
      <p:ext uri="{BB962C8B-B14F-4D97-AF65-F5344CB8AC3E}">
        <p14:creationId xmlns:p14="http://schemas.microsoft.com/office/powerpoint/2010/main" val="131582933"/>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25" y="5732463"/>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标题 1"/>
          <p:cNvSpPr>
            <a:spLocks noGrp="1"/>
          </p:cNvSpPr>
          <p:nvPr>
            <p:ph type="title"/>
          </p:nvPr>
        </p:nvSpPr>
        <p:spPr>
          <a:xfrm>
            <a:off x="993725" y="260350"/>
            <a:ext cx="7754987" cy="720725"/>
          </a:xfrm>
        </p:spPr>
        <p:txBody>
          <a:bodyPr/>
          <a:lstStyle>
            <a:lvl1pPr>
              <a:defRPr b="1">
                <a:latin typeface="黑体" pitchFamily="2" charset="-122"/>
                <a:ea typeface="黑体" pitchFamily="2" charset="-122"/>
              </a:defRPr>
            </a:lvl1pPr>
          </a:lstStyle>
          <a:p>
            <a:r>
              <a:rPr lang="zh-CN" altLang="en-US" dirty="0"/>
              <a:t>单击此处编辑母版标题样式</a:t>
            </a:r>
          </a:p>
        </p:txBody>
      </p:sp>
      <p:sp>
        <p:nvSpPr>
          <p:cNvPr id="10" name="文本占位符 2"/>
          <p:cNvSpPr>
            <a:spLocks noGrp="1"/>
          </p:cNvSpPr>
          <p:nvPr>
            <p:ph type="body" idx="1"/>
          </p:nvPr>
        </p:nvSpPr>
        <p:spPr>
          <a:xfrm>
            <a:off x="519057" y="1384272"/>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12" name="文本占位符 2"/>
          <p:cNvSpPr>
            <a:spLocks noGrp="1"/>
          </p:cNvSpPr>
          <p:nvPr>
            <p:ph type="body" idx="13"/>
          </p:nvPr>
        </p:nvSpPr>
        <p:spPr>
          <a:xfrm>
            <a:off x="4425948" y="1384272"/>
            <a:ext cx="3724326" cy="5075307"/>
          </a:xfrm>
        </p:spPr>
        <p:txBody>
          <a:bodyPr/>
          <a:lstStyle>
            <a:lvl1pPr marL="0" indent="0">
              <a:buNone/>
              <a:defRPr sz="2000">
                <a:solidFill>
                  <a:schemeClr val="tx1">
                    <a:lumMod val="75000"/>
                  </a:schemeClr>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a:t>单击此处编辑母版文本样式</a:t>
            </a:r>
          </a:p>
        </p:txBody>
      </p:sp>
      <p:sp>
        <p:nvSpPr>
          <p:cNvPr id="7" name="Rectangle 4"/>
          <p:cNvSpPr>
            <a:spLocks noGrp="1" noChangeArrowheads="1"/>
          </p:cNvSpPr>
          <p:nvPr>
            <p:ph type="dt" sz="half" idx="14"/>
          </p:nvPr>
        </p:nvSpPr>
        <p:spPr/>
        <p:txBody>
          <a:bodyPr/>
          <a:lstStyle>
            <a:lvl1pPr>
              <a:defRPr/>
            </a:lvl1pPr>
          </a:lstStyle>
          <a:p>
            <a:pPr>
              <a:defRPr/>
            </a:pPr>
            <a:endParaRPr lang="en-US" altLang="zh-CN"/>
          </a:p>
        </p:txBody>
      </p:sp>
      <p:sp>
        <p:nvSpPr>
          <p:cNvPr id="9" name="Rectangle 5"/>
          <p:cNvSpPr>
            <a:spLocks noGrp="1" noChangeArrowheads="1"/>
          </p:cNvSpPr>
          <p:nvPr>
            <p:ph type="ftr" sz="quarter" idx="15"/>
          </p:nvPr>
        </p:nvSpPr>
        <p:spPr/>
        <p:txBody>
          <a:bodyPr/>
          <a:lstStyle>
            <a:lvl1pPr>
              <a:defRPr/>
            </a:lvl1pPr>
          </a:lstStyle>
          <a:p>
            <a:pPr>
              <a:defRPr/>
            </a:pPr>
            <a:endParaRPr lang="en-US" altLang="zh-CN"/>
          </a:p>
        </p:txBody>
      </p:sp>
      <p:sp>
        <p:nvSpPr>
          <p:cNvPr id="11" name="Rectangle 6"/>
          <p:cNvSpPr>
            <a:spLocks noGrp="1" noChangeArrowheads="1"/>
          </p:cNvSpPr>
          <p:nvPr>
            <p:ph type="sldNum" sz="quarter" idx="16"/>
          </p:nvPr>
        </p:nvSpPr>
        <p:spPr/>
        <p:txBody>
          <a:bodyPr/>
          <a:lstStyle>
            <a:lvl1pPr>
              <a:defRPr/>
            </a:lvl1pPr>
          </a:lstStyle>
          <a:p>
            <a:pPr>
              <a:defRPr/>
            </a:pPr>
            <a:fld id="{C12514E5-417A-4B11-8DCA-E61FBF830153}" type="slidenum">
              <a:rPr lang="zh-CN" altLang="en-US"/>
              <a:pPr>
                <a:defRPr/>
              </a:pPr>
              <a:t>‹#›</a:t>
            </a:fld>
            <a:endParaRPr lang="en-US" altLang="zh-CN"/>
          </a:p>
        </p:txBody>
      </p:sp>
    </p:spTree>
    <p:extLst>
      <p:ext uri="{BB962C8B-B14F-4D97-AF65-F5344CB8AC3E}">
        <p14:creationId xmlns:p14="http://schemas.microsoft.com/office/powerpoint/2010/main" val="286471667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4" name="Picture 30" descr="01100000000019114303052191565"/>
          <p:cNvPicPr>
            <a:picLocks noChangeAspect="1" noChangeArrowheads="1"/>
          </p:cNvPicPr>
          <p:nvPr userDrawn="1"/>
        </p:nvPicPr>
        <p:blipFill>
          <a:blip r:embed="rId2">
            <a:lum contrast="-6000"/>
            <a:extLst>
              <a:ext uri="{28A0092B-C50C-407E-A947-70E740481C1C}">
                <a14:useLocalDpi xmlns:a14="http://schemas.microsoft.com/office/drawing/2010/main" val="0"/>
              </a:ext>
            </a:extLst>
          </a:blip>
          <a:srcRect/>
          <a:stretch>
            <a:fillRect/>
          </a:stretch>
        </p:blipFill>
        <p:spPr bwMode="auto">
          <a:xfrm>
            <a:off x="28575" y="106363"/>
            <a:ext cx="746125" cy="966787"/>
          </a:xfrm>
          <a:prstGeom prst="rect">
            <a:avLst/>
          </a:prstGeom>
          <a:noFill/>
          <a:ln>
            <a:noFill/>
          </a:ln>
          <a:effectLst>
            <a:outerShdw dist="107763" dir="2700000" algn="ctr" rotWithShape="0">
              <a:srgbClr val="808080">
                <a:alpha val="50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p:cNvPicPr>
            <a:picLocks noChangeAspect="1" noChangeArrowheads="1"/>
          </p:cNvPicPr>
          <p:nvPr userDrawn="1"/>
        </p:nvPicPr>
        <p:blipFill>
          <a:blip r:embed="rId3"/>
          <a:srcRect/>
          <a:stretch>
            <a:fillRect/>
          </a:stretch>
        </p:blipFill>
        <p:spPr bwMode="auto">
          <a:xfrm rot="1866568">
            <a:off x="8353425" y="5732463"/>
            <a:ext cx="503238" cy="700087"/>
          </a:xfrm>
          <a:prstGeom prst="rect">
            <a:avLst/>
          </a:prstGeom>
          <a:noFill/>
          <a:ln>
            <a:noFill/>
          </a:ln>
          <a:effectLst>
            <a:prstShdw prst="shdw17" dist="17961" dir="27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图片占位符 2"/>
          <p:cNvSpPr>
            <a:spLocks noGrp="1"/>
          </p:cNvSpPr>
          <p:nvPr>
            <p:ph type="pic" idx="1"/>
          </p:nvPr>
        </p:nvSpPr>
        <p:spPr>
          <a:xfrm>
            <a:off x="1792288" y="1797084"/>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EC89E19B-913A-474D-9B19-ADC48AAE668C}" type="slidenum">
              <a:rPr lang="zh-CN" altLang="en-US"/>
              <a:pPr>
                <a:defRPr/>
              </a:pPr>
              <a:t>‹#›</a:t>
            </a:fld>
            <a:endParaRPr lang="en-US" altLang="zh-CN"/>
          </a:p>
        </p:txBody>
      </p:sp>
    </p:spTree>
    <p:extLst>
      <p:ext uri="{BB962C8B-B14F-4D97-AF65-F5344CB8AC3E}">
        <p14:creationId xmlns:p14="http://schemas.microsoft.com/office/powerpoint/2010/main" val="3955949055"/>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533401"/>
            <a:ext cx="8229600" cy="55927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8361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Rectangle 8"/>
          <p:cNvSpPr>
            <a:spLocks noChangeArrowheads="1"/>
          </p:cNvSpPr>
          <p:nvPr/>
        </p:nvSpPr>
        <p:spPr bwMode="auto">
          <a:xfrm>
            <a:off x="-3175" y="0"/>
            <a:ext cx="9144000" cy="11969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7" name="Rectangle 10"/>
          <p:cNvSpPr>
            <a:spLocks noChangeArrowheads="1"/>
          </p:cNvSpPr>
          <p:nvPr/>
        </p:nvSpPr>
        <p:spPr bwMode="auto">
          <a:xfrm>
            <a:off x="-3175" y="1089025"/>
            <a:ext cx="9147175" cy="2159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1028" name="Rectangle 2"/>
          <p:cNvSpPr>
            <a:spLocks noGrp="1" noChangeArrowheads="1"/>
          </p:cNvSpPr>
          <p:nvPr>
            <p:ph type="title"/>
          </p:nvPr>
        </p:nvSpPr>
        <p:spPr bwMode="auto">
          <a:xfrm>
            <a:off x="457200" y="260350"/>
            <a:ext cx="829151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9" name="Rectangle 3"/>
          <p:cNvSpPr>
            <a:spLocks noGrp="1" noChangeArrowheads="1"/>
          </p:cNvSpPr>
          <p:nvPr>
            <p:ph type="body" idx="1"/>
          </p:nvPr>
        </p:nvSpPr>
        <p:spPr bwMode="auto">
          <a:xfrm>
            <a:off x="457200" y="1484313"/>
            <a:ext cx="8291513" cy="460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30" name="Rectangle 11"/>
          <p:cNvSpPr>
            <a:spLocks noChangeArrowheads="1"/>
          </p:cNvSpPr>
          <p:nvPr/>
        </p:nvSpPr>
        <p:spPr bwMode="auto">
          <a:xfrm>
            <a:off x="0" y="6605588"/>
            <a:ext cx="9139238" cy="27781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zh-CN" altLang="en-US"/>
          </a:p>
        </p:txBody>
      </p:sp>
      <p:sp>
        <p:nvSpPr>
          <p:cNvPr id="2" name="Rectangle 4"/>
          <p:cNvSpPr>
            <a:spLocks noGrp="1" noChangeArrowheads="1"/>
          </p:cNvSpPr>
          <p:nvPr>
            <p:ph type="dt" sz="half" idx="2"/>
          </p:nvPr>
        </p:nvSpPr>
        <p:spPr bwMode="auto">
          <a:xfrm>
            <a:off x="457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accent2"/>
                </a:solidFill>
                <a:latin typeface="Arial" charset="0"/>
                <a:ea typeface="宋体" pitchFamily="2" charset="-122"/>
              </a:defRPr>
            </a:lvl1pPr>
          </a:lstStyle>
          <a:p>
            <a:pPr>
              <a:defRPr/>
            </a:pPr>
            <a:endParaRPr lang="en-US" altLang="zh-CN"/>
          </a:p>
        </p:txBody>
      </p:sp>
      <p:sp>
        <p:nvSpPr>
          <p:cNvPr id="3" name="Rectangle 5"/>
          <p:cNvSpPr>
            <a:spLocks noGrp="1" noChangeArrowheads="1"/>
          </p:cNvSpPr>
          <p:nvPr>
            <p:ph type="ftr" sz="quarter" idx="3"/>
          </p:nvPr>
        </p:nvSpPr>
        <p:spPr bwMode="auto">
          <a:xfrm>
            <a:off x="3124200" y="6561138"/>
            <a:ext cx="2895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chemeClr val="accent2"/>
                </a:solidFill>
                <a:latin typeface="Arial" charset="0"/>
                <a:ea typeface="宋体" pitchFamily="2" charset="-122"/>
              </a:defRPr>
            </a:lvl1pPr>
          </a:lstStyle>
          <a:p>
            <a:pPr>
              <a:defRPr/>
            </a:pPr>
            <a:endParaRPr lang="en-US" altLang="zh-CN"/>
          </a:p>
        </p:txBody>
      </p:sp>
      <p:sp>
        <p:nvSpPr>
          <p:cNvPr id="4" name="Rectangle 6"/>
          <p:cNvSpPr>
            <a:spLocks noGrp="1" noChangeArrowheads="1"/>
          </p:cNvSpPr>
          <p:nvPr>
            <p:ph type="sldNum" sz="quarter" idx="4"/>
          </p:nvPr>
        </p:nvSpPr>
        <p:spPr bwMode="auto">
          <a:xfrm>
            <a:off x="6553200" y="6561138"/>
            <a:ext cx="2133600" cy="279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chemeClr val="accent2"/>
                </a:solidFill>
                <a:latin typeface="Arial" charset="0"/>
                <a:ea typeface="宋体" pitchFamily="2" charset="-122"/>
              </a:defRPr>
            </a:lvl1pPr>
          </a:lstStyle>
          <a:p>
            <a:pPr>
              <a:defRPr/>
            </a:pPr>
            <a:fld id="{5275058C-219A-46F7-9BC5-61419EA47857}"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265" r:id="rId1"/>
    <p:sldLayoutId id="2147484266" r:id="rId2"/>
    <p:sldLayoutId id="2147484267" r:id="rId3"/>
    <p:sldLayoutId id="2147484268" r:id="rId4"/>
    <p:sldLayoutId id="2147484269" r:id="rId5"/>
    <p:sldLayoutId id="2147484270" r:id="rId6"/>
    <p:sldLayoutId id="2147484271" r:id="rId7"/>
  </p:sldLayoutIdLst>
  <p:transition>
    <p:wipe dir="r"/>
  </p:transition>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cs typeface="Arial" charset="0"/>
        </a:defRPr>
      </a:lvl2pPr>
      <a:lvl3pPr algn="l" rtl="0" eaLnBrk="0" fontAlgn="base" hangingPunct="0">
        <a:spcBef>
          <a:spcPct val="0"/>
        </a:spcBef>
        <a:spcAft>
          <a:spcPct val="0"/>
        </a:spcAft>
        <a:defRPr sz="3600">
          <a:solidFill>
            <a:schemeClr val="tx2"/>
          </a:solidFill>
          <a:latin typeface="Arial" charset="0"/>
          <a:cs typeface="Arial" charset="0"/>
        </a:defRPr>
      </a:lvl3pPr>
      <a:lvl4pPr algn="l" rtl="0" eaLnBrk="0" fontAlgn="base" hangingPunct="0">
        <a:spcBef>
          <a:spcPct val="0"/>
        </a:spcBef>
        <a:spcAft>
          <a:spcPct val="0"/>
        </a:spcAft>
        <a:defRPr sz="3600">
          <a:solidFill>
            <a:schemeClr val="tx2"/>
          </a:solidFill>
          <a:latin typeface="Arial" charset="0"/>
          <a:cs typeface="Arial" charset="0"/>
        </a:defRPr>
      </a:lvl4pPr>
      <a:lvl5pPr algn="l" rtl="0" eaLnBrk="0" fontAlgn="base" hangingPunct="0">
        <a:spcBef>
          <a:spcPct val="0"/>
        </a:spcBef>
        <a:spcAft>
          <a:spcPct val="0"/>
        </a:spcAft>
        <a:defRPr sz="3600">
          <a:solidFill>
            <a:schemeClr val="tx2"/>
          </a:solidFill>
          <a:latin typeface="Arial" charset="0"/>
          <a:cs typeface="Arial" charset="0"/>
        </a:defRPr>
      </a:lvl5pPr>
      <a:lvl6pPr marL="457200" algn="l" rtl="0" fontAlgn="base">
        <a:spcBef>
          <a:spcPct val="0"/>
        </a:spcBef>
        <a:spcAft>
          <a:spcPct val="0"/>
        </a:spcAft>
        <a:defRPr sz="3600">
          <a:solidFill>
            <a:schemeClr val="tx2"/>
          </a:solidFill>
          <a:latin typeface="Arial" charset="0"/>
          <a:cs typeface="Arial" charset="0"/>
        </a:defRPr>
      </a:lvl6pPr>
      <a:lvl7pPr marL="914400" algn="l" rtl="0" fontAlgn="base">
        <a:spcBef>
          <a:spcPct val="0"/>
        </a:spcBef>
        <a:spcAft>
          <a:spcPct val="0"/>
        </a:spcAft>
        <a:defRPr sz="3600">
          <a:solidFill>
            <a:schemeClr val="tx2"/>
          </a:solidFill>
          <a:latin typeface="Arial" charset="0"/>
          <a:cs typeface="Arial" charset="0"/>
        </a:defRPr>
      </a:lvl7pPr>
      <a:lvl8pPr marL="1371600" algn="l" rtl="0" fontAlgn="base">
        <a:spcBef>
          <a:spcPct val="0"/>
        </a:spcBef>
        <a:spcAft>
          <a:spcPct val="0"/>
        </a:spcAft>
        <a:defRPr sz="3600">
          <a:solidFill>
            <a:schemeClr val="tx2"/>
          </a:solidFill>
          <a:latin typeface="Arial" charset="0"/>
          <a:cs typeface="Arial" charset="0"/>
        </a:defRPr>
      </a:lvl8pPr>
      <a:lvl9pPr marL="1828800" algn="l" rtl="0" fontAlgn="base">
        <a:spcBef>
          <a:spcPct val="0"/>
        </a:spcBef>
        <a:spcAft>
          <a:spcPct val="0"/>
        </a:spcAft>
        <a:defRPr sz="36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bg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3.xml"/><Relationship Id="rId1" Type="http://schemas.openxmlformats.org/officeDocument/2006/relationships/vmlDrawing" Target="../drawings/vmlDrawing2.vml"/><Relationship Id="rId4" Type="http://schemas.openxmlformats.org/officeDocument/2006/relationships/image" Target="../media/image9.wmf"/></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37.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3.xml"/><Relationship Id="rId1" Type="http://schemas.openxmlformats.org/officeDocument/2006/relationships/vmlDrawing" Target="../drawings/vmlDrawing5.vml"/><Relationship Id="rId4" Type="http://schemas.openxmlformats.org/officeDocument/2006/relationships/image" Target="../media/image38.w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6.vml"/><Relationship Id="rId5" Type="http://schemas.openxmlformats.org/officeDocument/2006/relationships/image" Target="../media/image39.png"/><Relationship Id="rId4" Type="http://schemas.openxmlformats.org/officeDocument/2006/relationships/image" Target="../media/image38.wmf"/></Relationships>
</file>

<file path=ppt/slides/_rels/slide9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ctrTitle"/>
          </p:nvPr>
        </p:nvSpPr>
        <p:spPr>
          <a:xfrm>
            <a:off x="446088" y="296863"/>
            <a:ext cx="6937375" cy="1655762"/>
          </a:xfrm>
        </p:spPr>
        <p:txBody>
          <a:bodyPr/>
          <a:lstStyle/>
          <a:p>
            <a:pPr algn="ctr" eaLnBrk="1" hangingPunct="1"/>
            <a:r>
              <a:rPr lang="zh-CN" altLang="en-US" sz="4000" b="1">
                <a:ea typeface="黑体" pitchFamily="49" charset="-122"/>
              </a:rPr>
              <a:t>数据结构</a:t>
            </a:r>
            <a:r>
              <a:rPr lang="en-US" altLang="zh-CN" sz="4000" b="1">
                <a:ea typeface="黑体" pitchFamily="49" charset="-122"/>
              </a:rPr>
              <a:t>—C++</a:t>
            </a:r>
            <a:r>
              <a:rPr lang="zh-CN" altLang="en-US" sz="4000" b="1">
                <a:ea typeface="黑体" pitchFamily="49" charset="-122"/>
              </a:rPr>
              <a:t>实现</a:t>
            </a:r>
          </a:p>
        </p:txBody>
      </p:sp>
      <p:sp>
        <p:nvSpPr>
          <p:cNvPr id="6" name="副标题 3">
            <a:extLst>
              <a:ext uri="{FF2B5EF4-FFF2-40B4-BE49-F238E27FC236}">
                <a16:creationId xmlns:a16="http://schemas.microsoft.com/office/drawing/2014/main" id="{F2880EC2-3E5A-4E3B-93CB-CE3A153F870D}"/>
              </a:ext>
            </a:extLst>
          </p:cNvPr>
          <p:cNvSpPr>
            <a:spLocks noGrp="1"/>
          </p:cNvSpPr>
          <p:nvPr/>
        </p:nvSpPr>
        <p:spPr bwMode="auto">
          <a:xfrm>
            <a:off x="3311860" y="2996952"/>
            <a:ext cx="5581650" cy="3240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rtl="0" eaLnBrk="0" fontAlgn="base" hangingPunct="0">
              <a:spcBef>
                <a:spcPct val="20000"/>
              </a:spcBef>
              <a:spcAft>
                <a:spcPct val="0"/>
              </a:spcAft>
              <a:buFontTx/>
              <a:buNone/>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bg1"/>
                </a:solidFill>
                <a:latin typeface="+mn-lt"/>
                <a:cs typeface="+mn-cs"/>
              </a:defRPr>
            </a:lvl2pPr>
            <a:lvl3pPr marL="1143000" indent="-228600" algn="l" rtl="0" eaLnBrk="0" fontAlgn="base" hangingPunct="0">
              <a:spcBef>
                <a:spcPct val="20000"/>
              </a:spcBef>
              <a:spcAft>
                <a:spcPct val="0"/>
              </a:spcAft>
              <a:buChar char="•"/>
              <a:defRPr sz="2400">
                <a:solidFill>
                  <a:schemeClr val="bg1"/>
                </a:solidFill>
                <a:latin typeface="+mn-lt"/>
                <a:cs typeface="+mn-cs"/>
              </a:defRPr>
            </a:lvl3pPr>
            <a:lvl4pPr marL="1600200" indent="-228600" algn="l" rtl="0" eaLnBrk="0" fontAlgn="base" hangingPunct="0">
              <a:spcBef>
                <a:spcPct val="20000"/>
              </a:spcBef>
              <a:spcAft>
                <a:spcPct val="0"/>
              </a:spcAft>
              <a:buChar char="–"/>
              <a:defRPr sz="2000">
                <a:solidFill>
                  <a:schemeClr val="bg1"/>
                </a:solidFill>
                <a:latin typeface="+mn-lt"/>
                <a:cs typeface="+mn-cs"/>
              </a:defRPr>
            </a:lvl4pPr>
            <a:lvl5pPr marL="2057400" indent="-228600" algn="l" rtl="0" eaLnBrk="0" fontAlgn="base" hangingPunct="0">
              <a:spcBef>
                <a:spcPct val="20000"/>
              </a:spcBef>
              <a:spcAft>
                <a:spcPct val="0"/>
              </a:spcAft>
              <a:buChar char="»"/>
              <a:defRPr sz="2000">
                <a:solidFill>
                  <a:schemeClr val="bg1"/>
                </a:solidFill>
                <a:latin typeface="+mn-lt"/>
                <a:cs typeface="+mn-cs"/>
              </a:defRPr>
            </a:lvl5pPr>
            <a:lvl6pPr marL="2514600" indent="-228600" algn="l" rtl="0" fontAlgn="base">
              <a:spcBef>
                <a:spcPct val="20000"/>
              </a:spcBef>
              <a:spcAft>
                <a:spcPct val="0"/>
              </a:spcAft>
              <a:buChar char="»"/>
              <a:defRPr sz="2000">
                <a:solidFill>
                  <a:schemeClr val="bg1"/>
                </a:solidFill>
                <a:latin typeface="+mn-lt"/>
                <a:cs typeface="+mn-cs"/>
              </a:defRPr>
            </a:lvl6pPr>
            <a:lvl7pPr marL="2971800" indent="-228600" algn="l" rtl="0" fontAlgn="base">
              <a:spcBef>
                <a:spcPct val="20000"/>
              </a:spcBef>
              <a:spcAft>
                <a:spcPct val="0"/>
              </a:spcAft>
              <a:buChar char="»"/>
              <a:defRPr sz="2000">
                <a:solidFill>
                  <a:schemeClr val="bg1"/>
                </a:solidFill>
                <a:latin typeface="+mn-lt"/>
                <a:cs typeface="+mn-cs"/>
              </a:defRPr>
            </a:lvl7pPr>
            <a:lvl8pPr marL="3429000" indent="-228600" algn="l" rtl="0" fontAlgn="base">
              <a:spcBef>
                <a:spcPct val="20000"/>
              </a:spcBef>
              <a:spcAft>
                <a:spcPct val="0"/>
              </a:spcAft>
              <a:buChar char="»"/>
              <a:defRPr sz="2000">
                <a:solidFill>
                  <a:schemeClr val="bg1"/>
                </a:solidFill>
                <a:latin typeface="+mn-lt"/>
                <a:cs typeface="+mn-cs"/>
              </a:defRPr>
            </a:lvl8pPr>
            <a:lvl9pPr marL="3886200" indent="-228600" algn="l" rtl="0" fontAlgn="base">
              <a:spcBef>
                <a:spcPct val="20000"/>
              </a:spcBef>
              <a:spcAft>
                <a:spcPct val="0"/>
              </a:spcAft>
              <a:buChar char="»"/>
              <a:defRPr sz="2000">
                <a:solidFill>
                  <a:schemeClr val="bg1"/>
                </a:solidFill>
                <a:latin typeface="+mn-lt"/>
                <a:cs typeface="+mn-cs"/>
              </a:defRPr>
            </a:lvl9pPr>
          </a:lstStyle>
          <a:p>
            <a:pPr>
              <a:lnSpc>
                <a:spcPct val="150000"/>
              </a:lnSpc>
            </a:pPr>
            <a:r>
              <a:rPr lang="zh-CN" altLang="en-US" sz="2800" b="1" dirty="0">
                <a:latin typeface="楷体_GB2312"/>
                <a:ea typeface="楷体_GB2312"/>
                <a:cs typeface="楷体_GB2312"/>
              </a:rPr>
              <a:t>沈 俊</a:t>
            </a:r>
            <a:endParaRPr lang="en-US" altLang="zh-CN" sz="2800" b="1" dirty="0">
              <a:latin typeface="楷体_GB2312"/>
              <a:ea typeface="楷体_GB2312"/>
              <a:cs typeface="楷体_GB2312"/>
            </a:endParaRPr>
          </a:p>
          <a:p>
            <a:pPr>
              <a:lnSpc>
                <a:spcPct val="150000"/>
              </a:lnSpc>
            </a:pPr>
            <a:r>
              <a:rPr lang="en-US" altLang="zh-CN" sz="2800" b="1" dirty="0">
                <a:latin typeface="楷体_GB2312"/>
                <a:ea typeface="楷体_GB2312"/>
                <a:cs typeface="楷体_GB2312"/>
              </a:rPr>
              <a:t>jshen@t.shu.edu.cn</a:t>
            </a:r>
          </a:p>
          <a:p>
            <a:pPr>
              <a:lnSpc>
                <a:spcPct val="150000"/>
              </a:lnSpc>
            </a:pPr>
            <a:r>
              <a:rPr lang="zh-CN" altLang="en-US" sz="2800" b="1" dirty="0">
                <a:latin typeface="楷体_GB2312"/>
                <a:ea typeface="楷体_GB2312"/>
                <a:cs typeface="楷体_GB2312"/>
              </a:rPr>
              <a:t>上海大学 计算机工程与科学学院</a:t>
            </a:r>
          </a:p>
          <a:p>
            <a:pPr>
              <a:lnSpc>
                <a:spcPct val="150000"/>
              </a:lnSpc>
            </a:pPr>
            <a:r>
              <a:rPr lang="en-GB" altLang="zh-CN" sz="2800" b="1" dirty="0">
                <a:latin typeface="楷体_GB2312"/>
                <a:ea typeface="楷体_GB2312"/>
                <a:cs typeface="楷体_GB2312"/>
              </a:rPr>
              <a:t>20</a:t>
            </a:r>
            <a:r>
              <a:rPr lang="en-US" altLang="zh-CN" sz="2800" b="1">
                <a:latin typeface="楷体_GB2312"/>
                <a:ea typeface="楷体_GB2312"/>
                <a:cs typeface="楷体_GB2312"/>
              </a:rPr>
              <a:t>20</a:t>
            </a:r>
            <a:r>
              <a:rPr lang="zh-CN" altLang="en-GB" sz="2800" b="1">
                <a:latin typeface="楷体_GB2312"/>
                <a:ea typeface="楷体_GB2312"/>
                <a:cs typeface="楷体_GB2312"/>
              </a:rPr>
              <a:t>年</a:t>
            </a:r>
            <a:r>
              <a:rPr lang="en-GB" altLang="zh-CN" sz="2800" b="1" dirty="0">
                <a:latin typeface="楷体_GB2312"/>
                <a:ea typeface="楷体_GB2312"/>
                <a:cs typeface="楷体_GB2312"/>
              </a:rPr>
              <a:t>12</a:t>
            </a:r>
            <a:r>
              <a:rPr lang="zh-CN" altLang="en-GB" sz="2800" b="1" dirty="0">
                <a:latin typeface="楷体_GB2312"/>
                <a:ea typeface="楷体_GB2312"/>
                <a:cs typeface="楷体_GB2312"/>
              </a:rPr>
              <a:t>月</a:t>
            </a:r>
          </a:p>
        </p:txBody>
      </p:sp>
    </p:spTree>
  </p:cSld>
  <p:clrMapOvr>
    <a:masterClrMapping/>
  </p:clrMapOvr>
  <p:transition spd="slow">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dirty="0">
                <a:latin typeface="+mn-lt"/>
                <a:ea typeface="宋体" pitchFamily="2" charset="-122"/>
              </a:rPr>
              <a:t>template&lt;class </a:t>
            </a:r>
            <a:r>
              <a:rPr lang="en-US" altLang="zh-CN" dirty="0" err="1">
                <a:latin typeface="+mn-lt"/>
                <a:ea typeface="宋体" pitchFamily="2" charset="-122"/>
              </a:rPr>
              <a:t>ElemType</a:t>
            </a:r>
            <a:r>
              <a:rPr lang="en-US" altLang="zh-CN" dirty="0">
                <a:latin typeface="+mn-lt"/>
                <a:ea typeface="宋体" pitchFamily="2" charset="-122"/>
              </a:rPr>
              <a:t>&gt;</a:t>
            </a:r>
          </a:p>
          <a:p>
            <a:pPr eaLnBrk="1" hangingPunct="1">
              <a:buFont typeface="Wingdings 2" pitchFamily="18" charset="2"/>
              <a:buNone/>
              <a:defRPr/>
            </a:pPr>
            <a:r>
              <a:rPr lang="en-US" altLang="zh-CN" dirty="0" err="1">
                <a:latin typeface="+mn-lt"/>
                <a:ea typeface="宋体" pitchFamily="2" charset="-122"/>
              </a:rPr>
              <a:t>SeqStack</a:t>
            </a:r>
            <a:r>
              <a:rPr lang="en-US" altLang="zh-CN" dirty="0">
                <a:latin typeface="+mn-lt"/>
                <a:ea typeface="宋体" pitchFamily="2" charset="-122"/>
              </a:rPr>
              <a:t>&lt;</a:t>
            </a:r>
            <a:r>
              <a:rPr lang="en-US" altLang="zh-CN" dirty="0" err="1">
                <a:latin typeface="+mn-lt"/>
                <a:ea typeface="宋体" pitchFamily="2" charset="-122"/>
              </a:rPr>
              <a:t>ElemType</a:t>
            </a:r>
            <a:r>
              <a:rPr lang="en-US" altLang="zh-CN" dirty="0">
                <a:latin typeface="+mn-lt"/>
                <a:ea typeface="宋体" pitchFamily="2" charset="-122"/>
              </a:rPr>
              <a:t>&gt;::</a:t>
            </a:r>
            <a:r>
              <a:rPr lang="en-US" altLang="zh-CN" dirty="0" err="1">
                <a:latin typeface="+mn-lt"/>
                <a:ea typeface="宋体" pitchFamily="2" charset="-122"/>
              </a:rPr>
              <a:t>SeqStack</a:t>
            </a:r>
            <a:r>
              <a:rPr lang="en-US" altLang="zh-CN" dirty="0">
                <a:latin typeface="+mn-lt"/>
                <a:ea typeface="宋体" pitchFamily="2" charset="-122"/>
              </a:rPr>
              <a:t>(</a:t>
            </a:r>
            <a:r>
              <a:rPr lang="en-US" altLang="zh-CN" dirty="0" err="1">
                <a:latin typeface="+mn-lt"/>
                <a:ea typeface="宋体" pitchFamily="2" charset="-122"/>
              </a:rPr>
              <a:t>int</a:t>
            </a:r>
            <a:r>
              <a:rPr lang="en-US" altLang="zh-CN" dirty="0">
                <a:latin typeface="+mn-lt"/>
                <a:ea typeface="宋体" pitchFamily="2" charset="-122"/>
              </a:rPr>
              <a:t> size)</a:t>
            </a:r>
          </a:p>
          <a:p>
            <a:pPr eaLnBrk="1" hangingPunct="1">
              <a:buFont typeface="Wingdings 2" pitchFamily="18" charset="2"/>
              <a:buNone/>
              <a:defRPr/>
            </a:pPr>
            <a:r>
              <a:rPr lang="en-US" altLang="zh-CN" dirty="0">
                <a:latin typeface="+mn-lt"/>
                <a:ea typeface="宋体" pitchFamily="2" charset="-122"/>
              </a:rPr>
              <a:t>// </a:t>
            </a:r>
            <a:r>
              <a:rPr lang="zh-CN" altLang="en-US" dirty="0">
                <a:latin typeface="+mn-lt"/>
                <a:ea typeface="宋体" pitchFamily="2" charset="-122"/>
              </a:rPr>
              <a:t>操作结果：构造一个最大容量为</a:t>
            </a:r>
            <a:r>
              <a:rPr lang="en-US" altLang="zh-CN" dirty="0">
                <a:latin typeface="+mn-lt"/>
                <a:ea typeface="宋体" pitchFamily="2" charset="-122"/>
              </a:rPr>
              <a:t>size</a:t>
            </a:r>
            <a:r>
              <a:rPr lang="zh-CN" altLang="en-US" dirty="0">
                <a:latin typeface="+mn-lt"/>
                <a:ea typeface="宋体" pitchFamily="2" charset="-122"/>
              </a:rPr>
              <a:t>的空栈</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r>
              <a:rPr lang="en-US" altLang="zh-CN" dirty="0">
                <a:latin typeface="+mn-lt"/>
                <a:ea typeface="宋体" pitchFamily="2" charset="-122"/>
              </a:rPr>
              <a:t>	</a:t>
            </a:r>
            <a:r>
              <a:rPr lang="en-US" altLang="zh-CN" dirty="0" err="1">
                <a:latin typeface="+mn-lt"/>
                <a:ea typeface="宋体" pitchFamily="2" charset="-122"/>
              </a:rPr>
              <a:t>maxSize</a:t>
            </a:r>
            <a:r>
              <a:rPr lang="en-US" altLang="zh-CN" dirty="0">
                <a:latin typeface="+mn-lt"/>
                <a:ea typeface="宋体" pitchFamily="2" charset="-122"/>
              </a:rPr>
              <a:t> = size;</a:t>
            </a:r>
          </a:p>
          <a:p>
            <a:pPr eaLnBrk="1" hangingPunct="1">
              <a:buFont typeface="Wingdings 2" pitchFamily="18" charset="2"/>
              <a:buNone/>
              <a:defRPr/>
            </a:pPr>
            <a:r>
              <a:rPr lang="zh-CN" altLang="en-US" dirty="0">
                <a:latin typeface="+mn-lt"/>
                <a:ea typeface="宋体" pitchFamily="2" charset="-122"/>
              </a:rPr>
              <a:t>	</a:t>
            </a:r>
            <a:r>
              <a:rPr lang="en-US" altLang="zh-CN" dirty="0" err="1">
                <a:latin typeface="+mn-lt"/>
                <a:ea typeface="宋体" pitchFamily="2" charset="-122"/>
              </a:rPr>
              <a:t>elems</a:t>
            </a:r>
            <a:r>
              <a:rPr lang="en-US" altLang="zh-CN" dirty="0">
                <a:latin typeface="+mn-lt"/>
                <a:ea typeface="宋体" pitchFamily="2" charset="-122"/>
              </a:rPr>
              <a:t> = new </a:t>
            </a:r>
            <a:r>
              <a:rPr lang="en-US" altLang="zh-CN" dirty="0" err="1">
                <a:latin typeface="+mn-lt"/>
                <a:ea typeface="宋体" pitchFamily="2" charset="-122"/>
              </a:rPr>
              <a:t>ElemType</a:t>
            </a:r>
            <a:r>
              <a:rPr lang="en-US" altLang="zh-CN" dirty="0">
                <a:latin typeface="+mn-lt"/>
                <a:ea typeface="宋体" pitchFamily="2" charset="-122"/>
              </a:rPr>
              <a:t>[</a:t>
            </a:r>
            <a:r>
              <a:rPr lang="en-US" altLang="zh-CN" dirty="0" err="1">
                <a:latin typeface="+mn-lt"/>
                <a:ea typeface="宋体" pitchFamily="2" charset="-122"/>
              </a:rPr>
              <a:t>maxSize</a:t>
            </a:r>
            <a:r>
              <a:rPr lang="en-US" altLang="zh-CN" dirty="0">
                <a:latin typeface="+mn-lt"/>
                <a:ea typeface="宋体" pitchFamily="2" charset="-122"/>
              </a:rPr>
              <a:t>];</a:t>
            </a:r>
          </a:p>
          <a:p>
            <a:pPr eaLnBrk="1" hangingPunct="1">
              <a:buFont typeface="Wingdings 2" pitchFamily="18" charset="2"/>
              <a:buNone/>
              <a:defRPr/>
            </a:pPr>
            <a:r>
              <a:rPr lang="zh-CN" altLang="en-US" dirty="0">
                <a:latin typeface="+mn-lt"/>
                <a:ea typeface="宋体" pitchFamily="2" charset="-122"/>
              </a:rPr>
              <a:t>	</a:t>
            </a:r>
            <a:r>
              <a:rPr lang="en-US" altLang="zh-CN" dirty="0">
                <a:latin typeface="+mn-lt"/>
                <a:ea typeface="宋体" pitchFamily="2" charset="-122"/>
              </a:rPr>
              <a:t>top = -1;	</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endParaRPr lang="zh-CN" altLang="en-US" sz="2000" dirty="0">
              <a:ea typeface="宋体" pitchFamily="2" charset="-122"/>
            </a:endParaRPr>
          </a:p>
        </p:txBody>
      </p:sp>
      <p:sp>
        <p:nvSpPr>
          <p:cNvPr id="23554"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顺序栈的构造函数</a:t>
            </a:r>
            <a:endParaRPr lang="zh-CN" altLang="en-US" dirty="0">
              <a:latin typeface="黑体" pitchFamily="49" charset="-122"/>
              <a:ea typeface="黑体" pitchFamily="49" charset="-122"/>
            </a:endParaRP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475" y="4508500"/>
            <a:ext cx="3371850" cy="1228725"/>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a:spLocks noChangeArrowheads="1"/>
          </p:cNvSpPr>
          <p:nvPr/>
        </p:nvSpPr>
        <p:spPr bwMode="auto">
          <a:xfrm>
            <a:off x="3708400" y="5084763"/>
            <a:ext cx="755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C00000"/>
                </a:solidFill>
              </a:rPr>
              <a:t>size</a:t>
            </a:r>
            <a:endParaRPr lang="zh-CN" altLang="en-US" b="1">
              <a:solidFill>
                <a:srgbClr val="C00000"/>
              </a:solidFill>
            </a:endParaRPr>
          </a:p>
        </p:txBody>
      </p:sp>
      <p:grpSp>
        <p:nvGrpSpPr>
          <p:cNvPr id="6" name="组合 5"/>
          <p:cNvGrpSpPr>
            <a:grpSpLocks/>
          </p:cNvGrpSpPr>
          <p:nvPr/>
        </p:nvGrpSpPr>
        <p:grpSpPr bwMode="auto">
          <a:xfrm>
            <a:off x="2808288" y="5902325"/>
            <a:ext cx="3821112" cy="468313"/>
            <a:chOff x="2807804" y="5902277"/>
            <a:chExt cx="3822073" cy="468052"/>
          </a:xfrm>
        </p:grpSpPr>
        <p:sp>
          <p:nvSpPr>
            <p:cNvPr id="18441" name="矩形 2"/>
            <p:cNvSpPr>
              <a:spLocks noChangeArrowheads="1"/>
            </p:cNvSpPr>
            <p:nvPr/>
          </p:nvSpPr>
          <p:spPr bwMode="auto">
            <a:xfrm>
              <a:off x="2807804" y="5902277"/>
              <a:ext cx="3822073" cy="468052"/>
            </a:xfrm>
            <a:prstGeom prst="rect">
              <a:avLst/>
            </a:prstGeom>
            <a:solidFill>
              <a:srgbClr val="E2ECF6"/>
            </a:solidFill>
            <a:ln w="25400" algn="ctr">
              <a:solidFill>
                <a:schemeClr val="accent2"/>
              </a:solidFill>
              <a:round/>
              <a:headEnd/>
              <a:tailEnd/>
            </a:ln>
          </p:spPr>
          <p:txBody>
            <a:bodyPr anchor="ctr"/>
            <a:lstStyle/>
            <a:p>
              <a:endParaRPr lang="zh-CN" altLang="en-US"/>
            </a:p>
          </p:txBody>
        </p:sp>
        <p:cxnSp>
          <p:nvCxnSpPr>
            <p:cNvPr id="18442" name="直接连接符 4"/>
            <p:cNvCxnSpPr>
              <a:cxnSpLocks noChangeShapeType="1"/>
            </p:cNvCxnSpPr>
            <p:nvPr/>
          </p:nvCxnSpPr>
          <p:spPr bwMode="auto">
            <a:xfrm>
              <a:off x="3275856" y="5902277"/>
              <a:ext cx="0" cy="468052"/>
            </a:xfrm>
            <a:prstGeom prst="line">
              <a:avLst/>
            </a:prstGeom>
            <a:noFill/>
            <a:ln w="25400" algn="ctr">
              <a:solidFill>
                <a:schemeClr val="accent2"/>
              </a:solidFill>
              <a:round/>
              <a:headEnd/>
              <a:tailEnd/>
            </a:ln>
            <a:extLst>
              <a:ext uri="{909E8E84-426E-40DD-AFC4-6F175D3DCCD1}">
                <a14:hiddenFill xmlns:a14="http://schemas.microsoft.com/office/drawing/2010/main">
                  <a:noFill/>
                </a14:hiddenFill>
              </a:ext>
            </a:extLst>
          </p:spPr>
        </p:cxnSp>
        <p:cxnSp>
          <p:nvCxnSpPr>
            <p:cNvPr id="18443" name="直接连接符 8"/>
            <p:cNvCxnSpPr>
              <a:cxnSpLocks noChangeShapeType="1"/>
            </p:cNvCxnSpPr>
            <p:nvPr/>
          </p:nvCxnSpPr>
          <p:spPr bwMode="auto">
            <a:xfrm>
              <a:off x="3707904" y="5902277"/>
              <a:ext cx="0" cy="468052"/>
            </a:xfrm>
            <a:prstGeom prst="line">
              <a:avLst/>
            </a:prstGeom>
            <a:noFill/>
            <a:ln w="25400" algn="ctr">
              <a:solidFill>
                <a:schemeClr val="accent2"/>
              </a:solidFill>
              <a:round/>
              <a:headEnd/>
              <a:tailEnd/>
            </a:ln>
            <a:extLst>
              <a:ext uri="{909E8E84-426E-40DD-AFC4-6F175D3DCCD1}">
                <a14:hiddenFill xmlns:a14="http://schemas.microsoft.com/office/drawing/2010/main">
                  <a:noFill/>
                </a14:hiddenFill>
              </a:ext>
            </a:extLst>
          </p:spPr>
        </p:cxnSp>
      </p:grpSp>
      <p:cxnSp>
        <p:nvCxnSpPr>
          <p:cNvPr id="8" name="直接箭头连接符 7"/>
          <p:cNvCxnSpPr>
            <a:cxnSpLocks noChangeShapeType="1"/>
          </p:cNvCxnSpPr>
          <p:nvPr/>
        </p:nvCxnSpPr>
        <p:spPr bwMode="auto">
          <a:xfrm>
            <a:off x="3059113" y="5270500"/>
            <a:ext cx="0" cy="631825"/>
          </a:xfrm>
          <a:prstGeom prst="straightConnector1">
            <a:avLst/>
          </a:prstGeom>
          <a:noFill/>
          <a:ln w="254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13" name="TextBox 12"/>
          <p:cNvSpPr txBox="1">
            <a:spLocks noChangeArrowheads="1"/>
          </p:cNvSpPr>
          <p:nvPr/>
        </p:nvSpPr>
        <p:spPr bwMode="auto">
          <a:xfrm>
            <a:off x="4716463" y="5084763"/>
            <a:ext cx="755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C00000"/>
                </a:solidFill>
              </a:rPr>
              <a:t>-1</a:t>
            </a:r>
            <a:endParaRPr lang="zh-CN" altLang="en-US" b="1">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fade">
                                      <p:cBhvr>
                                        <p:cTn id="7" dur="5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6" presetClass="entr" presetSubtype="1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circle(in)">
                                      <p:cBhvr>
                                        <p:cTn id="23" dur="20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单向递归</a:t>
            </a:r>
            <a:r>
              <a:rPr lang="zh-CN" altLang="en-US" sz="4800" dirty="0"/>
              <a:t>的</a:t>
            </a:r>
            <a:r>
              <a:rPr lang="zh-CN" altLang="zh-CN" sz="4800" dirty="0"/>
              <a:t>消除</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3" name="TextBox 2"/>
          <p:cNvSpPr txBox="1">
            <a:spLocks noChangeArrowheads="1"/>
          </p:cNvSpPr>
          <p:nvPr/>
        </p:nvSpPr>
        <p:spPr bwMode="auto">
          <a:xfrm>
            <a:off x="3311525" y="1335088"/>
            <a:ext cx="5605463"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solidFill>
                  <a:srgbClr val="000000"/>
                </a:solidFill>
              </a:rPr>
              <a:t>long</a:t>
            </a:r>
            <a:r>
              <a:rPr lang="en-US" altLang="zh-CN" sz="2400">
                <a:solidFill>
                  <a:srgbClr val="000000"/>
                </a:solidFill>
              </a:rPr>
              <a:t> Fib(</a:t>
            </a:r>
            <a:r>
              <a:rPr lang="en-US" altLang="zh-CN" sz="2400" b="1">
                <a:solidFill>
                  <a:srgbClr val="000000"/>
                </a:solidFill>
              </a:rPr>
              <a:t>int</a:t>
            </a:r>
            <a:r>
              <a:rPr lang="en-US" altLang="zh-CN" sz="2400">
                <a:solidFill>
                  <a:srgbClr val="000000"/>
                </a:solidFill>
              </a:rPr>
              <a:t> n)  {</a:t>
            </a:r>
          </a:p>
          <a:p>
            <a:pPr eaLnBrk="1" hangingPunct="1"/>
            <a:r>
              <a:rPr lang="en-US" altLang="zh-CN" sz="2400">
                <a:solidFill>
                  <a:srgbClr val="000000"/>
                </a:solidFill>
              </a:rPr>
              <a:t>     </a:t>
            </a:r>
            <a:r>
              <a:rPr lang="en-US" altLang="zh-CN" sz="2400" b="1">
                <a:solidFill>
                  <a:srgbClr val="000000"/>
                </a:solidFill>
              </a:rPr>
              <a:t>if</a:t>
            </a:r>
            <a:r>
              <a:rPr lang="en-US" altLang="zh-CN" sz="2400">
                <a:solidFill>
                  <a:srgbClr val="000000"/>
                </a:solidFill>
              </a:rPr>
              <a:t> (n == 0 || n ==1 )        </a:t>
            </a:r>
            <a:r>
              <a:rPr lang="en-US" altLang="zh-CN" sz="2400" b="1">
                <a:solidFill>
                  <a:srgbClr val="000000"/>
                </a:solidFill>
              </a:rPr>
              <a:t>return</a:t>
            </a:r>
            <a:r>
              <a:rPr lang="en-US" altLang="zh-CN" sz="2400">
                <a:solidFill>
                  <a:srgbClr val="000000"/>
                </a:solidFill>
              </a:rPr>
              <a:t>  n;     </a:t>
            </a:r>
            <a:endParaRPr lang="zh-CN" altLang="zh-CN" sz="2400">
              <a:solidFill>
                <a:srgbClr val="000000"/>
              </a:solidFill>
            </a:endParaRPr>
          </a:p>
          <a:p>
            <a:pPr eaLnBrk="1" hangingPunct="1"/>
            <a:r>
              <a:rPr lang="en-US" altLang="zh-CN" sz="2400">
                <a:solidFill>
                  <a:srgbClr val="000000"/>
                </a:solidFill>
              </a:rPr>
              <a:t>     </a:t>
            </a:r>
            <a:r>
              <a:rPr lang="en-US" altLang="zh-CN" sz="2400" b="1">
                <a:solidFill>
                  <a:srgbClr val="000000"/>
                </a:solidFill>
              </a:rPr>
              <a:t>else</a:t>
            </a:r>
            <a:r>
              <a:rPr lang="en-US" altLang="zh-CN" sz="2400">
                <a:solidFill>
                  <a:srgbClr val="000000"/>
                </a:solidFill>
              </a:rPr>
              <a:t>       </a:t>
            </a:r>
            <a:r>
              <a:rPr lang="en-US" altLang="zh-CN" sz="2400" b="1">
                <a:solidFill>
                  <a:srgbClr val="000000"/>
                </a:solidFill>
              </a:rPr>
              <a:t>return</a:t>
            </a:r>
            <a:r>
              <a:rPr lang="en-US" altLang="zh-CN" sz="2400">
                <a:solidFill>
                  <a:srgbClr val="000000"/>
                </a:solidFill>
              </a:rPr>
              <a:t> Fib(n-1)+Fib(n-2); </a:t>
            </a:r>
            <a:endParaRPr lang="zh-CN" altLang="zh-CN" sz="2400">
              <a:solidFill>
                <a:srgbClr val="000000"/>
              </a:solidFill>
            </a:endParaRPr>
          </a:p>
          <a:p>
            <a:pPr eaLnBrk="1" hangingPunct="1"/>
            <a:r>
              <a:rPr lang="en-US" altLang="zh-CN" sz="2400">
                <a:solidFill>
                  <a:srgbClr val="000000"/>
                </a:solidFill>
              </a:rPr>
              <a:t>}</a:t>
            </a:r>
            <a:endParaRPr lang="zh-CN" altLang="zh-CN" sz="2400">
              <a:solidFill>
                <a:srgbClr val="000000"/>
              </a:solidFill>
            </a:endParaRPr>
          </a:p>
          <a:p>
            <a:pPr eaLnBrk="1" hangingPunct="1"/>
            <a:endParaRPr lang="zh-CN" altLang="en-US"/>
          </a:p>
        </p:txBody>
      </p:sp>
      <p:sp>
        <p:nvSpPr>
          <p:cNvPr id="5" name="TextBox 4"/>
          <p:cNvSpPr txBox="1">
            <a:spLocks noChangeArrowheads="1"/>
          </p:cNvSpPr>
          <p:nvPr/>
        </p:nvSpPr>
        <p:spPr bwMode="auto">
          <a:xfrm>
            <a:off x="227013" y="2924175"/>
            <a:ext cx="8245475" cy="406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t>long</a:t>
            </a:r>
            <a:r>
              <a:rPr lang="en-US" altLang="zh-CN" sz="2400"/>
              <a:t> Fib (</a:t>
            </a:r>
            <a:r>
              <a:rPr lang="en-US" altLang="zh-CN" sz="2400" b="1"/>
              <a:t>int</a:t>
            </a:r>
            <a:r>
              <a:rPr lang="en-US" altLang="zh-CN" sz="2400"/>
              <a:t> n)    {</a:t>
            </a:r>
            <a:endParaRPr lang="zh-CN" altLang="zh-CN" sz="2400"/>
          </a:p>
          <a:p>
            <a:pPr eaLnBrk="1" hangingPunct="1"/>
            <a:r>
              <a:rPr lang="en-US" altLang="zh-CN" sz="2400" b="1"/>
              <a:t>    if</a:t>
            </a:r>
            <a:r>
              <a:rPr lang="en-US" altLang="zh-CN" sz="2400"/>
              <a:t> (n == 0 || n == 1) </a:t>
            </a:r>
            <a:r>
              <a:rPr lang="en-US" altLang="zh-CN" sz="2400" b="1"/>
              <a:t>return</a:t>
            </a:r>
            <a:r>
              <a:rPr lang="en-US" altLang="zh-CN" sz="2400"/>
              <a:t>  n;</a:t>
            </a:r>
          </a:p>
          <a:p>
            <a:pPr eaLnBrk="1" hangingPunct="1"/>
            <a:r>
              <a:rPr lang="en-US" altLang="zh-CN" sz="2400"/>
              <a:t>    long twoback =0, oneback =1, current;</a:t>
            </a:r>
          </a:p>
          <a:p>
            <a:pPr eaLnBrk="1" hangingPunct="1"/>
            <a:r>
              <a:rPr lang="en-US" altLang="zh-CN" sz="2400" b="1"/>
              <a:t>    for</a:t>
            </a:r>
            <a:r>
              <a:rPr lang="en-US" altLang="zh-CN" sz="2400"/>
              <a:t> (</a:t>
            </a:r>
            <a:r>
              <a:rPr lang="en-US" altLang="zh-CN" sz="2400" b="1"/>
              <a:t>int</a:t>
            </a:r>
            <a:r>
              <a:rPr lang="en-US" altLang="zh-CN" sz="2400"/>
              <a:t> i=2; i&lt;= n; i++) {</a:t>
            </a:r>
          </a:p>
          <a:p>
            <a:pPr eaLnBrk="1" hangingPunct="1"/>
            <a:r>
              <a:rPr lang="en-US" altLang="zh-CN" sz="2400"/>
              <a:t>         current=twoback+oneback;</a:t>
            </a:r>
            <a:endParaRPr lang="zh-CN" altLang="zh-CN" sz="2400"/>
          </a:p>
          <a:p>
            <a:pPr eaLnBrk="1" hangingPunct="1"/>
            <a:r>
              <a:rPr lang="en-US" altLang="zh-CN" sz="2400"/>
              <a:t>         twoback=oneback;</a:t>
            </a:r>
            <a:endParaRPr lang="zh-CN" altLang="zh-CN" sz="2400"/>
          </a:p>
          <a:p>
            <a:pPr eaLnBrk="1" hangingPunct="1"/>
            <a:r>
              <a:rPr lang="en-US" altLang="zh-CN" sz="2400"/>
              <a:t>         oneback=current;</a:t>
            </a:r>
            <a:endParaRPr lang="zh-CN" altLang="zh-CN" sz="2400"/>
          </a:p>
          <a:p>
            <a:pPr eaLnBrk="1" hangingPunct="1"/>
            <a:r>
              <a:rPr lang="en-US" altLang="zh-CN" sz="2400"/>
              <a:t>    }</a:t>
            </a:r>
            <a:endParaRPr lang="zh-CN" altLang="zh-CN" sz="2400"/>
          </a:p>
          <a:p>
            <a:pPr eaLnBrk="1" hangingPunct="1"/>
            <a:r>
              <a:rPr lang="en-US" altLang="zh-CN" sz="2400" b="1"/>
              <a:t>    return</a:t>
            </a:r>
            <a:r>
              <a:rPr lang="en-US" altLang="zh-CN" sz="2400"/>
              <a:t> current;</a:t>
            </a:r>
            <a:endParaRPr lang="zh-CN" altLang="zh-CN" sz="2400"/>
          </a:p>
          <a:p>
            <a:pPr eaLnBrk="1" hangingPunct="1"/>
            <a:r>
              <a:rPr lang="en-US" altLang="zh-CN" sz="2400"/>
              <a:t>}</a:t>
            </a:r>
            <a:endParaRPr lang="zh-CN" altLang="zh-CN" sz="2400"/>
          </a:p>
          <a:p>
            <a:pPr eaLnBrk="1" hangingPunct="1"/>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fltVal val="0"/>
                                          </p:val>
                                        </p:tav>
                                        <p:tav tm="100000">
                                          <p:val>
                                            <p:strVal val="#ppt_w"/>
                                          </p:val>
                                        </p:tav>
                                      </p:tavLst>
                                    </p:anim>
                                    <p:anim calcmode="lin" valueType="num">
                                      <p:cBhvr>
                                        <p:cTn id="13" dur="1000" fill="hold"/>
                                        <p:tgtEl>
                                          <p:spTgt spid="5"/>
                                        </p:tgtEl>
                                        <p:attrNameLst>
                                          <p:attrName>ppt_h</p:attrName>
                                        </p:attrNameLst>
                                      </p:cBhvr>
                                      <p:tavLst>
                                        <p:tav tm="0">
                                          <p:val>
                                            <p:fltVal val="0"/>
                                          </p:val>
                                        </p:tav>
                                        <p:tav tm="100000">
                                          <p:val>
                                            <p:strVal val="#ppt_h"/>
                                          </p:val>
                                        </p:tav>
                                      </p:tavLst>
                                    </p:anim>
                                    <p:anim calcmode="lin" valueType="num">
                                      <p:cBhvr>
                                        <p:cTn id="14" dur="1000" fill="hold"/>
                                        <p:tgtEl>
                                          <p:spTgt spid="5"/>
                                        </p:tgtEl>
                                        <p:attrNameLst>
                                          <p:attrName>style.rotation</p:attrName>
                                        </p:attrNameLst>
                                      </p:cBhvr>
                                      <p:tavLst>
                                        <p:tav tm="0">
                                          <p:val>
                                            <p:fltVal val="90"/>
                                          </p:val>
                                        </p:tav>
                                        <p:tav tm="100000">
                                          <p:val>
                                            <p:fltVal val="0"/>
                                          </p:val>
                                        </p:tav>
                                      </p:tavLst>
                                    </p:anim>
                                    <p:animEffect transition="in" filter="fade">
                                      <p:cBhvr>
                                        <p:cTn id="1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用栈来模拟递归算法</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110596" name="TextBox 2"/>
          <p:cNvSpPr txBox="1">
            <a:spLocks noChangeArrowheads="1"/>
          </p:cNvSpPr>
          <p:nvPr/>
        </p:nvSpPr>
        <p:spPr bwMode="auto">
          <a:xfrm>
            <a:off x="333375" y="1412875"/>
            <a:ext cx="824547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800"/>
              <a:t>struct Datatypes {</a:t>
            </a:r>
            <a:endParaRPr lang="zh-CN" altLang="zh-CN" sz="2800"/>
          </a:p>
          <a:p>
            <a:pPr eaLnBrk="1" hangingPunct="1"/>
            <a:r>
              <a:rPr lang="en-US" altLang="zh-CN" sz="2800"/>
              <a:t>     short </a:t>
            </a:r>
            <a:r>
              <a:rPr lang="en-US" altLang="zh-CN" sz="2800" b="1"/>
              <a:t>int</a:t>
            </a:r>
            <a:r>
              <a:rPr lang="en-US" altLang="zh-CN" sz="2800"/>
              <a:t> retAddr;    // </a:t>
            </a:r>
            <a:r>
              <a:rPr lang="zh-CN" altLang="zh-CN" sz="2800"/>
              <a:t>模仿返回地址</a:t>
            </a:r>
          </a:p>
          <a:p>
            <a:pPr eaLnBrk="1" hangingPunct="1"/>
            <a:r>
              <a:rPr lang="en-US" altLang="zh-CN" sz="2800"/>
              <a:t>     </a:t>
            </a:r>
            <a:r>
              <a:rPr lang="en-US" altLang="zh-CN" sz="2800" b="1"/>
              <a:t>int</a:t>
            </a:r>
            <a:r>
              <a:rPr lang="en-US" altLang="zh-CN" sz="2800"/>
              <a:t> nDisk;                // </a:t>
            </a:r>
            <a:r>
              <a:rPr lang="zh-CN" altLang="zh-CN" sz="2800"/>
              <a:t>参数</a:t>
            </a:r>
            <a:r>
              <a:rPr lang="en-US" altLang="zh-CN" sz="2800"/>
              <a:t>n</a:t>
            </a:r>
            <a:endParaRPr lang="zh-CN" altLang="zh-CN" sz="2800"/>
          </a:p>
          <a:p>
            <a:pPr eaLnBrk="1" hangingPunct="1"/>
            <a:r>
              <a:rPr lang="en-US" altLang="zh-CN" sz="2800"/>
              <a:t>     </a:t>
            </a:r>
            <a:r>
              <a:rPr lang="en-US" altLang="zh-CN" sz="2800" b="1"/>
              <a:t>char</a:t>
            </a:r>
            <a:r>
              <a:rPr lang="en-US" altLang="zh-CN" sz="2800"/>
              <a:t> SourcePeg;    // </a:t>
            </a:r>
            <a:r>
              <a:rPr lang="zh-CN" altLang="zh-CN" sz="2800"/>
              <a:t>参数</a:t>
            </a:r>
            <a:r>
              <a:rPr lang="en-US" altLang="zh-CN" sz="2800"/>
              <a:t>A</a:t>
            </a:r>
            <a:endParaRPr lang="zh-CN" altLang="zh-CN" sz="2800"/>
          </a:p>
          <a:p>
            <a:pPr eaLnBrk="1" hangingPunct="1"/>
            <a:r>
              <a:rPr lang="en-US" altLang="zh-CN" sz="2800"/>
              <a:t>     </a:t>
            </a:r>
            <a:r>
              <a:rPr lang="en-US" altLang="zh-CN" sz="2800" b="1"/>
              <a:t>char</a:t>
            </a:r>
            <a:r>
              <a:rPr lang="en-US" altLang="zh-CN" sz="2800"/>
              <a:t> AuxPeg;         // </a:t>
            </a:r>
            <a:r>
              <a:rPr lang="zh-CN" altLang="zh-CN" sz="2800"/>
              <a:t>参数</a:t>
            </a:r>
            <a:r>
              <a:rPr lang="en-US" altLang="zh-CN" sz="2800"/>
              <a:t>B</a:t>
            </a:r>
            <a:endParaRPr lang="zh-CN" altLang="zh-CN" sz="2800"/>
          </a:p>
          <a:p>
            <a:pPr eaLnBrk="1" hangingPunct="1"/>
            <a:r>
              <a:rPr lang="en-US" altLang="zh-CN" sz="2800"/>
              <a:t>     </a:t>
            </a:r>
            <a:r>
              <a:rPr lang="en-US" altLang="zh-CN" sz="2800" b="1"/>
              <a:t>char</a:t>
            </a:r>
            <a:r>
              <a:rPr lang="en-US" altLang="zh-CN" sz="2800"/>
              <a:t> DestPeg;        // </a:t>
            </a:r>
            <a:r>
              <a:rPr lang="zh-CN" altLang="zh-CN" sz="2800"/>
              <a:t>参数</a:t>
            </a:r>
            <a:r>
              <a:rPr lang="en-US" altLang="zh-CN" sz="2800"/>
              <a:t>C</a:t>
            </a:r>
            <a:endParaRPr lang="zh-CN" altLang="zh-CN" sz="2800"/>
          </a:p>
          <a:p>
            <a:pPr eaLnBrk="1" hangingPunct="1"/>
            <a:r>
              <a:rPr lang="en-US" altLang="zh-CN" sz="2800"/>
              <a:t>};</a:t>
            </a:r>
            <a:endParaRPr lang="zh-CN" altLang="zh-CN" sz="2800"/>
          </a:p>
          <a:p>
            <a:pPr eaLnBrk="1" hangingPunct="1"/>
            <a:endParaRPr lang="zh-CN" altLang="en-US"/>
          </a:p>
        </p:txBody>
      </p:sp>
    </p:spTree>
  </p:cSld>
  <p:clrMapOvr>
    <a:masterClrMapping/>
  </p:clrMapOvr>
  <p:transition>
    <p:wipe dir="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用栈来模拟递归算法</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111620" name="TextBox 2"/>
          <p:cNvSpPr txBox="1">
            <a:spLocks noChangeArrowheads="1"/>
          </p:cNvSpPr>
          <p:nvPr/>
        </p:nvSpPr>
        <p:spPr bwMode="auto">
          <a:xfrm>
            <a:off x="0" y="1268413"/>
            <a:ext cx="91440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b="1"/>
              <a:t>void</a:t>
            </a:r>
            <a:r>
              <a:rPr lang="en-US" altLang="zh-CN" sz="2400"/>
              <a:t> SimuTowers(</a:t>
            </a:r>
            <a:r>
              <a:rPr lang="en-US" altLang="zh-CN" sz="2400" b="1"/>
              <a:t>int</a:t>
            </a:r>
            <a:r>
              <a:rPr lang="en-US" altLang="zh-CN" sz="2400"/>
              <a:t> n, </a:t>
            </a:r>
            <a:r>
              <a:rPr lang="en-US" altLang="zh-CN" sz="2400" b="1"/>
              <a:t>char</a:t>
            </a:r>
            <a:r>
              <a:rPr lang="en-US" altLang="zh-CN" sz="2400"/>
              <a:t> A, </a:t>
            </a:r>
            <a:r>
              <a:rPr lang="en-US" altLang="zh-CN" sz="2400" b="1"/>
              <a:t>char</a:t>
            </a:r>
            <a:r>
              <a:rPr lang="en-US" altLang="zh-CN" sz="2400"/>
              <a:t> B, </a:t>
            </a:r>
            <a:r>
              <a:rPr lang="en-US" altLang="zh-CN" sz="2400" b="1"/>
              <a:t>char</a:t>
            </a:r>
            <a:r>
              <a:rPr lang="en-US" altLang="zh-CN" sz="2400"/>
              <a:t> C)  {</a:t>
            </a:r>
            <a:endParaRPr lang="zh-CN" altLang="zh-CN" sz="2400"/>
          </a:p>
          <a:p>
            <a:pPr eaLnBrk="1" hangingPunct="1"/>
            <a:r>
              <a:rPr lang="en-US" altLang="zh-CN" sz="2400"/>
              <a:t>     Datatypes  currArea;        // </a:t>
            </a:r>
            <a:r>
              <a:rPr lang="zh-CN" altLang="zh-CN" sz="2400"/>
              <a:t>当前工作区</a:t>
            </a:r>
          </a:p>
          <a:p>
            <a:pPr eaLnBrk="1" hangingPunct="1"/>
            <a:r>
              <a:rPr lang="en-US" altLang="zh-CN" sz="2400"/>
              <a:t>     LinkStack&lt;Datatypes&gt; s; // </a:t>
            </a:r>
            <a:r>
              <a:rPr lang="zh-CN" altLang="zh-CN" sz="2400"/>
              <a:t>模拟系统运行时的堆栈</a:t>
            </a:r>
          </a:p>
          <a:p>
            <a:pPr eaLnBrk="1" hangingPunct="1"/>
            <a:r>
              <a:rPr lang="en-US" altLang="zh-CN" sz="2400"/>
              <a:t>     </a:t>
            </a:r>
            <a:r>
              <a:rPr lang="en-US" altLang="zh-CN" sz="2400" b="1"/>
              <a:t>char</a:t>
            </a:r>
            <a:r>
              <a:rPr lang="en-US" altLang="zh-CN" sz="2400"/>
              <a:t> temp;</a:t>
            </a:r>
            <a:endParaRPr lang="zh-CN" altLang="zh-CN" sz="2400"/>
          </a:p>
          <a:p>
            <a:pPr eaLnBrk="1" hangingPunct="1"/>
            <a:r>
              <a:rPr lang="en-US" altLang="zh-CN" sz="2400"/>
              <a:t>     short </a:t>
            </a:r>
            <a:r>
              <a:rPr lang="en-US" altLang="zh-CN" sz="2400" b="1"/>
              <a:t>int</a:t>
            </a:r>
            <a:r>
              <a:rPr lang="en-US" altLang="zh-CN" sz="2400"/>
              <a:t> i;</a:t>
            </a:r>
            <a:endParaRPr lang="zh-CN" altLang="zh-CN" sz="2400"/>
          </a:p>
          <a:p>
            <a:pPr eaLnBrk="1" hangingPunct="1"/>
            <a:r>
              <a:rPr lang="en-US" altLang="zh-CN" sz="2400"/>
              <a:t>     currArea.retAddr =1;        currArea.nDisk =n;</a:t>
            </a:r>
            <a:endParaRPr lang="zh-CN" altLang="zh-CN" sz="2400"/>
          </a:p>
          <a:p>
            <a:pPr eaLnBrk="1" hangingPunct="1"/>
            <a:r>
              <a:rPr lang="en-US" altLang="zh-CN" sz="2400"/>
              <a:t>     currArea.SourcePeg =A;  currArea.AuxPeg =B;</a:t>
            </a:r>
            <a:endParaRPr lang="zh-CN" altLang="zh-CN" sz="2400"/>
          </a:p>
          <a:p>
            <a:pPr eaLnBrk="1" hangingPunct="1"/>
            <a:r>
              <a:rPr lang="en-US" altLang="zh-CN" sz="2400"/>
              <a:t>     currArea.DestPeg =C;     s.Push(currArea);</a:t>
            </a:r>
          </a:p>
          <a:p>
            <a:pPr eaLnBrk="1" hangingPunct="1"/>
            <a:r>
              <a:rPr lang="en-US" altLang="zh-CN" sz="2400"/>
              <a:t>start:</a:t>
            </a:r>
            <a:endParaRPr lang="zh-CN" altLang="zh-CN" sz="2400"/>
          </a:p>
          <a:p>
            <a:pPr eaLnBrk="1" hangingPunct="1"/>
            <a:r>
              <a:rPr lang="en-US" altLang="zh-CN" sz="2400"/>
              <a:t>     </a:t>
            </a:r>
            <a:r>
              <a:rPr lang="en-US" altLang="zh-CN" sz="2400" b="1"/>
              <a:t>if</a:t>
            </a:r>
            <a:r>
              <a:rPr lang="en-US" altLang="zh-CN" sz="2400"/>
              <a:t> (currArea.nDisk==1){</a:t>
            </a:r>
            <a:endParaRPr lang="zh-CN" altLang="zh-CN" sz="2400"/>
          </a:p>
          <a:p>
            <a:pPr eaLnBrk="1" hangingPunct="1"/>
            <a:r>
              <a:rPr lang="en-US" altLang="zh-CN" sz="2400"/>
              <a:t>        </a:t>
            </a:r>
            <a:r>
              <a:rPr lang="en-US" altLang="zh-CN" sz="2400" b="1"/>
              <a:t>cout</a:t>
            </a:r>
            <a:r>
              <a:rPr lang="en-US" altLang="zh-CN" sz="2400"/>
              <a:t> &lt;&lt; "Move Disk 1 from Peg " &lt;&lt;    currArea.SourcePeg</a:t>
            </a:r>
            <a:endParaRPr lang="zh-CN" altLang="zh-CN" sz="2400"/>
          </a:p>
          <a:p>
            <a:pPr eaLnBrk="1" hangingPunct="1"/>
            <a:r>
              <a:rPr lang="en-US" altLang="zh-CN" sz="2400"/>
              <a:t>             &lt;&lt; " to Peg " &lt;&lt; currArea.DestPeg &lt;&lt; </a:t>
            </a:r>
            <a:r>
              <a:rPr lang="en-US" altLang="zh-CN" sz="2400" b="1"/>
              <a:t>endl</a:t>
            </a:r>
            <a:r>
              <a:rPr lang="en-US" altLang="zh-CN" sz="2400"/>
              <a:t>;</a:t>
            </a:r>
            <a:endParaRPr lang="zh-CN" altLang="zh-CN" sz="2400"/>
          </a:p>
          <a:p>
            <a:pPr eaLnBrk="1" hangingPunct="1"/>
            <a:r>
              <a:rPr lang="en-US" altLang="zh-CN" sz="2400"/>
              <a:t>        i=currArea.retAddr;</a:t>
            </a:r>
            <a:endParaRPr lang="zh-CN" altLang="zh-CN" sz="2400"/>
          </a:p>
          <a:p>
            <a:pPr eaLnBrk="1" hangingPunct="1"/>
            <a:r>
              <a:rPr lang="en-US" altLang="zh-CN" sz="2400"/>
              <a:t>        s.Pop(currArea);     // </a:t>
            </a:r>
            <a:r>
              <a:rPr lang="zh-CN" altLang="zh-CN" sz="2400"/>
              <a:t>出栈恢复当前工作区</a:t>
            </a:r>
          </a:p>
        </p:txBody>
      </p:sp>
    </p:spTree>
  </p:cSld>
  <p:clrMapOvr>
    <a:masterClrMapping/>
  </p:clrMapOvr>
  <p:transition>
    <p:wipe dir="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用栈来模拟递归算法</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112644" name="TextBox 2"/>
          <p:cNvSpPr txBox="1">
            <a:spLocks noChangeArrowheads="1"/>
          </p:cNvSpPr>
          <p:nvPr/>
        </p:nvSpPr>
        <p:spPr bwMode="auto">
          <a:xfrm>
            <a:off x="0" y="1268413"/>
            <a:ext cx="91440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t>        </a:t>
            </a:r>
            <a:r>
              <a:rPr lang="en-US" altLang="zh-CN" sz="2400" b="1"/>
              <a:t>switch</a:t>
            </a:r>
            <a:r>
              <a:rPr lang="en-US" altLang="zh-CN" sz="2400"/>
              <a:t>(i) {</a:t>
            </a:r>
            <a:endParaRPr lang="zh-CN" altLang="zh-CN" sz="2400"/>
          </a:p>
          <a:p>
            <a:pPr eaLnBrk="1" hangingPunct="1"/>
            <a:r>
              <a:rPr lang="en-US" altLang="zh-CN" sz="2400"/>
              <a:t>           </a:t>
            </a:r>
            <a:r>
              <a:rPr lang="en-US" altLang="zh-CN" sz="2400" b="1"/>
              <a:t>case</a:t>
            </a:r>
            <a:r>
              <a:rPr lang="en-US" altLang="zh-CN" sz="2400"/>
              <a:t> 1: </a:t>
            </a:r>
            <a:r>
              <a:rPr lang="en-US" altLang="zh-CN" sz="2400" b="1"/>
              <a:t>goto</a:t>
            </a:r>
            <a:r>
              <a:rPr lang="en-US" altLang="zh-CN" sz="2400"/>
              <a:t> L1;</a:t>
            </a:r>
            <a:endParaRPr lang="zh-CN" altLang="zh-CN" sz="2400"/>
          </a:p>
          <a:p>
            <a:pPr eaLnBrk="1" hangingPunct="1"/>
            <a:r>
              <a:rPr lang="en-US" altLang="zh-CN" sz="2400"/>
              <a:t>           </a:t>
            </a:r>
            <a:r>
              <a:rPr lang="en-US" altLang="zh-CN" sz="2400" b="1"/>
              <a:t>case</a:t>
            </a:r>
            <a:r>
              <a:rPr lang="en-US" altLang="zh-CN" sz="2400"/>
              <a:t> 2: </a:t>
            </a:r>
            <a:r>
              <a:rPr lang="en-US" altLang="zh-CN" sz="2400" b="1"/>
              <a:t>goto</a:t>
            </a:r>
            <a:r>
              <a:rPr lang="en-US" altLang="zh-CN" sz="2400"/>
              <a:t> L2;</a:t>
            </a:r>
            <a:endParaRPr lang="zh-CN" altLang="zh-CN" sz="2400"/>
          </a:p>
          <a:p>
            <a:pPr eaLnBrk="1" hangingPunct="1"/>
            <a:r>
              <a:rPr lang="en-US" altLang="zh-CN" sz="2400"/>
              <a:t>           </a:t>
            </a:r>
            <a:r>
              <a:rPr lang="en-US" altLang="zh-CN" sz="2400" b="1"/>
              <a:t>case</a:t>
            </a:r>
            <a:r>
              <a:rPr lang="en-US" altLang="zh-CN" sz="2400"/>
              <a:t> 3: </a:t>
            </a:r>
            <a:r>
              <a:rPr lang="en-US" altLang="zh-CN" sz="2400" b="1"/>
              <a:t>goto</a:t>
            </a:r>
            <a:r>
              <a:rPr lang="en-US" altLang="zh-CN" sz="2400"/>
              <a:t> L3;</a:t>
            </a:r>
            <a:endParaRPr lang="zh-CN" altLang="zh-CN" sz="2400"/>
          </a:p>
          <a:p>
            <a:pPr eaLnBrk="1" hangingPunct="1"/>
            <a:r>
              <a:rPr lang="en-US" altLang="zh-CN" sz="2400"/>
              <a:t>        }</a:t>
            </a:r>
            <a:endParaRPr lang="zh-CN" altLang="zh-CN" sz="2400"/>
          </a:p>
          <a:p>
            <a:pPr eaLnBrk="1" hangingPunct="1"/>
            <a:r>
              <a:rPr lang="en-US" altLang="zh-CN" sz="2400"/>
              <a:t>     }</a:t>
            </a:r>
            <a:endParaRPr lang="zh-CN" altLang="zh-CN" sz="2400"/>
          </a:p>
          <a:p>
            <a:pPr eaLnBrk="1" hangingPunct="1"/>
            <a:r>
              <a:rPr lang="en-US" altLang="zh-CN" sz="2400"/>
              <a:t>     s.Push(currArea);                  // </a:t>
            </a:r>
            <a:r>
              <a:rPr lang="zh-CN" altLang="zh-CN" sz="2400"/>
              <a:t>当前工作区入栈</a:t>
            </a:r>
          </a:p>
          <a:p>
            <a:pPr eaLnBrk="1" hangingPunct="1"/>
            <a:r>
              <a:rPr lang="en-US" altLang="zh-CN" sz="2400"/>
              <a:t>     currArea.nDisk--;</a:t>
            </a:r>
            <a:endParaRPr lang="zh-CN" altLang="zh-CN" sz="2400"/>
          </a:p>
          <a:p>
            <a:pPr eaLnBrk="1" hangingPunct="1"/>
            <a:r>
              <a:rPr lang="en-US" altLang="zh-CN" sz="2400"/>
              <a:t>     temp=currArea.AuxPeg;</a:t>
            </a:r>
            <a:endParaRPr lang="zh-CN" altLang="zh-CN" sz="2400"/>
          </a:p>
          <a:p>
            <a:pPr eaLnBrk="1" hangingPunct="1"/>
            <a:r>
              <a:rPr lang="en-US" altLang="zh-CN" sz="2400"/>
              <a:t>     currArea. AuxPeg =currArea.DestPeg;</a:t>
            </a:r>
            <a:endParaRPr lang="zh-CN" altLang="zh-CN" sz="2400"/>
          </a:p>
          <a:p>
            <a:pPr eaLnBrk="1" hangingPunct="1"/>
            <a:r>
              <a:rPr lang="en-US" altLang="zh-CN" sz="2400"/>
              <a:t>     currArea.DestPeg =temp;</a:t>
            </a:r>
            <a:endParaRPr lang="zh-CN" altLang="zh-CN" sz="2400"/>
          </a:p>
          <a:p>
            <a:pPr eaLnBrk="1" hangingPunct="1"/>
            <a:r>
              <a:rPr lang="en-US" altLang="zh-CN" sz="2400"/>
              <a:t>     currArea.retAddr =2;</a:t>
            </a:r>
            <a:endParaRPr lang="zh-CN" altLang="zh-CN" sz="2400"/>
          </a:p>
          <a:p>
            <a:pPr eaLnBrk="1" hangingPunct="1"/>
            <a:r>
              <a:rPr lang="en-US" altLang="zh-CN" sz="2400"/>
              <a:t>     </a:t>
            </a:r>
            <a:r>
              <a:rPr lang="en-US" altLang="zh-CN" sz="2400" b="1"/>
              <a:t>goto</a:t>
            </a:r>
            <a:r>
              <a:rPr lang="en-US" altLang="zh-CN" sz="2400"/>
              <a:t> start;</a:t>
            </a:r>
            <a:endParaRPr lang="zh-CN" altLang="zh-CN" sz="2400"/>
          </a:p>
          <a:p>
            <a:pPr eaLnBrk="1" hangingPunct="1"/>
            <a:r>
              <a:rPr lang="en-US" altLang="zh-CN" sz="2400"/>
              <a:t> </a:t>
            </a:r>
            <a:endParaRPr lang="zh-CN" altLang="en-US"/>
          </a:p>
        </p:txBody>
      </p:sp>
    </p:spTree>
  </p:cSld>
  <p:clrMapOvr>
    <a:masterClrMapping/>
  </p:clrMapOvr>
  <p:transition>
    <p:wipe dir="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用栈来模拟递归算法</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113668" name="TextBox 2"/>
          <p:cNvSpPr txBox="1">
            <a:spLocks noChangeArrowheads="1"/>
          </p:cNvSpPr>
          <p:nvPr/>
        </p:nvSpPr>
        <p:spPr bwMode="auto">
          <a:xfrm>
            <a:off x="0" y="1268413"/>
            <a:ext cx="9144000"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t>L2: </a:t>
            </a:r>
            <a:r>
              <a:rPr lang="en-US" altLang="zh-CN" sz="2400" b="1"/>
              <a:t>cout</a:t>
            </a:r>
            <a:r>
              <a:rPr lang="en-US" altLang="zh-CN" sz="2400"/>
              <a:t> &lt;&lt; "Move Disk " &lt;&lt; currArea.nDisk &lt;&lt; " from Peg "</a:t>
            </a:r>
            <a:endParaRPr lang="zh-CN" altLang="zh-CN" sz="2400"/>
          </a:p>
          <a:p>
            <a:pPr eaLnBrk="1" hangingPunct="1"/>
            <a:r>
              <a:rPr lang="en-US" altLang="zh-CN" sz="2400"/>
              <a:t>          &lt;&lt; currArea.SourcePeg &lt;&lt; " to Peg "</a:t>
            </a:r>
            <a:endParaRPr lang="zh-CN" altLang="zh-CN" sz="2400"/>
          </a:p>
          <a:p>
            <a:pPr eaLnBrk="1" hangingPunct="1"/>
            <a:r>
              <a:rPr lang="en-US" altLang="zh-CN" sz="2400"/>
              <a:t>          &lt;&lt; currArea.DestPeg &lt;&lt; </a:t>
            </a:r>
            <a:r>
              <a:rPr lang="en-US" altLang="zh-CN" sz="2400" b="1"/>
              <a:t>endl</a:t>
            </a:r>
            <a:r>
              <a:rPr lang="en-US" altLang="zh-CN" sz="2400"/>
              <a:t>;</a:t>
            </a:r>
            <a:endParaRPr lang="zh-CN" altLang="zh-CN" sz="2400"/>
          </a:p>
          <a:p>
            <a:pPr eaLnBrk="1" hangingPunct="1"/>
            <a:r>
              <a:rPr lang="en-US" altLang="zh-CN" sz="2400"/>
              <a:t>     s.Push(currArea); currArea.nDisk--; temp=currArea.SourcePeg;</a:t>
            </a:r>
            <a:endParaRPr lang="zh-CN" altLang="zh-CN" sz="2400"/>
          </a:p>
          <a:p>
            <a:pPr eaLnBrk="1" hangingPunct="1"/>
            <a:r>
              <a:rPr lang="en-US" altLang="zh-CN" sz="2400"/>
              <a:t>     currArea.SourcePeg=currArea.AuxPeg;</a:t>
            </a:r>
            <a:endParaRPr lang="zh-CN" altLang="zh-CN" sz="2400"/>
          </a:p>
          <a:p>
            <a:pPr eaLnBrk="1" hangingPunct="1"/>
            <a:r>
              <a:rPr lang="en-US" altLang="zh-CN" sz="2400"/>
              <a:t>     currArea.AuxPeg=temp;     currArea.retAddr=3;</a:t>
            </a:r>
            <a:endParaRPr lang="zh-CN" altLang="zh-CN" sz="2400"/>
          </a:p>
          <a:p>
            <a:pPr eaLnBrk="1" hangingPunct="1"/>
            <a:r>
              <a:rPr lang="en-US" altLang="zh-CN" sz="2400"/>
              <a:t>     </a:t>
            </a:r>
            <a:r>
              <a:rPr lang="en-US" altLang="zh-CN" sz="2400" b="1"/>
              <a:t>goto</a:t>
            </a:r>
            <a:r>
              <a:rPr lang="en-US" altLang="zh-CN" sz="2400"/>
              <a:t> start;</a:t>
            </a:r>
            <a:endParaRPr lang="zh-CN" altLang="zh-CN" sz="2400"/>
          </a:p>
          <a:p>
            <a:pPr eaLnBrk="1" hangingPunct="1"/>
            <a:r>
              <a:rPr lang="en-US" altLang="zh-CN" sz="2400"/>
              <a:t>L3:  i=currArea.retAddr;     s.Pop(currArea);</a:t>
            </a:r>
          </a:p>
          <a:p>
            <a:pPr eaLnBrk="1" hangingPunct="1"/>
            <a:r>
              <a:rPr lang="en-US" altLang="zh-CN" sz="2400" b="1"/>
              <a:t>     switch</a:t>
            </a:r>
            <a:r>
              <a:rPr lang="en-US" altLang="zh-CN" sz="2400"/>
              <a:t>(i){</a:t>
            </a:r>
            <a:endParaRPr lang="zh-CN" altLang="zh-CN" sz="2400"/>
          </a:p>
          <a:p>
            <a:pPr eaLnBrk="1" hangingPunct="1"/>
            <a:r>
              <a:rPr lang="en-US" altLang="zh-CN" sz="2400"/>
              <a:t>        </a:t>
            </a:r>
            <a:r>
              <a:rPr lang="en-US" altLang="zh-CN" sz="2400" b="1"/>
              <a:t>case</a:t>
            </a:r>
            <a:r>
              <a:rPr lang="en-US" altLang="zh-CN" sz="2400"/>
              <a:t> 1: </a:t>
            </a:r>
            <a:r>
              <a:rPr lang="en-US" altLang="zh-CN" sz="2400" b="1"/>
              <a:t>goto</a:t>
            </a:r>
            <a:r>
              <a:rPr lang="en-US" altLang="zh-CN" sz="2400"/>
              <a:t> L1;</a:t>
            </a:r>
            <a:endParaRPr lang="zh-CN" altLang="zh-CN" sz="2400"/>
          </a:p>
          <a:p>
            <a:pPr eaLnBrk="1" hangingPunct="1"/>
            <a:r>
              <a:rPr lang="en-US" altLang="zh-CN" sz="2400"/>
              <a:t>        </a:t>
            </a:r>
            <a:r>
              <a:rPr lang="en-US" altLang="zh-CN" sz="2400" b="1"/>
              <a:t>case</a:t>
            </a:r>
            <a:r>
              <a:rPr lang="en-US" altLang="zh-CN" sz="2400"/>
              <a:t> 2: </a:t>
            </a:r>
            <a:r>
              <a:rPr lang="en-US" altLang="zh-CN" sz="2400" b="1"/>
              <a:t>goto</a:t>
            </a:r>
            <a:r>
              <a:rPr lang="en-US" altLang="zh-CN" sz="2400"/>
              <a:t> L2;</a:t>
            </a:r>
            <a:endParaRPr lang="zh-CN" altLang="zh-CN" sz="2400"/>
          </a:p>
          <a:p>
            <a:pPr eaLnBrk="1" hangingPunct="1"/>
            <a:r>
              <a:rPr lang="en-US" altLang="zh-CN" sz="2400"/>
              <a:t>        </a:t>
            </a:r>
            <a:r>
              <a:rPr lang="en-US" altLang="zh-CN" sz="2400" b="1"/>
              <a:t>case</a:t>
            </a:r>
            <a:r>
              <a:rPr lang="en-US" altLang="zh-CN" sz="2400"/>
              <a:t> 3: </a:t>
            </a:r>
            <a:r>
              <a:rPr lang="en-US" altLang="zh-CN" sz="2400" b="1"/>
              <a:t>goto</a:t>
            </a:r>
            <a:r>
              <a:rPr lang="en-US" altLang="zh-CN" sz="2400"/>
              <a:t> L3;</a:t>
            </a:r>
            <a:endParaRPr lang="zh-CN" altLang="zh-CN" sz="2400"/>
          </a:p>
          <a:p>
            <a:pPr eaLnBrk="1" hangingPunct="1"/>
            <a:r>
              <a:rPr lang="en-US" altLang="zh-CN" sz="2400"/>
              <a:t>     }</a:t>
            </a:r>
            <a:endParaRPr lang="zh-CN" altLang="zh-CN" sz="2400"/>
          </a:p>
          <a:p>
            <a:pPr eaLnBrk="1" hangingPunct="1"/>
            <a:r>
              <a:rPr lang="en-US" altLang="zh-CN" sz="2400"/>
              <a:t>L1:     </a:t>
            </a:r>
            <a:r>
              <a:rPr lang="en-US" altLang="zh-CN" sz="2400" b="1"/>
              <a:t>return</a:t>
            </a:r>
            <a:r>
              <a:rPr lang="en-US" altLang="zh-CN" sz="2400"/>
              <a:t>;</a:t>
            </a:r>
            <a:endParaRPr lang="zh-CN" altLang="zh-CN" sz="2400"/>
          </a:p>
          <a:p>
            <a:pPr eaLnBrk="1" hangingPunct="1"/>
            <a:r>
              <a:rPr lang="en-US" altLang="zh-CN" sz="2400"/>
              <a:t>}</a:t>
            </a:r>
            <a:endParaRPr lang="zh-CN" altLang="zh-CN" sz="2400"/>
          </a:p>
        </p:txBody>
      </p:sp>
    </p:spTree>
  </p:cSld>
  <p:clrMapOvr>
    <a:masterClrMapping/>
  </p:clrMapOvr>
  <p:transition>
    <p:wipe dir="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3" descr="Rectangle: Click to edit Master text styles&#10;Second level&#10;Third level&#10;Fourth level&#10;Fifth level"/>
          <p:cNvSpPr>
            <a:spLocks noGrp="1" noChangeArrowheads="1"/>
          </p:cNvSpPr>
          <p:nvPr>
            <p:ph type="body" idx="1"/>
          </p:nvPr>
        </p:nvSpPr>
        <p:spPr>
          <a:xfrm>
            <a:off x="300038" y="1384300"/>
            <a:ext cx="7521575" cy="5075238"/>
          </a:xfrm>
        </p:spPr>
        <p:txBody>
          <a:bodyPr/>
          <a:lstStyle/>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a:p>
            <a:pPr eaLnBrk="1" hangingPunct="1">
              <a:buFont typeface="Wingdings" pitchFamily="2" charset="2"/>
              <a:buNone/>
              <a:defRPr/>
            </a:pPr>
            <a:endParaRPr lang="en-US" altLang="zh-CN" dirty="0"/>
          </a:p>
        </p:txBody>
      </p:sp>
      <p:pic>
        <p:nvPicPr>
          <p:cNvPr id="114691" name="Picture 6" descr="D:\Program Files\Common Files\Microsoft Shared\Clipart\cagcat50\BD05584_.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2163" y="1549400"/>
            <a:ext cx="6248400" cy="421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2" name="WordArt 10"/>
          <p:cNvSpPr>
            <a:spLocks noChangeArrowheads="1" noChangeShapeType="1" noTextEdit="1"/>
          </p:cNvSpPr>
          <p:nvPr/>
        </p:nvSpPr>
        <p:spPr bwMode="auto">
          <a:xfrm>
            <a:off x="1528763" y="4905375"/>
            <a:ext cx="5511800" cy="1457325"/>
          </a:xfrm>
          <a:prstGeom prst="rect">
            <a:avLst/>
          </a:prstGeom>
        </p:spPr>
        <p:txBody>
          <a:bodyPr wrap="none" fromWordArt="1">
            <a:prstTxWarp prst="textCascadeUp">
              <a:avLst>
                <a:gd name="adj" fmla="val 44444"/>
              </a:avLst>
            </a:prstTxWarp>
            <a:scene3d>
              <a:camera prst="legacyPerspectiveFront">
                <a:rot lat="20519958" lon="1080000" rev="0"/>
              </a:camera>
              <a:lightRig rig="legacyHarsh2" dir="b"/>
            </a:scene3d>
            <a:sp3d extrusionH="430200" prstMaterial="legacyMatte">
              <a:extrusionClr>
                <a:srgbClr val="FF6600"/>
              </a:extrusionClr>
            </a:sp3d>
          </a:bodyPr>
          <a:lstStyle/>
          <a:p>
            <a:pPr algn="ctr"/>
            <a:r>
              <a:rPr lang="zh-CN" altLang="en-US" sz="3600" kern="10">
                <a:ln w="9525">
                  <a:round/>
                  <a:headEnd/>
                  <a:tailEnd/>
                </a:ln>
                <a:gradFill rotWithShape="1">
                  <a:gsLst>
                    <a:gs pos="0">
                      <a:srgbClr val="FFE701"/>
                    </a:gs>
                    <a:gs pos="100000">
                      <a:srgbClr val="FE3E02"/>
                    </a:gs>
                  </a:gsLst>
                  <a:lin ang="5400000" scaled="1"/>
                </a:gradFill>
                <a:latin typeface="宋体"/>
                <a:ea typeface="宋体"/>
              </a:rPr>
              <a:t>祝你成功！</a:t>
            </a:r>
          </a:p>
        </p:txBody>
      </p:sp>
    </p:spTree>
  </p:cSld>
  <p:clrMapOvr>
    <a:masterClrMapping/>
  </p:clrMapOvr>
  <p:transition spd="slow">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dirty="0">
                <a:latin typeface="+mn-lt"/>
                <a:ea typeface="宋体" pitchFamily="2" charset="-122"/>
              </a:rPr>
              <a:t>template&lt;class </a:t>
            </a:r>
            <a:r>
              <a:rPr lang="en-US" altLang="zh-CN" dirty="0" err="1">
                <a:latin typeface="+mn-lt"/>
                <a:ea typeface="宋体" pitchFamily="2" charset="-122"/>
              </a:rPr>
              <a:t>ElemType</a:t>
            </a:r>
            <a:r>
              <a:rPr lang="en-US" altLang="zh-CN" dirty="0">
                <a:latin typeface="+mn-lt"/>
                <a:ea typeface="宋体" pitchFamily="2" charset="-122"/>
              </a:rPr>
              <a:t>&gt;</a:t>
            </a:r>
          </a:p>
          <a:p>
            <a:pPr eaLnBrk="1" hangingPunct="1">
              <a:buFont typeface="Wingdings 2" pitchFamily="18" charset="2"/>
              <a:buNone/>
              <a:defRPr/>
            </a:pPr>
            <a:r>
              <a:rPr lang="en-US" altLang="zh-CN" dirty="0" err="1">
                <a:latin typeface="+mn-lt"/>
                <a:ea typeface="宋体" pitchFamily="2" charset="-122"/>
              </a:rPr>
              <a:t>SeqStack</a:t>
            </a:r>
            <a:r>
              <a:rPr lang="en-US" altLang="zh-CN" dirty="0">
                <a:latin typeface="+mn-lt"/>
                <a:ea typeface="宋体" pitchFamily="2" charset="-122"/>
              </a:rPr>
              <a:t>&lt;</a:t>
            </a:r>
            <a:r>
              <a:rPr lang="en-US" altLang="zh-CN" dirty="0" err="1">
                <a:latin typeface="+mn-lt"/>
                <a:ea typeface="宋体" pitchFamily="2" charset="-122"/>
              </a:rPr>
              <a:t>ElemType</a:t>
            </a:r>
            <a:r>
              <a:rPr lang="en-US" altLang="zh-CN" dirty="0">
                <a:latin typeface="+mn-lt"/>
                <a:ea typeface="宋体" pitchFamily="2" charset="-122"/>
              </a:rPr>
              <a:t>&gt;::~</a:t>
            </a:r>
            <a:r>
              <a:rPr lang="en-US" altLang="zh-CN" dirty="0" err="1">
                <a:latin typeface="+mn-lt"/>
                <a:ea typeface="宋体" pitchFamily="2" charset="-122"/>
              </a:rPr>
              <a:t>SeqStack</a:t>
            </a:r>
            <a:r>
              <a:rPr lang="en-US" altLang="zh-CN" dirty="0">
                <a:latin typeface="+mn-lt"/>
                <a:ea typeface="宋体" pitchFamily="2" charset="-122"/>
              </a:rPr>
              <a:t>()</a:t>
            </a:r>
          </a:p>
          <a:p>
            <a:pPr eaLnBrk="1" hangingPunct="1">
              <a:buFont typeface="Wingdings 2" pitchFamily="18" charset="2"/>
              <a:buNone/>
              <a:defRPr/>
            </a:pPr>
            <a:r>
              <a:rPr lang="en-US" altLang="zh-CN" dirty="0">
                <a:latin typeface="+mn-lt"/>
                <a:ea typeface="宋体" pitchFamily="2" charset="-122"/>
              </a:rPr>
              <a:t>// </a:t>
            </a:r>
            <a:r>
              <a:rPr lang="zh-CN" altLang="en-US" dirty="0">
                <a:latin typeface="+mn-lt"/>
                <a:ea typeface="宋体" pitchFamily="2" charset="-122"/>
              </a:rPr>
              <a:t>操作结果：销毁栈</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r>
              <a:rPr lang="en-US" altLang="zh-CN" dirty="0">
                <a:latin typeface="+mn-lt"/>
                <a:ea typeface="宋体" pitchFamily="2" charset="-122"/>
              </a:rPr>
              <a:t>	delete []</a:t>
            </a:r>
            <a:r>
              <a:rPr lang="en-US" altLang="zh-CN" dirty="0" err="1">
                <a:latin typeface="+mn-lt"/>
                <a:ea typeface="宋体" pitchFamily="2" charset="-122"/>
              </a:rPr>
              <a:t>elems</a:t>
            </a:r>
            <a:r>
              <a:rPr lang="en-US" altLang="zh-CN" dirty="0">
                <a:latin typeface="+mn-lt"/>
                <a:ea typeface="宋体" pitchFamily="2" charset="-122"/>
              </a:rPr>
              <a:t>;	</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endParaRPr lang="zh-CN" altLang="en-US" dirty="0">
              <a:ea typeface="宋体" pitchFamily="2" charset="-122"/>
            </a:endParaRPr>
          </a:p>
        </p:txBody>
      </p:sp>
      <p:sp>
        <p:nvSpPr>
          <p:cNvPr id="24578"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顺序栈的析构函数</a:t>
            </a:r>
            <a:endParaRPr lang="zh-CN" altLang="en-US" dirty="0">
              <a:latin typeface="黑体" pitchFamily="49" charset="-122"/>
              <a:ea typeface="黑体" pitchFamily="49" charset="-122"/>
            </a:endParaRPr>
          </a:p>
        </p:txBody>
      </p:sp>
      <p:pic>
        <p:nvPicPr>
          <p:cNvPr id="194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57475" y="4508500"/>
            <a:ext cx="3371850" cy="1228725"/>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1" name="TextBox 4"/>
          <p:cNvSpPr txBox="1">
            <a:spLocks noChangeArrowheads="1"/>
          </p:cNvSpPr>
          <p:nvPr/>
        </p:nvSpPr>
        <p:spPr bwMode="auto">
          <a:xfrm>
            <a:off x="3708400" y="5084763"/>
            <a:ext cx="755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C00000"/>
                </a:solidFill>
              </a:rPr>
              <a:t>size</a:t>
            </a:r>
            <a:endParaRPr lang="zh-CN" altLang="en-US" b="1">
              <a:solidFill>
                <a:srgbClr val="C00000"/>
              </a:solidFill>
            </a:endParaRPr>
          </a:p>
        </p:txBody>
      </p:sp>
      <p:grpSp>
        <p:nvGrpSpPr>
          <p:cNvPr id="6" name="组合 5"/>
          <p:cNvGrpSpPr>
            <a:grpSpLocks/>
          </p:cNvGrpSpPr>
          <p:nvPr/>
        </p:nvGrpSpPr>
        <p:grpSpPr bwMode="auto">
          <a:xfrm>
            <a:off x="2808288" y="5902325"/>
            <a:ext cx="3821112" cy="468313"/>
            <a:chOff x="2807804" y="5902277"/>
            <a:chExt cx="3822073" cy="468052"/>
          </a:xfrm>
        </p:grpSpPr>
        <p:sp>
          <p:nvSpPr>
            <p:cNvPr id="19465" name="矩形 6"/>
            <p:cNvSpPr>
              <a:spLocks noChangeArrowheads="1"/>
            </p:cNvSpPr>
            <p:nvPr/>
          </p:nvSpPr>
          <p:spPr bwMode="auto">
            <a:xfrm>
              <a:off x="2807804" y="5902277"/>
              <a:ext cx="3822073" cy="468052"/>
            </a:xfrm>
            <a:prstGeom prst="rect">
              <a:avLst/>
            </a:prstGeom>
            <a:solidFill>
              <a:srgbClr val="E2ECF6"/>
            </a:solidFill>
            <a:ln w="25400" algn="ctr">
              <a:solidFill>
                <a:schemeClr val="accent2"/>
              </a:solidFill>
              <a:round/>
              <a:headEnd/>
              <a:tailEnd/>
            </a:ln>
          </p:spPr>
          <p:txBody>
            <a:bodyPr anchor="ctr"/>
            <a:lstStyle/>
            <a:p>
              <a:endParaRPr lang="zh-CN" altLang="en-US"/>
            </a:p>
          </p:txBody>
        </p:sp>
        <p:cxnSp>
          <p:nvCxnSpPr>
            <p:cNvPr id="19466" name="直接连接符 7"/>
            <p:cNvCxnSpPr>
              <a:cxnSpLocks noChangeShapeType="1"/>
            </p:cNvCxnSpPr>
            <p:nvPr/>
          </p:nvCxnSpPr>
          <p:spPr bwMode="auto">
            <a:xfrm>
              <a:off x="3275856" y="5902277"/>
              <a:ext cx="0" cy="468052"/>
            </a:xfrm>
            <a:prstGeom prst="line">
              <a:avLst/>
            </a:prstGeom>
            <a:noFill/>
            <a:ln w="25400" algn="ctr">
              <a:solidFill>
                <a:schemeClr val="accent2"/>
              </a:solidFill>
              <a:round/>
              <a:headEnd/>
              <a:tailEnd/>
            </a:ln>
            <a:extLst>
              <a:ext uri="{909E8E84-426E-40DD-AFC4-6F175D3DCCD1}">
                <a14:hiddenFill xmlns:a14="http://schemas.microsoft.com/office/drawing/2010/main">
                  <a:noFill/>
                </a14:hiddenFill>
              </a:ext>
            </a:extLst>
          </p:spPr>
        </p:cxnSp>
        <p:cxnSp>
          <p:nvCxnSpPr>
            <p:cNvPr id="19467" name="直接连接符 8"/>
            <p:cNvCxnSpPr>
              <a:cxnSpLocks noChangeShapeType="1"/>
            </p:cNvCxnSpPr>
            <p:nvPr/>
          </p:nvCxnSpPr>
          <p:spPr bwMode="auto">
            <a:xfrm>
              <a:off x="3707904" y="5902277"/>
              <a:ext cx="0" cy="468052"/>
            </a:xfrm>
            <a:prstGeom prst="line">
              <a:avLst/>
            </a:prstGeom>
            <a:noFill/>
            <a:ln w="25400" algn="ctr">
              <a:solidFill>
                <a:schemeClr val="accent2"/>
              </a:solidFill>
              <a:round/>
              <a:headEnd/>
              <a:tailEnd/>
            </a:ln>
            <a:extLst>
              <a:ext uri="{909E8E84-426E-40DD-AFC4-6F175D3DCCD1}">
                <a14:hiddenFill xmlns:a14="http://schemas.microsoft.com/office/drawing/2010/main">
                  <a:noFill/>
                </a14:hiddenFill>
              </a:ext>
            </a:extLst>
          </p:spPr>
        </p:cxnSp>
      </p:grpSp>
      <p:cxnSp>
        <p:nvCxnSpPr>
          <p:cNvPr id="19463" name="直接箭头连接符 9"/>
          <p:cNvCxnSpPr>
            <a:cxnSpLocks noChangeShapeType="1"/>
          </p:cNvCxnSpPr>
          <p:nvPr/>
        </p:nvCxnSpPr>
        <p:spPr bwMode="auto">
          <a:xfrm>
            <a:off x="3059113" y="5270500"/>
            <a:ext cx="0" cy="631825"/>
          </a:xfrm>
          <a:prstGeom prst="straightConnector1">
            <a:avLst/>
          </a:prstGeom>
          <a:noFill/>
          <a:ln w="254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19464" name="TextBox 10"/>
          <p:cNvSpPr txBox="1">
            <a:spLocks noChangeArrowheads="1"/>
          </p:cNvSpPr>
          <p:nvPr/>
        </p:nvSpPr>
        <p:spPr bwMode="auto">
          <a:xfrm>
            <a:off x="4608513" y="5084763"/>
            <a:ext cx="7556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b="1">
                <a:solidFill>
                  <a:srgbClr val="C00000"/>
                </a:solidFill>
              </a:rPr>
              <a:t>n-1</a:t>
            </a:r>
            <a:endParaRPr lang="zh-CN" altLang="en-US" b="1">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xit" presetSubtype="4" fill="hold" nodeType="clickEffect">
                                  <p:stCondLst>
                                    <p:cond delay="0"/>
                                  </p:stCondLst>
                                  <p:childTnLst>
                                    <p:animEffect transition="out" filter="wipe(down)">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dirty="0">
                <a:latin typeface="+mn-lt"/>
                <a:ea typeface="宋体" pitchFamily="2" charset="-122"/>
              </a:rPr>
              <a:t>template &lt;class </a:t>
            </a:r>
            <a:r>
              <a:rPr lang="en-US" altLang="zh-CN" dirty="0" err="1">
                <a:latin typeface="+mn-lt"/>
                <a:ea typeface="宋体" pitchFamily="2" charset="-122"/>
              </a:rPr>
              <a:t>ElemType</a:t>
            </a:r>
            <a:r>
              <a:rPr lang="en-US" altLang="zh-CN" dirty="0">
                <a:latin typeface="+mn-lt"/>
                <a:ea typeface="宋体" pitchFamily="2" charset="-122"/>
              </a:rPr>
              <a:t>&gt;</a:t>
            </a:r>
          </a:p>
          <a:p>
            <a:pPr eaLnBrk="1" hangingPunct="1">
              <a:buFont typeface="Wingdings 2" pitchFamily="18" charset="2"/>
              <a:buNone/>
              <a:defRPr/>
            </a:pPr>
            <a:r>
              <a:rPr lang="en-US" altLang="zh-CN" dirty="0" err="1">
                <a:latin typeface="+mn-lt"/>
                <a:ea typeface="宋体" pitchFamily="2" charset="-122"/>
              </a:rPr>
              <a:t>int</a:t>
            </a:r>
            <a:r>
              <a:rPr lang="en-US" altLang="zh-CN" dirty="0">
                <a:latin typeface="+mn-lt"/>
                <a:ea typeface="宋体" pitchFamily="2" charset="-122"/>
              </a:rPr>
              <a:t> </a:t>
            </a:r>
            <a:r>
              <a:rPr lang="en-US" altLang="zh-CN" dirty="0" err="1">
                <a:latin typeface="+mn-lt"/>
                <a:ea typeface="宋体" pitchFamily="2" charset="-122"/>
              </a:rPr>
              <a:t>SeqStack</a:t>
            </a:r>
            <a:r>
              <a:rPr lang="en-US" altLang="zh-CN" dirty="0">
                <a:latin typeface="+mn-lt"/>
                <a:ea typeface="宋体" pitchFamily="2" charset="-122"/>
              </a:rPr>
              <a:t>&lt;</a:t>
            </a:r>
            <a:r>
              <a:rPr lang="en-US" altLang="zh-CN" dirty="0" err="1">
                <a:latin typeface="+mn-lt"/>
                <a:ea typeface="宋体" pitchFamily="2" charset="-122"/>
              </a:rPr>
              <a:t>ElemType</a:t>
            </a:r>
            <a:r>
              <a:rPr lang="en-US" altLang="zh-CN" dirty="0">
                <a:latin typeface="+mn-lt"/>
                <a:ea typeface="宋体" pitchFamily="2" charset="-122"/>
              </a:rPr>
              <a:t>&gt;::</a:t>
            </a:r>
            <a:r>
              <a:rPr lang="en-US" altLang="zh-CN" dirty="0" err="1">
                <a:latin typeface="+mn-lt"/>
                <a:ea typeface="宋体" pitchFamily="2" charset="-122"/>
              </a:rPr>
              <a:t>GetLength</a:t>
            </a:r>
            <a:r>
              <a:rPr lang="en-US" altLang="zh-CN" dirty="0">
                <a:latin typeface="+mn-lt"/>
                <a:ea typeface="宋体" pitchFamily="2" charset="-122"/>
              </a:rPr>
              <a:t>() </a:t>
            </a:r>
            <a:r>
              <a:rPr lang="en-US" altLang="zh-CN" dirty="0" err="1">
                <a:latin typeface="+mn-lt"/>
                <a:ea typeface="宋体" pitchFamily="2" charset="-122"/>
              </a:rPr>
              <a:t>const</a:t>
            </a:r>
            <a:endParaRPr lang="en-US" altLang="zh-CN" dirty="0">
              <a:latin typeface="+mn-lt"/>
              <a:ea typeface="宋体" pitchFamily="2" charset="-122"/>
            </a:endParaRPr>
          </a:p>
          <a:p>
            <a:pPr eaLnBrk="1" hangingPunct="1">
              <a:buFont typeface="Wingdings 2" pitchFamily="18" charset="2"/>
              <a:buNone/>
              <a:defRPr/>
            </a:pPr>
            <a:r>
              <a:rPr lang="en-US" altLang="zh-CN" dirty="0">
                <a:latin typeface="+mn-lt"/>
                <a:ea typeface="宋体" pitchFamily="2" charset="-122"/>
              </a:rPr>
              <a:t>// </a:t>
            </a:r>
            <a:r>
              <a:rPr lang="zh-CN" altLang="en-US" dirty="0">
                <a:latin typeface="+mn-lt"/>
                <a:ea typeface="宋体" pitchFamily="2" charset="-122"/>
              </a:rPr>
              <a:t>操作结果：返回栈中元素个数</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r>
              <a:rPr lang="en-US" altLang="zh-CN" dirty="0">
                <a:latin typeface="+mn-lt"/>
                <a:ea typeface="宋体" pitchFamily="2" charset="-122"/>
              </a:rPr>
              <a:t>	return top+1;</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endParaRPr lang="zh-CN" altLang="en-US" dirty="0">
              <a:ea typeface="宋体" pitchFamily="2" charset="-122"/>
            </a:endParaRPr>
          </a:p>
        </p:txBody>
      </p:sp>
      <p:sp>
        <p:nvSpPr>
          <p:cNvPr id="25602"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求顺序栈的长度</a:t>
            </a:r>
            <a:endParaRPr lang="zh-CN" altLang="en-US" dirty="0">
              <a:latin typeface="黑体" pitchFamily="49" charset="-122"/>
              <a:ea typeface="黑体" pitchFamily="49" charset="-122"/>
            </a:endParaRPr>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538" y="4005263"/>
            <a:ext cx="3924300" cy="2214562"/>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dirty="0">
                <a:latin typeface="+mn-lt"/>
                <a:ea typeface="宋体" pitchFamily="2" charset="-122"/>
              </a:rPr>
              <a:t>template&lt;class </a:t>
            </a:r>
            <a:r>
              <a:rPr lang="en-US" altLang="zh-CN" dirty="0" err="1">
                <a:latin typeface="+mn-lt"/>
                <a:ea typeface="宋体" pitchFamily="2" charset="-122"/>
              </a:rPr>
              <a:t>ElemType</a:t>
            </a:r>
            <a:r>
              <a:rPr lang="en-US" altLang="zh-CN" dirty="0">
                <a:latin typeface="+mn-lt"/>
                <a:ea typeface="宋体" pitchFamily="2" charset="-122"/>
              </a:rPr>
              <a:t>&gt;</a:t>
            </a:r>
          </a:p>
          <a:p>
            <a:pPr eaLnBrk="1" hangingPunct="1">
              <a:buFont typeface="Wingdings 2" pitchFamily="18" charset="2"/>
              <a:buNone/>
              <a:defRPr/>
            </a:pPr>
            <a:r>
              <a:rPr lang="en-US" altLang="zh-CN" dirty="0" err="1">
                <a:latin typeface="+mn-lt"/>
                <a:ea typeface="宋体" pitchFamily="2" charset="-122"/>
              </a:rPr>
              <a:t>bool</a:t>
            </a:r>
            <a:r>
              <a:rPr lang="en-US" altLang="zh-CN" dirty="0">
                <a:latin typeface="+mn-lt"/>
                <a:ea typeface="宋体" pitchFamily="2" charset="-122"/>
              </a:rPr>
              <a:t> </a:t>
            </a:r>
            <a:r>
              <a:rPr lang="en-US" altLang="zh-CN" dirty="0" err="1">
                <a:latin typeface="+mn-lt"/>
                <a:ea typeface="宋体" pitchFamily="2" charset="-122"/>
              </a:rPr>
              <a:t>SeqStack</a:t>
            </a:r>
            <a:r>
              <a:rPr lang="en-US" altLang="zh-CN" dirty="0">
                <a:latin typeface="+mn-lt"/>
                <a:ea typeface="宋体" pitchFamily="2" charset="-122"/>
              </a:rPr>
              <a:t>&lt;</a:t>
            </a:r>
            <a:r>
              <a:rPr lang="en-US" altLang="zh-CN" dirty="0" err="1">
                <a:latin typeface="+mn-lt"/>
                <a:ea typeface="宋体" pitchFamily="2" charset="-122"/>
              </a:rPr>
              <a:t>ElemType</a:t>
            </a:r>
            <a:r>
              <a:rPr lang="en-US" altLang="zh-CN" dirty="0">
                <a:latin typeface="+mn-lt"/>
                <a:ea typeface="宋体" pitchFamily="2" charset="-122"/>
              </a:rPr>
              <a:t>&gt;::</a:t>
            </a:r>
            <a:r>
              <a:rPr lang="en-US" altLang="zh-CN" dirty="0" err="1">
                <a:latin typeface="+mn-lt"/>
                <a:ea typeface="宋体" pitchFamily="2" charset="-122"/>
              </a:rPr>
              <a:t>IsEmpty</a:t>
            </a:r>
            <a:r>
              <a:rPr lang="en-US" altLang="zh-CN" dirty="0">
                <a:latin typeface="+mn-lt"/>
                <a:ea typeface="宋体" pitchFamily="2" charset="-122"/>
              </a:rPr>
              <a:t>() </a:t>
            </a:r>
            <a:r>
              <a:rPr lang="en-US" altLang="zh-CN" dirty="0" err="1">
                <a:latin typeface="+mn-lt"/>
                <a:ea typeface="宋体" pitchFamily="2" charset="-122"/>
              </a:rPr>
              <a:t>const</a:t>
            </a:r>
            <a:endParaRPr lang="en-US" altLang="zh-CN" dirty="0">
              <a:latin typeface="+mn-lt"/>
              <a:ea typeface="宋体" pitchFamily="2" charset="-122"/>
            </a:endParaRPr>
          </a:p>
          <a:p>
            <a:pPr eaLnBrk="1" hangingPunct="1">
              <a:buFont typeface="Wingdings 2" pitchFamily="18" charset="2"/>
              <a:buNone/>
              <a:defRPr/>
            </a:pPr>
            <a:r>
              <a:rPr lang="en-US" altLang="zh-CN" dirty="0">
                <a:latin typeface="+mn-lt"/>
                <a:ea typeface="宋体" pitchFamily="2" charset="-122"/>
              </a:rPr>
              <a:t>// </a:t>
            </a:r>
            <a:r>
              <a:rPr lang="zh-CN" altLang="en-US" dirty="0">
                <a:latin typeface="+mn-lt"/>
                <a:ea typeface="宋体" pitchFamily="2" charset="-122"/>
              </a:rPr>
              <a:t>操作结果：如栈为空，则返回</a:t>
            </a:r>
            <a:r>
              <a:rPr lang="en-US" altLang="zh-CN" dirty="0">
                <a:latin typeface="+mn-lt"/>
                <a:ea typeface="宋体" pitchFamily="2" charset="-122"/>
              </a:rPr>
              <a:t>true</a:t>
            </a:r>
            <a:r>
              <a:rPr lang="zh-CN" altLang="en-US" dirty="0">
                <a:latin typeface="+mn-lt"/>
                <a:ea typeface="宋体" pitchFamily="2" charset="-122"/>
              </a:rPr>
              <a:t>，否则返回</a:t>
            </a:r>
            <a:r>
              <a:rPr lang="en-US" altLang="zh-CN" dirty="0">
                <a:latin typeface="+mn-lt"/>
                <a:ea typeface="宋体" pitchFamily="2" charset="-122"/>
              </a:rPr>
              <a:t>false</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r>
              <a:rPr lang="en-US" altLang="zh-CN" dirty="0">
                <a:latin typeface="+mn-lt"/>
                <a:ea typeface="宋体" pitchFamily="2" charset="-122"/>
              </a:rPr>
              <a:t>	return top == -1;</a:t>
            </a:r>
          </a:p>
          <a:p>
            <a:pPr eaLnBrk="1" hangingPunct="1">
              <a:buFont typeface="Wingdings 2" pitchFamily="18" charset="2"/>
              <a:buNone/>
              <a:defRPr/>
            </a:pPr>
            <a:r>
              <a:rPr lang="en-US" altLang="zh-CN" dirty="0">
                <a:latin typeface="+mn-lt"/>
                <a:ea typeface="宋体" pitchFamily="2" charset="-122"/>
              </a:rPr>
              <a:t>}</a:t>
            </a:r>
          </a:p>
          <a:p>
            <a:pPr eaLnBrk="1" hangingPunct="1">
              <a:buFont typeface="Wingdings 2" pitchFamily="18" charset="2"/>
              <a:buNone/>
              <a:defRPr/>
            </a:pPr>
            <a:endParaRPr lang="zh-CN" altLang="en-US" dirty="0">
              <a:ea typeface="宋体" pitchFamily="2" charset="-122"/>
            </a:endParaRPr>
          </a:p>
        </p:txBody>
      </p:sp>
      <p:sp>
        <p:nvSpPr>
          <p:cNvPr id="26626"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判断顺序栈是否为空</a:t>
            </a:r>
            <a:endParaRPr lang="zh-CN" altLang="en-US" dirty="0">
              <a:latin typeface="黑体" pitchFamily="49" charset="-122"/>
              <a:ea typeface="黑体" pitchFamily="49" charset="-122"/>
            </a:endParaRPr>
          </a:p>
        </p:txBody>
      </p:sp>
      <p:pic>
        <p:nvPicPr>
          <p:cNvPr id="215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4194175"/>
            <a:ext cx="3925887" cy="2214563"/>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pPr>
            <a:r>
              <a:rPr lang="en-US" altLang="zh-CN">
                <a:solidFill>
                  <a:srgbClr val="00264D"/>
                </a:solidFill>
                <a:latin typeface="Arial" pitchFamily="34" charset="0"/>
                <a:ea typeface="宋体" pitchFamily="2" charset="-122"/>
              </a:rPr>
              <a:t>template&lt;class ElemType&gt;</a:t>
            </a:r>
            <a:endParaRPr lang="zh-CN" altLang="zh-CN">
              <a:solidFill>
                <a:srgbClr val="00264D"/>
              </a:solidFill>
              <a:latin typeface="Arial" pitchFamily="34" charset="0"/>
              <a:ea typeface="宋体" pitchFamily="2" charset="-122"/>
            </a:endParaRPr>
          </a:p>
          <a:p>
            <a:pPr eaLnBrk="1" hangingPunct="1">
              <a:buFont typeface="Wingdings 2" pitchFamily="18" charset="2"/>
              <a:buNone/>
            </a:pPr>
            <a:r>
              <a:rPr lang="en-US" altLang="zh-CN">
                <a:solidFill>
                  <a:srgbClr val="00264D"/>
                </a:solidFill>
                <a:latin typeface="Arial" pitchFamily="34" charset="0"/>
                <a:ea typeface="宋体" pitchFamily="2" charset="-122"/>
              </a:rPr>
              <a:t>void SeqStack&lt;ElemType&gt;::Clear()</a:t>
            </a:r>
            <a:endParaRPr lang="zh-CN" altLang="zh-CN">
              <a:solidFill>
                <a:srgbClr val="00264D"/>
              </a:solidFill>
              <a:latin typeface="Arial" pitchFamily="34" charset="0"/>
              <a:ea typeface="宋体" pitchFamily="2" charset="-122"/>
            </a:endParaRPr>
          </a:p>
          <a:p>
            <a:pPr eaLnBrk="1" hangingPunct="1">
              <a:buFont typeface="Wingdings 2" pitchFamily="18" charset="2"/>
              <a:buNone/>
            </a:pPr>
            <a:r>
              <a:rPr lang="en-US" altLang="zh-CN">
                <a:solidFill>
                  <a:srgbClr val="00264D"/>
                </a:solidFill>
                <a:latin typeface="Arial" pitchFamily="34" charset="0"/>
                <a:ea typeface="宋体" pitchFamily="2" charset="-122"/>
              </a:rPr>
              <a:t>{</a:t>
            </a:r>
            <a:endParaRPr lang="zh-CN" altLang="zh-CN">
              <a:solidFill>
                <a:srgbClr val="00264D"/>
              </a:solidFill>
              <a:latin typeface="Arial" pitchFamily="34" charset="0"/>
              <a:ea typeface="宋体" pitchFamily="2" charset="-122"/>
            </a:endParaRPr>
          </a:p>
          <a:p>
            <a:pPr eaLnBrk="1" hangingPunct="1">
              <a:buFont typeface="Wingdings 2" pitchFamily="18" charset="2"/>
              <a:buNone/>
            </a:pPr>
            <a:r>
              <a:rPr lang="en-US" altLang="zh-CN">
                <a:solidFill>
                  <a:srgbClr val="00264D"/>
                </a:solidFill>
                <a:latin typeface="Arial" pitchFamily="34" charset="0"/>
                <a:ea typeface="宋体" pitchFamily="2" charset="-122"/>
              </a:rPr>
              <a:t>		top = -1;</a:t>
            </a:r>
            <a:endParaRPr lang="zh-CN" altLang="zh-CN">
              <a:solidFill>
                <a:srgbClr val="00264D"/>
              </a:solidFill>
              <a:latin typeface="Arial" pitchFamily="34" charset="0"/>
              <a:ea typeface="宋体" pitchFamily="2" charset="-122"/>
            </a:endParaRPr>
          </a:p>
          <a:p>
            <a:pPr eaLnBrk="1" hangingPunct="1">
              <a:buFont typeface="Wingdings 2" pitchFamily="18" charset="2"/>
              <a:buNone/>
            </a:pPr>
            <a:r>
              <a:rPr lang="en-US" altLang="zh-CN">
                <a:solidFill>
                  <a:srgbClr val="00264D"/>
                </a:solidFill>
                <a:latin typeface="Arial" pitchFamily="34" charset="0"/>
                <a:ea typeface="宋体" pitchFamily="2" charset="-122"/>
              </a:rPr>
              <a:t>}</a:t>
            </a:r>
            <a:endParaRPr lang="zh-CN" altLang="zh-CN">
              <a:solidFill>
                <a:srgbClr val="00264D"/>
              </a:solidFill>
              <a:latin typeface="Arial" pitchFamily="34" charset="0"/>
              <a:ea typeface="宋体" pitchFamily="2" charset="-122"/>
            </a:endParaRPr>
          </a:p>
          <a:p>
            <a:pPr eaLnBrk="1" hangingPunct="1">
              <a:buFont typeface="Wingdings 2" pitchFamily="18" charset="2"/>
              <a:buNone/>
            </a:pPr>
            <a:endParaRPr lang="zh-CN" altLang="en-US">
              <a:solidFill>
                <a:srgbClr val="00264D"/>
              </a:solidFill>
              <a:latin typeface="黑体" pitchFamily="49" charset="-122"/>
              <a:ea typeface="宋体" pitchFamily="2" charset="-122"/>
            </a:endParaRPr>
          </a:p>
        </p:txBody>
      </p:sp>
      <p:sp>
        <p:nvSpPr>
          <p:cNvPr id="27650"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清空顺序栈</a:t>
            </a:r>
            <a:endParaRPr lang="zh-CN" altLang="en-US" dirty="0">
              <a:latin typeface="黑体" pitchFamily="49" charset="-122"/>
              <a:ea typeface="黑体" pitchFamily="49" charset="-122"/>
            </a:endParaRPr>
          </a:p>
        </p:txBody>
      </p:sp>
      <p:pic>
        <p:nvPicPr>
          <p:cNvPr id="2253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5" y="3879850"/>
            <a:ext cx="3925888" cy="2214563"/>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8232775" cy="5075238"/>
          </a:xfrm>
        </p:spPr>
        <p:txBody>
          <a:bodyPr>
            <a:normAutofit/>
          </a:bodyPr>
          <a:lstStyle/>
          <a:p>
            <a:pPr marL="273050" indent="-273050" eaLnBrk="1" hangingPunct="1">
              <a:lnSpc>
                <a:spcPct val="80000"/>
              </a:lnSpc>
              <a:spcBef>
                <a:spcPts val="575"/>
              </a:spcBef>
              <a:buFont typeface="Wingdings 2" pitchFamily="18" charset="2"/>
              <a:buNone/>
              <a:defRPr/>
            </a:pPr>
            <a:r>
              <a:rPr lang="en-US" altLang="zh-CN" dirty="0">
                <a:latin typeface="Times New Roman" panose="02020603050405020304" pitchFamily="18" charset="0"/>
                <a:ea typeface="宋体" pitchFamily="2" charset="-122"/>
                <a:cs typeface="Times New Roman" panose="02020603050405020304" pitchFamily="18" charset="0"/>
              </a:rPr>
              <a:t>template&lt;class </a:t>
            </a:r>
            <a:r>
              <a:rPr lang="en-US" altLang="zh-CN" dirty="0" err="1">
                <a:latin typeface="Times New Roman" panose="02020603050405020304" pitchFamily="18" charset="0"/>
                <a:ea typeface="宋体" pitchFamily="2" charset="-122"/>
                <a:cs typeface="Times New Roman" panose="02020603050405020304" pitchFamily="18" charset="0"/>
              </a:rPr>
              <a:t>ElemType</a:t>
            </a:r>
            <a:r>
              <a:rPr lang="en-US" altLang="zh-CN" dirty="0">
                <a:latin typeface="Times New Roman" panose="02020603050405020304" pitchFamily="18" charset="0"/>
                <a:ea typeface="宋体" pitchFamily="2" charset="-122"/>
                <a:cs typeface="Times New Roman" panose="02020603050405020304" pitchFamily="18" charset="0"/>
              </a:rPr>
              <a:t>&gt;</a:t>
            </a:r>
          </a:p>
          <a:p>
            <a:pPr marL="273050" indent="-273050" eaLnBrk="1" hangingPunct="1">
              <a:lnSpc>
                <a:spcPct val="80000"/>
              </a:lnSpc>
              <a:spcBef>
                <a:spcPts val="575"/>
              </a:spcBef>
              <a:buFont typeface="Wingdings 2" pitchFamily="18" charset="2"/>
              <a:buNone/>
              <a:defRPr/>
            </a:pPr>
            <a:r>
              <a:rPr lang="en-US" altLang="zh-CN" dirty="0">
                <a:latin typeface="Times New Roman" panose="02020603050405020304" pitchFamily="18" charset="0"/>
                <a:ea typeface="宋体" pitchFamily="2" charset="-122"/>
                <a:cs typeface="Times New Roman" panose="02020603050405020304" pitchFamily="18" charset="0"/>
              </a:rPr>
              <a:t>Status </a:t>
            </a:r>
            <a:r>
              <a:rPr lang="en-US" altLang="zh-CN" dirty="0" err="1">
                <a:latin typeface="Times New Roman" panose="02020603050405020304" pitchFamily="18" charset="0"/>
                <a:ea typeface="宋体" pitchFamily="2" charset="-122"/>
                <a:cs typeface="Times New Roman" panose="02020603050405020304" pitchFamily="18" charset="0"/>
              </a:rPr>
              <a:t>SeqStack</a:t>
            </a:r>
            <a:r>
              <a:rPr lang="en-US" altLang="zh-CN" dirty="0">
                <a:latin typeface="Times New Roman" panose="02020603050405020304" pitchFamily="18" charset="0"/>
                <a:ea typeface="宋体" pitchFamily="2" charset="-122"/>
                <a:cs typeface="Times New Roman" panose="02020603050405020304" pitchFamily="18" charset="0"/>
              </a:rPr>
              <a:t>&lt;</a:t>
            </a:r>
            <a:r>
              <a:rPr lang="en-US" altLang="zh-CN" dirty="0" err="1">
                <a:latin typeface="Times New Roman" panose="02020603050405020304" pitchFamily="18" charset="0"/>
                <a:ea typeface="宋体" pitchFamily="2" charset="-122"/>
                <a:cs typeface="Times New Roman" panose="02020603050405020304" pitchFamily="18" charset="0"/>
              </a:rPr>
              <a:t>ElemType</a:t>
            </a:r>
            <a:r>
              <a:rPr lang="en-US" altLang="zh-CN" dirty="0">
                <a:latin typeface="Times New Roman" panose="02020603050405020304" pitchFamily="18" charset="0"/>
                <a:ea typeface="宋体" pitchFamily="2" charset="-122"/>
                <a:cs typeface="Times New Roman" panose="02020603050405020304" pitchFamily="18" charset="0"/>
              </a:rPr>
              <a:t>&gt;::Push(</a:t>
            </a:r>
            <a:r>
              <a:rPr lang="en-US" altLang="zh-CN" dirty="0" err="1">
                <a:latin typeface="Times New Roman" panose="02020603050405020304" pitchFamily="18" charset="0"/>
                <a:ea typeface="宋体" pitchFamily="2" charset="-122"/>
                <a:cs typeface="Times New Roman" panose="02020603050405020304" pitchFamily="18" charset="0"/>
              </a:rPr>
              <a:t>const</a:t>
            </a:r>
            <a:r>
              <a:rPr lang="en-US" altLang="zh-CN"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ElemType</a:t>
            </a:r>
            <a:r>
              <a:rPr lang="en-US" altLang="zh-CN" dirty="0">
                <a:latin typeface="Times New Roman" panose="02020603050405020304" pitchFamily="18" charset="0"/>
                <a:ea typeface="宋体" pitchFamily="2" charset="-122"/>
                <a:cs typeface="Times New Roman" panose="02020603050405020304" pitchFamily="18" charset="0"/>
              </a:rPr>
              <a:t> e)</a:t>
            </a:r>
          </a:p>
          <a:p>
            <a:pPr marL="273050" indent="-273050" eaLnBrk="1" hangingPunct="1">
              <a:lnSpc>
                <a:spcPct val="80000"/>
              </a:lnSpc>
              <a:spcBef>
                <a:spcPts val="575"/>
              </a:spcBef>
              <a:buFont typeface="Wingdings 2" pitchFamily="18" charset="2"/>
              <a:buNone/>
              <a:defRPr/>
            </a:pPr>
            <a:r>
              <a:rPr lang="en-US" altLang="zh-CN" dirty="0">
                <a:latin typeface="Times New Roman" panose="02020603050405020304" pitchFamily="18" charset="0"/>
                <a:ea typeface="宋体" pitchFamily="2" charset="-122"/>
                <a:cs typeface="Times New Roman" panose="02020603050405020304" pitchFamily="18" charset="0"/>
              </a:rPr>
              <a:t>{</a:t>
            </a:r>
          </a:p>
          <a:p>
            <a:pPr marL="273050" indent="-273050" eaLnBrk="1" hangingPunct="1">
              <a:lnSpc>
                <a:spcPct val="80000"/>
              </a:lnSpc>
              <a:spcBef>
                <a:spcPts val="575"/>
              </a:spcBef>
              <a:buFont typeface="Wingdings 2" pitchFamily="18" charset="2"/>
              <a:buNone/>
              <a:defRPr/>
            </a:pPr>
            <a:r>
              <a:rPr lang="en-US" altLang="zh-CN" dirty="0">
                <a:latin typeface="Times New Roman" panose="02020603050405020304" pitchFamily="18" charset="0"/>
                <a:ea typeface="宋体" pitchFamily="2" charset="-122"/>
                <a:cs typeface="Times New Roman" panose="02020603050405020304" pitchFamily="18" charset="0"/>
              </a:rPr>
              <a:t>	if (top == </a:t>
            </a:r>
            <a:r>
              <a:rPr lang="en-US" altLang="zh-CN" dirty="0" err="1">
                <a:latin typeface="Times New Roman" panose="02020603050405020304" pitchFamily="18" charset="0"/>
                <a:ea typeface="宋体" pitchFamily="2" charset="-122"/>
                <a:cs typeface="Times New Roman" panose="02020603050405020304" pitchFamily="18" charset="0"/>
              </a:rPr>
              <a:t>maxSize</a:t>
            </a:r>
            <a:r>
              <a:rPr lang="en-US" altLang="zh-CN" dirty="0">
                <a:latin typeface="Times New Roman" panose="02020603050405020304" pitchFamily="18" charset="0"/>
                <a:ea typeface="宋体" pitchFamily="2" charset="-122"/>
                <a:cs typeface="Times New Roman" panose="02020603050405020304" pitchFamily="18" charset="0"/>
              </a:rPr>
              <a:t> - 1) 	// </a:t>
            </a:r>
            <a:r>
              <a:rPr lang="zh-CN" altLang="en-US" dirty="0">
                <a:latin typeface="Times New Roman" panose="02020603050405020304" pitchFamily="18" charset="0"/>
                <a:ea typeface="宋体" pitchFamily="2" charset="-122"/>
                <a:cs typeface="Times New Roman" panose="02020603050405020304" pitchFamily="18" charset="0"/>
              </a:rPr>
              <a:t>栈已满</a:t>
            </a:r>
          </a:p>
          <a:p>
            <a:pPr marL="273050" indent="-273050" eaLnBrk="1" hangingPunct="1">
              <a:lnSpc>
                <a:spcPct val="80000"/>
              </a:lnSpc>
              <a:spcBef>
                <a:spcPts val="575"/>
              </a:spcBef>
              <a:buFont typeface="Wingdings 2" pitchFamily="18" charset="2"/>
              <a:buNone/>
              <a:defRPr/>
            </a:pPr>
            <a:r>
              <a:rPr lang="zh-CN" altLang="en-US" dirty="0">
                <a:latin typeface="Times New Roman" panose="02020603050405020304" pitchFamily="18" charset="0"/>
                <a:ea typeface="宋体" pitchFamily="2" charset="-122"/>
                <a:cs typeface="Times New Roman" panose="02020603050405020304" pitchFamily="18" charset="0"/>
              </a:rPr>
              <a:t>		</a:t>
            </a:r>
            <a:r>
              <a:rPr lang="en-US" altLang="zh-CN" dirty="0">
                <a:latin typeface="Times New Roman" panose="02020603050405020304" pitchFamily="18" charset="0"/>
                <a:ea typeface="宋体" pitchFamily="2" charset="-122"/>
                <a:cs typeface="Times New Roman" panose="02020603050405020304" pitchFamily="18" charset="0"/>
              </a:rPr>
              <a:t>return OVER_FLOW;</a:t>
            </a:r>
          </a:p>
          <a:p>
            <a:pPr marL="273050" indent="-273050" eaLnBrk="1" hangingPunct="1">
              <a:lnSpc>
                <a:spcPct val="80000"/>
              </a:lnSpc>
              <a:spcBef>
                <a:spcPts val="575"/>
              </a:spcBef>
              <a:buFont typeface="Wingdings 2" pitchFamily="18" charset="2"/>
              <a:buNone/>
              <a:defRPr/>
            </a:pPr>
            <a:r>
              <a:rPr lang="en-US" altLang="zh-CN" dirty="0">
                <a:latin typeface="Times New Roman" panose="02020603050405020304" pitchFamily="18" charset="0"/>
                <a:ea typeface="宋体" pitchFamily="2" charset="-122"/>
                <a:cs typeface="Times New Roman" panose="02020603050405020304" pitchFamily="18" charset="0"/>
              </a:rPr>
              <a:t>	else  {			</a:t>
            </a:r>
          </a:p>
          <a:p>
            <a:pPr marL="273050" indent="-273050" eaLnBrk="1" hangingPunct="1">
              <a:lnSpc>
                <a:spcPct val="80000"/>
              </a:lnSpc>
              <a:spcBef>
                <a:spcPts val="575"/>
              </a:spcBef>
              <a:buFont typeface="Wingdings 2" pitchFamily="18" charset="2"/>
              <a:buNone/>
              <a:defRPr/>
            </a:pPr>
            <a:r>
              <a:rPr lang="zh-CN" altLang="en-US" dirty="0">
                <a:latin typeface="Times New Roman" panose="02020603050405020304" pitchFamily="18" charset="0"/>
                <a:ea typeface="宋体" pitchFamily="2" charset="-122"/>
                <a:cs typeface="Times New Roman" panose="02020603050405020304" pitchFamily="18" charset="0"/>
              </a:rPr>
              <a:t>		</a:t>
            </a:r>
            <a:r>
              <a:rPr lang="en-US" altLang="zh-CN" dirty="0" err="1">
                <a:latin typeface="Times New Roman" panose="02020603050405020304" pitchFamily="18" charset="0"/>
                <a:ea typeface="宋体" pitchFamily="2" charset="-122"/>
                <a:cs typeface="Times New Roman" panose="02020603050405020304" pitchFamily="18" charset="0"/>
              </a:rPr>
              <a:t>elems</a:t>
            </a:r>
            <a:r>
              <a:rPr lang="en-US" altLang="zh-CN" dirty="0">
                <a:latin typeface="Times New Roman" panose="02020603050405020304" pitchFamily="18" charset="0"/>
                <a:ea typeface="宋体" pitchFamily="2" charset="-122"/>
                <a:cs typeface="Times New Roman" panose="02020603050405020304" pitchFamily="18" charset="0"/>
              </a:rPr>
              <a:t>[++top] = e;	// </a:t>
            </a:r>
            <a:r>
              <a:rPr lang="zh-CN" altLang="en-US" dirty="0">
                <a:latin typeface="Times New Roman" panose="02020603050405020304" pitchFamily="18" charset="0"/>
                <a:ea typeface="宋体" pitchFamily="2" charset="-122"/>
                <a:cs typeface="Times New Roman" panose="02020603050405020304" pitchFamily="18" charset="0"/>
              </a:rPr>
              <a:t>将元素</a:t>
            </a:r>
            <a:r>
              <a:rPr lang="en-US" altLang="zh-CN" dirty="0">
                <a:latin typeface="Times New Roman" panose="02020603050405020304" pitchFamily="18" charset="0"/>
                <a:ea typeface="宋体" pitchFamily="2" charset="-122"/>
                <a:cs typeface="Times New Roman" panose="02020603050405020304" pitchFamily="18" charset="0"/>
              </a:rPr>
              <a:t>e</a:t>
            </a:r>
            <a:r>
              <a:rPr lang="zh-CN" altLang="en-US" dirty="0">
                <a:latin typeface="Times New Roman" panose="02020603050405020304" pitchFamily="18" charset="0"/>
                <a:ea typeface="宋体" pitchFamily="2" charset="-122"/>
                <a:cs typeface="Times New Roman" panose="02020603050405020304" pitchFamily="18" charset="0"/>
              </a:rPr>
              <a:t>追加到栈顶 </a:t>
            </a:r>
          </a:p>
          <a:p>
            <a:pPr marL="273050" indent="-273050" eaLnBrk="1" hangingPunct="1">
              <a:lnSpc>
                <a:spcPct val="80000"/>
              </a:lnSpc>
              <a:spcBef>
                <a:spcPts val="575"/>
              </a:spcBef>
              <a:defRPr/>
            </a:pPr>
            <a:r>
              <a:rPr lang="zh-CN" altLang="en-US" dirty="0">
                <a:latin typeface="Times New Roman" panose="02020603050405020304" pitchFamily="18" charset="0"/>
                <a:ea typeface="宋体" pitchFamily="2" charset="-122"/>
                <a:cs typeface="Times New Roman" panose="02020603050405020304" pitchFamily="18" charset="0"/>
              </a:rPr>
              <a:t>		</a:t>
            </a:r>
            <a:r>
              <a:rPr lang="en-US" altLang="zh-CN" dirty="0">
                <a:latin typeface="Times New Roman" panose="02020603050405020304" pitchFamily="18" charset="0"/>
                <a:ea typeface="宋体" pitchFamily="2" charset="-122"/>
                <a:cs typeface="Times New Roman" panose="02020603050405020304" pitchFamily="18" charset="0"/>
              </a:rPr>
              <a:t>return SUCCESS; // </a:t>
            </a:r>
            <a:r>
              <a:rPr lang="zh-CN" altLang="en-US" dirty="0">
                <a:latin typeface="Times New Roman" panose="02020603050405020304" pitchFamily="18" charset="0"/>
                <a:ea typeface="宋体" pitchFamily="2" charset="-122"/>
                <a:cs typeface="Times New Roman" panose="02020603050405020304" pitchFamily="18" charset="0"/>
              </a:rPr>
              <a:t>操作成功</a:t>
            </a:r>
          </a:p>
          <a:p>
            <a:pPr marL="273050" indent="-273050" eaLnBrk="1" hangingPunct="1">
              <a:lnSpc>
                <a:spcPct val="80000"/>
              </a:lnSpc>
              <a:spcBef>
                <a:spcPts val="575"/>
              </a:spcBef>
              <a:buFont typeface="Wingdings 2" pitchFamily="18" charset="2"/>
              <a:buNone/>
              <a:defRPr/>
            </a:pPr>
            <a:endParaRPr lang="en-US" altLang="zh-CN" dirty="0">
              <a:latin typeface="Times New Roman" panose="02020603050405020304" pitchFamily="18" charset="0"/>
              <a:ea typeface="宋体" pitchFamily="2" charset="-122"/>
              <a:cs typeface="Times New Roman" panose="02020603050405020304" pitchFamily="18" charset="0"/>
            </a:endParaRPr>
          </a:p>
          <a:p>
            <a:pPr marL="273050" indent="-273050" eaLnBrk="1" hangingPunct="1">
              <a:lnSpc>
                <a:spcPct val="80000"/>
              </a:lnSpc>
              <a:spcBef>
                <a:spcPts val="575"/>
              </a:spcBef>
              <a:buFont typeface="Wingdings 2" pitchFamily="18" charset="2"/>
              <a:buNone/>
              <a:defRPr/>
            </a:pPr>
            <a:r>
              <a:rPr lang="en-US" altLang="zh-CN" dirty="0">
                <a:latin typeface="Times New Roman" panose="02020603050405020304" pitchFamily="18" charset="0"/>
                <a:ea typeface="宋体" pitchFamily="2" charset="-122"/>
                <a:cs typeface="Times New Roman" panose="02020603050405020304" pitchFamily="18" charset="0"/>
              </a:rPr>
              <a:t>	}</a:t>
            </a:r>
          </a:p>
          <a:p>
            <a:pPr marL="273050" indent="-273050" eaLnBrk="1" hangingPunct="1">
              <a:lnSpc>
                <a:spcPct val="80000"/>
              </a:lnSpc>
              <a:spcBef>
                <a:spcPts val="575"/>
              </a:spcBef>
              <a:buFont typeface="Wingdings 2" pitchFamily="18" charset="2"/>
              <a:buNone/>
              <a:defRPr/>
            </a:pPr>
            <a:r>
              <a:rPr lang="en-US" altLang="zh-CN" dirty="0">
                <a:latin typeface="Times New Roman" panose="02020603050405020304" pitchFamily="18" charset="0"/>
                <a:ea typeface="宋体" pitchFamily="2" charset="-122"/>
                <a:cs typeface="Times New Roman" panose="02020603050405020304" pitchFamily="18" charset="0"/>
              </a:rPr>
              <a:t>}</a:t>
            </a:r>
            <a:endParaRPr lang="zh-CN" altLang="zh-CN" dirty="0">
              <a:latin typeface="Times New Roman" panose="02020603050405020304" pitchFamily="18" charset="0"/>
              <a:ea typeface="宋体" pitchFamily="2" charset="-122"/>
              <a:cs typeface="Times New Roman" panose="02020603050405020304" pitchFamily="18" charset="0"/>
            </a:endParaRPr>
          </a:p>
        </p:txBody>
      </p:sp>
      <p:sp>
        <p:nvSpPr>
          <p:cNvPr id="29698"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入栈</a:t>
            </a:r>
            <a:endParaRPr lang="zh-CN" altLang="en-US" dirty="0">
              <a:latin typeface="黑体" pitchFamily="49" charset="-122"/>
              <a:ea typeface="黑体" pitchFamily="49" charset="-122"/>
            </a:endParaRPr>
          </a:p>
        </p:txBody>
      </p:sp>
      <p:pic>
        <p:nvPicPr>
          <p:cNvPr id="2355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4365625"/>
            <a:ext cx="3925888" cy="2214563"/>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8412162" cy="5075238"/>
          </a:xfrm>
        </p:spPr>
        <p:txBody>
          <a:bodyPr>
            <a:normAutofit/>
          </a:bodyPr>
          <a:lstStyle/>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template&lt;class </a:t>
            </a:r>
            <a:r>
              <a:rPr lang="en-US" altLang="zh-CN" dirty="0" err="1">
                <a:latin typeface="+mn-lt"/>
                <a:ea typeface="宋体" pitchFamily="2" charset="-122"/>
              </a:rPr>
              <a:t>ElemType</a:t>
            </a:r>
            <a:r>
              <a:rPr lang="en-US" altLang="zh-CN" dirty="0">
                <a:latin typeface="+mn-lt"/>
                <a:ea typeface="宋体" pitchFamily="2" charset="-122"/>
              </a:rPr>
              <a:t>&gt;</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Status </a:t>
            </a:r>
            <a:r>
              <a:rPr lang="en-US" altLang="zh-CN" dirty="0" err="1">
                <a:latin typeface="+mn-lt"/>
                <a:ea typeface="宋体" pitchFamily="2" charset="-122"/>
              </a:rPr>
              <a:t>SeqStack</a:t>
            </a:r>
            <a:r>
              <a:rPr lang="en-US" altLang="zh-CN" dirty="0">
                <a:latin typeface="+mn-lt"/>
                <a:ea typeface="宋体" pitchFamily="2" charset="-122"/>
              </a:rPr>
              <a:t>&lt;</a:t>
            </a:r>
            <a:r>
              <a:rPr lang="en-US" altLang="zh-CN" dirty="0" err="1">
                <a:latin typeface="+mn-lt"/>
                <a:ea typeface="宋体" pitchFamily="2" charset="-122"/>
              </a:rPr>
              <a:t>ElemType</a:t>
            </a:r>
            <a:r>
              <a:rPr lang="en-US" altLang="zh-CN" dirty="0">
                <a:latin typeface="+mn-lt"/>
                <a:ea typeface="宋体" pitchFamily="2" charset="-122"/>
              </a:rPr>
              <a:t>&gt;::Top(</a:t>
            </a:r>
            <a:r>
              <a:rPr lang="en-US" altLang="zh-CN" dirty="0" err="1">
                <a:latin typeface="+mn-lt"/>
                <a:ea typeface="宋体" pitchFamily="2" charset="-122"/>
              </a:rPr>
              <a:t>ElemType</a:t>
            </a:r>
            <a:r>
              <a:rPr lang="en-US" altLang="zh-CN" dirty="0">
                <a:latin typeface="+mn-lt"/>
                <a:ea typeface="宋体" pitchFamily="2" charset="-122"/>
              </a:rPr>
              <a:t> &amp;e) </a:t>
            </a:r>
            <a:r>
              <a:rPr lang="en-US" altLang="zh-CN" dirty="0" err="1">
                <a:latin typeface="+mn-lt"/>
                <a:ea typeface="宋体" pitchFamily="2" charset="-122"/>
              </a:rPr>
              <a:t>const</a:t>
            </a:r>
            <a:endParaRPr lang="en-US" altLang="zh-CN" dirty="0">
              <a:latin typeface="+mn-lt"/>
              <a:ea typeface="宋体" pitchFamily="2" charset="-122"/>
            </a:endParaRP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	if (</a:t>
            </a:r>
            <a:r>
              <a:rPr lang="en-US" altLang="zh-CN" dirty="0" err="1">
                <a:latin typeface="+mn-lt"/>
                <a:ea typeface="宋体" pitchFamily="2" charset="-122"/>
              </a:rPr>
              <a:t>IsEmpty</a:t>
            </a:r>
            <a:r>
              <a:rPr lang="en-US" altLang="zh-CN" dirty="0">
                <a:latin typeface="+mn-lt"/>
                <a:ea typeface="宋体" pitchFamily="2" charset="-122"/>
              </a:rPr>
              <a:t>())	 	// </a:t>
            </a:r>
            <a:r>
              <a:rPr lang="zh-CN" altLang="en-US" dirty="0">
                <a:latin typeface="+mn-lt"/>
                <a:ea typeface="宋体" pitchFamily="2" charset="-122"/>
              </a:rPr>
              <a:t>栈空</a:t>
            </a:r>
          </a:p>
          <a:p>
            <a:pPr marL="273050" indent="-273050" eaLnBrk="1" hangingPunct="1">
              <a:lnSpc>
                <a:spcPct val="80000"/>
              </a:lnSpc>
              <a:spcBef>
                <a:spcPts val="575"/>
              </a:spcBef>
              <a:buFont typeface="Wingdings 2" pitchFamily="18" charset="2"/>
              <a:buNone/>
              <a:defRPr/>
            </a:pPr>
            <a:r>
              <a:rPr lang="zh-CN" altLang="en-US" dirty="0">
                <a:latin typeface="+mn-lt"/>
                <a:ea typeface="宋体" pitchFamily="2" charset="-122"/>
              </a:rPr>
              <a:t>		</a:t>
            </a:r>
            <a:r>
              <a:rPr lang="en-US" altLang="zh-CN" dirty="0">
                <a:latin typeface="+mn-lt"/>
                <a:ea typeface="宋体" pitchFamily="2" charset="-122"/>
              </a:rPr>
              <a:t>return UNDER_FLOW;</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	else	{ 		</a:t>
            </a:r>
          </a:p>
          <a:p>
            <a:pPr marL="273050" indent="-273050" eaLnBrk="1" hangingPunct="1">
              <a:lnSpc>
                <a:spcPct val="80000"/>
              </a:lnSpc>
              <a:spcBef>
                <a:spcPts val="575"/>
              </a:spcBef>
              <a:buFont typeface="Wingdings 2" pitchFamily="18" charset="2"/>
              <a:buNone/>
              <a:defRPr/>
            </a:pPr>
            <a:r>
              <a:rPr lang="zh-CN" altLang="en-US" dirty="0">
                <a:latin typeface="+mn-lt"/>
                <a:ea typeface="宋体" pitchFamily="2" charset="-122"/>
              </a:rPr>
              <a:t>		</a:t>
            </a:r>
            <a:r>
              <a:rPr lang="en-US" altLang="zh-CN" dirty="0">
                <a:latin typeface="+mn-lt"/>
                <a:ea typeface="宋体" pitchFamily="2" charset="-122"/>
              </a:rPr>
              <a:t>e = </a:t>
            </a:r>
            <a:r>
              <a:rPr lang="en-US" altLang="zh-CN" dirty="0" err="1">
                <a:latin typeface="+mn-lt"/>
                <a:ea typeface="宋体" pitchFamily="2" charset="-122"/>
              </a:rPr>
              <a:t>elems</a:t>
            </a:r>
            <a:r>
              <a:rPr lang="en-US" altLang="zh-CN" dirty="0">
                <a:latin typeface="+mn-lt"/>
                <a:ea typeface="宋体" pitchFamily="2" charset="-122"/>
              </a:rPr>
              <a:t>[top];	// </a:t>
            </a:r>
            <a:r>
              <a:rPr lang="zh-CN" altLang="en-US" dirty="0">
                <a:latin typeface="+mn-lt"/>
                <a:ea typeface="宋体" pitchFamily="2" charset="-122"/>
              </a:rPr>
              <a:t>用</a:t>
            </a:r>
            <a:r>
              <a:rPr lang="en-US" altLang="zh-CN" dirty="0">
                <a:latin typeface="+mn-lt"/>
                <a:ea typeface="宋体" pitchFamily="2" charset="-122"/>
              </a:rPr>
              <a:t>e</a:t>
            </a:r>
            <a:r>
              <a:rPr lang="zh-CN" altLang="en-US" dirty="0">
                <a:latin typeface="+mn-lt"/>
                <a:ea typeface="宋体" pitchFamily="2" charset="-122"/>
              </a:rPr>
              <a:t>返回栈顶元素</a:t>
            </a:r>
          </a:p>
          <a:p>
            <a:pPr marL="273050" indent="-273050" eaLnBrk="1" hangingPunct="1">
              <a:lnSpc>
                <a:spcPct val="80000"/>
              </a:lnSpc>
              <a:spcBef>
                <a:spcPts val="575"/>
              </a:spcBef>
              <a:defRPr/>
            </a:pPr>
            <a:r>
              <a:rPr lang="zh-CN" altLang="en-US" dirty="0">
                <a:latin typeface="+mn-lt"/>
                <a:ea typeface="宋体" pitchFamily="2" charset="-122"/>
              </a:rPr>
              <a:t>		</a:t>
            </a:r>
            <a:r>
              <a:rPr lang="en-US" altLang="zh-CN" dirty="0">
                <a:latin typeface="+mn-lt"/>
                <a:ea typeface="宋体" pitchFamily="2" charset="-122"/>
              </a:rPr>
              <a:t>return SUCCESS;</a:t>
            </a:r>
            <a:r>
              <a:rPr lang="en-US" altLang="zh-CN" dirty="0">
                <a:ea typeface="宋体" pitchFamily="2" charset="-122"/>
              </a:rPr>
              <a:t> </a:t>
            </a:r>
            <a:r>
              <a:rPr lang="en-US" altLang="zh-CN" dirty="0">
                <a:latin typeface="+mn-lt"/>
                <a:ea typeface="宋体" pitchFamily="2" charset="-122"/>
              </a:rPr>
              <a:t>// </a:t>
            </a:r>
            <a:r>
              <a:rPr lang="zh-CN" altLang="en-US" dirty="0">
                <a:latin typeface="+mn-lt"/>
                <a:ea typeface="宋体" pitchFamily="2" charset="-122"/>
              </a:rPr>
              <a:t>栈非空</a:t>
            </a:r>
            <a:r>
              <a:rPr lang="en-US" altLang="zh-CN" dirty="0">
                <a:latin typeface="+mn-lt"/>
                <a:ea typeface="宋体" pitchFamily="2" charset="-122"/>
              </a:rPr>
              <a:t>,</a:t>
            </a:r>
            <a:r>
              <a:rPr lang="zh-CN" altLang="en-US" dirty="0">
                <a:latin typeface="+mn-lt"/>
                <a:ea typeface="宋体" pitchFamily="2" charset="-122"/>
              </a:rPr>
              <a:t>操作成功</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	}</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a:t>
            </a:r>
            <a:endParaRPr lang="zh-CN" altLang="zh-CN" dirty="0">
              <a:latin typeface="+mn-lt"/>
              <a:ea typeface="宋体" pitchFamily="2" charset="-122"/>
            </a:endParaRPr>
          </a:p>
        </p:txBody>
      </p:sp>
      <p:sp>
        <p:nvSpPr>
          <p:cNvPr id="30722"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取栈顶元素</a:t>
            </a:r>
            <a:endParaRPr lang="zh-CN" altLang="en-US" dirty="0">
              <a:latin typeface="黑体" pitchFamily="49" charset="-122"/>
              <a:ea typeface="黑体" pitchFamily="49" charset="-122"/>
            </a:endParaRPr>
          </a:p>
        </p:txBody>
      </p:sp>
      <p:pic>
        <p:nvPicPr>
          <p:cNvPr id="2458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8" y="4292600"/>
            <a:ext cx="3925887" cy="2214563"/>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7521575" cy="5075238"/>
          </a:xfrm>
        </p:spPr>
        <p:txBody>
          <a:bodyPr>
            <a:normAutofit/>
          </a:bodyPr>
          <a:lstStyle/>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template&lt;class </a:t>
            </a:r>
            <a:r>
              <a:rPr lang="en-US" altLang="zh-CN" dirty="0" err="1">
                <a:latin typeface="+mn-lt"/>
                <a:ea typeface="宋体" pitchFamily="2" charset="-122"/>
              </a:rPr>
              <a:t>ElemType</a:t>
            </a:r>
            <a:r>
              <a:rPr lang="en-US" altLang="zh-CN" dirty="0">
                <a:latin typeface="+mn-lt"/>
                <a:ea typeface="宋体" pitchFamily="2" charset="-122"/>
              </a:rPr>
              <a:t>&gt;</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Status </a:t>
            </a:r>
            <a:r>
              <a:rPr lang="en-US" altLang="zh-CN" dirty="0" err="1">
                <a:latin typeface="+mn-lt"/>
                <a:ea typeface="宋体" pitchFamily="2" charset="-122"/>
              </a:rPr>
              <a:t>SeqStack</a:t>
            </a:r>
            <a:r>
              <a:rPr lang="en-US" altLang="zh-CN" dirty="0">
                <a:latin typeface="+mn-lt"/>
                <a:ea typeface="宋体" pitchFamily="2" charset="-122"/>
              </a:rPr>
              <a:t>&lt;</a:t>
            </a:r>
            <a:r>
              <a:rPr lang="en-US" altLang="zh-CN" dirty="0" err="1">
                <a:latin typeface="+mn-lt"/>
                <a:ea typeface="宋体" pitchFamily="2" charset="-122"/>
              </a:rPr>
              <a:t>ElemType</a:t>
            </a:r>
            <a:r>
              <a:rPr lang="en-US" altLang="zh-CN" dirty="0">
                <a:latin typeface="+mn-lt"/>
                <a:ea typeface="宋体" pitchFamily="2" charset="-122"/>
              </a:rPr>
              <a:t>&gt;::Pop(</a:t>
            </a:r>
            <a:r>
              <a:rPr lang="en-US" altLang="zh-CN" dirty="0" err="1">
                <a:latin typeface="+mn-lt"/>
                <a:ea typeface="宋体" pitchFamily="2" charset="-122"/>
              </a:rPr>
              <a:t>ElemType</a:t>
            </a:r>
            <a:r>
              <a:rPr lang="en-US" altLang="zh-CN" dirty="0">
                <a:latin typeface="+mn-lt"/>
                <a:ea typeface="宋体" pitchFamily="2" charset="-122"/>
              </a:rPr>
              <a:t> &amp;e)</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	if (</a:t>
            </a:r>
            <a:r>
              <a:rPr lang="en-US" altLang="zh-CN" dirty="0" err="1">
                <a:latin typeface="+mn-lt"/>
                <a:ea typeface="宋体" pitchFamily="2" charset="-122"/>
              </a:rPr>
              <a:t>IsEmpty</a:t>
            </a:r>
            <a:r>
              <a:rPr lang="en-US" altLang="zh-CN" dirty="0">
                <a:latin typeface="+mn-lt"/>
                <a:ea typeface="宋体" pitchFamily="2" charset="-122"/>
              </a:rPr>
              <a:t>())	 	// </a:t>
            </a:r>
            <a:r>
              <a:rPr lang="zh-CN" altLang="en-US" dirty="0">
                <a:latin typeface="+mn-lt"/>
                <a:ea typeface="宋体" pitchFamily="2" charset="-122"/>
              </a:rPr>
              <a:t>栈空</a:t>
            </a:r>
          </a:p>
          <a:p>
            <a:pPr marL="273050" indent="-273050" eaLnBrk="1" hangingPunct="1">
              <a:lnSpc>
                <a:spcPct val="80000"/>
              </a:lnSpc>
              <a:spcBef>
                <a:spcPts val="575"/>
              </a:spcBef>
              <a:buFont typeface="Wingdings 2" pitchFamily="18" charset="2"/>
              <a:buNone/>
              <a:defRPr/>
            </a:pPr>
            <a:r>
              <a:rPr lang="zh-CN" altLang="en-US" dirty="0">
                <a:latin typeface="+mn-lt"/>
                <a:ea typeface="宋体" pitchFamily="2" charset="-122"/>
              </a:rPr>
              <a:t>		</a:t>
            </a:r>
            <a:r>
              <a:rPr lang="en-US" altLang="zh-CN" dirty="0">
                <a:latin typeface="+mn-lt"/>
                <a:ea typeface="宋体" pitchFamily="2" charset="-122"/>
              </a:rPr>
              <a:t>return UNDER_FLOW;</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	else	{ 		</a:t>
            </a:r>
          </a:p>
          <a:p>
            <a:pPr marL="273050" indent="-273050" eaLnBrk="1" hangingPunct="1">
              <a:lnSpc>
                <a:spcPct val="80000"/>
              </a:lnSpc>
              <a:spcBef>
                <a:spcPts val="575"/>
              </a:spcBef>
              <a:buFont typeface="Wingdings 2" pitchFamily="18" charset="2"/>
              <a:buNone/>
              <a:defRPr/>
            </a:pPr>
            <a:r>
              <a:rPr lang="zh-CN" altLang="en-US" dirty="0">
                <a:latin typeface="+mn-lt"/>
                <a:ea typeface="宋体" pitchFamily="2" charset="-122"/>
              </a:rPr>
              <a:t>		</a:t>
            </a:r>
            <a:r>
              <a:rPr lang="en-US" altLang="zh-CN" dirty="0">
                <a:latin typeface="+mn-lt"/>
                <a:ea typeface="宋体" pitchFamily="2" charset="-122"/>
              </a:rPr>
              <a:t>e = </a:t>
            </a:r>
            <a:r>
              <a:rPr lang="en-US" altLang="zh-CN" dirty="0" err="1">
                <a:latin typeface="+mn-lt"/>
                <a:ea typeface="宋体" pitchFamily="2" charset="-122"/>
              </a:rPr>
              <a:t>elems</a:t>
            </a:r>
            <a:r>
              <a:rPr lang="en-US" altLang="zh-CN" dirty="0">
                <a:latin typeface="+mn-lt"/>
                <a:ea typeface="宋体" pitchFamily="2" charset="-122"/>
              </a:rPr>
              <a:t>[top--]; 	// </a:t>
            </a:r>
            <a:r>
              <a:rPr lang="zh-CN" altLang="en-US" dirty="0">
                <a:latin typeface="+mn-lt"/>
                <a:ea typeface="宋体" pitchFamily="2" charset="-122"/>
              </a:rPr>
              <a:t>用</a:t>
            </a:r>
            <a:r>
              <a:rPr lang="en-US" altLang="zh-CN" dirty="0">
                <a:latin typeface="+mn-lt"/>
                <a:ea typeface="宋体" pitchFamily="2" charset="-122"/>
              </a:rPr>
              <a:t>e</a:t>
            </a:r>
            <a:r>
              <a:rPr lang="zh-CN" altLang="en-US" dirty="0">
                <a:latin typeface="+mn-lt"/>
                <a:ea typeface="宋体" pitchFamily="2" charset="-122"/>
              </a:rPr>
              <a:t>返回栈顶元素</a:t>
            </a:r>
          </a:p>
          <a:p>
            <a:pPr marL="273050" indent="-273050" eaLnBrk="1" hangingPunct="1">
              <a:lnSpc>
                <a:spcPct val="80000"/>
              </a:lnSpc>
              <a:spcBef>
                <a:spcPts val="575"/>
              </a:spcBef>
              <a:defRPr/>
            </a:pPr>
            <a:r>
              <a:rPr lang="zh-CN" altLang="en-US" dirty="0">
                <a:latin typeface="+mn-lt"/>
                <a:ea typeface="宋体" pitchFamily="2" charset="-122"/>
              </a:rPr>
              <a:t>		</a:t>
            </a:r>
            <a:r>
              <a:rPr lang="en-US" altLang="zh-CN" dirty="0">
                <a:latin typeface="+mn-lt"/>
                <a:ea typeface="宋体" pitchFamily="2" charset="-122"/>
              </a:rPr>
              <a:t>return SUCCESS;</a:t>
            </a:r>
            <a:r>
              <a:rPr lang="en-US" altLang="zh-CN" dirty="0">
                <a:ea typeface="宋体" pitchFamily="2" charset="-122"/>
              </a:rPr>
              <a:t> 	</a:t>
            </a:r>
            <a:r>
              <a:rPr lang="en-US" altLang="zh-CN" dirty="0">
                <a:latin typeface="+mn-lt"/>
                <a:ea typeface="宋体" pitchFamily="2" charset="-122"/>
              </a:rPr>
              <a:t>// </a:t>
            </a:r>
            <a:r>
              <a:rPr lang="zh-CN" altLang="en-US" dirty="0">
                <a:latin typeface="+mn-lt"/>
                <a:ea typeface="宋体" pitchFamily="2" charset="-122"/>
              </a:rPr>
              <a:t>操作成功</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	}</a:t>
            </a:r>
          </a:p>
          <a:p>
            <a:pPr marL="273050" indent="-273050" eaLnBrk="1" hangingPunct="1">
              <a:lnSpc>
                <a:spcPct val="80000"/>
              </a:lnSpc>
              <a:spcBef>
                <a:spcPts val="575"/>
              </a:spcBef>
              <a:buFont typeface="Wingdings 2" pitchFamily="18" charset="2"/>
              <a:buNone/>
              <a:defRPr/>
            </a:pPr>
            <a:r>
              <a:rPr lang="en-US" altLang="zh-CN" dirty="0">
                <a:latin typeface="+mn-lt"/>
                <a:ea typeface="宋体" pitchFamily="2" charset="-122"/>
              </a:rPr>
              <a:t>}</a:t>
            </a:r>
            <a:endParaRPr lang="zh-CN" altLang="zh-CN" dirty="0">
              <a:latin typeface="+mn-lt"/>
              <a:ea typeface="宋体" pitchFamily="2" charset="-122"/>
            </a:endParaRPr>
          </a:p>
        </p:txBody>
      </p:sp>
      <p:sp>
        <p:nvSpPr>
          <p:cNvPr id="31746"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出栈</a:t>
            </a:r>
            <a:endParaRPr lang="zh-CN" altLang="en-US" dirty="0">
              <a:latin typeface="黑体" pitchFamily="49" charset="-122"/>
              <a:ea typeface="黑体" pitchFamily="49" charset="-122"/>
            </a:endParaRPr>
          </a:p>
        </p:txBody>
      </p:sp>
      <p:pic>
        <p:nvPicPr>
          <p:cNvPr id="256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4329113"/>
            <a:ext cx="3925887" cy="2214562"/>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pPr>
            <a:r>
              <a:rPr lang="en-US" altLang="zh-CN">
                <a:solidFill>
                  <a:srgbClr val="00264D"/>
                </a:solidFill>
                <a:latin typeface="Arial" pitchFamily="34" charset="0"/>
                <a:ea typeface="宋体" pitchFamily="2" charset="-122"/>
              </a:rPr>
              <a:t>template &lt;class ElemType&gt;</a:t>
            </a:r>
          </a:p>
          <a:p>
            <a:pPr eaLnBrk="1" hangingPunct="1">
              <a:buFont typeface="Wingdings 2" pitchFamily="18" charset="2"/>
              <a:buNone/>
            </a:pPr>
            <a:r>
              <a:rPr lang="en-US" altLang="zh-CN">
                <a:solidFill>
                  <a:srgbClr val="00264D"/>
                </a:solidFill>
                <a:latin typeface="Arial" pitchFamily="34" charset="0"/>
                <a:ea typeface="宋体" pitchFamily="2" charset="-122"/>
              </a:rPr>
              <a:t>void SqStack&lt;ElemType&gt;::Traverse(void (*Visit)(const ElemType &amp;)) const</a:t>
            </a:r>
          </a:p>
          <a:p>
            <a:pPr eaLnBrk="1" hangingPunct="1">
              <a:buFont typeface="Wingdings 2" pitchFamily="18" charset="2"/>
              <a:buNone/>
            </a:pPr>
            <a:r>
              <a:rPr lang="en-US" altLang="zh-CN">
                <a:solidFill>
                  <a:srgbClr val="00264D"/>
                </a:solidFill>
                <a:latin typeface="Arial" pitchFamily="34" charset="0"/>
                <a:ea typeface="宋体" pitchFamily="2" charset="-122"/>
              </a:rPr>
              <a:t>{</a:t>
            </a:r>
          </a:p>
          <a:p>
            <a:pPr eaLnBrk="1" hangingPunct="1">
              <a:buFont typeface="Wingdings 2" pitchFamily="18" charset="2"/>
              <a:buNone/>
            </a:pPr>
            <a:r>
              <a:rPr lang="en-US" altLang="zh-CN">
                <a:solidFill>
                  <a:srgbClr val="00264D"/>
                </a:solidFill>
                <a:latin typeface="Arial" pitchFamily="34" charset="0"/>
                <a:ea typeface="宋体" pitchFamily="2" charset="-122"/>
              </a:rPr>
              <a:t>	for (int i = top; i &gt;=0 ; i--)	</a:t>
            </a:r>
          </a:p>
          <a:p>
            <a:pPr eaLnBrk="1" hangingPunct="1">
              <a:buFont typeface="Wingdings 2" pitchFamily="18" charset="2"/>
              <a:buNone/>
            </a:pPr>
            <a:r>
              <a:rPr lang="en-US" altLang="zh-CN">
                <a:solidFill>
                  <a:srgbClr val="00264D"/>
                </a:solidFill>
                <a:latin typeface="Arial" pitchFamily="34" charset="0"/>
                <a:ea typeface="宋体" pitchFamily="2" charset="-122"/>
              </a:rPr>
              <a:t>		(*Visit)(elems[i]);</a:t>
            </a:r>
          </a:p>
          <a:p>
            <a:pPr eaLnBrk="1" hangingPunct="1">
              <a:buFont typeface="Wingdings 2" pitchFamily="18" charset="2"/>
              <a:buNone/>
            </a:pPr>
            <a:r>
              <a:rPr lang="en-US" altLang="zh-CN">
                <a:solidFill>
                  <a:srgbClr val="00264D"/>
                </a:solidFill>
                <a:latin typeface="Arial" pitchFamily="34" charset="0"/>
                <a:ea typeface="宋体" pitchFamily="2" charset="-122"/>
              </a:rPr>
              <a:t>}</a:t>
            </a:r>
            <a:endParaRPr lang="zh-CN" altLang="en-US">
              <a:solidFill>
                <a:srgbClr val="00264D"/>
              </a:solidFill>
              <a:latin typeface="Arial" pitchFamily="34" charset="0"/>
              <a:ea typeface="宋体" pitchFamily="2" charset="-122"/>
            </a:endParaRPr>
          </a:p>
        </p:txBody>
      </p:sp>
      <p:sp>
        <p:nvSpPr>
          <p:cNvPr id="28674"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遍历顺序栈</a:t>
            </a:r>
            <a:endParaRPr lang="zh-CN" altLang="en-US" dirty="0">
              <a:latin typeface="黑体" pitchFamily="49" charset="-122"/>
              <a:ea typeface="黑体" pitchFamily="49" charset="-122"/>
            </a:endParaRPr>
          </a:p>
        </p:txBody>
      </p:sp>
      <p:pic>
        <p:nvPicPr>
          <p:cNvPr id="266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325" y="4113213"/>
            <a:ext cx="3925888" cy="2214562"/>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159750" cy="5075238"/>
          </a:xfrm>
        </p:spPr>
        <p:txBody>
          <a:bodyPr/>
          <a:lstStyle/>
          <a:p>
            <a:pPr eaLnBrk="1" hangingPunct="1">
              <a:lnSpc>
                <a:spcPct val="130000"/>
              </a:lnSpc>
              <a:spcBef>
                <a:spcPct val="50000"/>
              </a:spcBef>
              <a:defRPr/>
            </a:pPr>
            <a:r>
              <a:rPr kumimoji="1" lang="zh-CN" altLang="en-US" dirty="0">
                <a:ea typeface="宋体" pitchFamily="2" charset="-122"/>
              </a:rPr>
              <a:t>　　栈的顺序存储结构是一种静态的存储结构，栈中元素的多少受到</a:t>
            </a:r>
            <a:r>
              <a:rPr kumimoji="1" lang="en-US" altLang="zh-CN" dirty="0">
                <a:ea typeface="宋体" pitchFamily="2" charset="-122"/>
              </a:rPr>
              <a:t>MAXSIZE</a:t>
            </a:r>
            <a:r>
              <a:rPr kumimoji="1" lang="zh-CN" altLang="en-US" dirty="0">
                <a:ea typeface="宋体" pitchFamily="2" charset="-122"/>
              </a:rPr>
              <a:t>的限制，空间太大会造成存储空间的浪费，为解决这个问题，同时建立多个顺序栈，以实现存储空间的共享，这样就可以相互调节余缺，既能高效地节约存储空间，又能降低上溢的发生概率。</a:t>
            </a:r>
          </a:p>
          <a:p>
            <a:pPr eaLnBrk="1" hangingPunct="1">
              <a:lnSpc>
                <a:spcPct val="130000"/>
              </a:lnSpc>
              <a:spcBef>
                <a:spcPct val="50000"/>
              </a:spcBef>
              <a:defRPr/>
            </a:pPr>
            <a:r>
              <a:rPr kumimoji="1" lang="zh-CN" altLang="en-US" dirty="0">
                <a:ea typeface="宋体" pitchFamily="2" charset="-122"/>
              </a:rPr>
              <a:t>　　为两个栈申请一个共享的一维数组空间，将两个栈的栈底分别放在一维数组的两端，分别是</a:t>
            </a:r>
            <a:r>
              <a:rPr kumimoji="1" lang="en-US" altLang="zh-CN" dirty="0">
                <a:ea typeface="宋体" pitchFamily="2" charset="-122"/>
              </a:rPr>
              <a:t>-1</a:t>
            </a:r>
            <a:r>
              <a:rPr kumimoji="1" lang="zh-CN" altLang="en-US" dirty="0">
                <a:ea typeface="宋体" pitchFamily="2" charset="-122"/>
              </a:rPr>
              <a:t>和</a:t>
            </a:r>
            <a:r>
              <a:rPr kumimoji="1" lang="en-US" altLang="zh-CN" dirty="0">
                <a:ea typeface="宋体" pitchFamily="2" charset="-122"/>
              </a:rPr>
              <a:t>m</a:t>
            </a:r>
            <a:r>
              <a:rPr kumimoji="1" lang="zh-CN" altLang="en-US" dirty="0">
                <a:ea typeface="宋体" pitchFamily="2" charset="-122"/>
              </a:rPr>
              <a:t>。 由于两个栈顶动态变化，这样可以形成互补，使得每个栈可用的最大空间与实际使用的需求有关。由此可见，两栈共享比两个栈分别申请</a:t>
            </a:r>
            <a:r>
              <a:rPr kumimoji="1" lang="en-US" altLang="zh-CN" dirty="0">
                <a:ea typeface="宋体" pitchFamily="2" charset="-122"/>
              </a:rPr>
              <a:t>M/2</a:t>
            </a:r>
            <a:r>
              <a:rPr kumimoji="1" lang="zh-CN" altLang="en-US" dirty="0">
                <a:ea typeface="宋体" pitchFamily="2" charset="-122"/>
              </a:rPr>
              <a:t>的空间利用率高。</a:t>
            </a:r>
          </a:p>
          <a:p>
            <a:pPr>
              <a:defRPr/>
            </a:pPr>
            <a:endParaRPr lang="zh-CN" altLang="en-US" dirty="0"/>
          </a:p>
        </p:txBody>
      </p:sp>
      <p:sp>
        <p:nvSpPr>
          <p:cNvPr id="46082" name="Rectangle 2"/>
          <p:cNvSpPr>
            <a:spLocks noGrp="1" noChangeArrowheads="1"/>
          </p:cNvSpPr>
          <p:nvPr>
            <p:ph type="title"/>
          </p:nvPr>
        </p:nvSpPr>
        <p:spPr>
          <a:xfrm>
            <a:off x="993775" y="142875"/>
            <a:ext cx="7754938" cy="838200"/>
          </a:xfrm>
        </p:spPr>
        <p:txBody>
          <a:bodyPr/>
          <a:lstStyle/>
          <a:p>
            <a:pPr eaLnBrk="1" hangingPunct="1">
              <a:defRPr/>
            </a:pPr>
            <a:r>
              <a:rPr lang="zh-CN" altLang="en-US" sz="3400" dirty="0">
                <a:latin typeface="黑体" pitchFamily="49" charset="-122"/>
                <a:ea typeface="黑体" pitchFamily="49" charset="-122"/>
              </a:rPr>
              <a:t>两个顺序栈共享一个数组的存储空间</a:t>
            </a:r>
            <a:endParaRPr lang="en-US" altLang="zh-CN" sz="3000" dirty="0">
              <a:latin typeface="黑体" pitchFamily="49" charset="-122"/>
              <a:ea typeface="黑体" pitchFamily="49" charset="-122"/>
            </a:endParaRPr>
          </a:p>
        </p:txBody>
      </p:sp>
    </p:spTree>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title"/>
          </p:nvPr>
        </p:nvSpPr>
        <p:spPr>
          <a:xfrm>
            <a:off x="993775" y="260350"/>
            <a:ext cx="7754938" cy="720725"/>
          </a:xfrm>
        </p:spPr>
        <p:txBody>
          <a:bodyPr/>
          <a:lstStyle/>
          <a:p>
            <a:pPr eaLnBrk="1" hangingPunct="1"/>
            <a:r>
              <a:rPr lang="zh-CN" altLang="en-US">
                <a:latin typeface="黑体" pitchFamily="49" charset="-122"/>
                <a:ea typeface="黑体" pitchFamily="49" charset="-122"/>
              </a:rPr>
              <a:t>第</a:t>
            </a:r>
            <a:r>
              <a:rPr lang="en-US" altLang="zh-CN">
                <a:latin typeface="黑体" pitchFamily="49" charset="-122"/>
                <a:ea typeface="黑体" pitchFamily="49" charset="-122"/>
              </a:rPr>
              <a:t>4</a:t>
            </a:r>
            <a:r>
              <a:rPr lang="zh-CN" altLang="en-US">
                <a:latin typeface="黑体" pitchFamily="49" charset="-122"/>
                <a:ea typeface="黑体" pitchFamily="49" charset="-122"/>
              </a:rPr>
              <a:t>章   栈和队列</a:t>
            </a:r>
          </a:p>
        </p:txBody>
      </p:sp>
      <p:sp>
        <p:nvSpPr>
          <p:cNvPr id="6" name="内容占位符 5"/>
          <p:cNvSpPr>
            <a:spLocks noGrp="1"/>
          </p:cNvSpPr>
          <p:nvPr>
            <p:ph idx="1"/>
          </p:nvPr>
        </p:nvSpPr>
        <p:spPr>
          <a:xfrm>
            <a:off x="431800" y="1196975"/>
            <a:ext cx="5688013" cy="5435600"/>
          </a:xfrm>
        </p:spPr>
        <p:txBody>
          <a:bodyPr/>
          <a:lstStyle/>
          <a:p>
            <a:pPr>
              <a:spcBef>
                <a:spcPts val="600"/>
              </a:spcBef>
              <a:buFont typeface="Wingdings" pitchFamily="2" charset="2"/>
              <a:buChar char="u"/>
              <a:defRPr/>
            </a:pPr>
            <a:r>
              <a:rPr lang="zh-CN" altLang="en-US" sz="2800" b="1" dirty="0">
                <a:solidFill>
                  <a:srgbClr val="33659A"/>
                </a:solidFill>
                <a:effectLst>
                  <a:outerShdw blurRad="38100" dist="38100" dir="2700000" algn="tl">
                    <a:srgbClr val="C0C0C0"/>
                  </a:outerShdw>
                </a:effectLst>
                <a:ea typeface="宋体" pitchFamily="2" charset="-122"/>
              </a:rPr>
              <a:t>栈</a:t>
            </a:r>
            <a:endParaRPr lang="en-US" altLang="zh-CN" sz="2800" b="1" dirty="0">
              <a:solidFill>
                <a:srgbClr val="33659A"/>
              </a:solidFill>
              <a:effectLst>
                <a:outerShdw blurRad="38100" dist="38100" dir="2700000" algn="tl">
                  <a:srgbClr val="C0C0C0"/>
                </a:outerShdw>
              </a:effectLst>
              <a:ea typeface="宋体" pitchFamily="2" charset="-122"/>
            </a:endParaRPr>
          </a:p>
          <a:p>
            <a:pPr lvl="1">
              <a:spcBef>
                <a:spcPts val="600"/>
              </a:spcBef>
              <a:buFont typeface="Wingdings" pitchFamily="2" charset="2"/>
              <a:buChar char="u"/>
              <a:defRPr/>
            </a:pPr>
            <a:r>
              <a:rPr lang="zh-CN" altLang="en-US" sz="2400" b="1" dirty="0">
                <a:solidFill>
                  <a:srgbClr val="33659A"/>
                </a:solidFill>
                <a:effectLst>
                  <a:outerShdw blurRad="38100" dist="38100" dir="2700000" algn="tl">
                    <a:srgbClr val="C0C0C0"/>
                  </a:outerShdw>
                </a:effectLst>
                <a:ea typeface="宋体" pitchFamily="2" charset="-122"/>
              </a:rPr>
              <a:t>栈的基本概念</a:t>
            </a:r>
            <a:endParaRPr lang="en-US" altLang="zh-CN" sz="2400" b="1" dirty="0">
              <a:solidFill>
                <a:srgbClr val="33659A"/>
              </a:solidFill>
              <a:effectLst>
                <a:outerShdw blurRad="38100" dist="38100" dir="2700000" algn="tl">
                  <a:srgbClr val="C0C0C0"/>
                </a:outerShdw>
              </a:effectLst>
              <a:ea typeface="宋体" pitchFamily="2" charset="-122"/>
            </a:endParaRPr>
          </a:p>
          <a:p>
            <a:pPr lvl="1">
              <a:spcBef>
                <a:spcPts val="600"/>
              </a:spcBef>
              <a:buFont typeface="Wingdings" pitchFamily="2" charset="2"/>
              <a:buChar char="u"/>
              <a:defRPr/>
            </a:pPr>
            <a:r>
              <a:rPr lang="zh-CN" altLang="en-US" sz="2400" b="1" dirty="0">
                <a:solidFill>
                  <a:srgbClr val="33659A"/>
                </a:solidFill>
                <a:effectLst>
                  <a:outerShdw blurRad="38100" dist="38100" dir="2700000" algn="tl">
                    <a:srgbClr val="C0C0C0"/>
                  </a:outerShdw>
                </a:effectLst>
                <a:ea typeface="宋体" pitchFamily="2" charset="-122"/>
              </a:rPr>
              <a:t>栈的存储结构</a:t>
            </a:r>
            <a:endParaRPr lang="en-US" altLang="zh-CN" sz="2400" b="1" dirty="0">
              <a:solidFill>
                <a:srgbClr val="33659A"/>
              </a:solidFill>
              <a:effectLst>
                <a:outerShdw blurRad="38100" dist="38100" dir="2700000" algn="tl">
                  <a:srgbClr val="C0C0C0"/>
                </a:outerShdw>
              </a:effectLst>
              <a:ea typeface="宋体" pitchFamily="2" charset="-122"/>
            </a:endParaRPr>
          </a:p>
          <a:p>
            <a:pPr lvl="1">
              <a:spcBef>
                <a:spcPts val="600"/>
              </a:spcBef>
              <a:buFont typeface="Wingdings" pitchFamily="2" charset="2"/>
              <a:buChar char="u"/>
              <a:defRPr/>
            </a:pPr>
            <a:r>
              <a:rPr lang="zh-CN" altLang="en-US" sz="2400" b="1" dirty="0">
                <a:solidFill>
                  <a:srgbClr val="33659A"/>
                </a:solidFill>
                <a:effectLst>
                  <a:outerShdw blurRad="38100" dist="38100" dir="2700000" algn="tl">
                    <a:srgbClr val="C0C0C0"/>
                  </a:outerShdw>
                </a:effectLst>
                <a:ea typeface="宋体" pitchFamily="2" charset="-122"/>
              </a:rPr>
              <a:t>栈的简单应用</a:t>
            </a:r>
            <a:endParaRPr lang="en-US" altLang="zh-CN" sz="2400" b="1" dirty="0">
              <a:solidFill>
                <a:srgbClr val="33659A"/>
              </a:solidFill>
              <a:effectLst>
                <a:outerShdw blurRad="38100" dist="38100" dir="2700000" algn="tl">
                  <a:srgbClr val="C0C0C0"/>
                </a:outerShdw>
              </a:effectLst>
              <a:ea typeface="宋体" pitchFamily="2" charset="-122"/>
            </a:endParaRPr>
          </a:p>
          <a:p>
            <a:pPr>
              <a:spcBef>
                <a:spcPts val="600"/>
              </a:spcBef>
              <a:buFont typeface="Wingdings" pitchFamily="2" charset="2"/>
              <a:buChar char="u"/>
              <a:defRPr/>
            </a:pPr>
            <a:r>
              <a:rPr lang="zh-CN" altLang="en-US" sz="2800" b="1" dirty="0">
                <a:solidFill>
                  <a:srgbClr val="33659A"/>
                </a:solidFill>
                <a:effectLst>
                  <a:outerShdw blurRad="38100" dist="38100" dir="2700000" algn="tl">
                    <a:srgbClr val="C0C0C0"/>
                  </a:outerShdw>
                </a:effectLst>
                <a:ea typeface="宋体" pitchFamily="2" charset="-122"/>
              </a:rPr>
              <a:t>队列</a:t>
            </a:r>
            <a:endParaRPr lang="en-US" altLang="zh-CN" sz="2800" b="1" dirty="0">
              <a:solidFill>
                <a:srgbClr val="33659A"/>
              </a:solidFill>
              <a:effectLst>
                <a:outerShdw blurRad="38100" dist="38100" dir="2700000" algn="tl">
                  <a:srgbClr val="C0C0C0"/>
                </a:outerShdw>
              </a:effectLst>
              <a:ea typeface="宋体" pitchFamily="2" charset="-122"/>
            </a:endParaRPr>
          </a:p>
          <a:p>
            <a:pPr lvl="1">
              <a:spcBef>
                <a:spcPts val="600"/>
              </a:spcBef>
              <a:buFont typeface="Wingdings" pitchFamily="2" charset="2"/>
              <a:buChar char="u"/>
              <a:defRPr/>
            </a:pPr>
            <a:r>
              <a:rPr lang="zh-CN" altLang="en-US" sz="2400" b="1" dirty="0">
                <a:solidFill>
                  <a:srgbClr val="33659A"/>
                </a:solidFill>
                <a:effectLst>
                  <a:outerShdw blurRad="38100" dist="38100" dir="2700000" algn="tl">
                    <a:srgbClr val="C0C0C0"/>
                  </a:outerShdw>
                </a:effectLst>
                <a:ea typeface="宋体" pitchFamily="2" charset="-122"/>
              </a:rPr>
              <a:t>队列的基本概念</a:t>
            </a:r>
            <a:endParaRPr lang="en-US" altLang="zh-CN" sz="2400" b="1" dirty="0">
              <a:solidFill>
                <a:srgbClr val="33659A"/>
              </a:solidFill>
              <a:effectLst>
                <a:outerShdw blurRad="38100" dist="38100" dir="2700000" algn="tl">
                  <a:srgbClr val="C0C0C0"/>
                </a:outerShdw>
              </a:effectLst>
              <a:ea typeface="宋体" pitchFamily="2" charset="-122"/>
            </a:endParaRPr>
          </a:p>
          <a:p>
            <a:pPr lvl="1">
              <a:spcBef>
                <a:spcPts val="600"/>
              </a:spcBef>
              <a:buFont typeface="Wingdings" pitchFamily="2" charset="2"/>
              <a:buChar char="u"/>
              <a:defRPr/>
            </a:pPr>
            <a:r>
              <a:rPr lang="zh-CN" altLang="en-US" sz="2400" b="1" dirty="0">
                <a:solidFill>
                  <a:srgbClr val="33659A"/>
                </a:solidFill>
                <a:effectLst>
                  <a:outerShdw blurRad="38100" dist="38100" dir="2700000" algn="tl">
                    <a:srgbClr val="C0C0C0"/>
                  </a:outerShdw>
                </a:effectLst>
                <a:ea typeface="宋体" pitchFamily="2" charset="-122"/>
              </a:rPr>
              <a:t>队列的存储结构</a:t>
            </a:r>
            <a:endParaRPr lang="en-US" altLang="zh-CN" sz="2400" b="1" dirty="0">
              <a:solidFill>
                <a:srgbClr val="33659A"/>
              </a:solidFill>
              <a:effectLst>
                <a:outerShdw blurRad="38100" dist="38100" dir="2700000" algn="tl">
                  <a:srgbClr val="C0C0C0"/>
                </a:outerShdw>
              </a:effectLst>
              <a:ea typeface="宋体" pitchFamily="2" charset="-122"/>
            </a:endParaRPr>
          </a:p>
          <a:p>
            <a:pPr lvl="1">
              <a:spcBef>
                <a:spcPts val="600"/>
              </a:spcBef>
              <a:buFont typeface="Wingdings" pitchFamily="2" charset="2"/>
              <a:buChar char="u"/>
              <a:defRPr/>
            </a:pPr>
            <a:r>
              <a:rPr lang="zh-CN" altLang="en-US" sz="2400" b="1" dirty="0">
                <a:solidFill>
                  <a:srgbClr val="33659A"/>
                </a:solidFill>
                <a:effectLst>
                  <a:outerShdw blurRad="38100" dist="38100" dir="2700000" algn="tl">
                    <a:srgbClr val="C0C0C0"/>
                  </a:outerShdw>
                </a:effectLst>
                <a:ea typeface="宋体" pitchFamily="2" charset="-122"/>
              </a:rPr>
              <a:t>队列的简单应用</a:t>
            </a:r>
          </a:p>
          <a:p>
            <a:pPr>
              <a:spcBef>
                <a:spcPts val="600"/>
              </a:spcBef>
              <a:buFont typeface="Wingdings" pitchFamily="2" charset="2"/>
              <a:buChar char="u"/>
              <a:defRPr/>
            </a:pPr>
            <a:r>
              <a:rPr lang="zh-CN" altLang="en-US" sz="2800" b="1" dirty="0">
                <a:solidFill>
                  <a:srgbClr val="33659A"/>
                </a:solidFill>
                <a:effectLst>
                  <a:outerShdw blurRad="38100" dist="38100" dir="2700000" algn="tl">
                    <a:srgbClr val="C0C0C0"/>
                  </a:outerShdw>
                </a:effectLst>
                <a:ea typeface="宋体" pitchFamily="2" charset="-122"/>
              </a:rPr>
              <a:t>递归的实现</a:t>
            </a:r>
            <a:endParaRPr lang="en-US" altLang="zh-CN" sz="2800" b="1" dirty="0">
              <a:solidFill>
                <a:srgbClr val="33659A"/>
              </a:solidFill>
              <a:effectLst>
                <a:outerShdw blurRad="38100" dist="38100" dir="2700000" algn="tl">
                  <a:srgbClr val="C0C0C0"/>
                </a:outerShdw>
              </a:effectLst>
              <a:ea typeface="宋体" pitchFamily="2" charset="-122"/>
            </a:endParaRPr>
          </a:p>
          <a:p>
            <a:pPr lvl="1">
              <a:spcBef>
                <a:spcPts val="600"/>
              </a:spcBef>
              <a:buFont typeface="Wingdings" pitchFamily="2" charset="2"/>
              <a:buChar char="u"/>
              <a:defRPr/>
            </a:pPr>
            <a:r>
              <a:rPr lang="zh-CN" altLang="zh-CN" sz="2400" b="1" dirty="0">
                <a:solidFill>
                  <a:srgbClr val="33659A"/>
                </a:solidFill>
                <a:effectLst>
                  <a:outerShdw blurRad="38100" dist="38100" dir="2700000" algn="tl">
                    <a:srgbClr val="C0C0C0"/>
                  </a:outerShdw>
                </a:effectLst>
                <a:ea typeface="宋体" pitchFamily="2" charset="-122"/>
              </a:rPr>
              <a:t>递归的概念</a:t>
            </a:r>
            <a:endParaRPr lang="en-US" altLang="zh-CN" sz="2400" b="1" dirty="0">
              <a:solidFill>
                <a:srgbClr val="33659A"/>
              </a:solidFill>
              <a:effectLst>
                <a:outerShdw blurRad="38100" dist="38100" dir="2700000" algn="tl">
                  <a:srgbClr val="C0C0C0"/>
                </a:outerShdw>
              </a:effectLst>
              <a:ea typeface="宋体" pitchFamily="2" charset="-122"/>
            </a:endParaRPr>
          </a:p>
          <a:p>
            <a:pPr lvl="1">
              <a:spcBef>
                <a:spcPts val="600"/>
              </a:spcBef>
              <a:buFont typeface="Wingdings" pitchFamily="2" charset="2"/>
              <a:buChar char="u"/>
              <a:defRPr/>
            </a:pPr>
            <a:r>
              <a:rPr lang="zh-CN" altLang="zh-CN" sz="2400" b="1" dirty="0">
                <a:solidFill>
                  <a:srgbClr val="33659A"/>
                </a:solidFill>
                <a:effectLst>
                  <a:outerShdw blurRad="38100" dist="38100" dir="2700000" algn="tl">
                    <a:srgbClr val="C0C0C0"/>
                  </a:outerShdw>
                </a:effectLst>
                <a:ea typeface="宋体" pitchFamily="2" charset="-122"/>
              </a:rPr>
              <a:t>递归过程与递归工作栈</a:t>
            </a:r>
            <a:endParaRPr lang="en-US" altLang="zh-CN" sz="2400" b="1" dirty="0">
              <a:solidFill>
                <a:srgbClr val="33659A"/>
              </a:solidFill>
              <a:effectLst>
                <a:outerShdw blurRad="38100" dist="38100" dir="2700000" algn="tl">
                  <a:srgbClr val="C0C0C0"/>
                </a:outerShdw>
              </a:effectLst>
              <a:ea typeface="宋体" pitchFamily="2" charset="-122"/>
            </a:endParaRPr>
          </a:p>
          <a:p>
            <a:pPr lvl="1">
              <a:spcBef>
                <a:spcPts val="600"/>
              </a:spcBef>
              <a:buFont typeface="Wingdings" pitchFamily="2" charset="2"/>
              <a:buChar char="u"/>
              <a:defRPr/>
            </a:pPr>
            <a:r>
              <a:rPr lang="zh-CN" altLang="zh-CN" sz="2400" b="1" dirty="0">
                <a:solidFill>
                  <a:srgbClr val="33659A"/>
                </a:solidFill>
                <a:effectLst>
                  <a:outerShdw blurRad="38100" dist="38100" dir="2700000" algn="tl">
                    <a:srgbClr val="C0C0C0"/>
                  </a:outerShdw>
                </a:effectLst>
                <a:ea typeface="宋体" pitchFamily="2" charset="-122"/>
              </a:rPr>
              <a:t>消除递归</a:t>
            </a:r>
            <a:endParaRPr lang="zh-CN" altLang="en-US" sz="2400" b="1" dirty="0">
              <a:solidFill>
                <a:srgbClr val="33659A"/>
              </a:solidFill>
              <a:effectLst>
                <a:outerShdw blurRad="38100" dist="38100" dir="2700000" algn="tl">
                  <a:srgbClr val="C0C0C0"/>
                </a:outerShdw>
              </a:effectLst>
              <a:ea typeface="宋体" pitchFamily="2" charset="-122"/>
            </a:endParaRPr>
          </a:p>
        </p:txBody>
      </p:sp>
    </p:spTree>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3706813" y="4406900"/>
            <a:ext cx="20145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a:t>图</a:t>
            </a:r>
            <a:r>
              <a:rPr kumimoji="1" lang="en-US" altLang="zh-CN" sz="2400"/>
              <a:t>4.5 </a:t>
            </a:r>
            <a:r>
              <a:rPr kumimoji="1" lang="zh-CN" altLang="en-US" sz="2400"/>
              <a:t>共享栈 </a:t>
            </a:r>
          </a:p>
        </p:txBody>
      </p:sp>
      <p:graphicFrame>
        <p:nvGraphicFramePr>
          <p:cNvPr id="28675" name="Object 3"/>
          <p:cNvGraphicFramePr>
            <a:graphicFrameLocks noChangeAspect="1"/>
          </p:cNvGraphicFramePr>
          <p:nvPr/>
        </p:nvGraphicFramePr>
        <p:xfrm>
          <a:off x="184150" y="1562100"/>
          <a:ext cx="8640763" cy="2725738"/>
        </p:xfrm>
        <a:graphic>
          <a:graphicData uri="http://schemas.openxmlformats.org/presentationml/2006/ole">
            <mc:AlternateContent xmlns:mc="http://schemas.openxmlformats.org/markup-compatibility/2006">
              <mc:Choice xmlns:v="urn:schemas-microsoft-com:vml" Requires="v">
                <p:oleObj spid="_x0000_s28685" name="Visio" r:id="rId3" imgW="3135246" imgH="842506" progId="Visio.Drawing.11">
                  <p:embed/>
                </p:oleObj>
              </mc:Choice>
              <mc:Fallback>
                <p:oleObj name="Visio" r:id="rId3" imgW="3135246" imgH="842506"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12578" r="2478"/>
                      <a:stretch>
                        <a:fillRect/>
                      </a:stretch>
                    </p:blipFill>
                    <p:spPr bwMode="auto">
                      <a:xfrm>
                        <a:off x="184150" y="1562100"/>
                        <a:ext cx="8640763" cy="2725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80964" name="Text Box 4"/>
          <p:cNvSpPr txBox="1">
            <a:spLocks noChangeArrowheads="1"/>
          </p:cNvSpPr>
          <p:nvPr/>
        </p:nvSpPr>
        <p:spPr bwMode="auto">
          <a:xfrm>
            <a:off x="450850" y="5108575"/>
            <a:ext cx="8042275" cy="1236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spcBef>
                <a:spcPct val="50000"/>
              </a:spcBef>
            </a:pPr>
            <a:r>
              <a:rPr kumimoji="1" lang="zh-CN" altLang="en-US" sz="2400" b="1"/>
              <a:t>　　栈空的条件：</a:t>
            </a:r>
            <a:r>
              <a:rPr kumimoji="1" lang="en-US" altLang="zh-CN" sz="2400" b="1"/>
              <a:t>top</a:t>
            </a:r>
            <a:r>
              <a:rPr kumimoji="1" lang="en-US" altLang="zh-CN" sz="2400" b="1" baseline="-25000"/>
              <a:t>1</a:t>
            </a:r>
            <a:r>
              <a:rPr kumimoji="1" lang="en-US" altLang="zh-CN" sz="2400" b="1"/>
              <a:t> = -1</a:t>
            </a:r>
            <a:r>
              <a:rPr kumimoji="1" lang="zh-CN" altLang="en-US" sz="2400" b="1"/>
              <a:t>，</a:t>
            </a:r>
            <a:r>
              <a:rPr kumimoji="1" lang="en-US" altLang="zh-CN" sz="2400" b="1"/>
              <a:t>top</a:t>
            </a:r>
            <a:r>
              <a:rPr kumimoji="1" lang="en-US" altLang="zh-CN" sz="2400" b="1" baseline="-25000"/>
              <a:t>2</a:t>
            </a:r>
            <a:r>
              <a:rPr kumimoji="1" lang="en-US" altLang="zh-CN" sz="2400" b="1"/>
              <a:t>=m</a:t>
            </a:r>
          </a:p>
          <a:p>
            <a:pPr eaLnBrk="1" hangingPunct="1">
              <a:lnSpc>
                <a:spcPct val="130000"/>
              </a:lnSpc>
              <a:spcBef>
                <a:spcPct val="50000"/>
              </a:spcBef>
            </a:pPr>
            <a:r>
              <a:rPr kumimoji="1" lang="zh-CN" altLang="en-US" sz="2400" b="1"/>
              <a:t>　　栈满的条件：</a:t>
            </a:r>
            <a:r>
              <a:rPr kumimoji="1" lang="en-US" altLang="zh-CN" sz="2400" b="1"/>
              <a:t>top</a:t>
            </a:r>
            <a:r>
              <a:rPr kumimoji="1" lang="en-US" altLang="zh-CN" sz="2400" b="1" baseline="-25000"/>
              <a:t>1</a:t>
            </a:r>
            <a:r>
              <a:rPr kumimoji="1" lang="en-US" altLang="zh-CN" sz="2400" b="1"/>
              <a:t> + 1 =top</a:t>
            </a:r>
            <a:r>
              <a:rPr kumimoji="1" lang="en-US" altLang="zh-CN" sz="2400" b="1" baseline="-25000"/>
              <a:t>2</a:t>
            </a:r>
            <a:endParaRPr kumimoji="1" lang="en-US" altLang="zh-CN" sz="2400" b="1"/>
          </a:p>
        </p:txBody>
      </p:sp>
      <p:sp>
        <p:nvSpPr>
          <p:cNvPr id="3" name="标题 2"/>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两个顺序栈共享一个数组的存储空间</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80964"/>
                                        </p:tgtEl>
                                        <p:attrNameLst>
                                          <p:attrName>style.visibility</p:attrName>
                                        </p:attrNameLst>
                                      </p:cBhvr>
                                      <p:to>
                                        <p:strVal val="visible"/>
                                      </p:to>
                                    </p:set>
                                    <p:anim calcmode="lin" valueType="num">
                                      <p:cBhvr additive="base">
                                        <p:cTn id="7" dur="500" fill="hold"/>
                                        <p:tgtEl>
                                          <p:spTgt spid="680964"/>
                                        </p:tgtEl>
                                        <p:attrNameLst>
                                          <p:attrName>ppt_x</p:attrName>
                                        </p:attrNameLst>
                                      </p:cBhvr>
                                      <p:tavLst>
                                        <p:tav tm="0">
                                          <p:val>
                                            <p:strVal val="#ppt_x"/>
                                          </p:val>
                                        </p:tav>
                                        <p:tav tm="100000">
                                          <p:val>
                                            <p:strVal val="#ppt_x"/>
                                          </p:val>
                                        </p:tav>
                                      </p:tavLst>
                                    </p:anim>
                                    <p:anim calcmode="lin" valueType="num">
                                      <p:cBhvr additive="base">
                                        <p:cTn id="8" dur="500" fill="hold"/>
                                        <p:tgtEl>
                                          <p:spTgt spid="6809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096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两个顺序栈共享一个数组的存储空间</a:t>
            </a:r>
          </a:p>
        </p:txBody>
      </p:sp>
      <p:pic>
        <p:nvPicPr>
          <p:cNvPr id="2969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600" y="1700213"/>
            <a:ext cx="6853238"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7521575" cy="5075238"/>
          </a:xfrm>
        </p:spPr>
        <p:txBody>
          <a:bodyPr/>
          <a:lstStyle/>
          <a:p>
            <a:pPr marL="342900" indent="-342900" eaLnBrk="1" hangingPunct="1">
              <a:lnSpc>
                <a:spcPct val="130000"/>
              </a:lnSpc>
              <a:spcBef>
                <a:spcPct val="50000"/>
              </a:spcBef>
              <a:buFont typeface="Wingdings" pitchFamily="2" charset="2"/>
              <a:buChar char="u"/>
              <a:defRPr/>
            </a:pPr>
            <a:r>
              <a:rPr kumimoji="1" lang="zh-CN" altLang="en-US" dirty="0">
                <a:ea typeface="宋体" pitchFamily="2" charset="-122"/>
              </a:rPr>
              <a:t>用不带头结点的单链表表示栈。</a:t>
            </a:r>
            <a:endParaRPr kumimoji="1" lang="en-US" altLang="zh-CN" dirty="0">
              <a:ea typeface="宋体" pitchFamily="2" charset="-122"/>
            </a:endParaRPr>
          </a:p>
          <a:p>
            <a:pPr marL="342900" indent="-342900" eaLnBrk="1" hangingPunct="1">
              <a:lnSpc>
                <a:spcPct val="130000"/>
              </a:lnSpc>
              <a:spcBef>
                <a:spcPct val="50000"/>
              </a:spcBef>
              <a:buFont typeface="Wingdings" pitchFamily="2" charset="2"/>
              <a:buChar char="u"/>
              <a:defRPr/>
            </a:pPr>
            <a:r>
              <a:rPr kumimoji="1" lang="en-US" altLang="zh-CN" dirty="0">
                <a:ea typeface="宋体" pitchFamily="2" charset="-122"/>
              </a:rPr>
              <a:t>top</a:t>
            </a:r>
            <a:r>
              <a:rPr kumimoji="1" lang="zh-CN" altLang="en-US" dirty="0">
                <a:ea typeface="宋体" pitchFamily="2" charset="-122"/>
              </a:rPr>
              <a:t>是栈顶指针，指向链栈的栈顶结点；</a:t>
            </a:r>
          </a:p>
          <a:p>
            <a:pPr marL="342900" indent="-342900" eaLnBrk="1" hangingPunct="1">
              <a:lnSpc>
                <a:spcPct val="130000"/>
              </a:lnSpc>
              <a:spcBef>
                <a:spcPct val="50000"/>
              </a:spcBef>
              <a:buFont typeface="Wingdings" pitchFamily="2" charset="2"/>
              <a:buChar char="u"/>
              <a:defRPr/>
            </a:pPr>
            <a:r>
              <a:rPr kumimoji="1" lang="en-US" altLang="zh-CN" dirty="0">
                <a:ea typeface="宋体" pitchFamily="2" charset="-122"/>
              </a:rPr>
              <a:t>top=NULL </a:t>
            </a:r>
            <a:r>
              <a:rPr kumimoji="1" lang="zh-CN" altLang="en-US" dirty="0">
                <a:ea typeface="宋体" pitchFamily="2" charset="-122"/>
              </a:rPr>
              <a:t>表示栈空；</a:t>
            </a:r>
          </a:p>
          <a:p>
            <a:pPr marL="342900" indent="-342900" eaLnBrk="1" hangingPunct="1">
              <a:lnSpc>
                <a:spcPct val="130000"/>
              </a:lnSpc>
              <a:spcBef>
                <a:spcPct val="50000"/>
              </a:spcBef>
              <a:buFont typeface="Wingdings" pitchFamily="2" charset="2"/>
              <a:buChar char="u"/>
              <a:defRPr/>
            </a:pPr>
            <a:r>
              <a:rPr kumimoji="1" lang="zh-CN" altLang="en-US" dirty="0">
                <a:ea typeface="宋体" pitchFamily="2" charset="-122"/>
              </a:rPr>
              <a:t>若链栈非空，则</a:t>
            </a:r>
            <a:r>
              <a:rPr kumimoji="1" lang="en-US" altLang="zh-CN" dirty="0">
                <a:ea typeface="宋体" pitchFamily="2" charset="-122"/>
              </a:rPr>
              <a:t>top</a:t>
            </a:r>
            <a:r>
              <a:rPr kumimoji="1" lang="zh-CN" altLang="en-US" dirty="0">
                <a:ea typeface="宋体" pitchFamily="2" charset="-122"/>
              </a:rPr>
              <a:t>是指向链表的第一个结点</a:t>
            </a:r>
            <a:r>
              <a:rPr kumimoji="1" lang="en-US" altLang="zh-CN" dirty="0">
                <a:ea typeface="宋体" pitchFamily="2" charset="-122"/>
              </a:rPr>
              <a:t>(</a:t>
            </a:r>
            <a:r>
              <a:rPr kumimoji="1" lang="zh-CN" altLang="en-US" dirty="0">
                <a:ea typeface="宋体" pitchFamily="2" charset="-122"/>
              </a:rPr>
              <a:t>栈顶结点</a:t>
            </a:r>
            <a:r>
              <a:rPr kumimoji="1" lang="en-US" altLang="zh-CN" dirty="0">
                <a:ea typeface="宋体" pitchFamily="2" charset="-122"/>
              </a:rPr>
              <a:t>)</a:t>
            </a:r>
            <a:r>
              <a:rPr kumimoji="1" lang="zh-CN" altLang="en-US" dirty="0">
                <a:ea typeface="宋体" pitchFamily="2" charset="-122"/>
              </a:rPr>
              <a:t>的指针。</a:t>
            </a:r>
          </a:p>
          <a:p>
            <a:pPr marL="342900" indent="-342900" eaLnBrk="1" hangingPunct="1">
              <a:lnSpc>
                <a:spcPct val="130000"/>
              </a:lnSpc>
              <a:spcBef>
                <a:spcPct val="50000"/>
              </a:spcBef>
              <a:buFont typeface="Wingdings" pitchFamily="2" charset="2"/>
              <a:buChar char="u"/>
              <a:defRPr/>
            </a:pPr>
            <a:r>
              <a:rPr kumimoji="1" lang="zh-CN" altLang="en-US" dirty="0">
                <a:ea typeface="宋体" pitchFamily="2" charset="-122"/>
              </a:rPr>
              <a:t>栈顶结点是最后一个入栈的元素，而栈底结点是最先入栈的元素。</a:t>
            </a:r>
          </a:p>
          <a:p>
            <a:pPr>
              <a:defRPr/>
            </a:pPr>
            <a:endParaRPr lang="zh-CN" altLang="en-US" dirty="0"/>
          </a:p>
        </p:txBody>
      </p:sp>
      <p:sp>
        <p:nvSpPr>
          <p:cNvPr id="32770"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栈的链式存储结构</a:t>
            </a:r>
            <a:endParaRPr lang="en-US" altLang="zh-CN" sz="3800" dirty="0">
              <a:latin typeface="黑体" pitchFamily="49" charset="-122"/>
              <a:ea typeface="黑体" pitchFamily="49" charset="-122"/>
            </a:endParaRPr>
          </a:p>
        </p:txBody>
      </p:sp>
    </p:spTree>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333500" y="6037263"/>
            <a:ext cx="53990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a:t>图</a:t>
            </a:r>
            <a:r>
              <a:rPr kumimoji="1" lang="en-US" altLang="zh-CN" sz="2400"/>
              <a:t>4.4  </a:t>
            </a:r>
            <a:r>
              <a:rPr kumimoji="1" lang="zh-CN" altLang="en-US" sz="2400"/>
              <a:t>栈的链接存储结构及其操作过程</a:t>
            </a:r>
          </a:p>
        </p:txBody>
      </p:sp>
      <p:graphicFrame>
        <p:nvGraphicFramePr>
          <p:cNvPr id="31747" name="Object 6"/>
          <p:cNvGraphicFramePr>
            <a:graphicFrameLocks noChangeAspect="1"/>
          </p:cNvGraphicFramePr>
          <p:nvPr/>
        </p:nvGraphicFramePr>
        <p:xfrm>
          <a:off x="915988" y="1519238"/>
          <a:ext cx="6978650" cy="4286250"/>
        </p:xfrm>
        <a:graphic>
          <a:graphicData uri="http://schemas.openxmlformats.org/presentationml/2006/ole">
            <mc:AlternateContent xmlns:mc="http://schemas.openxmlformats.org/markup-compatibility/2006">
              <mc:Choice xmlns:v="urn:schemas-microsoft-com:vml" Requires="v">
                <p:oleObj spid="_x0000_s31756" name="Visio" r:id="rId3" imgW="6632448" imgH="4430573" progId="Visio.Drawing.11">
                  <p:embed/>
                </p:oleObj>
              </mc:Choice>
              <mc:Fallback>
                <p:oleObj name="Visio" r:id="rId3" imgW="6632448" imgH="4430573" progId="Visio.Drawing.11">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13045" r="16396"/>
                      <a:stretch>
                        <a:fillRect/>
                      </a:stretch>
                    </p:blipFill>
                    <p:spPr bwMode="auto">
                      <a:xfrm>
                        <a:off x="915988" y="1519238"/>
                        <a:ext cx="6978650" cy="428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标题 1"/>
          <p:cNvSpPr>
            <a:spLocks noGrp="1"/>
          </p:cNvSpPr>
          <p:nvPr>
            <p:ph type="title"/>
          </p:nvPr>
        </p:nvSpPr>
        <p:spPr>
          <a:xfrm>
            <a:off x="993775" y="142875"/>
            <a:ext cx="7754938" cy="838200"/>
          </a:xfrm>
        </p:spPr>
        <p:txBody>
          <a:bodyPr/>
          <a:lstStyle/>
          <a:p>
            <a:pPr>
              <a:defRPr/>
            </a:pPr>
            <a:r>
              <a:rPr kumimoji="1" lang="zh-CN" altLang="en-US" dirty="0">
                <a:latin typeface="黑体" pitchFamily="49" charset="-122"/>
                <a:ea typeface="黑体" pitchFamily="49" charset="-122"/>
              </a:rPr>
              <a:t>链栈存储的示例</a:t>
            </a:r>
            <a:endParaRPr lang="zh-CN" altLang="en-US" dirty="0">
              <a:latin typeface="黑体" pitchFamily="49" charset="-122"/>
              <a:ea typeface="黑体" pitchFamily="49" charset="-122"/>
            </a:endParaRPr>
          </a:p>
        </p:txBody>
      </p:sp>
    </p:spTree>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dirty="0">
                <a:latin typeface="+mn-lt"/>
                <a:ea typeface="宋体" pitchFamily="2" charset="-122"/>
              </a:rPr>
              <a:t>#include "</a:t>
            </a:r>
            <a:r>
              <a:rPr lang="en-US" altLang="zh-CN" dirty="0" err="1">
                <a:latin typeface="+mn-lt"/>
                <a:ea typeface="宋体" pitchFamily="2" charset="-122"/>
              </a:rPr>
              <a:t>node.h</a:t>
            </a:r>
            <a:r>
              <a:rPr lang="en-US" altLang="zh-CN" dirty="0">
                <a:latin typeface="+mn-lt"/>
                <a:ea typeface="宋体" pitchFamily="2" charset="-122"/>
              </a:rPr>
              <a:t>"				// </a:t>
            </a:r>
            <a:r>
              <a:rPr lang="zh-CN" altLang="zh-CN" dirty="0">
                <a:latin typeface="+mn-lt"/>
                <a:ea typeface="宋体" pitchFamily="2" charset="-122"/>
              </a:rPr>
              <a:t>结点类</a:t>
            </a:r>
          </a:p>
          <a:p>
            <a:pPr eaLnBrk="1" hangingPunct="1">
              <a:buFont typeface="Wingdings 2" pitchFamily="18" charset="2"/>
              <a:buNone/>
              <a:defRPr/>
            </a:pPr>
            <a:r>
              <a:rPr lang="en-US" altLang="zh-CN" dirty="0">
                <a:latin typeface="+mn-lt"/>
                <a:ea typeface="宋体" pitchFamily="2" charset="-122"/>
              </a:rPr>
              <a:t> </a:t>
            </a:r>
          </a:p>
          <a:p>
            <a:pPr eaLnBrk="1" hangingPunct="1">
              <a:buFont typeface="Wingdings 2" pitchFamily="18" charset="2"/>
              <a:buNone/>
              <a:defRPr/>
            </a:pPr>
            <a:r>
              <a:rPr lang="en-US" altLang="zh-CN" dirty="0">
                <a:latin typeface="+mn-lt"/>
                <a:ea typeface="宋体" pitchFamily="2" charset="-122"/>
              </a:rPr>
              <a:t>template&lt;class </a:t>
            </a:r>
            <a:r>
              <a:rPr lang="en-US" altLang="zh-CN" dirty="0" err="1">
                <a:latin typeface="+mn-lt"/>
                <a:ea typeface="宋体" pitchFamily="2" charset="-122"/>
              </a:rPr>
              <a:t>ElemType</a:t>
            </a:r>
            <a:r>
              <a:rPr lang="en-US" altLang="zh-CN" dirty="0">
                <a:latin typeface="+mn-lt"/>
                <a:ea typeface="宋体" pitchFamily="2" charset="-122"/>
              </a:rPr>
              <a:t>&gt;</a:t>
            </a:r>
            <a:endParaRPr lang="zh-CN" altLang="zh-CN" dirty="0">
              <a:latin typeface="+mn-lt"/>
              <a:ea typeface="宋体" pitchFamily="2" charset="-122"/>
            </a:endParaRPr>
          </a:p>
          <a:p>
            <a:pPr eaLnBrk="1" hangingPunct="1">
              <a:buFont typeface="Wingdings 2" pitchFamily="18" charset="2"/>
              <a:buNone/>
              <a:defRPr/>
            </a:pPr>
            <a:r>
              <a:rPr lang="en-US" altLang="zh-CN" dirty="0">
                <a:latin typeface="+mn-lt"/>
                <a:ea typeface="宋体" pitchFamily="2" charset="-122"/>
              </a:rPr>
              <a:t>class </a:t>
            </a:r>
            <a:r>
              <a:rPr lang="en-US" altLang="zh-CN" dirty="0" err="1">
                <a:latin typeface="+mn-lt"/>
                <a:ea typeface="宋体" pitchFamily="2" charset="-122"/>
              </a:rPr>
              <a:t>LinkStack</a:t>
            </a:r>
            <a:r>
              <a:rPr lang="en-US" altLang="zh-CN" dirty="0">
                <a:latin typeface="+mn-lt"/>
                <a:ea typeface="宋体" pitchFamily="2" charset="-122"/>
              </a:rPr>
              <a:t> </a:t>
            </a:r>
            <a:endParaRPr lang="zh-CN" altLang="zh-CN" dirty="0">
              <a:latin typeface="+mn-lt"/>
              <a:ea typeface="宋体" pitchFamily="2" charset="-122"/>
            </a:endParaRPr>
          </a:p>
          <a:p>
            <a:pPr eaLnBrk="1" hangingPunct="1">
              <a:buFont typeface="Wingdings 2" pitchFamily="18" charset="2"/>
              <a:buNone/>
              <a:defRPr/>
            </a:pPr>
            <a:r>
              <a:rPr lang="en-US" altLang="zh-CN" dirty="0">
                <a:latin typeface="+mn-lt"/>
                <a:ea typeface="宋体" pitchFamily="2" charset="-122"/>
              </a:rPr>
              <a:t>{</a:t>
            </a:r>
            <a:endParaRPr lang="zh-CN" altLang="zh-CN" dirty="0">
              <a:latin typeface="+mn-lt"/>
              <a:ea typeface="宋体" pitchFamily="2" charset="-122"/>
            </a:endParaRPr>
          </a:p>
          <a:p>
            <a:pPr eaLnBrk="1" hangingPunct="1">
              <a:buFont typeface="Wingdings 2" pitchFamily="18" charset="2"/>
              <a:buNone/>
              <a:defRPr/>
            </a:pPr>
            <a:r>
              <a:rPr lang="en-US" altLang="zh-CN" dirty="0">
                <a:latin typeface="+mn-lt"/>
                <a:ea typeface="宋体" pitchFamily="2" charset="-122"/>
              </a:rPr>
              <a:t>protected:</a:t>
            </a:r>
            <a:endParaRPr lang="zh-CN" altLang="zh-CN" dirty="0">
              <a:latin typeface="+mn-lt"/>
              <a:ea typeface="宋体" pitchFamily="2" charset="-122"/>
            </a:endParaRPr>
          </a:p>
          <a:p>
            <a:pPr eaLnBrk="1" hangingPunct="1">
              <a:buFont typeface="Wingdings 2" pitchFamily="18" charset="2"/>
              <a:buNone/>
              <a:defRPr/>
            </a:pPr>
            <a:r>
              <a:rPr lang="en-US" altLang="zh-CN" dirty="0">
                <a:latin typeface="+mn-lt"/>
                <a:ea typeface="宋体" pitchFamily="2" charset="-122"/>
              </a:rPr>
              <a:t>	Node&lt;</a:t>
            </a:r>
            <a:r>
              <a:rPr lang="en-US" altLang="zh-CN" dirty="0" err="1">
                <a:latin typeface="+mn-lt"/>
                <a:ea typeface="宋体" pitchFamily="2" charset="-122"/>
              </a:rPr>
              <a:t>ElemType</a:t>
            </a:r>
            <a:r>
              <a:rPr lang="en-US" altLang="zh-CN" dirty="0">
                <a:latin typeface="+mn-lt"/>
                <a:ea typeface="宋体" pitchFamily="2" charset="-122"/>
              </a:rPr>
              <a:t>&gt; *top;		// </a:t>
            </a:r>
            <a:r>
              <a:rPr lang="zh-CN" altLang="zh-CN" dirty="0">
                <a:latin typeface="+mn-lt"/>
                <a:ea typeface="宋体" pitchFamily="2" charset="-122"/>
              </a:rPr>
              <a:t>栈顶指针</a:t>
            </a:r>
            <a:endParaRPr lang="zh-CN" altLang="en-US" dirty="0">
              <a:latin typeface="+mn-lt"/>
              <a:ea typeface="宋体" pitchFamily="2" charset="-122"/>
            </a:endParaRPr>
          </a:p>
        </p:txBody>
      </p:sp>
      <p:sp>
        <p:nvSpPr>
          <p:cNvPr id="33794"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链式栈的类</a:t>
            </a:r>
            <a:r>
              <a:rPr lang="zh-CN" altLang="en-US" dirty="0">
                <a:latin typeface="黑体" pitchFamily="49" charset="-122"/>
                <a:ea typeface="黑体" pitchFamily="49" charset="-122"/>
              </a:rPr>
              <a:t>模板</a:t>
            </a:r>
            <a:r>
              <a:rPr lang="zh-CN" altLang="zh-CN" dirty="0">
                <a:latin typeface="黑体" pitchFamily="49" charset="-122"/>
                <a:ea typeface="黑体" pitchFamily="49" charset="-122"/>
              </a:rPr>
              <a:t>定义</a:t>
            </a:r>
            <a:endParaRPr lang="zh-CN" altLang="en-US" dirty="0">
              <a:latin typeface="黑体" pitchFamily="49" charset="-122"/>
              <a:ea typeface="黑体" pitchFamily="49" charset="-122"/>
            </a:endParaRPr>
          </a:p>
        </p:txBody>
      </p:sp>
      <p:pic>
        <p:nvPicPr>
          <p:cNvPr id="3379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4697413"/>
            <a:ext cx="30956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33796"/>
                                        </p:tgtEl>
                                        <p:attrNameLst>
                                          <p:attrName>style.visibility</p:attrName>
                                        </p:attrNameLst>
                                      </p:cBhvr>
                                      <p:to>
                                        <p:strVal val="visible"/>
                                      </p:to>
                                    </p:set>
                                    <p:anim calcmode="lin" valueType="num">
                                      <p:cBhvr>
                                        <p:cTn id="7" dur="1000" fill="hold"/>
                                        <p:tgtEl>
                                          <p:spTgt spid="33796"/>
                                        </p:tgtEl>
                                        <p:attrNameLst>
                                          <p:attrName>ppt_w</p:attrName>
                                        </p:attrNameLst>
                                      </p:cBhvr>
                                      <p:tavLst>
                                        <p:tav tm="0">
                                          <p:val>
                                            <p:fltVal val="0"/>
                                          </p:val>
                                        </p:tav>
                                        <p:tav tm="100000">
                                          <p:val>
                                            <p:strVal val="#ppt_w"/>
                                          </p:val>
                                        </p:tav>
                                      </p:tavLst>
                                    </p:anim>
                                    <p:anim calcmode="lin" valueType="num">
                                      <p:cBhvr>
                                        <p:cTn id="8" dur="1000" fill="hold"/>
                                        <p:tgtEl>
                                          <p:spTgt spid="33796"/>
                                        </p:tgtEl>
                                        <p:attrNameLst>
                                          <p:attrName>ppt_h</p:attrName>
                                        </p:attrNameLst>
                                      </p:cBhvr>
                                      <p:tavLst>
                                        <p:tav tm="0">
                                          <p:val>
                                            <p:fltVal val="0"/>
                                          </p:val>
                                        </p:tav>
                                        <p:tav tm="100000">
                                          <p:val>
                                            <p:strVal val="#ppt_h"/>
                                          </p:val>
                                        </p:tav>
                                      </p:tavLst>
                                    </p:anim>
                                    <p:anim calcmode="lin" valueType="num">
                                      <p:cBhvr>
                                        <p:cTn id="9" dur="1000" fill="hold"/>
                                        <p:tgtEl>
                                          <p:spTgt spid="33796"/>
                                        </p:tgtEl>
                                        <p:attrNameLst>
                                          <p:attrName>style.rotation</p:attrName>
                                        </p:attrNameLst>
                                      </p:cBhvr>
                                      <p:tavLst>
                                        <p:tav tm="0">
                                          <p:val>
                                            <p:fltVal val="90"/>
                                          </p:val>
                                        </p:tav>
                                        <p:tav tm="100000">
                                          <p:val>
                                            <p:fltVal val="0"/>
                                          </p:val>
                                        </p:tav>
                                      </p:tavLst>
                                    </p:anim>
                                    <p:animEffect transition="in" filter="fade">
                                      <p:cBhvr>
                                        <p:cTn id="10" dur="1000"/>
                                        <p:tgtEl>
                                          <p:spTgt spid="33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dirty="0">
                <a:latin typeface="黑体" pitchFamily="49" charset="-122"/>
                <a:ea typeface="黑体" pitchFamily="49" charset="-122"/>
              </a:rPr>
              <a:t>链式栈的类</a:t>
            </a:r>
            <a:r>
              <a:rPr lang="zh-CN" altLang="en-US" dirty="0">
                <a:latin typeface="黑体" pitchFamily="49" charset="-122"/>
                <a:ea typeface="黑体" pitchFamily="49" charset="-122"/>
              </a:rPr>
              <a:t>模板</a:t>
            </a:r>
            <a:r>
              <a:rPr lang="zh-CN" altLang="zh-CN" dirty="0">
                <a:latin typeface="黑体" pitchFamily="49" charset="-122"/>
                <a:ea typeface="黑体" pitchFamily="49" charset="-122"/>
              </a:rPr>
              <a:t>定义</a:t>
            </a:r>
            <a:endParaRPr lang="zh-CN" altLang="en-US" dirty="0"/>
          </a:p>
        </p:txBody>
      </p:sp>
      <p:sp>
        <p:nvSpPr>
          <p:cNvPr id="3" name="文本占位符 2"/>
          <p:cNvSpPr>
            <a:spLocks noGrp="1"/>
          </p:cNvSpPr>
          <p:nvPr>
            <p:ph type="body" idx="1"/>
          </p:nvPr>
        </p:nvSpPr>
        <p:spPr>
          <a:xfrm>
            <a:off x="300038" y="1384300"/>
            <a:ext cx="7521575" cy="5075238"/>
          </a:xfrm>
        </p:spPr>
        <p:txBody>
          <a:bodyPr/>
          <a:lstStyle/>
          <a:p>
            <a:pPr>
              <a:defRPr/>
            </a:pPr>
            <a:r>
              <a:rPr lang="en-US" altLang="zh-CN" dirty="0">
                <a:latin typeface="+mn-lt"/>
              </a:rPr>
              <a:t>public:</a:t>
            </a:r>
            <a:endParaRPr lang="zh-CN" altLang="zh-CN" dirty="0">
              <a:latin typeface="+mn-lt"/>
            </a:endParaRPr>
          </a:p>
          <a:p>
            <a:pPr>
              <a:defRPr/>
            </a:pPr>
            <a:r>
              <a:rPr lang="en-US" altLang="zh-CN" dirty="0">
                <a:latin typeface="+mn-lt"/>
              </a:rPr>
              <a:t>	</a:t>
            </a:r>
            <a:r>
              <a:rPr lang="en-US" altLang="zh-CN" dirty="0" err="1">
                <a:latin typeface="+mn-lt"/>
              </a:rPr>
              <a:t>LinkStack</a:t>
            </a:r>
            <a:r>
              <a:rPr lang="en-US" altLang="zh-CN" dirty="0">
                <a:latin typeface="+mn-lt"/>
              </a:rPr>
              <a:t>();							virtual ~</a:t>
            </a:r>
            <a:r>
              <a:rPr lang="en-US" altLang="zh-CN" dirty="0" err="1">
                <a:latin typeface="+mn-lt"/>
              </a:rPr>
              <a:t>LinkStack</a:t>
            </a:r>
            <a:r>
              <a:rPr lang="en-US" altLang="zh-CN" dirty="0">
                <a:latin typeface="+mn-lt"/>
              </a:rPr>
              <a:t>();					</a:t>
            </a:r>
            <a:r>
              <a:rPr lang="en-US" altLang="zh-CN" dirty="0" err="1">
                <a:latin typeface="+mn-lt"/>
              </a:rPr>
              <a:t>int</a:t>
            </a:r>
            <a:r>
              <a:rPr lang="en-US" altLang="zh-CN" dirty="0">
                <a:latin typeface="+mn-lt"/>
              </a:rPr>
              <a:t> </a:t>
            </a:r>
            <a:r>
              <a:rPr lang="en-US" altLang="zh-CN" dirty="0" err="1">
                <a:latin typeface="+mn-lt"/>
              </a:rPr>
              <a:t>GetLength</a:t>
            </a:r>
            <a:r>
              <a:rPr lang="en-US" altLang="zh-CN" dirty="0">
                <a:latin typeface="+mn-lt"/>
              </a:rPr>
              <a:t>() </a:t>
            </a:r>
            <a:r>
              <a:rPr lang="en-US" altLang="zh-CN" dirty="0" err="1">
                <a:latin typeface="+mn-lt"/>
              </a:rPr>
              <a:t>const</a:t>
            </a:r>
            <a:r>
              <a:rPr lang="en-US" altLang="zh-CN" dirty="0">
                <a:latin typeface="+mn-lt"/>
              </a:rPr>
              <a:t>;					</a:t>
            </a:r>
            <a:r>
              <a:rPr lang="en-US" altLang="zh-CN" dirty="0" err="1">
                <a:latin typeface="+mn-lt"/>
              </a:rPr>
              <a:t>bool</a:t>
            </a:r>
            <a:r>
              <a:rPr lang="en-US" altLang="zh-CN" dirty="0">
                <a:latin typeface="+mn-lt"/>
              </a:rPr>
              <a:t> </a:t>
            </a:r>
            <a:r>
              <a:rPr lang="en-US" altLang="zh-CN" dirty="0" err="1">
                <a:latin typeface="+mn-lt"/>
              </a:rPr>
              <a:t>IsEmpty</a:t>
            </a:r>
            <a:r>
              <a:rPr lang="en-US" altLang="zh-CN" dirty="0">
                <a:latin typeface="+mn-lt"/>
              </a:rPr>
              <a:t>() </a:t>
            </a:r>
            <a:r>
              <a:rPr lang="en-US" altLang="zh-CN" dirty="0" err="1">
                <a:latin typeface="+mn-lt"/>
              </a:rPr>
              <a:t>const</a:t>
            </a:r>
            <a:r>
              <a:rPr lang="en-US" altLang="zh-CN" dirty="0">
                <a:latin typeface="+mn-lt"/>
              </a:rPr>
              <a:t>;					void Clear();							Status Push(</a:t>
            </a:r>
            <a:r>
              <a:rPr lang="en-US" altLang="zh-CN" dirty="0" err="1">
                <a:latin typeface="+mn-lt"/>
              </a:rPr>
              <a:t>const</a:t>
            </a:r>
            <a:r>
              <a:rPr lang="en-US" altLang="zh-CN" dirty="0">
                <a:latin typeface="+mn-lt"/>
              </a:rPr>
              <a:t> </a:t>
            </a:r>
            <a:r>
              <a:rPr lang="en-US" altLang="zh-CN" dirty="0" err="1">
                <a:latin typeface="+mn-lt"/>
              </a:rPr>
              <a:t>ElemType</a:t>
            </a:r>
            <a:r>
              <a:rPr lang="en-US" altLang="zh-CN" dirty="0">
                <a:latin typeface="+mn-lt"/>
              </a:rPr>
              <a:t> e);	</a:t>
            </a:r>
            <a:endParaRPr lang="zh-CN" altLang="zh-CN" dirty="0">
              <a:latin typeface="+mn-lt"/>
            </a:endParaRPr>
          </a:p>
          <a:p>
            <a:pPr>
              <a:defRPr/>
            </a:pPr>
            <a:r>
              <a:rPr lang="en-US" altLang="zh-CN" dirty="0">
                <a:latin typeface="+mn-lt"/>
              </a:rPr>
              <a:t>	Status Top(</a:t>
            </a:r>
            <a:r>
              <a:rPr lang="en-US" altLang="zh-CN" dirty="0" err="1">
                <a:latin typeface="+mn-lt"/>
              </a:rPr>
              <a:t>ElemType</a:t>
            </a:r>
            <a:r>
              <a:rPr lang="en-US" altLang="zh-CN" dirty="0">
                <a:latin typeface="+mn-lt"/>
              </a:rPr>
              <a:t> &amp;e) </a:t>
            </a:r>
            <a:r>
              <a:rPr lang="en-US" altLang="zh-CN" dirty="0" err="1">
                <a:latin typeface="+mn-lt"/>
              </a:rPr>
              <a:t>const</a:t>
            </a:r>
            <a:r>
              <a:rPr lang="en-US" altLang="zh-CN" dirty="0">
                <a:latin typeface="+mn-lt"/>
              </a:rPr>
              <a:t>;			Status Pop(</a:t>
            </a:r>
            <a:r>
              <a:rPr lang="en-US" altLang="zh-CN" dirty="0" err="1">
                <a:latin typeface="+mn-lt"/>
              </a:rPr>
              <a:t>ElemType</a:t>
            </a:r>
            <a:r>
              <a:rPr lang="en-US" altLang="zh-CN" dirty="0">
                <a:latin typeface="+mn-lt"/>
              </a:rPr>
              <a:t> &amp;e);	</a:t>
            </a:r>
          </a:p>
          <a:p>
            <a:pPr>
              <a:defRPr/>
            </a:pPr>
            <a:r>
              <a:rPr lang="en-US" altLang="zh-CN" dirty="0">
                <a:latin typeface="+mn-lt"/>
              </a:rPr>
              <a:t>	……</a:t>
            </a:r>
          </a:p>
          <a:p>
            <a:pPr>
              <a:defRPr/>
            </a:pPr>
            <a:r>
              <a:rPr lang="en-US" altLang="zh-CN" dirty="0">
                <a:latin typeface="+mn-lt"/>
              </a:rPr>
              <a:t>};</a:t>
            </a:r>
            <a:endParaRPr lang="zh-CN" altLang="zh-CN" dirty="0">
              <a:latin typeface="+mn-lt"/>
            </a:endParaRPr>
          </a:p>
          <a:p>
            <a:pPr>
              <a:defRPr/>
            </a:pPr>
            <a:endParaRPr lang="zh-CN" altLang="en-US" dirty="0"/>
          </a:p>
        </p:txBody>
      </p:sp>
    </p:spTree>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eaLnBrk="1" hangingPunct="1">
              <a:buFont typeface="Wingdings 2" pitchFamily="18" charset="2"/>
              <a:buNone/>
              <a:defRPr/>
            </a:pP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LinkStack</a:t>
            </a:r>
            <a:r>
              <a:rPr lang="en-US" altLang="zh-CN" b="0" dirty="0">
                <a:latin typeface="+mn-lt"/>
                <a:ea typeface="宋体" pitchFamily="2" charset="-122"/>
              </a:rPr>
              <a:t>()</a:t>
            </a:r>
            <a:endParaRPr lang="zh-CN" altLang="zh-CN" b="0" dirty="0">
              <a:latin typeface="+mn-lt"/>
              <a:ea typeface="宋体" pitchFamily="2" charset="-122"/>
            </a:endParaRPr>
          </a:p>
          <a:p>
            <a:pPr eaLnBrk="1" hangingPunct="1">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eaLnBrk="1" hangingPunct="1">
              <a:buFont typeface="Wingdings 2" pitchFamily="18" charset="2"/>
              <a:buNone/>
              <a:defRPr/>
            </a:pPr>
            <a:r>
              <a:rPr lang="en-US" altLang="zh-CN" b="0" dirty="0">
                <a:latin typeface="+mn-lt"/>
                <a:ea typeface="宋体" pitchFamily="2" charset="-122"/>
              </a:rPr>
              <a:t>	top = NULL;	</a:t>
            </a:r>
            <a:endParaRPr lang="zh-CN" altLang="zh-CN" b="0" dirty="0">
              <a:latin typeface="+mn-lt"/>
              <a:ea typeface="宋体" pitchFamily="2" charset="-122"/>
            </a:endParaRPr>
          </a:p>
          <a:p>
            <a:pPr eaLnBrk="1" hangingPunct="1">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35842"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链序栈的构造函数</a:t>
            </a:r>
            <a:endParaRPr lang="zh-CN" altLang="en-US" dirty="0">
              <a:latin typeface="黑体" pitchFamily="49" charset="-122"/>
              <a:ea typeface="黑体" pitchFamily="49"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981450"/>
            <a:ext cx="5126038"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eaLnBrk="1" hangingPunct="1">
              <a:buFont typeface="Wingdings 2" pitchFamily="18" charset="2"/>
              <a:buNone/>
              <a:defRPr/>
            </a:pP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LinkStack</a:t>
            </a:r>
            <a:r>
              <a:rPr lang="en-US" altLang="zh-CN" b="0" dirty="0">
                <a:latin typeface="+mn-lt"/>
                <a:ea typeface="宋体" pitchFamily="2" charset="-122"/>
              </a:rPr>
              <a:t>()</a:t>
            </a:r>
            <a:endParaRPr lang="zh-CN" altLang="zh-CN" b="0" dirty="0">
              <a:latin typeface="+mn-lt"/>
              <a:ea typeface="宋体" pitchFamily="2" charset="-122"/>
            </a:endParaRPr>
          </a:p>
          <a:p>
            <a:pPr eaLnBrk="1" hangingPunct="1">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eaLnBrk="1" hangingPunct="1">
              <a:buFont typeface="Wingdings 2" pitchFamily="18" charset="2"/>
              <a:buNone/>
              <a:defRPr/>
            </a:pPr>
            <a:r>
              <a:rPr lang="en-US" altLang="zh-CN" b="0" dirty="0">
                <a:latin typeface="+mn-lt"/>
                <a:ea typeface="宋体" pitchFamily="2" charset="-122"/>
              </a:rPr>
              <a:t>	Clear();</a:t>
            </a:r>
            <a:endParaRPr lang="zh-CN" altLang="zh-CN" b="0" dirty="0">
              <a:latin typeface="+mn-lt"/>
              <a:ea typeface="宋体" pitchFamily="2" charset="-122"/>
            </a:endParaRPr>
          </a:p>
          <a:p>
            <a:pPr eaLnBrk="1" hangingPunct="1">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36866"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链序栈的析构函数</a:t>
            </a:r>
            <a:endParaRPr lang="zh-CN" altLang="en-US" dirty="0">
              <a:latin typeface="黑体" pitchFamily="49" charset="-122"/>
              <a:ea typeface="黑体"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981450"/>
            <a:ext cx="5126038" cy="182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7521575" cy="5075238"/>
          </a:xfrm>
        </p:spPr>
        <p:txBody>
          <a:bodyPr>
            <a:normAutofit/>
          </a:bodyPr>
          <a:lstStyle/>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template &lt;class </a:t>
            </a:r>
            <a:r>
              <a:rPr lang="en-US" altLang="zh-CN" b="0" dirty="0" err="1">
                <a:latin typeface="+mn-lt"/>
                <a:ea typeface="宋体" pitchFamily="2" charset="-122"/>
              </a:rPr>
              <a:t>ElemType</a:t>
            </a:r>
            <a:r>
              <a:rPr lang="en-US" altLang="zh-CN" b="0" dirty="0">
                <a:latin typeface="+mn-lt"/>
                <a:ea typeface="宋体" pitchFamily="2" charset="-122"/>
              </a:rPr>
              <a:t>&gt;</a:t>
            </a:r>
          </a:p>
          <a:p>
            <a:pPr marL="273050" indent="-273050" eaLnBrk="1" hangingPunct="1">
              <a:lnSpc>
                <a:spcPct val="80000"/>
              </a:lnSpc>
              <a:spcBef>
                <a:spcPts val="575"/>
              </a:spcBef>
              <a:buFont typeface="Wingdings 2" pitchFamily="18" charset="2"/>
              <a:buNone/>
              <a:defRPr/>
            </a:pPr>
            <a:r>
              <a:rPr lang="en-US" altLang="zh-CN" b="0" dirty="0" err="1">
                <a:latin typeface="+mn-lt"/>
                <a:ea typeface="宋体" pitchFamily="2" charset="-122"/>
              </a:rPr>
              <a:t>int</a:t>
            </a:r>
            <a:r>
              <a:rPr lang="en-US" altLang="zh-CN" b="0" dirty="0">
                <a:latin typeface="+mn-lt"/>
                <a:ea typeface="宋体" pitchFamily="2" charset="-122"/>
              </a:rPr>
              <a:t> </a:t>
            </a: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GetLength</a:t>
            </a:r>
            <a:r>
              <a:rPr lang="en-US" altLang="zh-CN" b="0" dirty="0">
                <a:latin typeface="+mn-lt"/>
                <a:ea typeface="宋体" pitchFamily="2" charset="-122"/>
              </a:rPr>
              <a:t>() </a:t>
            </a:r>
            <a:r>
              <a:rPr lang="en-US" altLang="zh-CN" b="0" dirty="0" err="1">
                <a:latin typeface="+mn-lt"/>
                <a:ea typeface="宋体" pitchFamily="2" charset="-122"/>
              </a:rPr>
              <a:t>const</a:t>
            </a:r>
            <a:endParaRPr lang="en-US" altLang="zh-CN" b="0" dirty="0">
              <a:latin typeface="+mn-lt"/>
              <a:ea typeface="宋体" pitchFamily="2" charset="-122"/>
            </a:endParaRP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a:t>
            </a:r>
            <a:r>
              <a:rPr lang="zh-CN" altLang="en-US" b="0" dirty="0">
                <a:latin typeface="+mn-lt"/>
                <a:ea typeface="宋体" pitchFamily="2" charset="-122"/>
              </a:rPr>
              <a:t>操作结果：返回栈中元素个数</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a:t>
            </a:r>
            <a:r>
              <a:rPr lang="en-US" altLang="zh-CN" b="0" dirty="0" err="1">
                <a:latin typeface="+mn-lt"/>
                <a:ea typeface="宋体" pitchFamily="2" charset="-122"/>
              </a:rPr>
              <a:t>int</a:t>
            </a:r>
            <a:r>
              <a:rPr lang="en-US" altLang="zh-CN" b="0" dirty="0">
                <a:latin typeface="+mn-lt"/>
                <a:ea typeface="宋体" pitchFamily="2" charset="-122"/>
              </a:rPr>
              <a:t> count = 0;		// </a:t>
            </a:r>
            <a:r>
              <a:rPr lang="zh-CN" altLang="en-US" b="0" dirty="0">
                <a:latin typeface="+mn-lt"/>
                <a:ea typeface="宋体" pitchFamily="2" charset="-122"/>
              </a:rPr>
              <a:t>计数器 </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Node&lt;</a:t>
            </a:r>
            <a:r>
              <a:rPr lang="en-US" altLang="zh-CN" b="0" dirty="0" err="1">
                <a:latin typeface="+mn-lt"/>
                <a:ea typeface="宋体" pitchFamily="2" charset="-122"/>
              </a:rPr>
              <a:t>ElemType</a:t>
            </a:r>
            <a:r>
              <a:rPr lang="en-US" altLang="zh-CN" b="0" dirty="0">
                <a:latin typeface="+mn-lt"/>
                <a:ea typeface="宋体" pitchFamily="2" charset="-122"/>
              </a:rPr>
              <a:t>&gt; *p; </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for (p = top; p != NULL; p = p-&gt;next)</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	count++;		// </a:t>
            </a:r>
            <a:r>
              <a:rPr lang="zh-CN" altLang="en-US" b="0" dirty="0">
                <a:latin typeface="+mn-lt"/>
                <a:ea typeface="宋体" pitchFamily="2" charset="-122"/>
              </a:rPr>
              <a:t>统计链栈中结点数</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return count;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37890"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求</a:t>
            </a:r>
            <a:r>
              <a:rPr lang="zh-CN" altLang="en-US" dirty="0">
                <a:latin typeface="黑体" pitchFamily="49" charset="-122"/>
                <a:ea typeface="黑体" pitchFamily="49" charset="-122"/>
              </a:rPr>
              <a:t>链式</a:t>
            </a:r>
            <a:r>
              <a:rPr lang="zh-CN" altLang="zh-CN" dirty="0">
                <a:latin typeface="黑体" pitchFamily="49" charset="-122"/>
                <a:ea typeface="黑体" pitchFamily="49" charset="-122"/>
              </a:rPr>
              <a:t>栈的长度</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4697413"/>
            <a:ext cx="30956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2"/>
          <p:cNvSpPr>
            <a:spLocks noGrp="1"/>
          </p:cNvSpPr>
          <p:nvPr>
            <p:ph type="body" idx="1"/>
          </p:nvPr>
        </p:nvSpPr>
        <p:spPr>
          <a:xfrm>
            <a:off x="300038" y="1384300"/>
            <a:ext cx="7521575" cy="5075238"/>
          </a:xfrm>
        </p:spPr>
        <p:txBody>
          <a:bodyPr/>
          <a:lstStyle/>
          <a:p>
            <a:r>
              <a:rPr lang="en-US" altLang="zh-CN" b="0">
                <a:solidFill>
                  <a:srgbClr val="00264D"/>
                </a:solidFill>
                <a:latin typeface="Arial" pitchFamily="34" charset="0"/>
                <a:ea typeface="宋体" pitchFamily="2" charset="-122"/>
              </a:rPr>
              <a:t>template&lt;class ElemType&gt;</a:t>
            </a:r>
            <a:endParaRPr lang="zh-CN" altLang="zh-CN" b="0">
              <a:solidFill>
                <a:srgbClr val="00264D"/>
              </a:solidFill>
              <a:latin typeface="Arial" pitchFamily="34" charset="0"/>
              <a:ea typeface="宋体" pitchFamily="2" charset="-122"/>
            </a:endParaRPr>
          </a:p>
          <a:p>
            <a:r>
              <a:rPr lang="en-US" altLang="zh-CN" b="0">
                <a:solidFill>
                  <a:srgbClr val="00264D"/>
                </a:solidFill>
                <a:latin typeface="Arial" pitchFamily="34" charset="0"/>
                <a:ea typeface="宋体" pitchFamily="2" charset="-122"/>
              </a:rPr>
              <a:t>bool LinkStack&lt;ElemType&gt;::IsEmpty() const</a:t>
            </a:r>
            <a:endParaRPr lang="zh-CN" altLang="zh-CN" b="0">
              <a:solidFill>
                <a:srgbClr val="00264D"/>
              </a:solidFill>
              <a:latin typeface="Arial" pitchFamily="34" charset="0"/>
              <a:ea typeface="宋体" pitchFamily="2" charset="-122"/>
            </a:endParaRPr>
          </a:p>
          <a:p>
            <a:r>
              <a:rPr lang="en-US" altLang="zh-CN" b="0">
                <a:solidFill>
                  <a:srgbClr val="00264D"/>
                </a:solidFill>
                <a:latin typeface="Arial" pitchFamily="34" charset="0"/>
                <a:ea typeface="宋体" pitchFamily="2" charset="-122"/>
              </a:rPr>
              <a:t>{</a:t>
            </a:r>
            <a:endParaRPr lang="zh-CN" altLang="zh-CN" b="0">
              <a:solidFill>
                <a:srgbClr val="00264D"/>
              </a:solidFill>
              <a:latin typeface="Arial" pitchFamily="34" charset="0"/>
              <a:ea typeface="宋体" pitchFamily="2" charset="-122"/>
            </a:endParaRPr>
          </a:p>
          <a:p>
            <a:r>
              <a:rPr lang="en-US" altLang="zh-CN" b="0">
                <a:solidFill>
                  <a:srgbClr val="00264D"/>
                </a:solidFill>
                <a:latin typeface="Arial" pitchFamily="34" charset="0"/>
                <a:ea typeface="宋体" pitchFamily="2" charset="-122"/>
              </a:rPr>
              <a:t>	return top == NULL;</a:t>
            </a:r>
            <a:endParaRPr lang="zh-CN" altLang="zh-CN" b="0">
              <a:solidFill>
                <a:srgbClr val="00264D"/>
              </a:solidFill>
              <a:latin typeface="Arial" pitchFamily="34" charset="0"/>
              <a:ea typeface="宋体" pitchFamily="2" charset="-122"/>
            </a:endParaRPr>
          </a:p>
          <a:p>
            <a:r>
              <a:rPr lang="en-US" altLang="zh-CN" b="0">
                <a:solidFill>
                  <a:srgbClr val="00264D"/>
                </a:solidFill>
                <a:latin typeface="Arial" pitchFamily="34" charset="0"/>
                <a:ea typeface="宋体" pitchFamily="2" charset="-122"/>
              </a:rPr>
              <a:t>}</a:t>
            </a:r>
            <a:endParaRPr lang="zh-CN" altLang="zh-CN" b="0">
              <a:solidFill>
                <a:srgbClr val="00264D"/>
              </a:solidFill>
              <a:latin typeface="Arial" pitchFamily="34" charset="0"/>
              <a:ea typeface="宋体" pitchFamily="2" charset="-122"/>
            </a:endParaRPr>
          </a:p>
          <a:p>
            <a:pPr eaLnBrk="1" hangingPunct="1">
              <a:buFont typeface="Wingdings 2" pitchFamily="18" charset="2"/>
              <a:buNone/>
            </a:pPr>
            <a:endParaRPr lang="zh-CN" altLang="en-US">
              <a:solidFill>
                <a:srgbClr val="00264D"/>
              </a:solidFill>
              <a:latin typeface="黑体" pitchFamily="49" charset="-122"/>
              <a:ea typeface="宋体" pitchFamily="2" charset="-122"/>
            </a:endParaRPr>
          </a:p>
        </p:txBody>
      </p:sp>
      <p:sp>
        <p:nvSpPr>
          <p:cNvPr id="38914"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判断</a:t>
            </a:r>
            <a:r>
              <a:rPr lang="zh-CN" altLang="en-US" dirty="0">
                <a:latin typeface="黑体" pitchFamily="49" charset="-122"/>
                <a:ea typeface="黑体" pitchFamily="49" charset="-122"/>
              </a:rPr>
              <a:t>链式</a:t>
            </a:r>
            <a:r>
              <a:rPr lang="zh-CN" altLang="zh-CN" dirty="0">
                <a:latin typeface="黑体" pitchFamily="49" charset="-122"/>
                <a:ea typeface="黑体" pitchFamily="49" charset="-122"/>
              </a:rPr>
              <a:t>栈是否为空</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4697413"/>
            <a:ext cx="30956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1"/>
          </p:nvPr>
        </p:nvSpPr>
        <p:spPr>
          <a:xfrm>
            <a:off x="300038" y="1384300"/>
            <a:ext cx="8664450" cy="5075238"/>
          </a:xfrm>
        </p:spPr>
        <p:txBody>
          <a:bodyPr/>
          <a:lstStyle/>
          <a:p>
            <a:pPr eaLnBrk="1" hangingPunct="1">
              <a:lnSpc>
                <a:spcPct val="130000"/>
              </a:lnSpc>
              <a:spcBef>
                <a:spcPct val="50000"/>
              </a:spcBef>
              <a:defRPr/>
            </a:pPr>
            <a:r>
              <a:rPr kumimoji="1" lang="zh-CN" altLang="en-US" dirty="0">
                <a:solidFill>
                  <a:srgbClr val="FF0000"/>
                </a:solidFill>
                <a:effectLst>
                  <a:outerShdw blurRad="38100" dist="38100" dir="2700000" algn="tl">
                    <a:srgbClr val="C0C0C0"/>
                  </a:outerShdw>
                </a:effectLst>
                <a:ea typeface="宋体" pitchFamily="2" charset="-122"/>
              </a:rPr>
              <a:t>栈</a:t>
            </a:r>
            <a:r>
              <a:rPr kumimoji="1" lang="zh-CN" altLang="en-US" dirty="0">
                <a:solidFill>
                  <a:srgbClr val="00264D"/>
                </a:solidFill>
                <a:latin typeface="Times New Roman" panose="02020603050405020304" pitchFamily="18" charset="0"/>
                <a:ea typeface="宋体" pitchFamily="2" charset="-122"/>
                <a:cs typeface="Times New Roman" panose="02020603050405020304" pitchFamily="18" charset="0"/>
              </a:rPr>
              <a:t>（</a:t>
            </a:r>
            <a:r>
              <a:rPr kumimoji="1" lang="en-US" altLang="zh-CN" dirty="0">
                <a:solidFill>
                  <a:srgbClr val="00264D"/>
                </a:solidFill>
                <a:latin typeface="Times New Roman" panose="02020603050405020304" pitchFamily="18" charset="0"/>
                <a:ea typeface="宋体" pitchFamily="2" charset="-122"/>
                <a:cs typeface="Times New Roman" panose="02020603050405020304" pitchFamily="18" charset="0"/>
              </a:rPr>
              <a:t>stack</a:t>
            </a:r>
            <a:r>
              <a:rPr kumimoji="1" lang="zh-CN" altLang="en-US" dirty="0">
                <a:solidFill>
                  <a:srgbClr val="00264D"/>
                </a:solidFill>
                <a:latin typeface="Times New Roman" panose="02020603050405020304" pitchFamily="18" charset="0"/>
                <a:ea typeface="宋体" pitchFamily="2" charset="-122"/>
                <a:cs typeface="Times New Roman" panose="02020603050405020304" pitchFamily="18" charset="0"/>
              </a:rPr>
              <a:t>）</a:t>
            </a:r>
            <a:r>
              <a:rPr kumimoji="1" lang="zh-CN" altLang="en-US" dirty="0">
                <a:solidFill>
                  <a:srgbClr val="00264D"/>
                </a:solidFill>
                <a:ea typeface="宋体" pitchFamily="2" charset="-122"/>
              </a:rPr>
              <a:t>是限定仅在表尾一端进行插入或删除操作的特殊线性表。</a:t>
            </a:r>
            <a:endParaRPr kumimoji="1" lang="en-US" altLang="zh-CN" dirty="0">
              <a:solidFill>
                <a:srgbClr val="00264D"/>
              </a:solidFill>
              <a:ea typeface="宋体" pitchFamily="2" charset="-122"/>
            </a:endParaRPr>
          </a:p>
          <a:p>
            <a:pPr eaLnBrk="1" hangingPunct="1">
              <a:lnSpc>
                <a:spcPct val="130000"/>
              </a:lnSpc>
              <a:spcBef>
                <a:spcPct val="50000"/>
              </a:spcBef>
              <a:defRPr/>
            </a:pPr>
            <a:r>
              <a:rPr kumimoji="1" lang="zh-CN" altLang="en-US" dirty="0">
                <a:solidFill>
                  <a:srgbClr val="00264D"/>
                </a:solidFill>
                <a:ea typeface="宋体" pitchFamily="2" charset="-122"/>
              </a:rPr>
              <a:t>对于栈来说</a:t>
            </a:r>
            <a:r>
              <a:rPr kumimoji="1" lang="en-US" altLang="zh-CN" dirty="0">
                <a:solidFill>
                  <a:srgbClr val="00264D"/>
                </a:solidFill>
                <a:ea typeface="宋体" pitchFamily="2" charset="-122"/>
              </a:rPr>
              <a:t>, </a:t>
            </a:r>
            <a:r>
              <a:rPr kumimoji="1" lang="zh-CN" altLang="en-US" dirty="0">
                <a:solidFill>
                  <a:srgbClr val="00264D"/>
                </a:solidFill>
                <a:ea typeface="宋体" pitchFamily="2" charset="-122"/>
              </a:rPr>
              <a:t>允许进行插入或删除操作的一端称为</a:t>
            </a:r>
            <a:r>
              <a:rPr kumimoji="1" lang="zh-CN" altLang="en-US" dirty="0">
                <a:solidFill>
                  <a:srgbClr val="FF0000"/>
                </a:solidFill>
                <a:effectLst>
                  <a:outerShdw blurRad="38100" dist="38100" dir="2700000" algn="tl">
                    <a:srgbClr val="C0C0C0"/>
                  </a:outerShdw>
                </a:effectLst>
                <a:ea typeface="宋体" pitchFamily="2" charset="-122"/>
              </a:rPr>
              <a:t>栈顶</a:t>
            </a:r>
            <a:r>
              <a:rPr kumimoji="1" lang="zh-CN" altLang="en-US" dirty="0">
                <a:solidFill>
                  <a:srgbClr val="00264D"/>
                </a:solidFill>
                <a:latin typeface="Times New Roman" panose="02020603050405020304" pitchFamily="18" charset="0"/>
                <a:ea typeface="宋体" pitchFamily="2" charset="-122"/>
                <a:cs typeface="Times New Roman" panose="02020603050405020304" pitchFamily="18" charset="0"/>
              </a:rPr>
              <a:t>（</a:t>
            </a:r>
            <a:r>
              <a:rPr kumimoji="1" lang="en-US" altLang="zh-CN" dirty="0">
                <a:solidFill>
                  <a:srgbClr val="00264D"/>
                </a:solidFill>
                <a:latin typeface="Times New Roman" panose="02020603050405020304" pitchFamily="18" charset="0"/>
                <a:ea typeface="宋体" pitchFamily="2" charset="-122"/>
                <a:cs typeface="Times New Roman" panose="02020603050405020304" pitchFamily="18" charset="0"/>
              </a:rPr>
              <a:t>top</a:t>
            </a:r>
            <a:r>
              <a:rPr kumimoji="1" lang="zh-CN" altLang="en-US" dirty="0">
                <a:solidFill>
                  <a:srgbClr val="00264D"/>
                </a:solidFill>
                <a:latin typeface="Times New Roman" panose="02020603050405020304" pitchFamily="18" charset="0"/>
                <a:ea typeface="宋体" pitchFamily="2" charset="-122"/>
                <a:cs typeface="Times New Roman" panose="02020603050405020304" pitchFamily="18" charset="0"/>
              </a:rPr>
              <a:t>）</a:t>
            </a:r>
            <a:r>
              <a:rPr kumimoji="1" lang="en-US" altLang="zh-CN" dirty="0">
                <a:solidFill>
                  <a:srgbClr val="00264D"/>
                </a:solidFill>
                <a:ea typeface="宋体" pitchFamily="2" charset="-122"/>
              </a:rPr>
              <a:t>,</a:t>
            </a:r>
            <a:r>
              <a:rPr kumimoji="1" lang="zh-CN" altLang="en-US" dirty="0">
                <a:solidFill>
                  <a:srgbClr val="00264D"/>
                </a:solidFill>
                <a:ea typeface="宋体" pitchFamily="2" charset="-122"/>
              </a:rPr>
              <a:t>而另一端称为</a:t>
            </a:r>
            <a:r>
              <a:rPr kumimoji="1" lang="zh-CN" altLang="en-US" dirty="0">
                <a:solidFill>
                  <a:srgbClr val="FF0000"/>
                </a:solidFill>
                <a:effectLst>
                  <a:outerShdw blurRad="38100" dist="38100" dir="2700000" algn="tl">
                    <a:srgbClr val="C0C0C0"/>
                  </a:outerShdw>
                </a:effectLst>
                <a:ea typeface="宋体" pitchFamily="2" charset="-122"/>
              </a:rPr>
              <a:t>栈底</a:t>
            </a:r>
            <a:r>
              <a:rPr kumimoji="1" lang="zh-CN" altLang="en-US" dirty="0">
                <a:solidFill>
                  <a:srgbClr val="00264D"/>
                </a:solidFill>
                <a:latin typeface="Times New Roman" panose="02020603050405020304" pitchFamily="18" charset="0"/>
                <a:ea typeface="宋体" pitchFamily="2" charset="-122"/>
                <a:cs typeface="Times New Roman" panose="02020603050405020304" pitchFamily="18" charset="0"/>
              </a:rPr>
              <a:t>（</a:t>
            </a:r>
            <a:r>
              <a:rPr kumimoji="1" lang="en-US" altLang="zh-CN" dirty="0">
                <a:solidFill>
                  <a:srgbClr val="00264D"/>
                </a:solidFill>
                <a:latin typeface="Times New Roman" panose="02020603050405020304" pitchFamily="18" charset="0"/>
                <a:ea typeface="宋体" pitchFamily="2" charset="-122"/>
                <a:cs typeface="Times New Roman" panose="02020603050405020304" pitchFamily="18" charset="0"/>
              </a:rPr>
              <a:t>bottom</a:t>
            </a:r>
            <a:r>
              <a:rPr kumimoji="1" lang="zh-CN" altLang="en-US" dirty="0">
                <a:solidFill>
                  <a:srgbClr val="00264D"/>
                </a:solidFill>
                <a:latin typeface="Times New Roman" panose="02020603050405020304" pitchFamily="18" charset="0"/>
                <a:ea typeface="宋体" pitchFamily="2" charset="-122"/>
                <a:cs typeface="Times New Roman" panose="02020603050405020304" pitchFamily="18" charset="0"/>
              </a:rPr>
              <a:t>）</a:t>
            </a:r>
            <a:r>
              <a:rPr kumimoji="1" lang="zh-CN" altLang="en-US" dirty="0">
                <a:solidFill>
                  <a:srgbClr val="00264D"/>
                </a:solidFill>
                <a:ea typeface="宋体" pitchFamily="2" charset="-122"/>
              </a:rPr>
              <a:t>。</a:t>
            </a:r>
            <a:endParaRPr kumimoji="1" lang="en-US" altLang="zh-CN" dirty="0">
              <a:solidFill>
                <a:srgbClr val="00264D"/>
              </a:solidFill>
              <a:ea typeface="宋体" pitchFamily="2" charset="-122"/>
            </a:endParaRPr>
          </a:p>
          <a:p>
            <a:pPr eaLnBrk="1" hangingPunct="1">
              <a:lnSpc>
                <a:spcPct val="130000"/>
              </a:lnSpc>
              <a:spcBef>
                <a:spcPct val="50000"/>
              </a:spcBef>
              <a:defRPr/>
            </a:pPr>
            <a:r>
              <a:rPr kumimoji="1" lang="zh-CN" altLang="en-US" dirty="0">
                <a:solidFill>
                  <a:srgbClr val="00264D"/>
                </a:solidFill>
                <a:ea typeface="宋体" pitchFamily="2" charset="-122"/>
              </a:rPr>
              <a:t>不含元素栈称为</a:t>
            </a:r>
            <a:r>
              <a:rPr kumimoji="1" lang="zh-CN" altLang="en-US" dirty="0">
                <a:solidFill>
                  <a:srgbClr val="FF0000"/>
                </a:solidFill>
                <a:effectLst>
                  <a:outerShdw blurRad="38100" dist="38100" dir="2700000" algn="tl">
                    <a:srgbClr val="C0C0C0"/>
                  </a:outerShdw>
                </a:effectLst>
                <a:ea typeface="宋体" pitchFamily="2" charset="-122"/>
              </a:rPr>
              <a:t>空栈</a:t>
            </a:r>
            <a:r>
              <a:rPr kumimoji="1" lang="en-US" altLang="zh-CN" dirty="0">
                <a:solidFill>
                  <a:srgbClr val="00264D"/>
                </a:solidFill>
                <a:effectLst>
                  <a:outerShdw blurRad="38100" dist="38100" dir="2700000" algn="tl">
                    <a:srgbClr val="C0C0C0"/>
                  </a:outerShdw>
                </a:effectLst>
                <a:ea typeface="宋体" pitchFamily="2" charset="-122"/>
              </a:rPr>
              <a:t>;</a:t>
            </a:r>
          </a:p>
          <a:p>
            <a:pPr eaLnBrk="1" hangingPunct="1">
              <a:lnSpc>
                <a:spcPct val="130000"/>
              </a:lnSpc>
              <a:spcBef>
                <a:spcPct val="50000"/>
              </a:spcBef>
              <a:defRPr/>
            </a:pPr>
            <a:r>
              <a:rPr kumimoji="1" lang="zh-CN" altLang="en-US" dirty="0">
                <a:solidFill>
                  <a:srgbClr val="00264D"/>
                </a:solidFill>
                <a:ea typeface="宋体" pitchFamily="2" charset="-122"/>
              </a:rPr>
              <a:t>向栈中插入一个新元素称为</a:t>
            </a:r>
            <a:r>
              <a:rPr kumimoji="1" lang="zh-CN" altLang="en-US" dirty="0">
                <a:solidFill>
                  <a:srgbClr val="FF0000"/>
                </a:solidFill>
                <a:effectLst>
                  <a:outerShdw blurRad="38100" dist="38100" dir="2700000" algn="tl">
                    <a:srgbClr val="C0C0C0"/>
                  </a:outerShdw>
                </a:effectLst>
                <a:ea typeface="宋体" pitchFamily="2" charset="-122"/>
              </a:rPr>
              <a:t>入栈</a:t>
            </a:r>
            <a:r>
              <a:rPr kumimoji="1" lang="zh-CN" altLang="en-US" dirty="0">
                <a:solidFill>
                  <a:srgbClr val="00264D"/>
                </a:solidFill>
                <a:ea typeface="宋体" pitchFamily="2" charset="-122"/>
              </a:rPr>
              <a:t>或</a:t>
            </a:r>
            <a:r>
              <a:rPr kumimoji="1" lang="zh-CN" altLang="en-US" dirty="0">
                <a:solidFill>
                  <a:srgbClr val="FF0000"/>
                </a:solidFill>
                <a:effectLst>
                  <a:outerShdw blurRad="38100" dist="38100" dir="2700000" algn="tl">
                    <a:srgbClr val="C0C0C0"/>
                  </a:outerShdw>
                </a:effectLst>
                <a:ea typeface="宋体" pitchFamily="2" charset="-122"/>
              </a:rPr>
              <a:t>压栈</a:t>
            </a:r>
            <a:r>
              <a:rPr kumimoji="1" lang="en-US" altLang="zh-CN" dirty="0">
                <a:solidFill>
                  <a:srgbClr val="00264D"/>
                </a:solidFill>
                <a:effectLst>
                  <a:outerShdw blurRad="38100" dist="38100" dir="2700000" algn="tl">
                    <a:srgbClr val="C0C0C0"/>
                  </a:outerShdw>
                </a:effectLst>
                <a:ea typeface="宋体" pitchFamily="2" charset="-122"/>
              </a:rPr>
              <a:t>;</a:t>
            </a:r>
          </a:p>
          <a:p>
            <a:pPr eaLnBrk="1" hangingPunct="1">
              <a:lnSpc>
                <a:spcPct val="130000"/>
              </a:lnSpc>
              <a:spcBef>
                <a:spcPct val="50000"/>
              </a:spcBef>
              <a:defRPr/>
            </a:pPr>
            <a:r>
              <a:rPr kumimoji="1" lang="zh-CN" altLang="en-US" dirty="0">
                <a:solidFill>
                  <a:srgbClr val="00264D"/>
                </a:solidFill>
                <a:ea typeface="宋体" pitchFamily="2" charset="-122"/>
              </a:rPr>
              <a:t>从栈中删除一个元素称为</a:t>
            </a:r>
            <a:r>
              <a:rPr kumimoji="1" lang="zh-CN" altLang="en-US" dirty="0">
                <a:solidFill>
                  <a:srgbClr val="FF0000"/>
                </a:solidFill>
                <a:effectLst>
                  <a:outerShdw blurRad="38100" dist="38100" dir="2700000" algn="tl">
                    <a:srgbClr val="C0C0C0"/>
                  </a:outerShdw>
                </a:effectLst>
                <a:ea typeface="宋体" pitchFamily="2" charset="-122"/>
              </a:rPr>
              <a:t>出栈</a:t>
            </a:r>
            <a:r>
              <a:rPr kumimoji="1" lang="zh-CN" altLang="en-US" dirty="0">
                <a:solidFill>
                  <a:srgbClr val="00264D"/>
                </a:solidFill>
                <a:ea typeface="宋体" pitchFamily="2" charset="-122"/>
              </a:rPr>
              <a:t>或</a:t>
            </a:r>
            <a:r>
              <a:rPr kumimoji="1" lang="zh-CN" altLang="en-US" dirty="0">
                <a:solidFill>
                  <a:srgbClr val="FF0000"/>
                </a:solidFill>
                <a:effectLst>
                  <a:outerShdw blurRad="38100" dist="38100" dir="2700000" algn="tl">
                    <a:srgbClr val="C0C0C0"/>
                  </a:outerShdw>
                </a:effectLst>
                <a:ea typeface="宋体" pitchFamily="2" charset="-122"/>
              </a:rPr>
              <a:t>退栈</a:t>
            </a:r>
            <a:r>
              <a:rPr kumimoji="1" lang="zh-CN" altLang="en-US" dirty="0">
                <a:solidFill>
                  <a:srgbClr val="00264D"/>
                </a:solidFill>
                <a:ea typeface="宋体" pitchFamily="2" charset="-122"/>
              </a:rPr>
              <a:t>。</a:t>
            </a:r>
          </a:p>
          <a:p>
            <a:pPr eaLnBrk="1" hangingPunct="1">
              <a:lnSpc>
                <a:spcPct val="130000"/>
              </a:lnSpc>
              <a:spcBef>
                <a:spcPct val="50000"/>
              </a:spcBef>
              <a:defRPr/>
            </a:pPr>
            <a:r>
              <a:rPr kumimoji="1" lang="zh-CN" altLang="en-US" dirty="0">
                <a:solidFill>
                  <a:srgbClr val="00264D"/>
                </a:solidFill>
                <a:ea typeface="宋体" pitchFamily="2" charset="-122"/>
              </a:rPr>
              <a:t>栈又称为</a:t>
            </a:r>
            <a:r>
              <a:rPr kumimoji="1" lang="zh-CN" altLang="en-US" dirty="0">
                <a:solidFill>
                  <a:srgbClr val="FF0000"/>
                </a:solidFill>
                <a:effectLst>
                  <a:outerShdw blurRad="38100" dist="38100" dir="2700000" algn="tl">
                    <a:srgbClr val="C0C0C0"/>
                  </a:outerShdw>
                </a:effectLst>
                <a:ea typeface="宋体" pitchFamily="2" charset="-122"/>
              </a:rPr>
              <a:t>后进先出</a:t>
            </a:r>
            <a:r>
              <a:rPr kumimoji="1" lang="zh-CN" altLang="en-US" dirty="0">
                <a:solidFill>
                  <a:srgbClr val="00264D"/>
                </a:solidFill>
                <a:latin typeface="Times New Roman" panose="02020603050405020304" pitchFamily="18" charset="0"/>
                <a:ea typeface="宋体" pitchFamily="2" charset="-122"/>
                <a:cs typeface="Times New Roman" panose="02020603050405020304" pitchFamily="18" charset="0"/>
              </a:rPr>
              <a:t>（</a:t>
            </a:r>
            <a:r>
              <a:rPr kumimoji="1" lang="en-US" altLang="zh-CN" dirty="0">
                <a:solidFill>
                  <a:srgbClr val="00264D"/>
                </a:solidFill>
                <a:latin typeface="Times New Roman" panose="02020603050405020304" pitchFamily="18" charset="0"/>
                <a:ea typeface="宋体" pitchFamily="2" charset="-122"/>
                <a:cs typeface="Times New Roman" panose="02020603050405020304" pitchFamily="18" charset="0"/>
              </a:rPr>
              <a:t>Last In First Out</a:t>
            </a:r>
            <a:r>
              <a:rPr kumimoji="1" lang="zh-CN" altLang="en-US" dirty="0">
                <a:solidFill>
                  <a:srgbClr val="00264D"/>
                </a:solidFill>
                <a:latin typeface="Times New Roman" panose="02020603050405020304" pitchFamily="18" charset="0"/>
                <a:ea typeface="宋体" pitchFamily="2" charset="-122"/>
                <a:cs typeface="Times New Roman" panose="02020603050405020304" pitchFamily="18" charset="0"/>
              </a:rPr>
              <a:t>，</a:t>
            </a:r>
            <a:r>
              <a:rPr kumimoji="1" lang="en-US" altLang="zh-CN" dirty="0">
                <a:solidFill>
                  <a:srgbClr val="00264D"/>
                </a:solidFill>
                <a:latin typeface="Times New Roman" panose="02020603050405020304" pitchFamily="18" charset="0"/>
                <a:ea typeface="宋体" pitchFamily="2" charset="-122"/>
                <a:cs typeface="Times New Roman" panose="02020603050405020304" pitchFamily="18" charset="0"/>
              </a:rPr>
              <a:t>LIFO</a:t>
            </a:r>
            <a:r>
              <a:rPr kumimoji="1" lang="zh-CN" altLang="en-US" dirty="0">
                <a:solidFill>
                  <a:srgbClr val="00264D"/>
                </a:solidFill>
                <a:latin typeface="Times New Roman" panose="02020603050405020304" pitchFamily="18" charset="0"/>
                <a:ea typeface="宋体" pitchFamily="2" charset="-122"/>
                <a:cs typeface="Times New Roman" panose="02020603050405020304" pitchFamily="18" charset="0"/>
              </a:rPr>
              <a:t>）</a:t>
            </a:r>
            <a:r>
              <a:rPr kumimoji="1" lang="zh-CN" altLang="en-US" dirty="0">
                <a:solidFill>
                  <a:srgbClr val="00264D"/>
                </a:solidFill>
                <a:ea typeface="宋体" pitchFamily="2" charset="-122"/>
              </a:rPr>
              <a:t>的线性表。</a:t>
            </a:r>
            <a:endParaRPr kumimoji="1" lang="en-US" altLang="zh-CN" dirty="0">
              <a:solidFill>
                <a:srgbClr val="00264D"/>
              </a:solidFill>
              <a:ea typeface="宋体" pitchFamily="2" charset="-122"/>
            </a:endParaRPr>
          </a:p>
          <a:p>
            <a:pPr>
              <a:defRPr/>
            </a:pPr>
            <a:endParaRPr lang="zh-CN" altLang="en-US" dirty="0">
              <a:ea typeface="宋体" pitchFamily="2" charset="-122"/>
            </a:endParaRPr>
          </a:p>
        </p:txBody>
      </p:sp>
      <p:sp>
        <p:nvSpPr>
          <p:cNvPr id="5" name="标题 4"/>
          <p:cNvSpPr>
            <a:spLocks noGrp="1"/>
          </p:cNvSpPr>
          <p:nvPr>
            <p:ph type="title"/>
          </p:nvPr>
        </p:nvSpPr>
        <p:spPr>
          <a:xfrm>
            <a:off x="993775" y="142875"/>
            <a:ext cx="7754938" cy="838200"/>
          </a:xfrm>
        </p:spPr>
        <p:txBody>
          <a:bodyPr/>
          <a:lstStyle/>
          <a:p>
            <a:pPr>
              <a:defRPr/>
            </a:pPr>
            <a:r>
              <a:rPr lang="en-US" altLang="zh-CN" dirty="0"/>
              <a:t>4.1 </a:t>
            </a:r>
            <a:r>
              <a:rPr lang="zh-CN" altLang="en-US" dirty="0"/>
              <a:t>栈</a:t>
            </a:r>
          </a:p>
        </p:txBody>
      </p:sp>
    </p:spTree>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7521575" cy="5075238"/>
          </a:xfrm>
        </p:spPr>
        <p:txBody>
          <a:bodyPr>
            <a:normAutofit/>
          </a:bodyPr>
          <a:lstStyle/>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void </a:t>
            </a: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&gt;::Clear()</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a:t>
            </a:r>
            <a:r>
              <a:rPr lang="zh-CN" altLang="en-US" b="0" dirty="0">
                <a:latin typeface="+mn-lt"/>
                <a:ea typeface="宋体" pitchFamily="2" charset="-122"/>
              </a:rPr>
              <a:t>操作结果：清空栈</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*p; </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while (top != NULL) {</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p = top;</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top = top-&gt;next;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delete p;</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		</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a:p>
            <a:pPr marL="273050" indent="-273050" eaLnBrk="1" hangingPunct="1">
              <a:lnSpc>
                <a:spcPct val="80000"/>
              </a:lnSpc>
              <a:spcBef>
                <a:spcPts val="575"/>
              </a:spcBef>
              <a:buFont typeface="Wingdings 2" pitchFamily="18" charset="2"/>
              <a:buNone/>
              <a:defRPr/>
            </a:pPr>
            <a:endParaRPr lang="zh-CN" altLang="en-US" sz="2500" dirty="0">
              <a:ea typeface="宋体" pitchFamily="2" charset="-122"/>
            </a:endParaRPr>
          </a:p>
        </p:txBody>
      </p:sp>
      <p:sp>
        <p:nvSpPr>
          <p:cNvPr id="39938"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清空</a:t>
            </a:r>
            <a:r>
              <a:rPr lang="zh-CN" altLang="en-US" dirty="0">
                <a:latin typeface="黑体" pitchFamily="49" charset="-122"/>
                <a:ea typeface="黑体" pitchFamily="49" charset="-122"/>
              </a:rPr>
              <a:t>链式</a:t>
            </a:r>
            <a:r>
              <a:rPr lang="zh-CN" altLang="zh-CN" dirty="0">
                <a:latin typeface="黑体" pitchFamily="49" charset="-122"/>
                <a:ea typeface="黑体" pitchFamily="49" charset="-122"/>
              </a:rPr>
              <a:t>栈</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4697413"/>
            <a:ext cx="30956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8412162" cy="5075238"/>
          </a:xfrm>
        </p:spPr>
        <p:txBody>
          <a:bodyPr>
            <a:noAutofit/>
          </a:bodyPr>
          <a:lstStyle/>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&gt;::Push(</a:t>
            </a:r>
            <a:r>
              <a:rPr lang="en-US" altLang="zh-CN" b="0" dirty="0" err="1">
                <a:latin typeface="+mn-lt"/>
                <a:ea typeface="宋体" pitchFamily="2" charset="-122"/>
              </a:rPr>
              <a:t>const</a:t>
            </a:r>
            <a:r>
              <a:rPr lang="en-US" altLang="zh-CN"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e)</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*p = new Node&lt;</a:t>
            </a:r>
            <a:r>
              <a:rPr lang="en-US" altLang="zh-CN" b="0" dirty="0" err="1">
                <a:latin typeface="+mn-lt"/>
                <a:ea typeface="宋体" pitchFamily="2" charset="-122"/>
              </a:rPr>
              <a:t>ElemType</a:t>
            </a:r>
            <a:r>
              <a:rPr lang="en-US" altLang="zh-CN" b="0" dirty="0">
                <a:latin typeface="+mn-lt"/>
                <a:ea typeface="宋体" pitchFamily="2" charset="-122"/>
              </a:rPr>
              <a:t>&gt;(e, top);</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if (p == NULL) 	// </a:t>
            </a:r>
            <a:r>
              <a:rPr lang="zh-CN" altLang="en-US" b="0" dirty="0">
                <a:latin typeface="+mn-lt"/>
                <a:ea typeface="宋体" pitchFamily="2" charset="-122"/>
              </a:rPr>
              <a:t>系统内存耗尽</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return OVER_FLOW;</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else	{		// </a:t>
            </a:r>
            <a:r>
              <a:rPr lang="zh-CN" altLang="en-US" b="0" dirty="0">
                <a:latin typeface="+mn-lt"/>
                <a:ea typeface="宋体" pitchFamily="2" charset="-122"/>
              </a:rPr>
              <a:t>操作成功</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top = p;</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return SUCCESS;</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41986"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入栈</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4697413"/>
            <a:ext cx="30956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8375650" cy="5075238"/>
          </a:xfrm>
        </p:spPr>
        <p:txBody>
          <a:bodyPr>
            <a:normAutofit/>
          </a:bodyPr>
          <a:lstStyle/>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&gt;::Top(</a:t>
            </a:r>
            <a:r>
              <a:rPr lang="en-US" altLang="zh-CN" b="0" dirty="0" err="1">
                <a:latin typeface="+mn-lt"/>
                <a:ea typeface="宋体" pitchFamily="2" charset="-122"/>
              </a:rPr>
              <a:t>ElemType</a:t>
            </a:r>
            <a:r>
              <a:rPr lang="en-US" altLang="zh-CN" b="0" dirty="0">
                <a:latin typeface="+mn-lt"/>
                <a:ea typeface="宋体" pitchFamily="2" charset="-122"/>
              </a:rPr>
              <a:t> &amp;e) </a:t>
            </a:r>
            <a:r>
              <a:rPr lang="en-US" altLang="zh-CN" b="0" dirty="0" err="1">
                <a:latin typeface="+mn-lt"/>
                <a:ea typeface="宋体" pitchFamily="2" charset="-122"/>
              </a:rPr>
              <a:t>const</a:t>
            </a:r>
            <a:endParaRPr lang="en-US" altLang="zh-CN" b="0" dirty="0">
              <a:latin typeface="+mn-lt"/>
              <a:ea typeface="宋体" pitchFamily="2" charset="-122"/>
            </a:endParaRP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if(</a:t>
            </a:r>
            <a:r>
              <a:rPr lang="en-US" altLang="zh-CN" b="0" dirty="0" err="1">
                <a:latin typeface="+mn-lt"/>
                <a:ea typeface="宋体" pitchFamily="2" charset="-122"/>
              </a:rPr>
              <a:t>IsEmpty</a:t>
            </a:r>
            <a:r>
              <a:rPr lang="en-US" altLang="zh-CN" b="0" dirty="0">
                <a:latin typeface="+mn-lt"/>
                <a:ea typeface="宋体" pitchFamily="2" charset="-122"/>
              </a:rPr>
              <a:t>())			// </a:t>
            </a:r>
            <a:r>
              <a:rPr lang="zh-CN" altLang="en-US" b="0" dirty="0">
                <a:latin typeface="+mn-lt"/>
                <a:ea typeface="宋体" pitchFamily="2" charset="-122"/>
              </a:rPr>
              <a:t>栈空</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return UNDER_FLOW;</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else	{	</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e = top-&gt;data;		// </a:t>
            </a:r>
            <a:r>
              <a:rPr lang="zh-CN" altLang="en-US" b="0" dirty="0">
                <a:latin typeface="+mn-lt"/>
                <a:ea typeface="宋体" pitchFamily="2" charset="-122"/>
              </a:rPr>
              <a:t>用</a:t>
            </a:r>
            <a:r>
              <a:rPr lang="en-US" altLang="zh-CN" b="0" dirty="0">
                <a:latin typeface="+mn-lt"/>
                <a:ea typeface="宋体" pitchFamily="2" charset="-122"/>
              </a:rPr>
              <a:t>e</a:t>
            </a:r>
            <a:r>
              <a:rPr lang="zh-CN" altLang="en-US" b="0" dirty="0">
                <a:latin typeface="+mn-lt"/>
                <a:ea typeface="宋体" pitchFamily="2" charset="-122"/>
              </a:rPr>
              <a:t>返回栈顶元素</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return SUCCESS;</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p:txBody>
      </p:sp>
      <p:sp>
        <p:nvSpPr>
          <p:cNvPr id="43010"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取栈顶元素</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4697413"/>
            <a:ext cx="30956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type="body" idx="1"/>
          </p:nvPr>
        </p:nvSpPr>
        <p:spPr>
          <a:xfrm>
            <a:off x="300038" y="1384300"/>
            <a:ext cx="7521575" cy="5075238"/>
          </a:xfrm>
        </p:spPr>
        <p:txBody>
          <a:bodyPr>
            <a:noAutofit/>
          </a:bodyPr>
          <a:lstStyle/>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&gt;::Pop(</a:t>
            </a:r>
            <a:r>
              <a:rPr lang="en-US" altLang="zh-CN" b="0" dirty="0" err="1">
                <a:latin typeface="+mn-lt"/>
                <a:ea typeface="宋体" pitchFamily="2" charset="-122"/>
              </a:rPr>
              <a:t>ElemType</a:t>
            </a:r>
            <a:r>
              <a:rPr lang="en-US" altLang="zh-CN" b="0" dirty="0">
                <a:latin typeface="+mn-lt"/>
                <a:ea typeface="宋体" pitchFamily="2" charset="-122"/>
              </a:rPr>
              <a:t> &amp;e)</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if  (</a:t>
            </a:r>
            <a:r>
              <a:rPr lang="en-US" altLang="zh-CN" b="0" dirty="0" err="1">
                <a:latin typeface="+mn-lt"/>
                <a:ea typeface="宋体" pitchFamily="2" charset="-122"/>
              </a:rPr>
              <a:t>IsEmpty</a:t>
            </a:r>
            <a:r>
              <a:rPr lang="en-US" altLang="zh-CN" b="0" dirty="0">
                <a:latin typeface="+mn-lt"/>
                <a:ea typeface="宋体" pitchFamily="2" charset="-122"/>
              </a:rPr>
              <a:t>())	                     // </a:t>
            </a:r>
            <a:r>
              <a:rPr lang="zh-CN" altLang="en-US" b="0" dirty="0">
                <a:latin typeface="+mn-lt"/>
                <a:ea typeface="宋体" pitchFamily="2" charset="-122"/>
              </a:rPr>
              <a:t>栈空</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return UNDER_FLOW;</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else	{	                                // </a:t>
            </a:r>
            <a:r>
              <a:rPr lang="zh-CN" altLang="en-US" b="0" dirty="0">
                <a:latin typeface="+mn-lt"/>
                <a:ea typeface="宋体" pitchFamily="2" charset="-122"/>
              </a:rPr>
              <a:t>操作成功</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Node&lt;</a:t>
            </a:r>
            <a:r>
              <a:rPr lang="en-US" altLang="zh-CN" b="0" dirty="0" err="1">
                <a:latin typeface="+mn-lt"/>
                <a:ea typeface="宋体" pitchFamily="2" charset="-122"/>
              </a:rPr>
              <a:t>ElemType</a:t>
            </a:r>
            <a:r>
              <a:rPr lang="en-US" altLang="zh-CN" b="0" dirty="0">
                <a:latin typeface="+mn-lt"/>
                <a:ea typeface="宋体" pitchFamily="2" charset="-122"/>
              </a:rPr>
              <a:t>&gt; *p = top;	// </a:t>
            </a:r>
            <a:r>
              <a:rPr lang="zh-CN" altLang="en-US" b="0" dirty="0">
                <a:latin typeface="+mn-lt"/>
                <a:ea typeface="宋体" pitchFamily="2" charset="-122"/>
              </a:rPr>
              <a:t>保留原栈顶</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e = top-&gt;data;		// </a:t>
            </a:r>
            <a:r>
              <a:rPr lang="zh-CN" altLang="en-US" b="0" dirty="0">
                <a:latin typeface="+mn-lt"/>
                <a:ea typeface="宋体" pitchFamily="2" charset="-122"/>
              </a:rPr>
              <a:t>用</a:t>
            </a:r>
            <a:r>
              <a:rPr lang="en-US" altLang="zh-CN" b="0" dirty="0">
                <a:latin typeface="+mn-lt"/>
                <a:ea typeface="宋体" pitchFamily="2" charset="-122"/>
              </a:rPr>
              <a:t>e</a:t>
            </a:r>
            <a:r>
              <a:rPr lang="zh-CN" altLang="en-US" b="0" dirty="0">
                <a:latin typeface="+mn-lt"/>
                <a:ea typeface="宋体" pitchFamily="2" charset="-122"/>
              </a:rPr>
              <a:t>返回栈顶元素</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top = top-&gt;next;		// </a:t>
            </a:r>
            <a:r>
              <a:rPr lang="zh-CN" altLang="en-US" b="0" dirty="0">
                <a:latin typeface="+mn-lt"/>
                <a:ea typeface="宋体" pitchFamily="2" charset="-122"/>
              </a:rPr>
              <a:t>修改栈顶</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delete p;			// </a:t>
            </a:r>
            <a:r>
              <a:rPr lang="zh-CN" altLang="en-US" b="0" dirty="0">
                <a:latin typeface="+mn-lt"/>
                <a:ea typeface="宋体" pitchFamily="2" charset="-122"/>
              </a:rPr>
              <a:t>删除原栈顶结点 </a:t>
            </a:r>
          </a:p>
          <a:p>
            <a:pPr marL="273050" indent="-273050" eaLnBrk="1" hangingPunct="1">
              <a:lnSpc>
                <a:spcPct val="80000"/>
              </a:lnSpc>
              <a:spcBef>
                <a:spcPts val="575"/>
              </a:spcBef>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return SUCCESS;</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	}</a:t>
            </a:r>
          </a:p>
          <a:p>
            <a:pPr marL="273050" indent="-273050" eaLnBrk="1" hangingPunct="1">
              <a:lnSpc>
                <a:spcPct val="80000"/>
              </a:lnSpc>
              <a:spcBef>
                <a:spcPts val="575"/>
              </a:spcBef>
              <a:buFont typeface="Wingdings 2" pitchFamily="18" charset="2"/>
              <a:buNone/>
              <a:defRPr/>
            </a:pPr>
            <a:r>
              <a:rPr lang="en-US" altLang="zh-CN" b="0" dirty="0">
                <a:latin typeface="+mn-lt"/>
                <a:ea typeface="宋体" pitchFamily="2" charset="-122"/>
              </a:rPr>
              <a:t>}</a:t>
            </a:r>
          </a:p>
        </p:txBody>
      </p:sp>
      <p:sp>
        <p:nvSpPr>
          <p:cNvPr id="44034"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出栈</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4202113"/>
            <a:ext cx="3095625" cy="176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内容占位符 2"/>
          <p:cNvSpPr>
            <a:spLocks noGrp="1"/>
          </p:cNvSpPr>
          <p:nvPr>
            <p:ph type="body" idx="1"/>
          </p:nvPr>
        </p:nvSpPr>
        <p:spPr>
          <a:xfrm>
            <a:off x="300038" y="1384300"/>
            <a:ext cx="7764462" cy="5075238"/>
          </a:xfrm>
        </p:spPr>
        <p:txBody>
          <a:bodyPr/>
          <a:lstStyle/>
          <a:p>
            <a:pPr eaLnBrk="1" hangingPunct="1">
              <a:buFont typeface="Wingdings 2" pitchFamily="18" charset="2"/>
              <a:buNone/>
              <a:defRPr/>
            </a:pPr>
            <a:r>
              <a:rPr lang="en-US" altLang="zh-CN" b="0" dirty="0">
                <a:latin typeface="+mn-lt"/>
                <a:ea typeface="宋体" pitchFamily="2" charset="-122"/>
              </a:rPr>
              <a:t>template &lt;class </a:t>
            </a:r>
            <a:r>
              <a:rPr lang="en-US" altLang="zh-CN" b="0" dirty="0" err="1">
                <a:latin typeface="+mn-lt"/>
                <a:ea typeface="宋体" pitchFamily="2" charset="-122"/>
              </a:rPr>
              <a:t>ElemType</a:t>
            </a:r>
            <a:r>
              <a:rPr lang="en-US" altLang="zh-CN" b="0" dirty="0">
                <a:latin typeface="+mn-lt"/>
                <a:ea typeface="宋体" pitchFamily="2" charset="-122"/>
              </a:rPr>
              <a:t>&gt;</a:t>
            </a:r>
          </a:p>
          <a:p>
            <a:pPr eaLnBrk="1" hangingPunct="1">
              <a:buFont typeface="Wingdings 2" pitchFamily="18" charset="2"/>
              <a:buNone/>
              <a:defRPr/>
            </a:pPr>
            <a:r>
              <a:rPr lang="en-US" altLang="zh-CN" b="0" dirty="0">
                <a:latin typeface="+mn-lt"/>
                <a:ea typeface="宋体" pitchFamily="2" charset="-122"/>
              </a:rPr>
              <a:t>void </a:t>
            </a:r>
            <a:r>
              <a:rPr lang="en-US" altLang="zh-CN" b="0" dirty="0" err="1">
                <a:latin typeface="+mn-lt"/>
                <a:ea typeface="宋体" pitchFamily="2" charset="-122"/>
              </a:rPr>
              <a:t>LinkStack</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&gt;::Traverse(void (*Visit)(</a:t>
            </a:r>
            <a:r>
              <a:rPr lang="en-US" altLang="zh-CN" b="0" dirty="0" err="1">
                <a:latin typeface="+mn-lt"/>
                <a:ea typeface="宋体" pitchFamily="2" charset="-122"/>
              </a:rPr>
              <a:t>const</a:t>
            </a:r>
            <a:r>
              <a:rPr lang="en-US" altLang="zh-CN"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&amp;)) </a:t>
            </a:r>
            <a:r>
              <a:rPr lang="en-US" altLang="zh-CN" b="0" dirty="0" err="1">
                <a:latin typeface="+mn-lt"/>
                <a:ea typeface="宋体" pitchFamily="2" charset="-122"/>
              </a:rPr>
              <a:t>const</a:t>
            </a:r>
            <a:endParaRPr lang="en-US" altLang="zh-CN" b="0" dirty="0">
              <a:latin typeface="+mn-lt"/>
              <a:ea typeface="宋体" pitchFamily="2" charset="-122"/>
            </a:endParaRPr>
          </a:p>
          <a:p>
            <a:pPr eaLnBrk="1" hangingPunct="1">
              <a:buFont typeface="Wingdings 2" pitchFamily="18" charset="2"/>
              <a:buNone/>
              <a:defRPr/>
            </a:pPr>
            <a:r>
              <a:rPr lang="en-US" altLang="zh-CN" b="0" dirty="0">
                <a:latin typeface="+mn-lt"/>
                <a:ea typeface="宋体" pitchFamily="2" charset="-122"/>
              </a:rPr>
              <a:t>// </a:t>
            </a:r>
            <a:r>
              <a:rPr lang="zh-CN" altLang="en-US" b="0" dirty="0">
                <a:latin typeface="+mn-lt"/>
                <a:ea typeface="宋体" pitchFamily="2" charset="-122"/>
              </a:rPr>
              <a:t>从栈顶到栈底依次对栈的每个元素调用函数</a:t>
            </a:r>
            <a:r>
              <a:rPr lang="en-US" altLang="zh-CN" b="0" dirty="0">
                <a:latin typeface="+mn-lt"/>
                <a:ea typeface="宋体" pitchFamily="2" charset="-122"/>
              </a:rPr>
              <a:t>(*visit)</a:t>
            </a:r>
            <a:r>
              <a:rPr lang="zh-CN" altLang="en-US" b="0" dirty="0">
                <a:latin typeface="+mn-lt"/>
                <a:ea typeface="宋体" pitchFamily="2" charset="-122"/>
              </a:rPr>
              <a:t>访问 </a:t>
            </a:r>
          </a:p>
          <a:p>
            <a:pPr eaLnBrk="1" hangingPunct="1">
              <a:buFont typeface="Wingdings 2" pitchFamily="18" charset="2"/>
              <a:buNone/>
              <a:defRPr/>
            </a:pPr>
            <a:r>
              <a:rPr lang="en-US" altLang="zh-CN" b="0" dirty="0">
                <a:latin typeface="+mn-lt"/>
                <a:ea typeface="宋体" pitchFamily="2" charset="-122"/>
              </a:rPr>
              <a:t>{</a:t>
            </a:r>
          </a:p>
          <a:p>
            <a:pPr eaLnBrk="1" hangingPunct="1">
              <a:buFont typeface="Wingdings 2" pitchFamily="18" charset="2"/>
              <a:buNone/>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*p;		</a:t>
            </a:r>
          </a:p>
          <a:p>
            <a:pPr eaLnBrk="1" hangingPunct="1">
              <a:buFont typeface="Wingdings 2" pitchFamily="18" charset="2"/>
              <a:buNone/>
              <a:defRPr/>
            </a:pPr>
            <a:r>
              <a:rPr lang="en-US" altLang="zh-CN" b="0" dirty="0">
                <a:latin typeface="+mn-lt"/>
                <a:ea typeface="宋体" pitchFamily="2" charset="-122"/>
              </a:rPr>
              <a:t>	for (p = top; p != NULL; p = p-&gt;next)	</a:t>
            </a:r>
            <a:endParaRPr lang="zh-CN" altLang="en-US" b="0" dirty="0">
              <a:latin typeface="+mn-lt"/>
              <a:ea typeface="宋体" pitchFamily="2" charset="-122"/>
            </a:endParaRPr>
          </a:p>
          <a:p>
            <a:pPr eaLnBrk="1" hangingPunct="1">
              <a:buFont typeface="Wingdings 2" pitchFamily="18" charset="2"/>
              <a:buNone/>
              <a:defRPr/>
            </a:pPr>
            <a:r>
              <a:rPr lang="zh-CN" altLang="en-US" b="0" dirty="0">
                <a:latin typeface="+mn-lt"/>
                <a:ea typeface="宋体" pitchFamily="2" charset="-122"/>
              </a:rPr>
              <a:t>		</a:t>
            </a:r>
            <a:r>
              <a:rPr lang="en-US" altLang="zh-CN" b="0" dirty="0">
                <a:latin typeface="+mn-lt"/>
                <a:ea typeface="宋体" pitchFamily="2" charset="-122"/>
              </a:rPr>
              <a:t>(*Visit)(p-&gt;data);</a:t>
            </a:r>
            <a:r>
              <a:rPr lang="zh-CN" altLang="en-US" b="0" dirty="0">
                <a:latin typeface="+mn-lt"/>
                <a:ea typeface="宋体" pitchFamily="2" charset="-122"/>
              </a:rPr>
              <a:t> </a:t>
            </a:r>
          </a:p>
          <a:p>
            <a:pPr eaLnBrk="1" hangingPunct="1">
              <a:buFont typeface="Wingdings 2" pitchFamily="18" charset="2"/>
              <a:buNone/>
              <a:defRPr/>
            </a:pPr>
            <a:r>
              <a:rPr lang="en-US" altLang="zh-CN" b="0" dirty="0">
                <a:latin typeface="+mn-lt"/>
                <a:ea typeface="宋体" pitchFamily="2" charset="-122"/>
              </a:rPr>
              <a:t>}</a:t>
            </a:r>
            <a:endParaRPr lang="zh-CN" altLang="en-US" b="0" dirty="0">
              <a:latin typeface="+mn-lt"/>
              <a:ea typeface="宋体" pitchFamily="2" charset="-122"/>
            </a:endParaRPr>
          </a:p>
        </p:txBody>
      </p:sp>
      <p:sp>
        <p:nvSpPr>
          <p:cNvPr id="40962"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遍历</a:t>
            </a:r>
            <a:r>
              <a:rPr lang="zh-CN" altLang="en-US" dirty="0">
                <a:latin typeface="黑体" pitchFamily="49" charset="-122"/>
                <a:ea typeface="黑体" pitchFamily="49" charset="-122"/>
              </a:rPr>
              <a:t>链式</a:t>
            </a:r>
            <a:r>
              <a:rPr lang="zh-CN" altLang="zh-CN" dirty="0">
                <a:latin typeface="黑体" pitchFamily="49" charset="-122"/>
                <a:ea typeface="黑体" pitchFamily="49" charset="-122"/>
              </a:rPr>
              <a:t>栈</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8288" y="4837113"/>
            <a:ext cx="3095625" cy="176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内容占位符 2"/>
          <p:cNvSpPr>
            <a:spLocks noGrp="1"/>
          </p:cNvSpPr>
          <p:nvPr>
            <p:ph type="body" idx="1"/>
          </p:nvPr>
        </p:nvSpPr>
        <p:spPr>
          <a:xfrm>
            <a:off x="300038" y="1384300"/>
            <a:ext cx="7764462" cy="5075238"/>
          </a:xfrm>
        </p:spPr>
        <p:txBody>
          <a:bodyPr/>
          <a:lstStyle/>
          <a:p>
            <a:pPr marL="800100" lvl="1" indent="-342900">
              <a:buFont typeface="Wingdings" pitchFamily="2" charset="2"/>
              <a:buChar char="u"/>
            </a:pPr>
            <a:r>
              <a:rPr lang="zh-CN" altLang="zh-CN" sz="2800" b="1">
                <a:solidFill>
                  <a:srgbClr val="19334D"/>
                </a:solidFill>
                <a:ea typeface="宋体" pitchFamily="2" charset="-122"/>
              </a:rPr>
              <a:t>中缀表达式</a:t>
            </a:r>
            <a:endParaRPr lang="en-US" altLang="zh-CN" sz="2800" b="1">
              <a:solidFill>
                <a:srgbClr val="19334D"/>
              </a:solidFill>
              <a:ea typeface="宋体" pitchFamily="2" charset="-122"/>
            </a:endParaRPr>
          </a:p>
          <a:p>
            <a:pPr marL="800100" lvl="1" indent="-342900"/>
            <a:r>
              <a:rPr lang="en-US" altLang="zh-CN" sz="2800">
                <a:ea typeface="宋体" pitchFamily="2" charset="-122"/>
              </a:rPr>
              <a:t> (32 </a:t>
            </a:r>
            <a:r>
              <a:rPr lang="zh-CN" altLang="zh-CN" sz="2800">
                <a:ea typeface="宋体" pitchFamily="2" charset="-122"/>
              </a:rPr>
              <a:t>－</a:t>
            </a:r>
            <a:r>
              <a:rPr lang="en-US" altLang="zh-CN" sz="2800">
                <a:ea typeface="宋体" pitchFamily="2" charset="-122"/>
              </a:rPr>
              <a:t> 26) * 5 + 28 / 4 </a:t>
            </a:r>
          </a:p>
          <a:p>
            <a:pPr marL="800100" lvl="1" indent="-342900">
              <a:buFont typeface="Wingdings" pitchFamily="2" charset="2"/>
              <a:buChar char="u"/>
            </a:pPr>
            <a:r>
              <a:rPr lang="zh-CN" altLang="en-US" sz="2800" b="1">
                <a:solidFill>
                  <a:srgbClr val="19334D"/>
                </a:solidFill>
                <a:ea typeface="宋体" pitchFamily="2" charset="-122"/>
              </a:rPr>
              <a:t>后</a:t>
            </a:r>
            <a:r>
              <a:rPr lang="zh-CN" altLang="zh-CN" sz="2800" b="1">
                <a:solidFill>
                  <a:srgbClr val="19334D"/>
                </a:solidFill>
                <a:ea typeface="宋体" pitchFamily="2" charset="-122"/>
              </a:rPr>
              <a:t>缀表达式</a:t>
            </a:r>
            <a:r>
              <a:rPr lang="zh-CN" altLang="en-US" sz="2800" b="1">
                <a:solidFill>
                  <a:srgbClr val="19334D"/>
                </a:solidFill>
                <a:ea typeface="宋体" pitchFamily="2" charset="-122"/>
              </a:rPr>
              <a:t>（</a:t>
            </a:r>
            <a:r>
              <a:rPr lang="zh-CN" altLang="zh-CN" sz="2800" b="1">
                <a:solidFill>
                  <a:srgbClr val="19334D"/>
                </a:solidFill>
                <a:ea typeface="宋体" pitchFamily="2" charset="-122"/>
              </a:rPr>
              <a:t>逆波兰式</a:t>
            </a:r>
            <a:r>
              <a:rPr lang="zh-CN" altLang="en-US" sz="2800" b="1">
                <a:solidFill>
                  <a:srgbClr val="19334D"/>
                </a:solidFill>
                <a:ea typeface="宋体" pitchFamily="2" charset="-122"/>
              </a:rPr>
              <a:t>）</a:t>
            </a:r>
            <a:endParaRPr lang="en-US" altLang="zh-CN" sz="2800" b="1">
              <a:solidFill>
                <a:srgbClr val="19334D"/>
              </a:solidFill>
              <a:ea typeface="宋体" pitchFamily="2" charset="-122"/>
            </a:endParaRPr>
          </a:p>
          <a:p>
            <a:pPr marL="800100" lvl="1" indent="-342900"/>
            <a:r>
              <a:rPr lang="en-US" altLang="zh-CN" sz="2800">
                <a:ea typeface="宋体" pitchFamily="2" charset="-122"/>
              </a:rPr>
              <a:t> 32  26 </a:t>
            </a:r>
            <a:r>
              <a:rPr lang="zh-CN" altLang="zh-CN" sz="2800">
                <a:ea typeface="宋体" pitchFamily="2" charset="-122"/>
              </a:rPr>
              <a:t>－</a:t>
            </a:r>
            <a:r>
              <a:rPr lang="en-US" altLang="zh-CN" sz="2800">
                <a:ea typeface="宋体" pitchFamily="2" charset="-122"/>
              </a:rPr>
              <a:t> 5 * 28  4 / + </a:t>
            </a:r>
          </a:p>
          <a:p>
            <a:pPr marL="800100" lvl="1" indent="-342900">
              <a:buFont typeface="Wingdings" pitchFamily="2" charset="2"/>
              <a:buChar char="u"/>
            </a:pPr>
            <a:r>
              <a:rPr lang="zh-CN" altLang="zh-CN" sz="2800" b="1">
                <a:solidFill>
                  <a:srgbClr val="19334D"/>
                </a:solidFill>
                <a:ea typeface="宋体" pitchFamily="2" charset="-122"/>
              </a:rPr>
              <a:t>前缀表达式为：</a:t>
            </a:r>
            <a:endParaRPr lang="en-US" altLang="zh-CN" sz="2800" b="1">
              <a:solidFill>
                <a:srgbClr val="19334D"/>
              </a:solidFill>
              <a:ea typeface="宋体" pitchFamily="2" charset="-122"/>
            </a:endParaRPr>
          </a:p>
          <a:p>
            <a:pPr marL="800100" lvl="1" indent="-342900"/>
            <a:r>
              <a:rPr lang="en-US" altLang="zh-CN" sz="2800">
                <a:ea typeface="宋体" pitchFamily="2" charset="-122"/>
              </a:rPr>
              <a:t> +  *  </a:t>
            </a:r>
            <a:r>
              <a:rPr lang="zh-CN" altLang="zh-CN" sz="2800">
                <a:ea typeface="宋体" pitchFamily="2" charset="-122"/>
              </a:rPr>
              <a:t>－</a:t>
            </a:r>
            <a:r>
              <a:rPr lang="en-US" altLang="zh-CN" sz="2800">
                <a:ea typeface="宋体" pitchFamily="2" charset="-122"/>
              </a:rPr>
              <a:t>  32  26  5  /  28  4</a:t>
            </a:r>
            <a:endParaRPr lang="zh-CN" altLang="zh-CN" sz="2800" b="1">
              <a:solidFill>
                <a:srgbClr val="19334D"/>
              </a:solidFill>
              <a:ea typeface="宋体" pitchFamily="2" charset="-122"/>
            </a:endParaRPr>
          </a:p>
          <a:p>
            <a:pPr marL="800100" lvl="1" indent="-342900"/>
            <a:endParaRPr lang="zh-CN" altLang="zh-CN" sz="2800" b="1">
              <a:solidFill>
                <a:srgbClr val="19334D"/>
              </a:solidFill>
              <a:ea typeface="宋体" pitchFamily="2" charset="-122"/>
            </a:endParaRPr>
          </a:p>
        </p:txBody>
      </p:sp>
      <p:sp>
        <p:nvSpPr>
          <p:cNvPr id="44035" name="标题 1"/>
          <p:cNvSpPr>
            <a:spLocks noGrp="1"/>
          </p:cNvSpPr>
          <p:nvPr>
            <p:ph type="title"/>
          </p:nvPr>
        </p:nvSpPr>
        <p:spPr>
          <a:xfrm>
            <a:off x="993775" y="142875"/>
            <a:ext cx="7754938" cy="838200"/>
          </a:xfrm>
        </p:spPr>
        <p:txBody>
          <a:bodyPr/>
          <a:lstStyle/>
          <a:p>
            <a:pPr marL="342900" indent="-342900"/>
            <a:r>
              <a:rPr lang="zh-CN" altLang="zh-CN" b="0">
                <a:solidFill>
                  <a:schemeClr val="tx2"/>
                </a:solidFill>
                <a:latin typeface="黑体" pitchFamily="49" charset="-122"/>
                <a:ea typeface="黑体" pitchFamily="49" charset="-122"/>
              </a:rPr>
              <a:t>栈的应用——表达式求值</a:t>
            </a:r>
          </a:p>
        </p:txBody>
      </p:sp>
    </p:spTree>
  </p:cSld>
  <p:clrMapOvr>
    <a:masterClrMapping/>
  </p:clrMapOvr>
  <p:transition>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a:xfrm>
            <a:off x="993775" y="142875"/>
            <a:ext cx="7754938" cy="838200"/>
          </a:xfrm>
        </p:spPr>
        <p:txBody>
          <a:bodyPr/>
          <a:lstStyle/>
          <a:p>
            <a:pPr marL="342900" indent="-342900"/>
            <a:r>
              <a:rPr lang="zh-CN" altLang="en-US">
                <a:solidFill>
                  <a:schemeClr val="tx2"/>
                </a:solidFill>
                <a:latin typeface="黑体" pitchFamily="49" charset="-122"/>
                <a:ea typeface="宋体" pitchFamily="2" charset="-122"/>
              </a:rPr>
              <a:t>后</a:t>
            </a:r>
            <a:r>
              <a:rPr lang="zh-CN" altLang="zh-CN">
                <a:solidFill>
                  <a:schemeClr val="tx2"/>
                </a:solidFill>
                <a:latin typeface="黑体" pitchFamily="49" charset="-122"/>
                <a:ea typeface="宋体" pitchFamily="2" charset="-122"/>
              </a:rPr>
              <a:t>缀表达式</a:t>
            </a:r>
            <a:r>
              <a:rPr lang="zh-CN" altLang="en-US">
                <a:solidFill>
                  <a:schemeClr val="tx2"/>
                </a:solidFill>
                <a:latin typeface="黑体" pitchFamily="49" charset="-122"/>
                <a:ea typeface="宋体" pitchFamily="2" charset="-122"/>
              </a:rPr>
              <a:t>的计算</a:t>
            </a:r>
            <a:endParaRPr lang="zh-CN" altLang="zh-CN" b="0">
              <a:solidFill>
                <a:schemeClr val="tx2"/>
              </a:solidFill>
              <a:latin typeface="黑体" pitchFamily="49" charset="-122"/>
              <a:ea typeface="黑体" pitchFamily="49" charset="-122"/>
            </a:endParaRPr>
          </a:p>
        </p:txBody>
      </p:sp>
      <p:pic>
        <p:nvPicPr>
          <p:cNvPr id="450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628775"/>
            <a:ext cx="6761162" cy="4608513"/>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en-US" dirty="0">
                <a:latin typeface="黑体" pitchFamily="49" charset="-122"/>
                <a:ea typeface="黑体" pitchFamily="49" charset="-122"/>
              </a:rPr>
              <a:t>后</a:t>
            </a:r>
            <a:r>
              <a:rPr kumimoji="1" lang="zh-CN" altLang="zh-CN" dirty="0">
                <a:latin typeface="黑体" pitchFamily="49" charset="-122"/>
                <a:ea typeface="黑体" pitchFamily="49" charset="-122"/>
              </a:rPr>
              <a:t>缀表达式</a:t>
            </a:r>
            <a:r>
              <a:rPr kumimoji="1" lang="zh-CN" altLang="en-US" dirty="0">
                <a:latin typeface="黑体" pitchFamily="49" charset="-122"/>
                <a:ea typeface="黑体" pitchFamily="49" charset="-122"/>
              </a:rPr>
              <a:t>的计算</a:t>
            </a:r>
            <a:endParaRPr lang="zh-CN" altLang="en-US" dirty="0">
              <a:latin typeface="黑体" pitchFamily="49" charset="-122"/>
              <a:ea typeface="黑体" pitchFamily="49" charset="-122"/>
            </a:endParaRPr>
          </a:p>
        </p:txBody>
      </p:sp>
      <p:sp>
        <p:nvSpPr>
          <p:cNvPr id="3" name="文本占位符 2"/>
          <p:cNvSpPr>
            <a:spLocks noGrp="1"/>
          </p:cNvSpPr>
          <p:nvPr>
            <p:ph type="body" idx="1"/>
          </p:nvPr>
        </p:nvSpPr>
        <p:spPr>
          <a:xfrm>
            <a:off x="395288" y="1412875"/>
            <a:ext cx="8318500" cy="4716463"/>
          </a:xfrm>
        </p:spPr>
        <p:txBody>
          <a:bodyPr/>
          <a:lstStyle/>
          <a:p>
            <a:pPr>
              <a:defRPr/>
            </a:pPr>
            <a:r>
              <a:rPr lang="en-US" altLang="zh-CN" dirty="0" err="1">
                <a:latin typeface="Arial Unicode MS" pitchFamily="34" charset="-122"/>
                <a:ea typeface="Arial Unicode MS" pitchFamily="34" charset="-122"/>
                <a:cs typeface="Arial Unicode MS" pitchFamily="34" charset="-122"/>
              </a:rPr>
              <a:t>bool</a:t>
            </a:r>
            <a:r>
              <a:rPr lang="en-US" altLang="zh-CN"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IsOperator</a:t>
            </a:r>
            <a:r>
              <a:rPr lang="en-US" altLang="zh-CN" dirty="0">
                <a:latin typeface="Arial Unicode MS" pitchFamily="34" charset="-122"/>
                <a:ea typeface="Arial Unicode MS" pitchFamily="34" charset="-122"/>
                <a:cs typeface="Arial Unicode MS" pitchFamily="34" charset="-122"/>
              </a:rPr>
              <a:t>(char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   if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 ||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 ||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 ||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 ||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 </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                 ||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 ||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 </a:t>
            </a:r>
            <a:r>
              <a:rPr lang="en-US" altLang="zh-CN" dirty="0" err="1">
                <a:latin typeface="Arial Unicode MS" pitchFamily="34" charset="-122"/>
                <a:ea typeface="Arial Unicode MS" pitchFamily="34" charset="-122"/>
                <a:cs typeface="Arial Unicode MS" pitchFamily="34" charset="-122"/>
              </a:rPr>
              <a:t>ch</a:t>
            </a:r>
            <a:r>
              <a:rPr lang="en-US" altLang="zh-CN" dirty="0">
                <a:latin typeface="Arial Unicode MS" pitchFamily="34" charset="-122"/>
                <a:ea typeface="Arial Unicode MS" pitchFamily="34" charset="-122"/>
                <a:cs typeface="Arial Unicode MS" pitchFamily="34" charset="-122"/>
              </a:rPr>
              <a:t> == ')')</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         return true;</a:t>
            </a:r>
          </a:p>
          <a:p>
            <a:pPr>
              <a:defRPr/>
            </a:pPr>
            <a:r>
              <a:rPr lang="en-US" altLang="zh-CN" dirty="0">
                <a:latin typeface="Arial Unicode MS" pitchFamily="34" charset="-122"/>
                <a:ea typeface="Arial Unicode MS" pitchFamily="34" charset="-122"/>
                <a:cs typeface="Arial Unicode MS" pitchFamily="34" charset="-122"/>
              </a:rPr>
              <a:t>    else</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        return false;</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a:t>
            </a:r>
            <a:endParaRPr lang="zh-CN" altLang="zh-CN" dirty="0">
              <a:latin typeface="Arial Unicode MS" pitchFamily="34" charset="-122"/>
              <a:ea typeface="Arial Unicode MS" pitchFamily="34" charset="-122"/>
              <a:cs typeface="Arial Unicode MS" pitchFamily="34" charset="-122"/>
            </a:endParaRPr>
          </a:p>
        </p:txBody>
      </p:sp>
    </p:spTree>
  </p:cSld>
  <p:clrMapOvr>
    <a:masterClrMapping/>
  </p:clrMapOvr>
  <p:transition>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en-US" dirty="0">
                <a:latin typeface="黑体" pitchFamily="49" charset="-122"/>
                <a:ea typeface="黑体" pitchFamily="49" charset="-122"/>
              </a:rPr>
              <a:t>后</a:t>
            </a:r>
            <a:r>
              <a:rPr kumimoji="1" lang="zh-CN" altLang="zh-CN" dirty="0">
                <a:latin typeface="黑体" pitchFamily="49" charset="-122"/>
                <a:ea typeface="黑体" pitchFamily="49" charset="-122"/>
              </a:rPr>
              <a:t>缀表达式</a:t>
            </a:r>
            <a:r>
              <a:rPr kumimoji="1" lang="zh-CN" altLang="en-US" dirty="0">
                <a:latin typeface="黑体" pitchFamily="49" charset="-122"/>
                <a:ea typeface="黑体" pitchFamily="49" charset="-122"/>
              </a:rPr>
              <a:t>的计算</a:t>
            </a:r>
            <a:endParaRPr lang="zh-CN" altLang="en-US" dirty="0">
              <a:latin typeface="黑体" pitchFamily="49" charset="-122"/>
              <a:ea typeface="黑体" pitchFamily="49" charset="-122"/>
            </a:endParaRPr>
          </a:p>
        </p:txBody>
      </p:sp>
      <p:sp>
        <p:nvSpPr>
          <p:cNvPr id="3" name="文本占位符 2"/>
          <p:cNvSpPr>
            <a:spLocks noGrp="1"/>
          </p:cNvSpPr>
          <p:nvPr>
            <p:ph type="body" idx="1"/>
          </p:nvPr>
        </p:nvSpPr>
        <p:spPr>
          <a:xfrm>
            <a:off x="287338" y="1233488"/>
            <a:ext cx="8856662" cy="5327650"/>
          </a:xfrm>
        </p:spPr>
        <p:txBody>
          <a:bodyPr/>
          <a:lstStyle/>
          <a:p>
            <a:pPr>
              <a:defRPr/>
            </a:pPr>
            <a:r>
              <a:rPr lang="en-US" altLang="zh-CN" sz="2200" dirty="0">
                <a:latin typeface="Arial Unicode MS" pitchFamily="34" charset="-122"/>
                <a:ea typeface="Arial Unicode MS" pitchFamily="34" charset="-122"/>
                <a:cs typeface="Arial Unicode MS" pitchFamily="34" charset="-122"/>
              </a:rPr>
              <a:t>void </a:t>
            </a:r>
            <a:r>
              <a:rPr lang="en-US" altLang="zh-CN" sz="2200" dirty="0" err="1">
                <a:latin typeface="Arial Unicode MS" pitchFamily="34" charset="-122"/>
                <a:ea typeface="Arial Unicode MS" pitchFamily="34" charset="-122"/>
                <a:cs typeface="Arial Unicode MS" pitchFamily="34" charset="-122"/>
              </a:rPr>
              <a:t>PostfixExpressionCalculation</a:t>
            </a:r>
            <a:r>
              <a:rPr lang="en-US" altLang="zh-CN" sz="2200" dirty="0">
                <a:latin typeface="Arial Unicode MS" pitchFamily="34" charset="-122"/>
                <a:ea typeface="Arial Unicode MS" pitchFamily="34" charset="-122"/>
                <a:cs typeface="Arial Unicode MS" pitchFamily="34" charset="-122"/>
              </a:rPr>
              <a:t>()  {</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LinkStack</a:t>
            </a:r>
            <a:r>
              <a:rPr lang="en-US" altLang="zh-CN" sz="2200" dirty="0">
                <a:latin typeface="Arial Unicode MS" pitchFamily="34" charset="-122"/>
                <a:ea typeface="Arial Unicode MS" pitchFamily="34" charset="-122"/>
                <a:cs typeface="Arial Unicode MS" pitchFamily="34" charset="-122"/>
              </a:rPr>
              <a:t>&lt;double&gt; </a:t>
            </a:r>
            <a:r>
              <a:rPr lang="en-US" altLang="zh-CN" sz="2200" dirty="0" err="1">
                <a:latin typeface="Arial Unicode MS" pitchFamily="34" charset="-122"/>
                <a:ea typeface="Arial Unicode MS" pitchFamily="34" charset="-122"/>
                <a:cs typeface="Arial Unicode MS" pitchFamily="34" charset="-122"/>
              </a:rPr>
              <a:t>opnd</a:t>
            </a:r>
            <a:r>
              <a:rPr lang="en-US" altLang="zh-CN" sz="2200" dirty="0">
                <a:latin typeface="Arial Unicode MS" pitchFamily="34" charset="-122"/>
                <a:ea typeface="Arial Unicode MS" pitchFamily="34" charset="-122"/>
                <a:cs typeface="Arial Unicode MS" pitchFamily="34" charset="-122"/>
              </a:rPr>
              <a:t>;</a:t>
            </a:r>
          </a:p>
          <a:p>
            <a:pPr>
              <a:defRPr/>
            </a:pPr>
            <a:r>
              <a:rPr lang="en-US" altLang="zh-CN" sz="2200" dirty="0">
                <a:latin typeface="Arial Unicode MS" pitchFamily="34" charset="-122"/>
                <a:ea typeface="Arial Unicode MS" pitchFamily="34" charset="-122"/>
                <a:cs typeface="Arial Unicode MS" pitchFamily="34" charset="-122"/>
              </a:rPr>
              <a:t>   char </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a:t>
            </a:r>
          </a:p>
          <a:p>
            <a:pPr>
              <a:defRPr/>
            </a:pPr>
            <a:r>
              <a:rPr lang="en-US" altLang="zh-CN" sz="2200" dirty="0">
                <a:latin typeface="Arial Unicode MS" pitchFamily="34" charset="-122"/>
                <a:ea typeface="Arial Unicode MS" pitchFamily="34" charset="-122"/>
                <a:cs typeface="Arial Unicode MS" pitchFamily="34" charset="-122"/>
              </a:rPr>
              <a:t>   double operand, first, second;</a:t>
            </a:r>
          </a:p>
          <a:p>
            <a:pPr>
              <a:defRPr/>
            </a:pP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cout</a:t>
            </a:r>
            <a:r>
              <a:rPr lang="en-US" altLang="zh-CN" sz="2200" dirty="0">
                <a:latin typeface="Arial Unicode MS" pitchFamily="34" charset="-122"/>
                <a:ea typeface="Arial Unicode MS" pitchFamily="34" charset="-122"/>
                <a:cs typeface="Arial Unicode MS" pitchFamily="34" charset="-122"/>
              </a:rPr>
              <a:t> &lt;&lt; "</a:t>
            </a:r>
            <a:r>
              <a:rPr lang="zh-CN" altLang="zh-CN" sz="2200" dirty="0">
                <a:latin typeface="Arial Unicode MS" pitchFamily="34" charset="-122"/>
                <a:ea typeface="Arial Unicode MS" pitchFamily="34" charset="-122"/>
                <a:cs typeface="Arial Unicode MS" pitchFamily="34" charset="-122"/>
              </a:rPr>
              <a:t>输入后缀表达式</a:t>
            </a:r>
            <a:r>
              <a:rPr lang="en-US" altLang="zh-CN" sz="2200" dirty="0">
                <a:latin typeface="Arial Unicode MS" pitchFamily="34" charset="-122"/>
                <a:ea typeface="Arial Unicode MS" pitchFamily="34" charset="-122"/>
                <a:cs typeface="Arial Unicode MS" pitchFamily="34" charset="-122"/>
              </a:rPr>
              <a:t>, </a:t>
            </a:r>
            <a:r>
              <a:rPr lang="zh-CN" altLang="zh-CN" sz="2200" dirty="0">
                <a:latin typeface="Arial Unicode MS" pitchFamily="34" charset="-122"/>
                <a:ea typeface="Arial Unicode MS" pitchFamily="34" charset="-122"/>
                <a:cs typeface="Arial Unicode MS" pitchFamily="34" charset="-122"/>
              </a:rPr>
              <a:t>以</a:t>
            </a:r>
            <a:r>
              <a:rPr lang="en-US" altLang="zh-CN" sz="2200" dirty="0">
                <a:latin typeface="Arial Unicode MS" pitchFamily="34" charset="-122"/>
                <a:ea typeface="Arial Unicode MS" pitchFamily="34" charset="-122"/>
                <a:cs typeface="Arial Unicode MS" pitchFamily="34" charset="-122"/>
              </a:rPr>
              <a:t>'#'</a:t>
            </a:r>
            <a:r>
              <a:rPr lang="zh-CN" altLang="zh-CN" sz="2200" dirty="0">
                <a:latin typeface="Arial Unicode MS" pitchFamily="34" charset="-122"/>
                <a:ea typeface="Arial Unicode MS" pitchFamily="34" charset="-122"/>
                <a:cs typeface="Arial Unicode MS" pitchFamily="34" charset="-122"/>
              </a:rPr>
              <a:t>号结束</a:t>
            </a:r>
            <a:r>
              <a:rPr lang="en-US" altLang="zh-CN" sz="2200" dirty="0">
                <a:latin typeface="Arial Unicode MS" pitchFamily="34" charset="-122"/>
                <a:ea typeface="Arial Unicode MS" pitchFamily="34" charset="-122"/>
                <a:cs typeface="Arial Unicode MS" pitchFamily="34" charset="-122"/>
              </a:rPr>
              <a:t>:";</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GetChar</a:t>
            </a:r>
            <a:r>
              <a:rPr lang="en-US" altLang="zh-CN" sz="2200" dirty="0">
                <a:latin typeface="Arial Unicode MS" pitchFamily="34" charset="-122"/>
                <a:ea typeface="Arial Unicode MS" pitchFamily="34" charset="-122"/>
                <a:cs typeface="Arial Unicode MS" pitchFamily="34" charset="-122"/>
              </a:rPr>
              <a:t>();</a:t>
            </a:r>
          </a:p>
          <a:p>
            <a:pPr>
              <a:defRPr/>
            </a:pPr>
            <a:r>
              <a:rPr lang="en-US" altLang="zh-CN" sz="2200" dirty="0">
                <a:latin typeface="Arial Unicode MS" pitchFamily="34" charset="-122"/>
                <a:ea typeface="Arial Unicode MS" pitchFamily="34" charset="-122"/>
                <a:cs typeface="Arial Unicode MS" pitchFamily="34" charset="-122"/>
              </a:rPr>
              <a:t>   while (</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 != '#') {</a:t>
            </a:r>
          </a:p>
          <a:p>
            <a:pPr>
              <a:defRPr/>
            </a:pPr>
            <a:r>
              <a:rPr lang="en-US" altLang="zh-CN" sz="2200" dirty="0">
                <a:solidFill>
                  <a:srgbClr val="FF0000"/>
                </a:solidFill>
                <a:latin typeface="Arial Unicode MS" pitchFamily="34" charset="-122"/>
                <a:ea typeface="Arial Unicode MS" pitchFamily="34" charset="-122"/>
                <a:cs typeface="Arial Unicode MS" pitchFamily="34" charset="-122"/>
              </a:rPr>
              <a:t>       if (</a:t>
            </a:r>
            <a:r>
              <a:rPr lang="en-US" altLang="zh-CN" sz="2200" dirty="0" err="1">
                <a:solidFill>
                  <a:srgbClr val="FF0000"/>
                </a:solidFill>
                <a:latin typeface="Arial Unicode MS" pitchFamily="34" charset="-122"/>
                <a:ea typeface="Arial Unicode MS" pitchFamily="34" charset="-122"/>
                <a:cs typeface="Arial Unicode MS" pitchFamily="34" charset="-122"/>
              </a:rPr>
              <a:t>isdigit</a:t>
            </a:r>
            <a:r>
              <a:rPr lang="en-US" altLang="zh-CN" sz="2200" dirty="0">
                <a:solidFill>
                  <a:srgbClr val="FF0000"/>
                </a:solidFill>
                <a:latin typeface="Arial Unicode MS" pitchFamily="34" charset="-122"/>
                <a:ea typeface="Arial Unicode MS" pitchFamily="34" charset="-122"/>
                <a:cs typeface="Arial Unicode MS" pitchFamily="34" charset="-122"/>
              </a:rPr>
              <a:t>(</a:t>
            </a:r>
            <a:r>
              <a:rPr lang="en-US" altLang="zh-CN" sz="2200" dirty="0" err="1">
                <a:solidFill>
                  <a:srgbClr val="FF0000"/>
                </a:solidFill>
                <a:latin typeface="Arial Unicode MS" pitchFamily="34" charset="-122"/>
                <a:ea typeface="Arial Unicode MS" pitchFamily="34" charset="-122"/>
                <a:cs typeface="Arial Unicode MS" pitchFamily="34" charset="-122"/>
              </a:rPr>
              <a:t>ch</a:t>
            </a:r>
            <a:r>
              <a:rPr lang="en-US" altLang="zh-CN" sz="2200" dirty="0">
                <a:solidFill>
                  <a:srgbClr val="FF0000"/>
                </a:solidFill>
                <a:latin typeface="Arial Unicode MS" pitchFamily="34" charset="-122"/>
                <a:ea typeface="Arial Unicode MS" pitchFamily="34" charset="-122"/>
                <a:cs typeface="Arial Unicode MS" pitchFamily="34" charset="-122"/>
              </a:rPr>
              <a:t>) || </a:t>
            </a:r>
            <a:r>
              <a:rPr lang="en-US" altLang="zh-CN" sz="2200" dirty="0" err="1">
                <a:solidFill>
                  <a:srgbClr val="FF0000"/>
                </a:solidFill>
                <a:latin typeface="Arial Unicode MS" pitchFamily="34" charset="-122"/>
                <a:ea typeface="Arial Unicode MS" pitchFamily="34" charset="-122"/>
                <a:cs typeface="Arial Unicode MS" pitchFamily="34" charset="-122"/>
              </a:rPr>
              <a:t>ch</a:t>
            </a:r>
            <a:r>
              <a:rPr lang="en-US" altLang="zh-CN" sz="2200" dirty="0">
                <a:solidFill>
                  <a:srgbClr val="FF0000"/>
                </a:solidFill>
                <a:latin typeface="Arial Unicode MS" pitchFamily="34" charset="-122"/>
                <a:ea typeface="Arial Unicode MS" pitchFamily="34" charset="-122"/>
                <a:cs typeface="Arial Unicode MS" pitchFamily="34" charset="-122"/>
              </a:rPr>
              <a:t> == '.') {</a:t>
            </a:r>
          </a:p>
          <a:p>
            <a:pPr>
              <a:defRPr/>
            </a:pPr>
            <a:r>
              <a:rPr lang="en-US" altLang="zh-CN" sz="2200" dirty="0">
                <a:solidFill>
                  <a:srgbClr val="FF0000"/>
                </a:solidFill>
                <a:latin typeface="Arial Unicode MS" pitchFamily="34" charset="-122"/>
                <a:ea typeface="Arial Unicode MS" pitchFamily="34" charset="-122"/>
                <a:cs typeface="Arial Unicode MS" pitchFamily="34" charset="-122"/>
              </a:rPr>
              <a:t>           </a:t>
            </a:r>
            <a:r>
              <a:rPr lang="en-US" altLang="zh-CN" sz="2200" dirty="0" err="1">
                <a:solidFill>
                  <a:srgbClr val="FF0000"/>
                </a:solidFill>
                <a:latin typeface="Arial Unicode MS" pitchFamily="34" charset="-122"/>
                <a:ea typeface="Arial Unicode MS" pitchFamily="34" charset="-122"/>
                <a:cs typeface="Arial Unicode MS" pitchFamily="34" charset="-122"/>
              </a:rPr>
              <a:t>cin.putback</a:t>
            </a:r>
            <a:r>
              <a:rPr lang="en-US" altLang="zh-CN" sz="2200" dirty="0">
                <a:solidFill>
                  <a:srgbClr val="FF0000"/>
                </a:solidFill>
                <a:latin typeface="Arial Unicode MS" pitchFamily="34" charset="-122"/>
                <a:ea typeface="Arial Unicode MS" pitchFamily="34" charset="-122"/>
                <a:cs typeface="Arial Unicode MS" pitchFamily="34" charset="-122"/>
              </a:rPr>
              <a:t>(</a:t>
            </a:r>
            <a:r>
              <a:rPr lang="en-US" altLang="zh-CN" sz="2200" dirty="0" err="1">
                <a:solidFill>
                  <a:srgbClr val="FF0000"/>
                </a:solidFill>
                <a:latin typeface="Arial Unicode MS" pitchFamily="34" charset="-122"/>
                <a:ea typeface="Arial Unicode MS" pitchFamily="34" charset="-122"/>
                <a:cs typeface="Arial Unicode MS" pitchFamily="34" charset="-122"/>
              </a:rPr>
              <a:t>ch</a:t>
            </a:r>
            <a:r>
              <a:rPr lang="en-US" altLang="zh-CN" sz="2200" dirty="0">
                <a:solidFill>
                  <a:srgbClr val="FF0000"/>
                </a:solidFill>
                <a:latin typeface="Arial Unicode MS" pitchFamily="34" charset="-122"/>
                <a:ea typeface="Arial Unicode MS" pitchFamily="34" charset="-122"/>
                <a:cs typeface="Arial Unicode MS" pitchFamily="34" charset="-122"/>
              </a:rPr>
              <a:t>);  </a:t>
            </a:r>
            <a:r>
              <a:rPr lang="en-US" altLang="zh-CN" sz="2200" dirty="0" err="1">
                <a:solidFill>
                  <a:srgbClr val="FF0000"/>
                </a:solidFill>
                <a:latin typeface="Arial Unicode MS" pitchFamily="34" charset="-122"/>
                <a:ea typeface="Arial Unicode MS" pitchFamily="34" charset="-122"/>
                <a:cs typeface="Arial Unicode MS" pitchFamily="34" charset="-122"/>
              </a:rPr>
              <a:t>cin</a:t>
            </a:r>
            <a:r>
              <a:rPr lang="en-US" altLang="zh-CN" sz="2200" dirty="0">
                <a:solidFill>
                  <a:srgbClr val="FF0000"/>
                </a:solidFill>
                <a:latin typeface="Arial Unicode MS" pitchFamily="34" charset="-122"/>
                <a:ea typeface="Arial Unicode MS" pitchFamily="34" charset="-122"/>
                <a:cs typeface="Arial Unicode MS" pitchFamily="34" charset="-122"/>
              </a:rPr>
              <a:t> &gt;&gt; operand;   </a:t>
            </a:r>
            <a:r>
              <a:rPr lang="en-US" altLang="zh-CN" sz="2200" dirty="0" err="1">
                <a:solidFill>
                  <a:srgbClr val="FF0000"/>
                </a:solidFill>
                <a:latin typeface="Arial Unicode MS" pitchFamily="34" charset="-122"/>
                <a:ea typeface="Arial Unicode MS" pitchFamily="34" charset="-122"/>
                <a:cs typeface="Arial Unicode MS" pitchFamily="34" charset="-122"/>
              </a:rPr>
              <a:t>opnd.Push</a:t>
            </a:r>
            <a:r>
              <a:rPr lang="en-US" altLang="zh-CN" sz="2200" dirty="0">
                <a:solidFill>
                  <a:srgbClr val="FF0000"/>
                </a:solidFill>
                <a:latin typeface="Arial Unicode MS" pitchFamily="34" charset="-122"/>
                <a:ea typeface="Arial Unicode MS" pitchFamily="34" charset="-122"/>
                <a:cs typeface="Arial Unicode MS" pitchFamily="34" charset="-122"/>
              </a:rPr>
              <a:t>(operand);</a:t>
            </a:r>
          </a:p>
          <a:p>
            <a:pPr>
              <a:defRPr/>
            </a:pPr>
            <a:r>
              <a:rPr lang="en-US" altLang="zh-CN" sz="2200" dirty="0">
                <a:solidFill>
                  <a:srgbClr val="FF0000"/>
                </a:solidFill>
                <a:latin typeface="Arial Unicode MS" pitchFamily="34" charset="-122"/>
                <a:ea typeface="Arial Unicode MS" pitchFamily="34" charset="-122"/>
                <a:cs typeface="Arial Unicode MS" pitchFamily="34" charset="-122"/>
              </a:rPr>
              <a:t>       }  </a:t>
            </a:r>
            <a:endParaRPr lang="zh-CN" altLang="zh-CN" sz="2200" dirty="0">
              <a:solidFill>
                <a:srgbClr val="FF0000"/>
              </a:solidFill>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else if (!</a:t>
            </a:r>
            <a:r>
              <a:rPr lang="en-US" altLang="zh-CN" sz="2200" dirty="0" err="1">
                <a:latin typeface="Arial Unicode MS" pitchFamily="34" charset="-122"/>
                <a:ea typeface="Arial Unicode MS" pitchFamily="34" charset="-122"/>
                <a:cs typeface="Arial Unicode MS" pitchFamily="34" charset="-122"/>
              </a:rPr>
              <a:t>IsOperator</a:t>
            </a:r>
            <a:r>
              <a:rPr lang="en-US" altLang="zh-CN" sz="2200" dirty="0">
                <a:latin typeface="Arial Unicode MS" pitchFamily="34" charset="-122"/>
                <a:ea typeface="Arial Unicode MS" pitchFamily="34" charset="-122"/>
                <a:cs typeface="Arial Unicode MS" pitchFamily="34" charset="-122"/>
              </a:rPr>
              <a:t>(</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 || </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 == '(' || </a:t>
            </a:r>
            <a:r>
              <a:rPr lang="en-US" altLang="zh-CN" sz="2200" dirty="0" err="1">
                <a:latin typeface="Arial Unicode MS" pitchFamily="34" charset="-122"/>
                <a:ea typeface="Arial Unicode MS" pitchFamily="34" charset="-122"/>
                <a:cs typeface="Arial Unicode MS" pitchFamily="34" charset="-122"/>
              </a:rPr>
              <a:t>ch</a:t>
            </a:r>
            <a:r>
              <a:rPr lang="en-US" altLang="zh-CN" sz="2200" dirty="0">
                <a:latin typeface="Arial Unicode MS" pitchFamily="34" charset="-122"/>
                <a:ea typeface="Arial Unicode MS" pitchFamily="34" charset="-122"/>
                <a:cs typeface="Arial Unicode MS" pitchFamily="34" charset="-122"/>
              </a:rPr>
              <a:t> ==')') {</a:t>
            </a:r>
          </a:p>
          <a:p>
            <a:pPr>
              <a:defRPr/>
            </a:pPr>
            <a:r>
              <a:rPr lang="en-US" altLang="zh-CN" sz="2200" dirty="0">
                <a:latin typeface="Arial Unicode MS" pitchFamily="34" charset="-122"/>
                <a:ea typeface="Arial Unicode MS" pitchFamily="34" charset="-122"/>
                <a:cs typeface="Arial Unicode MS" pitchFamily="34" charset="-122"/>
              </a:rPr>
              <a:t>           throw Error("</a:t>
            </a:r>
            <a:r>
              <a:rPr lang="zh-CN" altLang="zh-CN" sz="2200" dirty="0">
                <a:latin typeface="Arial Unicode MS" pitchFamily="34" charset="-122"/>
                <a:ea typeface="Arial Unicode MS" pitchFamily="34" charset="-122"/>
                <a:cs typeface="Arial Unicode MS" pitchFamily="34" charset="-122"/>
              </a:rPr>
              <a:t>表达式中有非法符号</a:t>
            </a:r>
            <a:r>
              <a:rPr lang="en-US" altLang="zh-CN" sz="2200" dirty="0">
                <a:latin typeface="Arial Unicode MS" pitchFamily="34" charset="-122"/>
                <a:ea typeface="Arial Unicode MS" pitchFamily="34" charset="-122"/>
                <a:cs typeface="Arial Unicode MS" pitchFamily="34" charset="-122"/>
              </a:rPr>
              <a:t>!"); </a:t>
            </a:r>
            <a:endParaRPr lang="zh-CN" altLang="zh-CN" sz="2200" dirty="0">
              <a:latin typeface="Arial Unicode MS" pitchFamily="34" charset="-122"/>
              <a:ea typeface="Arial Unicode MS" pitchFamily="34" charset="-122"/>
              <a:cs typeface="Arial Unicode MS" pitchFamily="34" charset="-122"/>
            </a:endParaRPr>
          </a:p>
          <a:p>
            <a:pPr>
              <a:defRPr/>
            </a:pPr>
            <a:r>
              <a:rPr lang="en-US" altLang="zh-CN" sz="2200" dirty="0">
                <a:latin typeface="Arial Unicode MS" pitchFamily="34" charset="-122"/>
                <a:ea typeface="Arial Unicode MS" pitchFamily="34" charset="-122"/>
                <a:cs typeface="Arial Unicode MS" pitchFamily="34" charset="-122"/>
              </a:rPr>
              <a:t>       }</a:t>
            </a:r>
            <a:endParaRPr lang="zh-CN" altLang="zh-CN" sz="2200" dirty="0">
              <a:latin typeface="Arial Unicode MS" pitchFamily="34" charset="-122"/>
              <a:ea typeface="Arial Unicode MS" pitchFamily="34" charset="-122"/>
              <a:cs typeface="Arial Unicode MS" pitchFamily="34" charset="-122"/>
            </a:endParaRPr>
          </a:p>
        </p:txBody>
      </p:sp>
    </p:spTree>
  </p:cSld>
  <p:clrMapOvr>
    <a:masterClrMapping/>
  </p:clrMapOvr>
  <p:transition>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en-US" dirty="0">
                <a:latin typeface="黑体" pitchFamily="49" charset="-122"/>
                <a:ea typeface="黑体" pitchFamily="49" charset="-122"/>
              </a:rPr>
              <a:t>后</a:t>
            </a:r>
            <a:r>
              <a:rPr kumimoji="1" lang="zh-CN" altLang="zh-CN" dirty="0">
                <a:latin typeface="黑体" pitchFamily="49" charset="-122"/>
                <a:ea typeface="黑体" pitchFamily="49" charset="-122"/>
              </a:rPr>
              <a:t>缀表达式</a:t>
            </a:r>
            <a:r>
              <a:rPr kumimoji="1" lang="zh-CN" altLang="en-US" dirty="0">
                <a:latin typeface="黑体" pitchFamily="49" charset="-122"/>
                <a:ea typeface="黑体" pitchFamily="49" charset="-122"/>
              </a:rPr>
              <a:t>的计算</a:t>
            </a:r>
            <a:endParaRPr lang="zh-CN" altLang="en-US" dirty="0">
              <a:latin typeface="黑体" pitchFamily="49" charset="-122"/>
              <a:ea typeface="黑体" pitchFamily="49" charset="-122"/>
            </a:endParaRPr>
          </a:p>
        </p:txBody>
      </p:sp>
      <p:sp>
        <p:nvSpPr>
          <p:cNvPr id="3" name="文本占位符 2"/>
          <p:cNvSpPr>
            <a:spLocks noGrp="1"/>
          </p:cNvSpPr>
          <p:nvPr>
            <p:ph type="body" idx="1"/>
          </p:nvPr>
        </p:nvSpPr>
        <p:spPr>
          <a:xfrm>
            <a:off x="-9314" y="1493838"/>
            <a:ext cx="9139237" cy="5364162"/>
          </a:xfrm>
        </p:spPr>
        <p:txBody>
          <a:bodyPr/>
          <a:lstStyle/>
          <a:p>
            <a:pPr>
              <a:defRPr/>
            </a:pPr>
            <a:r>
              <a:rPr lang="en-US" altLang="zh-CN" sz="2000" dirty="0">
                <a:latin typeface="Arial Unicode MS" pitchFamily="34" charset="-122"/>
                <a:ea typeface="Arial Unicode MS" pitchFamily="34" charset="-122"/>
                <a:cs typeface="Arial Unicode MS" pitchFamily="34" charset="-122"/>
              </a:rPr>
              <a:t>      else {	 // </a:t>
            </a:r>
            <a:r>
              <a:rPr lang="en-US" altLang="zh-CN" sz="2000" dirty="0" err="1">
                <a:latin typeface="Arial Unicode MS" pitchFamily="34" charset="-122"/>
                <a:ea typeface="Arial Unicode MS" pitchFamily="34" charset="-122"/>
                <a:cs typeface="Arial Unicode MS" pitchFamily="34" charset="-122"/>
              </a:rPr>
              <a:t>ch</a:t>
            </a:r>
            <a:r>
              <a:rPr lang="zh-CN" altLang="zh-CN" sz="2000" dirty="0">
                <a:latin typeface="Arial Unicode MS" pitchFamily="34" charset="-122"/>
                <a:ea typeface="Arial Unicode MS" pitchFamily="34" charset="-122"/>
                <a:cs typeface="Arial Unicode MS" pitchFamily="34" charset="-122"/>
              </a:rPr>
              <a:t>为操作符</a:t>
            </a:r>
          </a:p>
          <a:p>
            <a:pPr>
              <a:defRPr/>
            </a:pPr>
            <a:r>
              <a:rPr lang="en-US" altLang="zh-CN" sz="2000" dirty="0">
                <a:latin typeface="Arial Unicode MS" pitchFamily="34" charset="-122"/>
                <a:ea typeface="Arial Unicode MS" pitchFamily="34" charset="-122"/>
                <a:cs typeface="Arial Unicode MS" pitchFamily="34" charset="-122"/>
              </a:rPr>
              <a:t>          if (</a:t>
            </a:r>
            <a:r>
              <a:rPr lang="en-US" altLang="zh-CN" sz="2000" dirty="0" err="1">
                <a:latin typeface="Arial Unicode MS" pitchFamily="34" charset="-122"/>
                <a:ea typeface="Arial Unicode MS" pitchFamily="34" charset="-122"/>
                <a:cs typeface="Arial Unicode MS" pitchFamily="34" charset="-122"/>
              </a:rPr>
              <a:t>opnd.Pop</a:t>
            </a:r>
            <a:r>
              <a:rPr lang="en-US" altLang="zh-CN" sz="2000" dirty="0">
                <a:latin typeface="Arial Unicode MS" pitchFamily="34" charset="-122"/>
                <a:ea typeface="Arial Unicode MS" pitchFamily="34" charset="-122"/>
                <a:cs typeface="Arial Unicode MS" pitchFamily="34" charset="-122"/>
              </a:rPr>
              <a:t>(second) == UNDER_FLOW) </a:t>
            </a:r>
          </a:p>
          <a:p>
            <a:pPr>
              <a:defRPr/>
            </a:pPr>
            <a:r>
              <a:rPr lang="en-US" altLang="zh-CN" sz="2000" dirty="0">
                <a:latin typeface="Arial Unicode MS" pitchFamily="34" charset="-122"/>
                <a:ea typeface="Arial Unicode MS" pitchFamily="34" charset="-122"/>
                <a:cs typeface="Arial Unicode MS" pitchFamily="34" charset="-122"/>
              </a:rPr>
              <a:t>               throw Error("</a:t>
            </a:r>
            <a:r>
              <a:rPr lang="zh-CN" altLang="zh-CN" sz="2000" dirty="0">
                <a:latin typeface="Arial Unicode MS" pitchFamily="34" charset="-122"/>
                <a:ea typeface="Arial Unicode MS" pitchFamily="34" charset="-122"/>
                <a:cs typeface="Arial Unicode MS" pitchFamily="34" charset="-122"/>
              </a:rPr>
              <a:t>缺少操作数</a:t>
            </a:r>
            <a:r>
              <a:rPr lang="en-US" altLang="zh-CN" sz="2000" dirty="0">
                <a:latin typeface="Arial Unicode MS" pitchFamily="34" charset="-122"/>
                <a:ea typeface="Arial Unicode MS" pitchFamily="34" charset="-122"/>
                <a:cs typeface="Arial Unicode MS" pitchFamily="34" charset="-122"/>
              </a:rPr>
              <a:t>!");</a:t>
            </a:r>
          </a:p>
          <a:p>
            <a:pPr>
              <a:defRPr/>
            </a:pPr>
            <a:r>
              <a:rPr lang="en-US" altLang="zh-CN" sz="2000" dirty="0">
                <a:latin typeface="Arial Unicode MS" pitchFamily="34" charset="-122"/>
                <a:ea typeface="Arial Unicode MS" pitchFamily="34" charset="-122"/>
                <a:cs typeface="Arial Unicode MS" pitchFamily="34" charset="-122"/>
              </a:rPr>
              <a:t>          if (</a:t>
            </a:r>
            <a:r>
              <a:rPr lang="en-US" altLang="zh-CN" sz="2000" dirty="0" err="1">
                <a:latin typeface="Arial Unicode MS" pitchFamily="34" charset="-122"/>
                <a:ea typeface="Arial Unicode MS" pitchFamily="34" charset="-122"/>
                <a:cs typeface="Arial Unicode MS" pitchFamily="34" charset="-122"/>
              </a:rPr>
              <a:t>opnd.Pop</a:t>
            </a:r>
            <a:r>
              <a:rPr lang="en-US" altLang="zh-CN" sz="2000" dirty="0">
                <a:latin typeface="Arial Unicode MS" pitchFamily="34" charset="-122"/>
                <a:ea typeface="Arial Unicode MS" pitchFamily="34" charset="-122"/>
                <a:cs typeface="Arial Unicode MS" pitchFamily="34" charset="-122"/>
              </a:rPr>
              <a:t>(first) == UNDER_FLOW)</a:t>
            </a:r>
          </a:p>
          <a:p>
            <a:pPr>
              <a:defRPr/>
            </a:pPr>
            <a:r>
              <a:rPr lang="en-US" altLang="zh-CN" sz="2000" dirty="0">
                <a:latin typeface="Arial Unicode MS" pitchFamily="34" charset="-122"/>
                <a:ea typeface="Arial Unicode MS" pitchFamily="34" charset="-122"/>
                <a:cs typeface="Arial Unicode MS" pitchFamily="34" charset="-122"/>
              </a:rPr>
              <a:t>               throw Error("</a:t>
            </a:r>
            <a:r>
              <a:rPr lang="zh-CN" altLang="zh-CN" sz="2000" dirty="0">
                <a:latin typeface="Arial Unicode MS" pitchFamily="34" charset="-122"/>
                <a:ea typeface="Arial Unicode MS" pitchFamily="34" charset="-122"/>
                <a:cs typeface="Arial Unicode MS" pitchFamily="34" charset="-122"/>
              </a:rPr>
              <a:t>缺少操作数</a:t>
            </a:r>
            <a:r>
              <a:rPr lang="en-US" altLang="zh-CN" sz="2000" dirty="0">
                <a:latin typeface="Arial Unicode MS" pitchFamily="34" charset="-122"/>
                <a:ea typeface="Arial Unicode MS" pitchFamily="34" charset="-122"/>
                <a:cs typeface="Arial Unicode MS" pitchFamily="34" charset="-122"/>
              </a:rPr>
              <a:t>!");</a:t>
            </a:r>
          </a:p>
          <a:p>
            <a:pPr>
              <a:defRPr/>
            </a:pP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opnd.Push</a:t>
            </a:r>
            <a:r>
              <a:rPr lang="en-US" altLang="zh-CN" sz="2000" dirty="0">
                <a:latin typeface="Arial Unicode MS" pitchFamily="34" charset="-122"/>
                <a:ea typeface="Arial Unicode MS" pitchFamily="34" charset="-122"/>
                <a:cs typeface="Arial Unicode MS" pitchFamily="34" charset="-122"/>
              </a:rPr>
              <a:t>(Operate(first, </a:t>
            </a:r>
            <a:r>
              <a:rPr lang="en-US" altLang="zh-CN" sz="2000" dirty="0" err="1">
                <a:latin typeface="Arial Unicode MS" pitchFamily="34" charset="-122"/>
                <a:ea typeface="Arial Unicode MS" pitchFamily="34" charset="-122"/>
                <a:cs typeface="Arial Unicode MS" pitchFamily="34" charset="-122"/>
              </a:rPr>
              <a:t>ch</a:t>
            </a:r>
            <a:r>
              <a:rPr lang="en-US" altLang="zh-CN" sz="2000" dirty="0">
                <a:latin typeface="Arial Unicode MS" pitchFamily="34" charset="-122"/>
                <a:ea typeface="Arial Unicode MS" pitchFamily="34" charset="-122"/>
                <a:cs typeface="Arial Unicode MS" pitchFamily="34" charset="-122"/>
              </a:rPr>
              <a:t>, second));</a:t>
            </a:r>
          </a:p>
          <a:p>
            <a:pPr>
              <a:defRPr/>
            </a:pPr>
            <a:r>
              <a:rPr lang="en-US" altLang="zh-CN" sz="2000" dirty="0">
                <a:latin typeface="Arial Unicode MS" pitchFamily="34" charset="-122"/>
                <a:ea typeface="Arial Unicode MS" pitchFamily="34" charset="-122"/>
                <a:cs typeface="Arial Unicode MS" pitchFamily="34" charset="-122"/>
              </a:rPr>
              <a:t>      }</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ch</a:t>
            </a:r>
            <a:r>
              <a:rPr lang="en-US" altLang="zh-CN" sz="2000" dirty="0">
                <a:latin typeface="Arial Unicode MS" pitchFamily="34" charset="-122"/>
                <a:ea typeface="Arial Unicode MS" pitchFamily="34" charset="-122"/>
                <a:cs typeface="Arial Unicode MS" pitchFamily="34" charset="-122"/>
              </a:rPr>
              <a:t>=</a:t>
            </a:r>
            <a:r>
              <a:rPr lang="en-US" altLang="zh-CN" sz="2000" dirty="0" err="1">
                <a:latin typeface="Arial Unicode MS" pitchFamily="34" charset="-122"/>
                <a:ea typeface="Arial Unicode MS" pitchFamily="34" charset="-122"/>
                <a:cs typeface="Arial Unicode MS" pitchFamily="34" charset="-122"/>
              </a:rPr>
              <a:t>GetChar</a:t>
            </a:r>
            <a:r>
              <a:rPr lang="en-US" altLang="zh-CN" sz="2000" dirty="0">
                <a:latin typeface="Arial Unicode MS" pitchFamily="34" charset="-122"/>
                <a:ea typeface="Arial Unicode MS" pitchFamily="34" charset="-122"/>
                <a:cs typeface="Arial Unicode MS" pitchFamily="34" charset="-122"/>
              </a:rPr>
              <a:t>();</a:t>
            </a:r>
          </a:p>
          <a:p>
            <a:pPr>
              <a:defRPr/>
            </a:pPr>
            <a:r>
              <a:rPr lang="en-US" altLang="zh-CN" sz="2000" dirty="0">
                <a:latin typeface="Arial Unicode MS" pitchFamily="34" charset="-122"/>
                <a:ea typeface="Arial Unicode MS" pitchFamily="34" charset="-122"/>
                <a:cs typeface="Arial Unicode MS" pitchFamily="34" charset="-122"/>
              </a:rPr>
              <a:t>   }</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if (</a:t>
            </a:r>
            <a:r>
              <a:rPr lang="en-US" altLang="zh-CN" sz="2000" dirty="0" err="1">
                <a:latin typeface="Arial Unicode MS" pitchFamily="34" charset="-122"/>
                <a:ea typeface="Arial Unicode MS" pitchFamily="34" charset="-122"/>
                <a:cs typeface="Arial Unicode MS" pitchFamily="34" charset="-122"/>
              </a:rPr>
              <a:t>opnd.Pop</a:t>
            </a:r>
            <a:r>
              <a:rPr lang="en-US" altLang="zh-CN" sz="2000" dirty="0">
                <a:latin typeface="Arial Unicode MS" pitchFamily="34" charset="-122"/>
                <a:ea typeface="Arial Unicode MS" pitchFamily="34" charset="-122"/>
                <a:cs typeface="Arial Unicode MS" pitchFamily="34" charset="-122"/>
              </a:rPr>
              <a:t>(operand) == UNDER_FLOW)  throw Error("</a:t>
            </a:r>
            <a:r>
              <a:rPr lang="zh-CN" altLang="zh-CN" sz="2000" dirty="0">
                <a:latin typeface="Arial Unicode MS" pitchFamily="34" charset="-122"/>
                <a:ea typeface="Arial Unicode MS" pitchFamily="34" charset="-122"/>
                <a:cs typeface="Arial Unicode MS" pitchFamily="34" charset="-122"/>
              </a:rPr>
              <a:t>缺少操作数</a:t>
            </a:r>
            <a:r>
              <a:rPr lang="en-US" altLang="zh-CN" sz="2000" dirty="0">
                <a:latin typeface="Arial Unicode MS" pitchFamily="34" charset="-122"/>
                <a:ea typeface="Arial Unicode MS" pitchFamily="34" charset="-122"/>
                <a:cs typeface="Arial Unicode MS" pitchFamily="34" charset="-122"/>
              </a:rPr>
              <a:t>!");</a:t>
            </a:r>
          </a:p>
          <a:p>
            <a:pPr>
              <a:defRPr/>
            </a:pPr>
            <a:r>
              <a:rPr lang="en-US" altLang="zh-CN" sz="2000" dirty="0">
                <a:latin typeface="Arial Unicode MS" pitchFamily="34" charset="-122"/>
                <a:ea typeface="Arial Unicode MS" pitchFamily="34" charset="-122"/>
                <a:cs typeface="Arial Unicode MS" pitchFamily="34" charset="-122"/>
              </a:rPr>
              <a:t>   if (!</a:t>
            </a:r>
            <a:r>
              <a:rPr lang="en-US" altLang="zh-CN" sz="2000" dirty="0" err="1">
                <a:latin typeface="Arial Unicode MS" pitchFamily="34" charset="-122"/>
                <a:ea typeface="Arial Unicode MS" pitchFamily="34" charset="-122"/>
                <a:cs typeface="Arial Unicode MS" pitchFamily="34" charset="-122"/>
              </a:rPr>
              <a:t>opnd.IsEmpty</a:t>
            </a:r>
            <a:r>
              <a:rPr lang="en-US" altLang="zh-CN" sz="2000" dirty="0">
                <a:latin typeface="Arial Unicode MS" pitchFamily="34" charset="-122"/>
                <a:ea typeface="Arial Unicode MS" pitchFamily="34" charset="-122"/>
                <a:cs typeface="Arial Unicode MS" pitchFamily="34" charset="-122"/>
              </a:rPr>
              <a:t>())      throw Error("</a:t>
            </a:r>
            <a:r>
              <a:rPr lang="zh-CN" altLang="zh-CN" sz="2000" dirty="0">
                <a:latin typeface="Arial Unicode MS" pitchFamily="34" charset="-122"/>
                <a:ea typeface="Arial Unicode MS" pitchFamily="34" charset="-122"/>
                <a:cs typeface="Arial Unicode MS" pitchFamily="34" charset="-122"/>
              </a:rPr>
              <a:t>缺少操作符</a:t>
            </a:r>
            <a:r>
              <a:rPr lang="en-US" altLang="zh-CN" sz="2000" dirty="0">
                <a:latin typeface="Arial Unicode MS" pitchFamily="34" charset="-122"/>
                <a:ea typeface="Arial Unicode MS" pitchFamily="34" charset="-122"/>
                <a:cs typeface="Arial Unicode MS" pitchFamily="34" charset="-122"/>
              </a:rPr>
              <a:t>!");</a:t>
            </a:r>
          </a:p>
          <a:p>
            <a:pPr>
              <a:defRPr/>
            </a:pP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cout</a:t>
            </a:r>
            <a:r>
              <a:rPr lang="en-US" altLang="zh-CN" sz="2000" dirty="0">
                <a:latin typeface="Arial Unicode MS" pitchFamily="34" charset="-122"/>
                <a:ea typeface="Arial Unicode MS" pitchFamily="34" charset="-122"/>
                <a:cs typeface="Arial Unicode MS" pitchFamily="34" charset="-122"/>
              </a:rPr>
              <a:t> &lt;&lt; "</a:t>
            </a:r>
            <a:r>
              <a:rPr lang="zh-CN" altLang="zh-CN" sz="2000" dirty="0">
                <a:latin typeface="Arial Unicode MS" pitchFamily="34" charset="-122"/>
                <a:ea typeface="Arial Unicode MS" pitchFamily="34" charset="-122"/>
                <a:cs typeface="Arial Unicode MS" pitchFamily="34" charset="-122"/>
              </a:rPr>
              <a:t>表达式结果为：</a:t>
            </a:r>
            <a:r>
              <a:rPr lang="en-US" altLang="zh-CN" sz="2000" dirty="0">
                <a:latin typeface="Arial Unicode MS" pitchFamily="34" charset="-122"/>
                <a:ea typeface="Arial Unicode MS" pitchFamily="34" charset="-122"/>
                <a:cs typeface="Arial Unicode MS" pitchFamily="34" charset="-122"/>
              </a:rPr>
              <a:t>" &lt;&lt; operand &lt;&lt; </a:t>
            </a:r>
            <a:r>
              <a:rPr lang="en-US" altLang="zh-CN" sz="2000" dirty="0" err="1">
                <a:latin typeface="Arial Unicode MS" pitchFamily="34" charset="-122"/>
                <a:ea typeface="Arial Unicode MS" pitchFamily="34" charset="-122"/>
                <a:cs typeface="Arial Unicode MS" pitchFamily="34" charset="-122"/>
              </a:rPr>
              <a:t>endl</a:t>
            </a:r>
            <a:r>
              <a:rPr lang="en-US" altLang="zh-CN" sz="2000" dirty="0">
                <a:latin typeface="Arial Unicode MS" pitchFamily="34" charset="-122"/>
                <a:ea typeface="Arial Unicode MS" pitchFamily="34" charset="-122"/>
                <a:cs typeface="Arial Unicode MS" pitchFamily="34" charset="-122"/>
              </a:rPr>
              <a:t>;</a:t>
            </a:r>
          </a:p>
          <a:p>
            <a:pPr>
              <a:defRPr/>
            </a:pPr>
            <a:r>
              <a:rPr lang="en-US" altLang="zh-CN" sz="2000" dirty="0">
                <a:latin typeface="Arial Unicode MS" pitchFamily="34" charset="-122"/>
                <a:ea typeface="Arial Unicode MS" pitchFamily="34" charset="-122"/>
                <a:cs typeface="Arial Unicode MS" pitchFamily="34" charset="-122"/>
              </a:rPr>
              <a:t>};</a:t>
            </a:r>
            <a:endParaRPr lang="zh-CN" altLang="zh-CN" sz="2000" dirty="0">
              <a:latin typeface="Arial Unicode MS" pitchFamily="34" charset="-122"/>
              <a:ea typeface="Arial Unicode MS" pitchFamily="34" charset="-122"/>
              <a:cs typeface="Arial Unicode MS" pitchFamily="34" charset="-122"/>
            </a:endParaRPr>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2527300" y="5948363"/>
            <a:ext cx="33432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b="1" dirty="0"/>
              <a:t>图</a:t>
            </a:r>
            <a:r>
              <a:rPr kumimoji="1" lang="en-US" altLang="zh-CN" sz="2400" b="1" dirty="0"/>
              <a:t>4.1  </a:t>
            </a:r>
            <a:r>
              <a:rPr kumimoji="1" lang="zh-CN" altLang="en-US" sz="2400" b="1" dirty="0"/>
              <a:t>栈的结构示意图 </a:t>
            </a:r>
          </a:p>
        </p:txBody>
      </p:sp>
      <p:grpSp>
        <p:nvGrpSpPr>
          <p:cNvPr id="12291" name="组合 7"/>
          <p:cNvGrpSpPr>
            <a:grpSpLocks/>
          </p:cNvGrpSpPr>
          <p:nvPr/>
        </p:nvGrpSpPr>
        <p:grpSpPr bwMode="auto">
          <a:xfrm>
            <a:off x="2179638" y="1482725"/>
            <a:ext cx="4452937" cy="4319588"/>
            <a:chOff x="2179638" y="1482725"/>
            <a:chExt cx="4452937" cy="4319588"/>
          </a:xfrm>
        </p:grpSpPr>
        <p:graphicFrame>
          <p:nvGraphicFramePr>
            <p:cNvPr id="12292" name="Object 3"/>
            <p:cNvGraphicFramePr>
              <a:graphicFrameLocks noChangeAspect="1"/>
            </p:cNvGraphicFramePr>
            <p:nvPr/>
          </p:nvGraphicFramePr>
          <p:xfrm>
            <a:off x="2179638" y="1482725"/>
            <a:ext cx="4452937" cy="4319588"/>
          </p:xfrm>
          <a:graphic>
            <a:graphicData uri="http://schemas.openxmlformats.org/presentationml/2006/ole">
              <mc:AlternateContent xmlns:mc="http://schemas.openxmlformats.org/markup-compatibility/2006">
                <mc:Choice xmlns:v="urn:schemas-microsoft-com:vml" Requires="v">
                  <p:oleObj spid="_x0000_s12301" name="Visio" r:id="rId3" imgW="3055620" imgH="1645920" progId="Visio.Drawing.11">
                    <p:embed/>
                  </p:oleObj>
                </mc:Choice>
                <mc:Fallback>
                  <p:oleObj name="Visio" r:id="rId3" imgW="3055620" imgH="1645920"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r="51297" b="12395"/>
                        <a:stretch>
                          <a:fillRect/>
                        </a:stretch>
                      </p:blipFill>
                      <p:spPr bwMode="auto">
                        <a:xfrm>
                          <a:off x="2179638" y="1482725"/>
                          <a:ext cx="4452937" cy="4319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12293" name="直接连接符 4"/>
            <p:cNvCxnSpPr>
              <a:cxnSpLocks noChangeShapeType="1"/>
            </p:cNvCxnSpPr>
            <p:nvPr/>
          </p:nvCxnSpPr>
          <p:spPr bwMode="auto">
            <a:xfrm>
              <a:off x="3878253" y="5473728"/>
              <a:ext cx="1116000" cy="1588"/>
            </a:xfrm>
            <a:prstGeom prst="line">
              <a:avLst/>
            </a:prstGeom>
            <a:noFill/>
            <a:ln w="31750" algn="ctr">
              <a:solidFill>
                <a:srgbClr val="000000"/>
              </a:solidFill>
              <a:round/>
              <a:headEnd/>
              <a:tailEnd/>
            </a:ln>
            <a:extLst>
              <a:ext uri="{909E8E84-426E-40DD-AFC4-6F175D3DCCD1}">
                <a14:hiddenFill xmlns:a14="http://schemas.microsoft.com/office/drawing/2010/main">
                  <a:noFill/>
                </a14:hiddenFill>
              </a:ext>
            </a:extLst>
          </p:spPr>
        </p:cxnSp>
      </p:grpSp>
    </p:spTree>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dirty="0"/>
              <a:t>中缀式转换为后缀式</a:t>
            </a:r>
          </a:p>
        </p:txBody>
      </p:sp>
      <p:grpSp>
        <p:nvGrpSpPr>
          <p:cNvPr id="49155" name="Group 2"/>
          <p:cNvGrpSpPr>
            <a:grpSpLocks/>
          </p:cNvGrpSpPr>
          <p:nvPr/>
        </p:nvGrpSpPr>
        <p:grpSpPr bwMode="auto">
          <a:xfrm>
            <a:off x="395288" y="1592263"/>
            <a:ext cx="8388350" cy="3852862"/>
            <a:chOff x="2011" y="7495"/>
            <a:chExt cx="6623" cy="3140"/>
          </a:xfrm>
        </p:grpSpPr>
        <p:sp>
          <p:nvSpPr>
            <p:cNvPr id="49156" name="Text Box 3"/>
            <p:cNvSpPr txBox="1">
              <a:spLocks noChangeArrowheads="1"/>
            </p:cNvSpPr>
            <p:nvPr/>
          </p:nvSpPr>
          <p:spPr bwMode="auto">
            <a:xfrm>
              <a:off x="2011" y="7495"/>
              <a:ext cx="6623" cy="3140"/>
            </a:xfrm>
            <a:prstGeom prst="rect">
              <a:avLst/>
            </a:prstGeom>
            <a:solidFill>
              <a:srgbClr val="FFFFFF"/>
            </a:solidFill>
            <a:ln w="9525">
              <a:solidFill>
                <a:srgbClr val="FFFFFF"/>
              </a:solidFill>
              <a:miter lim="800000"/>
              <a:headEnd/>
              <a:tailEnd/>
            </a:ln>
          </p:spPr>
          <p:txBody>
            <a:bodyPr lIns="7200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hangingPunct="1"/>
              <a:r>
                <a:rPr lang="zh-CN" altLang="en-US" sz="1000">
                  <a:latin typeface="Calibri" pitchFamily="34" charset="0"/>
                </a:rPr>
                <a:t>　　</a:t>
              </a:r>
              <a:r>
                <a:rPr lang="zh-CN" altLang="en-US" sz="2000">
                  <a:latin typeface="Calibri" pitchFamily="34" charset="0"/>
                </a:rPr>
                <a:t>　</a:t>
              </a:r>
              <a:r>
                <a:rPr lang="zh-CN" altLang="en-US" sz="2000">
                  <a:latin typeface="黑体" pitchFamily="49" charset="-122"/>
                </a:rPr>
                <a:t>表</a:t>
              </a:r>
              <a:r>
                <a:rPr lang="en-US" altLang="zh-CN" sz="2000">
                  <a:latin typeface="黑体" pitchFamily="49" charset="-122"/>
                </a:rPr>
                <a:t>4-3 </a:t>
              </a:r>
              <a:r>
                <a:rPr lang="zh-CN" altLang="en-US" sz="2000">
                  <a:latin typeface="黑体" pitchFamily="49" charset="-122"/>
                </a:rPr>
                <a:t>运算符</a:t>
              </a:r>
              <a:r>
                <a:rPr lang="zh-CN" altLang="en-US" sz="2000">
                  <a:latin typeface="Calibri" pitchFamily="34" charset="0"/>
                </a:rPr>
                <a:t>间</a:t>
              </a:r>
              <a:r>
                <a:rPr lang="zh-CN" altLang="en-US" sz="2000">
                  <a:latin typeface="黑体" pitchFamily="49" charset="-122"/>
                </a:rPr>
                <a:t>优先级关系表</a:t>
              </a:r>
            </a:p>
            <a:p>
              <a:pPr algn="just" eaLnBrk="1" hangingPunct="1"/>
              <a:r>
                <a:rPr lang="en-US" altLang="zh-CN" sz="2000">
                  <a:latin typeface="Calibri" pitchFamily="34" charset="0"/>
                </a:rPr>
                <a:t>op2</a:t>
              </a:r>
            </a:p>
            <a:p>
              <a:pPr eaLnBrk="1" hangingPunct="1"/>
              <a:r>
                <a:rPr lang="en-US" altLang="zh-CN" sz="2000">
                  <a:latin typeface="Calibri" pitchFamily="34" charset="0"/>
                </a:rPr>
                <a:t>op1	</a:t>
              </a:r>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zh-CN" altLang="en-US" sz="2000">
                  <a:latin typeface="Times New Roman" pitchFamily="18" charset="0"/>
                </a:rPr>
                <a:t>	</a:t>
              </a:r>
              <a:r>
                <a:rPr lang="en-US" altLang="zh-CN" sz="2000">
                  <a:latin typeface="Calibri" pitchFamily="34" charset="0"/>
                </a:rPr>
                <a:t>/	^	(	)	#	</a:t>
              </a:r>
              <a:endParaRPr lang="en-US" altLang="zh-CN" sz="2000">
                <a:latin typeface="Times New Roman" pitchFamily="18" charset="0"/>
              </a:endParaRPr>
            </a:p>
            <a:p>
              <a:pPr eaLnBrk="1" hangingPunct="1"/>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endParaRPr lang="en-US" altLang="zh-CN" sz="2000">
                <a:latin typeface="Times New Roman" pitchFamily="18" charset="0"/>
              </a:endParaRPr>
            </a:p>
            <a:p>
              <a:pPr eaLnBrk="1" hangingPunct="1"/>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endParaRPr lang="en-US" altLang="zh-CN" sz="2000">
                <a:latin typeface="Times New Roman" pitchFamily="18" charset="0"/>
              </a:endParaRPr>
            </a:p>
            <a:p>
              <a:pPr eaLnBrk="1" hangingPunct="1"/>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endParaRPr lang="en-US" altLang="zh-CN" sz="2000">
                <a:latin typeface="Times New Roman" pitchFamily="18" charset="0"/>
              </a:endParaRPr>
            </a:p>
            <a:p>
              <a:pPr eaLnBrk="1" hangingPunct="1"/>
              <a:r>
                <a:rPr lang="en-US" altLang="zh-CN" sz="2000">
                  <a:latin typeface="Calibri" pitchFamily="34" charset="0"/>
                </a:rPr>
                <a:t>/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endParaRPr lang="en-US" altLang="zh-CN" sz="2000">
                <a:latin typeface="Times New Roman" pitchFamily="18" charset="0"/>
              </a:endParaRPr>
            </a:p>
            <a:p>
              <a:pPr eaLnBrk="1" hangingPunct="1"/>
              <a:r>
                <a:rPr lang="en-US" altLang="zh-CN" sz="2000">
                  <a:latin typeface="Calibri" pitchFamily="34" charset="0"/>
                </a:rPr>
                <a:t>^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a:t>
              </a:r>
              <a:r>
                <a:rPr lang="en-US" altLang="zh-CN" sz="2000">
                  <a:latin typeface="Times New Roman" pitchFamily="18" charset="0"/>
                </a:rPr>
                <a:t>	</a:t>
              </a:r>
            </a:p>
            <a:p>
              <a:pPr eaLnBrk="1" hangingPunct="1"/>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(0)	</a:t>
              </a:r>
              <a:r>
                <a:rPr lang="en-US" altLang="zh-CN" sz="2000">
                  <a:latin typeface="Times New Roman" pitchFamily="18" charset="0"/>
                  <a:sym typeface="Symbol" pitchFamily="18" charset="2"/>
                </a:rPr>
                <a:t></a:t>
              </a:r>
              <a:r>
                <a:rPr lang="en-US" altLang="zh-CN" sz="2000">
                  <a:latin typeface="Calibri" pitchFamily="34" charset="0"/>
                </a:rPr>
                <a:t>(-1)</a:t>
              </a:r>
              <a:r>
                <a:rPr lang="en-US" altLang="zh-CN" sz="2000">
                  <a:latin typeface="Times New Roman" pitchFamily="18" charset="0"/>
                </a:rPr>
                <a:t>	</a:t>
              </a:r>
            </a:p>
            <a:p>
              <a:pPr eaLnBrk="1" hangingPunct="1"/>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a:t>
              </a:r>
              <a:r>
                <a:rPr lang="en-US" altLang="zh-CN" sz="2000">
                  <a:latin typeface="Times New Roman" pitchFamily="18" charset="0"/>
                </a:rPr>
                <a:t>	</a:t>
              </a:r>
              <a:r>
                <a:rPr lang="en-US" altLang="zh-CN" sz="2000">
                  <a:latin typeface="Times New Roman" pitchFamily="18" charset="0"/>
                  <a:sym typeface="Symbol" pitchFamily="18" charset="2"/>
                </a:rPr>
                <a:t></a:t>
              </a:r>
              <a:r>
                <a:rPr lang="en-US" altLang="zh-CN" sz="2000">
                  <a:latin typeface="Calibri" pitchFamily="34" charset="0"/>
                </a:rPr>
                <a:t>(-1)</a:t>
              </a:r>
              <a:r>
                <a:rPr lang="en-US" altLang="zh-CN" sz="2000">
                  <a:latin typeface="Times New Roman" pitchFamily="18" charset="0"/>
                </a:rPr>
                <a:t>	</a:t>
              </a:r>
              <a:r>
                <a:rPr lang="zh-CN" altLang="en-US" sz="2000">
                  <a:latin typeface="Calibri" pitchFamily="34" charset="0"/>
                </a:rPr>
                <a:t>＞</a:t>
              </a:r>
              <a:r>
                <a:rPr lang="en-US" altLang="zh-CN" sz="2000">
                  <a:latin typeface="Calibri" pitchFamily="34" charset="0"/>
                </a:rPr>
                <a:t>(2)	</a:t>
              </a:r>
              <a:r>
                <a:rPr lang="zh-CN" altLang="en-US" sz="2000">
                  <a:latin typeface="Calibri" pitchFamily="34" charset="0"/>
                </a:rPr>
                <a:t>＞</a:t>
              </a:r>
              <a:r>
                <a:rPr lang="en-US" altLang="zh-CN" sz="2000">
                  <a:latin typeface="Calibri" pitchFamily="34" charset="0"/>
                </a:rPr>
                <a:t>(2)	</a:t>
              </a:r>
              <a:endParaRPr lang="en-US" altLang="zh-CN" sz="2000">
                <a:latin typeface="Times New Roman" pitchFamily="18" charset="0"/>
              </a:endParaRPr>
            </a:p>
            <a:p>
              <a:pPr eaLnBrk="1" hangingPunct="1"/>
              <a:r>
                <a:rPr lang="zh-CN" altLang="en-US" sz="2000">
                  <a:latin typeface="Calibri" pitchFamily="34" charset="0"/>
                </a:rPr>
                <a:t>＃</a:t>
              </a:r>
              <a:r>
                <a:rPr lang="zh-CN" altLang="en-US" sz="2000">
                  <a:latin typeface="Times New Roman" pitchFamily="18" charset="0"/>
                </a:rPr>
                <a:t>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zh-CN" altLang="en-US" sz="2000">
                  <a:latin typeface="Calibri" pitchFamily="34" charset="0"/>
                </a:rPr>
                <a:t>＜</a:t>
              </a:r>
              <a:r>
                <a:rPr lang="en-US" altLang="zh-CN" sz="2000">
                  <a:latin typeface="Calibri" pitchFamily="34" charset="0"/>
                </a:rPr>
                <a:t>(1)	</a:t>
              </a:r>
              <a:r>
                <a:rPr lang="en-US" altLang="zh-CN" sz="2000">
                  <a:latin typeface="Times New Roman" pitchFamily="18" charset="0"/>
                  <a:sym typeface="Symbol" pitchFamily="18" charset="2"/>
                </a:rPr>
                <a:t></a:t>
              </a:r>
              <a:r>
                <a:rPr lang="en-US" altLang="zh-CN" sz="2000">
                  <a:latin typeface="Calibri" pitchFamily="34" charset="0"/>
                </a:rPr>
                <a:t>(-1)</a:t>
              </a:r>
              <a:r>
                <a:rPr lang="en-US" altLang="zh-CN" sz="2000">
                  <a:latin typeface="Times New Roman" pitchFamily="18" charset="0"/>
                </a:rPr>
                <a:t>	</a:t>
              </a:r>
              <a:r>
                <a:rPr lang="zh-CN" altLang="en-US" sz="2000">
                  <a:latin typeface="Calibri" pitchFamily="34" charset="0"/>
                </a:rPr>
                <a:t>＝</a:t>
              </a:r>
              <a:r>
                <a:rPr lang="en-US" altLang="zh-CN" sz="2000">
                  <a:latin typeface="Calibri" pitchFamily="34" charset="0"/>
                </a:rPr>
                <a:t>(3)	</a:t>
              </a:r>
              <a:endParaRPr lang="en-US" altLang="zh-CN" sz="2000">
                <a:latin typeface="Times New Roman" pitchFamily="18" charset="0"/>
              </a:endParaRPr>
            </a:p>
            <a:p>
              <a:pPr eaLnBrk="1" hangingPunct="1"/>
              <a:endParaRPr lang="zh-CN" altLang="zh-CN" sz="2000"/>
            </a:p>
          </p:txBody>
        </p:sp>
      </p:grpSp>
    </p:spTree>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判断两个相邻算符的优先级</a:t>
            </a:r>
          </a:p>
        </p:txBody>
      </p:sp>
      <p:sp>
        <p:nvSpPr>
          <p:cNvPr id="3" name="文本占位符 2"/>
          <p:cNvSpPr>
            <a:spLocks noGrp="1"/>
          </p:cNvSpPr>
          <p:nvPr>
            <p:ph type="body" idx="1"/>
          </p:nvPr>
        </p:nvSpPr>
        <p:spPr>
          <a:xfrm>
            <a:off x="15864" y="1366615"/>
            <a:ext cx="8732850" cy="5364162"/>
          </a:xfrm>
        </p:spPr>
        <p:txBody>
          <a:bodyPr/>
          <a:lstStyle/>
          <a:p>
            <a:pPr>
              <a:defRPr/>
            </a:pPr>
            <a:r>
              <a:rPr lang="en-US" altLang="zh-CN" sz="2000" dirty="0" err="1">
                <a:latin typeface="Arial Unicode MS" pitchFamily="34" charset="-122"/>
                <a:ea typeface="Arial Unicode MS" pitchFamily="34" charset="-122"/>
                <a:cs typeface="Arial Unicode MS" pitchFamily="34" charset="-122"/>
              </a:rPr>
              <a:t>int</a:t>
            </a: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OperPrior</a:t>
            </a:r>
            <a:r>
              <a:rPr lang="en-US" altLang="zh-CN" sz="2000" dirty="0">
                <a:latin typeface="Arial Unicode MS" pitchFamily="34" charset="-122"/>
                <a:ea typeface="Arial Unicode MS" pitchFamily="34" charset="-122"/>
                <a:cs typeface="Arial Unicode MS" pitchFamily="34" charset="-122"/>
              </a:rPr>
              <a:t>(char op1, char op2)  {</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a:t>
            </a:r>
            <a:r>
              <a:rPr lang="en-US" altLang="zh-CN" sz="2000" dirty="0" err="1">
                <a:latin typeface="Arial Unicode MS" pitchFamily="34" charset="-122"/>
                <a:ea typeface="Arial Unicode MS" pitchFamily="34" charset="-122"/>
                <a:cs typeface="Arial Unicode MS" pitchFamily="34" charset="-122"/>
              </a:rPr>
              <a:t>int</a:t>
            </a:r>
            <a:r>
              <a:rPr lang="en-US" altLang="zh-CN" sz="2000" dirty="0">
                <a:latin typeface="Arial Unicode MS" pitchFamily="34" charset="-122"/>
                <a:ea typeface="Arial Unicode MS" pitchFamily="34" charset="-122"/>
                <a:cs typeface="Arial Unicode MS" pitchFamily="34" charset="-122"/>
              </a:rPr>
              <a:t> prior;</a:t>
            </a:r>
          </a:p>
          <a:p>
            <a:pPr>
              <a:defRPr/>
            </a:pPr>
            <a:r>
              <a:rPr lang="en-US" altLang="zh-CN" sz="2000" dirty="0">
                <a:latin typeface="Arial Unicode MS" pitchFamily="34" charset="-122"/>
                <a:ea typeface="Arial Unicode MS" pitchFamily="34" charset="-122"/>
                <a:cs typeface="Arial Unicode MS" pitchFamily="34" charset="-122"/>
              </a:rPr>
              <a:t>   switch (op1) {</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case '+' :</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case '-' : if (op2 == '+' || op2 == '-' || op2 == ')' || op2 == '#')  prior=2;</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else    prior=1;</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break;</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case '*' :</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case '/' :</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case '^' :  if (op2 == '^' || op2 == '(')       prior=1;</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else         prior=2;</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break;</a:t>
            </a:r>
            <a:endParaRPr lang="zh-CN" altLang="zh-CN" sz="2000" dirty="0">
              <a:latin typeface="Arial Unicode MS" pitchFamily="34" charset="-122"/>
              <a:ea typeface="Arial Unicode MS" pitchFamily="34" charset="-122"/>
              <a:cs typeface="Arial Unicode MS" pitchFamily="34" charset="-122"/>
            </a:endParaRPr>
          </a:p>
        </p:txBody>
      </p:sp>
    </p:spTree>
  </p:cSld>
  <p:clrMapOvr>
    <a:masterClrMapping/>
  </p:clrMapOvr>
  <p:transition>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判断两个相邻算符的优先级</a:t>
            </a:r>
          </a:p>
        </p:txBody>
      </p:sp>
      <p:sp>
        <p:nvSpPr>
          <p:cNvPr id="3" name="文本占位符 2"/>
          <p:cNvSpPr>
            <a:spLocks noGrp="1"/>
          </p:cNvSpPr>
          <p:nvPr>
            <p:ph type="body" idx="1"/>
          </p:nvPr>
        </p:nvSpPr>
        <p:spPr>
          <a:xfrm>
            <a:off x="287338" y="1276350"/>
            <a:ext cx="9139237" cy="5589588"/>
          </a:xfrm>
        </p:spPr>
        <p:txBody>
          <a:bodyPr/>
          <a:lstStyle/>
          <a:p>
            <a:pPr>
              <a:defRPr/>
            </a:pPr>
            <a:r>
              <a:rPr lang="en-US" altLang="zh-CN" sz="2000" dirty="0">
                <a:latin typeface="Arial Unicode MS" pitchFamily="34" charset="-122"/>
                <a:ea typeface="Arial Unicode MS" pitchFamily="34" charset="-122"/>
                <a:cs typeface="Arial Unicode MS" pitchFamily="34" charset="-122"/>
              </a:rPr>
              <a:t>    case '(' :  if (op2 == ')')                 prior=0;</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else if (op2 == '#')        prior=-1;</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else                               prior=1;</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break;</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case ')' :  if (op2 == '(')               prior=-1;</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else                             prior=2;</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break;</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case '#' : if (op2 == ')')               prior=-1;</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else if (op2 == '#')      prior=3;</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else                            prior=1;</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break;</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                </a:t>
            </a:r>
            <a:endParaRPr lang="zh-CN" altLang="zh-CN" sz="2000" dirty="0">
              <a:latin typeface="Arial Unicode MS" pitchFamily="34" charset="-122"/>
              <a:ea typeface="Arial Unicode MS" pitchFamily="34" charset="-122"/>
              <a:cs typeface="Arial Unicode MS" pitchFamily="34" charset="-122"/>
            </a:endParaRPr>
          </a:p>
          <a:p>
            <a:pPr>
              <a:defRPr/>
            </a:pPr>
            <a:r>
              <a:rPr lang="en-US" altLang="zh-CN" sz="2000" dirty="0">
                <a:latin typeface="Arial Unicode MS" pitchFamily="34" charset="-122"/>
                <a:ea typeface="Arial Unicode MS" pitchFamily="34" charset="-122"/>
                <a:cs typeface="Arial Unicode MS" pitchFamily="34" charset="-122"/>
              </a:rPr>
              <a:t>  return prior;</a:t>
            </a:r>
          </a:p>
          <a:p>
            <a:pPr>
              <a:defRPr/>
            </a:pPr>
            <a:r>
              <a:rPr lang="en-US" altLang="zh-CN" sz="2000" dirty="0">
                <a:latin typeface="Arial Unicode MS" pitchFamily="34" charset="-122"/>
                <a:ea typeface="Arial Unicode MS" pitchFamily="34" charset="-122"/>
                <a:cs typeface="Arial Unicode MS" pitchFamily="34" charset="-122"/>
              </a:rPr>
              <a:t>}</a:t>
            </a:r>
            <a:endParaRPr lang="zh-CN" altLang="zh-CN" sz="2000" dirty="0">
              <a:latin typeface="Arial Unicode MS" pitchFamily="34" charset="-122"/>
              <a:ea typeface="Arial Unicode MS" pitchFamily="34" charset="-122"/>
              <a:cs typeface="Arial Unicode MS" pitchFamily="34" charset="-122"/>
            </a:endParaRPr>
          </a:p>
        </p:txBody>
      </p:sp>
    </p:spTree>
  </p:cSld>
  <p:clrMapOvr>
    <a:masterClrMapping/>
  </p:clrMapOvr>
  <p:transition>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9B7982-604B-024D-B820-C59E9E0F465B}"/>
              </a:ext>
            </a:extLst>
          </p:cNvPr>
          <p:cNvSpPr>
            <a:spLocks noGrp="1"/>
          </p:cNvSpPr>
          <p:nvPr>
            <p:ph type="title"/>
          </p:nvPr>
        </p:nvSpPr>
        <p:spPr/>
        <p:txBody>
          <a:bodyPr/>
          <a:lstStyle/>
          <a:p>
            <a:r>
              <a:rPr lang="ja-JP" altLang="en-US" sz="3200"/>
              <a:t>调度场算法</a:t>
            </a:r>
            <a:r>
              <a:rPr lang="ja-JP" altLang="en-US" sz="3200" b="0"/>
              <a:t>（</a:t>
            </a:r>
            <a:r>
              <a:rPr lang="en-US" sz="3200" b="0" dirty="0"/>
              <a:t>Shunting Yard Algorithm）</a:t>
            </a:r>
            <a:endParaRPr lang="en-CN" sz="3200" dirty="0"/>
          </a:p>
        </p:txBody>
      </p:sp>
      <p:pic>
        <p:nvPicPr>
          <p:cNvPr id="106498" name="Picture 2">
            <a:extLst>
              <a:ext uri="{FF2B5EF4-FFF2-40B4-BE49-F238E27FC236}">
                <a16:creationId xmlns:a16="http://schemas.microsoft.com/office/drawing/2014/main" id="{D601C6F6-0DDC-234C-8F96-C28A6D4F71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6500" y="1384272"/>
            <a:ext cx="4345499" cy="4921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253224"/>
      </p:ext>
    </p:extLst>
  </p:cSld>
  <p:clrMapOvr>
    <a:masterClrMapping/>
  </p:clrMapOvr>
  <p:transition>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dirty="0"/>
              <a:t>中缀式转换为后缀式的算法</a:t>
            </a:r>
            <a:endParaRPr lang="zh-CN" altLang="en-US" dirty="0">
              <a:latin typeface="黑体" pitchFamily="49" charset="-122"/>
              <a:ea typeface="黑体" pitchFamily="49" charset="-122"/>
            </a:endParaRPr>
          </a:p>
        </p:txBody>
      </p:sp>
      <p:sp>
        <p:nvSpPr>
          <p:cNvPr id="52227" name="文本占位符 2"/>
          <p:cNvSpPr>
            <a:spLocks noGrp="1"/>
          </p:cNvSpPr>
          <p:nvPr>
            <p:ph type="body" idx="1"/>
          </p:nvPr>
        </p:nvSpPr>
        <p:spPr>
          <a:xfrm>
            <a:off x="0" y="1268413"/>
            <a:ext cx="8316913" cy="5589587"/>
          </a:xfrm>
        </p:spPr>
        <p:txBody>
          <a:bodyPr/>
          <a:lstStyle/>
          <a:p>
            <a:pPr marL="0" lvl="1">
              <a:spcBef>
                <a:spcPts val="600"/>
              </a:spcBef>
            </a:pPr>
            <a:r>
              <a:rPr lang="en-US" altLang="zh-CN" sz="2400" dirty="0">
                <a:solidFill>
                  <a:schemeClr val="tx1"/>
                </a:solidFill>
                <a:latin typeface="宋体" pitchFamily="2" charset="-122"/>
                <a:ea typeface="宋体" pitchFamily="2" charset="-122"/>
              </a:rPr>
              <a:t>1</a:t>
            </a:r>
            <a:r>
              <a:rPr lang="zh-CN" altLang="en-US"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操作符栈初始化，将结束符</a:t>
            </a:r>
            <a:r>
              <a:rPr lang="en-US" altLang="zh-CN"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入栈，读入中缀表达式的首字符</a:t>
            </a:r>
            <a:r>
              <a:rPr lang="en-US" altLang="zh-CN" sz="2400" dirty="0" err="1">
                <a:solidFill>
                  <a:schemeClr val="tx1"/>
                </a:solidFill>
                <a:latin typeface="宋体" pitchFamily="2" charset="-122"/>
                <a:ea typeface="宋体" pitchFamily="2" charset="-122"/>
              </a:rPr>
              <a:t>ch</a:t>
            </a:r>
            <a:r>
              <a:rPr lang="zh-CN" altLang="zh-CN" sz="2400" dirty="0">
                <a:solidFill>
                  <a:schemeClr val="tx1"/>
                </a:solidFill>
                <a:latin typeface="宋体" pitchFamily="2" charset="-122"/>
                <a:ea typeface="宋体" pitchFamily="2" charset="-122"/>
              </a:rPr>
              <a:t>。</a:t>
            </a:r>
          </a:p>
          <a:p>
            <a:pPr marL="0" lvl="1">
              <a:spcBef>
                <a:spcPts val="600"/>
              </a:spcBef>
            </a:pPr>
            <a:r>
              <a:rPr lang="en-US" altLang="zh-CN" sz="2400" dirty="0">
                <a:solidFill>
                  <a:schemeClr val="tx1"/>
                </a:solidFill>
                <a:latin typeface="宋体" pitchFamily="2" charset="-122"/>
                <a:ea typeface="宋体" pitchFamily="2" charset="-122"/>
              </a:rPr>
              <a:t>2</a:t>
            </a:r>
            <a:r>
              <a:rPr lang="zh-CN" altLang="en-US"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分三种情况重复执行以下步骤，直到</a:t>
            </a:r>
            <a:r>
              <a:rPr lang="en-US" altLang="zh-CN" sz="2400" dirty="0" err="1">
                <a:solidFill>
                  <a:schemeClr val="tx1"/>
                </a:solidFill>
                <a:latin typeface="宋体" pitchFamily="2" charset="-122"/>
                <a:ea typeface="宋体" pitchFamily="2" charset="-122"/>
              </a:rPr>
              <a:t>ch</a:t>
            </a:r>
            <a:r>
              <a:rPr lang="en-US" altLang="zh-CN" sz="2400" dirty="0">
                <a:solidFill>
                  <a:schemeClr val="tx1"/>
                </a:solidFill>
                <a:latin typeface="宋体" pitchFamily="2" charset="-122"/>
                <a:ea typeface="宋体" pitchFamily="2" charset="-122"/>
              </a:rPr>
              <a:t> </a:t>
            </a:r>
            <a:r>
              <a:rPr lang="zh-CN" altLang="zh-CN" sz="2400" dirty="0">
                <a:solidFill>
                  <a:schemeClr val="tx1"/>
                </a:solidFill>
                <a:latin typeface="宋体" pitchFamily="2" charset="-122"/>
                <a:ea typeface="宋体" pitchFamily="2" charset="-122"/>
              </a:rPr>
              <a:t>＝</a:t>
            </a:r>
            <a:r>
              <a:rPr lang="en-US" altLang="zh-CN"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，且栈顶的操作符</a:t>
            </a:r>
            <a:r>
              <a:rPr lang="en-US" altLang="zh-CN" sz="2400" dirty="0">
                <a:solidFill>
                  <a:schemeClr val="tx1"/>
                </a:solidFill>
                <a:latin typeface="宋体" pitchFamily="2" charset="-122"/>
                <a:ea typeface="宋体" pitchFamily="2" charset="-122"/>
              </a:rPr>
              <a:t>op</a:t>
            </a:r>
            <a:r>
              <a:rPr lang="zh-CN" altLang="zh-CN" sz="2400" dirty="0">
                <a:solidFill>
                  <a:schemeClr val="tx1"/>
                </a:solidFill>
                <a:latin typeface="宋体" pitchFamily="2" charset="-122"/>
                <a:ea typeface="宋体" pitchFamily="2" charset="-122"/>
              </a:rPr>
              <a:t>也是</a:t>
            </a:r>
            <a:r>
              <a:rPr lang="en-US" altLang="zh-CN"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时，停止循环。</a:t>
            </a:r>
          </a:p>
          <a:p>
            <a:pPr marL="0" lvl="2">
              <a:spcBef>
                <a:spcPts val="600"/>
              </a:spcBef>
            </a:pPr>
            <a:r>
              <a:rPr lang="en-US" altLang="zh-CN" sz="2400" dirty="0">
                <a:solidFill>
                  <a:schemeClr val="tx1"/>
                </a:solidFill>
                <a:latin typeface="宋体" pitchFamily="2" charset="-122"/>
                <a:ea typeface="宋体" pitchFamily="2" charset="-122"/>
              </a:rPr>
              <a:t>   </a:t>
            </a:r>
            <a:r>
              <a:rPr lang="zh-CN" altLang="zh-CN" sz="2400" dirty="0">
                <a:solidFill>
                  <a:schemeClr val="tx1"/>
                </a:solidFill>
                <a:latin typeface="宋体" pitchFamily="2" charset="-122"/>
                <a:ea typeface="宋体" pitchFamily="2" charset="-122"/>
              </a:rPr>
              <a:t>其一：</a:t>
            </a:r>
            <a:r>
              <a:rPr lang="en-US" altLang="zh-CN" sz="2400" dirty="0" err="1">
                <a:solidFill>
                  <a:schemeClr val="tx1"/>
                </a:solidFill>
                <a:latin typeface="宋体" pitchFamily="2" charset="-122"/>
                <a:ea typeface="宋体" pitchFamily="2" charset="-122"/>
              </a:rPr>
              <a:t>ch</a:t>
            </a:r>
            <a:r>
              <a:rPr lang="zh-CN" altLang="zh-CN" sz="2400" dirty="0">
                <a:solidFill>
                  <a:schemeClr val="tx1"/>
                </a:solidFill>
                <a:latin typeface="宋体" pitchFamily="2" charset="-122"/>
                <a:ea typeface="宋体" pitchFamily="2" charset="-122"/>
              </a:rPr>
              <a:t>是数字或“</a:t>
            </a:r>
            <a:r>
              <a:rPr lang="en-US" altLang="zh-CN"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”，则说明当前读入的是操作数。</a:t>
            </a:r>
          </a:p>
          <a:p>
            <a:pPr marL="0" lvl="2">
              <a:spcBef>
                <a:spcPts val="600"/>
              </a:spcBef>
            </a:pPr>
            <a:r>
              <a:rPr lang="en-US" altLang="zh-CN" sz="2400" dirty="0">
                <a:solidFill>
                  <a:schemeClr val="tx1"/>
                </a:solidFill>
                <a:latin typeface="宋体" pitchFamily="2" charset="-122"/>
                <a:ea typeface="宋体" pitchFamily="2" charset="-122"/>
              </a:rPr>
              <a:t>   </a:t>
            </a:r>
            <a:r>
              <a:rPr lang="zh-CN" altLang="zh-CN" sz="2400" dirty="0">
                <a:solidFill>
                  <a:schemeClr val="tx1"/>
                </a:solidFill>
                <a:latin typeface="宋体" pitchFamily="2" charset="-122"/>
                <a:ea typeface="宋体" pitchFamily="2" charset="-122"/>
              </a:rPr>
              <a:t>其二：</a:t>
            </a:r>
            <a:r>
              <a:rPr lang="en-US" altLang="zh-CN" sz="2400" dirty="0" err="1">
                <a:solidFill>
                  <a:schemeClr val="tx1"/>
                </a:solidFill>
                <a:latin typeface="宋体" pitchFamily="2" charset="-122"/>
                <a:ea typeface="宋体" pitchFamily="2" charset="-122"/>
              </a:rPr>
              <a:t>ch</a:t>
            </a:r>
            <a:r>
              <a:rPr lang="zh-CN" altLang="zh-CN" sz="2400" dirty="0">
                <a:solidFill>
                  <a:schemeClr val="tx1"/>
                </a:solidFill>
                <a:latin typeface="宋体" pitchFamily="2" charset="-122"/>
                <a:ea typeface="宋体" pitchFamily="2" charset="-122"/>
              </a:rPr>
              <a:t>不属于其一情况，也不是操作符。</a:t>
            </a:r>
          </a:p>
          <a:p>
            <a:pPr marL="0" lvl="2">
              <a:spcBef>
                <a:spcPts val="600"/>
              </a:spcBef>
            </a:pPr>
            <a:r>
              <a:rPr lang="en-US" altLang="zh-CN" sz="2400" dirty="0">
                <a:solidFill>
                  <a:schemeClr val="tx1"/>
                </a:solidFill>
                <a:latin typeface="宋体" pitchFamily="2" charset="-122"/>
                <a:ea typeface="宋体" pitchFamily="2" charset="-122"/>
              </a:rPr>
              <a:t>   </a:t>
            </a:r>
            <a:r>
              <a:rPr lang="zh-CN" altLang="zh-CN" sz="2400" dirty="0">
                <a:solidFill>
                  <a:schemeClr val="tx1"/>
                </a:solidFill>
                <a:latin typeface="宋体" pitchFamily="2" charset="-122"/>
                <a:ea typeface="宋体" pitchFamily="2" charset="-122"/>
              </a:rPr>
              <a:t>其</a:t>
            </a:r>
            <a:r>
              <a:rPr lang="zh-CN" altLang="en-US" sz="2400" dirty="0">
                <a:solidFill>
                  <a:schemeClr val="tx1"/>
                </a:solidFill>
                <a:latin typeface="宋体" pitchFamily="2" charset="-122"/>
                <a:ea typeface="宋体" pitchFamily="2" charset="-122"/>
              </a:rPr>
              <a:t>三</a:t>
            </a:r>
            <a:r>
              <a:rPr lang="zh-CN" altLang="zh-CN" sz="2400" dirty="0">
                <a:solidFill>
                  <a:schemeClr val="tx1"/>
                </a:solidFill>
                <a:latin typeface="宋体" pitchFamily="2" charset="-122"/>
                <a:ea typeface="宋体" pitchFamily="2" charset="-122"/>
              </a:rPr>
              <a:t>：</a:t>
            </a:r>
            <a:r>
              <a:rPr lang="en-US" altLang="zh-CN" sz="2400" dirty="0" err="1">
                <a:solidFill>
                  <a:schemeClr val="tx1"/>
                </a:solidFill>
                <a:latin typeface="宋体" pitchFamily="2" charset="-122"/>
                <a:ea typeface="宋体" pitchFamily="2" charset="-122"/>
              </a:rPr>
              <a:t>ch</a:t>
            </a:r>
            <a:r>
              <a:rPr lang="zh-CN" altLang="zh-CN" sz="2400" dirty="0">
                <a:solidFill>
                  <a:schemeClr val="tx1"/>
                </a:solidFill>
                <a:latin typeface="宋体" pitchFamily="2" charset="-122"/>
                <a:ea typeface="宋体" pitchFamily="2" charset="-122"/>
              </a:rPr>
              <a:t>不属于上面二种情况，则说明</a:t>
            </a:r>
            <a:r>
              <a:rPr lang="en-US" altLang="zh-CN" sz="2400" dirty="0" err="1">
                <a:solidFill>
                  <a:schemeClr val="tx1"/>
                </a:solidFill>
                <a:latin typeface="宋体" pitchFamily="2" charset="-122"/>
                <a:ea typeface="宋体" pitchFamily="2" charset="-122"/>
              </a:rPr>
              <a:t>ch</a:t>
            </a:r>
            <a:r>
              <a:rPr lang="zh-CN" altLang="zh-CN" sz="2400" dirty="0">
                <a:solidFill>
                  <a:schemeClr val="tx1"/>
                </a:solidFill>
                <a:latin typeface="宋体" pitchFamily="2" charset="-122"/>
                <a:ea typeface="宋体" pitchFamily="2" charset="-122"/>
              </a:rPr>
              <a:t>是操作符。</a:t>
            </a:r>
            <a:endParaRPr lang="en-US" altLang="zh-CN" sz="2400" dirty="0">
              <a:solidFill>
                <a:schemeClr val="tx1"/>
              </a:solidFill>
              <a:latin typeface="宋体" pitchFamily="2" charset="-122"/>
              <a:ea typeface="宋体" pitchFamily="2" charset="-122"/>
            </a:endParaRPr>
          </a:p>
          <a:p>
            <a:pPr marL="0" lvl="2">
              <a:spcBef>
                <a:spcPts val="600"/>
              </a:spcBef>
            </a:pPr>
            <a:r>
              <a:rPr lang="en-US" altLang="zh-CN" sz="2400" dirty="0">
                <a:solidFill>
                  <a:schemeClr val="tx1"/>
                </a:solidFill>
                <a:latin typeface="宋体" pitchFamily="2" charset="-122"/>
                <a:ea typeface="宋体" pitchFamily="2" charset="-122"/>
              </a:rPr>
              <a:t>      </a:t>
            </a:r>
            <a:r>
              <a:rPr lang="zh-CN" altLang="zh-CN" sz="2400" dirty="0">
                <a:solidFill>
                  <a:schemeClr val="tx1"/>
                </a:solidFill>
                <a:latin typeface="宋体" pitchFamily="2" charset="-122"/>
                <a:ea typeface="宋体" pitchFamily="2" charset="-122"/>
              </a:rPr>
              <a:t>若</a:t>
            </a:r>
            <a:r>
              <a:rPr lang="en-US" altLang="zh-CN" sz="2400" dirty="0" err="1">
                <a:solidFill>
                  <a:schemeClr val="tx1"/>
                </a:solidFill>
                <a:latin typeface="宋体" pitchFamily="2" charset="-122"/>
                <a:ea typeface="宋体" pitchFamily="2" charset="-122"/>
              </a:rPr>
              <a:t>ch</a:t>
            </a:r>
            <a:r>
              <a:rPr lang="zh-CN" altLang="zh-CN" sz="2400" dirty="0">
                <a:solidFill>
                  <a:schemeClr val="tx1"/>
                </a:solidFill>
                <a:latin typeface="宋体" pitchFamily="2" charset="-122"/>
                <a:ea typeface="宋体" pitchFamily="2" charset="-122"/>
              </a:rPr>
              <a:t>是“（</a:t>
            </a:r>
            <a:r>
              <a:rPr lang="en-US" altLang="zh-CN"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，并且前一项是“）”或操作数。</a:t>
            </a:r>
          </a:p>
          <a:p>
            <a:pPr marL="0" lvl="2">
              <a:spcBef>
                <a:spcPts val="600"/>
              </a:spcBef>
            </a:pPr>
            <a:r>
              <a:rPr lang="en-US" altLang="zh-CN" sz="2400" dirty="0">
                <a:solidFill>
                  <a:schemeClr val="tx1"/>
                </a:solidFill>
                <a:latin typeface="宋体" pitchFamily="2" charset="-122"/>
                <a:ea typeface="宋体" pitchFamily="2" charset="-122"/>
              </a:rPr>
              <a:t>      </a:t>
            </a:r>
            <a:r>
              <a:rPr lang="zh-CN" altLang="zh-CN" sz="2400" dirty="0">
                <a:solidFill>
                  <a:schemeClr val="tx1"/>
                </a:solidFill>
                <a:latin typeface="宋体" pitchFamily="2" charset="-122"/>
                <a:ea typeface="宋体" pitchFamily="2" charset="-122"/>
              </a:rPr>
              <a:t>若</a:t>
            </a:r>
            <a:r>
              <a:rPr lang="en-US" altLang="zh-CN" sz="2400" dirty="0">
                <a:solidFill>
                  <a:schemeClr val="tx1"/>
                </a:solidFill>
                <a:latin typeface="宋体" pitchFamily="2" charset="-122"/>
                <a:ea typeface="宋体" pitchFamily="2" charset="-122"/>
              </a:rPr>
              <a:t>op</a:t>
            </a:r>
            <a:r>
              <a:rPr lang="zh-CN" altLang="zh-CN" sz="2400" dirty="0">
                <a:solidFill>
                  <a:schemeClr val="tx1"/>
                </a:solidFill>
                <a:latin typeface="宋体" pitchFamily="2" charset="-122"/>
                <a:ea typeface="宋体" pitchFamily="2" charset="-122"/>
              </a:rPr>
              <a:t>的优先级高于</a:t>
            </a:r>
            <a:r>
              <a:rPr lang="en-US" altLang="zh-CN" sz="2400" dirty="0" err="1">
                <a:solidFill>
                  <a:schemeClr val="tx1"/>
                </a:solidFill>
                <a:latin typeface="宋体" pitchFamily="2" charset="-122"/>
                <a:ea typeface="宋体" pitchFamily="2" charset="-122"/>
              </a:rPr>
              <a:t>ch</a:t>
            </a:r>
            <a:r>
              <a:rPr lang="zh-CN" altLang="zh-CN" sz="2400" dirty="0">
                <a:solidFill>
                  <a:schemeClr val="tx1"/>
                </a:solidFill>
                <a:latin typeface="宋体" pitchFamily="2" charset="-122"/>
                <a:ea typeface="宋体" pitchFamily="2" charset="-122"/>
              </a:rPr>
              <a:t>的优先级。</a:t>
            </a:r>
          </a:p>
          <a:p>
            <a:pPr marL="0" lvl="2">
              <a:spcBef>
                <a:spcPts val="600"/>
              </a:spcBef>
            </a:pPr>
            <a:r>
              <a:rPr lang="en-US" altLang="zh-CN" sz="2400" dirty="0">
                <a:solidFill>
                  <a:schemeClr val="tx1"/>
                </a:solidFill>
                <a:latin typeface="宋体" pitchFamily="2" charset="-122"/>
                <a:ea typeface="宋体" pitchFamily="2" charset="-122"/>
              </a:rPr>
              <a:t>      </a:t>
            </a:r>
            <a:r>
              <a:rPr lang="zh-CN" altLang="zh-CN" sz="2400" dirty="0">
                <a:solidFill>
                  <a:schemeClr val="tx1"/>
                </a:solidFill>
                <a:latin typeface="宋体" pitchFamily="2" charset="-122"/>
                <a:ea typeface="宋体" pitchFamily="2" charset="-122"/>
              </a:rPr>
              <a:t>若</a:t>
            </a:r>
            <a:r>
              <a:rPr lang="en-US" altLang="zh-CN" sz="2400" dirty="0">
                <a:solidFill>
                  <a:schemeClr val="tx1"/>
                </a:solidFill>
                <a:latin typeface="宋体" pitchFamily="2" charset="-122"/>
                <a:ea typeface="宋体" pitchFamily="2" charset="-122"/>
              </a:rPr>
              <a:t>op</a:t>
            </a:r>
            <a:r>
              <a:rPr lang="zh-CN" altLang="zh-CN" sz="2400" dirty="0">
                <a:solidFill>
                  <a:schemeClr val="tx1"/>
                </a:solidFill>
                <a:latin typeface="宋体" pitchFamily="2" charset="-122"/>
                <a:ea typeface="宋体" pitchFamily="2" charset="-122"/>
              </a:rPr>
              <a:t>与</a:t>
            </a:r>
            <a:r>
              <a:rPr lang="en-US" altLang="zh-CN" sz="2400" dirty="0" err="1">
                <a:solidFill>
                  <a:schemeClr val="tx1"/>
                </a:solidFill>
                <a:latin typeface="宋体" pitchFamily="2" charset="-122"/>
                <a:ea typeface="宋体" pitchFamily="2" charset="-122"/>
              </a:rPr>
              <a:t>ch</a:t>
            </a:r>
            <a:r>
              <a:rPr lang="zh-CN" altLang="zh-CN" sz="2400" dirty="0">
                <a:solidFill>
                  <a:schemeClr val="tx1"/>
                </a:solidFill>
                <a:latin typeface="宋体" pitchFamily="2" charset="-122"/>
                <a:ea typeface="宋体" pitchFamily="2" charset="-122"/>
              </a:rPr>
              <a:t>之间不存在优先关系</a:t>
            </a:r>
            <a:r>
              <a:rPr lang="zh-CN" altLang="en-US" sz="2400" dirty="0">
                <a:solidFill>
                  <a:schemeClr val="tx1"/>
                </a:solidFill>
                <a:latin typeface="宋体" pitchFamily="2" charset="-122"/>
                <a:ea typeface="宋体" pitchFamily="2" charset="-122"/>
              </a:rPr>
              <a:t>。</a:t>
            </a:r>
            <a:endParaRPr lang="en-US" altLang="zh-CN" sz="2400" dirty="0">
              <a:solidFill>
                <a:schemeClr val="tx1"/>
              </a:solidFill>
              <a:latin typeface="宋体" pitchFamily="2" charset="-122"/>
              <a:ea typeface="宋体" pitchFamily="2" charset="-122"/>
            </a:endParaRPr>
          </a:p>
          <a:p>
            <a:pPr marL="0" lvl="2">
              <a:spcBef>
                <a:spcPts val="600"/>
              </a:spcBef>
            </a:pPr>
            <a:r>
              <a:rPr lang="en-US" altLang="zh-CN" dirty="0">
                <a:solidFill>
                  <a:schemeClr val="tx1"/>
                </a:solidFill>
                <a:latin typeface="宋体" pitchFamily="2" charset="-122"/>
                <a:ea typeface="宋体" pitchFamily="2" charset="-122"/>
              </a:rPr>
              <a:t>	</a:t>
            </a:r>
            <a:r>
              <a:rPr lang="zh-CN" altLang="zh-CN" sz="2400" dirty="0">
                <a:solidFill>
                  <a:schemeClr val="tx1"/>
                </a:solidFill>
                <a:latin typeface="宋体" pitchFamily="2" charset="-122"/>
                <a:ea typeface="宋体" pitchFamily="2" charset="-122"/>
              </a:rPr>
              <a:t>若</a:t>
            </a:r>
            <a:r>
              <a:rPr lang="en-US" altLang="zh-CN" sz="2400" dirty="0">
                <a:solidFill>
                  <a:schemeClr val="tx1"/>
                </a:solidFill>
                <a:latin typeface="宋体" pitchFamily="2" charset="-122"/>
                <a:ea typeface="宋体" pitchFamily="2" charset="-122"/>
              </a:rPr>
              <a:t>op</a:t>
            </a:r>
            <a:r>
              <a:rPr lang="zh-CN" altLang="zh-CN" sz="2400" dirty="0">
                <a:solidFill>
                  <a:schemeClr val="tx1"/>
                </a:solidFill>
                <a:latin typeface="宋体" pitchFamily="2" charset="-122"/>
                <a:ea typeface="宋体" pitchFamily="2" charset="-122"/>
              </a:rPr>
              <a:t>的优先级和</a:t>
            </a:r>
            <a:r>
              <a:rPr lang="en-US" altLang="zh-CN" sz="2400" dirty="0" err="1">
                <a:solidFill>
                  <a:schemeClr val="tx1"/>
                </a:solidFill>
                <a:latin typeface="宋体" pitchFamily="2" charset="-122"/>
                <a:ea typeface="宋体" pitchFamily="2" charset="-122"/>
              </a:rPr>
              <a:t>ch</a:t>
            </a:r>
            <a:r>
              <a:rPr lang="zh-CN" altLang="zh-CN" sz="2400" dirty="0">
                <a:solidFill>
                  <a:schemeClr val="tx1"/>
                </a:solidFill>
                <a:latin typeface="宋体" pitchFamily="2" charset="-122"/>
                <a:ea typeface="宋体" pitchFamily="2" charset="-122"/>
              </a:rPr>
              <a:t>的优先级相等，说明</a:t>
            </a:r>
            <a:r>
              <a:rPr lang="en-US" altLang="zh-CN" sz="2400" dirty="0">
                <a:solidFill>
                  <a:schemeClr val="tx1"/>
                </a:solidFill>
                <a:latin typeface="宋体" pitchFamily="2" charset="-122"/>
                <a:ea typeface="宋体" pitchFamily="2" charset="-122"/>
              </a:rPr>
              <a:t>op</a:t>
            </a:r>
            <a:r>
              <a:rPr lang="zh-CN" altLang="zh-CN" sz="2400" dirty="0">
                <a:solidFill>
                  <a:schemeClr val="tx1"/>
                </a:solidFill>
                <a:latin typeface="宋体" pitchFamily="2" charset="-122"/>
                <a:ea typeface="宋体" pitchFamily="2" charset="-122"/>
              </a:rPr>
              <a:t>为</a:t>
            </a:r>
            <a:r>
              <a:rPr lang="en-US" altLang="zh-CN"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a:t>
            </a:r>
            <a:r>
              <a:rPr lang="en-US" altLang="zh-CN"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a:t>
            </a:r>
            <a:r>
              <a:rPr lang="en-US" altLang="zh-CN" sz="2400" dirty="0" err="1">
                <a:solidFill>
                  <a:schemeClr val="tx1"/>
                </a:solidFill>
                <a:latin typeface="宋体" pitchFamily="2" charset="-122"/>
                <a:ea typeface="宋体" pitchFamily="2" charset="-122"/>
              </a:rPr>
              <a:t>ch</a:t>
            </a:r>
            <a:r>
              <a:rPr lang="zh-CN" altLang="zh-CN" sz="2400" dirty="0">
                <a:solidFill>
                  <a:schemeClr val="tx1"/>
                </a:solidFill>
                <a:latin typeface="宋体" pitchFamily="2" charset="-122"/>
                <a:ea typeface="宋体" pitchFamily="2" charset="-122"/>
              </a:rPr>
              <a:t>为</a:t>
            </a:r>
            <a:r>
              <a:rPr lang="en-US" altLang="zh-CN"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a:t>
            </a:r>
            <a:r>
              <a:rPr lang="en-US" altLang="zh-CN" sz="2400" dirty="0">
                <a:solidFill>
                  <a:schemeClr val="tx1"/>
                </a:solidFill>
                <a:latin typeface="宋体" pitchFamily="2" charset="-122"/>
                <a:ea typeface="宋体" pitchFamily="2" charset="-122"/>
              </a:rPr>
              <a:t>"</a:t>
            </a:r>
            <a:r>
              <a:rPr lang="zh-CN" altLang="zh-CN" sz="2400" dirty="0">
                <a:solidFill>
                  <a:schemeClr val="tx1"/>
                </a:solidFill>
                <a:latin typeface="宋体" pitchFamily="2" charset="-122"/>
                <a:ea typeface="宋体" pitchFamily="2" charset="-122"/>
              </a:rPr>
              <a:t>。</a:t>
            </a:r>
          </a:p>
        </p:txBody>
      </p:sp>
    </p:spTree>
  </p:cSld>
  <p:clrMapOvr>
    <a:masterClrMapping/>
  </p:clrMapOvr>
  <p:transition>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dirty="0"/>
              <a:t>中缀式转换为后缀式的算法</a:t>
            </a:r>
            <a:endParaRPr lang="zh-CN" altLang="en-US" dirty="0">
              <a:latin typeface="黑体" pitchFamily="49" charset="-122"/>
              <a:ea typeface="黑体" pitchFamily="49" charset="-122"/>
            </a:endParaRPr>
          </a:p>
        </p:txBody>
      </p:sp>
      <p:sp>
        <p:nvSpPr>
          <p:cNvPr id="3" name="文本占位符 2"/>
          <p:cNvSpPr>
            <a:spLocks noGrp="1"/>
          </p:cNvSpPr>
          <p:nvPr>
            <p:ph type="body" idx="1"/>
          </p:nvPr>
        </p:nvSpPr>
        <p:spPr>
          <a:xfrm>
            <a:off x="539750" y="1268413"/>
            <a:ext cx="7993063" cy="5589587"/>
          </a:xfrm>
        </p:spPr>
        <p:txBody>
          <a:bodyPr/>
          <a:lstStyle/>
          <a:p>
            <a:pPr>
              <a:spcBef>
                <a:spcPts val="0"/>
              </a:spcBef>
              <a:defRPr/>
            </a:pPr>
            <a:r>
              <a:rPr lang="en-US" altLang="zh-CN" sz="2200" b="0" dirty="0">
                <a:latin typeface="Arial Unicode MS" pitchFamily="34" charset="-122"/>
                <a:ea typeface="Arial Unicode MS" pitchFamily="34" charset="-122"/>
                <a:cs typeface="Arial Unicode MS" pitchFamily="34" charset="-122"/>
              </a:rPr>
              <a:t>void </a:t>
            </a:r>
            <a:r>
              <a:rPr lang="en-US" altLang="zh-CN" sz="2200" b="0" dirty="0" err="1">
                <a:latin typeface="Arial Unicode MS" pitchFamily="34" charset="-122"/>
                <a:ea typeface="Arial Unicode MS" pitchFamily="34" charset="-122"/>
                <a:cs typeface="Arial Unicode MS" pitchFamily="34" charset="-122"/>
              </a:rPr>
              <a:t>InfixInToPostfix</a:t>
            </a: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LinkStack</a:t>
            </a:r>
            <a:r>
              <a:rPr lang="en-US" altLang="zh-CN" sz="2200" b="0" dirty="0">
                <a:latin typeface="Arial Unicode MS" pitchFamily="34" charset="-122"/>
                <a:ea typeface="Arial Unicode MS" pitchFamily="34" charset="-122"/>
                <a:cs typeface="Arial Unicode MS" pitchFamily="34" charset="-122"/>
              </a:rPr>
              <a:t>&lt;char&gt;   </a:t>
            </a:r>
            <a:r>
              <a:rPr lang="en-US" altLang="zh-CN" sz="2200" b="0" dirty="0" err="1">
                <a:latin typeface="Arial Unicode MS" pitchFamily="34" charset="-122"/>
                <a:ea typeface="Arial Unicode MS" pitchFamily="34" charset="-122"/>
                <a:cs typeface="Arial Unicode MS" pitchFamily="34" charset="-122"/>
              </a:rPr>
              <a:t>optr</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char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char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char op='#';	</a:t>
            </a:r>
          </a:p>
          <a:p>
            <a:pPr>
              <a:spcBef>
                <a:spcPts val="0"/>
              </a:spcBef>
              <a:defRPr/>
            </a:pPr>
            <a:r>
              <a:rPr lang="en-US" altLang="zh-CN" sz="2200" b="0" dirty="0">
                <a:latin typeface="Arial Unicode MS" pitchFamily="34" charset="-122"/>
                <a:ea typeface="Arial Unicode MS" pitchFamily="34" charset="-122"/>
                <a:cs typeface="Arial Unicode MS" pitchFamily="34" charset="-122"/>
              </a:rPr>
              <a:t>   double operand;</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int</a:t>
            </a: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operandCount</a:t>
            </a:r>
            <a:r>
              <a:rPr lang="en-US" altLang="zh-CN" sz="2200" b="0" dirty="0">
                <a:latin typeface="Arial Unicode MS" pitchFamily="34" charset="-122"/>
                <a:ea typeface="Arial Unicode MS" pitchFamily="34" charset="-122"/>
                <a:cs typeface="Arial Unicode MS" pitchFamily="34" charset="-122"/>
              </a:rPr>
              <a:t>=0;</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optr.Push</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cout</a:t>
            </a:r>
            <a:r>
              <a:rPr lang="en-US" altLang="zh-CN" sz="2200" b="0" dirty="0">
                <a:latin typeface="Arial Unicode MS" pitchFamily="34" charset="-122"/>
                <a:ea typeface="Arial Unicode MS" pitchFamily="34" charset="-122"/>
                <a:cs typeface="Arial Unicode MS" pitchFamily="34" charset="-122"/>
              </a:rPr>
              <a:t> &lt;&lt; "</a:t>
            </a:r>
            <a:r>
              <a:rPr lang="zh-CN" altLang="zh-CN" sz="2200" b="0" dirty="0">
                <a:latin typeface="Arial Unicode MS" pitchFamily="34" charset="-122"/>
                <a:ea typeface="Arial Unicode MS" pitchFamily="34" charset="-122"/>
                <a:cs typeface="Arial Unicode MS" pitchFamily="34" charset="-122"/>
              </a:rPr>
              <a:t>输入中缀表达式</a:t>
            </a:r>
            <a:r>
              <a:rPr lang="en-US" altLang="zh-CN" sz="2200" b="0" dirty="0">
                <a:latin typeface="Arial Unicode MS" pitchFamily="34" charset="-122"/>
                <a:ea typeface="Arial Unicode MS" pitchFamily="34" charset="-122"/>
                <a:cs typeface="Arial Unicode MS" pitchFamily="34" charset="-122"/>
              </a:rPr>
              <a:t>:";</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GetChar</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while (op != '#' ||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 '#') {</a:t>
            </a: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isdigit</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 '.')	{</a:t>
            </a: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 == '0' ||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 ==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throw Error("</a:t>
            </a:r>
            <a:r>
              <a:rPr lang="zh-CN" altLang="zh-CN" sz="2200" b="0" dirty="0">
                <a:latin typeface="Arial Unicode MS" pitchFamily="34" charset="-122"/>
                <a:ea typeface="Arial Unicode MS" pitchFamily="34" charset="-122"/>
                <a:cs typeface="Arial Unicode MS" pitchFamily="34" charset="-122"/>
              </a:rPr>
              <a:t>两个操作数之间缺少运算符</a:t>
            </a:r>
            <a:r>
              <a:rPr lang="en-US" altLang="zh-CN" sz="2200" b="0" dirty="0">
                <a:latin typeface="Arial Unicode MS" pitchFamily="34" charset="-122"/>
                <a:ea typeface="Arial Unicode MS" pitchFamily="34" charset="-122"/>
                <a:cs typeface="Arial Unicode MS" pitchFamily="34" charset="-122"/>
              </a:rPr>
              <a:t>!");</a:t>
            </a:r>
          </a:p>
        </p:txBody>
      </p:sp>
    </p:spTree>
  </p:cSld>
  <p:clrMapOvr>
    <a:masterClrMapping/>
  </p:clrMapOvr>
  <p:transition>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dirty="0"/>
              <a:t>中缀式转换为后缀式的算法</a:t>
            </a:r>
            <a:endParaRPr lang="zh-CN" altLang="en-US" dirty="0">
              <a:latin typeface="黑体" pitchFamily="49" charset="-122"/>
              <a:ea typeface="黑体" pitchFamily="49" charset="-122"/>
            </a:endParaRPr>
          </a:p>
        </p:txBody>
      </p:sp>
      <p:sp>
        <p:nvSpPr>
          <p:cNvPr id="3" name="文本占位符 2"/>
          <p:cNvSpPr>
            <a:spLocks noGrp="1"/>
          </p:cNvSpPr>
          <p:nvPr>
            <p:ph type="body" idx="1"/>
          </p:nvPr>
        </p:nvSpPr>
        <p:spPr>
          <a:xfrm>
            <a:off x="539750" y="1268413"/>
            <a:ext cx="7993063" cy="5589587"/>
          </a:xfrm>
        </p:spPr>
        <p:txBody>
          <a:bodyPr/>
          <a:lstStyle/>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cin.putback</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cin</a:t>
            </a:r>
            <a:r>
              <a:rPr lang="en-US" altLang="zh-CN" sz="2200" b="0" dirty="0">
                <a:latin typeface="Arial Unicode MS" pitchFamily="34" charset="-122"/>
                <a:ea typeface="Arial Unicode MS" pitchFamily="34" charset="-122"/>
                <a:cs typeface="Arial Unicode MS" pitchFamily="34" charset="-122"/>
              </a:rPr>
              <a:t> &gt;&gt; operand;</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cout</a:t>
            </a:r>
            <a:r>
              <a:rPr lang="en-US" altLang="zh-CN" sz="2200" b="0" dirty="0">
                <a:latin typeface="Arial Unicode MS" pitchFamily="34" charset="-122"/>
                <a:ea typeface="Arial Unicode MS" pitchFamily="34" charset="-122"/>
                <a:cs typeface="Arial Unicode MS" pitchFamily="34" charset="-122"/>
              </a:rPr>
              <a:t> &lt;&lt; operand &lt;&lt; "  ";  </a:t>
            </a:r>
            <a:r>
              <a:rPr lang="en-US" altLang="zh-CN" sz="2200" b="0" dirty="0" err="1">
                <a:latin typeface="Arial Unicode MS" pitchFamily="34" charset="-122"/>
                <a:ea typeface="Arial Unicode MS" pitchFamily="34" charset="-122"/>
                <a:cs typeface="Arial Unicode MS" pitchFamily="34" charset="-122"/>
              </a:rPr>
              <a:t>operandCount</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='0';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GetChar</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else if (!</a:t>
            </a:r>
            <a:r>
              <a:rPr lang="en-US" altLang="zh-CN" sz="2200" b="0" dirty="0" err="1">
                <a:latin typeface="Arial Unicode MS" pitchFamily="34" charset="-122"/>
                <a:ea typeface="Arial Unicode MS" pitchFamily="34" charset="-122"/>
                <a:cs typeface="Arial Unicode MS" pitchFamily="34" charset="-122"/>
              </a:rPr>
              <a:t>IsOperator</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a:t>
            </a:r>
          </a:p>
          <a:p>
            <a:pPr>
              <a:spcBef>
                <a:spcPts val="0"/>
              </a:spcBef>
              <a:defRPr/>
            </a:pPr>
            <a:r>
              <a:rPr lang="en-US" altLang="zh-CN" sz="2200" b="0" dirty="0">
                <a:latin typeface="Arial Unicode MS" pitchFamily="34" charset="-122"/>
                <a:ea typeface="Arial Unicode MS" pitchFamily="34" charset="-122"/>
                <a:cs typeface="Arial Unicode MS" pitchFamily="34" charset="-122"/>
              </a:rPr>
              <a:t>            throw Error("</a:t>
            </a:r>
            <a:r>
              <a:rPr lang="zh-CN" altLang="zh-CN" sz="2200" b="0" dirty="0">
                <a:latin typeface="Arial Unicode MS" pitchFamily="34" charset="-122"/>
                <a:ea typeface="Arial Unicode MS" pitchFamily="34" charset="-122"/>
                <a:cs typeface="Arial Unicode MS" pitchFamily="34" charset="-122"/>
              </a:rPr>
              <a:t>表达式中有非法符号</a:t>
            </a:r>
            <a:r>
              <a:rPr lang="en-US" altLang="zh-CN" sz="2200" b="0" dirty="0">
                <a:latin typeface="Arial Unicode MS" pitchFamily="34" charset="-122"/>
                <a:ea typeface="Arial Unicode MS" pitchFamily="34" charset="-122"/>
                <a:cs typeface="Arial Unicode MS" pitchFamily="34" charset="-122"/>
              </a:rPr>
              <a:t>!");  // </a:t>
            </a:r>
            <a:r>
              <a:rPr lang="zh-CN" altLang="zh-CN" sz="2200" b="0" dirty="0">
                <a:latin typeface="Arial Unicode MS" pitchFamily="34" charset="-122"/>
                <a:ea typeface="Arial Unicode MS" pitchFamily="34" charset="-122"/>
                <a:cs typeface="Arial Unicode MS" pitchFamily="34" charset="-122"/>
              </a:rPr>
              <a:t>抛出异常</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else {	// </a:t>
            </a:r>
            <a:r>
              <a:rPr lang="en-US" altLang="zh-CN" sz="2200" b="0" dirty="0" err="1">
                <a:latin typeface="Arial Unicode MS" pitchFamily="34" charset="-122"/>
                <a:ea typeface="Arial Unicode MS" pitchFamily="34" charset="-122"/>
                <a:cs typeface="Arial Unicode MS" pitchFamily="34" charset="-122"/>
              </a:rPr>
              <a:t>ch</a:t>
            </a:r>
            <a:r>
              <a:rPr lang="zh-CN" altLang="zh-CN" sz="2200" b="0" dirty="0">
                <a:latin typeface="Arial Unicode MS" pitchFamily="34" charset="-122"/>
                <a:ea typeface="Arial Unicode MS" pitchFamily="34" charset="-122"/>
                <a:cs typeface="Arial Unicode MS" pitchFamily="34" charset="-122"/>
              </a:rPr>
              <a:t>为操作符</a:t>
            </a: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 '(' &amp;&amp;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 == '0' ||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 ==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throw Error("'('</a:t>
            </a:r>
            <a:r>
              <a:rPr lang="zh-CN" altLang="zh-CN" sz="2200" b="0" dirty="0">
                <a:latin typeface="Arial Unicode MS" pitchFamily="34" charset="-122"/>
                <a:ea typeface="Arial Unicode MS" pitchFamily="34" charset="-122"/>
                <a:cs typeface="Arial Unicode MS" pitchFamily="34" charset="-122"/>
              </a:rPr>
              <a:t>前缺少操作符</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while (</a:t>
            </a:r>
            <a:r>
              <a:rPr lang="en-US" altLang="zh-CN" sz="2200" b="0" dirty="0" err="1">
                <a:latin typeface="Arial Unicode MS" pitchFamily="34" charset="-122"/>
                <a:ea typeface="Arial Unicode MS" pitchFamily="34" charset="-122"/>
                <a:cs typeface="Arial Unicode MS" pitchFamily="34" charset="-122"/>
              </a:rPr>
              <a:t>OperPrior</a:t>
            </a:r>
            <a:r>
              <a:rPr lang="en-US" altLang="zh-CN" sz="2200" b="0" dirty="0">
                <a:latin typeface="Arial Unicode MS" pitchFamily="34" charset="-122"/>
                <a:ea typeface="Arial Unicode MS" pitchFamily="34" charset="-122"/>
                <a:cs typeface="Arial Unicode MS" pitchFamily="34" charset="-122"/>
              </a:rPr>
              <a:t>(op,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 2)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operandCount</a:t>
            </a:r>
            <a:r>
              <a:rPr lang="en-US" altLang="zh-CN" sz="2200" b="0" dirty="0">
                <a:latin typeface="Arial Unicode MS" pitchFamily="34" charset="-122"/>
                <a:ea typeface="Arial Unicode MS" pitchFamily="34" charset="-122"/>
                <a:cs typeface="Arial Unicode MS" pitchFamily="34" charset="-122"/>
              </a:rPr>
              <a:t> &lt; 2)   throw Error("</a:t>
            </a:r>
            <a:r>
              <a:rPr lang="zh-CN" altLang="zh-CN" sz="2200" b="0" dirty="0">
                <a:latin typeface="Arial Unicode MS" pitchFamily="34" charset="-122"/>
                <a:ea typeface="Arial Unicode MS" pitchFamily="34" charset="-122"/>
                <a:cs typeface="Arial Unicode MS" pitchFamily="34" charset="-122"/>
              </a:rPr>
              <a:t>缺少操作数</a:t>
            </a:r>
            <a:r>
              <a:rPr lang="en-US" altLang="zh-CN" sz="2200" b="0" dirty="0">
                <a:latin typeface="Arial Unicode MS" pitchFamily="34" charset="-122"/>
                <a:ea typeface="Arial Unicode MS" pitchFamily="34" charset="-122"/>
                <a:cs typeface="Arial Unicode MS" pitchFamily="34" charset="-122"/>
              </a:rPr>
              <a:t>!");</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operandCount</a:t>
            </a: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optr.Pop</a:t>
            </a:r>
            <a:r>
              <a:rPr lang="en-US" altLang="zh-CN" sz="2200" b="0" dirty="0">
                <a:latin typeface="Arial Unicode MS" pitchFamily="34" charset="-122"/>
                <a:ea typeface="Arial Unicode MS" pitchFamily="34" charset="-122"/>
                <a:cs typeface="Arial Unicode MS" pitchFamily="34" charset="-122"/>
              </a:rPr>
              <a:t>(op);   </a:t>
            </a:r>
            <a:r>
              <a:rPr lang="en-US" altLang="zh-CN" sz="2200" b="0" dirty="0" err="1">
                <a:latin typeface="Arial Unicode MS" pitchFamily="34" charset="-122"/>
                <a:ea typeface="Arial Unicode MS" pitchFamily="34" charset="-122"/>
                <a:cs typeface="Arial Unicode MS" pitchFamily="34" charset="-122"/>
              </a:rPr>
              <a:t>cout</a:t>
            </a:r>
            <a:r>
              <a:rPr lang="en-US" altLang="zh-CN" sz="2200" b="0" dirty="0">
                <a:latin typeface="Arial Unicode MS" pitchFamily="34" charset="-122"/>
                <a:ea typeface="Arial Unicode MS" pitchFamily="34" charset="-122"/>
                <a:cs typeface="Arial Unicode MS" pitchFamily="34" charset="-122"/>
              </a:rPr>
              <a:t> &lt;&lt; op &lt;&lt; "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optr.Top</a:t>
            </a:r>
            <a:r>
              <a:rPr lang="en-US" altLang="zh-CN" sz="2200" b="0" dirty="0">
                <a:latin typeface="Arial Unicode MS" pitchFamily="34" charset="-122"/>
                <a:ea typeface="Arial Unicode MS" pitchFamily="34" charset="-122"/>
                <a:cs typeface="Arial Unicode MS" pitchFamily="34" charset="-122"/>
              </a:rPr>
              <a:t>(op) == UNDER_FLOW)</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throw Error("</a:t>
            </a:r>
            <a:r>
              <a:rPr lang="zh-CN" altLang="zh-CN" sz="2200" b="0" dirty="0">
                <a:latin typeface="Arial Unicode MS" pitchFamily="34" charset="-122"/>
                <a:ea typeface="Arial Unicode MS" pitchFamily="34" charset="-122"/>
                <a:cs typeface="Arial Unicode MS" pitchFamily="34" charset="-122"/>
              </a:rPr>
              <a:t>缺少操作符</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p:txBody>
      </p:sp>
    </p:spTree>
  </p:cSld>
  <p:clrMapOvr>
    <a:masterClrMapping/>
  </p:clrMapOvr>
  <p:transition>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dirty="0"/>
              <a:t>中缀式转换为后缀式的算法</a:t>
            </a:r>
            <a:endParaRPr lang="zh-CN" altLang="en-US" dirty="0">
              <a:latin typeface="黑体" pitchFamily="49" charset="-122"/>
              <a:ea typeface="黑体" pitchFamily="49" charset="-122"/>
            </a:endParaRPr>
          </a:p>
        </p:txBody>
      </p:sp>
      <p:sp>
        <p:nvSpPr>
          <p:cNvPr id="3" name="文本占位符 2"/>
          <p:cNvSpPr>
            <a:spLocks noGrp="1"/>
          </p:cNvSpPr>
          <p:nvPr>
            <p:ph type="body" idx="1"/>
          </p:nvPr>
        </p:nvSpPr>
        <p:spPr>
          <a:xfrm>
            <a:off x="395288" y="1268413"/>
            <a:ext cx="7993062" cy="5589587"/>
          </a:xfrm>
        </p:spPr>
        <p:txBody>
          <a:bodyPr/>
          <a:lstStyle/>
          <a:p>
            <a:pPr>
              <a:spcBef>
                <a:spcPts val="0"/>
              </a:spcBef>
              <a:defRPr/>
            </a:pPr>
            <a:r>
              <a:rPr lang="en-US" altLang="zh-CN" sz="2200" b="0" dirty="0">
                <a:latin typeface="Arial Unicode MS" pitchFamily="34" charset="-122"/>
                <a:ea typeface="Arial Unicode MS" pitchFamily="34" charset="-122"/>
                <a:cs typeface="Arial Unicode MS" pitchFamily="34" charset="-122"/>
              </a:rPr>
              <a:t>	 switch (</a:t>
            </a:r>
            <a:r>
              <a:rPr lang="en-US" altLang="zh-CN" sz="2200" b="0" dirty="0" err="1">
                <a:latin typeface="Arial Unicode MS" pitchFamily="34" charset="-122"/>
                <a:ea typeface="Arial Unicode MS" pitchFamily="34" charset="-122"/>
                <a:cs typeface="Arial Unicode MS" pitchFamily="34" charset="-122"/>
              </a:rPr>
              <a:t>OperPrior</a:t>
            </a:r>
            <a:r>
              <a:rPr lang="en-US" altLang="zh-CN" sz="2200" b="0" dirty="0">
                <a:latin typeface="Arial Unicode MS" pitchFamily="34" charset="-122"/>
                <a:ea typeface="Arial Unicode MS" pitchFamily="34" charset="-122"/>
                <a:cs typeface="Arial Unicode MS" pitchFamily="34" charset="-122"/>
              </a:rPr>
              <a:t>(op,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case -1 : throw Error("</a:t>
            </a:r>
            <a:r>
              <a:rPr lang="zh-CN" altLang="zh-CN" sz="2200" b="0" dirty="0">
                <a:latin typeface="Arial Unicode MS" pitchFamily="34" charset="-122"/>
                <a:ea typeface="Arial Unicode MS" pitchFamily="34" charset="-122"/>
                <a:cs typeface="Arial Unicode MS" pitchFamily="34" charset="-122"/>
              </a:rPr>
              <a:t>括号不匹配</a:t>
            </a: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case 0 : </a:t>
            </a:r>
            <a:r>
              <a:rPr lang="en-US" altLang="zh-CN" sz="2200" b="0" dirty="0" err="1">
                <a:latin typeface="Arial Unicode MS" pitchFamily="34" charset="-122"/>
                <a:ea typeface="Arial Unicode MS" pitchFamily="34" charset="-122"/>
                <a:cs typeface="Arial Unicode MS" pitchFamily="34" charset="-122"/>
              </a:rPr>
              <a:t>optr.Pop</a:t>
            </a:r>
            <a:r>
              <a:rPr lang="en-US" altLang="zh-CN" sz="2200" b="0" dirty="0">
                <a:latin typeface="Arial Unicode MS" pitchFamily="34" charset="-122"/>
                <a:ea typeface="Arial Unicode MS" pitchFamily="34" charset="-122"/>
                <a:cs typeface="Arial Unicode MS" pitchFamily="34" charset="-122"/>
              </a:rPr>
              <a:t>(op);</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optr.Top</a:t>
            </a:r>
            <a:r>
              <a:rPr lang="en-US" altLang="zh-CN" sz="2200" b="0" dirty="0">
                <a:latin typeface="Arial Unicode MS" pitchFamily="34" charset="-122"/>
                <a:ea typeface="Arial Unicode MS" pitchFamily="34" charset="-122"/>
                <a:cs typeface="Arial Unicode MS" pitchFamily="34" charset="-122"/>
              </a:rPr>
              <a:t>(op) == UNDER_FLOW)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throw Error("</a:t>
            </a:r>
            <a:r>
              <a:rPr lang="zh-CN" altLang="zh-CN" sz="2200" b="0" dirty="0">
                <a:latin typeface="Arial Unicode MS" pitchFamily="34" charset="-122"/>
                <a:ea typeface="Arial Unicode MS" pitchFamily="34" charset="-122"/>
                <a:cs typeface="Arial Unicode MS" pitchFamily="34" charset="-122"/>
              </a:rPr>
              <a:t>缺少操作符</a:t>
            </a:r>
            <a:r>
              <a:rPr lang="en-US" altLang="zh-CN" sz="2200" b="0" dirty="0">
                <a:latin typeface="Arial Unicode MS" pitchFamily="34" charset="-122"/>
                <a:ea typeface="Arial Unicode MS" pitchFamily="34" charset="-122"/>
                <a:cs typeface="Arial Unicode MS" pitchFamily="34" charset="-122"/>
              </a:rPr>
              <a:t>!"); </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GetChar</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break;</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case 1 : </a:t>
            </a:r>
            <a:r>
              <a:rPr lang="en-US" altLang="zh-CN" sz="2200" b="0" dirty="0" err="1">
                <a:latin typeface="Arial Unicode MS" pitchFamily="34" charset="-122"/>
                <a:ea typeface="Arial Unicode MS" pitchFamily="34" charset="-122"/>
                <a:cs typeface="Arial Unicode MS" pitchFamily="34" charset="-122"/>
              </a:rPr>
              <a:t>optr.Push</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op=</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priorChar</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ch</a:t>
            </a:r>
            <a:r>
              <a:rPr lang="en-US" altLang="zh-CN" sz="2200" b="0" dirty="0">
                <a:latin typeface="Arial Unicode MS" pitchFamily="34" charset="-122"/>
                <a:ea typeface="Arial Unicode MS" pitchFamily="34" charset="-122"/>
                <a:cs typeface="Arial Unicode MS" pitchFamily="34" charset="-122"/>
              </a:rPr>
              <a:t>=</a:t>
            </a:r>
            <a:r>
              <a:rPr lang="en-US" altLang="zh-CN" sz="2200" b="0" dirty="0" err="1">
                <a:latin typeface="Arial Unicode MS" pitchFamily="34" charset="-122"/>
                <a:ea typeface="Arial Unicode MS" pitchFamily="34" charset="-122"/>
                <a:cs typeface="Arial Unicode MS" pitchFamily="34" charset="-122"/>
              </a:rPr>
              <a:t>GetChar</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break;</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   if (</a:t>
            </a:r>
            <a:r>
              <a:rPr lang="en-US" altLang="zh-CN" sz="2200" b="0" dirty="0" err="1">
                <a:latin typeface="Arial Unicode MS" pitchFamily="34" charset="-122"/>
                <a:ea typeface="Arial Unicode MS" pitchFamily="34" charset="-122"/>
                <a:cs typeface="Arial Unicode MS" pitchFamily="34" charset="-122"/>
              </a:rPr>
              <a:t>operandCount</a:t>
            </a:r>
            <a:r>
              <a:rPr lang="en-US" altLang="zh-CN" sz="2200" b="0" dirty="0">
                <a:latin typeface="Arial Unicode MS" pitchFamily="34" charset="-122"/>
                <a:ea typeface="Arial Unicode MS" pitchFamily="34" charset="-122"/>
                <a:cs typeface="Arial Unicode MS" pitchFamily="34" charset="-122"/>
              </a:rPr>
              <a:t> != 1)      throw Error("</a:t>
            </a:r>
            <a:r>
              <a:rPr lang="zh-CN" altLang="zh-CN" sz="2200" b="0" dirty="0">
                <a:latin typeface="Arial Unicode MS" pitchFamily="34" charset="-122"/>
                <a:ea typeface="Arial Unicode MS" pitchFamily="34" charset="-122"/>
                <a:cs typeface="Arial Unicode MS" pitchFamily="34" charset="-122"/>
              </a:rPr>
              <a:t>缺少操作数</a:t>
            </a:r>
            <a:r>
              <a:rPr lang="en-US" altLang="zh-CN" sz="2200" b="0" dirty="0">
                <a:latin typeface="Arial Unicode MS" pitchFamily="34" charset="-122"/>
                <a:ea typeface="Arial Unicode MS" pitchFamily="34" charset="-122"/>
                <a:cs typeface="Arial Unicode MS" pitchFamily="34" charset="-122"/>
              </a:rPr>
              <a:t>!");</a:t>
            </a:r>
          </a:p>
          <a:p>
            <a:pPr>
              <a:spcBef>
                <a:spcPts val="0"/>
              </a:spcBef>
              <a:defRPr/>
            </a:pPr>
            <a:r>
              <a:rPr lang="en-US" altLang="zh-CN" sz="2200" b="0" dirty="0">
                <a:latin typeface="Arial Unicode MS" pitchFamily="34" charset="-122"/>
                <a:ea typeface="Arial Unicode MS" pitchFamily="34" charset="-122"/>
                <a:cs typeface="Arial Unicode MS" pitchFamily="34" charset="-122"/>
              </a:rPr>
              <a:t>   </a:t>
            </a:r>
            <a:r>
              <a:rPr lang="en-US" altLang="zh-CN" sz="2200" b="0" dirty="0" err="1">
                <a:latin typeface="Arial Unicode MS" pitchFamily="34" charset="-122"/>
                <a:ea typeface="Arial Unicode MS" pitchFamily="34" charset="-122"/>
                <a:cs typeface="Arial Unicode MS" pitchFamily="34" charset="-122"/>
              </a:rPr>
              <a:t>cout</a:t>
            </a:r>
            <a:r>
              <a:rPr lang="en-US" altLang="zh-CN" sz="2200" b="0" dirty="0">
                <a:latin typeface="Arial Unicode MS" pitchFamily="34" charset="-122"/>
                <a:ea typeface="Arial Unicode MS" pitchFamily="34" charset="-122"/>
                <a:cs typeface="Arial Unicode MS" pitchFamily="34" charset="-122"/>
              </a:rPr>
              <a:t> &lt;&lt; </a:t>
            </a:r>
            <a:r>
              <a:rPr lang="en-US" altLang="zh-CN" sz="2200" b="0" dirty="0" err="1">
                <a:latin typeface="Arial Unicode MS" pitchFamily="34" charset="-122"/>
                <a:ea typeface="Arial Unicode MS" pitchFamily="34" charset="-122"/>
                <a:cs typeface="Arial Unicode MS" pitchFamily="34" charset="-122"/>
              </a:rPr>
              <a:t>endl</a:t>
            </a:r>
            <a:r>
              <a:rPr lang="en-US" altLang="zh-CN" sz="2200" b="0" dirty="0">
                <a:latin typeface="Arial Unicode MS" pitchFamily="34" charset="-122"/>
                <a:ea typeface="Arial Unicode MS" pitchFamily="34" charset="-122"/>
                <a:cs typeface="Arial Unicode MS" pitchFamily="34" charset="-122"/>
              </a:rPr>
              <a:t>;</a:t>
            </a:r>
            <a:endParaRPr lang="zh-CN" altLang="zh-CN" sz="2200" b="0" dirty="0">
              <a:latin typeface="Arial Unicode MS" pitchFamily="34" charset="-122"/>
              <a:ea typeface="Arial Unicode MS" pitchFamily="34" charset="-122"/>
              <a:cs typeface="Arial Unicode MS" pitchFamily="34" charset="-122"/>
            </a:endParaRPr>
          </a:p>
          <a:p>
            <a:pPr>
              <a:spcBef>
                <a:spcPts val="0"/>
              </a:spcBef>
              <a:defRPr/>
            </a:pPr>
            <a:r>
              <a:rPr lang="en-US" altLang="zh-CN" sz="2200" b="0" dirty="0">
                <a:latin typeface="Arial Unicode MS" pitchFamily="34" charset="-122"/>
                <a:ea typeface="Arial Unicode MS" pitchFamily="34" charset="-122"/>
                <a:cs typeface="Arial Unicode MS" pitchFamily="34" charset="-122"/>
              </a:rPr>
              <a:t>};</a:t>
            </a:r>
            <a:endParaRPr lang="zh-CN" altLang="zh-CN" sz="2200" b="0" dirty="0">
              <a:latin typeface="Arial Unicode MS" pitchFamily="34" charset="-122"/>
              <a:ea typeface="Arial Unicode MS" pitchFamily="34" charset="-122"/>
              <a:cs typeface="Arial Unicode MS" pitchFamily="34" charset="-122"/>
            </a:endParaRPr>
          </a:p>
        </p:txBody>
      </p:sp>
    </p:spTree>
  </p:cSld>
  <p:clrMapOvr>
    <a:masterClrMapping/>
  </p:clrMapOvr>
  <p:transition>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628446" cy="5075238"/>
          </a:xfrm>
        </p:spPr>
        <p:txBody>
          <a:bodyPr/>
          <a:lstStyle/>
          <a:p>
            <a:pPr eaLnBrk="1" hangingPunct="1">
              <a:lnSpc>
                <a:spcPct val="130000"/>
              </a:lnSpc>
              <a:spcBef>
                <a:spcPct val="50000"/>
              </a:spcBef>
              <a:defRPr/>
            </a:pPr>
            <a:r>
              <a:rPr kumimoji="1" lang="zh-CN" altLang="en-US" dirty="0">
                <a:ea typeface="宋体" pitchFamily="2" charset="-122"/>
              </a:rPr>
              <a:t>　　栈的顺序存储结构是一种静态的存储结构，必须确定存储空间的大小，太大会造成存储空间的浪费，太小会因栈满而产生溢出。</a:t>
            </a:r>
          </a:p>
          <a:p>
            <a:pPr eaLnBrk="1" hangingPunct="1">
              <a:lnSpc>
                <a:spcPct val="130000"/>
              </a:lnSpc>
              <a:spcBef>
                <a:spcPct val="50000"/>
              </a:spcBef>
              <a:defRPr/>
            </a:pPr>
            <a:r>
              <a:rPr kumimoji="1" lang="zh-CN" altLang="en-US" dirty="0">
                <a:ea typeface="宋体" pitchFamily="2" charset="-122"/>
              </a:rPr>
              <a:t>　　栈的链接存储结构是一种动态的存储结构，因为结点是动态分配的，所以不会出现溢出问题。</a:t>
            </a:r>
            <a:endParaRPr kumimoji="1" lang="en-US" altLang="zh-CN" dirty="0">
              <a:ea typeface="宋体" pitchFamily="2" charset="-122"/>
            </a:endParaRPr>
          </a:p>
          <a:p>
            <a:pPr>
              <a:defRPr/>
            </a:pPr>
            <a:endParaRPr lang="zh-CN" altLang="en-US" dirty="0"/>
          </a:p>
        </p:txBody>
      </p:sp>
      <p:sp>
        <p:nvSpPr>
          <p:cNvPr id="45058"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栈的两种存储结构的比较</a:t>
            </a:r>
            <a:endParaRPr lang="en-US" altLang="zh-CN" sz="3800" dirty="0">
              <a:latin typeface="黑体" pitchFamily="49" charset="-122"/>
              <a:ea typeface="黑体" pitchFamily="49" charset="-122"/>
            </a:endParaRPr>
          </a:p>
        </p:txBody>
      </p:sp>
    </p:spTree>
  </p:cSld>
  <p:clrMapOvr>
    <a:masterClrMapping/>
  </p:clrMapOvr>
  <p:transition>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664450" cy="5075238"/>
          </a:xfrm>
        </p:spPr>
        <p:txBody>
          <a:bodyPr/>
          <a:lstStyle/>
          <a:p>
            <a:pPr>
              <a:lnSpc>
                <a:spcPct val="120000"/>
              </a:lnSpc>
              <a:defRPr/>
            </a:pPr>
            <a:r>
              <a:rPr kumimoji="1" lang="zh-CN" altLang="en-US" dirty="0">
                <a:solidFill>
                  <a:srgbClr val="FF0000"/>
                </a:solidFill>
                <a:effectLst>
                  <a:outerShdw blurRad="38100" dist="38100" dir="2700000" algn="tl">
                    <a:srgbClr val="C0C0C0"/>
                  </a:outerShdw>
                </a:effectLst>
                <a:ea typeface="宋体" pitchFamily="2" charset="-122"/>
              </a:rPr>
              <a:t>队列 </a:t>
            </a:r>
            <a:r>
              <a:rPr kumimoji="1" lang="en-US" altLang="zh-CN" dirty="0">
                <a:latin typeface="Times New Roman" panose="02020603050405020304" pitchFamily="18" charset="0"/>
                <a:ea typeface="宋体" pitchFamily="2" charset="-122"/>
                <a:cs typeface="Times New Roman" panose="02020603050405020304" pitchFamily="18" charset="0"/>
              </a:rPr>
              <a:t>(Queue)</a:t>
            </a:r>
            <a:r>
              <a:rPr kumimoji="1" lang="zh-CN" altLang="en-US" dirty="0">
                <a:ea typeface="宋体" pitchFamily="2" charset="-122"/>
              </a:rPr>
              <a:t>是另一种限定性的线性表，它只允许在表的一端插入元素，而在另一端删除元素，所以队列具有</a:t>
            </a:r>
            <a:r>
              <a:rPr kumimoji="1" lang="zh-CN" altLang="en-US" dirty="0">
                <a:solidFill>
                  <a:srgbClr val="FF0000"/>
                </a:solidFill>
                <a:effectLst>
                  <a:outerShdw blurRad="38100" dist="38100" dir="2700000" algn="tl">
                    <a:srgbClr val="C0C0C0"/>
                  </a:outerShdw>
                </a:effectLst>
                <a:ea typeface="宋体" pitchFamily="2" charset="-122"/>
              </a:rPr>
              <a:t>先进先出</a:t>
            </a:r>
            <a:r>
              <a:rPr kumimoji="1" lang="en-US" altLang="zh-CN" dirty="0">
                <a:latin typeface="Times New Roman" panose="02020603050405020304" pitchFamily="18" charset="0"/>
                <a:ea typeface="宋体" pitchFamily="2" charset="-122"/>
                <a:cs typeface="Times New Roman" panose="02020603050405020304" pitchFamily="18" charset="0"/>
              </a:rPr>
              <a:t>(Fist In Fist Out</a:t>
            </a:r>
            <a:r>
              <a:rPr kumimoji="1" lang="zh-CN" altLang="en-US" dirty="0">
                <a:ea typeface="宋体" pitchFamily="2" charset="-122"/>
              </a:rPr>
              <a:t>， 缩写为</a:t>
            </a:r>
            <a:r>
              <a:rPr kumimoji="1" lang="en-US" altLang="zh-CN" dirty="0">
                <a:latin typeface="Times New Roman" panose="02020603050405020304" pitchFamily="18" charset="0"/>
                <a:ea typeface="宋体" pitchFamily="2" charset="-122"/>
                <a:cs typeface="Times New Roman" panose="02020603050405020304" pitchFamily="18" charset="0"/>
              </a:rPr>
              <a:t>FIFO)</a:t>
            </a:r>
            <a:r>
              <a:rPr kumimoji="1" lang="zh-CN" altLang="en-US" dirty="0">
                <a:ea typeface="宋体" pitchFamily="2" charset="-122"/>
              </a:rPr>
              <a:t>的特性。</a:t>
            </a:r>
            <a:endParaRPr kumimoji="1" lang="en-US" altLang="zh-CN" dirty="0">
              <a:ea typeface="宋体" pitchFamily="2" charset="-122"/>
            </a:endParaRPr>
          </a:p>
          <a:p>
            <a:pPr>
              <a:lnSpc>
                <a:spcPct val="120000"/>
              </a:lnSpc>
              <a:defRPr/>
            </a:pPr>
            <a:r>
              <a:rPr kumimoji="1" lang="zh-CN" altLang="en-US" dirty="0">
                <a:ea typeface="宋体" pitchFamily="2" charset="-122"/>
              </a:rPr>
              <a:t>在队列中，允许插入的一端叫做</a:t>
            </a:r>
            <a:r>
              <a:rPr kumimoji="1" lang="zh-CN" altLang="en-US" dirty="0">
                <a:solidFill>
                  <a:srgbClr val="FF0000"/>
                </a:solidFill>
                <a:effectLst>
                  <a:outerShdw blurRad="38100" dist="38100" dir="2700000" algn="tl">
                    <a:srgbClr val="C0C0C0"/>
                  </a:outerShdw>
                </a:effectLst>
                <a:ea typeface="宋体" pitchFamily="2" charset="-122"/>
              </a:rPr>
              <a:t>队尾</a:t>
            </a:r>
            <a:r>
              <a:rPr kumimoji="1" lang="en-US" altLang="zh-CN" dirty="0">
                <a:latin typeface="Times New Roman" panose="02020603050405020304" pitchFamily="18" charset="0"/>
                <a:ea typeface="宋体" pitchFamily="2" charset="-122"/>
                <a:cs typeface="Times New Roman" panose="02020603050405020304" pitchFamily="18" charset="0"/>
              </a:rPr>
              <a:t>(rear)</a:t>
            </a:r>
            <a:r>
              <a:rPr kumimoji="1" lang="zh-CN" altLang="en-US" dirty="0">
                <a:ea typeface="宋体" pitchFamily="2" charset="-122"/>
              </a:rPr>
              <a:t>，允许删除的一端则称为</a:t>
            </a:r>
            <a:r>
              <a:rPr kumimoji="1" lang="zh-CN" altLang="en-US" dirty="0">
                <a:solidFill>
                  <a:srgbClr val="FF0000"/>
                </a:solidFill>
                <a:effectLst>
                  <a:outerShdw blurRad="38100" dist="38100" dir="2700000" algn="tl">
                    <a:srgbClr val="C0C0C0"/>
                  </a:outerShdw>
                </a:effectLst>
                <a:ea typeface="宋体" pitchFamily="2" charset="-122"/>
              </a:rPr>
              <a:t>队头</a:t>
            </a:r>
            <a:r>
              <a:rPr kumimoji="1" lang="en-US" altLang="zh-CN" dirty="0">
                <a:latin typeface="Times New Roman" panose="02020603050405020304" pitchFamily="18" charset="0"/>
                <a:ea typeface="宋体" pitchFamily="2" charset="-122"/>
                <a:cs typeface="Times New Roman" panose="02020603050405020304" pitchFamily="18" charset="0"/>
              </a:rPr>
              <a:t>(front)</a:t>
            </a:r>
            <a:r>
              <a:rPr kumimoji="1" lang="zh-CN" altLang="en-US" dirty="0">
                <a:ea typeface="宋体" pitchFamily="2" charset="-122"/>
              </a:rPr>
              <a:t>。 </a:t>
            </a:r>
            <a:endParaRPr kumimoji="1" lang="en-US" altLang="zh-CN" dirty="0">
              <a:ea typeface="宋体" pitchFamily="2" charset="-122"/>
            </a:endParaRPr>
          </a:p>
          <a:p>
            <a:pPr>
              <a:lnSpc>
                <a:spcPct val="120000"/>
              </a:lnSpc>
              <a:defRPr/>
            </a:pPr>
            <a:r>
              <a:rPr kumimoji="1" lang="zh-CN" altLang="en-US" dirty="0">
                <a:ea typeface="宋体" pitchFamily="2" charset="-122"/>
              </a:rPr>
              <a:t>在队列中插入一个新元素的操作简称为</a:t>
            </a:r>
            <a:r>
              <a:rPr kumimoji="1" lang="zh-CN" altLang="en-US" dirty="0">
                <a:solidFill>
                  <a:srgbClr val="FF0000"/>
                </a:solidFill>
                <a:effectLst>
                  <a:outerShdw blurRad="38100" dist="38100" dir="2700000" algn="tl">
                    <a:srgbClr val="C0C0C0"/>
                  </a:outerShdw>
                </a:effectLst>
                <a:ea typeface="宋体" pitchFamily="2" charset="-122"/>
              </a:rPr>
              <a:t>进队</a:t>
            </a:r>
            <a:r>
              <a:rPr kumimoji="1" lang="zh-CN" altLang="en-US" dirty="0">
                <a:ea typeface="宋体" pitchFamily="2" charset="-122"/>
              </a:rPr>
              <a:t>或</a:t>
            </a:r>
            <a:r>
              <a:rPr kumimoji="1" lang="zh-CN" altLang="en-US" dirty="0">
                <a:solidFill>
                  <a:srgbClr val="FF0000"/>
                </a:solidFill>
                <a:effectLst>
                  <a:outerShdw blurRad="38100" dist="38100" dir="2700000" algn="tl">
                    <a:srgbClr val="C0C0C0"/>
                  </a:outerShdw>
                </a:effectLst>
                <a:ea typeface="宋体" pitchFamily="2" charset="-122"/>
              </a:rPr>
              <a:t>入队</a:t>
            </a:r>
            <a:r>
              <a:rPr kumimoji="1" lang="zh-CN" altLang="en-US" dirty="0">
                <a:ea typeface="宋体" pitchFamily="2" charset="-122"/>
              </a:rPr>
              <a:t>，新元素进队后就成为新的队尾元素；</a:t>
            </a:r>
            <a:endParaRPr kumimoji="1" lang="en-US" altLang="zh-CN" dirty="0">
              <a:ea typeface="宋体" pitchFamily="2" charset="-122"/>
            </a:endParaRPr>
          </a:p>
          <a:p>
            <a:pPr>
              <a:lnSpc>
                <a:spcPct val="120000"/>
              </a:lnSpc>
              <a:defRPr/>
            </a:pPr>
            <a:r>
              <a:rPr kumimoji="1" lang="zh-CN" altLang="en-US" dirty="0">
                <a:ea typeface="宋体" pitchFamily="2" charset="-122"/>
              </a:rPr>
              <a:t>从队列中删除一个元素的操作简称为</a:t>
            </a:r>
            <a:r>
              <a:rPr kumimoji="1" lang="zh-CN" altLang="en-US" dirty="0">
                <a:solidFill>
                  <a:srgbClr val="FF0000"/>
                </a:solidFill>
                <a:effectLst>
                  <a:outerShdw blurRad="38100" dist="38100" dir="2700000" algn="tl">
                    <a:srgbClr val="C0C0C0"/>
                  </a:outerShdw>
                </a:effectLst>
                <a:ea typeface="宋体" pitchFamily="2" charset="-122"/>
              </a:rPr>
              <a:t>出队</a:t>
            </a:r>
            <a:r>
              <a:rPr kumimoji="1" lang="zh-CN" altLang="en-US" dirty="0">
                <a:ea typeface="宋体" pitchFamily="2" charset="-122"/>
              </a:rPr>
              <a:t>或</a:t>
            </a:r>
            <a:r>
              <a:rPr kumimoji="1" lang="zh-CN" altLang="en-US" dirty="0">
                <a:solidFill>
                  <a:srgbClr val="FF0000"/>
                </a:solidFill>
                <a:effectLst>
                  <a:outerShdw blurRad="38100" dist="38100" dir="2700000" algn="tl">
                    <a:srgbClr val="C0C0C0"/>
                  </a:outerShdw>
                </a:effectLst>
                <a:ea typeface="宋体" pitchFamily="2" charset="-122"/>
              </a:rPr>
              <a:t>离队</a:t>
            </a:r>
            <a:r>
              <a:rPr kumimoji="1" lang="zh-CN" altLang="en-US" dirty="0">
                <a:ea typeface="宋体" pitchFamily="2" charset="-122"/>
              </a:rPr>
              <a:t>，当元素出队后，其后继元素就成为新的队头元素</a:t>
            </a:r>
          </a:p>
        </p:txBody>
      </p:sp>
      <p:sp>
        <p:nvSpPr>
          <p:cNvPr id="54274" name="Rectangle 2"/>
          <p:cNvSpPr>
            <a:spLocks noGrp="1" noChangeArrowheads="1"/>
          </p:cNvSpPr>
          <p:nvPr>
            <p:ph type="title"/>
          </p:nvPr>
        </p:nvSpPr>
        <p:spPr>
          <a:xfrm>
            <a:off x="993775" y="142875"/>
            <a:ext cx="7754938" cy="838200"/>
          </a:xfrm>
        </p:spPr>
        <p:txBody>
          <a:bodyPr/>
          <a:lstStyle/>
          <a:p>
            <a:pPr eaLnBrk="1" hangingPunct="1">
              <a:defRPr/>
            </a:pPr>
            <a:r>
              <a:rPr lang="en-US" altLang="zh-CN" sz="4600" dirty="0">
                <a:latin typeface="黑体" pitchFamily="49" charset="-122"/>
                <a:ea typeface="黑体" pitchFamily="49" charset="-122"/>
              </a:rPr>
              <a:t>4.2 </a:t>
            </a:r>
            <a:r>
              <a:rPr lang="zh-CN" altLang="en-US" sz="4600" dirty="0">
                <a:latin typeface="黑体" pitchFamily="49" charset="-122"/>
                <a:ea typeface="黑体" pitchFamily="49" charset="-122"/>
              </a:rPr>
              <a:t>队列</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4" name="Picture 7" descr="一叠碗"/>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463" y="2735263"/>
            <a:ext cx="131762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标题 5"/>
          <p:cNvSpPr>
            <a:spLocks noGrp="1"/>
          </p:cNvSpPr>
          <p:nvPr>
            <p:ph type="title"/>
          </p:nvPr>
        </p:nvSpPr>
        <p:spPr>
          <a:xfrm>
            <a:off x="993775" y="261938"/>
            <a:ext cx="7754938" cy="720725"/>
          </a:xfrm>
        </p:spPr>
        <p:txBody>
          <a:bodyPr/>
          <a:lstStyle/>
          <a:p>
            <a:r>
              <a:rPr lang="zh-CN" altLang="en-US">
                <a:latin typeface="黑体" pitchFamily="49" charset="-122"/>
                <a:ea typeface="黑体" pitchFamily="49" charset="-122"/>
              </a:rPr>
              <a:t>栈的实例</a:t>
            </a:r>
          </a:p>
        </p:txBody>
      </p:sp>
      <p:sp>
        <p:nvSpPr>
          <p:cNvPr id="7" name="内容占位符 6"/>
          <p:cNvSpPr>
            <a:spLocks noGrp="1"/>
          </p:cNvSpPr>
          <p:nvPr>
            <p:ph sz="half" idx="1"/>
          </p:nvPr>
        </p:nvSpPr>
        <p:spPr>
          <a:xfrm>
            <a:off x="336550" y="1484313"/>
            <a:ext cx="3749675" cy="4608512"/>
          </a:xfrm>
        </p:spPr>
        <p:txBody>
          <a:bodyPr/>
          <a:lstStyle/>
          <a:p>
            <a:pPr>
              <a:defRPr/>
            </a:pPr>
            <a:r>
              <a:rPr kumimoji="1" lang="zh-CN" altLang="en-US" b="1" dirty="0">
                <a:latin typeface="黑体" pitchFamily="2" charset="-122"/>
                <a:ea typeface="黑体" pitchFamily="2" charset="-122"/>
              </a:rPr>
              <a:t>日常生活中的叠碗</a:t>
            </a:r>
            <a:endParaRPr lang="zh-CN" altLang="en-US" dirty="0">
              <a:latin typeface="黑体" pitchFamily="2" charset="-122"/>
              <a:ea typeface="黑体" pitchFamily="2"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15364"/>
                                        </p:tgtEl>
                                        <p:attrNameLst>
                                          <p:attrName>style.visibility</p:attrName>
                                        </p:attrNameLst>
                                      </p:cBhvr>
                                      <p:to>
                                        <p:strVal val="visible"/>
                                      </p:to>
                                    </p:set>
                                    <p:anim calcmode="lin" valueType="num">
                                      <p:cBhvr additive="base">
                                        <p:cTn id="12" dur="500" fill="hold"/>
                                        <p:tgtEl>
                                          <p:spTgt spid="15364"/>
                                        </p:tgtEl>
                                        <p:attrNameLst>
                                          <p:attrName>ppt_x</p:attrName>
                                        </p:attrNameLst>
                                      </p:cBhvr>
                                      <p:tavLst>
                                        <p:tav tm="0">
                                          <p:val>
                                            <p:strVal val="#ppt_x"/>
                                          </p:val>
                                        </p:tav>
                                        <p:tav tm="100000">
                                          <p:val>
                                            <p:strVal val="#ppt_x"/>
                                          </p:val>
                                        </p:tav>
                                      </p:tavLst>
                                    </p:anim>
                                    <p:anim calcmode="lin" valueType="num">
                                      <p:cBhvr additive="base">
                                        <p:cTn id="13" dur="500" fill="hold"/>
                                        <p:tgtEl>
                                          <p:spTgt spid="153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9"/>
          <p:cNvSpPr txBox="1">
            <a:spLocks noChangeArrowheads="1"/>
          </p:cNvSpPr>
          <p:nvPr/>
        </p:nvSpPr>
        <p:spPr bwMode="auto">
          <a:xfrm>
            <a:off x="2644775" y="4508500"/>
            <a:ext cx="35528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400"/>
              <a:t>图</a:t>
            </a:r>
            <a:r>
              <a:rPr kumimoji="1" lang="en-US" altLang="zh-CN" sz="2400"/>
              <a:t>4.6 </a:t>
            </a:r>
            <a:r>
              <a:rPr kumimoji="1" lang="zh-CN" altLang="en-US" sz="2400"/>
              <a:t>队列的结构示意图 </a:t>
            </a:r>
          </a:p>
        </p:txBody>
      </p:sp>
      <p:pic>
        <p:nvPicPr>
          <p:cNvPr id="58371"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1125" y="2349500"/>
            <a:ext cx="6269038"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标题 4"/>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队列</a:t>
            </a:r>
            <a:endParaRPr lang="zh-CN" altLang="en-US" dirty="0"/>
          </a:p>
        </p:txBody>
      </p:sp>
    </p:spTree>
  </p:cSld>
  <p:clrMapOvr>
    <a:masterClrMapping/>
  </p:clrMapOvr>
  <p:transition>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93775" y="142875"/>
            <a:ext cx="7754938" cy="838200"/>
          </a:xfrm>
        </p:spPr>
        <p:txBody>
          <a:bodyPr/>
          <a:lstStyle/>
          <a:p>
            <a:pPr>
              <a:defRPr/>
            </a:pPr>
            <a:r>
              <a:rPr lang="zh-CN" altLang="en-US" dirty="0"/>
              <a:t>队列的示例</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35488" y="1557338"/>
            <a:ext cx="3744912" cy="249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9750" y="3429000"/>
            <a:ext cx="381635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ntr" presetSubtype="16"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ppt_w</p:attrName>
                                        </p:attrNameLst>
                                      </p:cBhvr>
                                      <p:tavLst>
                                        <p:tav tm="0">
                                          <p:val>
                                            <p:fltVal val="0"/>
                                          </p:val>
                                        </p:tav>
                                        <p:tav tm="100000">
                                          <p:val>
                                            <p:strVal val="#ppt_w"/>
                                          </p:val>
                                        </p:tav>
                                      </p:tavLst>
                                    </p:anim>
                                    <p:anim calcmode="lin" valueType="num">
                                      <p:cBhvr>
                                        <p:cTn id="16" dur="500" fill="hold"/>
                                        <p:tgtEl>
                                          <p:spTgt spid="5"/>
                                        </p:tgtEl>
                                        <p:attrNameLst>
                                          <p:attrName>ppt_h</p:attrName>
                                        </p:attrNameLst>
                                      </p:cBhvr>
                                      <p:tavLst>
                                        <p:tav tm="0">
                                          <p:val>
                                            <p:fltVal val="0"/>
                                          </p:val>
                                        </p:tav>
                                        <p:tav tm="100000">
                                          <p:val>
                                            <p:strVal val="#ppt_h"/>
                                          </p:val>
                                        </p:tav>
                                      </p:tavLst>
                                    </p:anim>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00038" y="1384300"/>
            <a:ext cx="7521575" cy="5075238"/>
          </a:xfrm>
        </p:spPr>
        <p:txBody>
          <a:bodyPr/>
          <a:lstStyle/>
          <a:p>
            <a:pPr>
              <a:defRPr/>
            </a:pPr>
            <a:r>
              <a:rPr lang="en-US" altLang="zh-CN" dirty="0">
                <a:latin typeface="+mn-lt"/>
              </a:rPr>
              <a:t>(1) </a:t>
            </a:r>
            <a:r>
              <a:rPr lang="zh-CN" altLang="zh-CN" dirty="0">
                <a:latin typeface="+mn-lt"/>
              </a:rPr>
              <a:t>初始化：</a:t>
            </a:r>
            <a:r>
              <a:rPr lang="zh-CN" altLang="zh-CN" b="0" dirty="0">
                <a:latin typeface="+mn-lt"/>
              </a:rPr>
              <a:t>初始化一个空队列。</a:t>
            </a:r>
          </a:p>
          <a:p>
            <a:pPr>
              <a:defRPr/>
            </a:pPr>
            <a:r>
              <a:rPr lang="en-US" altLang="zh-CN" dirty="0">
                <a:latin typeface="+mn-lt"/>
              </a:rPr>
              <a:t>(2) </a:t>
            </a:r>
            <a:r>
              <a:rPr lang="zh-CN" altLang="zh-CN" dirty="0">
                <a:latin typeface="+mn-lt"/>
              </a:rPr>
              <a:t>求长度：</a:t>
            </a:r>
            <a:r>
              <a:rPr lang="zh-CN" altLang="zh-CN" b="0" dirty="0">
                <a:latin typeface="+mn-lt"/>
              </a:rPr>
              <a:t>统计队列中数据元素的数目。</a:t>
            </a:r>
          </a:p>
          <a:p>
            <a:pPr>
              <a:defRPr/>
            </a:pPr>
            <a:r>
              <a:rPr lang="en-US" altLang="zh-CN" dirty="0">
                <a:latin typeface="+mn-lt"/>
              </a:rPr>
              <a:t>(3) </a:t>
            </a:r>
            <a:r>
              <a:rPr lang="zh-CN" altLang="zh-CN" dirty="0">
                <a:latin typeface="+mn-lt"/>
              </a:rPr>
              <a:t>取队头元素：</a:t>
            </a:r>
            <a:r>
              <a:rPr lang="zh-CN" altLang="zh-CN" b="0" dirty="0">
                <a:latin typeface="+mn-lt"/>
              </a:rPr>
              <a:t>当队列不空时，取队头数据元素，并返回成功状态；否则返回不成功状态。</a:t>
            </a:r>
          </a:p>
          <a:p>
            <a:pPr>
              <a:defRPr/>
            </a:pPr>
            <a:r>
              <a:rPr lang="en-US" altLang="zh-CN" dirty="0">
                <a:latin typeface="+mn-lt"/>
              </a:rPr>
              <a:t>(4) </a:t>
            </a:r>
            <a:r>
              <a:rPr lang="zh-CN" altLang="zh-CN" dirty="0">
                <a:latin typeface="+mn-lt"/>
              </a:rPr>
              <a:t>入队：</a:t>
            </a:r>
            <a:r>
              <a:rPr lang="zh-CN" altLang="zh-CN" b="0" dirty="0">
                <a:latin typeface="+mn-lt"/>
              </a:rPr>
              <a:t>在队尾插入一个新元素。如果能顺利插入元素，则返回插入成功；否则返回插入失败。</a:t>
            </a:r>
          </a:p>
          <a:p>
            <a:pPr>
              <a:defRPr/>
            </a:pPr>
            <a:r>
              <a:rPr lang="en-US" altLang="zh-CN" dirty="0">
                <a:latin typeface="+mn-lt"/>
              </a:rPr>
              <a:t>(5) </a:t>
            </a:r>
            <a:r>
              <a:rPr lang="zh-CN" altLang="zh-CN" dirty="0">
                <a:latin typeface="+mn-lt"/>
              </a:rPr>
              <a:t>出队：</a:t>
            </a:r>
            <a:r>
              <a:rPr lang="zh-CN" altLang="zh-CN" b="0" dirty="0">
                <a:latin typeface="+mn-lt"/>
              </a:rPr>
              <a:t>当队列不为空时，删除队头元素，并返回出队成功；否则返回出队失败。</a:t>
            </a:r>
          </a:p>
          <a:p>
            <a:pPr>
              <a:defRPr/>
            </a:pPr>
            <a:r>
              <a:rPr lang="en-US" altLang="zh-CN" dirty="0">
                <a:latin typeface="+mn-lt"/>
              </a:rPr>
              <a:t>(6) </a:t>
            </a:r>
            <a:r>
              <a:rPr lang="zh-CN" altLang="zh-CN" dirty="0">
                <a:latin typeface="+mn-lt"/>
              </a:rPr>
              <a:t>判断队列是否为空：</a:t>
            </a:r>
            <a:r>
              <a:rPr lang="zh-CN" altLang="zh-CN" b="0" dirty="0">
                <a:latin typeface="+mn-lt"/>
              </a:rPr>
              <a:t>如果队列为空，则返回值</a:t>
            </a:r>
            <a:r>
              <a:rPr lang="en-US" altLang="zh-CN" b="0" dirty="0">
                <a:latin typeface="+mn-lt"/>
              </a:rPr>
              <a:t>TRUE</a:t>
            </a:r>
            <a:r>
              <a:rPr lang="zh-CN" altLang="zh-CN" b="0" dirty="0">
                <a:latin typeface="+mn-lt"/>
              </a:rPr>
              <a:t>，否则返回值</a:t>
            </a:r>
            <a:r>
              <a:rPr lang="en-US" altLang="zh-CN" b="0" dirty="0">
                <a:latin typeface="+mn-lt"/>
              </a:rPr>
              <a:t>FALSE</a:t>
            </a:r>
            <a:r>
              <a:rPr lang="zh-CN" altLang="zh-CN" b="0" dirty="0">
                <a:latin typeface="+mn-lt"/>
              </a:rPr>
              <a:t>。</a:t>
            </a:r>
          </a:p>
          <a:p>
            <a:pPr>
              <a:defRPr/>
            </a:pPr>
            <a:r>
              <a:rPr lang="en-US" altLang="zh-CN" dirty="0">
                <a:latin typeface="+mn-lt"/>
              </a:rPr>
              <a:t>(7) </a:t>
            </a:r>
            <a:r>
              <a:rPr lang="zh-CN" altLang="zh-CN" dirty="0">
                <a:latin typeface="+mn-lt"/>
              </a:rPr>
              <a:t>清空队列：</a:t>
            </a:r>
            <a:r>
              <a:rPr lang="zh-CN" altLang="zh-CN" b="0" dirty="0">
                <a:latin typeface="+mn-lt"/>
              </a:rPr>
              <a:t>将队列设置成空队列。</a:t>
            </a:r>
          </a:p>
        </p:txBody>
      </p:sp>
      <p:sp>
        <p:nvSpPr>
          <p:cNvPr id="5" name="标题 4"/>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队列的基本操作</a:t>
            </a:r>
            <a:endParaRPr lang="zh-CN" altLang="en-US" dirty="0"/>
          </a:p>
        </p:txBody>
      </p:sp>
    </p:spTree>
  </p:cSld>
  <p:clrMapOvr>
    <a:masterClrMapping/>
  </p:clrMapOvr>
  <p:transition>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7521575" cy="5075238"/>
          </a:xfrm>
        </p:spPr>
        <p:txBody>
          <a:bodyPr/>
          <a:lstStyle/>
          <a:p>
            <a:pPr marL="571500" indent="-571500">
              <a:buFont typeface="Wingdings" pitchFamily="2" charset="2"/>
              <a:buChar char="u"/>
              <a:defRPr/>
            </a:pPr>
            <a:r>
              <a:rPr kumimoji="1" lang="zh-CN" altLang="en-US" sz="4000" dirty="0">
                <a:ea typeface="宋体" pitchFamily="2" charset="-122"/>
              </a:rPr>
              <a:t>循环队列</a:t>
            </a:r>
            <a:endParaRPr kumimoji="1" lang="en-US" altLang="zh-CN" sz="4000" dirty="0">
              <a:ea typeface="宋体" pitchFamily="2" charset="-122"/>
            </a:endParaRPr>
          </a:p>
          <a:p>
            <a:pPr marL="571500" indent="-571500">
              <a:buFont typeface="Wingdings" pitchFamily="2" charset="2"/>
              <a:buChar char="u"/>
              <a:defRPr/>
            </a:pPr>
            <a:r>
              <a:rPr kumimoji="1" lang="zh-CN" altLang="en-US" sz="4000" dirty="0">
                <a:ea typeface="宋体" pitchFamily="2" charset="-122"/>
              </a:rPr>
              <a:t>链式队列</a:t>
            </a:r>
            <a:endParaRPr lang="zh-CN" altLang="en-US" dirty="0"/>
          </a:p>
        </p:txBody>
      </p:sp>
      <p:sp>
        <p:nvSpPr>
          <p:cNvPr id="56322" name="Rectangle 2"/>
          <p:cNvSpPr>
            <a:spLocks noGrp="1" noChangeArrowheads="1"/>
          </p:cNvSpPr>
          <p:nvPr>
            <p:ph type="title"/>
          </p:nvPr>
        </p:nvSpPr>
        <p:spPr>
          <a:xfrm>
            <a:off x="993775" y="142875"/>
            <a:ext cx="7754938" cy="838200"/>
          </a:xfrm>
        </p:spPr>
        <p:txBody>
          <a:bodyPr/>
          <a:lstStyle/>
          <a:p>
            <a:pPr eaLnBrk="1" hangingPunct="1">
              <a:defRPr/>
            </a:pPr>
            <a:r>
              <a:rPr lang="zh-CN" altLang="en-US" sz="4600" dirty="0">
                <a:latin typeface="黑体" pitchFamily="49" charset="-122"/>
                <a:ea typeface="黑体" pitchFamily="49" charset="-122"/>
              </a:rPr>
              <a:t>队列的存储结构</a:t>
            </a:r>
          </a:p>
        </p:txBody>
      </p:sp>
    </p:spTree>
  </p:cSld>
  <p:clrMapOvr>
    <a:masterClrMapping/>
  </p:clrMapOvr>
  <p:transition>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7521575" cy="5075238"/>
          </a:xfrm>
        </p:spPr>
        <p:txBody>
          <a:bodyPr/>
          <a:lstStyle/>
          <a:p>
            <a:pPr>
              <a:defRPr/>
            </a:pPr>
            <a:r>
              <a:rPr kumimoji="1" lang="zh-CN" altLang="en-US" dirty="0">
                <a:latin typeface="+mn-lt"/>
                <a:ea typeface="宋体" pitchFamily="2" charset="-122"/>
              </a:rPr>
              <a:t>队列的顺序存储结构利用一个一维数组和两个指针来实现。一维数组用来存储当前队列中的所有元素，两个指针</a:t>
            </a:r>
            <a:r>
              <a:rPr kumimoji="1" lang="en-US" altLang="zh-CN" dirty="0">
                <a:latin typeface="+mn-lt"/>
                <a:ea typeface="宋体" pitchFamily="2" charset="-122"/>
              </a:rPr>
              <a:t>front</a:t>
            </a:r>
            <a:r>
              <a:rPr kumimoji="1" lang="zh-CN" altLang="en-US" dirty="0">
                <a:latin typeface="+mn-lt"/>
                <a:ea typeface="宋体" pitchFamily="2" charset="-122"/>
              </a:rPr>
              <a:t>和</a:t>
            </a:r>
            <a:r>
              <a:rPr kumimoji="1" lang="en-US" altLang="zh-CN" dirty="0">
                <a:latin typeface="+mn-lt"/>
                <a:ea typeface="宋体" pitchFamily="2" charset="-122"/>
              </a:rPr>
              <a:t>rear</a:t>
            </a:r>
            <a:r>
              <a:rPr kumimoji="1" lang="zh-CN" altLang="en-US" dirty="0">
                <a:latin typeface="+mn-lt"/>
                <a:ea typeface="宋体" pitchFamily="2" charset="-122"/>
              </a:rPr>
              <a:t>分别指向当前队列的队首元素和队尾元素，分别称为</a:t>
            </a:r>
            <a:r>
              <a:rPr kumimoji="1" lang="zh-CN" altLang="en-US" dirty="0">
                <a:solidFill>
                  <a:srgbClr val="FF0000"/>
                </a:solidFill>
                <a:effectLst>
                  <a:outerShdw blurRad="38100" dist="38100" dir="2700000" algn="tl">
                    <a:srgbClr val="C0C0C0"/>
                  </a:outerShdw>
                </a:effectLst>
                <a:latin typeface="+mn-lt"/>
                <a:ea typeface="宋体" pitchFamily="2" charset="-122"/>
              </a:rPr>
              <a:t>队首指针</a:t>
            </a:r>
            <a:r>
              <a:rPr kumimoji="1" lang="zh-CN" altLang="en-US" dirty="0">
                <a:latin typeface="+mn-lt"/>
                <a:ea typeface="宋体" pitchFamily="2" charset="-122"/>
              </a:rPr>
              <a:t>和</a:t>
            </a:r>
            <a:r>
              <a:rPr kumimoji="1" lang="zh-CN" altLang="en-US" dirty="0">
                <a:solidFill>
                  <a:srgbClr val="FF0000"/>
                </a:solidFill>
                <a:effectLst>
                  <a:outerShdw blurRad="38100" dist="38100" dir="2700000" algn="tl">
                    <a:srgbClr val="C0C0C0"/>
                  </a:outerShdw>
                </a:effectLst>
                <a:latin typeface="+mn-lt"/>
                <a:ea typeface="宋体" pitchFamily="2" charset="-122"/>
              </a:rPr>
              <a:t>队尾指针</a:t>
            </a:r>
            <a:r>
              <a:rPr kumimoji="1" lang="zh-CN" altLang="en-US" dirty="0">
                <a:latin typeface="+mn-lt"/>
                <a:ea typeface="宋体" pitchFamily="2" charset="-122"/>
              </a:rPr>
              <a:t>。</a:t>
            </a:r>
            <a:endParaRPr lang="zh-CN" altLang="en-US" dirty="0">
              <a:latin typeface="+mn-lt"/>
            </a:endParaRPr>
          </a:p>
        </p:txBody>
      </p:sp>
      <p:sp>
        <p:nvSpPr>
          <p:cNvPr id="57346"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循环队列</a:t>
            </a:r>
          </a:p>
        </p:txBody>
      </p:sp>
      <p:pic>
        <p:nvPicPr>
          <p:cNvPr id="6246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38600"/>
            <a:ext cx="770413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38600"/>
            <a:ext cx="770413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循环队列</a:t>
            </a:r>
            <a:endParaRPr lang="zh-CN" altLang="en-US" dirty="0"/>
          </a:p>
        </p:txBody>
      </p:sp>
      <p:sp>
        <p:nvSpPr>
          <p:cNvPr id="3" name="文本占位符 2"/>
          <p:cNvSpPr>
            <a:spLocks noGrp="1"/>
          </p:cNvSpPr>
          <p:nvPr>
            <p:ph type="body" idx="1"/>
          </p:nvPr>
        </p:nvSpPr>
        <p:spPr>
          <a:xfrm>
            <a:off x="300038" y="1384300"/>
            <a:ext cx="7521575" cy="5075238"/>
          </a:xfrm>
        </p:spPr>
        <p:txBody>
          <a:bodyPr/>
          <a:lstStyle/>
          <a:p>
            <a:pPr eaLnBrk="1" hangingPunct="1">
              <a:lnSpc>
                <a:spcPct val="130000"/>
              </a:lnSpc>
              <a:spcBef>
                <a:spcPct val="50000"/>
              </a:spcBef>
              <a:defRPr/>
            </a:pPr>
            <a:r>
              <a:rPr kumimoji="1" lang="zh-CN" altLang="en-US" dirty="0">
                <a:ea typeface="宋体" pitchFamily="2" charset="-122"/>
              </a:rPr>
              <a:t>队列的三种状态：</a:t>
            </a:r>
          </a:p>
          <a:p>
            <a:pPr eaLnBrk="1" hangingPunct="1">
              <a:lnSpc>
                <a:spcPct val="130000"/>
              </a:lnSpc>
              <a:defRPr/>
            </a:pPr>
            <a:r>
              <a:rPr kumimoji="1" lang="zh-CN" altLang="en-US" dirty="0">
                <a:ea typeface="宋体" pitchFamily="2" charset="-122"/>
              </a:rPr>
              <a:t>① 若顺序队列为空，则</a:t>
            </a:r>
            <a:r>
              <a:rPr kumimoji="1" lang="en-US" altLang="zh-CN" dirty="0">
                <a:ea typeface="宋体" pitchFamily="2" charset="-122"/>
              </a:rPr>
              <a:t>front=rear</a:t>
            </a:r>
            <a:r>
              <a:rPr kumimoji="1" lang="zh-CN" altLang="en-US" dirty="0">
                <a:ea typeface="宋体" pitchFamily="2" charset="-122"/>
              </a:rPr>
              <a:t>，队列的初始状态可设置为</a:t>
            </a:r>
            <a:r>
              <a:rPr kumimoji="1" lang="en-US" altLang="zh-CN" dirty="0">
                <a:ea typeface="宋体" pitchFamily="2" charset="-122"/>
              </a:rPr>
              <a:t>front=rear=0</a:t>
            </a:r>
            <a:r>
              <a:rPr kumimoji="1" lang="zh-CN" altLang="en-US" dirty="0">
                <a:ea typeface="宋体" pitchFamily="2" charset="-122"/>
              </a:rPr>
              <a:t>；</a:t>
            </a:r>
          </a:p>
          <a:p>
            <a:pPr eaLnBrk="1" hangingPunct="1">
              <a:lnSpc>
                <a:spcPct val="130000"/>
              </a:lnSpc>
              <a:defRPr/>
            </a:pPr>
            <a:r>
              <a:rPr kumimoji="1" lang="en-US" altLang="zh-CN" dirty="0">
                <a:ea typeface="宋体" pitchFamily="2" charset="-122"/>
              </a:rPr>
              <a:t>② </a:t>
            </a:r>
            <a:r>
              <a:rPr kumimoji="1" lang="zh-CN" altLang="en-US" dirty="0">
                <a:ea typeface="宋体" pitchFamily="2" charset="-122"/>
              </a:rPr>
              <a:t>若顺序队列为满，则</a:t>
            </a:r>
            <a:r>
              <a:rPr kumimoji="1" lang="en-US" altLang="zh-CN" dirty="0">
                <a:ea typeface="宋体" pitchFamily="2" charset="-122"/>
              </a:rPr>
              <a:t>rear=MAXSIZE</a:t>
            </a:r>
            <a:r>
              <a:rPr kumimoji="1" lang="zh-CN" altLang="en-US" dirty="0">
                <a:ea typeface="宋体" pitchFamily="2" charset="-122"/>
              </a:rPr>
              <a:t>；</a:t>
            </a:r>
          </a:p>
          <a:p>
            <a:pPr eaLnBrk="1" hangingPunct="1">
              <a:lnSpc>
                <a:spcPct val="130000"/>
              </a:lnSpc>
              <a:defRPr/>
            </a:pPr>
            <a:r>
              <a:rPr kumimoji="1" lang="zh-CN" altLang="en-US" dirty="0">
                <a:ea typeface="宋体" pitchFamily="2" charset="-122"/>
              </a:rPr>
              <a:t>③ 若顺序队列非空非满，则</a:t>
            </a:r>
            <a:r>
              <a:rPr kumimoji="1" lang="en-US" altLang="zh-CN" dirty="0">
                <a:ea typeface="宋体" pitchFamily="2" charset="-122"/>
              </a:rPr>
              <a:t>MAXSIZE&gt;rear&gt;front</a:t>
            </a:r>
            <a:endParaRPr lang="zh-CN" altLang="en-US" dirty="0"/>
          </a:p>
        </p:txBody>
      </p:sp>
    </p:spTree>
  </p:cSld>
  <p:clrMapOvr>
    <a:masterClrMapping/>
  </p:clrMapOvr>
  <p:transition>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38600"/>
            <a:ext cx="7704138"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47" name="Text Box 7"/>
          <p:cNvSpPr txBox="1">
            <a:spLocks noChangeArrowheads="1"/>
          </p:cNvSpPr>
          <p:nvPr/>
        </p:nvSpPr>
        <p:spPr bwMode="auto">
          <a:xfrm>
            <a:off x="1182688" y="4437063"/>
            <a:ext cx="465296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pPr>
            <a:r>
              <a:rPr kumimoji="1" lang="zh-CN" altLang="en-US" sz="2400" b="1">
                <a:solidFill>
                  <a:srgbClr val="C00000"/>
                </a:solidFill>
                <a:latin typeface="宋体" pitchFamily="2" charset="-122"/>
              </a:rPr>
              <a:t>如何解决</a:t>
            </a:r>
            <a:r>
              <a:rPr kumimoji="1" lang="zh-CN" altLang="en-US" sz="2400" b="1">
                <a:solidFill>
                  <a:srgbClr val="C00000"/>
                </a:solidFill>
              </a:rPr>
              <a:t>“</a:t>
            </a:r>
            <a:r>
              <a:rPr kumimoji="1" lang="zh-CN" altLang="en-US" sz="2400" b="1">
                <a:solidFill>
                  <a:srgbClr val="C00000"/>
                </a:solidFill>
                <a:latin typeface="宋体" pitchFamily="2" charset="-122"/>
              </a:rPr>
              <a:t>假溢出</a:t>
            </a:r>
            <a:r>
              <a:rPr kumimoji="1" lang="zh-CN" altLang="en-US" sz="2400" b="1">
                <a:solidFill>
                  <a:srgbClr val="C00000"/>
                </a:solidFill>
              </a:rPr>
              <a:t>”</a:t>
            </a:r>
            <a:r>
              <a:rPr kumimoji="1" lang="zh-CN" altLang="en-US" sz="2400" b="1">
                <a:solidFill>
                  <a:srgbClr val="C00000"/>
                </a:solidFill>
                <a:latin typeface="宋体" pitchFamily="2" charset="-122"/>
              </a:rPr>
              <a:t>问题？</a:t>
            </a:r>
          </a:p>
        </p:txBody>
      </p:sp>
      <p:sp>
        <p:nvSpPr>
          <p:cNvPr id="727049" name="Text Box 9"/>
          <p:cNvSpPr txBox="1">
            <a:spLocks noChangeArrowheads="1"/>
          </p:cNvSpPr>
          <p:nvPr/>
        </p:nvSpPr>
        <p:spPr bwMode="auto">
          <a:xfrm>
            <a:off x="1114425" y="5373688"/>
            <a:ext cx="34575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30000"/>
              </a:lnSpc>
            </a:pPr>
            <a:r>
              <a:rPr kumimoji="1" lang="zh-CN" altLang="en-US" sz="2400" b="1">
                <a:solidFill>
                  <a:srgbClr val="C00000"/>
                </a:solidFill>
                <a:latin typeface="宋体" pitchFamily="2" charset="-122"/>
              </a:rPr>
              <a:t>移动元素，使</a:t>
            </a:r>
            <a:r>
              <a:rPr kumimoji="1" lang="en-US" altLang="zh-CN" sz="2400" b="1">
                <a:solidFill>
                  <a:srgbClr val="C00000"/>
                </a:solidFill>
                <a:latin typeface="宋体" pitchFamily="2" charset="-122"/>
              </a:rPr>
              <a:t>front=0</a:t>
            </a:r>
            <a:r>
              <a:rPr kumimoji="1" lang="zh-CN" altLang="en-US" sz="2400" b="1">
                <a:solidFill>
                  <a:srgbClr val="C00000"/>
                </a:solidFill>
                <a:latin typeface="宋体" pitchFamily="2" charset="-122"/>
              </a:rPr>
              <a:t>。</a:t>
            </a:r>
          </a:p>
        </p:txBody>
      </p:sp>
      <p:sp>
        <p:nvSpPr>
          <p:cNvPr id="727050" name="AutoShape 10"/>
          <p:cNvSpPr>
            <a:spLocks noChangeArrowheads="1"/>
          </p:cNvSpPr>
          <p:nvPr/>
        </p:nvSpPr>
        <p:spPr bwMode="auto">
          <a:xfrm>
            <a:off x="5767388" y="5013325"/>
            <a:ext cx="1995487" cy="609600"/>
          </a:xfrm>
          <a:prstGeom prst="wedgeEllipseCallout">
            <a:avLst>
              <a:gd name="adj1" fmla="val -120463"/>
              <a:gd name="adj2" fmla="val 72134"/>
            </a:avLst>
          </a:prstGeom>
          <a:solidFill>
            <a:schemeClr val="accent1"/>
          </a:solidFill>
          <a:ln w="9525" algn="ctr">
            <a:solidFill>
              <a:srgbClr val="000000"/>
            </a:solidFill>
            <a:miter lim="800000"/>
            <a:headEnd/>
            <a:tailEnd/>
          </a:ln>
        </p:spPr>
        <p:txBody>
          <a:bodyPr/>
          <a:lstStyle/>
          <a:p>
            <a:pPr algn="ctr"/>
            <a:r>
              <a:rPr lang="zh-CN" altLang="en-US" sz="2400" b="1">
                <a:solidFill>
                  <a:srgbClr val="C00000"/>
                </a:solidFill>
              </a:rPr>
              <a:t>效率低</a:t>
            </a:r>
          </a:p>
        </p:txBody>
      </p:sp>
      <p:sp>
        <p:nvSpPr>
          <p:cNvPr id="2" name="标题 1"/>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循环队列</a:t>
            </a:r>
            <a:endParaRPr lang="zh-CN" altLang="en-US" dirty="0"/>
          </a:p>
        </p:txBody>
      </p:sp>
      <p:sp>
        <p:nvSpPr>
          <p:cNvPr id="3" name="文本占位符 2"/>
          <p:cNvSpPr>
            <a:spLocks noGrp="1"/>
          </p:cNvSpPr>
          <p:nvPr>
            <p:ph type="body" idx="1"/>
          </p:nvPr>
        </p:nvSpPr>
        <p:spPr>
          <a:xfrm>
            <a:off x="300038" y="1384300"/>
            <a:ext cx="7521575" cy="5075238"/>
          </a:xfrm>
        </p:spPr>
        <p:txBody>
          <a:bodyPr/>
          <a:lstStyle/>
          <a:p>
            <a:pPr eaLnBrk="1" hangingPunct="1">
              <a:spcBef>
                <a:spcPct val="50000"/>
              </a:spcBef>
              <a:defRPr/>
            </a:pPr>
            <a:r>
              <a:rPr kumimoji="1" lang="zh-CN" altLang="en-US" dirty="0">
                <a:latin typeface="宋体" pitchFamily="2" charset="-122"/>
                <a:ea typeface="宋体" pitchFamily="2" charset="-122"/>
              </a:rPr>
              <a:t>同栈类似，顺序队列也有上溢和下溢现象：</a:t>
            </a:r>
          </a:p>
          <a:p>
            <a:pPr eaLnBrk="1" hangingPunct="1">
              <a:spcBef>
                <a:spcPct val="50000"/>
              </a:spcBef>
              <a:defRPr/>
            </a:pPr>
            <a:r>
              <a:rPr kumimoji="1" lang="zh-CN" altLang="en-US" dirty="0">
                <a:latin typeface="宋体" pitchFamily="2" charset="-122"/>
                <a:ea typeface="宋体" pitchFamily="2" charset="-122"/>
              </a:rPr>
              <a:t>① 当队空时，再进行出队就会产生</a:t>
            </a:r>
            <a:r>
              <a:rPr kumimoji="1" lang="zh-CN" altLang="en-US" dirty="0">
                <a:ea typeface="宋体" pitchFamily="2" charset="-122"/>
              </a:rPr>
              <a:t>“</a:t>
            </a:r>
            <a:r>
              <a:rPr kumimoji="1" lang="zh-CN" altLang="en-US" dirty="0">
                <a:latin typeface="宋体" pitchFamily="2" charset="-122"/>
                <a:ea typeface="宋体" pitchFamily="2" charset="-122"/>
              </a:rPr>
              <a:t>下溢</a:t>
            </a:r>
            <a:r>
              <a:rPr kumimoji="1" lang="zh-CN" altLang="en-US" dirty="0">
                <a:ea typeface="宋体" pitchFamily="2" charset="-122"/>
              </a:rPr>
              <a:t>”</a:t>
            </a:r>
            <a:r>
              <a:rPr kumimoji="1" lang="zh-CN" altLang="en-US" dirty="0">
                <a:latin typeface="宋体" pitchFamily="2" charset="-122"/>
                <a:ea typeface="宋体" pitchFamily="2" charset="-122"/>
              </a:rPr>
              <a:t>；</a:t>
            </a:r>
          </a:p>
          <a:p>
            <a:pPr eaLnBrk="1" hangingPunct="1">
              <a:spcBef>
                <a:spcPct val="50000"/>
              </a:spcBef>
              <a:defRPr/>
            </a:pPr>
            <a:r>
              <a:rPr kumimoji="1" lang="en-US" altLang="zh-CN" dirty="0">
                <a:latin typeface="宋体" pitchFamily="2" charset="-122"/>
                <a:ea typeface="宋体" pitchFamily="2" charset="-122"/>
              </a:rPr>
              <a:t>② </a:t>
            </a:r>
            <a:r>
              <a:rPr kumimoji="1" lang="zh-CN" altLang="en-US" dirty="0">
                <a:latin typeface="宋体" pitchFamily="2" charset="-122"/>
                <a:ea typeface="宋体" pitchFamily="2" charset="-122"/>
              </a:rPr>
              <a:t>当队满时，再进行入队就会产生</a:t>
            </a:r>
            <a:r>
              <a:rPr kumimoji="1" lang="zh-CN" altLang="en-US" dirty="0">
                <a:ea typeface="宋体" pitchFamily="2" charset="-122"/>
              </a:rPr>
              <a:t>“</a:t>
            </a:r>
            <a:r>
              <a:rPr kumimoji="1" lang="zh-CN" altLang="en-US" dirty="0">
                <a:latin typeface="宋体" pitchFamily="2" charset="-122"/>
                <a:ea typeface="宋体" pitchFamily="2" charset="-122"/>
              </a:rPr>
              <a:t>上溢</a:t>
            </a:r>
            <a:r>
              <a:rPr kumimoji="1" lang="zh-CN" altLang="en-US" dirty="0">
                <a:ea typeface="宋体" pitchFamily="2" charset="-122"/>
              </a:rPr>
              <a:t>”；</a:t>
            </a:r>
          </a:p>
          <a:p>
            <a:pPr eaLnBrk="1" hangingPunct="1">
              <a:defRPr/>
            </a:pPr>
            <a:r>
              <a:rPr kumimoji="1" lang="zh-CN" altLang="en-US" dirty="0">
                <a:latin typeface="宋体" pitchFamily="2" charset="-122"/>
                <a:ea typeface="宋体" pitchFamily="2" charset="-122"/>
              </a:rPr>
              <a:t>③ 此外，顺序队列还存在</a:t>
            </a:r>
            <a:r>
              <a:rPr kumimoji="1" lang="zh-CN" altLang="en-US" dirty="0">
                <a:ea typeface="宋体" pitchFamily="2" charset="-122"/>
              </a:rPr>
              <a:t>“</a:t>
            </a:r>
            <a:r>
              <a:rPr kumimoji="1" lang="zh-CN" altLang="en-US" dirty="0">
                <a:latin typeface="宋体" pitchFamily="2" charset="-122"/>
                <a:ea typeface="宋体" pitchFamily="2" charset="-122"/>
              </a:rPr>
              <a:t>假上溢</a:t>
            </a:r>
            <a:r>
              <a:rPr kumimoji="1" lang="zh-CN" altLang="en-US" dirty="0">
                <a:ea typeface="宋体" pitchFamily="2" charset="-122"/>
              </a:rPr>
              <a:t>”</a:t>
            </a:r>
            <a:r>
              <a:rPr kumimoji="1" lang="zh-CN" altLang="en-US" dirty="0">
                <a:latin typeface="宋体" pitchFamily="2" charset="-122"/>
                <a:ea typeface="宋体" pitchFamily="2" charset="-122"/>
              </a:rPr>
              <a:t>现象，即</a:t>
            </a:r>
            <a:r>
              <a:rPr kumimoji="1" lang="en-US" altLang="zh-CN" dirty="0">
                <a:latin typeface="宋体" pitchFamily="2" charset="-122"/>
                <a:ea typeface="宋体" pitchFamily="2" charset="-122"/>
              </a:rPr>
              <a:t>rear=MAXSIZE</a:t>
            </a:r>
            <a:r>
              <a:rPr kumimoji="1" lang="zh-CN" altLang="en-US" dirty="0">
                <a:latin typeface="宋体" pitchFamily="2" charset="-122"/>
                <a:ea typeface="宋体" pitchFamily="2" charset="-122"/>
              </a:rPr>
              <a:t>并且</a:t>
            </a:r>
            <a:r>
              <a:rPr kumimoji="1" lang="en-US" altLang="zh-CN" dirty="0">
                <a:latin typeface="宋体" pitchFamily="2" charset="-122"/>
                <a:ea typeface="宋体" pitchFamily="2" charset="-122"/>
              </a:rPr>
              <a:t>front&gt;0</a:t>
            </a:r>
            <a:r>
              <a:rPr kumimoji="1" lang="zh-CN" altLang="en-US" dirty="0">
                <a:latin typeface="宋体" pitchFamily="2" charset="-122"/>
                <a:ea typeface="宋体" pitchFamily="2" charset="-122"/>
              </a:rPr>
              <a:t>时。</a:t>
            </a:r>
          </a:p>
          <a:p>
            <a:pPr>
              <a:defRPr/>
            </a:pPr>
            <a:endParaRPr lang="zh-CN" altLang="en-US" dirty="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7047"/>
                                        </p:tgtEl>
                                        <p:attrNameLst>
                                          <p:attrName>style.visibility</p:attrName>
                                        </p:attrNameLst>
                                      </p:cBhvr>
                                      <p:to>
                                        <p:strVal val="visible"/>
                                      </p:to>
                                    </p:set>
                                    <p:anim calcmode="lin" valueType="num">
                                      <p:cBhvr additive="base">
                                        <p:cTn id="7" dur="500" fill="hold"/>
                                        <p:tgtEl>
                                          <p:spTgt spid="727047"/>
                                        </p:tgtEl>
                                        <p:attrNameLst>
                                          <p:attrName>ppt_x</p:attrName>
                                        </p:attrNameLst>
                                      </p:cBhvr>
                                      <p:tavLst>
                                        <p:tav tm="0">
                                          <p:val>
                                            <p:strVal val="#ppt_x"/>
                                          </p:val>
                                        </p:tav>
                                        <p:tav tm="100000">
                                          <p:val>
                                            <p:strVal val="#ppt_x"/>
                                          </p:val>
                                        </p:tav>
                                      </p:tavLst>
                                    </p:anim>
                                    <p:anim calcmode="lin" valueType="num">
                                      <p:cBhvr additive="base">
                                        <p:cTn id="8" dur="500" fill="hold"/>
                                        <p:tgtEl>
                                          <p:spTgt spid="72704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7049"/>
                                        </p:tgtEl>
                                        <p:attrNameLst>
                                          <p:attrName>style.visibility</p:attrName>
                                        </p:attrNameLst>
                                      </p:cBhvr>
                                      <p:to>
                                        <p:strVal val="visible"/>
                                      </p:to>
                                    </p:set>
                                    <p:anim calcmode="lin" valueType="num">
                                      <p:cBhvr additive="base">
                                        <p:cTn id="13" dur="500" fill="hold"/>
                                        <p:tgtEl>
                                          <p:spTgt spid="727049"/>
                                        </p:tgtEl>
                                        <p:attrNameLst>
                                          <p:attrName>ppt_x</p:attrName>
                                        </p:attrNameLst>
                                      </p:cBhvr>
                                      <p:tavLst>
                                        <p:tav tm="0">
                                          <p:val>
                                            <p:strVal val="#ppt_x"/>
                                          </p:val>
                                        </p:tav>
                                        <p:tav tm="100000">
                                          <p:val>
                                            <p:strVal val="#ppt_x"/>
                                          </p:val>
                                        </p:tav>
                                      </p:tavLst>
                                    </p:anim>
                                    <p:anim calcmode="lin" valueType="num">
                                      <p:cBhvr additive="base">
                                        <p:cTn id="14" dur="500" fill="hold"/>
                                        <p:tgtEl>
                                          <p:spTgt spid="72704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727050"/>
                                        </p:tgtEl>
                                        <p:attrNameLst>
                                          <p:attrName>style.visibility</p:attrName>
                                        </p:attrNameLst>
                                      </p:cBhvr>
                                      <p:to>
                                        <p:strVal val="visible"/>
                                      </p:to>
                                    </p:set>
                                    <p:animEffect transition="in" filter="diamond(in)">
                                      <p:cBhvr>
                                        <p:cTn id="19" dur="1000"/>
                                        <p:tgtEl>
                                          <p:spTgt spid="727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47" grpId="0"/>
      <p:bldP spid="727049" grpId="0"/>
      <p:bldP spid="72705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485187" cy="5075238"/>
          </a:xfrm>
        </p:spPr>
        <p:txBody>
          <a:bodyPr/>
          <a:lstStyle/>
          <a:p>
            <a:pPr>
              <a:lnSpc>
                <a:spcPct val="150000"/>
              </a:lnSpc>
              <a:defRPr/>
            </a:pPr>
            <a:r>
              <a:rPr kumimoji="1" lang="zh-CN" altLang="en-US" dirty="0">
                <a:latin typeface="+mn-lt"/>
                <a:ea typeface="宋体" pitchFamily="2" charset="-122"/>
              </a:rPr>
              <a:t> 将整个数组空间变成一个首尾相接的圆环，即把</a:t>
            </a:r>
            <a:r>
              <a:rPr kumimoji="1" lang="en-US" altLang="zh-CN" dirty="0" err="1">
                <a:latin typeface="+mn-lt"/>
                <a:ea typeface="宋体" pitchFamily="2" charset="-122"/>
              </a:rPr>
              <a:t>elems</a:t>
            </a:r>
            <a:r>
              <a:rPr kumimoji="1" lang="en-US" altLang="zh-CN" dirty="0">
                <a:latin typeface="+mn-lt"/>
                <a:ea typeface="宋体" pitchFamily="2" charset="-122"/>
              </a:rPr>
              <a:t> [0]</a:t>
            </a:r>
            <a:r>
              <a:rPr kumimoji="1" lang="zh-CN" altLang="en-US" dirty="0">
                <a:latin typeface="+mn-lt"/>
                <a:ea typeface="宋体" pitchFamily="2" charset="-122"/>
              </a:rPr>
              <a:t>放在</a:t>
            </a:r>
            <a:r>
              <a:rPr kumimoji="1" lang="en-US" altLang="zh-CN" dirty="0" err="1">
                <a:latin typeface="+mn-lt"/>
                <a:ea typeface="宋体" pitchFamily="2" charset="-122"/>
              </a:rPr>
              <a:t>elems</a:t>
            </a:r>
            <a:r>
              <a:rPr kumimoji="1" lang="en-US" altLang="zh-CN" dirty="0">
                <a:latin typeface="+mn-lt"/>
                <a:ea typeface="宋体" pitchFamily="2" charset="-122"/>
              </a:rPr>
              <a:t> [MAXSIZE-1]</a:t>
            </a:r>
            <a:r>
              <a:rPr kumimoji="1" lang="zh-CN" altLang="en-US" dirty="0">
                <a:latin typeface="+mn-lt"/>
                <a:ea typeface="宋体" pitchFamily="2" charset="-122"/>
              </a:rPr>
              <a:t>之后，我们称这种数组为</a:t>
            </a:r>
            <a:r>
              <a:rPr kumimoji="1" lang="zh-CN" altLang="en-US" dirty="0">
                <a:solidFill>
                  <a:srgbClr val="FF0000"/>
                </a:solidFill>
                <a:effectLst>
                  <a:outerShdw blurRad="38100" dist="38100" dir="2700000" algn="tl">
                    <a:srgbClr val="C0C0C0"/>
                  </a:outerShdw>
                </a:effectLst>
                <a:latin typeface="+mn-lt"/>
                <a:ea typeface="宋体" pitchFamily="2" charset="-122"/>
              </a:rPr>
              <a:t>循环数组</a:t>
            </a:r>
            <a:r>
              <a:rPr kumimoji="1" lang="zh-CN" altLang="en-US" dirty="0">
                <a:latin typeface="+mn-lt"/>
                <a:ea typeface="宋体" pitchFamily="2" charset="-122"/>
              </a:rPr>
              <a:t>。用循环数组表示的队列称为</a:t>
            </a:r>
            <a:r>
              <a:rPr kumimoji="1" lang="zh-CN" altLang="en-US" dirty="0">
                <a:solidFill>
                  <a:srgbClr val="FF0000"/>
                </a:solidFill>
                <a:effectLst>
                  <a:outerShdw blurRad="38100" dist="38100" dir="2700000" algn="tl">
                    <a:srgbClr val="C0C0C0"/>
                  </a:outerShdw>
                </a:effectLst>
                <a:latin typeface="+mn-lt"/>
                <a:ea typeface="宋体" pitchFamily="2" charset="-122"/>
              </a:rPr>
              <a:t>循环队列</a:t>
            </a:r>
            <a:r>
              <a:rPr kumimoji="1" lang="zh-CN" altLang="en-US" dirty="0">
                <a:latin typeface="+mn-lt"/>
                <a:ea typeface="宋体" pitchFamily="2" charset="-122"/>
              </a:rPr>
              <a:t>。</a:t>
            </a:r>
            <a:endParaRPr lang="zh-CN" altLang="en-US" dirty="0">
              <a:latin typeface="+mn-lt"/>
            </a:endParaRPr>
          </a:p>
        </p:txBody>
      </p:sp>
      <p:sp>
        <p:nvSpPr>
          <p:cNvPr id="60418"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循环队列</a:t>
            </a:r>
          </a:p>
        </p:txBody>
      </p:sp>
      <p:pic>
        <p:nvPicPr>
          <p:cNvPr id="655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3429000"/>
            <a:ext cx="4824413" cy="3040063"/>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460375" y="1371600"/>
            <a:ext cx="8128000" cy="5075238"/>
          </a:xfrm>
        </p:spPr>
        <p:txBody>
          <a:bodyPr/>
          <a:lstStyle/>
          <a:p>
            <a:pPr>
              <a:defRPr/>
            </a:pPr>
            <a:r>
              <a:rPr kumimoji="1" lang="zh-CN" altLang="en-US" sz="2800" dirty="0">
                <a:ea typeface="宋体" pitchFamily="2" charset="-122"/>
              </a:rPr>
              <a:t>这种循环队列出现新的问题：无法区分队列空和队列满的状态。</a:t>
            </a:r>
          </a:p>
          <a:p>
            <a:pPr>
              <a:defRPr/>
            </a:pPr>
            <a:endParaRPr lang="zh-CN" altLang="en-US" dirty="0"/>
          </a:p>
        </p:txBody>
      </p:sp>
      <p:sp>
        <p:nvSpPr>
          <p:cNvPr id="61442"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循环队列</a:t>
            </a:r>
          </a:p>
        </p:txBody>
      </p:sp>
      <p:sp>
        <p:nvSpPr>
          <p:cNvPr id="66564" name="Text Box 5"/>
          <p:cNvSpPr txBox="1">
            <a:spLocks noChangeArrowheads="1"/>
          </p:cNvSpPr>
          <p:nvPr/>
        </p:nvSpPr>
        <p:spPr bwMode="auto">
          <a:xfrm>
            <a:off x="1662113" y="5106988"/>
            <a:ext cx="1652587" cy="598487"/>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Calibri" pitchFamily="34" charset="0"/>
              </a:rPr>
              <a:t>(a)  </a:t>
            </a:r>
            <a:r>
              <a:rPr lang="zh-CN" altLang="en-US">
                <a:latin typeface="Calibri" pitchFamily="34" charset="0"/>
              </a:rPr>
              <a:t>队列空</a:t>
            </a:r>
            <a:endParaRPr lang="zh-CN"/>
          </a:p>
        </p:txBody>
      </p:sp>
      <p:sp>
        <p:nvSpPr>
          <p:cNvPr id="66565" name="Text Box 6"/>
          <p:cNvSpPr txBox="1">
            <a:spLocks noChangeArrowheads="1"/>
          </p:cNvSpPr>
          <p:nvPr/>
        </p:nvSpPr>
        <p:spPr bwMode="auto">
          <a:xfrm>
            <a:off x="5476875" y="5106988"/>
            <a:ext cx="1617663" cy="598487"/>
          </a:xfrm>
          <a:prstGeom prst="rect">
            <a:avLst/>
          </a:prstGeom>
          <a:solidFill>
            <a:srgbClr val="FFFFFF"/>
          </a:solidFill>
          <a:ln w="9525">
            <a:solidFill>
              <a:srgbClr val="FFFFFF"/>
            </a:solidFill>
            <a:miter lim="800000"/>
            <a:headEnd/>
            <a:tailEnd/>
          </a:ln>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latin typeface="Calibri" pitchFamily="34" charset="0"/>
              </a:rPr>
              <a:t>(b)  </a:t>
            </a:r>
            <a:r>
              <a:rPr lang="zh-CN" altLang="en-US">
                <a:latin typeface="Calibri" pitchFamily="34" charset="0"/>
              </a:rPr>
              <a:t>队列满</a:t>
            </a:r>
            <a:endParaRPr lang="zh-CN"/>
          </a:p>
        </p:txBody>
      </p:sp>
      <p:grpSp>
        <p:nvGrpSpPr>
          <p:cNvPr id="66566" name="Group 7"/>
          <p:cNvGrpSpPr>
            <a:grpSpLocks/>
          </p:cNvGrpSpPr>
          <p:nvPr/>
        </p:nvGrpSpPr>
        <p:grpSpPr bwMode="auto">
          <a:xfrm>
            <a:off x="5132388" y="2314575"/>
            <a:ext cx="2254250" cy="2592388"/>
            <a:chOff x="6300" y="7212"/>
            <a:chExt cx="2340" cy="2028"/>
          </a:xfrm>
        </p:grpSpPr>
        <p:grpSp>
          <p:nvGrpSpPr>
            <p:cNvPr id="66600" name="Group 8"/>
            <p:cNvGrpSpPr>
              <a:grpSpLocks/>
            </p:cNvGrpSpPr>
            <p:nvPr/>
          </p:nvGrpSpPr>
          <p:grpSpPr bwMode="auto">
            <a:xfrm>
              <a:off x="6300" y="7212"/>
              <a:ext cx="2340" cy="2028"/>
              <a:chOff x="6300" y="7212"/>
              <a:chExt cx="2340" cy="2028"/>
            </a:xfrm>
          </p:grpSpPr>
          <p:grpSp>
            <p:nvGrpSpPr>
              <p:cNvPr id="66603" name="Group 9"/>
              <p:cNvGrpSpPr>
                <a:grpSpLocks/>
              </p:cNvGrpSpPr>
              <p:nvPr/>
            </p:nvGrpSpPr>
            <p:grpSpPr bwMode="auto">
              <a:xfrm>
                <a:off x="6300" y="7212"/>
                <a:ext cx="2340" cy="2028"/>
                <a:chOff x="6300" y="7212"/>
                <a:chExt cx="2340" cy="2028"/>
              </a:xfrm>
            </p:grpSpPr>
            <p:grpSp>
              <p:nvGrpSpPr>
                <p:cNvPr id="66610" name="Group 10"/>
                <p:cNvGrpSpPr>
                  <a:grpSpLocks/>
                </p:cNvGrpSpPr>
                <p:nvPr/>
              </p:nvGrpSpPr>
              <p:grpSpPr bwMode="auto">
                <a:xfrm>
                  <a:off x="6300" y="7212"/>
                  <a:ext cx="2340" cy="2028"/>
                  <a:chOff x="6300" y="7368"/>
                  <a:chExt cx="2340" cy="2028"/>
                </a:xfrm>
              </p:grpSpPr>
              <p:sp>
                <p:nvSpPr>
                  <p:cNvPr id="66617" name="Oval 11"/>
                  <p:cNvSpPr>
                    <a:spLocks noChangeArrowheads="1"/>
                  </p:cNvSpPr>
                  <p:nvPr/>
                </p:nvSpPr>
                <p:spPr bwMode="auto">
                  <a:xfrm>
                    <a:off x="6300" y="7368"/>
                    <a:ext cx="2340" cy="2028"/>
                  </a:xfrm>
                  <a:prstGeom prst="ellipse">
                    <a:avLst/>
                  </a:prstGeom>
                  <a:solidFill>
                    <a:srgbClr val="FFFFFF"/>
                  </a:solidFill>
                  <a:ln w="9525">
                    <a:solidFill>
                      <a:srgbClr val="000000"/>
                    </a:solidFill>
                    <a:round/>
                    <a:headEnd/>
                    <a:tailEnd/>
                  </a:ln>
                </p:spPr>
                <p:txBody>
                  <a:bodyPr/>
                  <a:lstStyle/>
                  <a:p>
                    <a:endParaRPr lang="zh-CN" altLang="en-US"/>
                  </a:p>
                </p:txBody>
              </p:sp>
              <p:sp>
                <p:nvSpPr>
                  <p:cNvPr id="66618" name="Line 12"/>
                  <p:cNvSpPr>
                    <a:spLocks noChangeShapeType="1"/>
                  </p:cNvSpPr>
                  <p:nvPr/>
                </p:nvSpPr>
                <p:spPr bwMode="auto">
                  <a:xfrm>
                    <a:off x="6300" y="8304"/>
                    <a:ext cx="2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19" name="Line 13"/>
                  <p:cNvSpPr>
                    <a:spLocks noChangeShapeType="1"/>
                  </p:cNvSpPr>
                  <p:nvPr/>
                </p:nvSpPr>
                <p:spPr bwMode="auto">
                  <a:xfrm>
                    <a:off x="6840" y="7524"/>
                    <a:ext cx="144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20" name="Line 14"/>
                  <p:cNvSpPr>
                    <a:spLocks noChangeShapeType="1"/>
                  </p:cNvSpPr>
                  <p:nvPr/>
                </p:nvSpPr>
                <p:spPr bwMode="auto">
                  <a:xfrm flipH="1">
                    <a:off x="6840" y="7524"/>
                    <a:ext cx="126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21" name="Oval 15"/>
                  <p:cNvSpPr>
                    <a:spLocks noChangeArrowheads="1"/>
                  </p:cNvSpPr>
                  <p:nvPr/>
                </p:nvSpPr>
                <p:spPr bwMode="auto">
                  <a:xfrm>
                    <a:off x="6840" y="7836"/>
                    <a:ext cx="1260" cy="1092"/>
                  </a:xfrm>
                  <a:prstGeom prst="ellipse">
                    <a:avLst/>
                  </a:prstGeom>
                  <a:solidFill>
                    <a:srgbClr val="FFFFFF"/>
                  </a:solidFill>
                  <a:ln w="9525">
                    <a:solidFill>
                      <a:srgbClr val="000000"/>
                    </a:solidFill>
                    <a:round/>
                    <a:headEnd/>
                    <a:tailEnd/>
                  </a:ln>
                </p:spPr>
                <p:txBody>
                  <a:bodyPr/>
                  <a:lstStyle/>
                  <a:p>
                    <a:endParaRPr lang="zh-CN" altLang="en-US"/>
                  </a:p>
                </p:txBody>
              </p:sp>
            </p:grpSp>
            <p:sp>
              <p:nvSpPr>
                <p:cNvPr id="66611" name="Text Box 16"/>
                <p:cNvSpPr txBox="1">
                  <a:spLocks noChangeArrowheads="1"/>
                </p:cNvSpPr>
                <p:nvPr/>
              </p:nvSpPr>
              <p:spPr bwMode="auto">
                <a:xfrm>
                  <a:off x="8280" y="8304"/>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B</a:t>
                  </a:r>
                  <a:endParaRPr lang="zh-CN" altLang="zh-CN"/>
                </a:p>
              </p:txBody>
            </p:sp>
            <p:sp>
              <p:nvSpPr>
                <p:cNvPr id="66612" name="Text Box 17"/>
                <p:cNvSpPr txBox="1">
                  <a:spLocks noChangeArrowheads="1"/>
                </p:cNvSpPr>
                <p:nvPr/>
              </p:nvSpPr>
              <p:spPr bwMode="auto">
                <a:xfrm>
                  <a:off x="8100" y="768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A</a:t>
                  </a:r>
                  <a:endParaRPr lang="zh-CN" altLang="zh-CN"/>
                </a:p>
              </p:txBody>
            </p:sp>
            <p:sp>
              <p:nvSpPr>
                <p:cNvPr id="66613" name="Text Box 18"/>
                <p:cNvSpPr txBox="1">
                  <a:spLocks noChangeArrowheads="1"/>
                </p:cNvSpPr>
                <p:nvPr/>
              </p:nvSpPr>
              <p:spPr bwMode="auto">
                <a:xfrm>
                  <a:off x="6660" y="768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E</a:t>
                  </a:r>
                  <a:endParaRPr lang="zh-CN" altLang="zh-CN"/>
                </a:p>
              </p:txBody>
            </p:sp>
            <p:sp>
              <p:nvSpPr>
                <p:cNvPr id="66614" name="Text Box 19"/>
                <p:cNvSpPr txBox="1">
                  <a:spLocks noChangeArrowheads="1"/>
                </p:cNvSpPr>
                <p:nvPr/>
              </p:nvSpPr>
              <p:spPr bwMode="auto">
                <a:xfrm>
                  <a:off x="6480" y="8304"/>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D</a:t>
                  </a:r>
                  <a:endParaRPr lang="zh-CN" altLang="zh-CN"/>
                </a:p>
              </p:txBody>
            </p:sp>
            <p:sp>
              <p:nvSpPr>
                <p:cNvPr id="66615" name="Text Box 20"/>
                <p:cNvSpPr txBox="1">
                  <a:spLocks noChangeArrowheads="1"/>
                </p:cNvSpPr>
                <p:nvPr/>
              </p:nvSpPr>
              <p:spPr bwMode="auto">
                <a:xfrm>
                  <a:off x="7380" y="8928"/>
                  <a:ext cx="300" cy="288"/>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C</a:t>
                  </a:r>
                  <a:endParaRPr lang="zh-CN" altLang="zh-CN"/>
                </a:p>
              </p:txBody>
            </p:sp>
            <p:sp>
              <p:nvSpPr>
                <p:cNvPr id="66616" name="Text Box 21"/>
                <p:cNvSpPr txBox="1">
                  <a:spLocks noChangeArrowheads="1"/>
                </p:cNvSpPr>
                <p:nvPr/>
              </p:nvSpPr>
              <p:spPr bwMode="auto">
                <a:xfrm>
                  <a:off x="7380" y="7368"/>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F</a:t>
                  </a:r>
                  <a:endParaRPr lang="zh-CN" altLang="zh-CN"/>
                </a:p>
              </p:txBody>
            </p:sp>
          </p:grpSp>
          <p:sp>
            <p:nvSpPr>
              <p:cNvPr id="66604" name="Text Box 22"/>
              <p:cNvSpPr txBox="1">
                <a:spLocks noChangeArrowheads="1"/>
              </p:cNvSpPr>
              <p:nvPr/>
            </p:nvSpPr>
            <p:spPr bwMode="auto">
              <a:xfrm>
                <a:off x="7740" y="7836"/>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t>0</a:t>
                </a:r>
                <a:endParaRPr lang="zh-CN" altLang="zh-CN"/>
              </a:p>
            </p:txBody>
          </p:sp>
          <p:sp>
            <p:nvSpPr>
              <p:cNvPr id="66605" name="Text Box 23"/>
              <p:cNvSpPr txBox="1">
                <a:spLocks noChangeArrowheads="1"/>
              </p:cNvSpPr>
              <p:nvPr/>
            </p:nvSpPr>
            <p:spPr bwMode="auto">
              <a:xfrm>
                <a:off x="7740" y="8148"/>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1</a:t>
                </a:r>
                <a:endParaRPr lang="zh-CN" altLang="zh-CN"/>
              </a:p>
            </p:txBody>
          </p:sp>
          <p:sp>
            <p:nvSpPr>
              <p:cNvPr id="66606" name="Text Box 24"/>
              <p:cNvSpPr txBox="1">
                <a:spLocks noChangeArrowheads="1"/>
              </p:cNvSpPr>
              <p:nvPr/>
            </p:nvSpPr>
            <p:spPr bwMode="auto">
              <a:xfrm>
                <a:off x="7380" y="846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2</a:t>
                </a:r>
                <a:endParaRPr lang="zh-CN" altLang="zh-CN"/>
              </a:p>
            </p:txBody>
          </p:sp>
          <p:sp>
            <p:nvSpPr>
              <p:cNvPr id="66607" name="Text Box 25"/>
              <p:cNvSpPr txBox="1">
                <a:spLocks noChangeArrowheads="1"/>
              </p:cNvSpPr>
              <p:nvPr/>
            </p:nvSpPr>
            <p:spPr bwMode="auto">
              <a:xfrm>
                <a:off x="7020" y="8304"/>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3</a:t>
                </a:r>
                <a:endParaRPr lang="zh-CN" altLang="zh-CN"/>
              </a:p>
            </p:txBody>
          </p:sp>
          <p:sp>
            <p:nvSpPr>
              <p:cNvPr id="66608" name="Text Box 26"/>
              <p:cNvSpPr txBox="1">
                <a:spLocks noChangeArrowheads="1"/>
              </p:cNvSpPr>
              <p:nvPr/>
            </p:nvSpPr>
            <p:spPr bwMode="auto">
              <a:xfrm>
                <a:off x="7020" y="7836"/>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4</a:t>
                </a:r>
                <a:endParaRPr lang="zh-CN" altLang="zh-CN"/>
              </a:p>
            </p:txBody>
          </p:sp>
          <p:sp>
            <p:nvSpPr>
              <p:cNvPr id="66609" name="Text Box 27"/>
              <p:cNvSpPr txBox="1">
                <a:spLocks noChangeArrowheads="1"/>
              </p:cNvSpPr>
              <p:nvPr/>
            </p:nvSpPr>
            <p:spPr bwMode="auto">
              <a:xfrm>
                <a:off x="7380" y="768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5</a:t>
                </a:r>
                <a:endParaRPr lang="zh-CN" altLang="zh-CN"/>
              </a:p>
            </p:txBody>
          </p:sp>
        </p:grpSp>
        <p:sp>
          <p:nvSpPr>
            <p:cNvPr id="66601" name="Line 28"/>
            <p:cNvSpPr>
              <a:spLocks noChangeShapeType="1"/>
            </p:cNvSpPr>
            <p:nvPr/>
          </p:nvSpPr>
          <p:spPr bwMode="auto">
            <a:xfrm>
              <a:off x="7380" y="7680"/>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602" name="Line 29"/>
            <p:cNvSpPr>
              <a:spLocks noChangeShapeType="1"/>
            </p:cNvSpPr>
            <p:nvPr/>
          </p:nvSpPr>
          <p:spPr bwMode="auto">
            <a:xfrm>
              <a:off x="7380" y="8772"/>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567" name="Line 30"/>
          <p:cNvSpPr>
            <a:spLocks noChangeShapeType="1"/>
          </p:cNvSpPr>
          <p:nvPr/>
        </p:nvSpPr>
        <p:spPr bwMode="auto">
          <a:xfrm flipH="1">
            <a:off x="7038975" y="2314575"/>
            <a:ext cx="347663" cy="400050"/>
          </a:xfrm>
          <a:prstGeom prst="line">
            <a:avLst/>
          </a:prstGeom>
          <a:noFill/>
          <a:ln w="9525">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6568" name="Line 31"/>
          <p:cNvSpPr>
            <a:spLocks noChangeShapeType="1"/>
          </p:cNvSpPr>
          <p:nvPr/>
        </p:nvSpPr>
        <p:spPr bwMode="auto">
          <a:xfrm flipH="1">
            <a:off x="7213600" y="2714625"/>
            <a:ext cx="520700" cy="198438"/>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6569" name="Text Box 32"/>
          <p:cNvSpPr txBox="1">
            <a:spLocks noChangeArrowheads="1"/>
          </p:cNvSpPr>
          <p:nvPr/>
        </p:nvSpPr>
        <p:spPr bwMode="auto">
          <a:xfrm>
            <a:off x="7907338" y="2514600"/>
            <a:ext cx="520700" cy="398463"/>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rear</a:t>
            </a:r>
            <a:endParaRPr lang="zh-CN" altLang="zh-CN"/>
          </a:p>
        </p:txBody>
      </p:sp>
      <p:sp>
        <p:nvSpPr>
          <p:cNvPr id="66570" name="Text Box 33"/>
          <p:cNvSpPr txBox="1">
            <a:spLocks noChangeArrowheads="1"/>
          </p:cNvSpPr>
          <p:nvPr/>
        </p:nvSpPr>
        <p:spPr bwMode="auto">
          <a:xfrm>
            <a:off x="7386638" y="1916113"/>
            <a:ext cx="520700" cy="39846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front</a:t>
            </a:r>
            <a:endParaRPr lang="zh-CN" altLang="zh-CN"/>
          </a:p>
        </p:txBody>
      </p:sp>
      <p:grpSp>
        <p:nvGrpSpPr>
          <p:cNvPr id="66571" name="Group 34"/>
          <p:cNvGrpSpPr>
            <a:grpSpLocks/>
          </p:cNvGrpSpPr>
          <p:nvPr/>
        </p:nvGrpSpPr>
        <p:grpSpPr bwMode="auto">
          <a:xfrm>
            <a:off x="1314450" y="2420938"/>
            <a:ext cx="2255838" cy="2592387"/>
            <a:chOff x="2700" y="7368"/>
            <a:chExt cx="2340" cy="2028"/>
          </a:xfrm>
        </p:grpSpPr>
        <p:grpSp>
          <p:nvGrpSpPr>
            <p:cNvPr id="66578" name="Group 35"/>
            <p:cNvGrpSpPr>
              <a:grpSpLocks/>
            </p:cNvGrpSpPr>
            <p:nvPr/>
          </p:nvGrpSpPr>
          <p:grpSpPr bwMode="auto">
            <a:xfrm>
              <a:off x="2700" y="7368"/>
              <a:ext cx="2340" cy="2028"/>
              <a:chOff x="6300" y="7212"/>
              <a:chExt cx="2340" cy="2028"/>
            </a:xfrm>
          </p:grpSpPr>
          <p:grpSp>
            <p:nvGrpSpPr>
              <p:cNvPr id="66581" name="Group 36"/>
              <p:cNvGrpSpPr>
                <a:grpSpLocks/>
              </p:cNvGrpSpPr>
              <p:nvPr/>
            </p:nvGrpSpPr>
            <p:grpSpPr bwMode="auto">
              <a:xfrm>
                <a:off x="6300" y="7212"/>
                <a:ext cx="2340" cy="2028"/>
                <a:chOff x="6300" y="7212"/>
                <a:chExt cx="2340" cy="2028"/>
              </a:xfrm>
            </p:grpSpPr>
            <p:grpSp>
              <p:nvGrpSpPr>
                <p:cNvPr id="66588" name="Group 37"/>
                <p:cNvGrpSpPr>
                  <a:grpSpLocks/>
                </p:cNvGrpSpPr>
                <p:nvPr/>
              </p:nvGrpSpPr>
              <p:grpSpPr bwMode="auto">
                <a:xfrm>
                  <a:off x="6300" y="7212"/>
                  <a:ext cx="2340" cy="2028"/>
                  <a:chOff x="6300" y="7368"/>
                  <a:chExt cx="2340" cy="2028"/>
                </a:xfrm>
              </p:grpSpPr>
              <p:sp>
                <p:nvSpPr>
                  <p:cNvPr id="66595" name="Oval 38"/>
                  <p:cNvSpPr>
                    <a:spLocks noChangeArrowheads="1"/>
                  </p:cNvSpPr>
                  <p:nvPr/>
                </p:nvSpPr>
                <p:spPr bwMode="auto">
                  <a:xfrm>
                    <a:off x="6300" y="7368"/>
                    <a:ext cx="2340" cy="2028"/>
                  </a:xfrm>
                  <a:prstGeom prst="ellipse">
                    <a:avLst/>
                  </a:prstGeom>
                  <a:solidFill>
                    <a:srgbClr val="FFFFFF"/>
                  </a:solidFill>
                  <a:ln w="9525">
                    <a:solidFill>
                      <a:srgbClr val="000000"/>
                    </a:solidFill>
                    <a:round/>
                    <a:headEnd/>
                    <a:tailEnd/>
                  </a:ln>
                </p:spPr>
                <p:txBody>
                  <a:bodyPr/>
                  <a:lstStyle/>
                  <a:p>
                    <a:endParaRPr lang="zh-CN" altLang="en-US"/>
                  </a:p>
                </p:txBody>
              </p:sp>
              <p:sp>
                <p:nvSpPr>
                  <p:cNvPr id="66596" name="Line 39"/>
                  <p:cNvSpPr>
                    <a:spLocks noChangeShapeType="1"/>
                  </p:cNvSpPr>
                  <p:nvPr/>
                </p:nvSpPr>
                <p:spPr bwMode="auto">
                  <a:xfrm>
                    <a:off x="6300" y="8304"/>
                    <a:ext cx="23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7" name="Line 40"/>
                  <p:cNvSpPr>
                    <a:spLocks noChangeShapeType="1"/>
                  </p:cNvSpPr>
                  <p:nvPr/>
                </p:nvSpPr>
                <p:spPr bwMode="auto">
                  <a:xfrm>
                    <a:off x="6840" y="7524"/>
                    <a:ext cx="1440" cy="15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8" name="Line 41"/>
                  <p:cNvSpPr>
                    <a:spLocks noChangeShapeType="1"/>
                  </p:cNvSpPr>
                  <p:nvPr/>
                </p:nvSpPr>
                <p:spPr bwMode="auto">
                  <a:xfrm flipH="1">
                    <a:off x="6840" y="7524"/>
                    <a:ext cx="1260" cy="171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99" name="Oval 42"/>
                  <p:cNvSpPr>
                    <a:spLocks noChangeArrowheads="1"/>
                  </p:cNvSpPr>
                  <p:nvPr/>
                </p:nvSpPr>
                <p:spPr bwMode="auto">
                  <a:xfrm>
                    <a:off x="6840" y="7836"/>
                    <a:ext cx="1260" cy="1092"/>
                  </a:xfrm>
                  <a:prstGeom prst="ellipse">
                    <a:avLst/>
                  </a:prstGeom>
                  <a:solidFill>
                    <a:srgbClr val="FFFFFF"/>
                  </a:solidFill>
                  <a:ln w="9525">
                    <a:solidFill>
                      <a:srgbClr val="000000"/>
                    </a:solidFill>
                    <a:round/>
                    <a:headEnd/>
                    <a:tailEnd/>
                  </a:ln>
                </p:spPr>
                <p:txBody>
                  <a:bodyPr/>
                  <a:lstStyle/>
                  <a:p>
                    <a:endParaRPr lang="zh-CN" altLang="en-US"/>
                  </a:p>
                </p:txBody>
              </p:sp>
            </p:grpSp>
            <p:sp>
              <p:nvSpPr>
                <p:cNvPr id="66589" name="Text Box 43"/>
                <p:cNvSpPr txBox="1">
                  <a:spLocks noChangeArrowheads="1"/>
                </p:cNvSpPr>
                <p:nvPr/>
              </p:nvSpPr>
              <p:spPr bwMode="auto">
                <a:xfrm>
                  <a:off x="8280" y="8304"/>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a:p>
              </p:txBody>
            </p:sp>
            <p:sp>
              <p:nvSpPr>
                <p:cNvPr id="66590" name="Text Box 44"/>
                <p:cNvSpPr txBox="1">
                  <a:spLocks noChangeArrowheads="1"/>
                </p:cNvSpPr>
                <p:nvPr/>
              </p:nvSpPr>
              <p:spPr bwMode="auto">
                <a:xfrm>
                  <a:off x="8100" y="768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a:p>
              </p:txBody>
            </p:sp>
            <p:sp>
              <p:nvSpPr>
                <p:cNvPr id="66591" name="Text Box 45"/>
                <p:cNvSpPr txBox="1">
                  <a:spLocks noChangeArrowheads="1"/>
                </p:cNvSpPr>
                <p:nvPr/>
              </p:nvSpPr>
              <p:spPr bwMode="auto">
                <a:xfrm>
                  <a:off x="6660" y="768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a:p>
              </p:txBody>
            </p:sp>
            <p:sp>
              <p:nvSpPr>
                <p:cNvPr id="66592" name="Text Box 46"/>
                <p:cNvSpPr txBox="1">
                  <a:spLocks noChangeArrowheads="1"/>
                </p:cNvSpPr>
                <p:nvPr/>
              </p:nvSpPr>
              <p:spPr bwMode="auto">
                <a:xfrm>
                  <a:off x="6480" y="8304"/>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a:p>
              </p:txBody>
            </p:sp>
            <p:sp>
              <p:nvSpPr>
                <p:cNvPr id="66593" name="Text Box 47"/>
                <p:cNvSpPr txBox="1">
                  <a:spLocks noChangeArrowheads="1"/>
                </p:cNvSpPr>
                <p:nvPr/>
              </p:nvSpPr>
              <p:spPr bwMode="auto">
                <a:xfrm>
                  <a:off x="7380" y="8928"/>
                  <a:ext cx="300" cy="288"/>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a:p>
              </p:txBody>
            </p:sp>
            <p:sp>
              <p:nvSpPr>
                <p:cNvPr id="66594" name="Text Box 48"/>
                <p:cNvSpPr txBox="1">
                  <a:spLocks noChangeArrowheads="1"/>
                </p:cNvSpPr>
                <p:nvPr/>
              </p:nvSpPr>
              <p:spPr bwMode="auto">
                <a:xfrm>
                  <a:off x="7380" y="7368"/>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zh-CN"/>
                </a:p>
              </p:txBody>
            </p:sp>
          </p:grpSp>
          <p:sp>
            <p:nvSpPr>
              <p:cNvPr id="66582" name="Text Box 49"/>
              <p:cNvSpPr txBox="1">
                <a:spLocks noChangeArrowheads="1"/>
              </p:cNvSpPr>
              <p:nvPr/>
            </p:nvSpPr>
            <p:spPr bwMode="auto">
              <a:xfrm>
                <a:off x="7740" y="7836"/>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t>0</a:t>
                </a:r>
                <a:endParaRPr lang="zh-CN" altLang="zh-CN"/>
              </a:p>
            </p:txBody>
          </p:sp>
          <p:sp>
            <p:nvSpPr>
              <p:cNvPr id="66583" name="Text Box 50"/>
              <p:cNvSpPr txBox="1">
                <a:spLocks noChangeArrowheads="1"/>
              </p:cNvSpPr>
              <p:nvPr/>
            </p:nvSpPr>
            <p:spPr bwMode="auto">
              <a:xfrm>
                <a:off x="7740" y="8148"/>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1</a:t>
                </a:r>
                <a:endParaRPr lang="zh-CN" altLang="zh-CN"/>
              </a:p>
            </p:txBody>
          </p:sp>
          <p:sp>
            <p:nvSpPr>
              <p:cNvPr id="66584" name="Text Box 51"/>
              <p:cNvSpPr txBox="1">
                <a:spLocks noChangeArrowheads="1"/>
              </p:cNvSpPr>
              <p:nvPr/>
            </p:nvSpPr>
            <p:spPr bwMode="auto">
              <a:xfrm>
                <a:off x="7380" y="846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2</a:t>
                </a:r>
                <a:endParaRPr lang="zh-CN" altLang="zh-CN"/>
              </a:p>
            </p:txBody>
          </p:sp>
          <p:sp>
            <p:nvSpPr>
              <p:cNvPr id="66585" name="Text Box 52"/>
              <p:cNvSpPr txBox="1">
                <a:spLocks noChangeArrowheads="1"/>
              </p:cNvSpPr>
              <p:nvPr/>
            </p:nvSpPr>
            <p:spPr bwMode="auto">
              <a:xfrm>
                <a:off x="7020" y="8304"/>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3</a:t>
                </a:r>
                <a:endParaRPr lang="zh-CN" altLang="zh-CN"/>
              </a:p>
            </p:txBody>
          </p:sp>
          <p:sp>
            <p:nvSpPr>
              <p:cNvPr id="66586" name="Text Box 53"/>
              <p:cNvSpPr txBox="1">
                <a:spLocks noChangeArrowheads="1"/>
              </p:cNvSpPr>
              <p:nvPr/>
            </p:nvSpPr>
            <p:spPr bwMode="auto">
              <a:xfrm>
                <a:off x="7020" y="7836"/>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4</a:t>
                </a:r>
                <a:endParaRPr lang="zh-CN" altLang="zh-CN"/>
              </a:p>
            </p:txBody>
          </p:sp>
          <p:sp>
            <p:nvSpPr>
              <p:cNvPr id="66587" name="Text Box 54"/>
              <p:cNvSpPr txBox="1">
                <a:spLocks noChangeArrowheads="1"/>
              </p:cNvSpPr>
              <p:nvPr/>
            </p:nvSpPr>
            <p:spPr bwMode="auto">
              <a:xfrm>
                <a:off x="7380" y="7680"/>
                <a:ext cx="180" cy="31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5</a:t>
                </a:r>
                <a:endParaRPr lang="zh-CN" altLang="zh-CN"/>
              </a:p>
            </p:txBody>
          </p:sp>
        </p:grpSp>
        <p:sp>
          <p:nvSpPr>
            <p:cNvPr id="66579" name="Line 55"/>
            <p:cNvSpPr>
              <a:spLocks noChangeShapeType="1"/>
            </p:cNvSpPr>
            <p:nvPr/>
          </p:nvSpPr>
          <p:spPr bwMode="auto">
            <a:xfrm>
              <a:off x="3780" y="8928"/>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80" name="Line 56"/>
            <p:cNvSpPr>
              <a:spLocks noChangeShapeType="1"/>
            </p:cNvSpPr>
            <p:nvPr/>
          </p:nvSpPr>
          <p:spPr bwMode="auto">
            <a:xfrm>
              <a:off x="3780" y="7836"/>
              <a:ext cx="18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6572" name="Line 57"/>
          <p:cNvSpPr>
            <a:spLocks noChangeShapeType="1"/>
          </p:cNvSpPr>
          <p:nvPr/>
        </p:nvSpPr>
        <p:spPr bwMode="auto">
          <a:xfrm flipH="1">
            <a:off x="3397250" y="2514600"/>
            <a:ext cx="346075" cy="398463"/>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6573" name="Line 58"/>
          <p:cNvSpPr>
            <a:spLocks noChangeShapeType="1"/>
          </p:cNvSpPr>
          <p:nvPr/>
        </p:nvSpPr>
        <p:spPr bwMode="auto">
          <a:xfrm flipH="1">
            <a:off x="3570288" y="2913063"/>
            <a:ext cx="519112" cy="200025"/>
          </a:xfrm>
          <a:prstGeom prst="line">
            <a:avLst/>
          </a:prstGeom>
          <a:noFill/>
          <a:ln w="9525">
            <a:solidFill>
              <a:srgbClr val="00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66574" name="Text Box 59"/>
          <p:cNvSpPr txBox="1">
            <a:spLocks noChangeArrowheads="1"/>
          </p:cNvSpPr>
          <p:nvPr/>
        </p:nvSpPr>
        <p:spPr bwMode="auto">
          <a:xfrm>
            <a:off x="4264025" y="2714625"/>
            <a:ext cx="520700" cy="398463"/>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rear</a:t>
            </a:r>
            <a:endParaRPr lang="zh-CN" altLang="zh-CN"/>
          </a:p>
        </p:txBody>
      </p:sp>
      <p:sp>
        <p:nvSpPr>
          <p:cNvPr id="66575" name="Text Box 60"/>
          <p:cNvSpPr txBox="1">
            <a:spLocks noChangeArrowheads="1"/>
          </p:cNvSpPr>
          <p:nvPr/>
        </p:nvSpPr>
        <p:spPr bwMode="auto">
          <a:xfrm>
            <a:off x="3743325" y="2116138"/>
            <a:ext cx="520700" cy="398462"/>
          </a:xfrm>
          <a:prstGeom prst="rect">
            <a:avLst/>
          </a:prstGeom>
          <a:solidFill>
            <a:srgbClr val="FFFFFF"/>
          </a:solidFill>
          <a:ln w="9525">
            <a:solidFill>
              <a:srgbClr val="FFFFFF"/>
            </a:solidFill>
            <a:miter lim="800000"/>
            <a:headEnd/>
            <a:tailEnd/>
          </a:ln>
        </p:spPr>
        <p:txBody>
          <a:bodyPr lIns="0" tIns="0" rIns="0" bIns="0"/>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700">
                <a:latin typeface="Calibri" pitchFamily="34" charset="0"/>
              </a:rPr>
              <a:t>front</a:t>
            </a:r>
            <a:endParaRPr lang="zh-CN" altLang="zh-CN"/>
          </a:p>
        </p:txBody>
      </p:sp>
      <p:sp>
        <p:nvSpPr>
          <p:cNvPr id="66576" name="Line 62"/>
          <p:cNvSpPr>
            <a:spLocks noChangeShapeType="1"/>
          </p:cNvSpPr>
          <p:nvPr/>
        </p:nvSpPr>
        <p:spPr bwMode="auto">
          <a:xfrm>
            <a:off x="2498725" y="4906963"/>
            <a:ext cx="1730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6577" name="Line 63"/>
          <p:cNvSpPr>
            <a:spLocks noChangeShapeType="1"/>
          </p:cNvSpPr>
          <p:nvPr/>
        </p:nvSpPr>
        <p:spPr bwMode="auto">
          <a:xfrm>
            <a:off x="6315075" y="4906963"/>
            <a:ext cx="17303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循环队列</a:t>
            </a:r>
            <a:endParaRPr lang="zh-CN" altLang="en-US" dirty="0"/>
          </a:p>
        </p:txBody>
      </p:sp>
      <p:sp>
        <p:nvSpPr>
          <p:cNvPr id="3" name="文本占位符 2"/>
          <p:cNvSpPr>
            <a:spLocks noGrp="1"/>
          </p:cNvSpPr>
          <p:nvPr>
            <p:ph type="body" idx="1"/>
          </p:nvPr>
        </p:nvSpPr>
        <p:spPr>
          <a:xfrm>
            <a:off x="300038" y="1384300"/>
            <a:ext cx="7521575" cy="5075238"/>
          </a:xfrm>
        </p:spPr>
        <p:txBody>
          <a:bodyPr/>
          <a:lstStyle/>
          <a:p>
            <a:pPr eaLnBrk="1" hangingPunct="1">
              <a:lnSpc>
                <a:spcPct val="130000"/>
              </a:lnSpc>
              <a:spcBef>
                <a:spcPct val="50000"/>
              </a:spcBef>
              <a:defRPr/>
            </a:pPr>
            <a:r>
              <a:rPr kumimoji="1" lang="zh-CN" altLang="en-US" dirty="0">
                <a:latin typeface="宋体" pitchFamily="2" charset="-122"/>
                <a:ea typeface="宋体" pitchFamily="2" charset="-122"/>
              </a:rPr>
              <a:t>队列的三种状态</a:t>
            </a:r>
            <a:r>
              <a:rPr kumimoji="1" lang="en-US" altLang="zh-CN" dirty="0">
                <a:latin typeface="宋体" pitchFamily="2" charset="-122"/>
                <a:ea typeface="宋体" pitchFamily="2" charset="-122"/>
              </a:rPr>
              <a:t>(</a:t>
            </a:r>
            <a:r>
              <a:rPr kumimoji="1" lang="zh-CN" altLang="en-US" dirty="0">
                <a:latin typeface="宋体" pitchFamily="2" charset="-122"/>
                <a:ea typeface="宋体" pitchFamily="2" charset="-122"/>
              </a:rPr>
              <a:t>设置一个空闲单元不用</a:t>
            </a:r>
            <a:r>
              <a:rPr kumimoji="1" lang="en-US" altLang="zh-CN" dirty="0">
                <a:latin typeface="宋体" pitchFamily="2" charset="-122"/>
                <a:ea typeface="宋体" pitchFamily="2" charset="-122"/>
              </a:rPr>
              <a:t>)</a:t>
            </a:r>
            <a:r>
              <a:rPr kumimoji="1" lang="zh-CN" altLang="en-US" dirty="0">
                <a:latin typeface="宋体" pitchFamily="2" charset="-122"/>
                <a:ea typeface="宋体" pitchFamily="2" charset="-122"/>
              </a:rPr>
              <a:t>：</a:t>
            </a:r>
          </a:p>
          <a:p>
            <a:pPr eaLnBrk="1" hangingPunct="1">
              <a:lnSpc>
                <a:spcPct val="130000"/>
              </a:lnSpc>
              <a:defRPr/>
            </a:pPr>
            <a:r>
              <a:rPr kumimoji="1" lang="zh-CN" altLang="en-US" dirty="0">
                <a:latin typeface="宋体" pitchFamily="2" charset="-122"/>
                <a:ea typeface="宋体" pitchFamily="2" charset="-122"/>
              </a:rPr>
              <a:t>① 队满的条件</a:t>
            </a:r>
            <a:r>
              <a:rPr kumimoji="1" lang="en-US" altLang="zh-CN" dirty="0">
                <a:latin typeface="宋体" pitchFamily="2" charset="-122"/>
                <a:ea typeface="宋体" pitchFamily="2" charset="-122"/>
              </a:rPr>
              <a:t>:</a:t>
            </a:r>
            <a:r>
              <a:rPr kumimoji="1" lang="zh-CN" altLang="en-US" dirty="0">
                <a:ea typeface="宋体" pitchFamily="2" charset="-122"/>
              </a:rPr>
              <a:t> </a:t>
            </a:r>
            <a:r>
              <a:rPr kumimoji="1" lang="en-US" altLang="zh-CN" dirty="0">
                <a:ea typeface="宋体" pitchFamily="2" charset="-122"/>
              </a:rPr>
              <a:t>(rear+1)%MAXSIZE == front</a:t>
            </a:r>
            <a:r>
              <a:rPr kumimoji="1" lang="zh-CN" altLang="en-US" dirty="0">
                <a:ea typeface="宋体" pitchFamily="2" charset="-122"/>
              </a:rPr>
              <a:t>；</a:t>
            </a:r>
          </a:p>
          <a:p>
            <a:pPr eaLnBrk="1" hangingPunct="1">
              <a:lnSpc>
                <a:spcPct val="130000"/>
              </a:lnSpc>
              <a:defRPr/>
            </a:pPr>
            <a:r>
              <a:rPr kumimoji="1" lang="en-US" altLang="zh-CN" dirty="0">
                <a:latin typeface="宋体" pitchFamily="2" charset="-122"/>
                <a:ea typeface="宋体" pitchFamily="2" charset="-122"/>
              </a:rPr>
              <a:t>② </a:t>
            </a:r>
            <a:r>
              <a:rPr kumimoji="1" lang="zh-CN" altLang="en-US" dirty="0">
                <a:latin typeface="宋体" pitchFamily="2" charset="-122"/>
                <a:ea typeface="宋体" pitchFamily="2" charset="-122"/>
              </a:rPr>
              <a:t>队空的条件</a:t>
            </a:r>
            <a:r>
              <a:rPr kumimoji="1" lang="en-US" altLang="zh-CN" dirty="0">
                <a:latin typeface="宋体" pitchFamily="2" charset="-122"/>
                <a:ea typeface="宋体" pitchFamily="2" charset="-122"/>
              </a:rPr>
              <a:t>: rear == front</a:t>
            </a:r>
            <a:r>
              <a:rPr kumimoji="1" lang="zh-CN" altLang="en-US" dirty="0">
                <a:ea typeface="宋体" pitchFamily="2" charset="-122"/>
              </a:rPr>
              <a:t>；</a:t>
            </a:r>
            <a:endParaRPr kumimoji="1" lang="en-US" altLang="zh-CN" dirty="0">
              <a:ea typeface="宋体" pitchFamily="2" charset="-122"/>
            </a:endParaRPr>
          </a:p>
          <a:p>
            <a:pPr eaLnBrk="1" hangingPunct="1">
              <a:lnSpc>
                <a:spcPct val="130000"/>
              </a:lnSpc>
              <a:defRPr/>
            </a:pPr>
            <a:r>
              <a:rPr kumimoji="1" lang="zh-CN" altLang="en-US" dirty="0">
                <a:latin typeface="宋体" pitchFamily="2" charset="-122"/>
                <a:ea typeface="宋体" pitchFamily="2" charset="-122"/>
              </a:rPr>
              <a:t>③ 其它为一般情况（非空、非满）</a:t>
            </a:r>
          </a:p>
          <a:p>
            <a:pPr>
              <a:defRPr/>
            </a:pPr>
            <a:endParaRPr lang="zh-CN" altLang="en-US" dirty="0"/>
          </a:p>
        </p:txBody>
      </p:sp>
      <p:pic>
        <p:nvPicPr>
          <p:cNvPr id="6758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644900"/>
            <a:ext cx="6049962" cy="2857500"/>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p:cNvSpPr>
            <a:spLocks noGrp="1"/>
          </p:cNvSpPr>
          <p:nvPr>
            <p:ph type="body" idx="1"/>
          </p:nvPr>
        </p:nvSpPr>
        <p:spPr>
          <a:xfrm>
            <a:off x="300038" y="1384300"/>
            <a:ext cx="7521575" cy="5075238"/>
          </a:xfrm>
        </p:spPr>
        <p:txBody>
          <a:bodyPr/>
          <a:lstStyle/>
          <a:p>
            <a:pPr eaLnBrk="1" hangingPunct="1">
              <a:defRPr/>
            </a:pPr>
            <a:r>
              <a:rPr lang="en-US" altLang="zh-CN" sz="4000" dirty="0">
                <a:ea typeface="宋体" pitchFamily="2" charset="-122"/>
              </a:rPr>
              <a:t>1</a:t>
            </a:r>
            <a:r>
              <a:rPr lang="zh-CN" altLang="en-US" sz="4000" dirty="0">
                <a:ea typeface="宋体" pitchFamily="2" charset="-122"/>
              </a:rPr>
              <a:t>、</a:t>
            </a:r>
            <a:r>
              <a:rPr lang="zh-CN" altLang="zh-CN" sz="4000" dirty="0">
                <a:ea typeface="宋体" pitchFamily="2" charset="-122"/>
              </a:rPr>
              <a:t>初始化</a:t>
            </a:r>
          </a:p>
          <a:p>
            <a:pPr eaLnBrk="1" hangingPunct="1">
              <a:defRPr/>
            </a:pPr>
            <a:r>
              <a:rPr lang="en-US" altLang="zh-CN" sz="4000" dirty="0">
                <a:ea typeface="宋体" pitchFamily="2" charset="-122"/>
              </a:rPr>
              <a:t>2</a:t>
            </a:r>
            <a:r>
              <a:rPr lang="zh-CN" altLang="en-US" sz="4000" dirty="0">
                <a:ea typeface="宋体" pitchFamily="2" charset="-122"/>
              </a:rPr>
              <a:t>、</a:t>
            </a:r>
            <a:r>
              <a:rPr lang="zh-CN" altLang="zh-CN" sz="4000" dirty="0">
                <a:ea typeface="宋体" pitchFamily="2" charset="-122"/>
              </a:rPr>
              <a:t>求长度</a:t>
            </a:r>
          </a:p>
          <a:p>
            <a:pPr eaLnBrk="1" hangingPunct="1">
              <a:defRPr/>
            </a:pPr>
            <a:r>
              <a:rPr lang="en-US" altLang="zh-CN" sz="4000" dirty="0">
                <a:ea typeface="宋体" pitchFamily="2" charset="-122"/>
              </a:rPr>
              <a:t>3</a:t>
            </a:r>
            <a:r>
              <a:rPr lang="zh-CN" altLang="en-US" sz="4000" dirty="0">
                <a:ea typeface="宋体" pitchFamily="2" charset="-122"/>
              </a:rPr>
              <a:t>、</a:t>
            </a:r>
            <a:r>
              <a:rPr lang="zh-CN" altLang="zh-CN" sz="4000" dirty="0">
                <a:ea typeface="宋体" pitchFamily="2" charset="-122"/>
              </a:rPr>
              <a:t>取栈顶元素</a:t>
            </a:r>
          </a:p>
          <a:p>
            <a:pPr eaLnBrk="1" hangingPunct="1">
              <a:defRPr/>
            </a:pPr>
            <a:r>
              <a:rPr lang="en-US" altLang="zh-CN" sz="4000" dirty="0">
                <a:ea typeface="宋体" pitchFamily="2" charset="-122"/>
              </a:rPr>
              <a:t>4</a:t>
            </a:r>
            <a:r>
              <a:rPr lang="zh-CN" altLang="en-US" sz="4000" dirty="0">
                <a:ea typeface="宋体" pitchFamily="2" charset="-122"/>
              </a:rPr>
              <a:t>、</a:t>
            </a:r>
            <a:r>
              <a:rPr lang="zh-CN" altLang="zh-CN" sz="4000" dirty="0">
                <a:ea typeface="宋体" pitchFamily="2" charset="-122"/>
              </a:rPr>
              <a:t>入栈</a:t>
            </a:r>
          </a:p>
          <a:p>
            <a:pPr eaLnBrk="1" hangingPunct="1">
              <a:defRPr/>
            </a:pPr>
            <a:r>
              <a:rPr lang="en-US" altLang="zh-CN" sz="4000" dirty="0">
                <a:ea typeface="宋体" pitchFamily="2" charset="-122"/>
              </a:rPr>
              <a:t>5</a:t>
            </a:r>
            <a:r>
              <a:rPr lang="zh-CN" altLang="en-US" sz="4000" dirty="0">
                <a:ea typeface="宋体" pitchFamily="2" charset="-122"/>
              </a:rPr>
              <a:t>、</a:t>
            </a:r>
            <a:r>
              <a:rPr lang="zh-CN" altLang="zh-CN" sz="4000" dirty="0">
                <a:ea typeface="宋体" pitchFamily="2" charset="-122"/>
              </a:rPr>
              <a:t>出栈</a:t>
            </a:r>
          </a:p>
          <a:p>
            <a:pPr eaLnBrk="1" hangingPunct="1">
              <a:defRPr/>
            </a:pPr>
            <a:r>
              <a:rPr lang="en-US" altLang="zh-CN" sz="4000" dirty="0">
                <a:ea typeface="宋体" pitchFamily="2" charset="-122"/>
              </a:rPr>
              <a:t>6</a:t>
            </a:r>
            <a:r>
              <a:rPr lang="zh-CN" altLang="en-US" sz="4000" dirty="0">
                <a:ea typeface="宋体" pitchFamily="2" charset="-122"/>
              </a:rPr>
              <a:t>、</a:t>
            </a:r>
            <a:r>
              <a:rPr lang="zh-CN" altLang="zh-CN" sz="4000" dirty="0">
                <a:ea typeface="宋体" pitchFamily="2" charset="-122"/>
              </a:rPr>
              <a:t>判断栈是否为空栈</a:t>
            </a:r>
          </a:p>
          <a:p>
            <a:pPr eaLnBrk="1" hangingPunct="1">
              <a:defRPr/>
            </a:pPr>
            <a:r>
              <a:rPr lang="en-US" altLang="zh-CN" sz="4000" dirty="0">
                <a:ea typeface="宋体" pitchFamily="2" charset="-122"/>
              </a:rPr>
              <a:t>7</a:t>
            </a:r>
            <a:r>
              <a:rPr lang="zh-CN" altLang="en-US" sz="4000" dirty="0">
                <a:ea typeface="宋体" pitchFamily="2" charset="-122"/>
              </a:rPr>
              <a:t>、</a:t>
            </a:r>
            <a:r>
              <a:rPr lang="zh-CN" altLang="zh-CN" sz="4000" dirty="0">
                <a:ea typeface="宋体" pitchFamily="2" charset="-122"/>
              </a:rPr>
              <a:t>清空栈</a:t>
            </a:r>
          </a:p>
          <a:p>
            <a:pPr eaLnBrk="1" hangingPunct="1">
              <a:buFont typeface="Wingdings 2" pitchFamily="18" charset="2"/>
              <a:buNone/>
              <a:defRPr/>
            </a:pPr>
            <a:endParaRPr lang="zh-CN" altLang="en-US" dirty="0">
              <a:ea typeface="宋体" pitchFamily="2" charset="-122"/>
            </a:endParaRPr>
          </a:p>
        </p:txBody>
      </p:sp>
      <p:sp>
        <p:nvSpPr>
          <p:cNvPr id="18434" name="标题 1"/>
          <p:cNvSpPr>
            <a:spLocks noGrp="1"/>
          </p:cNvSpPr>
          <p:nvPr>
            <p:ph type="title"/>
          </p:nvPr>
        </p:nvSpPr>
        <p:spPr>
          <a:xfrm>
            <a:off x="993775" y="142875"/>
            <a:ext cx="7754938" cy="838200"/>
          </a:xfrm>
        </p:spPr>
        <p:txBody>
          <a:bodyPr/>
          <a:lstStyle/>
          <a:p>
            <a:pPr eaLnBrk="1" hangingPunct="1">
              <a:defRPr/>
            </a:pPr>
            <a:r>
              <a:rPr lang="zh-CN" altLang="zh-CN" dirty="0"/>
              <a:t>栈</a:t>
            </a:r>
            <a:r>
              <a:rPr lang="zh-CN" altLang="en-US" dirty="0"/>
              <a:t>的</a:t>
            </a:r>
            <a:r>
              <a:rPr lang="zh-CN" altLang="zh-CN" dirty="0"/>
              <a:t>基本操作</a:t>
            </a:r>
            <a:endParaRPr lang="zh-CN" altLang="en-US" dirty="0"/>
          </a:p>
        </p:txBody>
      </p:sp>
    </p:spTree>
  </p:cSld>
  <p:clrMapOvr>
    <a:masterClrMapping/>
  </p:clrMapOvr>
  <p:transition>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654050" y="6305550"/>
            <a:ext cx="85613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000"/>
              <a:t>图</a:t>
            </a:r>
            <a:r>
              <a:rPr kumimoji="1" lang="en-US" altLang="zh-CN" sz="2000"/>
              <a:t>4.7 </a:t>
            </a:r>
            <a:r>
              <a:rPr kumimoji="1" lang="zh-CN" altLang="en-US" sz="2000"/>
              <a:t>设空闲单元的循环队列进行入队和出队操作首尾指针变化情况示意图</a:t>
            </a:r>
          </a:p>
        </p:txBody>
      </p:sp>
      <p:pic>
        <p:nvPicPr>
          <p:cNvPr id="68611"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425" y="1304925"/>
            <a:ext cx="4895850" cy="49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2" name="标题 1"/>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循环队列</a:t>
            </a:r>
            <a:endParaRPr lang="zh-CN" altLang="en-US" dirty="0"/>
          </a:p>
        </p:txBody>
      </p:sp>
    </p:spTree>
  </p:cSld>
  <p:clrMapOvr>
    <a:masterClrMapping/>
  </p:clrMapOvr>
  <p:transition>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eaLnBrk="1" hangingPunct="1">
              <a:buFont typeface="Wingdings 2" pitchFamily="18" charset="2"/>
              <a:buNone/>
              <a:defRPr/>
            </a:pPr>
            <a:r>
              <a:rPr lang="en-US" altLang="zh-CN" b="0" dirty="0">
                <a:latin typeface="+mn-lt"/>
                <a:ea typeface="宋体" pitchFamily="2" charset="-122"/>
              </a:rPr>
              <a:t>class </a:t>
            </a:r>
            <a:r>
              <a:rPr lang="en-US" altLang="zh-CN" b="0" dirty="0" err="1">
                <a:latin typeface="+mn-lt"/>
                <a:ea typeface="宋体" pitchFamily="2" charset="-122"/>
              </a:rPr>
              <a:t>SeqQueue</a:t>
            </a:r>
            <a:r>
              <a:rPr lang="en-US" altLang="zh-CN" b="0" dirty="0">
                <a:latin typeface="+mn-lt"/>
                <a:ea typeface="宋体" pitchFamily="2" charset="-122"/>
              </a:rPr>
              <a:t> {</a:t>
            </a:r>
          </a:p>
          <a:p>
            <a:pPr eaLnBrk="1" hangingPunct="1">
              <a:buFont typeface="Wingdings 2" pitchFamily="18" charset="2"/>
              <a:buNone/>
              <a:defRPr/>
            </a:pPr>
            <a:r>
              <a:rPr lang="en-US" altLang="zh-CN" b="0" dirty="0">
                <a:latin typeface="+mn-lt"/>
                <a:ea typeface="宋体" pitchFamily="2" charset="-122"/>
              </a:rPr>
              <a:t>protected:</a:t>
            </a:r>
          </a:p>
          <a:p>
            <a:pPr eaLnBrk="1" hangingPunct="1">
              <a:buFont typeface="Wingdings 2" pitchFamily="18" charset="2"/>
              <a:buNone/>
              <a:defRPr/>
            </a:pPr>
            <a:r>
              <a:rPr lang="en-US" altLang="zh-CN" b="0" dirty="0">
                <a:latin typeface="+mn-lt"/>
                <a:ea typeface="宋体" pitchFamily="2" charset="-122"/>
              </a:rPr>
              <a:t>	</a:t>
            </a:r>
            <a:r>
              <a:rPr lang="en-US" altLang="zh-CN" b="0" dirty="0" err="1">
                <a:latin typeface="+mn-lt"/>
                <a:ea typeface="宋体" pitchFamily="2" charset="-122"/>
              </a:rPr>
              <a:t>int</a:t>
            </a:r>
            <a:r>
              <a:rPr lang="en-US" altLang="zh-CN" b="0" dirty="0">
                <a:latin typeface="+mn-lt"/>
                <a:ea typeface="宋体" pitchFamily="2" charset="-122"/>
              </a:rPr>
              <a:t> front, rear;// </a:t>
            </a:r>
            <a:r>
              <a:rPr lang="zh-CN" altLang="en-US" b="0" dirty="0">
                <a:latin typeface="+mn-lt"/>
                <a:ea typeface="宋体" pitchFamily="2" charset="-122"/>
              </a:rPr>
              <a:t>队头队尾指针 </a:t>
            </a:r>
          </a:p>
          <a:p>
            <a:pPr eaLnBrk="1" hangingPunct="1">
              <a:buFont typeface="Wingdings 2" pitchFamily="18" charset="2"/>
              <a:buNone/>
              <a:defRPr/>
            </a:pPr>
            <a:r>
              <a:rPr lang="zh-CN" altLang="en-US" b="0" dirty="0">
                <a:latin typeface="+mn-lt"/>
                <a:ea typeface="宋体" pitchFamily="2" charset="-122"/>
              </a:rPr>
              <a:t>	</a:t>
            </a:r>
            <a:r>
              <a:rPr lang="en-US" altLang="zh-CN" b="0" dirty="0" err="1">
                <a:latin typeface="+mn-lt"/>
                <a:ea typeface="宋体" pitchFamily="2" charset="-122"/>
              </a:rPr>
              <a:t>int</a:t>
            </a:r>
            <a:r>
              <a:rPr lang="en-US" altLang="zh-CN" b="0" dirty="0">
                <a:latin typeface="+mn-lt"/>
                <a:ea typeface="宋体" pitchFamily="2" charset="-122"/>
              </a:rPr>
              <a:t> </a:t>
            </a:r>
            <a:r>
              <a:rPr lang="en-US" altLang="zh-CN" b="0" dirty="0" err="1">
                <a:latin typeface="+mn-lt"/>
                <a:ea typeface="宋体" pitchFamily="2" charset="-122"/>
              </a:rPr>
              <a:t>maxSize</a:t>
            </a:r>
            <a:r>
              <a:rPr lang="en-US" altLang="zh-CN" b="0" dirty="0">
                <a:latin typeface="+mn-lt"/>
                <a:ea typeface="宋体" pitchFamily="2" charset="-122"/>
              </a:rPr>
              <a:t>; // </a:t>
            </a:r>
            <a:r>
              <a:rPr lang="zh-CN" altLang="en-US" b="0" dirty="0">
                <a:latin typeface="+mn-lt"/>
                <a:ea typeface="宋体" pitchFamily="2" charset="-122"/>
              </a:rPr>
              <a:t>队列容量 </a:t>
            </a:r>
          </a:p>
          <a:p>
            <a:pPr eaLnBrk="1" hangingPunct="1">
              <a:buFont typeface="Wingdings 2" pitchFamily="18" charset="2"/>
              <a:buNone/>
              <a:defRPr/>
            </a:pPr>
            <a:r>
              <a:rPr lang="zh-CN" altLang="en-US"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a:t>
            </a:r>
            <a:r>
              <a:rPr lang="en-US" altLang="zh-CN" b="0" dirty="0" err="1">
                <a:latin typeface="+mn-lt"/>
                <a:ea typeface="宋体" pitchFamily="2" charset="-122"/>
              </a:rPr>
              <a:t>elems</a:t>
            </a:r>
            <a:r>
              <a:rPr lang="en-US" altLang="zh-CN" b="0" dirty="0">
                <a:latin typeface="+mn-lt"/>
                <a:ea typeface="宋体" pitchFamily="2" charset="-122"/>
              </a:rPr>
              <a:t>; // </a:t>
            </a:r>
            <a:r>
              <a:rPr lang="zh-CN" altLang="en-US" b="0" dirty="0">
                <a:latin typeface="+mn-lt"/>
                <a:ea typeface="宋体" pitchFamily="2" charset="-122"/>
              </a:rPr>
              <a:t>元素存储空间</a:t>
            </a:r>
          </a:p>
        </p:txBody>
      </p:sp>
      <p:sp>
        <p:nvSpPr>
          <p:cNvPr id="64514" name="标题 1"/>
          <p:cNvSpPr>
            <a:spLocks noGrp="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循环队列</a:t>
            </a:r>
            <a:r>
              <a:rPr lang="zh-CN" altLang="zh-CN" dirty="0">
                <a:latin typeface="黑体" pitchFamily="49" charset="-122"/>
                <a:ea typeface="黑体" pitchFamily="49" charset="-122"/>
              </a:rPr>
              <a:t>的类</a:t>
            </a:r>
            <a:r>
              <a:rPr lang="zh-CN" altLang="en-US" dirty="0">
                <a:latin typeface="黑体" pitchFamily="49" charset="-122"/>
                <a:ea typeface="黑体" pitchFamily="49" charset="-122"/>
              </a:rPr>
              <a:t>模板</a:t>
            </a:r>
            <a:r>
              <a:rPr lang="zh-CN" altLang="zh-CN" dirty="0">
                <a:latin typeface="黑体" pitchFamily="49" charset="-122"/>
                <a:ea typeface="黑体" pitchFamily="49" charset="-122"/>
              </a:rPr>
              <a:t>定义</a:t>
            </a:r>
            <a:endParaRPr lang="zh-CN" altLang="en-US" dirty="0">
              <a:latin typeface="黑体" pitchFamily="49" charset="-122"/>
              <a:ea typeface="黑体" pitchFamily="49" charset="-122"/>
            </a:endParaRPr>
          </a:p>
        </p:txBody>
      </p:sp>
      <p:pic>
        <p:nvPicPr>
          <p:cNvPr id="6451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225925"/>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64516"/>
                                        </p:tgtEl>
                                        <p:attrNameLst>
                                          <p:attrName>style.visibility</p:attrName>
                                        </p:attrNameLst>
                                      </p:cBhvr>
                                      <p:to>
                                        <p:strVal val="visible"/>
                                      </p:to>
                                    </p:set>
                                    <p:anim calcmode="lin" valueType="num">
                                      <p:cBhvr>
                                        <p:cTn id="7" dur="1000" fill="hold"/>
                                        <p:tgtEl>
                                          <p:spTgt spid="64516"/>
                                        </p:tgtEl>
                                        <p:attrNameLst>
                                          <p:attrName>ppt_w</p:attrName>
                                        </p:attrNameLst>
                                      </p:cBhvr>
                                      <p:tavLst>
                                        <p:tav tm="0">
                                          <p:val>
                                            <p:fltVal val="0"/>
                                          </p:val>
                                        </p:tav>
                                        <p:tav tm="100000">
                                          <p:val>
                                            <p:strVal val="#ppt_w"/>
                                          </p:val>
                                        </p:tav>
                                      </p:tavLst>
                                    </p:anim>
                                    <p:anim calcmode="lin" valueType="num">
                                      <p:cBhvr>
                                        <p:cTn id="8" dur="1000" fill="hold"/>
                                        <p:tgtEl>
                                          <p:spTgt spid="64516"/>
                                        </p:tgtEl>
                                        <p:attrNameLst>
                                          <p:attrName>ppt_h</p:attrName>
                                        </p:attrNameLst>
                                      </p:cBhvr>
                                      <p:tavLst>
                                        <p:tav tm="0">
                                          <p:val>
                                            <p:fltVal val="0"/>
                                          </p:val>
                                        </p:tav>
                                        <p:tav tm="100000">
                                          <p:val>
                                            <p:strVal val="#ppt_h"/>
                                          </p:val>
                                        </p:tav>
                                      </p:tavLst>
                                    </p:anim>
                                    <p:anim calcmode="lin" valueType="num">
                                      <p:cBhvr>
                                        <p:cTn id="9" dur="1000" fill="hold"/>
                                        <p:tgtEl>
                                          <p:spTgt spid="64516"/>
                                        </p:tgtEl>
                                        <p:attrNameLst>
                                          <p:attrName>style.rotation</p:attrName>
                                        </p:attrNameLst>
                                      </p:cBhvr>
                                      <p:tavLst>
                                        <p:tav tm="0">
                                          <p:val>
                                            <p:fltVal val="90"/>
                                          </p:val>
                                        </p:tav>
                                        <p:tav tm="100000">
                                          <p:val>
                                            <p:fltVal val="0"/>
                                          </p:val>
                                        </p:tav>
                                      </p:tavLst>
                                    </p:anim>
                                    <p:animEffect transition="in" filter="fade">
                                      <p:cBhvr>
                                        <p:cTn id="10" dur="10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内容占位符 2"/>
          <p:cNvSpPr>
            <a:spLocks noGrp="1"/>
          </p:cNvSpPr>
          <p:nvPr>
            <p:ph type="body" idx="1"/>
          </p:nvPr>
        </p:nvSpPr>
        <p:spPr>
          <a:xfrm>
            <a:off x="300038" y="1384300"/>
            <a:ext cx="7521575" cy="5075238"/>
          </a:xfrm>
        </p:spPr>
        <p:txBody>
          <a:bodyPr/>
          <a:lstStyle/>
          <a:p>
            <a:pPr>
              <a:defRPr/>
            </a:pPr>
            <a:r>
              <a:rPr lang="en-US" altLang="zh-CN" b="0" dirty="0">
                <a:latin typeface="+mn-lt"/>
              </a:rPr>
              <a:t>public:</a:t>
            </a:r>
            <a:endParaRPr lang="zh-CN" altLang="zh-CN" b="0" dirty="0">
              <a:latin typeface="+mn-lt"/>
            </a:endParaRPr>
          </a:p>
          <a:p>
            <a:pPr>
              <a:defRPr/>
            </a:pPr>
            <a:r>
              <a:rPr lang="en-US" altLang="zh-CN" b="0" dirty="0">
                <a:latin typeface="+mn-lt"/>
              </a:rPr>
              <a:t>	</a:t>
            </a:r>
            <a:r>
              <a:rPr lang="en-US" altLang="zh-CN" b="0" dirty="0" err="1">
                <a:latin typeface="+mn-lt"/>
              </a:rPr>
              <a:t>SeqQueue</a:t>
            </a:r>
            <a:r>
              <a:rPr lang="en-US" altLang="zh-CN" b="0" dirty="0">
                <a:latin typeface="+mn-lt"/>
              </a:rPr>
              <a:t>(</a:t>
            </a:r>
            <a:r>
              <a:rPr lang="en-US" altLang="zh-CN" b="0" dirty="0" err="1">
                <a:latin typeface="+mn-lt"/>
              </a:rPr>
              <a:t>int</a:t>
            </a:r>
            <a:r>
              <a:rPr lang="en-US" altLang="zh-CN" b="0" dirty="0">
                <a:latin typeface="+mn-lt"/>
              </a:rPr>
              <a:t> size = DEFAULT_SIZE);	</a:t>
            </a:r>
          </a:p>
          <a:p>
            <a:pPr>
              <a:defRPr/>
            </a:pPr>
            <a:r>
              <a:rPr lang="en-US" altLang="zh-CN" b="0" dirty="0">
                <a:latin typeface="+mn-lt"/>
              </a:rPr>
              <a:t>	virtual ~</a:t>
            </a:r>
            <a:r>
              <a:rPr lang="en-US" altLang="zh-CN" b="0" dirty="0" err="1">
                <a:latin typeface="+mn-lt"/>
              </a:rPr>
              <a:t>SeqQueue</a:t>
            </a:r>
            <a:r>
              <a:rPr lang="en-US" altLang="zh-CN" b="0" dirty="0">
                <a:latin typeface="+mn-lt"/>
              </a:rPr>
              <a:t>();					</a:t>
            </a:r>
            <a:r>
              <a:rPr lang="en-US" altLang="zh-CN" b="0" dirty="0" err="1">
                <a:latin typeface="+mn-lt"/>
              </a:rPr>
              <a:t>int</a:t>
            </a:r>
            <a:r>
              <a:rPr lang="en-US" altLang="zh-CN" b="0" dirty="0">
                <a:latin typeface="+mn-lt"/>
              </a:rPr>
              <a:t> </a:t>
            </a:r>
            <a:r>
              <a:rPr lang="en-US" altLang="zh-CN" b="0" dirty="0" err="1">
                <a:latin typeface="+mn-lt"/>
              </a:rPr>
              <a:t>GetLength</a:t>
            </a:r>
            <a:r>
              <a:rPr lang="en-US" altLang="zh-CN" b="0" dirty="0">
                <a:latin typeface="+mn-lt"/>
              </a:rPr>
              <a:t>() </a:t>
            </a:r>
            <a:r>
              <a:rPr lang="en-US" altLang="zh-CN" b="0" dirty="0" err="1">
                <a:latin typeface="+mn-lt"/>
              </a:rPr>
              <a:t>const</a:t>
            </a:r>
            <a:r>
              <a:rPr lang="en-US" altLang="zh-CN" b="0" dirty="0">
                <a:latin typeface="+mn-lt"/>
              </a:rPr>
              <a:t>;					</a:t>
            </a:r>
            <a:r>
              <a:rPr lang="en-US" altLang="zh-CN" b="0" dirty="0" err="1">
                <a:latin typeface="+mn-lt"/>
              </a:rPr>
              <a:t>bool</a:t>
            </a:r>
            <a:r>
              <a:rPr lang="en-US" altLang="zh-CN" b="0" dirty="0">
                <a:latin typeface="+mn-lt"/>
              </a:rPr>
              <a:t> </a:t>
            </a:r>
            <a:r>
              <a:rPr lang="en-US" altLang="zh-CN" b="0" dirty="0" err="1">
                <a:latin typeface="+mn-lt"/>
              </a:rPr>
              <a:t>IsEmpty</a:t>
            </a:r>
            <a:r>
              <a:rPr lang="en-US" altLang="zh-CN" b="0" dirty="0">
                <a:latin typeface="+mn-lt"/>
              </a:rPr>
              <a:t>() </a:t>
            </a:r>
            <a:r>
              <a:rPr lang="en-US" altLang="zh-CN" b="0" dirty="0" err="1">
                <a:latin typeface="+mn-lt"/>
              </a:rPr>
              <a:t>const</a:t>
            </a:r>
            <a:r>
              <a:rPr lang="en-US" altLang="zh-CN" b="0" dirty="0">
                <a:latin typeface="+mn-lt"/>
              </a:rPr>
              <a:t>;					void Clear();							Status </a:t>
            </a:r>
            <a:r>
              <a:rPr lang="en-US" altLang="zh-CN" b="0" dirty="0" err="1">
                <a:latin typeface="+mn-lt"/>
              </a:rPr>
              <a:t>DelQueue</a:t>
            </a:r>
            <a:r>
              <a:rPr lang="en-US" altLang="zh-CN" b="0" dirty="0">
                <a:latin typeface="+mn-lt"/>
              </a:rPr>
              <a:t>(</a:t>
            </a:r>
            <a:r>
              <a:rPr lang="en-US" altLang="zh-CN" b="0" dirty="0" err="1">
                <a:latin typeface="+mn-lt"/>
              </a:rPr>
              <a:t>ElemType</a:t>
            </a:r>
            <a:r>
              <a:rPr lang="en-US" altLang="zh-CN" b="0" dirty="0">
                <a:latin typeface="+mn-lt"/>
              </a:rPr>
              <a:t> &amp;e);			Status </a:t>
            </a:r>
            <a:r>
              <a:rPr lang="en-US" altLang="zh-CN" b="0" dirty="0" err="1">
                <a:latin typeface="+mn-lt"/>
              </a:rPr>
              <a:t>GetHead</a:t>
            </a:r>
            <a:r>
              <a:rPr lang="en-US" altLang="zh-CN" b="0" dirty="0">
                <a:latin typeface="+mn-lt"/>
              </a:rPr>
              <a:t>(</a:t>
            </a:r>
            <a:r>
              <a:rPr lang="en-US" altLang="zh-CN" b="0" dirty="0" err="1">
                <a:latin typeface="+mn-lt"/>
              </a:rPr>
              <a:t>ElemType</a:t>
            </a:r>
            <a:r>
              <a:rPr lang="en-US" altLang="zh-CN" b="0" dirty="0">
                <a:latin typeface="+mn-lt"/>
              </a:rPr>
              <a:t> &amp;e) </a:t>
            </a:r>
            <a:r>
              <a:rPr lang="en-US" altLang="zh-CN" b="0" dirty="0" err="1">
                <a:latin typeface="+mn-lt"/>
              </a:rPr>
              <a:t>const</a:t>
            </a:r>
            <a:r>
              <a:rPr lang="en-US" altLang="zh-CN" b="0" dirty="0">
                <a:latin typeface="+mn-lt"/>
              </a:rPr>
              <a:t>		Status </a:t>
            </a:r>
            <a:r>
              <a:rPr lang="en-US" altLang="zh-CN" b="0" dirty="0" err="1">
                <a:latin typeface="+mn-lt"/>
              </a:rPr>
              <a:t>EnQueue</a:t>
            </a:r>
            <a:r>
              <a:rPr lang="en-US" altLang="zh-CN" b="0" dirty="0">
                <a:latin typeface="+mn-lt"/>
              </a:rPr>
              <a:t>(</a:t>
            </a:r>
            <a:r>
              <a:rPr lang="en-US" altLang="zh-CN" b="0" dirty="0" err="1">
                <a:latin typeface="+mn-lt"/>
              </a:rPr>
              <a:t>const</a:t>
            </a:r>
            <a:r>
              <a:rPr lang="en-US" altLang="zh-CN" b="0" dirty="0">
                <a:latin typeface="+mn-lt"/>
              </a:rPr>
              <a:t> </a:t>
            </a:r>
            <a:r>
              <a:rPr lang="en-US" altLang="zh-CN" b="0" dirty="0" err="1">
                <a:latin typeface="+mn-lt"/>
              </a:rPr>
              <a:t>ElemType</a:t>
            </a:r>
            <a:r>
              <a:rPr lang="en-US" altLang="zh-CN" b="0" dirty="0">
                <a:latin typeface="+mn-lt"/>
              </a:rPr>
              <a:t> e);	</a:t>
            </a:r>
          </a:p>
          <a:p>
            <a:pPr>
              <a:defRPr/>
            </a:pPr>
            <a:r>
              <a:rPr lang="en-US" altLang="zh-CN" b="0" dirty="0">
                <a:latin typeface="+mn-lt"/>
              </a:rPr>
              <a:t>          ……</a:t>
            </a:r>
            <a:endParaRPr lang="zh-CN" altLang="zh-CN" b="0" dirty="0">
              <a:latin typeface="+mn-lt"/>
            </a:endParaRPr>
          </a:p>
          <a:p>
            <a:pPr>
              <a:defRPr/>
            </a:pPr>
            <a:r>
              <a:rPr lang="en-US" altLang="zh-CN" b="0" dirty="0">
                <a:latin typeface="+mn-lt"/>
              </a:rPr>
              <a:t>};</a:t>
            </a:r>
            <a:endParaRPr lang="zh-CN" altLang="zh-CN" b="0" dirty="0">
              <a:latin typeface="+mn-lt"/>
            </a:endParaRPr>
          </a:p>
        </p:txBody>
      </p:sp>
      <p:sp>
        <p:nvSpPr>
          <p:cNvPr id="65538" name="标题 1"/>
          <p:cNvSpPr>
            <a:spLocks noGrp="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循环队列</a:t>
            </a:r>
            <a:r>
              <a:rPr lang="zh-CN" altLang="zh-CN" dirty="0">
                <a:latin typeface="黑体" pitchFamily="49" charset="-122"/>
                <a:ea typeface="黑体" pitchFamily="49" charset="-122"/>
              </a:rPr>
              <a:t>的类</a:t>
            </a:r>
            <a:r>
              <a:rPr lang="zh-CN" altLang="en-US" dirty="0">
                <a:latin typeface="黑体" pitchFamily="49" charset="-122"/>
                <a:ea typeface="黑体" pitchFamily="49" charset="-122"/>
              </a:rPr>
              <a:t>模板</a:t>
            </a:r>
            <a:r>
              <a:rPr lang="zh-CN" altLang="zh-CN" dirty="0">
                <a:latin typeface="黑体" pitchFamily="49" charset="-122"/>
                <a:ea typeface="黑体" pitchFamily="49" charset="-122"/>
              </a:rPr>
              <a:t>定义</a:t>
            </a:r>
            <a:endParaRPr lang="zh-CN" altLang="en-US" dirty="0">
              <a:latin typeface="黑体" pitchFamily="49" charset="-122"/>
              <a:ea typeface="黑体" pitchFamily="49" charset="-122"/>
            </a:endParaRPr>
          </a:p>
        </p:txBody>
      </p:sp>
    </p:spTree>
  </p:cSld>
  <p:clrMapOvr>
    <a:masterClrMapping/>
  </p:clrMapOvr>
  <p:transition>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SeqQueue</a:t>
            </a:r>
            <a:r>
              <a:rPr lang="en-US" altLang="zh-CN" b="0" dirty="0">
                <a:latin typeface="+mn-lt"/>
                <a:ea typeface="宋体" pitchFamily="2" charset="-122"/>
              </a:rPr>
              <a:t>(</a:t>
            </a:r>
            <a:r>
              <a:rPr lang="en-US" altLang="zh-CN" b="0" dirty="0" err="1">
                <a:latin typeface="+mn-lt"/>
                <a:ea typeface="宋体" pitchFamily="2" charset="-122"/>
              </a:rPr>
              <a:t>int</a:t>
            </a:r>
            <a:r>
              <a:rPr lang="en-US" altLang="zh-CN" b="0" dirty="0">
                <a:latin typeface="+mn-lt"/>
                <a:ea typeface="宋体" pitchFamily="2" charset="-122"/>
              </a:rPr>
              <a:t> size){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r>
              <a:rPr lang="en-US" altLang="zh-CN" b="0" dirty="0" err="1">
                <a:latin typeface="+mn-lt"/>
                <a:ea typeface="宋体" pitchFamily="2" charset="-122"/>
              </a:rPr>
              <a:t>maxSize</a:t>
            </a:r>
            <a:r>
              <a:rPr lang="en-US" altLang="zh-CN" b="0" dirty="0">
                <a:latin typeface="+mn-lt"/>
                <a:ea typeface="宋体" pitchFamily="2" charset="-122"/>
              </a:rPr>
              <a:t> = size;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a:t>
            </a:r>
            <a:r>
              <a:rPr lang="en-US" altLang="zh-CN" b="0" dirty="0" err="1">
                <a:latin typeface="+mn-lt"/>
                <a:ea typeface="宋体" pitchFamily="2" charset="-122"/>
              </a:rPr>
              <a:t>elems</a:t>
            </a:r>
            <a:r>
              <a:rPr lang="en-US" altLang="zh-CN" b="0" dirty="0">
                <a:latin typeface="+mn-lt"/>
                <a:ea typeface="宋体" pitchFamily="2" charset="-122"/>
              </a:rPr>
              <a:t> != NULL) delete []</a:t>
            </a:r>
            <a:r>
              <a:rPr lang="en-US" altLang="zh-CN" b="0" dirty="0" err="1">
                <a:latin typeface="+mn-lt"/>
                <a:ea typeface="宋体" pitchFamily="2" charset="-122"/>
              </a:rPr>
              <a:t>elems</a:t>
            </a:r>
            <a:r>
              <a:rPr lang="en-US" altLang="zh-CN" b="0" dirty="0">
                <a:latin typeface="+mn-lt"/>
                <a:ea typeface="宋体" pitchFamily="2" charset="-122"/>
              </a:rPr>
              <a:t>; </a:t>
            </a:r>
          </a:p>
          <a:p>
            <a:pPr>
              <a:buFont typeface="Wingdings 2" pitchFamily="18" charset="2"/>
              <a:buNone/>
              <a:defRPr/>
            </a:pPr>
            <a:r>
              <a:rPr lang="en-US" altLang="zh-CN" b="0" dirty="0">
                <a:latin typeface="+mn-lt"/>
                <a:ea typeface="宋体" pitchFamily="2" charset="-122"/>
              </a:rPr>
              <a:t>	</a:t>
            </a:r>
            <a:r>
              <a:rPr lang="en-US" altLang="zh-CN" b="0" dirty="0" err="1">
                <a:latin typeface="+mn-lt"/>
                <a:ea typeface="宋体" pitchFamily="2" charset="-122"/>
              </a:rPr>
              <a:t>elems</a:t>
            </a:r>
            <a:r>
              <a:rPr lang="en-US" altLang="zh-CN" b="0" dirty="0">
                <a:latin typeface="+mn-lt"/>
                <a:ea typeface="宋体" pitchFamily="2" charset="-122"/>
              </a:rPr>
              <a:t> = new </a:t>
            </a:r>
            <a:r>
              <a:rPr lang="en-US" altLang="zh-CN" b="0" dirty="0" err="1">
                <a:latin typeface="+mn-lt"/>
                <a:ea typeface="宋体" pitchFamily="2" charset="-122"/>
              </a:rPr>
              <a:t>ElemType</a:t>
            </a:r>
            <a:r>
              <a:rPr lang="en-US" altLang="zh-CN" b="0" dirty="0">
                <a:latin typeface="+mn-lt"/>
                <a:ea typeface="宋体" pitchFamily="2" charset="-122"/>
              </a:rPr>
              <a:t>[</a:t>
            </a:r>
            <a:r>
              <a:rPr lang="en-US" altLang="zh-CN" b="0" dirty="0" err="1">
                <a:latin typeface="+mn-lt"/>
                <a:ea typeface="宋体" pitchFamily="2" charset="-122"/>
              </a:rPr>
              <a:t>maxSize</a:t>
            </a:r>
            <a:r>
              <a:rPr lang="en-US" altLang="zh-CN" b="0" dirty="0">
                <a:latin typeface="+mn-lt"/>
                <a:ea typeface="宋体" pitchFamily="2" charset="-122"/>
              </a:rPr>
              <a:t>];</a:t>
            </a:r>
          </a:p>
          <a:p>
            <a:pPr>
              <a:buFont typeface="Wingdings 2" pitchFamily="18" charset="2"/>
              <a:buNone/>
              <a:defRPr/>
            </a:pPr>
            <a:r>
              <a:rPr lang="en-US" altLang="zh-CN" b="0" dirty="0">
                <a:latin typeface="+mn-lt"/>
                <a:ea typeface="宋体" pitchFamily="2" charset="-122"/>
              </a:rPr>
              <a:t>	rear = front = 0;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66562"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循环队列的构造函数</a:t>
            </a:r>
            <a:endParaRPr lang="zh-CN" altLang="en-US" dirty="0">
              <a:latin typeface="黑体" pitchFamily="49" charset="-122"/>
              <a:ea typeface="黑体" pitchFamily="49" charset="-122"/>
            </a:endParaRPr>
          </a:p>
        </p:txBody>
      </p:sp>
      <p:pic>
        <p:nvPicPr>
          <p:cNvPr id="7168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2238" y="4292600"/>
            <a:ext cx="3533775" cy="126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a:spLocks noChangeArrowheads="1"/>
          </p:cNvSpPr>
          <p:nvPr/>
        </p:nvSpPr>
        <p:spPr bwMode="auto">
          <a:xfrm>
            <a:off x="3059113" y="4941888"/>
            <a:ext cx="6492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rgbClr val="C00000"/>
                </a:solidFill>
              </a:rPr>
              <a:t>size</a:t>
            </a:r>
            <a:endParaRPr lang="zh-CN" altLang="en-US">
              <a:solidFill>
                <a:srgbClr val="C00000"/>
              </a:solidFill>
            </a:endParaRPr>
          </a:p>
        </p:txBody>
      </p:sp>
      <p:pic>
        <p:nvPicPr>
          <p:cNvPr id="137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925" y="5768975"/>
            <a:ext cx="25812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直接箭头连接符 3"/>
          <p:cNvCxnSpPr>
            <a:cxnSpLocks noChangeShapeType="1"/>
          </p:cNvCxnSpPr>
          <p:nvPr/>
        </p:nvCxnSpPr>
        <p:spPr bwMode="auto">
          <a:xfrm>
            <a:off x="1835150" y="5126038"/>
            <a:ext cx="0" cy="642937"/>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
        <p:nvSpPr>
          <p:cNvPr id="9" name="TextBox 8"/>
          <p:cNvSpPr txBox="1">
            <a:spLocks noChangeArrowheads="1"/>
          </p:cNvSpPr>
          <p:nvPr/>
        </p:nvSpPr>
        <p:spPr bwMode="auto">
          <a:xfrm>
            <a:off x="2370138" y="4967288"/>
            <a:ext cx="257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rgbClr val="C00000"/>
                </a:solidFill>
              </a:rPr>
              <a:t>0</a:t>
            </a:r>
            <a:endParaRPr lang="zh-CN" altLang="en-US">
              <a:solidFill>
                <a:srgbClr val="C00000"/>
              </a:solidFill>
            </a:endParaRPr>
          </a:p>
        </p:txBody>
      </p:sp>
      <p:sp>
        <p:nvSpPr>
          <p:cNvPr id="10" name="TextBox 9"/>
          <p:cNvSpPr txBox="1">
            <a:spLocks noChangeArrowheads="1"/>
          </p:cNvSpPr>
          <p:nvPr/>
        </p:nvSpPr>
        <p:spPr bwMode="auto">
          <a:xfrm>
            <a:off x="3990975" y="4967288"/>
            <a:ext cx="257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a:solidFill>
                  <a:srgbClr val="C00000"/>
                </a:solidFill>
              </a:rPr>
              <a:t>0</a:t>
            </a:r>
            <a:endParaRPr lang="zh-CN" altLang="en-US">
              <a:solidFill>
                <a:srgbClr val="C00000"/>
              </a:solidFill>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3" presetClass="entr" presetSubtype="16" fill="hold" nodeType="clickEffect">
                                  <p:stCondLst>
                                    <p:cond delay="0"/>
                                  </p:stCondLst>
                                  <p:childTnLst>
                                    <p:set>
                                      <p:cBhvr>
                                        <p:cTn id="11" dur="1" fill="hold">
                                          <p:stCondLst>
                                            <p:cond delay="0"/>
                                          </p:stCondLst>
                                        </p:cTn>
                                        <p:tgtEl>
                                          <p:spTgt spid="137219"/>
                                        </p:tgtEl>
                                        <p:attrNameLst>
                                          <p:attrName>style.visibility</p:attrName>
                                        </p:attrNameLst>
                                      </p:cBhvr>
                                      <p:to>
                                        <p:strVal val="visible"/>
                                      </p:to>
                                    </p:set>
                                    <p:anim calcmode="lin" valueType="num">
                                      <p:cBhvr>
                                        <p:cTn id="12" dur="500" fill="hold"/>
                                        <p:tgtEl>
                                          <p:spTgt spid="137219"/>
                                        </p:tgtEl>
                                        <p:attrNameLst>
                                          <p:attrName>ppt_w</p:attrName>
                                        </p:attrNameLst>
                                      </p:cBhvr>
                                      <p:tavLst>
                                        <p:tav tm="0">
                                          <p:val>
                                            <p:fltVal val="0"/>
                                          </p:val>
                                        </p:tav>
                                        <p:tav tm="100000">
                                          <p:val>
                                            <p:strVal val="#ppt_w"/>
                                          </p:val>
                                        </p:tav>
                                      </p:tavLst>
                                    </p:anim>
                                    <p:anim calcmode="lin" valueType="num">
                                      <p:cBhvr>
                                        <p:cTn id="13" dur="500" fill="hold"/>
                                        <p:tgtEl>
                                          <p:spTgt spid="137219"/>
                                        </p:tgtEl>
                                        <p:attrNameLst>
                                          <p:attrName>ppt_h</p:attrName>
                                        </p:attrNameLst>
                                      </p:cBhvr>
                                      <p:tavLst>
                                        <p:tav tm="0">
                                          <p:val>
                                            <p:fltVal val="0"/>
                                          </p:val>
                                        </p:tav>
                                        <p:tav tm="100000">
                                          <p:val>
                                            <p:strVal val="#ppt_h"/>
                                          </p:val>
                                        </p:tav>
                                      </p:tavLst>
                                    </p:anim>
                                    <p:animEffect transition="in" filter="fade">
                                      <p:cBhvr>
                                        <p:cTn id="14" dur="500"/>
                                        <p:tgtEl>
                                          <p:spTgt spid="137219"/>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circle(in)">
                                      <p:cBhvr>
                                        <p:cTn id="19" dur="2000"/>
                                        <p:tgtEl>
                                          <p:spTgt spid="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8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25" y="5049838"/>
            <a:ext cx="4038600"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587"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 &lt;class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SeqQueue</a:t>
            </a: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delete []</a:t>
            </a:r>
            <a:r>
              <a:rPr lang="en-US" altLang="zh-CN" b="0" dirty="0" err="1">
                <a:latin typeface="+mn-lt"/>
                <a:ea typeface="宋体" pitchFamily="2" charset="-122"/>
              </a:rPr>
              <a:t>elems</a:t>
            </a: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67586"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循环队列的析构函数</a:t>
            </a:r>
            <a:endParaRPr lang="zh-CN" altLang="en-US" dirty="0">
              <a:latin typeface="黑体" pitchFamily="49" charset="-122"/>
              <a:ea typeface="黑体" pitchFamily="49" charset="-122"/>
            </a:endParaRPr>
          </a:p>
        </p:txBody>
      </p:sp>
      <p:pic>
        <p:nvPicPr>
          <p:cNvPr id="7270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963" y="3608388"/>
            <a:ext cx="3848100"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nodeType="clickEffect">
                                  <p:stCondLst>
                                    <p:cond delay="0"/>
                                  </p:stCondLst>
                                  <p:childTnLst>
                                    <p:set>
                                      <p:cBhvr>
                                        <p:cTn id="6" dur="1" fill="hold">
                                          <p:stCondLst>
                                            <p:cond delay="0"/>
                                          </p:stCondLst>
                                        </p:cTn>
                                        <p:tgtEl>
                                          <p:spTgt spid="1382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err="1">
                <a:latin typeface="+mn-lt"/>
                <a:ea typeface="宋体" pitchFamily="2" charset="-122"/>
              </a:rPr>
              <a:t>int</a:t>
            </a:r>
            <a:r>
              <a:rPr lang="en-US" altLang="zh-CN" b="0" dirty="0">
                <a:latin typeface="+mn-lt"/>
                <a:ea typeface="宋体" pitchFamily="2" charset="-122"/>
              </a:rPr>
              <a:t> </a:t>
            </a: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GetLength</a:t>
            </a:r>
            <a:r>
              <a:rPr lang="en-US" altLang="zh-CN" b="0" dirty="0">
                <a:latin typeface="+mn-lt"/>
                <a:ea typeface="宋体" pitchFamily="2" charset="-122"/>
              </a:rPr>
              <a:t>() </a:t>
            </a:r>
            <a:r>
              <a:rPr lang="en-US" altLang="zh-CN" b="0" dirty="0" err="1">
                <a:latin typeface="+mn-lt"/>
                <a:ea typeface="宋体" pitchFamily="2" charset="-122"/>
              </a:rPr>
              <a:t>const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(rear - front + </a:t>
            </a:r>
            <a:r>
              <a:rPr lang="en-US" altLang="zh-CN" b="0" dirty="0" err="1">
                <a:latin typeface="+mn-lt"/>
                <a:ea typeface="宋体" pitchFamily="2" charset="-122"/>
              </a:rPr>
              <a:t>maxSize</a:t>
            </a:r>
            <a:r>
              <a:rPr lang="en-US" altLang="zh-CN" b="0" dirty="0">
                <a:latin typeface="+mn-lt"/>
                <a:ea typeface="宋体" pitchFamily="2" charset="-122"/>
              </a:rPr>
              <a:t>) % </a:t>
            </a:r>
            <a:r>
              <a:rPr lang="en-US" altLang="zh-CN" b="0" dirty="0" err="1">
                <a:latin typeface="+mn-lt"/>
                <a:ea typeface="宋体" pitchFamily="2" charset="-122"/>
              </a:rPr>
              <a:t>maxSize</a:t>
            </a: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68610"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求循环队列的长度</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225925"/>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err="1">
                <a:latin typeface="+mn-lt"/>
                <a:ea typeface="宋体" pitchFamily="2" charset="-122"/>
              </a:rPr>
              <a:t>bool</a:t>
            </a:r>
            <a:r>
              <a:rPr lang="en-US" altLang="zh-CN" b="0" dirty="0">
                <a:latin typeface="+mn-lt"/>
                <a:ea typeface="宋体" pitchFamily="2" charset="-122"/>
              </a:rPr>
              <a:t> </a:t>
            </a: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IsEmpty</a:t>
            </a:r>
            <a:r>
              <a:rPr lang="en-US" altLang="zh-CN" b="0" dirty="0">
                <a:latin typeface="+mn-lt"/>
                <a:ea typeface="宋体" pitchFamily="2" charset="-122"/>
              </a:rPr>
              <a:t>() </a:t>
            </a:r>
            <a:r>
              <a:rPr lang="en-US" altLang="zh-CN" b="0" dirty="0" err="1">
                <a:latin typeface="+mn-lt"/>
                <a:ea typeface="宋体" pitchFamily="2" charset="-122"/>
              </a:rPr>
              <a:t>const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rear == front;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69634"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判断循环队列是否为空</a:t>
            </a:r>
            <a:endParaRPr lang="zh-CN" altLang="en-US" dirty="0">
              <a:latin typeface="黑体" pitchFamily="49" charset="-122"/>
              <a:ea typeface="黑体" pitchFamily="49" charset="-122"/>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225925"/>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void </a:t>
            </a: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&gt;::Clear()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rear = front = 0;</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70658"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清空循环队列</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3968750"/>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内容占位符 2"/>
          <p:cNvSpPr>
            <a:spLocks noGrp="1"/>
          </p:cNvSpPr>
          <p:nvPr>
            <p:ph type="body" idx="1"/>
          </p:nvPr>
        </p:nvSpPr>
        <p:spPr>
          <a:xfrm>
            <a:off x="142875" y="1341438"/>
            <a:ext cx="8664575" cy="5075237"/>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EnQueue</a:t>
            </a:r>
            <a:r>
              <a:rPr lang="en-US" altLang="zh-CN" b="0" dirty="0">
                <a:latin typeface="+mn-lt"/>
                <a:ea typeface="宋体" pitchFamily="2" charset="-122"/>
              </a:rPr>
              <a:t>(</a:t>
            </a:r>
            <a:r>
              <a:rPr lang="en-US" altLang="zh-CN" b="0" dirty="0" err="1">
                <a:latin typeface="+mn-lt"/>
                <a:ea typeface="宋体" pitchFamily="2" charset="-122"/>
              </a:rPr>
              <a:t>const</a:t>
            </a:r>
            <a:r>
              <a:rPr lang="en-US" altLang="zh-CN"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((rear + 1) % </a:t>
            </a:r>
            <a:r>
              <a:rPr lang="en-US" altLang="zh-CN" b="0" dirty="0" err="1">
                <a:latin typeface="+mn-lt"/>
                <a:ea typeface="宋体" pitchFamily="2" charset="-122"/>
              </a:rPr>
              <a:t>maxSize</a:t>
            </a:r>
            <a:r>
              <a:rPr lang="en-US" altLang="zh-CN" b="0" dirty="0">
                <a:latin typeface="+mn-lt"/>
                <a:ea typeface="宋体" pitchFamily="2" charset="-122"/>
              </a:rPr>
              <a:t> == front)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OVER_FLOW;</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else	{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r>
              <a:rPr lang="en-US" altLang="zh-CN" b="0" dirty="0" err="1">
                <a:latin typeface="+mn-lt"/>
                <a:ea typeface="宋体" pitchFamily="2" charset="-122"/>
              </a:rPr>
              <a:t>elems</a:t>
            </a:r>
            <a:r>
              <a:rPr lang="en-US" altLang="zh-CN" b="0" dirty="0">
                <a:latin typeface="+mn-lt"/>
                <a:ea typeface="宋体" pitchFamily="2" charset="-122"/>
              </a:rPr>
              <a:t>[rear] = e;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rear = (rear + 1) % </a:t>
            </a:r>
            <a:r>
              <a:rPr lang="en-US" altLang="zh-CN" b="0" dirty="0" err="1">
                <a:latin typeface="+mn-lt"/>
                <a:ea typeface="宋体" pitchFamily="2" charset="-122"/>
              </a:rPr>
              <a:t>maxSize</a:t>
            </a: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SUCCESS;</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72706"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入队</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9588" y="1412875"/>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内容占位符 2"/>
          <p:cNvSpPr>
            <a:spLocks noGrp="1"/>
          </p:cNvSpPr>
          <p:nvPr>
            <p:ph type="body" idx="1"/>
          </p:nvPr>
        </p:nvSpPr>
        <p:spPr>
          <a:xfrm>
            <a:off x="300038" y="1384300"/>
            <a:ext cx="855662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GetHead</a:t>
            </a:r>
            <a:r>
              <a:rPr lang="en-US" altLang="zh-CN" b="0" dirty="0">
                <a:latin typeface="+mn-lt"/>
                <a:ea typeface="宋体" pitchFamily="2" charset="-122"/>
              </a:rPr>
              <a:t>(</a:t>
            </a:r>
            <a:r>
              <a:rPr lang="en-US" altLang="zh-CN" b="0" dirty="0" err="1">
                <a:latin typeface="+mn-lt"/>
                <a:ea typeface="宋体" pitchFamily="2" charset="-122"/>
              </a:rPr>
              <a:t>ElemType</a:t>
            </a:r>
            <a:r>
              <a:rPr lang="en-US" altLang="zh-CN" b="0" dirty="0">
                <a:latin typeface="+mn-lt"/>
                <a:ea typeface="宋体" pitchFamily="2" charset="-122"/>
              </a:rPr>
              <a:t> &amp;e) </a:t>
            </a:r>
            <a:r>
              <a:rPr lang="en-US" altLang="zh-CN" b="0" dirty="0" err="1">
                <a:latin typeface="+mn-lt"/>
                <a:ea typeface="宋体" pitchFamily="2" charset="-122"/>
              </a:rPr>
              <a:t>const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(!Empty()) 	{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 = </a:t>
            </a:r>
            <a:r>
              <a:rPr lang="en-US" altLang="zh-CN" b="0" dirty="0" err="1">
                <a:latin typeface="+mn-lt"/>
                <a:ea typeface="宋体" pitchFamily="2" charset="-122"/>
              </a:rPr>
              <a:t>elems</a:t>
            </a:r>
            <a:r>
              <a:rPr lang="en-US" altLang="zh-CN" b="0" dirty="0">
                <a:latin typeface="+mn-lt"/>
                <a:ea typeface="宋体" pitchFamily="2" charset="-122"/>
              </a:rPr>
              <a:t>[front];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SUCCESS;</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else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UNDER_FLOW;</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73730"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取队头元素</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1520825"/>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p:cNvSpPr>
            <a:spLocks noGrp="1"/>
          </p:cNvSpPr>
          <p:nvPr>
            <p:ph type="body" idx="1"/>
          </p:nvPr>
        </p:nvSpPr>
        <p:spPr>
          <a:xfrm>
            <a:off x="300038" y="1384300"/>
            <a:ext cx="7521575" cy="5075238"/>
          </a:xfrm>
        </p:spPr>
        <p:txBody>
          <a:bodyPr/>
          <a:lstStyle/>
          <a:p>
            <a:pPr>
              <a:defRPr/>
            </a:pPr>
            <a:r>
              <a:rPr kumimoji="1" lang="en-US" altLang="zh-CN" sz="4000" dirty="0">
                <a:ea typeface="宋体" pitchFamily="2" charset="-122"/>
              </a:rPr>
              <a:t>1</a:t>
            </a:r>
            <a:r>
              <a:rPr kumimoji="1" lang="zh-CN" altLang="en-US" sz="4000" dirty="0">
                <a:ea typeface="宋体" pitchFamily="2" charset="-122"/>
              </a:rPr>
              <a:t>、栈的顺序存储</a:t>
            </a:r>
          </a:p>
          <a:p>
            <a:pPr>
              <a:defRPr/>
            </a:pPr>
            <a:r>
              <a:rPr kumimoji="1" lang="en-US" altLang="zh-CN" sz="4000" dirty="0">
                <a:ea typeface="宋体" pitchFamily="2" charset="-122"/>
              </a:rPr>
              <a:t>2</a:t>
            </a:r>
            <a:r>
              <a:rPr kumimoji="1" lang="zh-CN" altLang="en-US" sz="4000" dirty="0">
                <a:ea typeface="宋体" pitchFamily="2" charset="-122"/>
              </a:rPr>
              <a:t>、栈的链式存储</a:t>
            </a:r>
          </a:p>
          <a:p>
            <a:pPr>
              <a:defRPr/>
            </a:pPr>
            <a:r>
              <a:rPr kumimoji="1" lang="en-US" altLang="zh-CN" sz="4000" dirty="0">
                <a:ea typeface="宋体" pitchFamily="2" charset="-122"/>
              </a:rPr>
              <a:t>3</a:t>
            </a:r>
            <a:r>
              <a:rPr kumimoji="1" lang="zh-CN" altLang="en-US" sz="4000" dirty="0">
                <a:ea typeface="宋体" pitchFamily="2" charset="-122"/>
              </a:rPr>
              <a:t>、栈的两种存储结构的比较</a:t>
            </a:r>
          </a:p>
        </p:txBody>
      </p:sp>
      <p:sp>
        <p:nvSpPr>
          <p:cNvPr id="19458" name="Rectangle 2"/>
          <p:cNvSpPr>
            <a:spLocks noGrp="1" noChangeArrowheads="1"/>
          </p:cNvSpPr>
          <p:nvPr>
            <p:ph type="title"/>
          </p:nvPr>
        </p:nvSpPr>
        <p:spPr>
          <a:xfrm>
            <a:off x="993775" y="142875"/>
            <a:ext cx="7754938" cy="838200"/>
          </a:xfrm>
        </p:spPr>
        <p:txBody>
          <a:bodyPr/>
          <a:lstStyle/>
          <a:p>
            <a:pPr eaLnBrk="1" hangingPunct="1">
              <a:defRPr/>
            </a:pPr>
            <a:r>
              <a:rPr lang="zh-CN" altLang="en-US" sz="4600" dirty="0"/>
              <a:t>栈的存储结构</a:t>
            </a:r>
          </a:p>
        </p:txBody>
      </p:sp>
    </p:spTree>
  </p:cSld>
  <p:clrMapOvr>
    <a:masterClrMapping/>
  </p:clrMapOvr>
  <p:transition>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内容占位符 2"/>
          <p:cNvSpPr>
            <a:spLocks noGrp="1"/>
          </p:cNvSpPr>
          <p:nvPr>
            <p:ph type="body" idx="1"/>
          </p:nvPr>
        </p:nvSpPr>
        <p:spPr>
          <a:xfrm>
            <a:off x="300038" y="1384300"/>
            <a:ext cx="855662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DelQueue</a:t>
            </a:r>
            <a:r>
              <a:rPr lang="en-US" altLang="zh-CN" b="0" dirty="0">
                <a:latin typeface="+mn-lt"/>
                <a:ea typeface="宋体" pitchFamily="2" charset="-122"/>
              </a:rPr>
              <a:t>(</a:t>
            </a:r>
            <a:r>
              <a:rPr lang="en-US" altLang="zh-CN" b="0" dirty="0" err="1">
                <a:latin typeface="+mn-lt"/>
                <a:ea typeface="宋体" pitchFamily="2" charset="-122"/>
              </a:rPr>
              <a:t>ElemType</a:t>
            </a:r>
            <a:r>
              <a:rPr lang="en-US" altLang="zh-CN" b="0" dirty="0">
                <a:latin typeface="+mn-lt"/>
                <a:ea typeface="宋体" pitchFamily="2" charset="-122"/>
              </a:rPr>
              <a:t> &amp;e)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a:t>
            </a:r>
            <a:r>
              <a:rPr lang="en-US" altLang="zh-CN" b="0" dirty="0" err="1">
                <a:latin typeface="+mn-lt"/>
                <a:ea typeface="宋体" pitchFamily="2" charset="-122"/>
              </a:rPr>
              <a:t>IsEmpty</a:t>
            </a:r>
            <a:r>
              <a:rPr lang="en-US" altLang="zh-CN" b="0" dirty="0">
                <a:latin typeface="+mn-lt"/>
                <a:ea typeface="宋体" pitchFamily="2" charset="-122"/>
              </a:rPr>
              <a:t>()) 	{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 = </a:t>
            </a:r>
            <a:r>
              <a:rPr lang="en-US" altLang="zh-CN" b="0" dirty="0" err="1">
                <a:latin typeface="+mn-lt"/>
                <a:ea typeface="宋体" pitchFamily="2" charset="-122"/>
              </a:rPr>
              <a:t>elems</a:t>
            </a:r>
            <a:r>
              <a:rPr lang="en-US" altLang="zh-CN" b="0" dirty="0">
                <a:latin typeface="+mn-lt"/>
                <a:ea typeface="宋体" pitchFamily="2" charset="-122"/>
              </a:rPr>
              <a:t>[front];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front = (front + 1) % </a:t>
            </a:r>
            <a:r>
              <a:rPr lang="en-US" altLang="zh-CN" b="0" dirty="0" err="1">
                <a:latin typeface="+mn-lt"/>
                <a:ea typeface="宋体" pitchFamily="2" charset="-122"/>
              </a:rPr>
              <a:t>maxSize</a:t>
            </a: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SUCCESS;</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else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UNDER_FLOW;</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74754"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出队</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1484313"/>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dirty="0">
                <a:latin typeface="+mn-lt"/>
                <a:ea typeface="宋体" pitchFamily="2" charset="-122"/>
              </a:rPr>
              <a:t>template</a:t>
            </a:r>
            <a:r>
              <a:rPr lang="en-US" altLang="zh-CN" b="0" dirty="0">
                <a:latin typeface="+mn-lt"/>
                <a:ea typeface="宋体" pitchFamily="2" charset="-122"/>
              </a:rPr>
              <a:t> &lt;</a:t>
            </a:r>
            <a:r>
              <a:rPr lang="en-US" altLang="zh-CN" dirty="0">
                <a:latin typeface="+mn-lt"/>
                <a:ea typeface="宋体" pitchFamily="2" charset="-122"/>
              </a:rPr>
              <a:t>class</a:t>
            </a:r>
            <a:r>
              <a:rPr lang="en-US" altLang="zh-CN"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void </a:t>
            </a:r>
            <a:r>
              <a:rPr lang="en-US" altLang="zh-CN" b="0" dirty="0" err="1">
                <a:latin typeface="+mn-lt"/>
                <a:ea typeface="宋体" pitchFamily="2" charset="-122"/>
              </a:rPr>
              <a:t>SeqQueue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&gt;::Traverse(void (*Visit)(</a:t>
            </a:r>
            <a:r>
              <a:rPr lang="en-US" altLang="zh-CN" b="0" dirty="0" err="1">
                <a:latin typeface="+mn-lt"/>
                <a:ea typeface="宋体" pitchFamily="2" charset="-122"/>
              </a:rPr>
              <a:t>const</a:t>
            </a:r>
            <a:r>
              <a:rPr lang="en-US" altLang="zh-CN"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&amp;)) </a:t>
            </a:r>
            <a:r>
              <a:rPr lang="en-US" altLang="zh-CN" b="0" dirty="0" err="1">
                <a:latin typeface="+mn-lt"/>
                <a:ea typeface="宋体" pitchFamily="2" charset="-122"/>
              </a:rPr>
              <a:t>const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r>
              <a:rPr lang="en-US" altLang="zh-CN" dirty="0">
                <a:latin typeface="+mn-lt"/>
                <a:ea typeface="宋体" pitchFamily="2" charset="-122"/>
              </a:rPr>
              <a:t>for</a:t>
            </a:r>
            <a:r>
              <a:rPr lang="en-US" altLang="zh-CN" b="0" dirty="0">
                <a:latin typeface="+mn-lt"/>
                <a:ea typeface="宋体" pitchFamily="2" charset="-122"/>
              </a:rPr>
              <a:t> (</a:t>
            </a:r>
            <a:r>
              <a:rPr lang="en-US" altLang="zh-CN" dirty="0" err="1">
                <a:latin typeface="+mn-lt"/>
                <a:ea typeface="宋体" pitchFamily="2" charset="-122"/>
              </a:rPr>
              <a:t>int</a:t>
            </a:r>
            <a:r>
              <a:rPr lang="en-US" altLang="zh-CN" dirty="0">
                <a:latin typeface="+mn-lt"/>
                <a:ea typeface="宋体" pitchFamily="2" charset="-122"/>
              </a:rPr>
              <a:t> </a:t>
            </a:r>
            <a:r>
              <a:rPr lang="en-US" altLang="zh-CN" b="0" dirty="0">
                <a:latin typeface="+mn-lt"/>
                <a:ea typeface="宋体" pitchFamily="2" charset="-122"/>
              </a:rPr>
              <a:t>i = front; i != rear; i = (i + 1) % </a:t>
            </a:r>
            <a:r>
              <a:rPr lang="en-US" altLang="zh-CN" b="0" dirty="0" err="1">
                <a:latin typeface="+mn-lt"/>
                <a:ea typeface="宋体" pitchFamily="2" charset="-122"/>
              </a:rPr>
              <a:t>maxSize</a:t>
            </a: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(*Visit)(</a:t>
            </a:r>
            <a:r>
              <a:rPr lang="en-US" altLang="zh-CN" b="0" dirty="0" err="1">
                <a:latin typeface="+mn-lt"/>
                <a:ea typeface="宋体" pitchFamily="2" charset="-122"/>
              </a:rPr>
              <a:t>elems</a:t>
            </a:r>
            <a:r>
              <a:rPr lang="en-US" altLang="zh-CN" b="0" dirty="0">
                <a:latin typeface="+mn-lt"/>
                <a:ea typeface="宋体" pitchFamily="2" charset="-122"/>
              </a:rPr>
              <a:t>[i]);</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71682"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遍历循环队列</a:t>
            </a:r>
            <a:endParaRPr lang="zh-CN" altLang="en-US" dirty="0">
              <a:latin typeface="黑体" pitchFamily="49" charset="-122"/>
              <a:ea typeface="黑体" pitchFamily="49" charset="-122"/>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4225925"/>
            <a:ext cx="4032250" cy="238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eaLnBrk="1" hangingPunct="1">
              <a:buFont typeface="Wingdings 2" pitchFamily="18" charset="2"/>
              <a:buNone/>
              <a:defRPr/>
            </a:pPr>
            <a:r>
              <a:rPr lang="en-US" altLang="zh-CN" b="0" dirty="0">
                <a:latin typeface="+mn-lt"/>
                <a:ea typeface="宋体" pitchFamily="2" charset="-122"/>
              </a:rPr>
              <a:t>class </a:t>
            </a:r>
            <a:r>
              <a:rPr lang="en-US" altLang="zh-CN" b="0" dirty="0" err="1">
                <a:latin typeface="+mn-lt"/>
                <a:ea typeface="宋体" pitchFamily="2" charset="-122"/>
              </a:rPr>
              <a:t>SeqQueue</a:t>
            </a:r>
            <a:r>
              <a:rPr lang="en-US" altLang="zh-CN" b="0" dirty="0">
                <a:latin typeface="+mn-lt"/>
                <a:ea typeface="宋体" pitchFamily="2" charset="-122"/>
              </a:rPr>
              <a:t> {</a:t>
            </a:r>
          </a:p>
          <a:p>
            <a:pPr eaLnBrk="1" hangingPunct="1">
              <a:buFont typeface="Wingdings 2" pitchFamily="18" charset="2"/>
              <a:buNone/>
              <a:defRPr/>
            </a:pPr>
            <a:r>
              <a:rPr lang="en-US" altLang="zh-CN" b="0" dirty="0">
                <a:latin typeface="+mn-lt"/>
                <a:ea typeface="宋体" pitchFamily="2" charset="-122"/>
              </a:rPr>
              <a:t>protected:</a:t>
            </a:r>
          </a:p>
          <a:p>
            <a:pPr eaLnBrk="1" hangingPunct="1">
              <a:buFont typeface="Wingdings 2" pitchFamily="18" charset="2"/>
              <a:buNone/>
              <a:defRPr/>
            </a:pPr>
            <a:r>
              <a:rPr lang="en-US" altLang="zh-CN" b="0" dirty="0">
                <a:latin typeface="+mn-lt"/>
                <a:ea typeface="宋体" pitchFamily="2" charset="-122"/>
              </a:rPr>
              <a:t>	</a:t>
            </a:r>
            <a:r>
              <a:rPr lang="en-US" altLang="zh-CN" b="0" dirty="0" err="1">
                <a:latin typeface="+mn-lt"/>
                <a:ea typeface="宋体" pitchFamily="2" charset="-122"/>
              </a:rPr>
              <a:t>int</a:t>
            </a:r>
            <a:r>
              <a:rPr lang="en-US" altLang="zh-CN" b="0" dirty="0">
                <a:latin typeface="+mn-lt"/>
                <a:ea typeface="宋体" pitchFamily="2" charset="-122"/>
              </a:rPr>
              <a:t> front, </a:t>
            </a:r>
            <a:r>
              <a:rPr lang="en-US" altLang="zh-CN" b="0" dirty="0">
                <a:solidFill>
                  <a:srgbClr val="C00000"/>
                </a:solidFill>
                <a:latin typeface="+mn-lt"/>
                <a:ea typeface="宋体" pitchFamily="2" charset="-122"/>
              </a:rPr>
              <a:t>length</a:t>
            </a:r>
            <a:r>
              <a:rPr lang="en-US" altLang="zh-CN" b="0" dirty="0">
                <a:latin typeface="+mn-lt"/>
                <a:ea typeface="宋体" pitchFamily="2" charset="-122"/>
              </a:rPr>
              <a:t>;// </a:t>
            </a:r>
            <a:r>
              <a:rPr lang="zh-CN" altLang="en-US" b="0" dirty="0">
                <a:latin typeface="+mn-lt"/>
                <a:ea typeface="宋体" pitchFamily="2" charset="-122"/>
              </a:rPr>
              <a:t>队头队尾指针 </a:t>
            </a:r>
          </a:p>
          <a:p>
            <a:pPr eaLnBrk="1" hangingPunct="1">
              <a:buFont typeface="Wingdings 2" pitchFamily="18" charset="2"/>
              <a:buNone/>
              <a:defRPr/>
            </a:pPr>
            <a:r>
              <a:rPr lang="zh-CN" altLang="en-US" b="0" dirty="0">
                <a:latin typeface="+mn-lt"/>
                <a:ea typeface="宋体" pitchFamily="2" charset="-122"/>
              </a:rPr>
              <a:t>	</a:t>
            </a:r>
            <a:r>
              <a:rPr lang="en-US" altLang="zh-CN" b="0" dirty="0" err="1">
                <a:latin typeface="+mn-lt"/>
                <a:ea typeface="宋体" pitchFamily="2" charset="-122"/>
              </a:rPr>
              <a:t>int</a:t>
            </a:r>
            <a:r>
              <a:rPr lang="en-US" altLang="zh-CN" b="0" dirty="0">
                <a:latin typeface="+mn-lt"/>
                <a:ea typeface="宋体" pitchFamily="2" charset="-122"/>
              </a:rPr>
              <a:t> </a:t>
            </a:r>
            <a:r>
              <a:rPr lang="en-US" altLang="zh-CN" b="0" dirty="0" err="1">
                <a:latin typeface="+mn-lt"/>
                <a:ea typeface="宋体" pitchFamily="2" charset="-122"/>
              </a:rPr>
              <a:t>maxSize</a:t>
            </a:r>
            <a:r>
              <a:rPr lang="en-US" altLang="zh-CN" b="0" dirty="0">
                <a:latin typeface="+mn-lt"/>
                <a:ea typeface="宋体" pitchFamily="2" charset="-122"/>
              </a:rPr>
              <a:t>; // </a:t>
            </a:r>
            <a:r>
              <a:rPr lang="zh-CN" altLang="en-US" b="0" dirty="0">
                <a:latin typeface="+mn-lt"/>
                <a:ea typeface="宋体" pitchFamily="2" charset="-122"/>
              </a:rPr>
              <a:t>队列容量 </a:t>
            </a:r>
          </a:p>
          <a:p>
            <a:pPr eaLnBrk="1" hangingPunct="1">
              <a:buFont typeface="Wingdings 2" pitchFamily="18" charset="2"/>
              <a:buNone/>
              <a:defRPr/>
            </a:pPr>
            <a:r>
              <a:rPr lang="zh-CN" altLang="en-US"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a:t>
            </a:r>
            <a:r>
              <a:rPr lang="en-US" altLang="zh-CN" b="0" dirty="0" err="1">
                <a:latin typeface="+mn-lt"/>
                <a:ea typeface="宋体" pitchFamily="2" charset="-122"/>
              </a:rPr>
              <a:t>elems</a:t>
            </a:r>
            <a:r>
              <a:rPr lang="en-US" altLang="zh-CN" b="0" dirty="0">
                <a:latin typeface="+mn-lt"/>
                <a:ea typeface="宋体" pitchFamily="2" charset="-122"/>
              </a:rPr>
              <a:t>; // </a:t>
            </a:r>
            <a:r>
              <a:rPr lang="zh-CN" altLang="en-US" b="0" dirty="0">
                <a:latin typeface="+mn-lt"/>
                <a:ea typeface="宋体" pitchFamily="2" charset="-122"/>
              </a:rPr>
              <a:t>元素存储空间</a:t>
            </a:r>
          </a:p>
        </p:txBody>
      </p:sp>
      <p:sp>
        <p:nvSpPr>
          <p:cNvPr id="64514" name="标题 1"/>
          <p:cNvSpPr>
            <a:spLocks noGrp="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顺序队列的另一种</a:t>
            </a:r>
            <a:r>
              <a:rPr lang="zh-CN" altLang="zh-CN" dirty="0">
                <a:latin typeface="黑体" pitchFamily="49" charset="-122"/>
                <a:ea typeface="黑体" pitchFamily="49" charset="-122"/>
              </a:rPr>
              <a:t>定义</a:t>
            </a:r>
            <a:endParaRPr lang="zh-CN" altLang="en-US" dirty="0">
              <a:latin typeface="黑体" pitchFamily="49" charset="-122"/>
              <a:ea typeface="黑体" pitchFamily="49" charset="-122"/>
            </a:endParaRPr>
          </a:p>
        </p:txBody>
      </p:sp>
      <p:pic>
        <p:nvPicPr>
          <p:cNvPr id="8090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7200" y="4156075"/>
            <a:ext cx="4057650" cy="2305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圆角矩形 1"/>
          <p:cNvSpPr>
            <a:spLocks noChangeArrowheads="1"/>
          </p:cNvSpPr>
          <p:nvPr/>
        </p:nvSpPr>
        <p:spPr bwMode="auto">
          <a:xfrm>
            <a:off x="4067175" y="4581525"/>
            <a:ext cx="792163" cy="690563"/>
          </a:xfrm>
          <a:prstGeom prst="roundRect">
            <a:avLst>
              <a:gd name="adj" fmla="val 16667"/>
            </a:avLst>
          </a:prstGeom>
          <a:noFill/>
          <a:ln w="76200"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7521575" cy="5075238"/>
          </a:xfrm>
        </p:spPr>
        <p:txBody>
          <a:bodyPr/>
          <a:lstStyle/>
          <a:p>
            <a:pPr>
              <a:defRPr/>
            </a:pPr>
            <a:r>
              <a:rPr kumimoji="1" lang="zh-CN" altLang="en-US" dirty="0">
                <a:ea typeface="宋体" pitchFamily="2" charset="-122"/>
              </a:rPr>
              <a:t>　　</a:t>
            </a:r>
            <a:r>
              <a:rPr kumimoji="1" lang="zh-CN" altLang="en-US" b="0" dirty="0">
                <a:latin typeface="+mn-lt"/>
                <a:ea typeface="宋体" pitchFamily="2" charset="-122"/>
              </a:rPr>
              <a:t>队列的链接存储结构是用一个单链表存放队列元素的。队列的链接存储结构称为</a:t>
            </a:r>
            <a:r>
              <a:rPr kumimoji="1" lang="zh-CN" altLang="en-US" b="0" dirty="0">
                <a:solidFill>
                  <a:srgbClr val="FF0000"/>
                </a:solidFill>
                <a:effectLst>
                  <a:outerShdw blurRad="38100" dist="38100" dir="2700000" algn="tl">
                    <a:srgbClr val="C0C0C0"/>
                  </a:outerShdw>
                </a:effectLst>
                <a:latin typeface="+mn-lt"/>
                <a:ea typeface="宋体" pitchFamily="2" charset="-122"/>
              </a:rPr>
              <a:t>链式队列</a:t>
            </a:r>
            <a:r>
              <a:rPr kumimoji="1" lang="zh-CN" altLang="en-US" b="0" dirty="0">
                <a:latin typeface="+mn-lt"/>
                <a:ea typeface="宋体" pitchFamily="2" charset="-122"/>
              </a:rPr>
              <a:t>。由于队列只允许在表尾进行插入操作、在表头进行删除操作，因此，链队需设置两个指针：队头指针</a:t>
            </a:r>
            <a:r>
              <a:rPr kumimoji="1" lang="en-US" altLang="zh-CN" b="0" dirty="0">
                <a:latin typeface="+mn-lt"/>
                <a:ea typeface="宋体" pitchFamily="2" charset="-122"/>
              </a:rPr>
              <a:t>front</a:t>
            </a:r>
            <a:r>
              <a:rPr kumimoji="1" lang="zh-CN" altLang="en-US" b="0" dirty="0">
                <a:latin typeface="+mn-lt"/>
                <a:ea typeface="宋体" pitchFamily="2" charset="-122"/>
              </a:rPr>
              <a:t>和队尾指针</a:t>
            </a:r>
            <a:r>
              <a:rPr kumimoji="1" lang="en-US" altLang="zh-CN" b="0" dirty="0">
                <a:latin typeface="+mn-lt"/>
                <a:ea typeface="宋体" pitchFamily="2" charset="-122"/>
              </a:rPr>
              <a:t>rear</a:t>
            </a:r>
            <a:r>
              <a:rPr kumimoji="1" lang="zh-CN" altLang="en-US" b="0" dirty="0">
                <a:latin typeface="+mn-lt"/>
                <a:ea typeface="宋体" pitchFamily="2" charset="-122"/>
              </a:rPr>
              <a:t>，分别指向单链表的第一个结点</a:t>
            </a:r>
            <a:r>
              <a:rPr kumimoji="1" lang="en-US" altLang="zh-CN" b="0" dirty="0">
                <a:latin typeface="+mn-lt"/>
                <a:ea typeface="宋体" pitchFamily="2" charset="-122"/>
              </a:rPr>
              <a:t>(</a:t>
            </a:r>
            <a:r>
              <a:rPr kumimoji="1" lang="zh-CN" altLang="en-US" b="0" dirty="0">
                <a:latin typeface="+mn-lt"/>
                <a:ea typeface="宋体" pitchFamily="2" charset="-122"/>
              </a:rPr>
              <a:t>表的头结点</a:t>
            </a:r>
            <a:r>
              <a:rPr kumimoji="1" lang="en-US" altLang="zh-CN" b="0" dirty="0">
                <a:latin typeface="+mn-lt"/>
                <a:ea typeface="宋体" pitchFamily="2" charset="-122"/>
              </a:rPr>
              <a:t>)</a:t>
            </a:r>
            <a:r>
              <a:rPr kumimoji="1" lang="zh-CN" altLang="en-US" b="0" dirty="0">
                <a:latin typeface="+mn-lt"/>
                <a:ea typeface="宋体" pitchFamily="2" charset="-122"/>
              </a:rPr>
              <a:t>和最后一个结点</a:t>
            </a:r>
            <a:r>
              <a:rPr kumimoji="1" lang="en-US" altLang="zh-CN" b="0" dirty="0">
                <a:latin typeface="+mn-lt"/>
                <a:ea typeface="宋体" pitchFamily="2" charset="-122"/>
              </a:rPr>
              <a:t>(</a:t>
            </a:r>
            <a:r>
              <a:rPr kumimoji="1" lang="zh-CN" altLang="en-US" b="0" dirty="0">
                <a:latin typeface="+mn-lt"/>
                <a:ea typeface="宋体" pitchFamily="2" charset="-122"/>
              </a:rPr>
              <a:t>队尾结点</a:t>
            </a:r>
            <a:r>
              <a:rPr kumimoji="1" lang="en-US" altLang="zh-CN" b="0" dirty="0">
                <a:latin typeface="+mn-lt"/>
                <a:ea typeface="宋体" pitchFamily="2" charset="-122"/>
              </a:rPr>
              <a:t>)</a:t>
            </a:r>
            <a:r>
              <a:rPr kumimoji="1" lang="zh-CN" altLang="en-US" b="0" dirty="0">
                <a:latin typeface="+mn-lt"/>
                <a:ea typeface="宋体" pitchFamily="2" charset="-122"/>
              </a:rPr>
              <a:t>。</a:t>
            </a:r>
          </a:p>
          <a:p>
            <a:pPr>
              <a:defRPr/>
            </a:pPr>
            <a:endParaRPr lang="zh-CN" altLang="en-US" b="0" dirty="0">
              <a:latin typeface="+mn-lt"/>
            </a:endParaRPr>
          </a:p>
        </p:txBody>
      </p:sp>
      <p:sp>
        <p:nvSpPr>
          <p:cNvPr id="75778"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链式队列</a:t>
            </a:r>
            <a:endParaRPr lang="en-US" altLang="zh-CN" dirty="0">
              <a:latin typeface="黑体" pitchFamily="49" charset="-122"/>
              <a:ea typeface="黑体" pitchFamily="49" charset="-122"/>
            </a:endParaRPr>
          </a:p>
        </p:txBody>
      </p:sp>
      <p:grpSp>
        <p:nvGrpSpPr>
          <p:cNvPr id="3" name="组合 2"/>
          <p:cNvGrpSpPr>
            <a:grpSpLocks/>
          </p:cNvGrpSpPr>
          <p:nvPr/>
        </p:nvGrpSpPr>
        <p:grpSpPr bwMode="auto">
          <a:xfrm>
            <a:off x="1387475" y="3692525"/>
            <a:ext cx="5776913" cy="3052763"/>
            <a:chOff x="1387375" y="3693182"/>
            <a:chExt cx="5776913" cy="3052106"/>
          </a:xfrm>
        </p:grpSpPr>
        <p:sp>
          <p:nvSpPr>
            <p:cNvPr id="81925" name="Text Box 7"/>
            <p:cNvSpPr txBox="1">
              <a:spLocks noChangeArrowheads="1"/>
            </p:cNvSpPr>
            <p:nvPr/>
          </p:nvSpPr>
          <p:spPr bwMode="auto">
            <a:xfrm>
              <a:off x="2179638" y="6345238"/>
              <a:ext cx="47148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kumimoji="1" lang="zh-CN" altLang="en-US" sz="2000"/>
                <a:t>图</a:t>
              </a:r>
              <a:r>
                <a:rPr kumimoji="1" lang="en-US" altLang="zh-CN" sz="2000"/>
                <a:t>4.8 </a:t>
              </a:r>
              <a:r>
                <a:rPr kumimoji="1" lang="zh-CN" altLang="en-US" sz="2000"/>
                <a:t>带头结点的链接队列的结构示意图</a:t>
              </a:r>
            </a:p>
          </p:txBody>
        </p:sp>
        <p:pic>
          <p:nvPicPr>
            <p:cNvPr id="8192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7375" y="3693182"/>
              <a:ext cx="5776913" cy="272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内容占位符 2"/>
          <p:cNvSpPr>
            <a:spLocks noGrp="1"/>
          </p:cNvSpPr>
          <p:nvPr>
            <p:ph type="body" idx="1"/>
          </p:nvPr>
        </p:nvSpPr>
        <p:spPr>
          <a:xfrm>
            <a:off x="300038" y="1384300"/>
            <a:ext cx="7521575" cy="5075238"/>
          </a:xfrm>
        </p:spPr>
        <p:txBody>
          <a:bodyPr/>
          <a:lstStyle/>
          <a:p>
            <a:pPr eaLnBrk="1" hangingPunct="1">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eaLnBrk="1" hangingPunct="1">
              <a:buFont typeface="Wingdings 2" pitchFamily="18" charset="2"/>
              <a:buNone/>
              <a:defRPr/>
            </a:pPr>
            <a:r>
              <a:rPr lang="en-US" altLang="zh-CN" b="0" dirty="0">
                <a:latin typeface="+mn-lt"/>
                <a:ea typeface="宋体" pitchFamily="2" charset="-122"/>
              </a:rPr>
              <a:t>class </a:t>
            </a:r>
            <a:r>
              <a:rPr lang="en-US" altLang="zh-CN" b="0" dirty="0" err="1">
                <a:latin typeface="+mn-lt"/>
                <a:ea typeface="宋体" pitchFamily="2" charset="-122"/>
              </a:rPr>
              <a:t>LinkQueue</a:t>
            </a:r>
            <a:r>
              <a:rPr lang="en-US" altLang="zh-CN" b="0" dirty="0">
                <a:latin typeface="+mn-lt"/>
                <a:ea typeface="宋体" pitchFamily="2" charset="-122"/>
              </a:rPr>
              <a:t> {</a:t>
            </a:r>
          </a:p>
          <a:p>
            <a:pPr eaLnBrk="1" hangingPunct="1">
              <a:buFont typeface="Wingdings 2" pitchFamily="18" charset="2"/>
              <a:buNone/>
              <a:defRPr/>
            </a:pPr>
            <a:r>
              <a:rPr lang="en-US" altLang="zh-CN" b="0" dirty="0">
                <a:latin typeface="+mn-lt"/>
                <a:ea typeface="宋体" pitchFamily="2" charset="-122"/>
              </a:rPr>
              <a:t>protected:</a:t>
            </a:r>
          </a:p>
          <a:p>
            <a:pPr eaLnBrk="1" hangingPunct="1">
              <a:buFont typeface="Wingdings 2" pitchFamily="18" charset="2"/>
              <a:buNone/>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*front, *rear; // </a:t>
            </a:r>
            <a:r>
              <a:rPr lang="zh-CN" altLang="en-US" b="0" dirty="0">
                <a:latin typeface="+mn-lt"/>
                <a:ea typeface="宋体" pitchFamily="2" charset="-122"/>
              </a:rPr>
              <a:t>队头队尾指指</a:t>
            </a:r>
          </a:p>
        </p:txBody>
      </p:sp>
      <p:sp>
        <p:nvSpPr>
          <p:cNvPr id="76802" name="标题 1"/>
          <p:cNvSpPr>
            <a:spLocks noGrp="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链式队列</a:t>
            </a:r>
            <a:r>
              <a:rPr lang="zh-CN" altLang="zh-CN" dirty="0">
                <a:latin typeface="黑体" pitchFamily="49" charset="-122"/>
                <a:ea typeface="黑体" pitchFamily="49" charset="-122"/>
              </a:rPr>
              <a:t>的类</a:t>
            </a:r>
            <a:r>
              <a:rPr lang="zh-CN" altLang="en-US" dirty="0">
                <a:latin typeface="黑体" pitchFamily="49" charset="-122"/>
                <a:ea typeface="黑体" pitchFamily="49" charset="-122"/>
              </a:rPr>
              <a:t>模板</a:t>
            </a:r>
            <a:r>
              <a:rPr lang="zh-CN" altLang="zh-CN" dirty="0">
                <a:latin typeface="黑体" pitchFamily="49" charset="-122"/>
                <a:ea typeface="黑体" pitchFamily="49" charset="-122"/>
              </a:rPr>
              <a:t>定义</a:t>
            </a:r>
            <a:endParaRPr lang="zh-CN" altLang="en-US" dirty="0">
              <a:latin typeface="黑体" pitchFamily="49" charset="-122"/>
              <a:ea typeface="黑体" pitchFamily="49" charset="-122"/>
            </a:endParaRPr>
          </a:p>
        </p:txBody>
      </p:sp>
      <p:pic>
        <p:nvPicPr>
          <p:cNvPr id="139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573463"/>
            <a:ext cx="5184775" cy="25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9266"/>
                                        </p:tgtEl>
                                        <p:attrNameLst>
                                          <p:attrName>style.visibility</p:attrName>
                                        </p:attrNameLst>
                                      </p:cBhvr>
                                      <p:to>
                                        <p:strVal val="visible"/>
                                      </p:to>
                                    </p:set>
                                    <p:animEffect transition="in" filter="fade">
                                      <p:cBhvr>
                                        <p:cTn id="7" dur="500"/>
                                        <p:tgtEl>
                                          <p:spTgt spid="139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内容占位符 2"/>
          <p:cNvSpPr>
            <a:spLocks noGrp="1"/>
          </p:cNvSpPr>
          <p:nvPr>
            <p:ph type="body" idx="1"/>
          </p:nvPr>
        </p:nvSpPr>
        <p:spPr>
          <a:xfrm>
            <a:off x="300038" y="1384300"/>
            <a:ext cx="8485187" cy="5075238"/>
          </a:xfrm>
        </p:spPr>
        <p:txBody>
          <a:bodyPr/>
          <a:lstStyle/>
          <a:p>
            <a:pPr>
              <a:defRPr/>
            </a:pPr>
            <a:r>
              <a:rPr lang="en-US" altLang="zh-CN" dirty="0"/>
              <a:t>public:</a:t>
            </a:r>
            <a:endParaRPr lang="zh-CN" altLang="zh-CN" dirty="0"/>
          </a:p>
          <a:p>
            <a:pPr>
              <a:defRPr/>
            </a:pPr>
            <a:r>
              <a:rPr lang="en-US" altLang="zh-CN" b="0" dirty="0">
                <a:latin typeface="+mn-lt"/>
              </a:rPr>
              <a:t>	</a:t>
            </a:r>
            <a:r>
              <a:rPr lang="en-US" altLang="zh-CN" b="0" dirty="0" err="1">
                <a:latin typeface="+mn-lt"/>
              </a:rPr>
              <a:t>LinkQueue</a:t>
            </a:r>
            <a:r>
              <a:rPr lang="en-US" altLang="zh-CN" b="0" dirty="0">
                <a:latin typeface="+mn-lt"/>
              </a:rPr>
              <a:t>();	</a:t>
            </a:r>
          </a:p>
          <a:p>
            <a:pPr>
              <a:defRPr/>
            </a:pPr>
            <a:r>
              <a:rPr lang="en-US" altLang="zh-CN" b="0" dirty="0">
                <a:latin typeface="+mn-lt"/>
              </a:rPr>
              <a:t>	virtual ~</a:t>
            </a:r>
            <a:r>
              <a:rPr lang="en-US" altLang="zh-CN" b="0" dirty="0" err="1">
                <a:latin typeface="+mn-lt"/>
              </a:rPr>
              <a:t>LinkQueue</a:t>
            </a:r>
            <a:r>
              <a:rPr lang="en-US" altLang="zh-CN" b="0" dirty="0">
                <a:latin typeface="+mn-lt"/>
              </a:rPr>
              <a:t>();</a:t>
            </a:r>
          </a:p>
          <a:p>
            <a:pPr>
              <a:defRPr/>
            </a:pPr>
            <a:r>
              <a:rPr lang="en-US" altLang="zh-CN" b="0" dirty="0">
                <a:latin typeface="+mn-lt"/>
              </a:rPr>
              <a:t>	</a:t>
            </a:r>
            <a:r>
              <a:rPr lang="en-US" altLang="zh-CN" b="0" dirty="0" err="1">
                <a:latin typeface="+mn-lt"/>
              </a:rPr>
              <a:t>int</a:t>
            </a:r>
            <a:r>
              <a:rPr lang="en-US" altLang="zh-CN" b="0" dirty="0">
                <a:latin typeface="+mn-lt"/>
              </a:rPr>
              <a:t> </a:t>
            </a:r>
            <a:r>
              <a:rPr lang="en-US" altLang="zh-CN" b="0" dirty="0" err="1">
                <a:latin typeface="+mn-lt"/>
              </a:rPr>
              <a:t>GetLength</a:t>
            </a:r>
            <a:r>
              <a:rPr lang="en-US" altLang="zh-CN" b="0" dirty="0">
                <a:latin typeface="+mn-lt"/>
              </a:rPr>
              <a:t>() </a:t>
            </a:r>
            <a:r>
              <a:rPr lang="en-US" altLang="zh-CN" b="0" dirty="0" err="1">
                <a:latin typeface="+mn-lt"/>
              </a:rPr>
              <a:t>const</a:t>
            </a:r>
            <a:r>
              <a:rPr lang="en-US" altLang="zh-CN" b="0" dirty="0">
                <a:latin typeface="+mn-lt"/>
              </a:rPr>
              <a:t>;</a:t>
            </a:r>
          </a:p>
          <a:p>
            <a:pPr>
              <a:defRPr/>
            </a:pPr>
            <a:r>
              <a:rPr lang="en-US" altLang="zh-CN" b="0" dirty="0">
                <a:latin typeface="+mn-lt"/>
              </a:rPr>
              <a:t>	</a:t>
            </a:r>
            <a:r>
              <a:rPr lang="en-US" altLang="zh-CN" b="0" dirty="0" err="1">
                <a:latin typeface="+mn-lt"/>
              </a:rPr>
              <a:t>bool</a:t>
            </a:r>
            <a:r>
              <a:rPr lang="en-US" altLang="zh-CN" b="0" dirty="0">
                <a:latin typeface="+mn-lt"/>
              </a:rPr>
              <a:t> </a:t>
            </a:r>
            <a:r>
              <a:rPr lang="en-US" altLang="zh-CN" b="0" dirty="0" err="1">
                <a:latin typeface="+mn-lt"/>
              </a:rPr>
              <a:t>IsEmpty</a:t>
            </a:r>
            <a:r>
              <a:rPr lang="en-US" altLang="zh-CN" b="0" dirty="0">
                <a:latin typeface="+mn-lt"/>
              </a:rPr>
              <a:t>() </a:t>
            </a:r>
            <a:r>
              <a:rPr lang="en-US" altLang="zh-CN" b="0" dirty="0" err="1">
                <a:latin typeface="+mn-lt"/>
              </a:rPr>
              <a:t>const</a:t>
            </a:r>
            <a:r>
              <a:rPr lang="en-US" altLang="zh-CN" b="0" dirty="0">
                <a:latin typeface="+mn-lt"/>
              </a:rPr>
              <a:t>;</a:t>
            </a:r>
          </a:p>
          <a:p>
            <a:pPr>
              <a:defRPr/>
            </a:pPr>
            <a:r>
              <a:rPr lang="en-US" altLang="zh-CN" b="0" dirty="0">
                <a:latin typeface="+mn-lt"/>
              </a:rPr>
              <a:t>	void Clear();	</a:t>
            </a:r>
          </a:p>
          <a:p>
            <a:pPr>
              <a:defRPr/>
            </a:pPr>
            <a:r>
              <a:rPr lang="en-US" altLang="zh-CN" b="0" dirty="0">
                <a:latin typeface="+mn-lt"/>
              </a:rPr>
              <a:t>	Status </a:t>
            </a:r>
            <a:r>
              <a:rPr lang="en-US" altLang="zh-CN" b="0" dirty="0" err="1">
                <a:latin typeface="+mn-lt"/>
              </a:rPr>
              <a:t>DelQueue</a:t>
            </a:r>
            <a:r>
              <a:rPr lang="en-US" altLang="zh-CN" b="0" dirty="0">
                <a:latin typeface="+mn-lt"/>
              </a:rPr>
              <a:t>(</a:t>
            </a:r>
            <a:r>
              <a:rPr lang="en-US" altLang="zh-CN" b="0" dirty="0" err="1">
                <a:latin typeface="+mn-lt"/>
              </a:rPr>
              <a:t>ElemType</a:t>
            </a:r>
            <a:r>
              <a:rPr lang="en-US" altLang="zh-CN" b="0" dirty="0">
                <a:latin typeface="+mn-lt"/>
              </a:rPr>
              <a:t> &amp;e);  </a:t>
            </a:r>
          </a:p>
          <a:p>
            <a:pPr>
              <a:defRPr/>
            </a:pPr>
            <a:r>
              <a:rPr lang="en-US" altLang="zh-CN" b="0" dirty="0">
                <a:latin typeface="+mn-lt"/>
              </a:rPr>
              <a:t>	Status </a:t>
            </a:r>
            <a:r>
              <a:rPr lang="en-US" altLang="zh-CN" b="0" dirty="0" err="1">
                <a:latin typeface="+mn-lt"/>
              </a:rPr>
              <a:t>GetHead</a:t>
            </a:r>
            <a:r>
              <a:rPr lang="en-US" altLang="zh-CN" b="0" dirty="0">
                <a:latin typeface="+mn-lt"/>
              </a:rPr>
              <a:t>(</a:t>
            </a:r>
            <a:r>
              <a:rPr lang="en-US" altLang="zh-CN" b="0" dirty="0" err="1">
                <a:latin typeface="+mn-lt"/>
              </a:rPr>
              <a:t>ElemType</a:t>
            </a:r>
            <a:r>
              <a:rPr lang="en-US" altLang="zh-CN" b="0" dirty="0">
                <a:latin typeface="+mn-lt"/>
              </a:rPr>
              <a:t> &amp;e) </a:t>
            </a:r>
            <a:r>
              <a:rPr lang="en-US" altLang="zh-CN" b="0" dirty="0" err="1">
                <a:latin typeface="+mn-lt"/>
              </a:rPr>
              <a:t>const</a:t>
            </a:r>
            <a:r>
              <a:rPr lang="en-US" altLang="zh-CN" b="0" dirty="0">
                <a:latin typeface="+mn-lt"/>
              </a:rPr>
              <a:t>;</a:t>
            </a:r>
          </a:p>
          <a:p>
            <a:pPr>
              <a:defRPr/>
            </a:pPr>
            <a:r>
              <a:rPr lang="en-US" altLang="zh-CN" b="0" dirty="0">
                <a:latin typeface="+mn-lt"/>
              </a:rPr>
              <a:t>	Status </a:t>
            </a:r>
            <a:r>
              <a:rPr lang="en-US" altLang="zh-CN" b="0" dirty="0" err="1">
                <a:latin typeface="+mn-lt"/>
              </a:rPr>
              <a:t>EnQueue</a:t>
            </a:r>
            <a:r>
              <a:rPr lang="en-US" altLang="zh-CN" b="0" dirty="0">
                <a:latin typeface="+mn-lt"/>
              </a:rPr>
              <a:t>(</a:t>
            </a:r>
            <a:r>
              <a:rPr lang="en-US" altLang="zh-CN" b="0" dirty="0" err="1">
                <a:latin typeface="+mn-lt"/>
              </a:rPr>
              <a:t>const</a:t>
            </a:r>
            <a:r>
              <a:rPr lang="en-US" altLang="zh-CN" b="0" dirty="0">
                <a:latin typeface="+mn-lt"/>
              </a:rPr>
              <a:t> </a:t>
            </a:r>
            <a:r>
              <a:rPr lang="en-US" altLang="zh-CN" b="0" dirty="0" err="1">
                <a:latin typeface="+mn-lt"/>
              </a:rPr>
              <a:t>ElemType</a:t>
            </a:r>
            <a:r>
              <a:rPr lang="en-US" altLang="zh-CN" b="0" dirty="0">
                <a:latin typeface="+mn-lt"/>
              </a:rPr>
              <a:t> e);</a:t>
            </a:r>
          </a:p>
          <a:p>
            <a:pPr>
              <a:defRPr/>
            </a:pPr>
            <a:r>
              <a:rPr lang="en-US" altLang="zh-CN" b="0" dirty="0">
                <a:latin typeface="+mn-lt"/>
              </a:rPr>
              <a:t>           ……</a:t>
            </a:r>
          </a:p>
          <a:p>
            <a:pPr>
              <a:defRPr/>
            </a:pPr>
            <a:r>
              <a:rPr lang="en-US" altLang="zh-CN" b="0" dirty="0">
                <a:latin typeface="+mn-lt"/>
              </a:rPr>
              <a:t>};</a:t>
            </a:r>
            <a:endParaRPr lang="zh-CN" altLang="zh-CN" b="0" dirty="0">
              <a:latin typeface="+mn-lt"/>
            </a:endParaRPr>
          </a:p>
          <a:p>
            <a:pPr eaLnBrk="1" hangingPunct="1">
              <a:buFont typeface="Wingdings 2" pitchFamily="18" charset="2"/>
              <a:buNone/>
              <a:defRPr/>
            </a:pPr>
            <a:r>
              <a:rPr lang="zh-CN" altLang="en-US" sz="2000" dirty="0">
                <a:ea typeface="宋体" pitchFamily="2" charset="-122"/>
              </a:rPr>
              <a:t>	</a:t>
            </a:r>
            <a:endParaRPr lang="en-US" altLang="zh-CN" sz="2000" dirty="0">
              <a:ea typeface="宋体" pitchFamily="2" charset="-122"/>
            </a:endParaRPr>
          </a:p>
        </p:txBody>
      </p:sp>
      <p:sp>
        <p:nvSpPr>
          <p:cNvPr id="77826" name="标题 1"/>
          <p:cNvSpPr>
            <a:spLocks noGrp="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链式队列</a:t>
            </a:r>
            <a:r>
              <a:rPr lang="zh-CN" altLang="zh-CN" dirty="0">
                <a:latin typeface="黑体" pitchFamily="49" charset="-122"/>
                <a:ea typeface="黑体" pitchFamily="49" charset="-122"/>
              </a:rPr>
              <a:t>的类</a:t>
            </a:r>
            <a:r>
              <a:rPr lang="zh-CN" altLang="en-US" dirty="0">
                <a:latin typeface="黑体" pitchFamily="49" charset="-122"/>
                <a:ea typeface="黑体" pitchFamily="49" charset="-122"/>
              </a:rPr>
              <a:t>模板</a:t>
            </a:r>
            <a:r>
              <a:rPr lang="zh-CN" altLang="zh-CN" dirty="0">
                <a:latin typeface="黑体" pitchFamily="49" charset="-122"/>
                <a:ea typeface="黑体" pitchFamily="49" charset="-122"/>
              </a:rPr>
              <a:t>定义</a:t>
            </a:r>
            <a:endParaRPr lang="zh-CN" altLang="en-US" dirty="0">
              <a:latin typeface="黑体" pitchFamily="49" charset="-122"/>
              <a:ea typeface="宋体" pitchFamily="2" charset="-122"/>
            </a:endParaRPr>
          </a:p>
        </p:txBody>
      </p:sp>
    </p:spTree>
  </p:cSld>
  <p:clrMapOvr>
    <a:masterClrMapping/>
  </p:clrMapOvr>
  <p:transition>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LinkQueue</a:t>
            </a: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rear = front = new Node&lt;</a:t>
            </a:r>
            <a:r>
              <a:rPr lang="en-US" altLang="zh-CN" b="0" dirty="0" err="1">
                <a:latin typeface="+mn-lt"/>
                <a:ea typeface="宋体" pitchFamily="2" charset="-122"/>
              </a:rPr>
              <a:t>ElemType</a:t>
            </a:r>
            <a:r>
              <a:rPr lang="en-US" altLang="zh-CN" b="0" dirty="0">
                <a:latin typeface="+mn-lt"/>
                <a:ea typeface="宋体" pitchFamily="2" charset="-122"/>
              </a:rPr>
              <a:t>&gt;;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78850"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链</a:t>
            </a:r>
            <a:r>
              <a:rPr lang="zh-CN" altLang="en-US" dirty="0">
                <a:latin typeface="黑体" pitchFamily="49" charset="-122"/>
                <a:ea typeface="黑体" pitchFamily="49" charset="-122"/>
              </a:rPr>
              <a:t>式</a:t>
            </a:r>
            <a:r>
              <a:rPr lang="zh-CN" altLang="zh-CN" dirty="0">
                <a:latin typeface="黑体" pitchFamily="49" charset="-122"/>
                <a:ea typeface="黑体" pitchFamily="49" charset="-122"/>
              </a:rPr>
              <a:t>队列的构造函数</a:t>
            </a:r>
            <a:endParaRPr lang="zh-CN" altLang="en-US" dirty="0">
              <a:latin typeface="黑体" pitchFamily="49" charset="-122"/>
              <a:ea typeface="黑体" pitchFamily="49" charset="-122"/>
            </a:endParaRPr>
          </a:p>
        </p:txBody>
      </p:sp>
      <p:pic>
        <p:nvPicPr>
          <p:cNvPr id="849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644900"/>
            <a:ext cx="45910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0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5481638"/>
            <a:ext cx="9239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3" name="直接箭头连接符 2"/>
          <p:cNvCxnSpPr>
            <a:cxnSpLocks noChangeShapeType="1"/>
          </p:cNvCxnSpPr>
          <p:nvPr/>
        </p:nvCxnSpPr>
        <p:spPr bwMode="auto">
          <a:xfrm>
            <a:off x="1547813" y="4760913"/>
            <a:ext cx="0" cy="755650"/>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5" name="直接箭头连接符 4"/>
          <p:cNvCxnSpPr>
            <a:cxnSpLocks noChangeShapeType="1"/>
          </p:cNvCxnSpPr>
          <p:nvPr/>
        </p:nvCxnSpPr>
        <p:spPr bwMode="auto">
          <a:xfrm flipH="1">
            <a:off x="2051050" y="4724400"/>
            <a:ext cx="2268538" cy="757238"/>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140291"/>
                                        </p:tgtEl>
                                        <p:attrNameLst>
                                          <p:attrName>style.visibility</p:attrName>
                                        </p:attrNameLst>
                                      </p:cBhvr>
                                      <p:to>
                                        <p:strVal val="visible"/>
                                      </p:to>
                                    </p:set>
                                    <p:anim calcmode="lin" valueType="num">
                                      <p:cBhvr>
                                        <p:cTn id="7" dur="1000" fill="hold"/>
                                        <p:tgtEl>
                                          <p:spTgt spid="140291"/>
                                        </p:tgtEl>
                                        <p:attrNameLst>
                                          <p:attrName>ppt_w</p:attrName>
                                        </p:attrNameLst>
                                      </p:cBhvr>
                                      <p:tavLst>
                                        <p:tav tm="0">
                                          <p:val>
                                            <p:fltVal val="0"/>
                                          </p:val>
                                        </p:tav>
                                        <p:tav tm="100000">
                                          <p:val>
                                            <p:strVal val="#ppt_w"/>
                                          </p:val>
                                        </p:tav>
                                      </p:tavLst>
                                    </p:anim>
                                    <p:anim calcmode="lin" valueType="num">
                                      <p:cBhvr>
                                        <p:cTn id="8" dur="1000" fill="hold"/>
                                        <p:tgtEl>
                                          <p:spTgt spid="140291"/>
                                        </p:tgtEl>
                                        <p:attrNameLst>
                                          <p:attrName>ppt_h</p:attrName>
                                        </p:attrNameLst>
                                      </p:cBhvr>
                                      <p:tavLst>
                                        <p:tav tm="0">
                                          <p:val>
                                            <p:fltVal val="0"/>
                                          </p:val>
                                        </p:tav>
                                        <p:tav tm="100000">
                                          <p:val>
                                            <p:strVal val="#ppt_h"/>
                                          </p:val>
                                        </p:tav>
                                      </p:tavLst>
                                    </p:anim>
                                    <p:anim calcmode="lin" valueType="num">
                                      <p:cBhvr>
                                        <p:cTn id="9" dur="1000" fill="hold"/>
                                        <p:tgtEl>
                                          <p:spTgt spid="140291"/>
                                        </p:tgtEl>
                                        <p:attrNameLst>
                                          <p:attrName>style.rotation</p:attrName>
                                        </p:attrNameLst>
                                      </p:cBhvr>
                                      <p:tavLst>
                                        <p:tav tm="0">
                                          <p:val>
                                            <p:fltVal val="90"/>
                                          </p:val>
                                        </p:tav>
                                        <p:tav tm="100000">
                                          <p:val>
                                            <p:fltVal val="0"/>
                                          </p:val>
                                        </p:tav>
                                      </p:tavLst>
                                    </p:anim>
                                    <p:animEffect transition="in" filter="fade">
                                      <p:cBhvr>
                                        <p:cTn id="10" dur="1000"/>
                                        <p:tgtEl>
                                          <p:spTgt spid="140291"/>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circle(in)">
                                      <p:cBhvr>
                                        <p:cTn id="15" dur="20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arn(inVertical)">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a:buFont typeface="Wingdings 2" pitchFamily="18" charset="2"/>
              <a:buNone/>
              <a:defRPr/>
            </a:pP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LinkQueue</a:t>
            </a:r>
            <a:r>
              <a:rPr lang="en-US" altLang="zh-CN" b="0" dirty="0">
                <a:latin typeface="+mn-lt"/>
                <a:ea typeface="宋体" pitchFamily="2" charset="-122"/>
              </a:rPr>
              <a:t>()</a:t>
            </a:r>
          </a:p>
          <a:p>
            <a:pPr>
              <a:buFont typeface="Wingdings 2" pitchFamily="18" charset="2"/>
              <a:buNone/>
              <a:defRPr/>
            </a:pPr>
            <a:r>
              <a:rPr lang="en-US" altLang="zh-CN" b="0" dirty="0">
                <a:latin typeface="+mn-lt"/>
                <a:ea typeface="宋体" pitchFamily="2" charset="-122"/>
              </a:rPr>
              <a:t>{</a:t>
            </a:r>
          </a:p>
          <a:p>
            <a:pPr>
              <a:buFont typeface="Wingdings 2" pitchFamily="18" charset="2"/>
              <a:buNone/>
              <a:defRPr/>
            </a:pPr>
            <a:r>
              <a:rPr lang="en-US" altLang="zh-CN" b="0" dirty="0">
                <a:latin typeface="+mn-lt"/>
                <a:ea typeface="宋体" pitchFamily="2" charset="-122"/>
              </a:rPr>
              <a:t>	Clear();</a:t>
            </a:r>
          </a:p>
          <a:p>
            <a:pPr>
              <a:buFont typeface="Wingdings 2" pitchFamily="18" charset="2"/>
              <a:buNone/>
              <a:defRPr/>
            </a:pPr>
            <a:r>
              <a:rPr lang="en-US" altLang="zh-CN" b="0" dirty="0">
                <a:latin typeface="+mn-lt"/>
                <a:ea typeface="宋体" pitchFamily="2" charset="-122"/>
              </a:rPr>
              <a:t>    	delete front;		</a:t>
            </a:r>
          </a:p>
          <a:p>
            <a:pPr>
              <a:buFont typeface="Wingdings 2" pitchFamily="18" charset="2"/>
              <a:buNone/>
              <a:defRPr/>
            </a:pPr>
            <a:r>
              <a:rPr lang="en-US" altLang="zh-CN" b="0" dirty="0">
                <a:latin typeface="+mn-lt"/>
                <a:ea typeface="宋体" pitchFamily="2" charset="-122"/>
              </a:rPr>
              <a:t>} </a:t>
            </a:r>
            <a:r>
              <a:rPr lang="zh-CN" altLang="en-US" sz="2000" dirty="0">
                <a:ea typeface="宋体" pitchFamily="2" charset="-122"/>
              </a:rPr>
              <a:t>	</a:t>
            </a:r>
            <a:endParaRPr lang="en-US" altLang="zh-CN" sz="2000" dirty="0">
              <a:ea typeface="宋体" pitchFamily="2" charset="-122"/>
            </a:endParaRPr>
          </a:p>
        </p:txBody>
      </p:sp>
      <p:sp>
        <p:nvSpPr>
          <p:cNvPr id="79874" name="标题 1"/>
          <p:cNvSpPr>
            <a:spLocks noGrp="1"/>
          </p:cNvSpPr>
          <p:nvPr>
            <p:ph type="title"/>
          </p:nvPr>
        </p:nvSpPr>
        <p:spPr>
          <a:xfrm>
            <a:off x="993775" y="142875"/>
            <a:ext cx="7754938" cy="838200"/>
          </a:xfrm>
        </p:spPr>
        <p:txBody>
          <a:bodyPr/>
          <a:lstStyle/>
          <a:p>
            <a:pPr>
              <a:defRPr/>
            </a:pPr>
            <a:r>
              <a:rPr lang="zh-CN" altLang="en-US" dirty="0">
                <a:latin typeface="黑体" pitchFamily="49" charset="-122"/>
                <a:ea typeface="黑体" pitchFamily="49" charset="-122"/>
              </a:rPr>
              <a:t>链式队列</a:t>
            </a:r>
            <a:r>
              <a:rPr lang="zh-CN" altLang="zh-CN" dirty="0">
                <a:latin typeface="黑体" pitchFamily="49" charset="-122"/>
                <a:ea typeface="黑体" pitchFamily="49" charset="-122"/>
              </a:rPr>
              <a:t>的析构函数</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573463"/>
            <a:ext cx="5184775" cy="258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内容占位符 2"/>
          <p:cNvSpPr>
            <a:spLocks noGrp="1"/>
          </p:cNvSpPr>
          <p:nvPr>
            <p:ph type="body" idx="1"/>
          </p:nvPr>
        </p:nvSpPr>
        <p:spPr>
          <a:xfrm>
            <a:off x="300038" y="1384300"/>
            <a:ext cx="8736012"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err="1">
                <a:latin typeface="+mn-lt"/>
                <a:ea typeface="宋体" pitchFamily="2" charset="-122"/>
              </a:rPr>
              <a:t>int</a:t>
            </a:r>
            <a:r>
              <a:rPr lang="en-US" altLang="zh-CN" b="0" dirty="0">
                <a:latin typeface="+mn-lt"/>
                <a:ea typeface="宋体" pitchFamily="2" charset="-122"/>
              </a:rPr>
              <a:t> </a:t>
            </a: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GetLength</a:t>
            </a:r>
            <a:r>
              <a:rPr lang="en-US" altLang="zh-CN" b="0" dirty="0">
                <a:latin typeface="+mn-lt"/>
                <a:ea typeface="宋体" pitchFamily="2" charset="-122"/>
              </a:rPr>
              <a:t>() </a:t>
            </a:r>
            <a:r>
              <a:rPr lang="en-US" altLang="zh-CN" b="0" dirty="0" err="1">
                <a:latin typeface="+mn-lt"/>
                <a:ea typeface="宋体" pitchFamily="2" charset="-122"/>
              </a:rPr>
              <a:t>const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r>
              <a:rPr lang="en-US" altLang="zh-CN" b="0" dirty="0" err="1">
                <a:latin typeface="+mn-lt"/>
                <a:ea typeface="宋体" pitchFamily="2" charset="-122"/>
              </a:rPr>
              <a:t>int</a:t>
            </a:r>
            <a:r>
              <a:rPr lang="en-US" altLang="zh-CN" b="0" dirty="0">
                <a:latin typeface="+mn-lt"/>
                <a:ea typeface="宋体" pitchFamily="2" charset="-122"/>
              </a:rPr>
              <a:t> count = 0;	 </a:t>
            </a:r>
          </a:p>
          <a:p>
            <a:pPr>
              <a:defRPr/>
            </a:pPr>
            <a:r>
              <a:rPr lang="en-US" altLang="zh-CN" b="0" dirty="0">
                <a:ea typeface="宋体" pitchFamily="2" charset="-122"/>
              </a:rPr>
              <a:t>	Node&lt;</a:t>
            </a:r>
            <a:r>
              <a:rPr lang="en-US" altLang="zh-CN" b="0" dirty="0" err="1">
                <a:ea typeface="宋体" pitchFamily="2" charset="-122"/>
              </a:rPr>
              <a:t>ElemType</a:t>
            </a:r>
            <a:r>
              <a:rPr lang="en-US" altLang="zh-CN" b="0" dirty="0">
                <a:ea typeface="宋体" pitchFamily="2" charset="-122"/>
              </a:rPr>
              <a:t>&gt; *p;</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for (p = front-&gt;next; p != NULL; p = p-&gt;next)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count++;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count;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80898" name="标题 1"/>
          <p:cNvSpPr>
            <a:spLocks noGrp="1"/>
          </p:cNvSpPr>
          <p:nvPr>
            <p:ph type="title"/>
          </p:nvPr>
        </p:nvSpPr>
        <p:spPr>
          <a:xfrm>
            <a:off x="993775" y="142875"/>
            <a:ext cx="7754938" cy="838200"/>
          </a:xfrm>
        </p:spPr>
        <p:txBody>
          <a:bodyPr/>
          <a:lstStyle/>
          <a:p>
            <a:pPr>
              <a:defRPr/>
            </a:pPr>
            <a:r>
              <a:rPr lang="zh-CN" altLang="zh-CN" dirty="0">
                <a:latin typeface="黑体" pitchFamily="49" charset="-122"/>
                <a:ea typeface="黑体" pitchFamily="49" charset="-122"/>
              </a:rPr>
              <a:t>求</a:t>
            </a:r>
            <a:r>
              <a:rPr lang="zh-CN" altLang="en-US" dirty="0">
                <a:latin typeface="黑体" pitchFamily="49" charset="-122"/>
                <a:ea typeface="黑体" pitchFamily="49" charset="-122"/>
              </a:rPr>
              <a:t>链式队列</a:t>
            </a:r>
            <a:r>
              <a:rPr lang="zh-CN" altLang="zh-CN" dirty="0">
                <a:latin typeface="黑体" pitchFamily="49" charset="-122"/>
                <a:ea typeface="黑体" pitchFamily="49" charset="-122"/>
              </a:rPr>
              <a:t>的长度</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0088" y="4425950"/>
            <a:ext cx="4211637" cy="209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err="1">
                <a:latin typeface="+mn-lt"/>
                <a:ea typeface="宋体" pitchFamily="2" charset="-122"/>
              </a:rPr>
              <a:t>bool</a:t>
            </a:r>
            <a:r>
              <a:rPr lang="en-US" altLang="zh-CN" b="0" dirty="0">
                <a:latin typeface="+mn-lt"/>
                <a:ea typeface="宋体" pitchFamily="2" charset="-122"/>
              </a:rPr>
              <a:t> </a:t>
            </a: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IsEmpty</a:t>
            </a:r>
            <a:r>
              <a:rPr lang="en-US" altLang="zh-CN" b="0" dirty="0">
                <a:latin typeface="+mn-lt"/>
                <a:ea typeface="宋体" pitchFamily="2" charset="-122"/>
              </a:rPr>
              <a:t>() </a:t>
            </a:r>
            <a:r>
              <a:rPr lang="en-US" altLang="zh-CN" b="0" dirty="0" err="1">
                <a:latin typeface="+mn-lt"/>
                <a:ea typeface="宋体" pitchFamily="2" charset="-122"/>
              </a:rPr>
              <a:t>const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rear == front;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81922" name="标题 1"/>
          <p:cNvSpPr>
            <a:spLocks noGrp="1"/>
          </p:cNvSpPr>
          <p:nvPr>
            <p:ph type="title"/>
          </p:nvPr>
        </p:nvSpPr>
        <p:spPr>
          <a:xfrm>
            <a:off x="993775" y="142875"/>
            <a:ext cx="7754938" cy="838200"/>
          </a:xfrm>
        </p:spPr>
        <p:txBody>
          <a:bodyPr/>
          <a:lstStyle/>
          <a:p>
            <a:pPr>
              <a:defRPr/>
            </a:pPr>
            <a:r>
              <a:rPr lang="zh-CN" altLang="zh-CN" dirty="0">
                <a:latin typeface="黑体" pitchFamily="49" charset="-122"/>
                <a:ea typeface="黑体" pitchFamily="49" charset="-122"/>
              </a:rPr>
              <a:t>判断</a:t>
            </a:r>
            <a:r>
              <a:rPr lang="zh-CN" altLang="en-US" dirty="0">
                <a:latin typeface="黑体" pitchFamily="49" charset="-122"/>
                <a:ea typeface="黑体" pitchFamily="49" charset="-122"/>
              </a:rPr>
              <a:t>链式队列</a:t>
            </a:r>
            <a:r>
              <a:rPr lang="zh-CN" altLang="zh-CN" dirty="0">
                <a:latin typeface="黑体" pitchFamily="49" charset="-122"/>
                <a:ea typeface="黑体" pitchFamily="49" charset="-122"/>
              </a:rPr>
              <a:t>是否为空</a:t>
            </a:r>
          </a:p>
        </p:txBody>
      </p:sp>
      <p:grpSp>
        <p:nvGrpSpPr>
          <p:cNvPr id="88068" name="组合 1"/>
          <p:cNvGrpSpPr>
            <a:grpSpLocks/>
          </p:cNvGrpSpPr>
          <p:nvPr/>
        </p:nvGrpSpPr>
        <p:grpSpPr bwMode="auto">
          <a:xfrm>
            <a:off x="576263" y="4070350"/>
            <a:ext cx="3095625" cy="1636713"/>
            <a:chOff x="971600" y="3645024"/>
            <a:chExt cx="4591050" cy="2445804"/>
          </a:xfrm>
        </p:grpSpPr>
        <p:pic>
          <p:nvPicPr>
            <p:cNvPr id="880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645024"/>
              <a:ext cx="4591050" cy="161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80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5481228"/>
              <a:ext cx="92392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8072" name="直接箭头连接符 5"/>
            <p:cNvCxnSpPr>
              <a:cxnSpLocks noChangeShapeType="1"/>
            </p:cNvCxnSpPr>
            <p:nvPr/>
          </p:nvCxnSpPr>
          <p:spPr bwMode="auto">
            <a:xfrm>
              <a:off x="1547664" y="4761148"/>
              <a:ext cx="0" cy="756084"/>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cxnSp>
          <p:nvCxnSpPr>
            <p:cNvPr id="88073" name="直接箭头连接符 6"/>
            <p:cNvCxnSpPr>
              <a:cxnSpLocks noChangeShapeType="1"/>
            </p:cNvCxnSpPr>
            <p:nvPr/>
          </p:nvCxnSpPr>
          <p:spPr bwMode="auto">
            <a:xfrm flipH="1">
              <a:off x="2051720" y="4725144"/>
              <a:ext cx="2268252" cy="756084"/>
            </a:xfrm>
            <a:prstGeom prst="straightConnector1">
              <a:avLst/>
            </a:prstGeom>
            <a:noFill/>
            <a:ln w="12700" algn="ctr">
              <a:solidFill>
                <a:schemeClr val="accent2"/>
              </a:solidFill>
              <a:round/>
              <a:headEnd/>
              <a:tailEnd type="arrow" w="med" len="med"/>
            </a:ln>
            <a:extLst>
              <a:ext uri="{909E8E84-426E-40DD-AFC4-6F175D3DCCD1}">
                <a14:hiddenFill xmlns:a14="http://schemas.microsoft.com/office/drawing/2010/main">
                  <a:noFill/>
                </a14:hiddenFill>
              </a:ext>
            </a:extLst>
          </p:spPr>
        </p:cxnSp>
      </p:gr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7788" y="4105275"/>
            <a:ext cx="331311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p:cNvSpPr>
            <a:spLocks noGrp="1"/>
          </p:cNvSpPr>
          <p:nvPr>
            <p:ph type="body" idx="1"/>
          </p:nvPr>
        </p:nvSpPr>
        <p:spPr>
          <a:xfrm>
            <a:off x="300038" y="1384300"/>
            <a:ext cx="7521575" cy="5075238"/>
          </a:xfrm>
        </p:spPr>
        <p:txBody>
          <a:bodyPr/>
          <a:lstStyle/>
          <a:p>
            <a:pPr>
              <a:lnSpc>
                <a:spcPct val="150000"/>
              </a:lnSpc>
              <a:defRPr/>
            </a:pPr>
            <a:r>
              <a:rPr kumimoji="1" lang="en-US" altLang="zh-CN" dirty="0">
                <a:latin typeface="+mn-lt"/>
                <a:ea typeface="宋体" pitchFamily="2" charset="-122"/>
              </a:rPr>
              <a:t>template&lt;class </a:t>
            </a:r>
            <a:r>
              <a:rPr kumimoji="1" lang="en-US" altLang="zh-CN" dirty="0" err="1">
                <a:latin typeface="+mn-lt"/>
                <a:ea typeface="宋体" pitchFamily="2" charset="-122"/>
              </a:rPr>
              <a:t>ElemType</a:t>
            </a:r>
            <a:r>
              <a:rPr kumimoji="1" lang="en-US" altLang="zh-CN" dirty="0">
                <a:latin typeface="+mn-lt"/>
                <a:ea typeface="宋体" pitchFamily="2" charset="-122"/>
              </a:rPr>
              <a:t>&gt;</a:t>
            </a:r>
          </a:p>
          <a:p>
            <a:pPr>
              <a:lnSpc>
                <a:spcPct val="150000"/>
              </a:lnSpc>
              <a:defRPr/>
            </a:pPr>
            <a:r>
              <a:rPr kumimoji="1" lang="en-US" altLang="zh-CN" dirty="0">
                <a:latin typeface="+mn-lt"/>
                <a:ea typeface="宋体" pitchFamily="2" charset="-122"/>
              </a:rPr>
              <a:t>class </a:t>
            </a:r>
            <a:r>
              <a:rPr kumimoji="1" lang="en-US" altLang="zh-CN" dirty="0" err="1">
                <a:latin typeface="+mn-lt"/>
                <a:ea typeface="宋体" pitchFamily="2" charset="-122"/>
              </a:rPr>
              <a:t>SeqStack</a:t>
            </a:r>
            <a:r>
              <a:rPr kumimoji="1" lang="en-US" altLang="zh-CN" dirty="0">
                <a:latin typeface="+mn-lt"/>
                <a:ea typeface="宋体" pitchFamily="2" charset="-122"/>
              </a:rPr>
              <a:t> {</a:t>
            </a:r>
          </a:p>
          <a:p>
            <a:pPr>
              <a:lnSpc>
                <a:spcPct val="150000"/>
              </a:lnSpc>
              <a:defRPr/>
            </a:pPr>
            <a:r>
              <a:rPr kumimoji="1" lang="en-US" altLang="zh-CN" dirty="0">
                <a:latin typeface="+mn-lt"/>
                <a:ea typeface="宋体" pitchFamily="2" charset="-122"/>
              </a:rPr>
              <a:t>protected:</a:t>
            </a:r>
          </a:p>
          <a:p>
            <a:pPr>
              <a:lnSpc>
                <a:spcPct val="150000"/>
              </a:lnSpc>
              <a:defRPr/>
            </a:pPr>
            <a:r>
              <a:rPr kumimoji="1" lang="en-US" altLang="zh-CN" dirty="0">
                <a:latin typeface="+mn-lt"/>
                <a:ea typeface="宋体" pitchFamily="2" charset="-122"/>
              </a:rPr>
              <a:t>     </a:t>
            </a:r>
            <a:r>
              <a:rPr kumimoji="1" lang="en-US" altLang="zh-CN" dirty="0" err="1">
                <a:latin typeface="+mn-lt"/>
                <a:ea typeface="宋体" pitchFamily="2" charset="-122"/>
              </a:rPr>
              <a:t>int</a:t>
            </a:r>
            <a:r>
              <a:rPr kumimoji="1" lang="en-US" altLang="zh-CN" dirty="0">
                <a:latin typeface="+mn-lt"/>
                <a:ea typeface="宋体" pitchFamily="2" charset="-122"/>
              </a:rPr>
              <a:t> top;		// </a:t>
            </a:r>
            <a:r>
              <a:rPr kumimoji="1" lang="zh-CN" altLang="en-US" dirty="0">
                <a:latin typeface="+mn-lt"/>
                <a:ea typeface="宋体" pitchFamily="2" charset="-122"/>
              </a:rPr>
              <a:t>栈顶指针 </a:t>
            </a:r>
          </a:p>
          <a:p>
            <a:pPr>
              <a:lnSpc>
                <a:spcPct val="150000"/>
              </a:lnSpc>
              <a:defRPr/>
            </a:pPr>
            <a:r>
              <a:rPr kumimoji="1" lang="zh-CN" altLang="en-US" dirty="0">
                <a:latin typeface="+mn-lt"/>
                <a:ea typeface="宋体" pitchFamily="2" charset="-122"/>
              </a:rPr>
              <a:t>     </a:t>
            </a:r>
            <a:r>
              <a:rPr kumimoji="1" lang="en-US" altLang="zh-CN" dirty="0" err="1">
                <a:latin typeface="+mn-lt"/>
                <a:ea typeface="宋体" pitchFamily="2" charset="-122"/>
              </a:rPr>
              <a:t>int</a:t>
            </a:r>
            <a:r>
              <a:rPr kumimoji="1" lang="en-US" altLang="zh-CN" dirty="0">
                <a:latin typeface="+mn-lt"/>
                <a:ea typeface="宋体" pitchFamily="2" charset="-122"/>
              </a:rPr>
              <a:t> </a:t>
            </a:r>
            <a:r>
              <a:rPr kumimoji="1" lang="en-US" altLang="zh-CN" dirty="0" err="1">
                <a:latin typeface="+mn-lt"/>
                <a:ea typeface="宋体" pitchFamily="2" charset="-122"/>
              </a:rPr>
              <a:t>maxSize</a:t>
            </a:r>
            <a:r>
              <a:rPr kumimoji="1" lang="en-US" altLang="zh-CN" dirty="0">
                <a:latin typeface="+mn-lt"/>
                <a:ea typeface="宋体" pitchFamily="2" charset="-122"/>
              </a:rPr>
              <a:t>;	// </a:t>
            </a:r>
            <a:r>
              <a:rPr kumimoji="1" lang="zh-CN" altLang="en-US" dirty="0">
                <a:latin typeface="+mn-lt"/>
                <a:ea typeface="宋体" pitchFamily="2" charset="-122"/>
              </a:rPr>
              <a:t>栈最大容量 </a:t>
            </a:r>
          </a:p>
          <a:p>
            <a:pPr>
              <a:lnSpc>
                <a:spcPct val="150000"/>
              </a:lnSpc>
              <a:defRPr/>
            </a:pPr>
            <a:r>
              <a:rPr kumimoji="1" lang="zh-CN" altLang="en-US" dirty="0">
                <a:latin typeface="+mn-lt"/>
                <a:ea typeface="宋体" pitchFamily="2" charset="-122"/>
              </a:rPr>
              <a:t>     </a:t>
            </a:r>
            <a:r>
              <a:rPr kumimoji="1" lang="en-US" altLang="zh-CN" dirty="0" err="1">
                <a:latin typeface="+mn-lt"/>
                <a:ea typeface="宋体" pitchFamily="2" charset="-122"/>
              </a:rPr>
              <a:t>ElemType</a:t>
            </a:r>
            <a:r>
              <a:rPr kumimoji="1" lang="en-US" altLang="zh-CN" dirty="0">
                <a:latin typeface="+mn-lt"/>
                <a:ea typeface="宋体" pitchFamily="2" charset="-122"/>
              </a:rPr>
              <a:t> *</a:t>
            </a:r>
            <a:r>
              <a:rPr kumimoji="1" lang="en-US" altLang="zh-CN" dirty="0" err="1">
                <a:latin typeface="+mn-lt"/>
                <a:ea typeface="宋体" pitchFamily="2" charset="-122"/>
              </a:rPr>
              <a:t>elems</a:t>
            </a:r>
            <a:r>
              <a:rPr kumimoji="1" lang="en-US" altLang="zh-CN" dirty="0">
                <a:latin typeface="+mn-lt"/>
                <a:ea typeface="宋体" pitchFamily="2" charset="-122"/>
              </a:rPr>
              <a:t>;// </a:t>
            </a:r>
            <a:r>
              <a:rPr kumimoji="1" lang="zh-CN" altLang="en-US" dirty="0">
                <a:latin typeface="+mn-lt"/>
                <a:ea typeface="宋体" pitchFamily="2" charset="-122"/>
              </a:rPr>
              <a:t>元素存储空间</a:t>
            </a:r>
          </a:p>
          <a:p>
            <a:pPr>
              <a:defRPr/>
            </a:pPr>
            <a:endParaRPr lang="zh-CN" altLang="en-US" sz="2000" dirty="0">
              <a:latin typeface="+mn-lt"/>
            </a:endParaRPr>
          </a:p>
        </p:txBody>
      </p:sp>
      <p:sp>
        <p:nvSpPr>
          <p:cNvPr id="20482"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t>栈的顺序存储结构</a:t>
            </a:r>
            <a:endParaRPr lang="en-US" altLang="zh-CN" sz="3800" dirty="0"/>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67288" y="1665288"/>
            <a:ext cx="3925887" cy="2214562"/>
          </a:xfrm>
          <a:prstGeom prst="rect">
            <a:avLst/>
          </a:prstGeom>
          <a:noFill/>
          <a:ln>
            <a:noFill/>
          </a:ln>
          <a:effectLst/>
          <a:extLst>
            <a:ext uri="{909E8E84-426E-40DD-AFC4-6F175D3DCCD1}">
              <a14:hiddenFill xmlns:a14="http://schemas.microsoft.com/office/drawing/2010/main">
                <a:solidFill>
                  <a:srgbClr val="E2ECF6"/>
                </a:solidFill>
              </a14:hiddenFill>
            </a:ext>
            <a:ext uri="{91240B29-F687-4F45-9708-019B960494DF}">
              <a14:hiddenLine xmlns:a14="http://schemas.microsoft.com/office/drawing/2010/main" w="76200" algn="ctr">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内容占位符 2"/>
          <p:cNvSpPr>
            <a:spLocks noGrp="1"/>
          </p:cNvSpPr>
          <p:nvPr>
            <p:ph type="body" idx="1"/>
          </p:nvPr>
        </p:nvSpPr>
        <p:spPr>
          <a:xfrm>
            <a:off x="300038" y="1384300"/>
            <a:ext cx="7521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void </a:t>
            </a: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&gt;::Clear()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*p = front-&gt;next;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while (p != NULL)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front-&gt;next = p-&gt;next;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delete p;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p = front-&gt;next;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rear = front;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82946" name="标题 1"/>
          <p:cNvSpPr>
            <a:spLocks noGrp="1"/>
          </p:cNvSpPr>
          <p:nvPr>
            <p:ph type="title"/>
          </p:nvPr>
        </p:nvSpPr>
        <p:spPr>
          <a:xfrm>
            <a:off x="993775" y="142875"/>
            <a:ext cx="7754938" cy="838200"/>
          </a:xfrm>
        </p:spPr>
        <p:txBody>
          <a:bodyPr/>
          <a:lstStyle/>
          <a:p>
            <a:pPr>
              <a:defRPr/>
            </a:pPr>
            <a:r>
              <a:rPr lang="zh-CN" altLang="zh-CN" dirty="0">
                <a:latin typeface="黑体" pitchFamily="49" charset="-122"/>
                <a:ea typeface="黑体" pitchFamily="49" charset="-122"/>
              </a:rPr>
              <a:t>清空</a:t>
            </a:r>
            <a:r>
              <a:rPr lang="zh-CN" altLang="en-US" dirty="0">
                <a:latin typeface="黑体" pitchFamily="49" charset="-122"/>
                <a:ea typeface="黑体" pitchFamily="49" charset="-122"/>
              </a:rPr>
              <a:t>链式队列</a:t>
            </a:r>
            <a:endParaRPr lang="zh-CN" altLang="zh-CN" dirty="0">
              <a:latin typeface="黑体" pitchFamily="49" charset="-122"/>
              <a:ea typeface="黑体" pitchFamily="49"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7788" y="4937125"/>
            <a:ext cx="331311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内容占位符 2"/>
          <p:cNvSpPr>
            <a:spLocks noGrp="1"/>
          </p:cNvSpPr>
          <p:nvPr>
            <p:ph type="body" idx="1"/>
          </p:nvPr>
        </p:nvSpPr>
        <p:spPr>
          <a:xfrm>
            <a:off x="300038" y="1384300"/>
            <a:ext cx="8736012"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EnQueue</a:t>
            </a:r>
            <a:r>
              <a:rPr lang="en-US" altLang="zh-CN" b="0" dirty="0">
                <a:latin typeface="+mn-lt"/>
                <a:ea typeface="宋体" pitchFamily="2" charset="-122"/>
              </a:rPr>
              <a:t>(</a:t>
            </a:r>
            <a:r>
              <a:rPr lang="en-US" altLang="zh-CN" b="0" dirty="0" err="1">
                <a:latin typeface="+mn-lt"/>
                <a:ea typeface="宋体" pitchFamily="2" charset="-122"/>
              </a:rPr>
              <a:t>const</a:t>
            </a:r>
            <a:r>
              <a:rPr lang="en-US" altLang="zh-CN"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*p;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p = new Node&lt;</a:t>
            </a:r>
            <a:r>
              <a:rPr lang="en-US" altLang="zh-CN" b="0" dirty="0" err="1">
                <a:latin typeface="+mn-lt"/>
                <a:ea typeface="宋体" pitchFamily="2" charset="-122"/>
              </a:rPr>
              <a:t>ElemType</a:t>
            </a:r>
            <a:r>
              <a:rPr lang="en-US" altLang="zh-CN" b="0" dirty="0">
                <a:latin typeface="+mn-lt"/>
                <a:ea typeface="宋体" pitchFamily="2" charset="-122"/>
              </a:rPr>
              <a:t>&gt;(e);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(p) {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rear-&gt;next = p;</a:t>
            </a:r>
          </a:p>
          <a:p>
            <a:pPr>
              <a:buFont typeface="Wingdings 2" pitchFamily="18" charset="2"/>
              <a:buNone/>
              <a:defRPr/>
            </a:pPr>
            <a:r>
              <a:rPr lang="en-US" altLang="zh-CN" b="0" dirty="0">
                <a:latin typeface="+mn-lt"/>
                <a:ea typeface="宋体" pitchFamily="2" charset="-122"/>
              </a:rPr>
              <a:t>		rear = rear-&gt;next;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SUCCESS;</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   else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OVER_FLOW;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endParaRPr lang="zh-CN" altLang="zh-CN" dirty="0">
              <a:ea typeface="宋体" pitchFamily="2" charset="-122"/>
            </a:endParaRPr>
          </a:p>
        </p:txBody>
      </p:sp>
      <p:sp>
        <p:nvSpPr>
          <p:cNvPr id="84994" name="标题 1"/>
          <p:cNvSpPr>
            <a:spLocks noGrp="1"/>
          </p:cNvSpPr>
          <p:nvPr>
            <p:ph type="title"/>
          </p:nvPr>
        </p:nvSpPr>
        <p:spPr>
          <a:xfrm>
            <a:off x="993775" y="142875"/>
            <a:ext cx="7754938" cy="838200"/>
          </a:xfrm>
        </p:spPr>
        <p:txBody>
          <a:bodyPr/>
          <a:lstStyle/>
          <a:p>
            <a:pPr>
              <a:defRPr/>
            </a:pPr>
            <a:r>
              <a:rPr lang="zh-CN" altLang="zh-CN" dirty="0">
                <a:latin typeface="黑体" pitchFamily="49" charset="-122"/>
                <a:ea typeface="黑体" pitchFamily="49" charset="-122"/>
              </a:rPr>
              <a:t>入队</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51388" y="3608388"/>
            <a:ext cx="3313112" cy="165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内容占位符 2"/>
          <p:cNvSpPr>
            <a:spLocks noGrp="1"/>
          </p:cNvSpPr>
          <p:nvPr>
            <p:ph type="body" idx="1"/>
          </p:nvPr>
        </p:nvSpPr>
        <p:spPr>
          <a:xfrm>
            <a:off x="300038" y="1384300"/>
            <a:ext cx="8843962"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GetHead</a:t>
            </a:r>
            <a:r>
              <a:rPr lang="en-US" altLang="zh-CN" b="0" dirty="0">
                <a:latin typeface="+mn-lt"/>
                <a:ea typeface="宋体" pitchFamily="2" charset="-122"/>
              </a:rPr>
              <a:t>(</a:t>
            </a:r>
            <a:r>
              <a:rPr lang="en-US" altLang="zh-CN" b="0" dirty="0" err="1">
                <a:latin typeface="+mn-lt"/>
                <a:ea typeface="宋体" pitchFamily="2" charset="-122"/>
              </a:rPr>
              <a:t>ElemType</a:t>
            </a:r>
            <a:r>
              <a:rPr lang="en-US" altLang="zh-CN" b="0" dirty="0">
                <a:latin typeface="+mn-lt"/>
                <a:ea typeface="宋体" pitchFamily="2" charset="-122"/>
              </a:rPr>
              <a:t> &amp;e) </a:t>
            </a:r>
            <a:r>
              <a:rPr lang="en-US" altLang="zh-CN" b="0" dirty="0" err="1">
                <a:latin typeface="+mn-lt"/>
                <a:ea typeface="宋体" pitchFamily="2" charset="-122"/>
              </a:rPr>
              <a:t>const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a:t>
            </a:r>
            <a:r>
              <a:rPr lang="en-US" altLang="zh-CN" b="0" dirty="0" err="1">
                <a:latin typeface="+mn-lt"/>
                <a:ea typeface="宋体" pitchFamily="2" charset="-122"/>
              </a:rPr>
              <a:t>IsEmpty</a:t>
            </a:r>
            <a:r>
              <a:rPr lang="en-US" altLang="zh-CN" b="0" dirty="0">
                <a:latin typeface="+mn-lt"/>
                <a:ea typeface="宋体" pitchFamily="2" charset="-122"/>
              </a:rPr>
              <a:t>()) 	{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 = front-&gt;next-&gt;data;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SUCCESS;</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else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UNDER_FLOW;</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endParaRPr lang="zh-CN" altLang="zh-CN" dirty="0">
              <a:ea typeface="宋体" pitchFamily="2" charset="-122"/>
            </a:endParaRPr>
          </a:p>
        </p:txBody>
      </p:sp>
      <p:sp>
        <p:nvSpPr>
          <p:cNvPr id="86018" name="标题 1"/>
          <p:cNvSpPr>
            <a:spLocks noGrp="1"/>
          </p:cNvSpPr>
          <p:nvPr>
            <p:ph type="title"/>
          </p:nvPr>
        </p:nvSpPr>
        <p:spPr>
          <a:xfrm>
            <a:off x="993775" y="142875"/>
            <a:ext cx="7754938" cy="838200"/>
          </a:xfrm>
        </p:spPr>
        <p:txBody>
          <a:bodyPr/>
          <a:lstStyle/>
          <a:p>
            <a:pPr>
              <a:defRPr/>
            </a:pPr>
            <a:r>
              <a:rPr lang="zh-CN" altLang="zh-CN" dirty="0">
                <a:latin typeface="黑体" pitchFamily="49" charset="-122"/>
                <a:ea typeface="黑体" pitchFamily="49" charset="-122"/>
              </a:rPr>
              <a:t>取队头元素</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2388" y="2744788"/>
            <a:ext cx="3830637"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内容占位符 2"/>
          <p:cNvSpPr>
            <a:spLocks noGrp="1"/>
          </p:cNvSpPr>
          <p:nvPr>
            <p:ph type="body" idx="1"/>
          </p:nvPr>
        </p:nvSpPr>
        <p:spPr>
          <a:xfrm>
            <a:off x="300038" y="1384300"/>
            <a:ext cx="8664575" cy="5075238"/>
          </a:xfrm>
        </p:spPr>
        <p:txBody>
          <a:bodyPr/>
          <a:lstStyle/>
          <a:p>
            <a:pPr>
              <a:buFont typeface="Wingdings 2" pitchFamily="18" charset="2"/>
              <a:buNone/>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Status </a:t>
            </a: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a:t>
            </a:r>
            <a:r>
              <a:rPr lang="en-US" altLang="zh-CN" b="0" dirty="0" err="1">
                <a:latin typeface="+mn-lt"/>
                <a:ea typeface="宋体" pitchFamily="2" charset="-122"/>
              </a:rPr>
              <a:t>DelQueue</a:t>
            </a:r>
            <a:r>
              <a:rPr lang="en-US" altLang="zh-CN" b="0" dirty="0">
                <a:latin typeface="+mn-lt"/>
                <a:ea typeface="宋体" pitchFamily="2" charset="-122"/>
              </a:rPr>
              <a:t>(</a:t>
            </a:r>
            <a:r>
              <a:rPr lang="en-US" altLang="zh-CN" b="0" dirty="0" err="1">
                <a:latin typeface="+mn-lt"/>
                <a:ea typeface="宋体" pitchFamily="2" charset="-122"/>
              </a:rPr>
              <a:t>ElemType</a:t>
            </a:r>
            <a:r>
              <a:rPr lang="en-US" altLang="zh-CN" b="0" dirty="0">
                <a:latin typeface="+mn-lt"/>
                <a:ea typeface="宋体" pitchFamily="2" charset="-122"/>
              </a:rPr>
              <a:t> &amp;e){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a:t>
            </a:r>
            <a:r>
              <a:rPr lang="en-US" altLang="zh-CN" b="0" dirty="0" err="1">
                <a:latin typeface="+mn-lt"/>
                <a:ea typeface="宋体" pitchFamily="2" charset="-122"/>
              </a:rPr>
              <a:t>IsEmpty</a:t>
            </a:r>
            <a:r>
              <a:rPr lang="en-US" altLang="zh-CN" b="0" dirty="0">
                <a:latin typeface="+mn-lt"/>
                <a:ea typeface="宋体" pitchFamily="2" charset="-122"/>
              </a:rPr>
              <a:t>()) 	{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*p = front-&gt;next;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e = p-&gt;data;	front-&gt;next = p-&gt;next;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if (rear == p)	rear = front;</a:t>
            </a:r>
          </a:p>
          <a:p>
            <a:pPr>
              <a:buFont typeface="Wingdings 2" pitchFamily="18" charset="2"/>
              <a:buNone/>
              <a:defRPr/>
            </a:pPr>
            <a:r>
              <a:rPr lang="en-US" altLang="zh-CN" b="0" dirty="0">
                <a:latin typeface="+mn-lt"/>
                <a:ea typeface="宋体" pitchFamily="2" charset="-122"/>
              </a:rPr>
              <a:t>  	   delete p;		</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SUCCESS;</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a:t>
            </a:r>
          </a:p>
          <a:p>
            <a:pPr>
              <a:buFont typeface="Wingdings 2" pitchFamily="18" charset="2"/>
              <a:buNone/>
              <a:defRPr/>
            </a:pPr>
            <a:r>
              <a:rPr lang="en-US" altLang="zh-CN" b="0" dirty="0">
                <a:latin typeface="+mn-lt"/>
                <a:ea typeface="宋体" pitchFamily="2" charset="-122"/>
              </a:rPr>
              <a:t>	else</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return UNDER_FLOW;</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a:p>
            <a:pPr>
              <a:buFont typeface="Wingdings 2" pitchFamily="18" charset="2"/>
              <a:buNone/>
              <a:defRPr/>
            </a:pPr>
            <a:endParaRPr lang="zh-CN" altLang="zh-CN" b="0" dirty="0">
              <a:latin typeface="+mn-lt"/>
              <a:ea typeface="宋体" pitchFamily="2" charset="-122"/>
            </a:endParaRPr>
          </a:p>
        </p:txBody>
      </p:sp>
      <p:sp>
        <p:nvSpPr>
          <p:cNvPr id="87042"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出队</a:t>
            </a:r>
            <a:endParaRPr lang="zh-CN" altLang="en-US" dirty="0">
              <a:latin typeface="黑体" pitchFamily="49" charset="-122"/>
              <a:ea typeface="黑体" pitchFamily="49" charset="-122"/>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4663" y="3968750"/>
            <a:ext cx="3829050" cy="190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内容占位符 2"/>
          <p:cNvSpPr>
            <a:spLocks noGrp="1"/>
          </p:cNvSpPr>
          <p:nvPr>
            <p:ph type="body" idx="1"/>
          </p:nvPr>
        </p:nvSpPr>
        <p:spPr>
          <a:xfrm>
            <a:off x="300038" y="1384300"/>
            <a:ext cx="8843962" cy="5075238"/>
          </a:xfrm>
        </p:spPr>
        <p:txBody>
          <a:bodyPr/>
          <a:lstStyle/>
          <a:p>
            <a:pPr>
              <a:buFont typeface="Wingdings 2" pitchFamily="18" charset="2"/>
              <a:buNone/>
              <a:defRPr/>
            </a:pPr>
            <a:r>
              <a:rPr lang="en-US" altLang="zh-CN" b="0" dirty="0">
                <a:latin typeface="+mn-lt"/>
                <a:ea typeface="宋体" pitchFamily="2" charset="-122"/>
              </a:rPr>
              <a:t>template &lt;class </a:t>
            </a:r>
            <a:r>
              <a:rPr lang="en-US" altLang="zh-CN" b="0" dirty="0" err="1">
                <a:latin typeface="+mn-lt"/>
                <a:ea typeface="宋体" pitchFamily="2" charset="-122"/>
              </a:rPr>
              <a:t>ElemType</a:t>
            </a:r>
            <a:r>
              <a:rPr lang="en-US" altLang="zh-CN" b="0" dirty="0">
                <a:latin typeface="+mn-lt"/>
                <a:ea typeface="宋体" pitchFamily="2" charset="-122"/>
              </a:rPr>
              <a:t>&gt;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void </a:t>
            </a:r>
            <a:r>
              <a:rPr lang="en-US" altLang="zh-CN" b="0" dirty="0" err="1">
                <a:latin typeface="+mn-lt"/>
                <a:ea typeface="宋体" pitchFamily="2" charset="-122"/>
              </a:rPr>
              <a:t>LinkQueue</a:t>
            </a:r>
            <a:r>
              <a:rPr lang="en-US" altLang="zh-CN" b="0" dirty="0">
                <a:latin typeface="+mn-lt"/>
                <a:ea typeface="宋体" pitchFamily="2" charset="-122"/>
              </a:rPr>
              <a:t>&lt;</a:t>
            </a:r>
            <a:r>
              <a:rPr lang="en-US" altLang="zh-CN" b="0" dirty="0" err="1">
                <a:latin typeface="+mn-lt"/>
                <a:ea typeface="宋体" pitchFamily="2" charset="-122"/>
              </a:rPr>
              <a:t>ElemType</a:t>
            </a:r>
            <a:r>
              <a:rPr lang="en-US" altLang="zh-CN" b="0" dirty="0">
                <a:latin typeface="+mn-lt"/>
                <a:ea typeface="宋体" pitchFamily="2" charset="-122"/>
              </a:rPr>
              <a:t>&gt;::Traverse(void (*Visit)(</a:t>
            </a:r>
            <a:r>
              <a:rPr lang="en-US" altLang="zh-CN" b="0" dirty="0" err="1">
                <a:latin typeface="+mn-lt"/>
                <a:ea typeface="宋体" pitchFamily="2" charset="-122"/>
              </a:rPr>
              <a:t>const</a:t>
            </a:r>
            <a:r>
              <a:rPr lang="en-US" altLang="zh-CN" b="0" dirty="0">
                <a:latin typeface="+mn-lt"/>
                <a:ea typeface="宋体" pitchFamily="2" charset="-122"/>
              </a:rPr>
              <a:t> </a:t>
            </a:r>
            <a:r>
              <a:rPr lang="en-US" altLang="zh-CN" b="0" dirty="0" err="1">
                <a:latin typeface="+mn-lt"/>
                <a:ea typeface="宋体" pitchFamily="2" charset="-122"/>
              </a:rPr>
              <a:t>ElemType</a:t>
            </a:r>
            <a:r>
              <a:rPr lang="en-US" altLang="zh-CN" b="0" dirty="0">
                <a:latin typeface="+mn-lt"/>
                <a:ea typeface="宋体" pitchFamily="2" charset="-122"/>
              </a:rPr>
              <a:t> &amp;)) </a:t>
            </a:r>
            <a:r>
              <a:rPr lang="en-US" altLang="zh-CN" b="0" dirty="0" err="1">
                <a:latin typeface="+mn-lt"/>
                <a:ea typeface="宋体" pitchFamily="2" charset="-122"/>
              </a:rPr>
              <a:t>const</a:t>
            </a:r>
            <a:r>
              <a:rPr lang="en-US" altLang="zh-CN" b="0" dirty="0">
                <a:latin typeface="+mn-lt"/>
                <a:ea typeface="宋体" pitchFamily="2" charset="-122"/>
              </a:rPr>
              <a:t> </a:t>
            </a:r>
            <a:endParaRPr lang="zh-CN" altLang="zh-CN" b="0" dirty="0">
              <a:latin typeface="+mn-lt"/>
              <a:ea typeface="宋体" pitchFamily="2" charset="-122"/>
            </a:endParaRPr>
          </a:p>
          <a:p>
            <a:pPr>
              <a:defRPr/>
            </a:pPr>
            <a:r>
              <a:rPr lang="en-US" altLang="zh-CN" b="0" dirty="0">
                <a:latin typeface="+mn-lt"/>
                <a:ea typeface="宋体" pitchFamily="2" charset="-122"/>
              </a:rPr>
              <a:t>{</a:t>
            </a:r>
          </a:p>
          <a:p>
            <a:pPr>
              <a:defRPr/>
            </a:pPr>
            <a:r>
              <a:rPr lang="en-US" altLang="zh-CN" b="0" dirty="0">
                <a:latin typeface="+mn-lt"/>
                <a:ea typeface="宋体" pitchFamily="2" charset="-122"/>
              </a:rPr>
              <a:t>	</a:t>
            </a:r>
            <a:r>
              <a:rPr lang="en-US" altLang="zh-CN" b="0" dirty="0">
                <a:ea typeface="宋体" pitchFamily="2" charset="-122"/>
              </a:rPr>
              <a:t>Node&lt;</a:t>
            </a:r>
            <a:r>
              <a:rPr lang="en-US" altLang="zh-CN" b="0" dirty="0" err="1">
                <a:ea typeface="宋体" pitchFamily="2" charset="-122"/>
              </a:rPr>
              <a:t>ElemType</a:t>
            </a:r>
            <a:r>
              <a:rPr lang="en-US" altLang="zh-CN" b="0" dirty="0">
                <a:ea typeface="宋体" pitchFamily="2" charset="-122"/>
              </a:rPr>
              <a:t>&gt; *p; </a:t>
            </a:r>
            <a:endParaRPr lang="en-US"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for (p = front-&gt;next; p != NULL; p = p-&gt;next)</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		(*Visit)(p-&gt;data);</a:t>
            </a:r>
            <a:endParaRPr lang="zh-CN" altLang="zh-CN" b="0" dirty="0">
              <a:latin typeface="+mn-lt"/>
              <a:ea typeface="宋体" pitchFamily="2" charset="-122"/>
            </a:endParaRPr>
          </a:p>
          <a:p>
            <a:pPr>
              <a:buFont typeface="Wingdings 2" pitchFamily="18" charset="2"/>
              <a:buNone/>
              <a:defRPr/>
            </a:pPr>
            <a:r>
              <a:rPr lang="en-US" altLang="zh-CN" b="0" dirty="0">
                <a:latin typeface="+mn-lt"/>
                <a:ea typeface="宋体" pitchFamily="2" charset="-122"/>
              </a:rPr>
              <a:t>}</a:t>
            </a:r>
            <a:endParaRPr lang="zh-CN" altLang="zh-CN" b="0" dirty="0">
              <a:latin typeface="+mn-lt"/>
              <a:ea typeface="宋体" pitchFamily="2" charset="-122"/>
            </a:endParaRPr>
          </a:p>
        </p:txBody>
      </p:sp>
      <p:sp>
        <p:nvSpPr>
          <p:cNvPr id="83970" name="标题 1"/>
          <p:cNvSpPr>
            <a:spLocks noGrp="1"/>
          </p:cNvSpPr>
          <p:nvPr>
            <p:ph type="title"/>
          </p:nvPr>
        </p:nvSpPr>
        <p:spPr>
          <a:xfrm>
            <a:off x="993775" y="142875"/>
            <a:ext cx="7754938" cy="838200"/>
          </a:xfrm>
        </p:spPr>
        <p:txBody>
          <a:bodyPr/>
          <a:lstStyle/>
          <a:p>
            <a:pPr eaLnBrk="1" hangingPunct="1">
              <a:defRPr/>
            </a:pPr>
            <a:r>
              <a:rPr lang="zh-CN" altLang="zh-CN" dirty="0">
                <a:latin typeface="黑体" pitchFamily="49" charset="-122"/>
                <a:ea typeface="黑体" pitchFamily="49" charset="-122"/>
              </a:rPr>
              <a:t>遍历</a:t>
            </a:r>
            <a:r>
              <a:rPr lang="zh-CN" altLang="en-US" dirty="0">
                <a:latin typeface="黑体" pitchFamily="49" charset="-122"/>
                <a:ea typeface="黑体" pitchFamily="49" charset="-122"/>
              </a:rPr>
              <a:t>链式队列</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938" y="4473575"/>
            <a:ext cx="4284662" cy="21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内容占位符 2"/>
          <p:cNvSpPr>
            <a:spLocks noGrp="1"/>
          </p:cNvSpPr>
          <p:nvPr>
            <p:ph type="body" idx="1"/>
          </p:nvPr>
        </p:nvSpPr>
        <p:spPr>
          <a:xfrm>
            <a:off x="300038" y="1384300"/>
            <a:ext cx="8843962" cy="5075238"/>
          </a:xfrm>
        </p:spPr>
        <p:txBody>
          <a:bodyPr/>
          <a:lstStyle/>
          <a:p>
            <a:pPr eaLnBrk="1" hangingPunct="1">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eaLnBrk="1" hangingPunct="1">
              <a:defRPr/>
            </a:pPr>
            <a:r>
              <a:rPr lang="en-US" altLang="zh-CN" b="0" dirty="0">
                <a:latin typeface="+mn-lt"/>
                <a:ea typeface="宋体" pitchFamily="2" charset="-122"/>
              </a:rPr>
              <a:t>class </a:t>
            </a:r>
            <a:r>
              <a:rPr lang="en-US" altLang="zh-CN" b="0" dirty="0" err="1">
                <a:latin typeface="+mn-lt"/>
                <a:ea typeface="宋体" pitchFamily="2" charset="-122"/>
              </a:rPr>
              <a:t>LinkQueue</a:t>
            </a:r>
            <a:r>
              <a:rPr lang="en-US" altLang="zh-CN" b="0" dirty="0">
                <a:latin typeface="+mn-lt"/>
                <a:ea typeface="宋体" pitchFamily="2" charset="-122"/>
              </a:rPr>
              <a:t> {</a:t>
            </a:r>
          </a:p>
          <a:p>
            <a:pPr eaLnBrk="1" hangingPunct="1">
              <a:defRPr/>
            </a:pPr>
            <a:r>
              <a:rPr lang="en-US" altLang="zh-CN" b="0" dirty="0">
                <a:latin typeface="+mn-lt"/>
                <a:ea typeface="宋体" pitchFamily="2" charset="-122"/>
              </a:rPr>
              <a:t>protected:</a:t>
            </a:r>
          </a:p>
          <a:p>
            <a:pPr eaLnBrk="1" hangingPunct="1">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*front, *rear; // </a:t>
            </a:r>
            <a:r>
              <a:rPr lang="zh-CN" altLang="en-US" b="0" dirty="0">
                <a:latin typeface="+mn-lt"/>
                <a:ea typeface="宋体" pitchFamily="2" charset="-122"/>
              </a:rPr>
              <a:t>队头队尾指指</a:t>
            </a:r>
          </a:p>
        </p:txBody>
      </p:sp>
      <p:sp>
        <p:nvSpPr>
          <p:cNvPr id="83970" name="标题 1"/>
          <p:cNvSpPr>
            <a:spLocks noGrp="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链式队列的变化</a:t>
            </a:r>
            <a:r>
              <a:rPr lang="en-US" altLang="zh-CN" dirty="0">
                <a:latin typeface="黑体" pitchFamily="49" charset="-122"/>
                <a:ea typeface="黑体" pitchFamily="49" charset="-122"/>
              </a:rPr>
              <a:t>1</a:t>
            </a:r>
            <a:endParaRPr lang="zh-CN" altLang="en-US" dirty="0">
              <a:latin typeface="黑体" pitchFamily="49" charset="-122"/>
              <a:ea typeface="黑体" pitchFamily="49" charset="-122"/>
            </a:endParaRPr>
          </a:p>
        </p:txBody>
      </p:sp>
      <p:pic>
        <p:nvPicPr>
          <p:cNvPr id="942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3429000"/>
            <a:ext cx="3933825" cy="2162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内容占位符 2"/>
          <p:cNvSpPr>
            <a:spLocks noGrp="1"/>
          </p:cNvSpPr>
          <p:nvPr>
            <p:ph type="body" idx="1"/>
          </p:nvPr>
        </p:nvSpPr>
        <p:spPr>
          <a:xfrm>
            <a:off x="300038" y="1384300"/>
            <a:ext cx="7440612" cy="5075238"/>
          </a:xfrm>
        </p:spPr>
        <p:txBody>
          <a:bodyPr/>
          <a:lstStyle/>
          <a:p>
            <a:pPr eaLnBrk="1" hangingPunct="1">
              <a:defRPr/>
            </a:pPr>
            <a:r>
              <a:rPr lang="en-US" altLang="zh-CN" b="0" dirty="0">
                <a:latin typeface="+mn-lt"/>
                <a:ea typeface="宋体" pitchFamily="2" charset="-122"/>
              </a:rPr>
              <a:t>template&lt;class </a:t>
            </a:r>
            <a:r>
              <a:rPr lang="en-US" altLang="zh-CN" b="0" dirty="0" err="1">
                <a:latin typeface="+mn-lt"/>
                <a:ea typeface="宋体" pitchFamily="2" charset="-122"/>
              </a:rPr>
              <a:t>ElemType</a:t>
            </a:r>
            <a:r>
              <a:rPr lang="en-US" altLang="zh-CN" b="0" dirty="0">
                <a:latin typeface="+mn-lt"/>
                <a:ea typeface="宋体" pitchFamily="2" charset="-122"/>
              </a:rPr>
              <a:t>&gt;</a:t>
            </a:r>
          </a:p>
          <a:p>
            <a:pPr eaLnBrk="1" hangingPunct="1">
              <a:defRPr/>
            </a:pPr>
            <a:r>
              <a:rPr lang="en-US" altLang="zh-CN" b="0" dirty="0">
                <a:latin typeface="+mn-lt"/>
                <a:ea typeface="宋体" pitchFamily="2" charset="-122"/>
              </a:rPr>
              <a:t>class </a:t>
            </a:r>
            <a:r>
              <a:rPr lang="en-US" altLang="zh-CN" b="0" dirty="0" err="1">
                <a:latin typeface="+mn-lt"/>
                <a:ea typeface="宋体" pitchFamily="2" charset="-122"/>
              </a:rPr>
              <a:t>LinkQueue</a:t>
            </a:r>
            <a:r>
              <a:rPr lang="en-US" altLang="zh-CN" b="0" dirty="0">
                <a:latin typeface="+mn-lt"/>
                <a:ea typeface="宋体" pitchFamily="2" charset="-122"/>
              </a:rPr>
              <a:t> {</a:t>
            </a:r>
          </a:p>
          <a:p>
            <a:pPr eaLnBrk="1" hangingPunct="1">
              <a:defRPr/>
            </a:pPr>
            <a:r>
              <a:rPr lang="en-US" altLang="zh-CN" b="0" dirty="0">
                <a:latin typeface="+mn-lt"/>
                <a:ea typeface="宋体" pitchFamily="2" charset="-122"/>
              </a:rPr>
              <a:t>protected:</a:t>
            </a:r>
          </a:p>
          <a:p>
            <a:pPr eaLnBrk="1" hangingPunct="1">
              <a:defRPr/>
            </a:pPr>
            <a:r>
              <a:rPr lang="en-US" altLang="zh-CN" b="0" dirty="0">
                <a:latin typeface="+mn-lt"/>
                <a:ea typeface="宋体" pitchFamily="2" charset="-122"/>
              </a:rPr>
              <a:t>	Node&lt;</a:t>
            </a:r>
            <a:r>
              <a:rPr lang="en-US" altLang="zh-CN" b="0" dirty="0" err="1">
                <a:latin typeface="+mn-lt"/>
                <a:ea typeface="宋体" pitchFamily="2" charset="-122"/>
              </a:rPr>
              <a:t>ElemType</a:t>
            </a:r>
            <a:r>
              <a:rPr lang="en-US" altLang="zh-CN" b="0" dirty="0">
                <a:latin typeface="+mn-lt"/>
                <a:ea typeface="宋体" pitchFamily="2" charset="-122"/>
              </a:rPr>
              <a:t>&gt; *rear; // </a:t>
            </a:r>
            <a:r>
              <a:rPr lang="zh-CN" altLang="en-US" b="0" dirty="0">
                <a:latin typeface="+mn-lt"/>
                <a:ea typeface="宋体" pitchFamily="2" charset="-122"/>
              </a:rPr>
              <a:t>队尾指指</a:t>
            </a:r>
          </a:p>
        </p:txBody>
      </p:sp>
      <p:sp>
        <p:nvSpPr>
          <p:cNvPr id="83970" name="标题 1"/>
          <p:cNvSpPr>
            <a:spLocks noGrp="1"/>
          </p:cNvSpPr>
          <p:nvPr>
            <p:ph type="title"/>
          </p:nvPr>
        </p:nvSpPr>
        <p:spPr>
          <a:xfrm>
            <a:off x="993775" y="142875"/>
            <a:ext cx="7754938" cy="838200"/>
          </a:xfrm>
        </p:spPr>
        <p:txBody>
          <a:bodyPr/>
          <a:lstStyle/>
          <a:p>
            <a:pPr eaLnBrk="1" hangingPunct="1">
              <a:defRPr/>
            </a:pPr>
            <a:r>
              <a:rPr lang="zh-CN" altLang="en-US" dirty="0">
                <a:latin typeface="黑体" pitchFamily="49" charset="-122"/>
                <a:ea typeface="黑体" pitchFamily="49" charset="-122"/>
              </a:rPr>
              <a:t>链式队列的变化</a:t>
            </a:r>
            <a:r>
              <a:rPr lang="en-US" altLang="zh-CN" dirty="0">
                <a:latin typeface="黑体" pitchFamily="49" charset="-122"/>
                <a:ea typeface="黑体" pitchFamily="49" charset="-122"/>
              </a:rPr>
              <a:t>2</a:t>
            </a:r>
            <a:endParaRPr lang="zh-CN" altLang="en-US" dirty="0">
              <a:latin typeface="黑体" pitchFamily="49" charset="-122"/>
              <a:ea typeface="黑体" pitchFamily="49" charset="-122"/>
            </a:endParaRPr>
          </a:p>
        </p:txBody>
      </p:sp>
      <p:pic>
        <p:nvPicPr>
          <p:cNvPr id="9523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0225" y="3608388"/>
            <a:ext cx="3876675"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843962" cy="5075238"/>
          </a:xfrm>
        </p:spPr>
        <p:txBody>
          <a:bodyPr/>
          <a:lstStyle/>
          <a:p>
            <a:pPr>
              <a:defRPr/>
            </a:pPr>
            <a:r>
              <a:rPr kumimoji="1" lang="zh-CN" altLang="en-US" sz="4000" dirty="0">
                <a:ea typeface="宋体" pitchFamily="2" charset="-122"/>
              </a:rPr>
              <a:t>车厢调度</a:t>
            </a:r>
            <a:endParaRPr kumimoji="1" lang="en-US" altLang="zh-CN" sz="4000" dirty="0">
              <a:ea typeface="宋体" pitchFamily="2" charset="-122"/>
            </a:endParaRPr>
          </a:p>
          <a:p>
            <a:pPr>
              <a:defRPr/>
            </a:pPr>
            <a:r>
              <a:rPr lang="zh-CN" altLang="zh-CN" dirty="0">
                <a:ea typeface="宋体" pitchFamily="2" charset="-122"/>
              </a:rPr>
              <a:t>一个由</a:t>
            </a:r>
            <a:r>
              <a:rPr lang="en-US" altLang="zh-CN" dirty="0">
                <a:ea typeface="宋体" pitchFamily="2" charset="-122"/>
              </a:rPr>
              <a:t>2</a:t>
            </a:r>
            <a:r>
              <a:rPr lang="zh-CN" altLang="zh-CN" dirty="0">
                <a:ea typeface="宋体" pitchFamily="2" charset="-122"/>
              </a:rPr>
              <a:t>条平行铁轨组成铁路调度系统</a:t>
            </a:r>
            <a:r>
              <a:rPr lang="zh-CN" altLang="en-US" dirty="0">
                <a:ea typeface="宋体" pitchFamily="2" charset="-122"/>
              </a:rPr>
              <a:t>下</a:t>
            </a:r>
            <a:r>
              <a:rPr lang="zh-CN" altLang="zh-CN" dirty="0">
                <a:ea typeface="宋体" pitchFamily="2" charset="-122"/>
              </a:rPr>
              <a:t>图所示。其中辅助铁轨用于对车厢次序进行调整，它在主铁轨中间，把主铁轨分成左、右两部分。主铁轨左边的车厢可以直接开到主铁轨右边；也可以从主铁轨左边进入辅助铁轨；辅助铁轨上的车厢只可以进入主铁轨右边。</a:t>
            </a:r>
            <a:endParaRPr lang="en-US" altLang="zh-CN" dirty="0">
              <a:ea typeface="宋体" pitchFamily="2" charset="-122"/>
            </a:endParaRPr>
          </a:p>
        </p:txBody>
      </p:sp>
      <p:sp>
        <p:nvSpPr>
          <p:cNvPr id="88066" name="Rectangle 2"/>
          <p:cNvSpPr>
            <a:spLocks noGrp="1" noChangeArrowheads="1"/>
          </p:cNvSpPr>
          <p:nvPr>
            <p:ph type="title"/>
          </p:nvPr>
        </p:nvSpPr>
        <p:spPr>
          <a:xfrm>
            <a:off x="993775" y="142875"/>
            <a:ext cx="7754938" cy="838200"/>
          </a:xfrm>
        </p:spPr>
        <p:txBody>
          <a:bodyPr/>
          <a:lstStyle/>
          <a:p>
            <a:pPr eaLnBrk="1" hangingPunct="1">
              <a:defRPr/>
            </a:pPr>
            <a:r>
              <a:rPr lang="zh-CN" altLang="en-US" sz="4600" dirty="0">
                <a:latin typeface="黑体" pitchFamily="49" charset="-122"/>
                <a:ea typeface="黑体" pitchFamily="49" charset="-122"/>
              </a:rPr>
              <a:t>队列的应用</a:t>
            </a:r>
          </a:p>
        </p:txBody>
      </p:sp>
      <p:pic>
        <p:nvPicPr>
          <p:cNvPr id="8806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4076700"/>
            <a:ext cx="4851400" cy="193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1" presetClass="entr" presetSubtype="1" fill="hold" nodeType="clickEffect">
                                  <p:stCondLst>
                                    <p:cond delay="0"/>
                                  </p:stCondLst>
                                  <p:childTnLst>
                                    <p:set>
                                      <p:cBhvr>
                                        <p:cTn id="6" dur="1" fill="hold">
                                          <p:stCondLst>
                                            <p:cond delay="0"/>
                                          </p:stCondLst>
                                        </p:cTn>
                                        <p:tgtEl>
                                          <p:spTgt spid="88068"/>
                                        </p:tgtEl>
                                        <p:attrNameLst>
                                          <p:attrName>style.visibility</p:attrName>
                                        </p:attrNameLst>
                                      </p:cBhvr>
                                      <p:to>
                                        <p:strVal val="visible"/>
                                      </p:to>
                                    </p:set>
                                    <p:animEffect transition="in" filter="wheel(1)">
                                      <p:cBhvr>
                                        <p:cTn id="7" dur="20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843962" cy="5075238"/>
          </a:xfrm>
        </p:spPr>
        <p:txBody>
          <a:bodyPr/>
          <a:lstStyle/>
          <a:p>
            <a:pPr>
              <a:defRPr/>
            </a:pPr>
            <a:r>
              <a:rPr kumimoji="1" lang="zh-CN" altLang="en-US" sz="4000" dirty="0">
                <a:ea typeface="宋体" pitchFamily="2" charset="-122"/>
              </a:rPr>
              <a:t>车厢调度</a:t>
            </a:r>
            <a:endParaRPr kumimoji="1" lang="en-US" altLang="zh-CN" sz="4000" dirty="0">
              <a:ea typeface="宋体" pitchFamily="2" charset="-122"/>
            </a:endParaRPr>
          </a:p>
          <a:p>
            <a:pPr>
              <a:defRPr/>
            </a:pPr>
            <a:r>
              <a:rPr lang="zh-CN" altLang="zh-CN" dirty="0">
                <a:ea typeface="宋体" pitchFamily="2" charset="-122"/>
              </a:rPr>
              <a:t>现在有</a:t>
            </a:r>
            <a:r>
              <a:rPr lang="en-US" altLang="zh-CN" dirty="0">
                <a:ea typeface="宋体" pitchFamily="2" charset="-122"/>
              </a:rPr>
              <a:t>n</a:t>
            </a:r>
            <a:r>
              <a:rPr lang="zh-CN" altLang="zh-CN" dirty="0">
                <a:ea typeface="宋体" pitchFamily="2" charset="-122"/>
              </a:rPr>
              <a:t>节火车车厢，编号为</a:t>
            </a:r>
            <a:r>
              <a:rPr lang="en-US" altLang="zh-CN" dirty="0">
                <a:ea typeface="宋体" pitchFamily="2" charset="-122"/>
              </a:rPr>
              <a:t>1</a:t>
            </a:r>
            <a:r>
              <a:rPr lang="zh-CN" altLang="zh-CN" dirty="0">
                <a:ea typeface="宋体" pitchFamily="2" charset="-122"/>
              </a:rPr>
              <a:t>、</a:t>
            </a:r>
            <a:r>
              <a:rPr lang="en-US" altLang="zh-CN" dirty="0">
                <a:ea typeface="宋体" pitchFamily="2" charset="-122"/>
              </a:rPr>
              <a:t>2</a:t>
            </a:r>
            <a:r>
              <a:rPr lang="zh-CN" altLang="zh-CN" dirty="0">
                <a:ea typeface="宋体" pitchFamily="2" charset="-122"/>
              </a:rPr>
              <a:t>、</a:t>
            </a:r>
            <a:r>
              <a:rPr lang="en-US" altLang="zh-CN" dirty="0">
                <a:ea typeface="宋体" pitchFamily="2" charset="-122"/>
              </a:rPr>
              <a:t>…</a:t>
            </a:r>
            <a:r>
              <a:rPr lang="zh-CN" altLang="zh-CN" dirty="0">
                <a:ea typeface="宋体" pitchFamily="2" charset="-122"/>
              </a:rPr>
              <a:t>、</a:t>
            </a:r>
            <a:r>
              <a:rPr lang="en-US" altLang="zh-CN" dirty="0">
                <a:ea typeface="宋体" pitchFamily="2" charset="-122"/>
              </a:rPr>
              <a:t>n</a:t>
            </a:r>
            <a:r>
              <a:rPr lang="zh-CN" altLang="zh-CN" dirty="0">
                <a:ea typeface="宋体" pitchFamily="2" charset="-122"/>
              </a:rPr>
              <a:t>，在主铁轨的左边依次排列，要求通过这个调度系统，在主铁轨的右按规定的编号次序出站（例如：有</a:t>
            </a:r>
            <a:r>
              <a:rPr lang="en-US" altLang="zh-CN" dirty="0">
                <a:ea typeface="宋体" pitchFamily="2" charset="-122"/>
              </a:rPr>
              <a:t>5</a:t>
            </a:r>
            <a:r>
              <a:rPr lang="zh-CN" altLang="zh-CN" dirty="0">
                <a:ea typeface="宋体" pitchFamily="2" charset="-122"/>
              </a:rPr>
              <a:t>节车厢以</a:t>
            </a:r>
            <a:r>
              <a:rPr lang="en-US" altLang="zh-CN" dirty="0">
                <a:ea typeface="宋体" pitchFamily="2" charset="-122"/>
              </a:rPr>
              <a:t>1</a:t>
            </a:r>
            <a:r>
              <a:rPr lang="zh-CN" altLang="zh-CN" dirty="0">
                <a:ea typeface="宋体" pitchFamily="2" charset="-122"/>
              </a:rPr>
              <a:t>、</a:t>
            </a:r>
            <a:r>
              <a:rPr lang="en-US" altLang="zh-CN" dirty="0">
                <a:ea typeface="宋体" pitchFamily="2" charset="-122"/>
              </a:rPr>
              <a:t>2</a:t>
            </a:r>
            <a:r>
              <a:rPr lang="zh-CN" altLang="zh-CN" dirty="0">
                <a:ea typeface="宋体" pitchFamily="2" charset="-122"/>
              </a:rPr>
              <a:t>、</a:t>
            </a:r>
            <a:r>
              <a:rPr lang="en-US" altLang="zh-CN" dirty="0">
                <a:ea typeface="宋体" pitchFamily="2" charset="-122"/>
              </a:rPr>
              <a:t>3</a:t>
            </a:r>
            <a:r>
              <a:rPr lang="zh-CN" altLang="zh-CN" dirty="0">
                <a:ea typeface="宋体" pitchFamily="2" charset="-122"/>
              </a:rPr>
              <a:t>、</a:t>
            </a:r>
            <a:r>
              <a:rPr lang="en-US" altLang="zh-CN" dirty="0">
                <a:ea typeface="宋体" pitchFamily="2" charset="-122"/>
              </a:rPr>
              <a:t>4</a:t>
            </a:r>
            <a:r>
              <a:rPr lang="zh-CN" altLang="zh-CN" dirty="0">
                <a:ea typeface="宋体" pitchFamily="2" charset="-122"/>
              </a:rPr>
              <a:t>、</a:t>
            </a:r>
            <a:r>
              <a:rPr lang="en-US" altLang="zh-CN" dirty="0">
                <a:ea typeface="宋体" pitchFamily="2" charset="-122"/>
              </a:rPr>
              <a:t>5</a:t>
            </a:r>
            <a:r>
              <a:rPr lang="zh-CN" altLang="zh-CN" dirty="0">
                <a:ea typeface="宋体" pitchFamily="2" charset="-122"/>
              </a:rPr>
              <a:t>的顺序依次进入，要求以</a:t>
            </a:r>
            <a:r>
              <a:rPr lang="en-US" altLang="zh-CN" dirty="0">
                <a:ea typeface="宋体" pitchFamily="2" charset="-122"/>
              </a:rPr>
              <a:t>3</a:t>
            </a:r>
            <a:r>
              <a:rPr lang="zh-CN" altLang="zh-CN" dirty="0">
                <a:ea typeface="宋体" pitchFamily="2" charset="-122"/>
              </a:rPr>
              <a:t>、</a:t>
            </a:r>
            <a:r>
              <a:rPr lang="en-US" altLang="zh-CN" dirty="0">
                <a:ea typeface="宋体" pitchFamily="2" charset="-122"/>
              </a:rPr>
              <a:t>4</a:t>
            </a:r>
            <a:r>
              <a:rPr lang="zh-CN" altLang="zh-CN" dirty="0">
                <a:ea typeface="宋体" pitchFamily="2" charset="-122"/>
              </a:rPr>
              <a:t>、</a:t>
            </a:r>
            <a:r>
              <a:rPr lang="en-US" altLang="zh-CN" dirty="0">
                <a:ea typeface="宋体" pitchFamily="2" charset="-122"/>
              </a:rPr>
              <a:t>1</a:t>
            </a:r>
            <a:r>
              <a:rPr lang="zh-CN" altLang="zh-CN" dirty="0">
                <a:ea typeface="宋体" pitchFamily="2" charset="-122"/>
              </a:rPr>
              <a:t>、</a:t>
            </a:r>
            <a:r>
              <a:rPr lang="en-US" altLang="zh-CN" dirty="0">
                <a:ea typeface="宋体" pitchFamily="2" charset="-122"/>
              </a:rPr>
              <a:t>5</a:t>
            </a:r>
            <a:r>
              <a:rPr lang="zh-CN" altLang="zh-CN" dirty="0">
                <a:ea typeface="宋体" pitchFamily="2" charset="-122"/>
              </a:rPr>
              <a:t>、</a:t>
            </a:r>
            <a:r>
              <a:rPr lang="en-US" altLang="zh-CN" dirty="0">
                <a:ea typeface="宋体" pitchFamily="2" charset="-122"/>
              </a:rPr>
              <a:t>2</a:t>
            </a:r>
            <a:r>
              <a:rPr lang="zh-CN" altLang="zh-CN" dirty="0">
                <a:ea typeface="宋体" pitchFamily="2" charset="-122"/>
              </a:rPr>
              <a:t>的顺序出站）。</a:t>
            </a:r>
            <a:endParaRPr kumimoji="1" lang="en-US" altLang="zh-CN" dirty="0">
              <a:ea typeface="宋体" pitchFamily="2" charset="-122"/>
            </a:endParaRPr>
          </a:p>
          <a:p>
            <a:pPr>
              <a:defRPr/>
            </a:pPr>
            <a:endParaRPr lang="zh-CN" altLang="en-US" dirty="0"/>
          </a:p>
        </p:txBody>
      </p:sp>
      <p:sp>
        <p:nvSpPr>
          <p:cNvPr id="88066" name="Rectangle 2"/>
          <p:cNvSpPr>
            <a:spLocks noGrp="1" noChangeArrowheads="1"/>
          </p:cNvSpPr>
          <p:nvPr>
            <p:ph type="title"/>
          </p:nvPr>
        </p:nvSpPr>
        <p:spPr>
          <a:xfrm>
            <a:off x="993775" y="142875"/>
            <a:ext cx="7754938" cy="838200"/>
          </a:xfrm>
        </p:spPr>
        <p:txBody>
          <a:bodyPr/>
          <a:lstStyle/>
          <a:p>
            <a:pPr eaLnBrk="1" hangingPunct="1">
              <a:defRPr/>
            </a:pPr>
            <a:r>
              <a:rPr lang="zh-CN" altLang="en-US" sz="4600" dirty="0">
                <a:latin typeface="黑体" pitchFamily="49" charset="-122"/>
                <a:ea typeface="黑体" pitchFamily="49" charset="-122"/>
              </a:rPr>
              <a:t>队列的应用</a:t>
            </a:r>
          </a:p>
        </p:txBody>
      </p:sp>
      <p:pic>
        <p:nvPicPr>
          <p:cNvPr id="972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3" y="4005263"/>
            <a:ext cx="4851400"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843962" cy="5075238"/>
          </a:xfrm>
        </p:spPr>
        <p:txBody>
          <a:bodyPr/>
          <a:lstStyle/>
          <a:p>
            <a:pPr>
              <a:defRPr/>
            </a:pPr>
            <a:r>
              <a:rPr lang="en-US" altLang="zh-CN" sz="3600" dirty="0">
                <a:ea typeface="宋体" pitchFamily="2" charset="-122"/>
              </a:rPr>
              <a:t>1</a:t>
            </a:r>
            <a:r>
              <a:rPr lang="zh-CN" altLang="zh-CN" sz="3600" dirty="0">
                <a:ea typeface="宋体" pitchFamily="2" charset="-122"/>
              </a:rPr>
              <a:t>．数据结构选择</a:t>
            </a:r>
          </a:p>
          <a:p>
            <a:pPr>
              <a:defRPr/>
            </a:pPr>
            <a:r>
              <a:rPr lang="zh-CN" altLang="zh-CN" dirty="0">
                <a:ea typeface="宋体" pitchFamily="2" charset="-122"/>
              </a:rPr>
              <a:t>由于</a:t>
            </a:r>
            <a:r>
              <a:rPr lang="en-US" altLang="zh-CN" dirty="0">
                <a:ea typeface="宋体" pitchFamily="2" charset="-122"/>
              </a:rPr>
              <a:t>n</a:t>
            </a:r>
            <a:r>
              <a:rPr lang="zh-CN" altLang="zh-CN" dirty="0">
                <a:ea typeface="宋体" pitchFamily="2" charset="-122"/>
              </a:rPr>
              <a:t>节车厢在主铁轨左边按</a:t>
            </a:r>
            <a:r>
              <a:rPr lang="en-US" altLang="zh-CN" dirty="0">
                <a:ea typeface="宋体" pitchFamily="2" charset="-122"/>
              </a:rPr>
              <a:t>1</a:t>
            </a:r>
            <a:r>
              <a:rPr lang="zh-CN" altLang="zh-CN" dirty="0">
                <a:ea typeface="宋体" pitchFamily="2" charset="-122"/>
              </a:rPr>
              <a:t>、</a:t>
            </a:r>
            <a:r>
              <a:rPr lang="en-US" altLang="zh-CN" dirty="0">
                <a:ea typeface="宋体" pitchFamily="2" charset="-122"/>
              </a:rPr>
              <a:t>2</a:t>
            </a:r>
            <a:r>
              <a:rPr lang="zh-CN" altLang="zh-CN" dirty="0">
                <a:ea typeface="宋体" pitchFamily="2" charset="-122"/>
              </a:rPr>
              <a:t>、</a:t>
            </a:r>
            <a:r>
              <a:rPr lang="en-US" altLang="zh-CN" dirty="0">
                <a:ea typeface="宋体" pitchFamily="2" charset="-122"/>
              </a:rPr>
              <a:t>…</a:t>
            </a:r>
            <a:r>
              <a:rPr lang="zh-CN" altLang="zh-CN" dirty="0">
                <a:ea typeface="宋体" pitchFamily="2" charset="-122"/>
              </a:rPr>
              <a:t>、</a:t>
            </a:r>
            <a:r>
              <a:rPr lang="en-US" altLang="zh-CN" dirty="0">
                <a:ea typeface="宋体" pitchFamily="2" charset="-122"/>
              </a:rPr>
              <a:t>n</a:t>
            </a:r>
            <a:r>
              <a:rPr lang="zh-CN" altLang="zh-CN" dirty="0">
                <a:ea typeface="宋体" pitchFamily="2" charset="-122"/>
              </a:rPr>
              <a:t>的顺序排列，所以可以简单的用一个计数器表示；</a:t>
            </a:r>
            <a:r>
              <a:rPr lang="en-US" altLang="zh-CN" dirty="0">
                <a:ea typeface="宋体" pitchFamily="2" charset="-122"/>
              </a:rPr>
              <a:t>n</a:t>
            </a:r>
            <a:r>
              <a:rPr lang="zh-CN" altLang="zh-CN" dirty="0">
                <a:ea typeface="宋体" pitchFamily="2" charset="-122"/>
              </a:rPr>
              <a:t>节车厢在主铁轨右边的出站顺序可以用一个线性表表示，也可以依次输入，在此通过循环依次从输入流获得。在这个调度系统中主要考虑辅轨道的实现。由于辅轨道具有</a:t>
            </a:r>
            <a:r>
              <a:rPr lang="en-US" altLang="zh-CN" dirty="0">
                <a:ea typeface="宋体" pitchFamily="2" charset="-122"/>
              </a:rPr>
              <a:t>FIFO</a:t>
            </a:r>
            <a:r>
              <a:rPr lang="zh-CN" altLang="zh-CN" dirty="0">
                <a:ea typeface="宋体" pitchFamily="2" charset="-122"/>
              </a:rPr>
              <a:t>特征，所以可以用一个队列进行模拟。</a:t>
            </a:r>
          </a:p>
          <a:p>
            <a:pPr>
              <a:defRPr/>
            </a:pPr>
            <a:endParaRPr lang="zh-CN" altLang="en-US" dirty="0"/>
          </a:p>
        </p:txBody>
      </p:sp>
      <p:sp>
        <p:nvSpPr>
          <p:cNvPr id="89090" name="Rectangle 2"/>
          <p:cNvSpPr>
            <a:spLocks noGrp="1" noChangeArrowheads="1"/>
          </p:cNvSpPr>
          <p:nvPr>
            <p:ph type="title"/>
          </p:nvPr>
        </p:nvSpPr>
        <p:spPr>
          <a:xfrm>
            <a:off x="993775" y="142875"/>
            <a:ext cx="7754938" cy="838200"/>
          </a:xfrm>
        </p:spPr>
        <p:txBody>
          <a:bodyPr/>
          <a:lstStyle/>
          <a:p>
            <a:pPr eaLnBrk="1" hangingPunct="1">
              <a:defRPr/>
            </a:pPr>
            <a:r>
              <a:rPr lang="zh-CN" altLang="en-US" sz="4600" dirty="0">
                <a:latin typeface="黑体" pitchFamily="49" charset="-122"/>
                <a:ea typeface="黑体" pitchFamily="49" charset="-122"/>
              </a:rPr>
              <a:t>队列的应用</a:t>
            </a:r>
          </a:p>
        </p:txBody>
      </p:sp>
      <p:pic>
        <p:nvPicPr>
          <p:cNvPr id="9830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9363" y="4005263"/>
            <a:ext cx="4851400"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文本占位符 1"/>
          <p:cNvSpPr>
            <a:spLocks noGrp="1"/>
          </p:cNvSpPr>
          <p:nvPr>
            <p:ph type="body" idx="1"/>
          </p:nvPr>
        </p:nvSpPr>
        <p:spPr>
          <a:xfrm>
            <a:off x="300038" y="1384300"/>
            <a:ext cx="7521575" cy="5075238"/>
          </a:xfrm>
        </p:spPr>
        <p:txBody>
          <a:bodyPr/>
          <a:lstStyle/>
          <a:p>
            <a:pPr eaLnBrk="1" hangingPunct="1">
              <a:lnSpc>
                <a:spcPct val="120000"/>
              </a:lnSpc>
              <a:spcBef>
                <a:spcPct val="50000"/>
              </a:spcBef>
            </a:pPr>
            <a:r>
              <a:rPr lang="en-US" altLang="zh-CN">
                <a:solidFill>
                  <a:srgbClr val="00264D"/>
                </a:solidFill>
                <a:latin typeface="Arial" pitchFamily="34" charset="0"/>
                <a:ea typeface="宋体" pitchFamily="2" charset="-122"/>
              </a:rPr>
              <a:t>public:</a:t>
            </a:r>
          </a:p>
          <a:p>
            <a:pPr>
              <a:lnSpc>
                <a:spcPct val="120000"/>
              </a:lnSpc>
            </a:pPr>
            <a:r>
              <a:rPr lang="en-US" altLang="zh-CN">
                <a:solidFill>
                  <a:srgbClr val="00264D"/>
                </a:solidFill>
                <a:latin typeface="Arial" pitchFamily="34" charset="0"/>
                <a:ea typeface="宋体" pitchFamily="2" charset="-122"/>
              </a:rPr>
              <a:t>	SeqStack(int size = DEFAULT_SIZE);</a:t>
            </a:r>
          </a:p>
          <a:p>
            <a:pPr>
              <a:lnSpc>
                <a:spcPct val="120000"/>
              </a:lnSpc>
            </a:pPr>
            <a:r>
              <a:rPr lang="en-US" altLang="zh-CN">
                <a:solidFill>
                  <a:srgbClr val="00264D"/>
                </a:solidFill>
                <a:latin typeface="Arial" pitchFamily="34" charset="0"/>
                <a:ea typeface="宋体" pitchFamily="2" charset="-122"/>
              </a:rPr>
              <a:t>	virtual ~SeqStack();					int GetLength() const;					bool IsEmpty() const;					void Clear();							Status Push(const ElemType e);			Status Top(ElemType &amp;e) const;			Status Pop(ElemType &amp;e);</a:t>
            </a:r>
          </a:p>
          <a:p>
            <a:pPr>
              <a:lnSpc>
                <a:spcPct val="120000"/>
              </a:lnSpc>
            </a:pPr>
            <a:r>
              <a:rPr lang="en-US" altLang="zh-CN">
                <a:solidFill>
                  <a:srgbClr val="00264D"/>
                </a:solidFill>
                <a:latin typeface="Arial" pitchFamily="34" charset="0"/>
                <a:ea typeface="宋体" pitchFamily="2" charset="-122"/>
              </a:rPr>
              <a:t>           ……			</a:t>
            </a:r>
            <a:endParaRPr lang="zh-CN" altLang="zh-CN">
              <a:solidFill>
                <a:srgbClr val="00264D"/>
              </a:solidFill>
              <a:latin typeface="Arial" pitchFamily="34" charset="0"/>
              <a:ea typeface="宋体" pitchFamily="2" charset="-122"/>
            </a:endParaRPr>
          </a:p>
          <a:p>
            <a:pPr>
              <a:lnSpc>
                <a:spcPct val="120000"/>
              </a:lnSpc>
            </a:pPr>
            <a:r>
              <a:rPr lang="en-US" altLang="zh-CN">
                <a:solidFill>
                  <a:srgbClr val="00264D"/>
                </a:solidFill>
                <a:latin typeface="Arial" pitchFamily="34" charset="0"/>
                <a:ea typeface="宋体" pitchFamily="2" charset="-122"/>
              </a:rPr>
              <a:t>};</a:t>
            </a:r>
            <a:endParaRPr kumimoji="1" lang="en-US" altLang="zh-CN" b="0">
              <a:solidFill>
                <a:srgbClr val="00264D"/>
              </a:solidFill>
              <a:latin typeface="Arial" pitchFamily="34" charset="0"/>
              <a:ea typeface="宋体" pitchFamily="2" charset="-122"/>
            </a:endParaRPr>
          </a:p>
          <a:p>
            <a:endParaRPr lang="zh-CN" altLang="en-US">
              <a:solidFill>
                <a:srgbClr val="00264D"/>
              </a:solidFill>
              <a:latin typeface="黑体" pitchFamily="49" charset="-122"/>
              <a:ea typeface="黑体" pitchFamily="49" charset="-122"/>
            </a:endParaRPr>
          </a:p>
        </p:txBody>
      </p:sp>
      <p:sp>
        <p:nvSpPr>
          <p:cNvPr id="3" name="Rectangle 2"/>
          <p:cNvSpPr>
            <a:spLocks noGrp="1" noChangeArrowheads="1"/>
          </p:cNvSpPr>
          <p:nvPr>
            <p:ph type="title"/>
          </p:nvPr>
        </p:nvSpPr>
        <p:spPr>
          <a:xfrm>
            <a:off x="993775" y="142875"/>
            <a:ext cx="7754938" cy="838200"/>
          </a:xfrm>
        </p:spPr>
        <p:txBody>
          <a:bodyPr/>
          <a:lstStyle/>
          <a:p>
            <a:pPr eaLnBrk="1" hangingPunct="1">
              <a:defRPr/>
            </a:pPr>
            <a:r>
              <a:rPr lang="zh-CN" altLang="en-US" dirty="0"/>
              <a:t>栈的顺序存储结构</a:t>
            </a:r>
            <a:endParaRPr lang="en-US" altLang="zh-CN" sz="3800" dirty="0"/>
          </a:p>
        </p:txBody>
      </p:sp>
    </p:spTree>
  </p:cSld>
  <p:clrMapOvr>
    <a:masterClrMapping/>
  </p:clrMapOvr>
  <p:transition>
    <p:wipe dir="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7835900" cy="5075238"/>
          </a:xfrm>
        </p:spPr>
        <p:txBody>
          <a:bodyPr/>
          <a:lstStyle/>
          <a:p>
            <a:pPr>
              <a:defRPr/>
            </a:pPr>
            <a:r>
              <a:rPr lang="en-US" altLang="zh-CN" sz="3600" dirty="0">
                <a:ea typeface="宋体" pitchFamily="2" charset="-122"/>
              </a:rPr>
              <a:t>2</a:t>
            </a:r>
            <a:r>
              <a:rPr lang="zh-CN" altLang="zh-CN" sz="3600" dirty="0">
                <a:ea typeface="宋体" pitchFamily="2" charset="-122"/>
              </a:rPr>
              <a:t>．算法思想</a:t>
            </a:r>
          </a:p>
          <a:p>
            <a:pPr>
              <a:defRPr/>
            </a:pPr>
            <a:r>
              <a:rPr lang="zh-CN" altLang="zh-CN" dirty="0">
                <a:ea typeface="宋体" pitchFamily="2" charset="-122"/>
              </a:rPr>
              <a:t>设置一个主循环按车厢在主轨道右边的出站顺序依次读入当前要出站的车厢号</a:t>
            </a:r>
            <a:r>
              <a:rPr lang="en-US" altLang="zh-CN" dirty="0">
                <a:ea typeface="宋体" pitchFamily="2" charset="-122"/>
              </a:rPr>
              <a:t>d</a:t>
            </a:r>
            <a:r>
              <a:rPr lang="zh-CN" altLang="zh-CN" dirty="0">
                <a:ea typeface="宋体" pitchFamily="2" charset="-122"/>
              </a:rPr>
              <a:t>，对当前出站的车厢号</a:t>
            </a:r>
            <a:r>
              <a:rPr lang="en-US" altLang="zh-CN" dirty="0">
                <a:ea typeface="宋体" pitchFamily="2" charset="-122"/>
              </a:rPr>
              <a:t>d</a:t>
            </a:r>
            <a:r>
              <a:rPr lang="zh-CN" altLang="zh-CN" dirty="0">
                <a:ea typeface="宋体" pitchFamily="2" charset="-122"/>
              </a:rPr>
              <a:t>进行执行如下步骤：</a:t>
            </a:r>
          </a:p>
        </p:txBody>
      </p:sp>
      <p:sp>
        <p:nvSpPr>
          <p:cNvPr id="90114" name="Rectangle 2"/>
          <p:cNvSpPr>
            <a:spLocks noGrp="1" noChangeArrowheads="1"/>
          </p:cNvSpPr>
          <p:nvPr>
            <p:ph type="title"/>
          </p:nvPr>
        </p:nvSpPr>
        <p:spPr>
          <a:xfrm>
            <a:off x="993775" y="142875"/>
            <a:ext cx="7754938" cy="838200"/>
          </a:xfrm>
        </p:spPr>
        <p:txBody>
          <a:bodyPr/>
          <a:lstStyle/>
          <a:p>
            <a:pPr eaLnBrk="1" hangingPunct="1">
              <a:defRPr/>
            </a:pPr>
            <a:r>
              <a:rPr lang="zh-CN" altLang="en-US" sz="4600" dirty="0">
                <a:latin typeface="黑体" pitchFamily="49" charset="-122"/>
                <a:ea typeface="黑体" pitchFamily="49" charset="-122"/>
              </a:rPr>
              <a:t>队列的应用</a:t>
            </a:r>
          </a:p>
        </p:txBody>
      </p:sp>
      <p:pic>
        <p:nvPicPr>
          <p:cNvPr id="9933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4938" y="3752850"/>
            <a:ext cx="633412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1"/>
          </p:nvPr>
        </p:nvSpPr>
        <p:spPr>
          <a:xfrm>
            <a:off x="300038" y="1384300"/>
            <a:ext cx="8843962" cy="5075238"/>
          </a:xfrm>
        </p:spPr>
        <p:txBody>
          <a:bodyPr/>
          <a:lstStyle/>
          <a:p>
            <a:pPr>
              <a:defRPr/>
            </a:pPr>
            <a:r>
              <a:rPr lang="en-US" altLang="zh-CN" sz="2000" b="0" dirty="0" err="1">
                <a:latin typeface="+mn-lt"/>
                <a:ea typeface="宋体" pitchFamily="2" charset="-122"/>
              </a:rPr>
              <a:t>int</a:t>
            </a:r>
            <a:r>
              <a:rPr lang="en-US" altLang="zh-CN" sz="2000" b="0" dirty="0">
                <a:latin typeface="+mn-lt"/>
                <a:ea typeface="宋体" pitchFamily="2" charset="-122"/>
              </a:rPr>
              <a:t> main(void)</a:t>
            </a:r>
            <a:endParaRPr lang="zh-CN" altLang="zh-CN" sz="2000" b="0" dirty="0">
              <a:latin typeface="+mn-lt"/>
              <a:ea typeface="宋体" pitchFamily="2" charset="-122"/>
            </a:endParaRPr>
          </a:p>
          <a:p>
            <a:pPr>
              <a:defRPr/>
            </a:pP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LinkQueue</a:t>
            </a:r>
            <a:r>
              <a:rPr lang="en-US" altLang="zh-CN" sz="2000" b="0" dirty="0">
                <a:latin typeface="+mn-lt"/>
                <a:ea typeface="宋体" pitchFamily="2" charset="-122"/>
              </a:rPr>
              <a:t>&lt;</a:t>
            </a:r>
            <a:r>
              <a:rPr lang="en-US" altLang="zh-CN" sz="2000" b="0" dirty="0" err="1">
                <a:latin typeface="+mn-lt"/>
                <a:ea typeface="宋体" pitchFamily="2" charset="-122"/>
              </a:rPr>
              <a:t>int</a:t>
            </a:r>
            <a:r>
              <a:rPr lang="en-US" altLang="zh-CN" sz="2000" b="0" dirty="0">
                <a:latin typeface="+mn-lt"/>
                <a:ea typeface="宋体" pitchFamily="2" charset="-122"/>
              </a:rPr>
              <a:t>&gt; </a:t>
            </a:r>
            <a:r>
              <a:rPr lang="en-US" altLang="zh-CN" sz="2000" b="0" dirty="0" err="1">
                <a:latin typeface="+mn-lt"/>
                <a:ea typeface="宋体" pitchFamily="2" charset="-122"/>
              </a:rPr>
              <a:t>qa</a:t>
            </a: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int</a:t>
            </a:r>
            <a:r>
              <a:rPr lang="en-US" altLang="zh-CN" sz="2000" b="0" dirty="0">
                <a:latin typeface="+mn-lt"/>
                <a:ea typeface="宋体" pitchFamily="2" charset="-122"/>
              </a:rPr>
              <a:t> n, x, d, No;</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cout</a:t>
            </a:r>
            <a:r>
              <a:rPr lang="en-US" altLang="zh-CN" sz="2000" b="0" dirty="0">
                <a:latin typeface="+mn-lt"/>
                <a:ea typeface="宋体" pitchFamily="2" charset="-122"/>
              </a:rPr>
              <a:t> &lt;&lt; "</a:t>
            </a:r>
            <a:r>
              <a:rPr lang="zh-CN" altLang="zh-CN" sz="2000" b="0" dirty="0">
                <a:latin typeface="+mn-lt"/>
                <a:ea typeface="宋体" pitchFamily="2" charset="-122"/>
              </a:rPr>
              <a:t>输入车厢数：</a:t>
            </a:r>
            <a:r>
              <a:rPr lang="en-US" altLang="zh-CN" sz="2000" b="0" dirty="0">
                <a:latin typeface="+mn-lt"/>
                <a:ea typeface="宋体" pitchFamily="2" charset="-122"/>
              </a:rPr>
              <a:t>";     </a:t>
            </a:r>
            <a:r>
              <a:rPr lang="en-US" altLang="zh-CN" sz="2000" b="0" dirty="0" err="1">
                <a:latin typeface="+mn-lt"/>
                <a:ea typeface="宋体" pitchFamily="2" charset="-122"/>
              </a:rPr>
              <a:t>cin</a:t>
            </a:r>
            <a:r>
              <a:rPr lang="en-US" altLang="zh-CN" sz="2000" b="0" dirty="0">
                <a:latin typeface="+mn-lt"/>
                <a:ea typeface="宋体" pitchFamily="2" charset="-122"/>
              </a:rPr>
              <a:t> &gt;&gt; n;</a:t>
            </a:r>
            <a:endParaRPr lang="zh-CN" altLang="zh-CN" sz="2000" b="0" dirty="0">
              <a:latin typeface="+mn-lt"/>
              <a:ea typeface="宋体" pitchFamily="2" charset="-122"/>
            </a:endParaRPr>
          </a:p>
          <a:p>
            <a:pPr>
              <a:defRPr/>
            </a:pPr>
            <a:r>
              <a:rPr lang="en-US" altLang="zh-CN" sz="2000" b="0" dirty="0">
                <a:latin typeface="+mn-lt"/>
                <a:ea typeface="宋体" pitchFamily="2" charset="-122"/>
              </a:rPr>
              <a:t>    No = 1;    </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cout</a:t>
            </a:r>
            <a:r>
              <a:rPr lang="en-US" altLang="zh-CN" sz="2000" b="0" dirty="0">
                <a:latin typeface="+mn-lt"/>
                <a:ea typeface="宋体" pitchFamily="2" charset="-122"/>
              </a:rPr>
              <a:t> &lt;&lt; "</a:t>
            </a:r>
            <a:r>
              <a:rPr lang="zh-CN" altLang="zh-CN" sz="2000" b="0" dirty="0">
                <a:latin typeface="+mn-lt"/>
                <a:ea typeface="宋体" pitchFamily="2" charset="-122"/>
              </a:rPr>
              <a:t>输入</a:t>
            </a:r>
            <a:r>
              <a:rPr lang="en-US" altLang="zh-CN" sz="2000" b="0" dirty="0">
                <a:latin typeface="+mn-lt"/>
                <a:ea typeface="宋体" pitchFamily="2" charset="-122"/>
              </a:rPr>
              <a:t> " &lt;&lt; n &lt;&lt; " </a:t>
            </a:r>
            <a:r>
              <a:rPr lang="zh-CN" altLang="zh-CN" sz="2000" b="0" dirty="0">
                <a:latin typeface="+mn-lt"/>
                <a:ea typeface="宋体" pitchFamily="2" charset="-122"/>
              </a:rPr>
              <a:t>节车厢的出站顺序：</a:t>
            </a:r>
            <a:r>
              <a:rPr lang="en-US" altLang="zh-CN" sz="2000" b="0" dirty="0">
                <a:latin typeface="+mn-lt"/>
                <a:ea typeface="宋体" pitchFamily="2" charset="-122"/>
              </a:rPr>
              <a:t>"; </a:t>
            </a:r>
            <a:endParaRPr lang="zh-CN" altLang="zh-CN" sz="2000" b="0" dirty="0">
              <a:latin typeface="+mn-lt"/>
              <a:ea typeface="宋体" pitchFamily="2" charset="-122"/>
            </a:endParaRPr>
          </a:p>
          <a:p>
            <a:pPr>
              <a:defRPr/>
            </a:pPr>
            <a:r>
              <a:rPr lang="en-US" altLang="zh-CN" sz="2000" b="0" dirty="0">
                <a:latin typeface="+mn-lt"/>
                <a:ea typeface="宋体" pitchFamily="2" charset="-122"/>
              </a:rPr>
              <a:t>    for (</a:t>
            </a:r>
            <a:r>
              <a:rPr lang="en-US" altLang="zh-CN" sz="2000" b="0" dirty="0" err="1">
                <a:latin typeface="+mn-lt"/>
                <a:ea typeface="宋体" pitchFamily="2" charset="-122"/>
              </a:rPr>
              <a:t>int</a:t>
            </a:r>
            <a:r>
              <a:rPr lang="en-US" altLang="zh-CN" sz="2000" b="0" dirty="0">
                <a:latin typeface="+mn-lt"/>
                <a:ea typeface="宋体" pitchFamily="2" charset="-122"/>
              </a:rPr>
              <a:t> i = 1; i &lt;= n; i++){</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cin</a:t>
            </a:r>
            <a:r>
              <a:rPr lang="en-US" altLang="zh-CN" sz="2000" b="0" dirty="0">
                <a:latin typeface="+mn-lt"/>
                <a:ea typeface="宋体" pitchFamily="2" charset="-122"/>
              </a:rPr>
              <a:t> &gt;&gt; d;</a:t>
            </a:r>
            <a:endParaRPr lang="zh-CN" altLang="zh-CN" sz="2000" b="0" dirty="0">
              <a:latin typeface="+mn-lt"/>
              <a:ea typeface="宋体" pitchFamily="2" charset="-122"/>
            </a:endParaRPr>
          </a:p>
          <a:p>
            <a:pPr>
              <a:defRPr/>
            </a:pPr>
            <a:r>
              <a:rPr lang="en-US" altLang="zh-CN" sz="2000" b="0" dirty="0">
                <a:latin typeface="+mn-lt"/>
                <a:ea typeface="宋体" pitchFamily="2" charset="-122"/>
              </a:rPr>
              <a:t>        if (</a:t>
            </a:r>
            <a:r>
              <a:rPr lang="en-US" altLang="zh-CN" sz="2000" b="0" dirty="0" err="1">
                <a:latin typeface="+mn-lt"/>
                <a:ea typeface="宋体" pitchFamily="2" charset="-122"/>
              </a:rPr>
              <a:t>qa.GetHead</a:t>
            </a:r>
            <a:r>
              <a:rPr lang="en-US" altLang="zh-CN" sz="2000" b="0" dirty="0">
                <a:latin typeface="+mn-lt"/>
                <a:ea typeface="宋体" pitchFamily="2" charset="-122"/>
              </a:rPr>
              <a:t>(x) == SUCCESS &amp;&amp; x == d) {</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cout</a:t>
            </a:r>
            <a:r>
              <a:rPr lang="en-US" altLang="zh-CN" sz="2000" b="0" dirty="0">
                <a:latin typeface="+mn-lt"/>
                <a:ea typeface="宋体" pitchFamily="2" charset="-122"/>
              </a:rPr>
              <a:t> &lt;&lt; "</a:t>
            </a:r>
            <a:r>
              <a:rPr lang="zh-CN" altLang="zh-CN" sz="2000" b="0" dirty="0">
                <a:latin typeface="+mn-lt"/>
                <a:ea typeface="宋体" pitchFamily="2" charset="-122"/>
              </a:rPr>
              <a:t>第</a:t>
            </a:r>
            <a:r>
              <a:rPr lang="en-US" altLang="zh-CN" sz="2000" b="0" dirty="0">
                <a:latin typeface="+mn-lt"/>
                <a:ea typeface="宋体" pitchFamily="2" charset="-122"/>
              </a:rPr>
              <a:t> " &lt;&lt; x &lt;&lt; " </a:t>
            </a:r>
            <a:r>
              <a:rPr lang="zh-CN" altLang="zh-CN" sz="2000" b="0" dirty="0">
                <a:latin typeface="+mn-lt"/>
                <a:ea typeface="宋体" pitchFamily="2" charset="-122"/>
              </a:rPr>
              <a:t>号车厢从辅轨道进入主轨道右边</a:t>
            </a:r>
            <a:r>
              <a:rPr lang="en-US" altLang="zh-CN" sz="2000" b="0" dirty="0">
                <a:latin typeface="+mn-lt"/>
                <a:ea typeface="宋体" pitchFamily="2" charset="-122"/>
              </a:rPr>
              <a:t>." &lt;&lt; </a:t>
            </a:r>
            <a:r>
              <a:rPr lang="en-US" altLang="zh-CN" sz="2000" b="0" dirty="0" err="1">
                <a:latin typeface="+mn-lt"/>
                <a:ea typeface="宋体" pitchFamily="2" charset="-122"/>
              </a:rPr>
              <a:t>endl</a:t>
            </a: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qa.DelQueue</a:t>
            </a:r>
            <a:r>
              <a:rPr lang="en-US" altLang="zh-CN" sz="2000" b="0" dirty="0">
                <a:latin typeface="+mn-lt"/>
                <a:ea typeface="宋体" pitchFamily="2" charset="-122"/>
              </a:rPr>
              <a:t>(x);</a:t>
            </a:r>
            <a:endParaRPr lang="zh-CN" altLang="zh-CN" sz="2000" b="0" dirty="0">
              <a:latin typeface="+mn-lt"/>
              <a:ea typeface="宋体" pitchFamily="2" charset="-122"/>
            </a:endParaRPr>
          </a:p>
          <a:p>
            <a:pPr>
              <a:defRPr/>
            </a:pPr>
            <a:r>
              <a:rPr lang="en-US" altLang="zh-CN" sz="2000" b="0" dirty="0">
                <a:latin typeface="+mn-lt"/>
                <a:ea typeface="宋体" pitchFamily="2" charset="-122"/>
              </a:rPr>
              <a:t>        }</a:t>
            </a:r>
            <a:endParaRPr lang="zh-CN" altLang="zh-CN" sz="2000" b="0" dirty="0">
              <a:latin typeface="+mn-lt"/>
              <a:ea typeface="宋体" pitchFamily="2" charset="-122"/>
            </a:endParaRPr>
          </a:p>
          <a:p>
            <a:pPr>
              <a:defRPr/>
            </a:pPr>
            <a:endParaRPr lang="zh-CN" altLang="en-US" sz="2000" dirty="0"/>
          </a:p>
        </p:txBody>
      </p:sp>
      <p:sp>
        <p:nvSpPr>
          <p:cNvPr id="91138" name="Rectangle 2"/>
          <p:cNvSpPr>
            <a:spLocks noGrp="1" noChangeArrowheads="1"/>
          </p:cNvSpPr>
          <p:nvPr>
            <p:ph type="title"/>
          </p:nvPr>
        </p:nvSpPr>
        <p:spPr>
          <a:xfrm>
            <a:off x="993775" y="142875"/>
            <a:ext cx="7754938" cy="838200"/>
          </a:xfrm>
        </p:spPr>
        <p:txBody>
          <a:bodyPr/>
          <a:lstStyle/>
          <a:p>
            <a:pPr>
              <a:defRPr/>
            </a:pPr>
            <a:r>
              <a:rPr kumimoji="1" lang="zh-CN" altLang="en-US" sz="4800" dirty="0">
                <a:ea typeface="宋体" pitchFamily="2" charset="-122"/>
              </a:rPr>
              <a:t>车厢调度</a:t>
            </a:r>
            <a:endParaRPr kumimoji="1" lang="en-US" altLang="zh-CN" sz="4800" dirty="0">
              <a:ea typeface="宋体" pitchFamily="2" charset="-122"/>
            </a:endParaRPr>
          </a:p>
        </p:txBody>
      </p:sp>
    </p:spTree>
  </p:cSld>
  <p:clrMapOvr>
    <a:masterClrMapping/>
  </p:clrMapOvr>
  <p:transition>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zh-CN" altLang="en-US" sz="4800" dirty="0">
                <a:ea typeface="宋体" pitchFamily="2" charset="-122"/>
              </a:rPr>
              <a:t>车厢调度</a:t>
            </a:r>
            <a:endParaRPr kumimoji="1" lang="en-US" altLang="zh-CN" sz="4800" dirty="0">
              <a:ea typeface="宋体" pitchFamily="2" charset="-122"/>
            </a:endParaRPr>
          </a:p>
        </p:txBody>
      </p:sp>
      <p:sp>
        <p:nvSpPr>
          <p:cNvPr id="3" name="文本占位符 2"/>
          <p:cNvSpPr>
            <a:spLocks noGrp="1"/>
          </p:cNvSpPr>
          <p:nvPr>
            <p:ph type="body" idx="1"/>
          </p:nvPr>
        </p:nvSpPr>
        <p:spPr>
          <a:xfrm>
            <a:off x="300038" y="1054100"/>
            <a:ext cx="8843962" cy="5075238"/>
          </a:xfrm>
        </p:spPr>
        <p:txBody>
          <a:bodyPr/>
          <a:lstStyle/>
          <a:p>
            <a:pPr>
              <a:defRPr/>
            </a:pPr>
            <a:r>
              <a:rPr lang="en-US" altLang="zh-CN" sz="2000" b="0" dirty="0">
                <a:latin typeface="+mn-lt"/>
                <a:ea typeface="宋体" pitchFamily="2" charset="-122"/>
              </a:rPr>
              <a:t>else if (No &lt;= d) {</a:t>
            </a:r>
            <a:endParaRPr lang="zh-CN" altLang="zh-CN" sz="2000" b="0" dirty="0">
              <a:latin typeface="+mn-lt"/>
              <a:ea typeface="宋体" pitchFamily="2" charset="-122"/>
            </a:endParaRPr>
          </a:p>
          <a:p>
            <a:pPr>
              <a:defRPr/>
            </a:pPr>
            <a:r>
              <a:rPr lang="en-US" altLang="zh-CN" sz="2000" b="0" dirty="0">
                <a:latin typeface="+mn-lt"/>
                <a:ea typeface="宋体" pitchFamily="2" charset="-122"/>
              </a:rPr>
              <a:t>      while (No &lt;= n &amp;&amp; No &lt; d) {</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cout</a:t>
            </a:r>
            <a:r>
              <a:rPr lang="en-US" altLang="zh-CN" sz="2000" b="0" dirty="0">
                <a:latin typeface="+mn-lt"/>
                <a:ea typeface="宋体" pitchFamily="2" charset="-122"/>
              </a:rPr>
              <a:t> &lt;&lt; "</a:t>
            </a:r>
            <a:r>
              <a:rPr lang="zh-CN" altLang="zh-CN" sz="2000" b="0" dirty="0">
                <a:latin typeface="+mn-lt"/>
                <a:ea typeface="宋体" pitchFamily="2" charset="-122"/>
              </a:rPr>
              <a:t>第</a:t>
            </a:r>
            <a:r>
              <a:rPr lang="en-US" altLang="zh-CN" sz="2000" b="0" dirty="0">
                <a:latin typeface="+mn-lt"/>
                <a:ea typeface="宋体" pitchFamily="2" charset="-122"/>
              </a:rPr>
              <a:t>" &lt;&lt; No &lt;&lt; "</a:t>
            </a:r>
            <a:r>
              <a:rPr lang="zh-CN" altLang="zh-CN" sz="2000" b="0" dirty="0">
                <a:latin typeface="+mn-lt"/>
                <a:ea typeface="宋体" pitchFamily="2" charset="-122"/>
              </a:rPr>
              <a:t>号从主轨道左边进入辅轨道</a:t>
            </a:r>
            <a:r>
              <a:rPr lang="en-US" altLang="zh-CN" sz="2000" b="0" dirty="0">
                <a:latin typeface="+mn-lt"/>
                <a:ea typeface="宋体" pitchFamily="2" charset="-122"/>
              </a:rPr>
              <a:t>." &lt;&lt; </a:t>
            </a:r>
            <a:r>
              <a:rPr lang="en-US" altLang="zh-CN" sz="2000" b="0" dirty="0" err="1">
                <a:latin typeface="+mn-lt"/>
                <a:ea typeface="宋体" pitchFamily="2" charset="-122"/>
              </a:rPr>
              <a:t>endl</a:t>
            </a: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qa.EnQueue</a:t>
            </a:r>
            <a:r>
              <a:rPr lang="en-US" altLang="zh-CN" sz="2000" b="0" dirty="0">
                <a:latin typeface="+mn-lt"/>
                <a:ea typeface="宋体" pitchFamily="2" charset="-122"/>
              </a:rPr>
              <a:t>(No++);</a:t>
            </a:r>
            <a:endParaRPr lang="zh-CN" altLang="zh-CN" sz="2000" b="0" dirty="0">
              <a:latin typeface="+mn-lt"/>
              <a:ea typeface="宋体" pitchFamily="2" charset="-122"/>
            </a:endParaRPr>
          </a:p>
          <a:p>
            <a:pPr>
              <a:defRPr/>
            </a:pPr>
            <a:r>
              <a:rPr lang="en-US" altLang="zh-CN" sz="2000" b="0" dirty="0">
                <a:latin typeface="+mn-lt"/>
                <a:ea typeface="宋体" pitchFamily="2" charset="-122"/>
              </a:rPr>
              <a:t>      }</a:t>
            </a:r>
            <a:endParaRPr lang="zh-CN" altLang="zh-CN" sz="2000" b="0" dirty="0">
              <a:latin typeface="+mn-lt"/>
              <a:ea typeface="宋体" pitchFamily="2" charset="-122"/>
            </a:endParaRPr>
          </a:p>
          <a:p>
            <a:pPr>
              <a:defRPr/>
            </a:pPr>
            <a:r>
              <a:rPr lang="en-US" altLang="zh-CN" sz="2000" b="0" dirty="0">
                <a:latin typeface="+mn-lt"/>
                <a:ea typeface="宋体" pitchFamily="2" charset="-122"/>
              </a:rPr>
              <a:t>      if (No == d) {</a:t>
            </a:r>
            <a:endParaRPr lang="zh-CN" altLang="zh-CN" sz="2000" b="0" dirty="0">
              <a:latin typeface="+mn-lt"/>
              <a:ea typeface="宋体" pitchFamily="2" charset="-122"/>
            </a:endParaRPr>
          </a:p>
          <a:p>
            <a:pPr>
              <a:defRPr/>
            </a:pPr>
            <a:r>
              <a:rPr lang="en-US" altLang="zh-CN" sz="2000" b="0" dirty="0">
                <a:latin typeface="+mn-lt"/>
                <a:ea typeface="宋体" pitchFamily="2" charset="-122"/>
              </a:rPr>
              <a:t>           </a:t>
            </a:r>
            <a:r>
              <a:rPr lang="en-US" altLang="zh-CN" sz="2000" b="0" dirty="0" err="1">
                <a:latin typeface="+mn-lt"/>
                <a:ea typeface="宋体" pitchFamily="2" charset="-122"/>
              </a:rPr>
              <a:t>cout</a:t>
            </a:r>
            <a:r>
              <a:rPr lang="en-US" altLang="zh-CN" sz="2000" b="0" dirty="0">
                <a:latin typeface="+mn-lt"/>
                <a:ea typeface="宋体" pitchFamily="2" charset="-122"/>
              </a:rPr>
              <a:t> &lt;&lt; "</a:t>
            </a:r>
            <a:r>
              <a:rPr lang="zh-CN" altLang="zh-CN" sz="2000" b="0" dirty="0">
                <a:latin typeface="+mn-lt"/>
                <a:ea typeface="宋体" pitchFamily="2" charset="-122"/>
              </a:rPr>
              <a:t>第</a:t>
            </a:r>
            <a:r>
              <a:rPr lang="en-US" altLang="zh-CN" sz="2000" b="0" dirty="0">
                <a:latin typeface="+mn-lt"/>
                <a:ea typeface="宋体" pitchFamily="2" charset="-122"/>
              </a:rPr>
              <a:t>" &lt;&lt; No &lt;&lt; "</a:t>
            </a:r>
            <a:r>
              <a:rPr lang="zh-CN" altLang="zh-CN" sz="2000" b="0" dirty="0">
                <a:latin typeface="+mn-lt"/>
                <a:ea typeface="宋体" pitchFamily="2" charset="-122"/>
              </a:rPr>
              <a:t>号从主轨道左边进入主轨道右边</a:t>
            </a:r>
            <a:r>
              <a:rPr lang="en-US" altLang="zh-CN" sz="2000" b="0" dirty="0">
                <a:latin typeface="+mn-lt"/>
                <a:ea typeface="宋体" pitchFamily="2" charset="-122"/>
              </a:rPr>
              <a:t>." &lt;&lt; </a:t>
            </a:r>
            <a:r>
              <a:rPr lang="en-US" altLang="zh-CN" sz="2000" b="0" dirty="0" err="1">
                <a:latin typeface="+mn-lt"/>
                <a:ea typeface="宋体" pitchFamily="2" charset="-122"/>
              </a:rPr>
              <a:t>endl</a:t>
            </a: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           No++;</a:t>
            </a:r>
            <a:endParaRPr lang="zh-CN" altLang="zh-CN" sz="2000" b="0" dirty="0">
              <a:latin typeface="+mn-lt"/>
              <a:ea typeface="宋体" pitchFamily="2" charset="-122"/>
            </a:endParaRPr>
          </a:p>
          <a:p>
            <a:pPr>
              <a:defRPr/>
            </a:pPr>
            <a:r>
              <a:rPr lang="en-US" altLang="zh-CN" sz="2000" b="0" dirty="0">
                <a:latin typeface="+mn-lt"/>
                <a:ea typeface="宋体" pitchFamily="2" charset="-122"/>
              </a:rPr>
              <a:t>      }</a:t>
            </a:r>
            <a:endParaRPr lang="zh-CN" altLang="zh-CN" sz="2000" b="0" dirty="0">
              <a:latin typeface="+mn-lt"/>
              <a:ea typeface="宋体" pitchFamily="2" charset="-122"/>
            </a:endParaRPr>
          </a:p>
          <a:p>
            <a:pPr>
              <a:defRPr/>
            </a:pPr>
            <a:r>
              <a:rPr lang="en-US" altLang="zh-CN" sz="2000" b="0" dirty="0">
                <a:latin typeface="+mn-lt"/>
                <a:ea typeface="宋体" pitchFamily="2" charset="-122"/>
              </a:rPr>
              <a:t>   }</a:t>
            </a:r>
            <a:endParaRPr lang="zh-CN" altLang="zh-CN" sz="2000" b="0" dirty="0">
              <a:latin typeface="+mn-lt"/>
              <a:ea typeface="宋体" pitchFamily="2" charset="-122"/>
            </a:endParaRPr>
          </a:p>
          <a:p>
            <a:pPr>
              <a:defRPr/>
            </a:pPr>
            <a:r>
              <a:rPr lang="en-US" altLang="zh-CN" sz="2000" b="0" dirty="0">
                <a:latin typeface="+mn-lt"/>
                <a:ea typeface="宋体" pitchFamily="2" charset="-122"/>
              </a:rPr>
              <a:t>   else   break;</a:t>
            </a:r>
            <a:endParaRPr lang="zh-CN" altLang="zh-CN" sz="2000" b="0" dirty="0">
              <a:latin typeface="+mn-lt"/>
              <a:ea typeface="宋体" pitchFamily="2" charset="-122"/>
            </a:endParaRPr>
          </a:p>
          <a:p>
            <a:pPr>
              <a:defRPr/>
            </a:pP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if (</a:t>
            </a:r>
            <a:r>
              <a:rPr lang="en-US" altLang="zh-CN" sz="2000" b="0" dirty="0" err="1">
                <a:latin typeface="+mn-lt"/>
                <a:ea typeface="宋体" pitchFamily="2" charset="-122"/>
              </a:rPr>
              <a:t>qa.IsEmpty</a:t>
            </a:r>
            <a:r>
              <a:rPr lang="en-US" altLang="zh-CN" sz="2000" b="0" dirty="0">
                <a:latin typeface="+mn-lt"/>
                <a:ea typeface="宋体" pitchFamily="2" charset="-122"/>
              </a:rPr>
              <a:t>())        </a:t>
            </a:r>
            <a:r>
              <a:rPr lang="en-US" altLang="zh-CN" sz="2000" b="0" dirty="0" err="1">
                <a:latin typeface="+mn-lt"/>
                <a:ea typeface="宋体" pitchFamily="2" charset="-122"/>
              </a:rPr>
              <a:t>cout</a:t>
            </a:r>
            <a:r>
              <a:rPr lang="en-US" altLang="zh-CN" sz="2000" b="0" dirty="0">
                <a:latin typeface="+mn-lt"/>
                <a:ea typeface="宋体" pitchFamily="2" charset="-122"/>
              </a:rPr>
              <a:t> &lt;&lt; "</a:t>
            </a:r>
            <a:r>
              <a:rPr lang="zh-CN" altLang="zh-CN" sz="2000" b="0" dirty="0">
                <a:latin typeface="+mn-lt"/>
                <a:ea typeface="宋体" pitchFamily="2" charset="-122"/>
              </a:rPr>
              <a:t>调度完成</a:t>
            </a:r>
            <a:r>
              <a:rPr lang="en-US" altLang="zh-CN" sz="2000" b="0" dirty="0">
                <a:latin typeface="+mn-lt"/>
                <a:ea typeface="宋体" pitchFamily="2" charset="-122"/>
              </a:rPr>
              <a:t>." &lt;&lt; </a:t>
            </a:r>
            <a:r>
              <a:rPr lang="en-US" altLang="zh-CN" sz="2000" b="0" dirty="0" err="1">
                <a:latin typeface="+mn-lt"/>
                <a:ea typeface="宋体" pitchFamily="2" charset="-122"/>
              </a:rPr>
              <a:t>endl</a:t>
            </a: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else        </a:t>
            </a:r>
            <a:r>
              <a:rPr lang="en-US" altLang="zh-CN" sz="2000" b="0" dirty="0" err="1">
                <a:latin typeface="+mn-lt"/>
                <a:ea typeface="宋体" pitchFamily="2" charset="-122"/>
              </a:rPr>
              <a:t>cout</a:t>
            </a:r>
            <a:r>
              <a:rPr lang="en-US" altLang="zh-CN" sz="2000" b="0" dirty="0">
                <a:latin typeface="+mn-lt"/>
                <a:ea typeface="宋体" pitchFamily="2" charset="-122"/>
              </a:rPr>
              <a:t> &lt;&lt; “</a:t>
            </a:r>
            <a:r>
              <a:rPr lang="zh-CN" altLang="zh-CN" sz="2000" b="0" dirty="0">
                <a:latin typeface="+mn-lt"/>
                <a:ea typeface="宋体" pitchFamily="2" charset="-122"/>
              </a:rPr>
              <a:t>调度无法完成</a:t>
            </a:r>
            <a:r>
              <a:rPr lang="en-US" altLang="zh-CN" sz="2000" b="0" dirty="0">
                <a:latin typeface="+mn-lt"/>
                <a:ea typeface="宋体" pitchFamily="2" charset="-122"/>
              </a:rPr>
              <a:t>.” &lt;&lt; </a:t>
            </a:r>
            <a:r>
              <a:rPr lang="en-US" altLang="zh-CN" sz="2000" b="0" dirty="0" err="1">
                <a:latin typeface="+mn-lt"/>
                <a:ea typeface="宋体" pitchFamily="2" charset="-122"/>
              </a:rPr>
              <a:t>endl</a:t>
            </a:r>
            <a:r>
              <a:rPr lang="en-US" altLang="zh-CN" sz="2000" b="0" dirty="0">
                <a:latin typeface="+mn-lt"/>
                <a:ea typeface="宋体" pitchFamily="2" charset="-122"/>
              </a:rPr>
              <a:t>;</a:t>
            </a:r>
            <a:endParaRPr lang="zh-CN" altLang="zh-CN" sz="2000" b="0" dirty="0">
              <a:latin typeface="+mn-lt"/>
              <a:ea typeface="宋体" pitchFamily="2" charset="-122"/>
            </a:endParaRPr>
          </a:p>
          <a:p>
            <a:pPr>
              <a:defRPr/>
            </a:pPr>
            <a:r>
              <a:rPr lang="en-US" altLang="zh-CN" sz="2000" b="0" dirty="0">
                <a:latin typeface="+mn-lt"/>
                <a:ea typeface="宋体" pitchFamily="2" charset="-122"/>
              </a:rPr>
              <a:t>system(“PAUSE”);  return 0; </a:t>
            </a:r>
            <a:endParaRPr lang="zh-CN" altLang="zh-CN" sz="2000" b="0" dirty="0">
              <a:latin typeface="+mn-lt"/>
              <a:ea typeface="宋体" pitchFamily="2" charset="-122"/>
            </a:endParaRPr>
          </a:p>
          <a:p>
            <a:pPr>
              <a:defRPr/>
            </a:pPr>
            <a:r>
              <a:rPr lang="en-US" altLang="zh-CN" sz="2000" b="0" dirty="0">
                <a:latin typeface="+mn-lt"/>
                <a:ea typeface="宋体" pitchFamily="2" charset="-122"/>
              </a:rPr>
              <a:t>}</a:t>
            </a:r>
            <a:endParaRPr lang="zh-CN" altLang="zh-CN" sz="2000" b="0" dirty="0">
              <a:latin typeface="+mn-lt"/>
              <a:ea typeface="宋体" pitchFamily="2" charset="-122"/>
            </a:endParaRPr>
          </a:p>
        </p:txBody>
      </p:sp>
    </p:spTree>
  </p:cSld>
  <p:clrMapOvr>
    <a:masterClrMapping/>
  </p:clrMapOvr>
  <p:transition>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en-US" altLang="zh-CN" sz="4800" dirty="0">
                <a:ea typeface="宋体" pitchFamily="2" charset="-122"/>
              </a:rPr>
              <a:t>4.3 </a:t>
            </a:r>
            <a:r>
              <a:rPr lang="zh-CN" altLang="zh-CN" sz="4800" dirty="0"/>
              <a:t>递归</a:t>
            </a:r>
            <a:endParaRPr kumimoji="1" lang="en-US" altLang="zh-CN" sz="4800" dirty="0">
              <a:ea typeface="宋体" pitchFamily="2" charset="-122"/>
            </a:endParaRPr>
          </a:p>
        </p:txBody>
      </p:sp>
      <p:sp>
        <p:nvSpPr>
          <p:cNvPr id="5" name="Rectangle 2"/>
          <p:cNvSpPr>
            <a:spLocks noChangeArrowheads="1"/>
          </p:cNvSpPr>
          <p:nvPr/>
        </p:nvSpPr>
        <p:spPr bwMode="auto">
          <a:xfrm>
            <a:off x="0" y="0"/>
            <a:ext cx="9144000" cy="45720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graphicFrame>
        <p:nvGraphicFramePr>
          <p:cNvPr id="102404" name="对象 5"/>
          <p:cNvGraphicFramePr>
            <a:graphicFrameLocks noChangeAspect="1"/>
          </p:cNvGraphicFramePr>
          <p:nvPr/>
        </p:nvGraphicFramePr>
        <p:xfrm>
          <a:off x="1000125" y="1989138"/>
          <a:ext cx="7143750" cy="1785937"/>
        </p:xfrm>
        <a:graphic>
          <a:graphicData uri="http://schemas.openxmlformats.org/presentationml/2006/ole">
            <mc:AlternateContent xmlns:mc="http://schemas.openxmlformats.org/markup-compatibility/2006">
              <mc:Choice xmlns:v="urn:schemas-microsoft-com:vml" Requires="v">
                <p:oleObj spid="_x0000_s102412" name="BMP 图像" r:id="rId3" imgW="4761905" imgH="1190476" progId="Paint.Picture">
                  <p:embed/>
                </p:oleObj>
              </mc:Choice>
              <mc:Fallback>
                <p:oleObj name="BMP 图像" r:id="rId3" imgW="4761905" imgH="1190476" progId="Paint.Picture">
                  <p:embed/>
                  <p:pic>
                    <p:nvPicPr>
                      <p:cNvPr id="0" name="对象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0125" y="1989138"/>
                        <a:ext cx="7143750" cy="178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kumimoji="1" lang="en-US" altLang="zh-CN" sz="4800" dirty="0">
                <a:ea typeface="宋体" pitchFamily="2" charset="-122"/>
              </a:rPr>
              <a:t>4.3 </a:t>
            </a:r>
            <a:r>
              <a:rPr lang="zh-CN" altLang="zh-CN" sz="4800" dirty="0"/>
              <a:t>递归</a:t>
            </a:r>
            <a:endParaRPr kumimoji="1" lang="en-US" altLang="zh-CN" sz="4800" dirty="0">
              <a:ea typeface="宋体" pitchFamily="2" charset="-122"/>
            </a:endParaRPr>
          </a:p>
        </p:txBody>
      </p:sp>
      <p:sp>
        <p:nvSpPr>
          <p:cNvPr id="3" name="文本占位符 2"/>
          <p:cNvSpPr>
            <a:spLocks noGrp="1"/>
          </p:cNvSpPr>
          <p:nvPr>
            <p:ph type="body" idx="1"/>
          </p:nvPr>
        </p:nvSpPr>
        <p:spPr>
          <a:xfrm>
            <a:off x="315913" y="1412875"/>
            <a:ext cx="8843962" cy="5075238"/>
          </a:xfrm>
        </p:spPr>
        <p:txBody>
          <a:bodyPr/>
          <a:lstStyle/>
          <a:p>
            <a:pPr>
              <a:defRPr/>
            </a:pPr>
            <a:r>
              <a:rPr lang="en-US" altLang="zh-CN" dirty="0">
                <a:latin typeface="Arial Unicode MS" pitchFamily="34" charset="-122"/>
                <a:ea typeface="Arial Unicode MS" pitchFamily="34" charset="-122"/>
                <a:cs typeface="Arial Unicode MS" pitchFamily="34" charset="-122"/>
              </a:rPr>
              <a:t># include &lt;</a:t>
            </a:r>
            <a:r>
              <a:rPr lang="en-US" altLang="zh-CN" dirty="0" err="1">
                <a:latin typeface="Arial Unicode MS" pitchFamily="34" charset="-122"/>
                <a:ea typeface="Arial Unicode MS" pitchFamily="34" charset="-122"/>
                <a:cs typeface="Arial Unicode MS" pitchFamily="34" charset="-122"/>
              </a:rPr>
              <a:t>iostream.h</a:t>
            </a:r>
            <a:r>
              <a:rPr lang="en-US" altLang="zh-CN" dirty="0">
                <a:latin typeface="Arial Unicode MS" pitchFamily="34" charset="-122"/>
                <a:ea typeface="Arial Unicode MS" pitchFamily="34" charset="-122"/>
                <a:cs typeface="Arial Unicode MS" pitchFamily="34" charset="-122"/>
              </a:rPr>
              <a:t>&gt;</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void Hanoi (</a:t>
            </a:r>
            <a:r>
              <a:rPr lang="en-US" altLang="zh-CN" dirty="0" err="1">
                <a:latin typeface="Arial Unicode MS" pitchFamily="34" charset="-122"/>
                <a:ea typeface="Arial Unicode MS" pitchFamily="34" charset="-122"/>
                <a:cs typeface="Arial Unicode MS" pitchFamily="34" charset="-122"/>
              </a:rPr>
              <a:t>int</a:t>
            </a:r>
            <a:r>
              <a:rPr lang="en-US" altLang="zh-CN" dirty="0">
                <a:latin typeface="Arial Unicode MS" pitchFamily="34" charset="-122"/>
                <a:ea typeface="Arial Unicode MS" pitchFamily="34" charset="-122"/>
                <a:cs typeface="Arial Unicode MS" pitchFamily="34" charset="-122"/>
              </a:rPr>
              <a:t> n, char A, char B, char C) {</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   //</a:t>
            </a:r>
            <a:r>
              <a:rPr lang="zh-CN" altLang="zh-CN" dirty="0">
                <a:latin typeface="Arial Unicode MS" pitchFamily="34" charset="-122"/>
                <a:ea typeface="Arial Unicode MS" pitchFamily="34" charset="-122"/>
                <a:cs typeface="Arial Unicode MS" pitchFamily="34" charset="-122"/>
              </a:rPr>
              <a:t>把</a:t>
            </a:r>
            <a:r>
              <a:rPr lang="en-US" altLang="zh-CN" dirty="0">
                <a:latin typeface="Arial Unicode MS" pitchFamily="34" charset="-122"/>
                <a:ea typeface="Arial Unicode MS" pitchFamily="34" charset="-122"/>
                <a:cs typeface="Arial Unicode MS" pitchFamily="34" charset="-122"/>
              </a:rPr>
              <a:t>n </a:t>
            </a:r>
            <a:r>
              <a:rPr lang="zh-CN" altLang="zh-CN" dirty="0">
                <a:latin typeface="Arial Unicode MS" pitchFamily="34" charset="-122"/>
                <a:ea typeface="Arial Unicode MS" pitchFamily="34" charset="-122"/>
                <a:cs typeface="Arial Unicode MS" pitchFamily="34" charset="-122"/>
              </a:rPr>
              <a:t>个盘子从</a:t>
            </a:r>
            <a:r>
              <a:rPr lang="en-US" altLang="zh-CN" dirty="0">
                <a:latin typeface="Arial Unicode MS" pitchFamily="34" charset="-122"/>
                <a:ea typeface="Arial Unicode MS" pitchFamily="34" charset="-122"/>
                <a:cs typeface="Arial Unicode MS" pitchFamily="34" charset="-122"/>
              </a:rPr>
              <a:t>A</a:t>
            </a:r>
            <a:r>
              <a:rPr lang="zh-CN" altLang="zh-CN" dirty="0">
                <a:latin typeface="Arial Unicode MS" pitchFamily="34" charset="-122"/>
                <a:ea typeface="Arial Unicode MS" pitchFamily="34" charset="-122"/>
                <a:cs typeface="Arial Unicode MS" pitchFamily="34" charset="-122"/>
              </a:rPr>
              <a:t>针借助</a:t>
            </a:r>
            <a:r>
              <a:rPr lang="en-US" altLang="zh-CN" dirty="0">
                <a:latin typeface="Arial Unicode MS" pitchFamily="34" charset="-122"/>
                <a:ea typeface="Arial Unicode MS" pitchFamily="34" charset="-122"/>
                <a:cs typeface="Arial Unicode MS" pitchFamily="34" charset="-122"/>
              </a:rPr>
              <a:t>B</a:t>
            </a:r>
            <a:r>
              <a:rPr lang="zh-CN" altLang="zh-CN" dirty="0">
                <a:latin typeface="Arial Unicode MS" pitchFamily="34" charset="-122"/>
                <a:ea typeface="Arial Unicode MS" pitchFamily="34" charset="-122"/>
                <a:cs typeface="Arial Unicode MS" pitchFamily="34" charset="-122"/>
              </a:rPr>
              <a:t>针移到</a:t>
            </a:r>
            <a:r>
              <a:rPr lang="en-US" altLang="zh-CN" dirty="0">
                <a:latin typeface="Arial Unicode MS" pitchFamily="34" charset="-122"/>
                <a:ea typeface="Arial Unicode MS" pitchFamily="34" charset="-122"/>
                <a:cs typeface="Arial Unicode MS" pitchFamily="34" charset="-122"/>
              </a:rPr>
              <a:t>C</a:t>
            </a:r>
            <a:r>
              <a:rPr lang="zh-CN" altLang="zh-CN" dirty="0">
                <a:latin typeface="Arial Unicode MS" pitchFamily="34" charset="-122"/>
                <a:ea typeface="Arial Unicode MS" pitchFamily="34" charset="-122"/>
                <a:cs typeface="Arial Unicode MS" pitchFamily="34" charset="-122"/>
              </a:rPr>
              <a:t>针上</a:t>
            </a:r>
          </a:p>
          <a:p>
            <a:pPr>
              <a:defRPr/>
            </a:pPr>
            <a:r>
              <a:rPr lang="en-US" altLang="zh-CN" dirty="0">
                <a:latin typeface="Arial Unicode MS" pitchFamily="34" charset="-122"/>
                <a:ea typeface="Arial Unicode MS" pitchFamily="34" charset="-122"/>
                <a:cs typeface="Arial Unicode MS" pitchFamily="34" charset="-122"/>
              </a:rPr>
              <a:t>      if (n == 1 )            //</a:t>
            </a:r>
            <a:r>
              <a:rPr lang="zh-CN" altLang="zh-CN" dirty="0">
                <a:latin typeface="Arial Unicode MS" pitchFamily="34" charset="-122"/>
                <a:ea typeface="Arial Unicode MS" pitchFamily="34" charset="-122"/>
                <a:cs typeface="Arial Unicode MS" pitchFamily="34" charset="-122"/>
              </a:rPr>
              <a:t>递归出口，一个盘子直接移动</a:t>
            </a:r>
          </a:p>
          <a:p>
            <a:pPr>
              <a:defRPr/>
            </a:pPr>
            <a:r>
              <a:rPr lang="en-US" altLang="zh-CN"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cout</a:t>
            </a:r>
            <a:r>
              <a:rPr lang="en-US" altLang="zh-CN" dirty="0">
                <a:latin typeface="Arial Unicode MS" pitchFamily="34" charset="-122"/>
                <a:ea typeface="Arial Unicode MS" pitchFamily="34" charset="-122"/>
                <a:cs typeface="Arial Unicode MS" pitchFamily="34" charset="-122"/>
              </a:rPr>
              <a:t>&lt;&lt;"Move"&lt;&lt;A&lt;&lt;"to"&lt;&lt;C&lt;&lt;</a:t>
            </a:r>
            <a:r>
              <a:rPr lang="en-US" altLang="zh-CN" dirty="0" err="1">
                <a:latin typeface="Arial Unicode MS" pitchFamily="34" charset="-122"/>
                <a:ea typeface="Arial Unicode MS" pitchFamily="34" charset="-122"/>
                <a:cs typeface="Arial Unicode MS" pitchFamily="34" charset="-122"/>
              </a:rPr>
              <a:t>endl</a:t>
            </a:r>
            <a:r>
              <a:rPr lang="en-US" altLang="zh-CN" dirty="0">
                <a:latin typeface="Arial Unicode MS" pitchFamily="34" charset="-122"/>
                <a:ea typeface="Arial Unicode MS" pitchFamily="34" charset="-122"/>
                <a:cs typeface="Arial Unicode MS" pitchFamily="34" charset="-122"/>
              </a:rPr>
              <a:t>;</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      else  {</a:t>
            </a:r>
          </a:p>
          <a:p>
            <a:pPr>
              <a:defRPr/>
            </a:pPr>
            <a:r>
              <a:rPr lang="en-US" altLang="zh-CN" dirty="0">
                <a:latin typeface="Arial Unicode MS" pitchFamily="34" charset="-122"/>
                <a:ea typeface="Arial Unicode MS" pitchFamily="34" charset="-122"/>
                <a:cs typeface="Arial Unicode MS" pitchFamily="34" charset="-122"/>
              </a:rPr>
              <a:t>             Hanoi (n-1, A, C, B);  </a:t>
            </a:r>
          </a:p>
          <a:p>
            <a:pPr>
              <a:defRPr/>
            </a:pPr>
            <a:r>
              <a:rPr lang="en-US" altLang="zh-CN" dirty="0">
                <a:latin typeface="Arial Unicode MS" pitchFamily="34" charset="-122"/>
                <a:ea typeface="Arial Unicode MS" pitchFamily="34" charset="-122"/>
                <a:cs typeface="Arial Unicode MS" pitchFamily="34" charset="-122"/>
              </a:rPr>
              <a:t>             </a:t>
            </a:r>
            <a:r>
              <a:rPr lang="en-US" altLang="zh-CN" dirty="0" err="1">
                <a:latin typeface="Arial Unicode MS" pitchFamily="34" charset="-122"/>
                <a:ea typeface="Arial Unicode MS" pitchFamily="34" charset="-122"/>
                <a:cs typeface="Arial Unicode MS" pitchFamily="34" charset="-122"/>
              </a:rPr>
              <a:t>cout</a:t>
            </a:r>
            <a:r>
              <a:rPr lang="en-US" altLang="zh-CN" dirty="0">
                <a:latin typeface="Arial Unicode MS" pitchFamily="34" charset="-122"/>
                <a:ea typeface="Arial Unicode MS" pitchFamily="34" charset="-122"/>
                <a:cs typeface="Arial Unicode MS" pitchFamily="34" charset="-122"/>
              </a:rPr>
              <a:t>&lt;&lt;"Move"&lt;&lt;A&lt;&lt;"to"&lt;&lt;C&lt;&lt;</a:t>
            </a:r>
            <a:r>
              <a:rPr lang="en-US" altLang="zh-CN" dirty="0" err="1">
                <a:latin typeface="Arial Unicode MS" pitchFamily="34" charset="-122"/>
                <a:ea typeface="Arial Unicode MS" pitchFamily="34" charset="-122"/>
                <a:cs typeface="Arial Unicode MS" pitchFamily="34" charset="-122"/>
              </a:rPr>
              <a:t>endl</a:t>
            </a:r>
            <a:r>
              <a:rPr lang="en-US" altLang="zh-CN" dirty="0">
                <a:latin typeface="Arial Unicode MS" pitchFamily="34" charset="-122"/>
                <a:ea typeface="Arial Unicode MS" pitchFamily="34" charset="-122"/>
                <a:cs typeface="Arial Unicode MS" pitchFamily="34" charset="-122"/>
              </a:rPr>
              <a:t>;</a:t>
            </a:r>
          </a:p>
          <a:p>
            <a:pPr>
              <a:defRPr/>
            </a:pPr>
            <a:r>
              <a:rPr lang="en-US" altLang="zh-CN" dirty="0">
                <a:latin typeface="Arial Unicode MS" pitchFamily="34" charset="-122"/>
                <a:ea typeface="Arial Unicode MS" pitchFamily="34" charset="-122"/>
                <a:cs typeface="Arial Unicode MS" pitchFamily="34" charset="-122"/>
              </a:rPr>
              <a:t>             Hanoi (n-1, B, A, C);</a:t>
            </a:r>
          </a:p>
          <a:p>
            <a:pPr>
              <a:defRPr/>
            </a:pPr>
            <a:r>
              <a:rPr lang="en-US" altLang="zh-CN" dirty="0">
                <a:latin typeface="Arial Unicode MS" pitchFamily="34" charset="-122"/>
                <a:ea typeface="Arial Unicode MS" pitchFamily="34" charset="-122"/>
                <a:cs typeface="Arial Unicode MS" pitchFamily="34" charset="-122"/>
              </a:rPr>
              <a:t>      }</a:t>
            </a:r>
            <a:endParaRPr lang="zh-CN" altLang="zh-CN" dirty="0">
              <a:latin typeface="Arial Unicode MS" pitchFamily="34" charset="-122"/>
              <a:ea typeface="Arial Unicode MS" pitchFamily="34" charset="-122"/>
              <a:cs typeface="Arial Unicode MS" pitchFamily="34" charset="-122"/>
            </a:endParaRPr>
          </a:p>
          <a:p>
            <a:pPr>
              <a:defRPr/>
            </a:pPr>
            <a:r>
              <a:rPr lang="en-US" altLang="zh-CN" dirty="0">
                <a:latin typeface="Arial Unicode MS" pitchFamily="34" charset="-122"/>
                <a:ea typeface="Arial Unicode MS" pitchFamily="34" charset="-122"/>
                <a:cs typeface="Arial Unicode MS" pitchFamily="34" charset="-122"/>
              </a:rPr>
              <a:t>}</a:t>
            </a:r>
            <a:endParaRPr lang="zh-CN" altLang="zh-CN" dirty="0">
              <a:latin typeface="Arial Unicode MS" pitchFamily="34" charset="-122"/>
              <a:ea typeface="Arial Unicode MS" pitchFamily="34" charset="-122"/>
              <a:cs typeface="Arial Unicode MS" pitchFamily="34" charset="-122"/>
            </a:endParaRPr>
          </a:p>
        </p:txBody>
      </p:sp>
    </p:spTree>
  </p:cSld>
  <p:clrMapOvr>
    <a:masterClrMapping/>
  </p:clrMapOvr>
  <p:transition>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递归过程与递归工作栈</a:t>
            </a:r>
            <a:endParaRPr kumimoji="1" lang="en-US" altLang="zh-CN" sz="4800" dirty="0">
              <a:ea typeface="宋体" pitchFamily="2" charset="-122"/>
            </a:endParaRPr>
          </a:p>
        </p:txBody>
      </p:sp>
      <p:sp>
        <p:nvSpPr>
          <p:cNvPr id="3" name="文本占位符 2"/>
          <p:cNvSpPr>
            <a:spLocks noGrp="1"/>
          </p:cNvSpPr>
          <p:nvPr>
            <p:ph type="body" idx="1"/>
          </p:nvPr>
        </p:nvSpPr>
        <p:spPr>
          <a:xfrm>
            <a:off x="315913" y="1412875"/>
            <a:ext cx="8843962" cy="2844800"/>
          </a:xfrm>
        </p:spPr>
        <p:txBody>
          <a:bodyPr/>
          <a:lstStyle/>
          <a:p>
            <a:pPr>
              <a:defRPr/>
            </a:pPr>
            <a:r>
              <a:rPr lang="zh-CN" altLang="zh-CN" dirty="0"/>
              <a:t>一般情况，对一个非递归函数的调用，在函数调用前要保存以下三方面的信息：</a:t>
            </a:r>
          </a:p>
          <a:p>
            <a:pPr>
              <a:defRPr/>
            </a:pPr>
            <a:r>
              <a:rPr lang="zh-CN" altLang="zh-CN" dirty="0"/>
              <a:t>（</a:t>
            </a:r>
            <a:r>
              <a:rPr lang="en-US" altLang="zh-CN" dirty="0"/>
              <a:t>1</a:t>
            </a:r>
            <a:r>
              <a:rPr lang="zh-CN" altLang="zh-CN" dirty="0"/>
              <a:t>）返回地址。</a:t>
            </a:r>
          </a:p>
          <a:p>
            <a:pPr>
              <a:defRPr/>
            </a:pPr>
            <a:r>
              <a:rPr lang="zh-CN" altLang="zh-CN" dirty="0"/>
              <a:t>（</a:t>
            </a:r>
            <a:r>
              <a:rPr lang="en-US" altLang="zh-CN" dirty="0"/>
              <a:t>2</a:t>
            </a:r>
            <a:r>
              <a:rPr lang="zh-CN" altLang="zh-CN" dirty="0"/>
              <a:t>）本函数调用时，与形参结合的实参值。包括函数名和函数参数。</a:t>
            </a:r>
          </a:p>
          <a:p>
            <a:pPr>
              <a:defRPr/>
            </a:pPr>
            <a:r>
              <a:rPr lang="zh-CN" altLang="zh-CN" dirty="0"/>
              <a:t>（</a:t>
            </a:r>
            <a:r>
              <a:rPr lang="en-US" altLang="zh-CN" dirty="0"/>
              <a:t>3</a:t>
            </a:r>
            <a:r>
              <a:rPr lang="zh-CN" altLang="zh-CN" dirty="0"/>
              <a:t>）本函数的局部变量值。</a:t>
            </a: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graphicFrame>
        <p:nvGraphicFramePr>
          <p:cNvPr id="104453" name="对象 4"/>
          <p:cNvGraphicFramePr>
            <a:graphicFrameLocks noChangeAspect="1"/>
          </p:cNvGraphicFramePr>
          <p:nvPr/>
        </p:nvGraphicFramePr>
        <p:xfrm>
          <a:off x="1258888" y="4076700"/>
          <a:ext cx="5372100" cy="1257300"/>
        </p:xfrm>
        <a:graphic>
          <a:graphicData uri="http://schemas.openxmlformats.org/presentationml/2006/ole">
            <mc:AlternateContent xmlns:mc="http://schemas.openxmlformats.org/markup-compatibility/2006">
              <mc:Choice xmlns:v="urn:schemas-microsoft-com:vml" Requires="v">
                <p:oleObj spid="_x0000_s104461" name="公式" r:id="rId3" imgW="1790700" imgH="419100" progId="Equation.3">
                  <p:embed/>
                </p:oleObj>
              </mc:Choice>
              <mc:Fallback>
                <p:oleObj name="公式" r:id="rId3" imgW="1790700" imgH="4191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4076700"/>
                        <a:ext cx="53721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递归过程与递归工作栈</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graphicFrame>
        <p:nvGraphicFramePr>
          <p:cNvPr id="105476" name="对象 4"/>
          <p:cNvGraphicFramePr>
            <a:graphicFrameLocks noChangeAspect="1"/>
          </p:cNvGraphicFramePr>
          <p:nvPr/>
        </p:nvGraphicFramePr>
        <p:xfrm>
          <a:off x="1295400" y="1376363"/>
          <a:ext cx="5372100" cy="1257300"/>
        </p:xfrm>
        <a:graphic>
          <a:graphicData uri="http://schemas.openxmlformats.org/presentationml/2006/ole">
            <mc:AlternateContent xmlns:mc="http://schemas.openxmlformats.org/markup-compatibility/2006">
              <mc:Choice xmlns:v="urn:schemas-microsoft-com:vml" Requires="v">
                <p:oleObj spid="_x0000_s105485" name="公式" r:id="rId3" imgW="1790700" imgH="419100" progId="Equation.3">
                  <p:embed/>
                </p:oleObj>
              </mc:Choice>
              <mc:Fallback>
                <p:oleObj name="公式" r:id="rId3" imgW="1790700" imgH="419100" progId="Equation.3">
                  <p:embed/>
                  <p:pic>
                    <p:nvPicPr>
                      <p:cNvPr id="0" name="对象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400" y="1376363"/>
                        <a:ext cx="53721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7" name="图片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063" y="2852738"/>
            <a:ext cx="6516687" cy="261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递归过程与递归工作栈</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pic>
        <p:nvPicPr>
          <p:cNvPr id="17" name="图片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11750" y="1304925"/>
            <a:ext cx="4032250"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4" name="Picture 2" descr="图4-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952625"/>
            <a:ext cx="4716463" cy="454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fltVal val="0"/>
                                          </p:val>
                                        </p:tav>
                                        <p:tav tm="100000">
                                          <p:val>
                                            <p:strVal val="#ppt_w"/>
                                          </p:val>
                                        </p:tav>
                                      </p:tavLst>
                                    </p:anim>
                                    <p:anim calcmode="lin" valueType="num">
                                      <p:cBhvr>
                                        <p:cTn id="8" dur="1000" fill="hold"/>
                                        <p:tgtEl>
                                          <p:spTgt spid="17"/>
                                        </p:tgtEl>
                                        <p:attrNameLst>
                                          <p:attrName>ppt_h</p:attrName>
                                        </p:attrNameLst>
                                      </p:cBhvr>
                                      <p:tavLst>
                                        <p:tav tm="0">
                                          <p:val>
                                            <p:fltVal val="0"/>
                                          </p:val>
                                        </p:tav>
                                        <p:tav tm="100000">
                                          <p:val>
                                            <p:strVal val="#ppt_h"/>
                                          </p:val>
                                        </p:tav>
                                      </p:tavLst>
                                    </p:anim>
                                    <p:anim calcmode="lin" valueType="num">
                                      <p:cBhvr>
                                        <p:cTn id="9" dur="1000" fill="hold"/>
                                        <p:tgtEl>
                                          <p:spTgt spid="17"/>
                                        </p:tgtEl>
                                        <p:attrNameLst>
                                          <p:attrName>style.rotation</p:attrName>
                                        </p:attrNameLst>
                                      </p:cBhvr>
                                      <p:tavLst>
                                        <p:tav tm="0">
                                          <p:val>
                                            <p:fltVal val="90"/>
                                          </p:val>
                                        </p:tav>
                                        <p:tav tm="100000">
                                          <p:val>
                                            <p:fltVal val="0"/>
                                          </p:val>
                                        </p:tav>
                                      </p:tavLst>
                                    </p:anim>
                                    <p:animEffect transition="in" filter="fade">
                                      <p:cBhvr>
                                        <p:cTn id="10" dur="1000"/>
                                        <p:tgtEl>
                                          <p:spTgt spid="1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nodeType="clickEffect">
                                  <p:stCondLst>
                                    <p:cond delay="0"/>
                                  </p:stCondLst>
                                  <p:childTnLst>
                                    <p:set>
                                      <p:cBhvr>
                                        <p:cTn id="14" dur="1" fill="hold">
                                          <p:stCondLst>
                                            <p:cond delay="0"/>
                                          </p:stCondLst>
                                        </p:cTn>
                                        <p:tgtEl>
                                          <p:spTgt spid="136194"/>
                                        </p:tgtEl>
                                        <p:attrNameLst>
                                          <p:attrName>style.visibility</p:attrName>
                                        </p:attrNameLst>
                                      </p:cBhvr>
                                      <p:to>
                                        <p:strVal val="visible"/>
                                      </p:to>
                                    </p:set>
                                    <p:animEffect transition="in" filter="circle(in)">
                                      <p:cBhvr>
                                        <p:cTn id="15" dur="2000"/>
                                        <p:tgtEl>
                                          <p:spTgt spid="136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消除递归</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107524" name="TextBox 2"/>
          <p:cNvSpPr txBox="1">
            <a:spLocks noChangeArrowheads="1"/>
          </p:cNvSpPr>
          <p:nvPr/>
        </p:nvSpPr>
        <p:spPr bwMode="auto">
          <a:xfrm>
            <a:off x="323850" y="1412875"/>
            <a:ext cx="8243888" cy="209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zh-CN" sz="2800"/>
              <a:t>（</a:t>
            </a:r>
            <a:r>
              <a:rPr lang="en-US" altLang="zh-CN" sz="2800"/>
              <a:t>1</a:t>
            </a:r>
            <a:r>
              <a:rPr lang="zh-CN" altLang="zh-CN" sz="2800"/>
              <a:t>）对于尾递归和单向递归的算法，可用循环结构的算法来替代。</a:t>
            </a:r>
          </a:p>
          <a:p>
            <a:pPr eaLnBrk="1" hangingPunct="1"/>
            <a:r>
              <a:rPr lang="zh-CN" altLang="zh-CN" sz="2800"/>
              <a:t>（</a:t>
            </a:r>
            <a:r>
              <a:rPr lang="en-US" altLang="zh-CN" sz="2800"/>
              <a:t>2</a:t>
            </a:r>
            <a:r>
              <a:rPr lang="zh-CN" altLang="zh-CN" sz="2800"/>
              <a:t>）自己用栈来模拟系统运行时的栈，保存有关的信息，从而用非递归算法来模拟递归算法。</a:t>
            </a:r>
          </a:p>
          <a:p>
            <a:pPr eaLnBrk="1" hangingPunct="1"/>
            <a:endParaRPr lang="zh-CN" altLang="en-US"/>
          </a:p>
        </p:txBody>
      </p:sp>
    </p:spTree>
  </p:cSld>
  <p:clrMapOvr>
    <a:masterClrMapping/>
  </p:clrMapOvr>
  <p:transition>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93775" y="142875"/>
            <a:ext cx="7754938" cy="838200"/>
          </a:xfrm>
        </p:spPr>
        <p:txBody>
          <a:bodyPr/>
          <a:lstStyle/>
          <a:p>
            <a:pPr>
              <a:defRPr/>
            </a:pPr>
            <a:r>
              <a:rPr lang="zh-CN" altLang="zh-CN" sz="4800" dirty="0"/>
              <a:t>尾递归</a:t>
            </a:r>
            <a:r>
              <a:rPr lang="zh-CN" altLang="en-US" sz="4800" dirty="0"/>
              <a:t>的</a:t>
            </a:r>
            <a:r>
              <a:rPr lang="zh-CN" altLang="zh-CN" sz="4800" dirty="0"/>
              <a:t>消除</a:t>
            </a:r>
            <a:endParaRPr kumimoji="1" lang="en-US" altLang="zh-CN" sz="4800" dirty="0">
              <a:ea typeface="宋体" pitchFamily="2" charset="-122"/>
            </a:endParaRPr>
          </a:p>
        </p:txBody>
      </p:sp>
      <p:sp>
        <p:nvSpPr>
          <p:cNvPr id="4" name="Rectangle 2"/>
          <p:cNvSpPr>
            <a:spLocks noChangeArrowheads="1"/>
          </p:cNvSpPr>
          <p:nvPr/>
        </p:nvSpPr>
        <p:spPr bwMode="auto">
          <a:xfrm>
            <a:off x="0" y="0"/>
            <a:ext cx="9144000" cy="0"/>
          </a:xfrm>
          <a:prstGeom prst="rect">
            <a:avLst/>
          </a:prstGeom>
          <a:noFill/>
          <a:ln>
            <a:noFill/>
          </a:ln>
          <a:effectLst>
            <a:prstShdw prst="shdw18" dist="17961" dir="13500000">
              <a:schemeClr val="accent1">
                <a:gamma/>
                <a:shade val="60000"/>
                <a:invGamma/>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nchor="ctr">
            <a:spAutoFit/>
          </a:bodyPr>
          <a:lstStyle/>
          <a:p>
            <a:pPr>
              <a:defRPr/>
            </a:pPr>
            <a:endParaRPr lang="zh-CN" altLang="en-US"/>
          </a:p>
        </p:txBody>
      </p:sp>
      <p:sp>
        <p:nvSpPr>
          <p:cNvPr id="3" name="TextBox 2"/>
          <p:cNvSpPr txBox="1">
            <a:spLocks noChangeArrowheads="1"/>
          </p:cNvSpPr>
          <p:nvPr/>
        </p:nvSpPr>
        <p:spPr bwMode="auto">
          <a:xfrm>
            <a:off x="4005263" y="1306513"/>
            <a:ext cx="5148262" cy="258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t>long fact (</a:t>
            </a:r>
            <a:r>
              <a:rPr lang="en-US" altLang="zh-CN" sz="2400" b="1"/>
              <a:t>int</a:t>
            </a:r>
            <a:r>
              <a:rPr lang="en-US" altLang="zh-CN" sz="2400"/>
              <a:t> n) {</a:t>
            </a:r>
            <a:endParaRPr lang="zh-CN" altLang="zh-CN" sz="2400"/>
          </a:p>
          <a:p>
            <a:pPr eaLnBrk="1" hangingPunct="1"/>
            <a:r>
              <a:rPr lang="en-US" altLang="zh-CN" sz="2400" b="1"/>
              <a:t>     if</a:t>
            </a:r>
            <a:r>
              <a:rPr lang="en-US" altLang="zh-CN" sz="2400"/>
              <a:t> (n == 0)</a:t>
            </a:r>
          </a:p>
          <a:p>
            <a:pPr eaLnBrk="1" hangingPunct="1"/>
            <a:r>
              <a:rPr lang="en-US" altLang="zh-CN" sz="2400"/>
              <a:t>            </a:t>
            </a:r>
            <a:r>
              <a:rPr lang="en-US" altLang="zh-CN" sz="2400" b="1"/>
              <a:t>return</a:t>
            </a:r>
            <a:r>
              <a:rPr lang="en-US" altLang="zh-CN" sz="2400"/>
              <a:t> 1;         </a:t>
            </a:r>
          </a:p>
          <a:p>
            <a:pPr eaLnBrk="1" hangingPunct="1"/>
            <a:r>
              <a:rPr lang="en-US" altLang="zh-CN" sz="2400" b="1"/>
              <a:t>     else</a:t>
            </a:r>
          </a:p>
          <a:p>
            <a:pPr eaLnBrk="1" hangingPunct="1"/>
            <a:r>
              <a:rPr lang="en-US" altLang="zh-CN" sz="2400"/>
              <a:t>            </a:t>
            </a:r>
            <a:r>
              <a:rPr lang="en-US" altLang="zh-CN" sz="2400" b="1"/>
              <a:t>return</a:t>
            </a:r>
            <a:r>
              <a:rPr lang="en-US" altLang="zh-CN" sz="2400"/>
              <a:t>  n * fact(n-1); </a:t>
            </a:r>
            <a:endParaRPr lang="zh-CN" altLang="zh-CN" sz="2400"/>
          </a:p>
          <a:p>
            <a:pPr eaLnBrk="1" hangingPunct="1"/>
            <a:r>
              <a:rPr lang="en-US" altLang="zh-CN" sz="2400"/>
              <a:t>}</a:t>
            </a:r>
            <a:endParaRPr lang="zh-CN" altLang="zh-CN" sz="2400"/>
          </a:p>
          <a:p>
            <a:pPr eaLnBrk="1" hangingPunct="1"/>
            <a:endParaRPr lang="zh-CN" altLang="en-US"/>
          </a:p>
        </p:txBody>
      </p:sp>
      <p:sp>
        <p:nvSpPr>
          <p:cNvPr id="5" name="TextBox 4"/>
          <p:cNvSpPr txBox="1">
            <a:spLocks noChangeArrowheads="1"/>
          </p:cNvSpPr>
          <p:nvPr/>
        </p:nvSpPr>
        <p:spPr bwMode="auto">
          <a:xfrm>
            <a:off x="431800" y="3681413"/>
            <a:ext cx="5148263" cy="269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ts val="600"/>
              </a:spcBef>
            </a:pPr>
            <a:r>
              <a:rPr lang="en-US" altLang="zh-CN" sz="2400"/>
              <a:t> </a:t>
            </a:r>
            <a:r>
              <a:rPr lang="en-US" altLang="zh-CN" sz="2400" b="1"/>
              <a:t>long</a:t>
            </a:r>
            <a:r>
              <a:rPr lang="en-US" altLang="zh-CN" sz="2400"/>
              <a:t> fact(</a:t>
            </a:r>
            <a:r>
              <a:rPr lang="en-US" altLang="zh-CN" sz="2400" b="1"/>
              <a:t>int</a:t>
            </a:r>
            <a:r>
              <a:rPr lang="en-US" altLang="zh-CN" sz="2400"/>
              <a:t> n){</a:t>
            </a:r>
            <a:endParaRPr lang="zh-CN" altLang="zh-CN" sz="2400"/>
          </a:p>
          <a:p>
            <a:pPr eaLnBrk="1" hangingPunct="1">
              <a:spcBef>
                <a:spcPts val="600"/>
              </a:spcBef>
            </a:pPr>
            <a:r>
              <a:rPr lang="en-US" altLang="zh-CN" sz="2400"/>
              <a:t>     </a:t>
            </a:r>
            <a:r>
              <a:rPr lang="en-US" altLang="zh-CN" sz="2400" b="1"/>
              <a:t> int</a:t>
            </a:r>
            <a:r>
              <a:rPr lang="en-US" altLang="zh-CN" sz="2400"/>
              <a:t> product=1;</a:t>
            </a:r>
            <a:endParaRPr lang="zh-CN" altLang="zh-CN" sz="2400"/>
          </a:p>
          <a:p>
            <a:pPr eaLnBrk="1" hangingPunct="1">
              <a:spcBef>
                <a:spcPts val="600"/>
              </a:spcBef>
            </a:pPr>
            <a:r>
              <a:rPr lang="en-US" altLang="zh-CN" sz="2400"/>
              <a:t>      </a:t>
            </a:r>
            <a:r>
              <a:rPr lang="en-US" altLang="zh-CN" sz="2400" b="1"/>
              <a:t>for</a:t>
            </a:r>
            <a:r>
              <a:rPr lang="en-US" altLang="zh-CN" sz="2400"/>
              <a:t> (</a:t>
            </a:r>
            <a:r>
              <a:rPr lang="en-US" altLang="zh-CN" sz="2400" b="1"/>
              <a:t>int</a:t>
            </a:r>
            <a:r>
              <a:rPr lang="en-US" altLang="zh-CN" sz="2400"/>
              <a:t> i=1; i&lt;=n; i++)</a:t>
            </a:r>
            <a:endParaRPr lang="zh-CN" altLang="zh-CN" sz="2400"/>
          </a:p>
          <a:p>
            <a:pPr eaLnBrk="1" hangingPunct="1">
              <a:spcBef>
                <a:spcPts val="600"/>
              </a:spcBef>
            </a:pPr>
            <a:r>
              <a:rPr lang="en-US" altLang="zh-CN" sz="2400"/>
              <a:t>           product= product</a:t>
            </a:r>
            <a:r>
              <a:rPr lang="en-US" altLang="zh-CN" sz="2400">
                <a:sym typeface="Symbol" pitchFamily="18" charset="2"/>
              </a:rPr>
              <a:t></a:t>
            </a:r>
            <a:r>
              <a:rPr lang="en-US" altLang="zh-CN" sz="2400"/>
              <a:t>i</a:t>
            </a:r>
            <a:endParaRPr lang="zh-CN" altLang="zh-CN" sz="2400"/>
          </a:p>
          <a:p>
            <a:pPr eaLnBrk="1" hangingPunct="1">
              <a:spcBef>
                <a:spcPts val="600"/>
              </a:spcBef>
            </a:pPr>
            <a:r>
              <a:rPr lang="en-US" altLang="zh-CN" sz="2400"/>
              <a:t>      </a:t>
            </a:r>
            <a:r>
              <a:rPr lang="en-US" altLang="zh-CN" sz="2400" b="1"/>
              <a:t>return</a:t>
            </a:r>
            <a:r>
              <a:rPr lang="en-US" altLang="zh-CN" sz="2400"/>
              <a:t> product</a:t>
            </a:r>
          </a:p>
          <a:p>
            <a:pPr eaLnBrk="1" hangingPunct="1">
              <a:spcBef>
                <a:spcPts val="600"/>
              </a:spcBef>
            </a:pPr>
            <a:r>
              <a:rPr lang="en-US" altLang="zh-CN" sz="2400"/>
              <a:t>}</a:t>
            </a:r>
            <a:endParaRPr lang="zh-CN" altLang="en-US" sz="2400"/>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circle(in)">
                                      <p:cBhvr>
                                        <p:cTn id="1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theme/theme1.xml><?xml version="1.0" encoding="utf-8"?>
<a:theme xmlns:a="http://schemas.openxmlformats.org/drawingml/2006/main" name="Default Design">
  <a:themeElements>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rgbClr val="E2ECF6"/>
        </a:solidFill>
        <a:ln w="76200" cap="flat" cmpd="sng" algn="ctr">
          <a:solidFill>
            <a:schemeClr val="accent2"/>
          </a:solid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Default Design 1">
        <a:dk1>
          <a:srgbClr val="005A58"/>
        </a:dk1>
        <a:lt1>
          <a:srgbClr val="FFFFFF"/>
        </a:lt1>
        <a:dk2>
          <a:srgbClr val="008080"/>
        </a:dk2>
        <a:lt2>
          <a:srgbClr val="FFFFCC"/>
        </a:lt2>
        <a:accent1>
          <a:srgbClr val="006462"/>
        </a:accent1>
        <a:accent2>
          <a:srgbClr val="008080"/>
        </a:accent2>
        <a:accent3>
          <a:srgbClr val="AAC0C0"/>
        </a:accent3>
        <a:accent4>
          <a:srgbClr val="DADADA"/>
        </a:accent4>
        <a:accent5>
          <a:srgbClr val="AAB8B7"/>
        </a:accent5>
        <a:accent6>
          <a:srgbClr val="007373"/>
        </a:accent6>
        <a:hlink>
          <a:srgbClr val="00ACA8"/>
        </a:hlink>
        <a:folHlink>
          <a:srgbClr val="004444"/>
        </a:folHlink>
      </a:clrScheme>
      <a:clrMap bg1="dk2" tx1="lt1" bg2="dk1" tx2="lt2" accent1="accent1" accent2="accent2" accent3="accent3" accent4="accent4" accent5="accent5" accent6="accent6" hlink="hlink" folHlink="folHlink"/>
    </a:extraClrScheme>
    <a:extraClrScheme>
      <a:clrScheme name="Default Design 2">
        <a:dk1>
          <a:srgbClr val="342F61"/>
        </a:dk1>
        <a:lt1>
          <a:srgbClr val="FFFFFF"/>
        </a:lt1>
        <a:dk2>
          <a:srgbClr val="8794D5"/>
        </a:dk2>
        <a:lt2>
          <a:srgbClr val="FFFFFF"/>
        </a:lt2>
        <a:accent1>
          <a:srgbClr val="504D80"/>
        </a:accent1>
        <a:accent2>
          <a:srgbClr val="9791CA"/>
        </a:accent2>
        <a:accent3>
          <a:srgbClr val="C3C8E7"/>
        </a:accent3>
        <a:accent4>
          <a:srgbClr val="DADADA"/>
        </a:accent4>
        <a:accent5>
          <a:srgbClr val="B3B2C0"/>
        </a:accent5>
        <a:accent6>
          <a:srgbClr val="8883B7"/>
        </a:accent6>
        <a:hlink>
          <a:srgbClr val="322D5A"/>
        </a:hlink>
        <a:folHlink>
          <a:srgbClr val="544C9E"/>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DBA6"/>
        </a:lt1>
        <a:dk2>
          <a:srgbClr val="000000"/>
        </a:dk2>
        <a:lt2>
          <a:srgbClr val="FFAC31"/>
        </a:lt2>
        <a:accent1>
          <a:srgbClr val="FF9900"/>
        </a:accent1>
        <a:accent2>
          <a:srgbClr val="FFCC80"/>
        </a:accent2>
        <a:accent3>
          <a:srgbClr val="FFEAD0"/>
        </a:accent3>
        <a:accent4>
          <a:srgbClr val="000000"/>
        </a:accent4>
        <a:accent5>
          <a:srgbClr val="FFCAAA"/>
        </a:accent5>
        <a:accent6>
          <a:srgbClr val="E7B973"/>
        </a:accent6>
        <a:hlink>
          <a:srgbClr val="E68A00"/>
        </a:hlink>
        <a:folHlink>
          <a:srgbClr val="FF6600"/>
        </a:folHlink>
      </a:clrScheme>
      <a:clrMap bg1="lt1" tx1="dk1" bg2="lt2" tx2="dk2" accent1="accent1" accent2="accent2" accent3="accent3" accent4="accent4" accent5="accent5" accent6="accent6" hlink="hlink" folHlink="folHlink"/>
    </a:extraClrScheme>
    <a:extraClrScheme>
      <a:clrScheme name="Default Design 4">
        <a:dk1>
          <a:srgbClr val="66CCCC"/>
        </a:dk1>
        <a:lt1>
          <a:srgbClr val="FFFFFF"/>
        </a:lt1>
        <a:dk2>
          <a:srgbClr val="2E6B6B"/>
        </a:dk2>
        <a:lt2>
          <a:srgbClr val="2E6B6B"/>
        </a:lt2>
        <a:accent1>
          <a:srgbClr val="9ADEDC"/>
        </a:accent1>
        <a:accent2>
          <a:srgbClr val="45A3A1"/>
        </a:accent2>
        <a:accent3>
          <a:srgbClr val="ADBABA"/>
        </a:accent3>
        <a:accent4>
          <a:srgbClr val="DADADA"/>
        </a:accent4>
        <a:accent5>
          <a:srgbClr val="CAECEB"/>
        </a:accent5>
        <a:accent6>
          <a:srgbClr val="3E9391"/>
        </a:accent6>
        <a:hlink>
          <a:srgbClr val="45A3A1"/>
        </a:hlink>
        <a:folHlink>
          <a:srgbClr val="9ADEDC"/>
        </a:folHlink>
      </a:clrScheme>
      <a:clrMap bg1="dk2" tx1="lt1" bg2="dk1" tx2="lt2" accent1="accent1" accent2="accent2" accent3="accent3" accent4="accent4" accent5="accent5" accent6="accent6" hlink="hlink" folHlink="folHlink"/>
    </a:extraClrScheme>
    <a:extraClrScheme>
      <a:clrScheme name="Default Design 5">
        <a:dk1>
          <a:srgbClr val="B3CCE6"/>
        </a:dk1>
        <a:lt1>
          <a:srgbClr val="FFFFFF"/>
        </a:lt1>
        <a:dk2>
          <a:srgbClr val="6698CC"/>
        </a:dk2>
        <a:lt2>
          <a:srgbClr val="FFFFFF"/>
        </a:lt2>
        <a:accent1>
          <a:srgbClr val="336599"/>
        </a:accent1>
        <a:accent2>
          <a:srgbClr val="2E4C6B"/>
        </a:accent2>
        <a:accent3>
          <a:srgbClr val="B8CAE2"/>
        </a:accent3>
        <a:accent4>
          <a:srgbClr val="DADADA"/>
        </a:accent4>
        <a:accent5>
          <a:srgbClr val="ADB8CA"/>
        </a:accent5>
        <a:accent6>
          <a:srgbClr val="294460"/>
        </a:accent6>
        <a:hlink>
          <a:srgbClr val="0B54A3"/>
        </a:hlink>
        <a:folHlink>
          <a:srgbClr val="0B73E0"/>
        </a:folHlink>
      </a:clrScheme>
      <a:clrMap bg1="dk2" tx1="lt1" bg2="dk1" tx2="lt2" accent1="accent1" accent2="accent2" accent3="accent3" accent4="accent4" accent5="accent5" accent6="accent6" hlink="hlink" folHlink="folHlink"/>
    </a:extraClrScheme>
    <a:extraClrScheme>
      <a:clrScheme name="Default Design 6">
        <a:dk1>
          <a:srgbClr val="496B2E"/>
        </a:dk1>
        <a:lt1>
          <a:srgbClr val="CCE3B5"/>
        </a:lt1>
        <a:dk2>
          <a:srgbClr val="619933"/>
        </a:dk2>
        <a:lt2>
          <a:srgbClr val="F2F8ED"/>
        </a:lt2>
        <a:accent1>
          <a:srgbClr val="94CC66"/>
        </a:accent1>
        <a:accent2>
          <a:srgbClr val="FFFFFF"/>
        </a:accent2>
        <a:accent3>
          <a:srgbClr val="E2EFD7"/>
        </a:accent3>
        <a:accent4>
          <a:srgbClr val="3D5A26"/>
        </a:accent4>
        <a:accent5>
          <a:srgbClr val="C8E2B8"/>
        </a:accent5>
        <a:accent6>
          <a:srgbClr val="E7E7E7"/>
        </a:accent6>
        <a:hlink>
          <a:srgbClr val="4891EA"/>
        </a:hlink>
        <a:folHlink>
          <a:srgbClr val="7AAFF0"/>
        </a:folHlink>
      </a:clrScheme>
      <a:clrMap bg1="lt1" tx1="dk1" bg2="lt2" tx2="dk2" accent1="accent1" accent2="accent2" accent3="accent3" accent4="accent4" accent5="accent5" accent6="accent6" hlink="hlink" folHlink="folHlink"/>
    </a:extraClrScheme>
    <a:extraClrScheme>
      <a:clrScheme name="Default Design 7">
        <a:dk1>
          <a:srgbClr val="003366"/>
        </a:dk1>
        <a:lt1>
          <a:srgbClr val="6698CC"/>
        </a:lt1>
        <a:dk2>
          <a:srgbClr val="FFFFFF"/>
        </a:dk2>
        <a:lt2>
          <a:srgbClr val="B3CCE6"/>
        </a:lt2>
        <a:accent1>
          <a:srgbClr val="336599"/>
        </a:accent1>
        <a:accent2>
          <a:srgbClr val="2E4C6B"/>
        </a:accent2>
        <a:accent3>
          <a:srgbClr val="B8CAE2"/>
        </a:accent3>
        <a:accent4>
          <a:srgbClr val="002A56"/>
        </a:accent4>
        <a:accent5>
          <a:srgbClr val="ADB8CA"/>
        </a:accent5>
        <a:accent6>
          <a:srgbClr val="294460"/>
        </a:accent6>
        <a:hlink>
          <a:srgbClr val="0B54A3"/>
        </a:hlink>
        <a:folHlink>
          <a:srgbClr val="0B73E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7961</TotalTime>
  <Words>7104</Words>
  <Application>Microsoft Macintosh PowerPoint</Application>
  <PresentationFormat>On-screen Show (4:3)</PresentationFormat>
  <Paragraphs>845</Paragraphs>
  <Slides>105</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3</vt:i4>
      </vt:variant>
      <vt:variant>
        <vt:lpstr>Slide Titles</vt:lpstr>
      </vt:variant>
      <vt:variant>
        <vt:i4>105</vt:i4>
      </vt:variant>
    </vt:vector>
  </HeadingPairs>
  <TitlesOfParts>
    <vt:vector size="118" baseType="lpstr">
      <vt:lpstr>Arial Unicode MS</vt:lpstr>
      <vt:lpstr>楷体_GB2312</vt:lpstr>
      <vt:lpstr>黑体</vt:lpstr>
      <vt:lpstr>宋体</vt:lpstr>
      <vt:lpstr>Arial</vt:lpstr>
      <vt:lpstr>Calibri</vt:lpstr>
      <vt:lpstr>Times New Roman</vt:lpstr>
      <vt:lpstr>Wingdings</vt:lpstr>
      <vt:lpstr>Wingdings 2</vt:lpstr>
      <vt:lpstr>Default Design</vt:lpstr>
      <vt:lpstr>Visio</vt:lpstr>
      <vt:lpstr>BMP 图像</vt:lpstr>
      <vt:lpstr>公式</vt:lpstr>
      <vt:lpstr>数据结构—C++实现</vt:lpstr>
      <vt:lpstr>第4章   栈和队列</vt:lpstr>
      <vt:lpstr>4.1 栈</vt:lpstr>
      <vt:lpstr>PowerPoint Presentation</vt:lpstr>
      <vt:lpstr>栈的实例</vt:lpstr>
      <vt:lpstr>栈的基本操作</vt:lpstr>
      <vt:lpstr>栈的存储结构</vt:lpstr>
      <vt:lpstr>栈的顺序存储结构</vt:lpstr>
      <vt:lpstr>栈的顺序存储结构</vt:lpstr>
      <vt:lpstr>顺序栈的构造函数</vt:lpstr>
      <vt:lpstr>顺序栈的析构函数</vt:lpstr>
      <vt:lpstr>求顺序栈的长度</vt:lpstr>
      <vt:lpstr>判断顺序栈是否为空</vt:lpstr>
      <vt:lpstr>清空顺序栈</vt:lpstr>
      <vt:lpstr>入栈</vt:lpstr>
      <vt:lpstr>取栈顶元素</vt:lpstr>
      <vt:lpstr>出栈</vt:lpstr>
      <vt:lpstr>遍历顺序栈</vt:lpstr>
      <vt:lpstr>两个顺序栈共享一个数组的存储空间</vt:lpstr>
      <vt:lpstr>两个顺序栈共享一个数组的存储空间</vt:lpstr>
      <vt:lpstr>两个顺序栈共享一个数组的存储空间</vt:lpstr>
      <vt:lpstr>栈的链式存储结构</vt:lpstr>
      <vt:lpstr>链栈存储的示例</vt:lpstr>
      <vt:lpstr>链式栈的类模板定义</vt:lpstr>
      <vt:lpstr>链式栈的类模板定义</vt:lpstr>
      <vt:lpstr>链序栈的构造函数</vt:lpstr>
      <vt:lpstr>链序栈的析构函数</vt:lpstr>
      <vt:lpstr>求链式栈的长度</vt:lpstr>
      <vt:lpstr>判断链式栈是否为空</vt:lpstr>
      <vt:lpstr>清空链式栈</vt:lpstr>
      <vt:lpstr>入栈</vt:lpstr>
      <vt:lpstr>取栈顶元素</vt:lpstr>
      <vt:lpstr>出栈</vt:lpstr>
      <vt:lpstr>遍历链式栈</vt:lpstr>
      <vt:lpstr>栈的应用——表达式求值</vt:lpstr>
      <vt:lpstr>后缀表达式的计算</vt:lpstr>
      <vt:lpstr>后缀表达式的计算</vt:lpstr>
      <vt:lpstr>后缀表达式的计算</vt:lpstr>
      <vt:lpstr>后缀表达式的计算</vt:lpstr>
      <vt:lpstr>中缀式转换为后缀式</vt:lpstr>
      <vt:lpstr>判断两个相邻算符的优先级</vt:lpstr>
      <vt:lpstr>判断两个相邻算符的优先级</vt:lpstr>
      <vt:lpstr>调度场算法（Shunting Yard Algorithm）</vt:lpstr>
      <vt:lpstr>中缀式转换为后缀式的算法</vt:lpstr>
      <vt:lpstr>中缀式转换为后缀式的算法</vt:lpstr>
      <vt:lpstr>中缀式转换为后缀式的算法</vt:lpstr>
      <vt:lpstr>中缀式转换为后缀式的算法</vt:lpstr>
      <vt:lpstr>栈的两种存储结构的比较</vt:lpstr>
      <vt:lpstr>4.2 队列</vt:lpstr>
      <vt:lpstr>队列</vt:lpstr>
      <vt:lpstr>队列的示例</vt:lpstr>
      <vt:lpstr>队列的基本操作</vt:lpstr>
      <vt:lpstr>队列的存储结构</vt:lpstr>
      <vt:lpstr>循环队列</vt:lpstr>
      <vt:lpstr>循环队列</vt:lpstr>
      <vt:lpstr>循环队列</vt:lpstr>
      <vt:lpstr>循环队列</vt:lpstr>
      <vt:lpstr>循环队列</vt:lpstr>
      <vt:lpstr>循环队列</vt:lpstr>
      <vt:lpstr>循环队列</vt:lpstr>
      <vt:lpstr>循环队列的类模板定义</vt:lpstr>
      <vt:lpstr>循环队列的类模板定义</vt:lpstr>
      <vt:lpstr>循环队列的构造函数</vt:lpstr>
      <vt:lpstr>循环队列的析构函数</vt:lpstr>
      <vt:lpstr>求循环队列的长度</vt:lpstr>
      <vt:lpstr>判断循环队列是否为空</vt:lpstr>
      <vt:lpstr>清空循环队列</vt:lpstr>
      <vt:lpstr>入队</vt:lpstr>
      <vt:lpstr>取队头元素</vt:lpstr>
      <vt:lpstr>出队</vt:lpstr>
      <vt:lpstr>遍历循环队列</vt:lpstr>
      <vt:lpstr>顺序队列的另一种定义</vt:lpstr>
      <vt:lpstr>链式队列</vt:lpstr>
      <vt:lpstr>链式队列的类模板定义</vt:lpstr>
      <vt:lpstr>链式队列的类模板定义</vt:lpstr>
      <vt:lpstr>链式队列的构造函数</vt:lpstr>
      <vt:lpstr>链式队列的析构函数</vt:lpstr>
      <vt:lpstr>求链式队列的长度</vt:lpstr>
      <vt:lpstr>判断链式队列是否为空</vt:lpstr>
      <vt:lpstr>清空链式队列</vt:lpstr>
      <vt:lpstr>入队</vt:lpstr>
      <vt:lpstr>取队头元素</vt:lpstr>
      <vt:lpstr>出队</vt:lpstr>
      <vt:lpstr>遍历链式队列</vt:lpstr>
      <vt:lpstr>链式队列的变化1</vt:lpstr>
      <vt:lpstr>链式队列的变化2</vt:lpstr>
      <vt:lpstr>队列的应用</vt:lpstr>
      <vt:lpstr>队列的应用</vt:lpstr>
      <vt:lpstr>队列的应用</vt:lpstr>
      <vt:lpstr>队列的应用</vt:lpstr>
      <vt:lpstr>车厢调度</vt:lpstr>
      <vt:lpstr>车厢调度</vt:lpstr>
      <vt:lpstr>4.3 递归</vt:lpstr>
      <vt:lpstr>4.3 递归</vt:lpstr>
      <vt:lpstr>递归过程与递归工作栈</vt:lpstr>
      <vt:lpstr>递归过程与递归工作栈</vt:lpstr>
      <vt:lpstr>递归过程与递归工作栈</vt:lpstr>
      <vt:lpstr>消除递归</vt:lpstr>
      <vt:lpstr>尾递归的消除</vt:lpstr>
      <vt:lpstr>单向递归的消除</vt:lpstr>
      <vt:lpstr>用栈来模拟递归算法</vt:lpstr>
      <vt:lpstr>用栈来模拟递归算法</vt:lpstr>
      <vt:lpstr>用栈来模拟递归算法</vt:lpstr>
      <vt:lpstr>用栈来模拟递归算法</vt:lpstr>
      <vt:lpstr>PowerPoint Presentation</vt:lpstr>
    </vt:vector>
  </TitlesOfParts>
  <Company>Presentation Helper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Circular menus</dc:title>
  <dc:creator>Jonty</dc:creator>
  <cp:lastModifiedBy>W Y</cp:lastModifiedBy>
  <cp:revision>487</cp:revision>
  <dcterms:created xsi:type="dcterms:W3CDTF">2005-03-15T10:04:38Z</dcterms:created>
  <dcterms:modified xsi:type="dcterms:W3CDTF">2021-12-16T17:50:04Z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ublisher">
    <vt:lpwstr>www.presentationhelper.co.uk</vt:lpwstr>
  </property>
</Properties>
</file>