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8" r:id="rId4"/>
    <p:sldId id="261" r:id="rId5"/>
    <p:sldId id="262" r:id="rId6"/>
    <p:sldId id="270" r:id="rId7"/>
    <p:sldId id="271" r:id="rId8"/>
    <p:sldId id="263" r:id="rId9"/>
    <p:sldId id="272" r:id="rId10"/>
    <p:sldId id="264" r:id="rId11"/>
    <p:sldId id="273" r:id="rId12"/>
    <p:sldId id="265" r:id="rId13"/>
    <p:sldId id="266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88" autoAdjust="0"/>
    <p:restoredTop sz="85592" autoAdjust="0"/>
  </p:normalViewPr>
  <p:slideViewPr>
    <p:cSldViewPr snapToGrid="0">
      <p:cViewPr varScale="1">
        <p:scale>
          <a:sx n="86" d="100"/>
          <a:sy n="86" d="100"/>
        </p:scale>
        <p:origin x="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1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A1BD1-BB27-4F47-86A0-3D660141A849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DA314-7374-4F7C-8D0E-BB79E68356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92035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复习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A314-7374-4F7C-8D0E-BB79E683560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443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zh-CN" altLang="en-US" sz="1200" dirty="0" smtClean="0">
                <a:solidFill>
                  <a:srgbClr val="CC0000"/>
                </a:solidFill>
                <a:ea typeface="楷体_GB2312"/>
                <a:cs typeface="楷体_GB2312"/>
              </a:rPr>
              <a:t>连续存放</a:t>
            </a:r>
            <a:endParaRPr lang="en-US" altLang="zh-CN" sz="1200" dirty="0" smtClean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zh-CN" altLang="en-US" sz="1200" dirty="0" smtClean="0">
                <a:solidFill>
                  <a:srgbClr val="000000"/>
                </a:solidFill>
                <a:ea typeface="楷体_GB2312"/>
                <a:cs typeface="楷体_GB2312"/>
              </a:rPr>
              <a:t>任意两个逻辑上相邻的数据元素在物理上也必然相邻。</a:t>
            </a:r>
          </a:p>
          <a:p>
            <a:pPr eaLnBrk="1" hangingPunct="1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lang="zh-CN" altLang="en-US" sz="1200" dirty="0" smtClean="0">
                <a:solidFill>
                  <a:srgbClr val="CC0000"/>
                </a:solidFill>
                <a:ea typeface="楷体_GB2312"/>
                <a:cs typeface="楷体_GB2312"/>
              </a:rPr>
              <a:t>顺序表可以随机访问</a:t>
            </a:r>
            <a:endParaRPr lang="en-US" altLang="zh-CN" sz="1200" dirty="0" smtClean="0">
              <a:solidFill>
                <a:srgbClr val="CC0000"/>
              </a:solidFill>
              <a:ea typeface="楷体_GB2312"/>
              <a:cs typeface="楷体_GB2312"/>
            </a:endParaRPr>
          </a:p>
          <a:p>
            <a:pPr eaLnBrk="1" hangingPunct="1">
              <a:buClr>
                <a:srgbClr val="CC0000"/>
              </a:buClr>
              <a:buFont typeface="Wingdings" pitchFamily="2" charset="2"/>
              <a:buChar char="§"/>
              <a:defRPr/>
            </a:pPr>
            <a:r>
              <a:rPr kumimoji="1" lang="zh-CN" altLang="en-US" sz="1200" dirty="0" smtClean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顺序表中插入和删除一个数据元素的时间复杂度为</a:t>
            </a:r>
            <a:r>
              <a:rPr kumimoji="1" lang="en-US" altLang="zh-CN" sz="1200" dirty="0" smtClean="0">
                <a:solidFill>
                  <a:srgbClr val="0000FF"/>
                </a:solidFill>
                <a:latin typeface="Times New Roman" pitchFamily="18" charset="0"/>
                <a:ea typeface="楷体_GB2312"/>
                <a:cs typeface="楷体_GB2312"/>
              </a:rPr>
              <a:t>O(n)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A314-7374-4F7C-8D0E-BB79E683560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342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>
                <a:ea typeface="+mn-ea"/>
              </a:rPr>
              <a:t>链栈非空，则</a:t>
            </a:r>
            <a:r>
              <a:rPr kumimoji="1" lang="en-US" altLang="zh-CN" dirty="0" smtClean="0">
                <a:ea typeface="+mn-ea"/>
              </a:rPr>
              <a:t>top</a:t>
            </a:r>
            <a:r>
              <a:rPr kumimoji="1" lang="zh-CN" altLang="en-US" dirty="0" smtClean="0">
                <a:ea typeface="+mn-ea"/>
              </a:rPr>
              <a:t>是指向链表的第一个结点</a:t>
            </a:r>
            <a:r>
              <a:rPr kumimoji="1" lang="en-US" altLang="zh-CN" dirty="0" smtClean="0">
                <a:ea typeface="+mn-ea"/>
              </a:rPr>
              <a:t>(</a:t>
            </a:r>
            <a:r>
              <a:rPr kumimoji="1" lang="zh-CN" altLang="en-US" dirty="0" smtClean="0">
                <a:ea typeface="+mn-ea"/>
              </a:rPr>
              <a:t>栈顶结点</a:t>
            </a:r>
            <a:r>
              <a:rPr kumimoji="1" lang="en-US" altLang="zh-CN" dirty="0" smtClean="0">
                <a:ea typeface="+mn-ea"/>
              </a:rPr>
              <a:t>)</a:t>
            </a:r>
            <a:r>
              <a:rPr kumimoji="1" lang="zh-CN" altLang="en-US" dirty="0" smtClean="0">
                <a:ea typeface="+mn-ea"/>
              </a:rPr>
              <a:t>的指针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A314-7374-4F7C-8D0E-BB79E683560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9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b="0" dirty="0" smtClean="0">
                <a:latin typeface="+mn-lt"/>
                <a:ea typeface="+mn-ea"/>
              </a:rPr>
              <a:t>队头指针</a:t>
            </a:r>
            <a:r>
              <a:rPr kumimoji="1" lang="en-US" altLang="zh-CN" b="0" dirty="0" smtClean="0">
                <a:latin typeface="+mn-lt"/>
                <a:ea typeface="+mn-ea"/>
              </a:rPr>
              <a:t>front</a:t>
            </a:r>
            <a:r>
              <a:rPr kumimoji="1" lang="zh-CN" altLang="en-US" b="0" dirty="0" smtClean="0">
                <a:latin typeface="+mn-lt"/>
                <a:ea typeface="+mn-ea"/>
              </a:rPr>
              <a:t>和队尾指针</a:t>
            </a:r>
            <a:r>
              <a:rPr kumimoji="1" lang="en-US" altLang="zh-CN" b="0" dirty="0" smtClean="0">
                <a:latin typeface="+mn-lt"/>
                <a:ea typeface="+mn-ea"/>
              </a:rPr>
              <a:t>rear</a:t>
            </a:r>
            <a:r>
              <a:rPr kumimoji="1" lang="zh-CN" altLang="en-US" b="0" dirty="0" smtClean="0">
                <a:latin typeface="+mn-lt"/>
                <a:ea typeface="+mn-ea"/>
              </a:rPr>
              <a:t>，分别指向单链表的第一个结点</a:t>
            </a:r>
            <a:r>
              <a:rPr kumimoji="1" lang="en-US" altLang="zh-CN" b="0" dirty="0" smtClean="0">
                <a:latin typeface="+mn-lt"/>
                <a:ea typeface="+mn-ea"/>
              </a:rPr>
              <a:t>(</a:t>
            </a:r>
            <a:r>
              <a:rPr kumimoji="1" lang="zh-CN" altLang="en-US" b="0" dirty="0" smtClean="0">
                <a:latin typeface="+mn-lt"/>
                <a:ea typeface="+mn-ea"/>
              </a:rPr>
              <a:t>表的头结点</a:t>
            </a:r>
            <a:r>
              <a:rPr kumimoji="1" lang="en-US" altLang="zh-CN" b="0" dirty="0" smtClean="0">
                <a:latin typeface="+mn-lt"/>
                <a:ea typeface="+mn-ea"/>
              </a:rPr>
              <a:t>)</a:t>
            </a:r>
            <a:r>
              <a:rPr kumimoji="1" lang="zh-CN" altLang="en-US" b="0" dirty="0" smtClean="0">
                <a:latin typeface="+mn-lt"/>
                <a:ea typeface="+mn-ea"/>
              </a:rPr>
              <a:t>和最后一个结点</a:t>
            </a:r>
            <a:r>
              <a:rPr kumimoji="1" lang="en-US" altLang="zh-CN" b="0" dirty="0" smtClean="0">
                <a:latin typeface="+mn-lt"/>
                <a:ea typeface="+mn-ea"/>
              </a:rPr>
              <a:t>(</a:t>
            </a:r>
            <a:r>
              <a:rPr kumimoji="1" lang="zh-CN" altLang="en-US" b="0" dirty="0" smtClean="0">
                <a:latin typeface="+mn-lt"/>
                <a:ea typeface="+mn-ea"/>
              </a:rPr>
              <a:t>队尾结点</a:t>
            </a:r>
            <a:r>
              <a:rPr kumimoji="1" lang="en-US" altLang="zh-CN" b="0" dirty="0" smtClean="0">
                <a:latin typeface="+mn-lt"/>
                <a:ea typeface="+mn-ea"/>
              </a:rPr>
              <a:t>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A314-7374-4F7C-8D0E-BB79E683560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00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DA314-7374-4F7C-8D0E-BB79E683560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3453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54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53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536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25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50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524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419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27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7700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0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15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D93B4-F191-41BF-8DBE-9A786D7F8DFD}" type="datetimeFigureOut">
              <a:rPr lang="zh-CN" altLang="en-US" smtClean="0"/>
              <a:t>2022-02-28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52181-C22C-4256-BDDF-072CAF5CC3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19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数据结构（一）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2075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799765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四、字符串、数组和广义表</a:t>
            </a: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167161" y="1557339"/>
            <a:ext cx="996919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模式匹配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KMP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失效函数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 smtClean="0"/>
              <a:t>数组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存储方式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、稀疏矩阵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三元组顺序表，十字链表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广义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LS = (</a:t>
            </a:r>
            <a:r>
              <a:rPr lang="el-GR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α1 ,α2 , … , α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α1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为广义表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的表头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(head)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(α2 , … , αn 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为广义表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的表尾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(tail) </a:t>
            </a:r>
          </a:p>
        </p:txBody>
      </p:sp>
    </p:spTree>
    <p:extLst>
      <p:ext uri="{BB962C8B-B14F-4D97-AF65-F5344CB8AC3E}">
        <p14:creationId xmlns:p14="http://schemas.microsoft.com/office/powerpoint/2010/main" val="246735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026"/>
          <p:cNvSpPr>
            <a:spLocks noGrp="1" noChangeArrowheads="1"/>
          </p:cNvSpPr>
          <p:nvPr>
            <p:ph type="title" idx="4294967295"/>
          </p:nvPr>
        </p:nvSpPr>
        <p:spPr>
          <a:xfrm>
            <a:off x="1799765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 smtClean="0"/>
              <a:t>四、字符串、数组和广义表</a:t>
            </a: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167161" y="1557339"/>
            <a:ext cx="996919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广义</a:t>
            </a:r>
            <a:r>
              <a:rPr lang="zh-CN" altLang="en-US" dirty="0" smtClean="0"/>
              <a:t>表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LS = (</a:t>
            </a:r>
            <a:r>
              <a:rPr lang="el-GR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α1 ,α2 , … , α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）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α1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为广义表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的表头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(head)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，称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(α2 , … , αn )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为广义表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LS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的表尾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(tail) 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存储结构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应用：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n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元多项式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11557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47850" y="404813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smtClean="0"/>
              <a:t>五、二叉树与树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167161" y="1501775"/>
            <a:ext cx="9998927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二叉树的</a:t>
            </a:r>
            <a:r>
              <a:rPr lang="zh-CN" altLang="en-US" dirty="0" smtClean="0"/>
              <a:t>定义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5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个基本性质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二叉树</a:t>
            </a:r>
            <a:r>
              <a:rPr lang="zh-CN" altLang="en-US" dirty="0" smtClean="0"/>
              <a:t>的遍历：按照</a:t>
            </a:r>
            <a:r>
              <a:rPr lang="zh-CN" altLang="en-US" dirty="0"/>
              <a:t>某种顺序访问二叉树中的每个结点，并使每个结点被访问一次且只被访问一次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4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种遍历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</a:t>
            </a:r>
            <a:r>
              <a:rPr lang="zh-CN" altLang="en-US" dirty="0"/>
              <a:t>二叉树的存储</a:t>
            </a:r>
            <a:r>
              <a:rPr lang="zh-CN" altLang="en-US" dirty="0" smtClean="0"/>
              <a:t>结构</a:t>
            </a:r>
            <a:endParaRPr lang="en-US" altLang="zh-CN" dirty="0" smtClean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  </a:t>
            </a:r>
            <a:r>
              <a:rPr lang="zh-CN" altLang="en-US" dirty="0" smtClean="0">
                <a:latin typeface="Times New Roman" panose="02020603050405020304" pitchFamily="18" charset="0"/>
              </a:rPr>
              <a:t>数组表示、二叉链表、三叉链表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 smtClean="0">
                <a:latin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zh-CN" altLang="en-US" dirty="0"/>
              <a:t>线索</a:t>
            </a:r>
            <a:r>
              <a:rPr lang="zh-CN" altLang="en-US" dirty="0" smtClean="0"/>
              <a:t>二叉树：线索化</a:t>
            </a:r>
            <a:endParaRPr lang="en-US" altLang="zh-CN" dirty="0"/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Times New Roman" panose="02020603050405020304" pitchFamily="18" charset="0"/>
              </a:rPr>
              <a:t>堆：向下调整、向上调整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、哈弗曼</a:t>
            </a:r>
            <a:r>
              <a:rPr lang="zh-CN" altLang="en-US" dirty="0" smtClean="0">
                <a:latin typeface="Times New Roman" panose="02020603050405020304" pitchFamily="18" charset="0"/>
              </a:rPr>
              <a:t>编码：哈夫曼树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5461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872999" y="2564904"/>
            <a:ext cx="6967417" cy="923330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zh-CN" altLang="en-US" sz="5400" b="1" cap="all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祝同学们考试顺利！</a:t>
            </a:r>
          </a:p>
        </p:txBody>
      </p:sp>
    </p:spTree>
    <p:extLst>
      <p:ext uri="{BB962C8B-B14F-4D97-AF65-F5344CB8AC3E}">
        <p14:creationId xmlns:p14="http://schemas.microsoft.com/office/powerpoint/2010/main" val="2751654522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题目类型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一、判断</a:t>
            </a:r>
            <a:r>
              <a:rPr lang="zh-CN" altLang="en-US" dirty="0" smtClean="0"/>
              <a:t>题</a:t>
            </a:r>
            <a:endParaRPr lang="en-US" altLang="zh-CN" dirty="0" smtClean="0"/>
          </a:p>
          <a:p>
            <a:r>
              <a:rPr lang="zh-CN" altLang="en-US" dirty="0" smtClean="0"/>
              <a:t>二</a:t>
            </a:r>
            <a:r>
              <a:rPr lang="zh-CN" altLang="en-US" dirty="0" smtClean="0"/>
              <a:t>、填空</a:t>
            </a:r>
            <a:r>
              <a:rPr lang="zh-CN" altLang="en-US" dirty="0" smtClean="0"/>
              <a:t>题</a:t>
            </a:r>
            <a:endParaRPr lang="zh-CN" altLang="en-US" dirty="0" smtClean="0"/>
          </a:p>
          <a:p>
            <a:r>
              <a:rPr lang="zh-CN" altLang="en-US" dirty="0" smtClean="0"/>
              <a:t>三、</a:t>
            </a:r>
            <a:r>
              <a:rPr lang="zh-CN" altLang="en-US" dirty="0" smtClean="0"/>
              <a:t>选择题</a:t>
            </a:r>
            <a:endParaRPr lang="zh-CN" altLang="en-US" dirty="0" smtClean="0"/>
          </a:p>
          <a:p>
            <a:r>
              <a:rPr lang="zh-CN" altLang="en-US" dirty="0" smtClean="0"/>
              <a:t>四</a:t>
            </a:r>
            <a:r>
              <a:rPr lang="zh-CN" altLang="en-US" dirty="0"/>
              <a:t>、</a:t>
            </a:r>
            <a:r>
              <a:rPr lang="zh-CN" altLang="en-US" dirty="0" smtClean="0"/>
              <a:t>问答题</a:t>
            </a:r>
            <a:endParaRPr lang="en-US" altLang="zh-CN" dirty="0" smtClean="0"/>
          </a:p>
          <a:p>
            <a:r>
              <a:rPr lang="zh-CN" altLang="en-US" dirty="0" smtClean="0"/>
              <a:t>五、</a:t>
            </a:r>
            <a:r>
              <a:rPr lang="zh-CN" altLang="en-US" dirty="0" smtClean="0"/>
              <a:t>应用题</a:t>
            </a:r>
            <a:endParaRPr lang="zh-CN" altLang="en-US" dirty="0" smtClean="0"/>
          </a:p>
          <a:p>
            <a:r>
              <a:rPr lang="zh-CN" altLang="en-US" dirty="0"/>
              <a:t>六</a:t>
            </a:r>
            <a:r>
              <a:rPr lang="zh-CN" altLang="en-US" dirty="0" smtClean="0"/>
              <a:t>、程序填空</a:t>
            </a:r>
            <a:r>
              <a:rPr lang="zh-CN" altLang="en-US" dirty="0" smtClean="0"/>
              <a:t>题</a:t>
            </a:r>
            <a:endParaRPr lang="zh-CN" altLang="en-US" dirty="0" smtClean="0"/>
          </a:p>
          <a:p>
            <a:r>
              <a:rPr lang="zh-CN" altLang="en-US" dirty="0"/>
              <a:t>七</a:t>
            </a:r>
            <a:r>
              <a:rPr lang="zh-CN" altLang="en-US" dirty="0" smtClean="0"/>
              <a:t>、算法设计</a:t>
            </a:r>
            <a:r>
              <a:rPr lang="zh-CN" altLang="en-US" dirty="0" smtClean="0"/>
              <a:t>题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0810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主要内容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、数据结构基本概念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、线性表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、栈与队列</a:t>
            </a:r>
          </a:p>
          <a:p>
            <a:r>
              <a:rPr lang="en-US" altLang="zh-CN" dirty="0" smtClean="0"/>
              <a:t>4</a:t>
            </a:r>
            <a:r>
              <a:rPr lang="zh-CN" altLang="en-US" dirty="0" smtClean="0"/>
              <a:t>、字符串、数组和广义表</a:t>
            </a:r>
          </a:p>
          <a:p>
            <a:r>
              <a:rPr lang="en-US" altLang="zh-CN" dirty="0" smtClean="0"/>
              <a:t>5</a:t>
            </a:r>
            <a:r>
              <a:rPr lang="zh-CN" altLang="en-US" dirty="0" smtClean="0"/>
              <a:t>、二叉树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73184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1070517" y="1524000"/>
            <a:ext cx="9998927" cy="376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宋体" panose="02010600030101010101" pitchFamily="2" charset="-122"/>
              </a:rPr>
              <a:t>1</a:t>
            </a:r>
            <a:r>
              <a:rPr lang="zh-CN" altLang="en-US" dirty="0">
                <a:latin typeface="宋体" panose="02010600030101010101" pitchFamily="2" charset="-122"/>
              </a:rPr>
              <a:t>、</a:t>
            </a:r>
            <a:r>
              <a:rPr lang="zh-CN" altLang="en-US" dirty="0" smtClean="0">
                <a:latin typeface="宋体" panose="02010600030101010101" pitchFamily="2" charset="-122"/>
              </a:rPr>
              <a:t>数据结构：数据</a:t>
            </a:r>
            <a:r>
              <a:rPr lang="en-US" altLang="zh-CN" dirty="0" smtClean="0">
                <a:latin typeface="宋体" panose="02010600030101010101" pitchFamily="2" charset="-122"/>
              </a:rPr>
              <a:t>+</a:t>
            </a:r>
            <a:r>
              <a:rPr lang="zh-CN" altLang="en-US" dirty="0" smtClean="0">
                <a:latin typeface="宋体" panose="02010600030101010101" pitchFamily="2" charset="-122"/>
              </a:rPr>
              <a:t>关系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latin typeface="宋体" panose="02010600030101010101" pitchFamily="2" charset="-122"/>
              </a:rPr>
              <a:t>线性结构、非线性结构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latin typeface="宋体" panose="02010600030101010101" pitchFamily="2" charset="-122"/>
              </a:rPr>
              <a:t>逻辑</a:t>
            </a:r>
            <a:r>
              <a:rPr lang="zh-CN" altLang="en-US" dirty="0">
                <a:latin typeface="宋体" panose="02010600030101010101" pitchFamily="2" charset="-122"/>
              </a:rPr>
              <a:t>结构、物理</a:t>
            </a:r>
            <a:r>
              <a:rPr lang="zh-CN" altLang="en-US" dirty="0" smtClean="0">
                <a:latin typeface="宋体" panose="02010600030101010101" pitchFamily="2" charset="-122"/>
              </a:rPr>
              <a:t>结构（存储结构）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ts val="1440"/>
              </a:spcBef>
            </a:pPr>
            <a:r>
              <a:rPr lang="en-US" altLang="zh-CN" dirty="0" smtClean="0">
                <a:latin typeface="宋体" panose="02010600030101010101" pitchFamily="2" charset="-122"/>
              </a:rPr>
              <a:t>2</a:t>
            </a:r>
            <a:r>
              <a:rPr lang="zh-CN" altLang="en-US" dirty="0" smtClean="0">
                <a:latin typeface="宋体" panose="02010600030101010101" pitchFamily="2" charset="-122"/>
              </a:rPr>
              <a:t>、算法分析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ts val="1440"/>
              </a:spcBef>
              <a:defRPr/>
            </a:pPr>
            <a:r>
              <a:rPr lang="en-US" altLang="zh-CN" dirty="0" smtClean="0">
                <a:latin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</a:rPr>
              <a:t>算法特性：</a:t>
            </a:r>
            <a:r>
              <a:rPr lang="zh-CN" altLang="zh-CN" dirty="0">
                <a:latin typeface="宋体" panose="02010600030101010101" pitchFamily="2" charset="-122"/>
              </a:rPr>
              <a:t>⑴ 输入性 ⑵ 输出</a:t>
            </a:r>
            <a:r>
              <a:rPr lang="zh-CN" altLang="zh-CN" dirty="0" smtClean="0">
                <a:latin typeface="宋体" panose="02010600030101010101" pitchFamily="2" charset="-122"/>
              </a:rPr>
              <a:t>性</a:t>
            </a:r>
            <a:r>
              <a:rPr lang="en-US" altLang="zh-CN" dirty="0" smtClean="0">
                <a:latin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</a:rPr>
              <a:t>⑶</a:t>
            </a:r>
            <a:r>
              <a:rPr lang="zh-CN" altLang="zh-CN" dirty="0" smtClean="0">
                <a:latin typeface="宋体" panose="02010600030101010101" pitchFamily="2" charset="-122"/>
              </a:rPr>
              <a:t>确定性 </a:t>
            </a:r>
            <a:r>
              <a:rPr lang="zh-CN" altLang="zh-CN" dirty="0">
                <a:latin typeface="宋体" panose="02010600030101010101" pitchFamily="2" charset="-122"/>
              </a:rPr>
              <a:t>⑷</a:t>
            </a:r>
            <a:r>
              <a:rPr lang="zh-CN" altLang="zh-CN" dirty="0" smtClean="0">
                <a:latin typeface="宋体" panose="02010600030101010101" pitchFamily="2" charset="-122"/>
              </a:rPr>
              <a:t>有</a:t>
            </a:r>
            <a:r>
              <a:rPr lang="zh-CN" altLang="zh-CN" dirty="0">
                <a:latin typeface="宋体" panose="02010600030101010101" pitchFamily="2" charset="-122"/>
              </a:rPr>
              <a:t>穷性</a:t>
            </a:r>
            <a:r>
              <a:rPr lang="en-US" altLang="zh-CN" dirty="0">
                <a:latin typeface="宋体" panose="02010600030101010101" pitchFamily="2" charset="-122"/>
              </a:rPr>
              <a:t> </a:t>
            </a:r>
            <a:r>
              <a:rPr lang="zh-CN" altLang="zh-CN" dirty="0">
                <a:latin typeface="宋体" panose="02010600030101010101" pitchFamily="2" charset="-122"/>
              </a:rPr>
              <a:t>⑸</a:t>
            </a:r>
            <a:r>
              <a:rPr lang="zh-CN" altLang="zh-CN" dirty="0" smtClean="0">
                <a:latin typeface="宋体" panose="02010600030101010101" pitchFamily="2" charset="-122"/>
              </a:rPr>
              <a:t>有效性</a:t>
            </a:r>
            <a:endParaRPr lang="en-US" altLang="zh-CN" dirty="0" smtClean="0">
              <a:latin typeface="宋体" panose="02010600030101010101" pitchFamily="2" charset="-122"/>
            </a:endParaRPr>
          </a:p>
          <a:p>
            <a:pPr>
              <a:spcBef>
                <a:spcPts val="1440"/>
              </a:spcBef>
              <a:defRPr/>
            </a:pPr>
            <a:r>
              <a:rPr lang="zh-CN" altLang="en-US" dirty="0" smtClean="0">
                <a:latin typeface="宋体" panose="02010600030101010101" pitchFamily="2" charset="-122"/>
              </a:rPr>
              <a:t>  算法</a:t>
            </a:r>
            <a:r>
              <a:rPr lang="zh-CN" altLang="en-US" dirty="0">
                <a:latin typeface="宋体" panose="02010600030101010101" pitchFamily="2" charset="-122"/>
              </a:rPr>
              <a:t>的性能标准</a:t>
            </a:r>
            <a:r>
              <a:rPr lang="zh-CN" altLang="en-US" dirty="0" smtClean="0">
                <a:latin typeface="宋体" panose="02010600030101010101" pitchFamily="2" charset="-122"/>
              </a:rPr>
              <a:t>：</a:t>
            </a:r>
            <a:r>
              <a:rPr lang="zh-CN" altLang="zh-CN" dirty="0" smtClean="0">
                <a:latin typeface="宋体" panose="02010600030101010101" pitchFamily="2" charset="-122"/>
              </a:rPr>
              <a:t>⑴</a:t>
            </a:r>
            <a:r>
              <a:rPr lang="zh-CN" altLang="en-US" dirty="0" smtClean="0">
                <a:latin typeface="宋体" panose="02010600030101010101" pitchFamily="2" charset="-122"/>
              </a:rPr>
              <a:t>正确性 </a:t>
            </a:r>
            <a:r>
              <a:rPr lang="zh-CN" altLang="zh-CN" dirty="0">
                <a:latin typeface="宋体" panose="02010600030101010101" pitchFamily="2" charset="-122"/>
              </a:rPr>
              <a:t>⑵</a:t>
            </a:r>
            <a:r>
              <a:rPr lang="zh-CN" altLang="en-US" dirty="0" smtClean="0">
                <a:latin typeface="宋体" panose="02010600030101010101" pitchFamily="2" charset="-122"/>
              </a:rPr>
              <a:t>可用性 </a:t>
            </a:r>
            <a:r>
              <a:rPr lang="zh-CN" altLang="zh-CN" dirty="0" smtClean="0">
                <a:latin typeface="宋体" panose="02010600030101010101" pitchFamily="2" charset="-122"/>
              </a:rPr>
              <a:t>⑶</a:t>
            </a:r>
            <a:r>
              <a:rPr lang="zh-CN" altLang="en-US" dirty="0" smtClean="0">
                <a:latin typeface="宋体" panose="02010600030101010101" pitchFamily="2" charset="-122"/>
              </a:rPr>
              <a:t>可读性 </a:t>
            </a:r>
            <a:r>
              <a:rPr lang="zh-CN" altLang="zh-CN" dirty="0" smtClean="0">
                <a:latin typeface="宋体" panose="02010600030101010101" pitchFamily="2" charset="-122"/>
              </a:rPr>
              <a:t>⑷</a:t>
            </a:r>
            <a:r>
              <a:rPr lang="zh-CN" altLang="en-US" dirty="0" smtClean="0">
                <a:latin typeface="宋体" panose="02010600030101010101" pitchFamily="2" charset="-122"/>
              </a:rPr>
              <a:t>效率 </a:t>
            </a:r>
            <a:r>
              <a:rPr lang="zh-CN" altLang="zh-CN" dirty="0">
                <a:latin typeface="宋体" panose="02010600030101010101" pitchFamily="2" charset="-122"/>
              </a:rPr>
              <a:t>⑸</a:t>
            </a:r>
            <a:r>
              <a:rPr lang="zh-CN" altLang="en-US" dirty="0" smtClean="0">
                <a:latin typeface="宋体" panose="02010600030101010101" pitchFamily="2" charset="-122"/>
              </a:rPr>
              <a:t>健壮</a:t>
            </a:r>
            <a:r>
              <a:rPr lang="zh-CN" altLang="en-US" dirty="0">
                <a:latin typeface="宋体" panose="02010600030101010101" pitchFamily="2" charset="-122"/>
              </a:rPr>
              <a:t>性</a:t>
            </a:r>
            <a:endParaRPr lang="zh-CN" altLang="zh-CN" dirty="0" smtClean="0">
              <a:latin typeface="宋体" panose="02010600030101010101" pitchFamily="2" charset="-122"/>
            </a:endParaRPr>
          </a:p>
          <a:p>
            <a:pPr eaLnBrk="1" hangingPunct="1">
              <a:spcBef>
                <a:spcPts val="1440"/>
              </a:spcBef>
            </a:pPr>
            <a:r>
              <a:rPr lang="zh-CN" altLang="en-US" dirty="0" smtClean="0">
                <a:latin typeface="宋体" panose="02010600030101010101" pitchFamily="2" charset="-122"/>
              </a:rPr>
              <a:t>  算法</a:t>
            </a:r>
            <a:r>
              <a:rPr lang="zh-CN" altLang="en-US" dirty="0">
                <a:latin typeface="宋体" panose="02010600030101010101" pitchFamily="2" charset="-122"/>
              </a:rPr>
              <a:t>的时间复杂</a:t>
            </a:r>
            <a:r>
              <a:rPr lang="zh-CN" altLang="en-US" dirty="0" smtClean="0">
                <a:latin typeface="宋体" panose="02010600030101010101" pitchFamily="2" charset="-122"/>
              </a:rPr>
              <a:t>度  算法的空间</a:t>
            </a:r>
            <a:r>
              <a:rPr lang="zh-CN" altLang="en-US" dirty="0">
                <a:latin typeface="宋体" panose="02010600030101010101" pitchFamily="2" charset="-122"/>
              </a:rPr>
              <a:t>复杂</a:t>
            </a:r>
            <a:r>
              <a:rPr lang="zh-CN" altLang="en-US" dirty="0" smtClean="0">
                <a:latin typeface="宋体" panose="02010600030101010101" pitchFamily="2" charset="-122"/>
              </a:rPr>
              <a:t>度</a:t>
            </a:r>
            <a:endParaRPr lang="en-US" altLang="zh-CN" dirty="0">
              <a:latin typeface="宋体" panose="02010600030101010101" pitchFamily="2" charset="-122"/>
            </a:endParaRP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279650" y="549276"/>
            <a:ext cx="50292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latin typeface="Times New Roman" panose="02020603050405020304" pitchFamily="18" charset="0"/>
              </a:rPr>
              <a:t>一、基本概念</a:t>
            </a:r>
          </a:p>
        </p:txBody>
      </p:sp>
    </p:spTree>
    <p:extLst>
      <p:ext uri="{BB962C8B-B14F-4D97-AF65-F5344CB8AC3E}">
        <p14:creationId xmlns:p14="http://schemas.microsoft.com/office/powerpoint/2010/main" val="2582989924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85385" y="1773238"/>
            <a:ext cx="9798205" cy="3527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、线性表的</a:t>
            </a:r>
            <a:r>
              <a:rPr kumimoji="1"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endParaRPr kumimoji="1"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L</a:t>
            </a:r>
            <a:r>
              <a:rPr kumimoji="1" lang="en-US" altLang="zh-CN" sz="2400" dirty="0">
                <a:latin typeface="宋体" panose="02010600030101010101" pitchFamily="2" charset="-122"/>
              </a:rPr>
              <a:t>= (a1, a2 , … , an )</a:t>
            </a:r>
            <a:endParaRPr kumimoji="1"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kumimoji="1"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、线性表的基本</a:t>
            </a:r>
            <a:r>
              <a:rPr kumimoji="1" lang="zh-CN" altLang="en-US" sz="2400" dirty="0" smtClean="0">
                <a:latin typeface="宋体" panose="02010600030101010101" pitchFamily="2" charset="-122"/>
                <a:ea typeface="宋体" panose="02010600030101010101" pitchFamily="2" charset="-122"/>
              </a:rPr>
              <a:t>操作</a:t>
            </a:r>
            <a:endParaRPr kumimoji="1"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</a:rPr>
              <a:t>(1) 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初始化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2) </a:t>
            </a:r>
            <a:r>
              <a:rPr kumimoji="1" lang="zh-CN" altLang="en-US" sz="2400" dirty="0">
                <a:latin typeface="宋体" panose="02010600030101010101" pitchFamily="2" charset="-122"/>
              </a:rPr>
              <a:t>求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长度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3) </a:t>
            </a:r>
            <a:r>
              <a:rPr kumimoji="1" lang="zh-CN" altLang="en-US" sz="2400" dirty="0">
                <a:latin typeface="宋体" panose="02010600030101010101" pitchFamily="2" charset="-122"/>
              </a:rPr>
              <a:t>取指定位置的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元素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4) </a:t>
            </a:r>
            <a:r>
              <a:rPr kumimoji="1" lang="zh-CN" altLang="en-US" sz="2400" dirty="0">
                <a:latin typeface="宋体" panose="02010600030101010101" pitchFamily="2" charset="-122"/>
              </a:rPr>
              <a:t>元素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定位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5) </a:t>
            </a:r>
            <a:r>
              <a:rPr kumimoji="1" lang="zh-CN" altLang="en-US" sz="2400" dirty="0">
                <a:latin typeface="宋体" panose="02010600030101010101" pitchFamily="2" charset="-122"/>
              </a:rPr>
              <a:t>修改指定元素的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值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6) </a:t>
            </a:r>
            <a:r>
              <a:rPr kumimoji="1" lang="zh-CN" altLang="en-US" sz="2400" dirty="0">
                <a:latin typeface="宋体" panose="02010600030101010101" pitchFamily="2" charset="-122"/>
              </a:rPr>
              <a:t>插入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元素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7) </a:t>
            </a:r>
            <a:r>
              <a:rPr kumimoji="1" lang="zh-CN" altLang="en-US" sz="2400" dirty="0">
                <a:latin typeface="宋体" panose="02010600030101010101" pitchFamily="2" charset="-122"/>
              </a:rPr>
              <a:t>删除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元素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8) </a:t>
            </a:r>
            <a:r>
              <a:rPr kumimoji="1" lang="zh-CN" altLang="en-US" sz="2400" dirty="0">
                <a:latin typeface="宋体" panose="02010600030101010101" pitchFamily="2" charset="-122"/>
              </a:rPr>
              <a:t>判是否为空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表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(</a:t>
            </a:r>
            <a:r>
              <a:rPr kumimoji="1" lang="en-US" altLang="zh-CN" sz="2400" dirty="0">
                <a:latin typeface="宋体" panose="02010600030101010101" pitchFamily="2" charset="-122"/>
              </a:rPr>
              <a:t>9) 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表</a:t>
            </a:r>
            <a:r>
              <a:rPr kumimoji="1" lang="zh-CN" altLang="en-US" sz="2400" dirty="0">
                <a:latin typeface="宋体" panose="02010600030101010101" pitchFamily="2" charset="-122"/>
              </a:rPr>
              <a:t>清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空</a:t>
            </a:r>
            <a:endParaRPr kumimoji="1" lang="en-US" altLang="zh-CN" sz="24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4638675" y="17049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2208213" y="836614"/>
            <a:ext cx="594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latin typeface="Times New Roman" panose="02020603050405020304" pitchFamily="18" charset="0"/>
              </a:rPr>
              <a:t>二、线性表</a:t>
            </a:r>
          </a:p>
        </p:txBody>
      </p:sp>
    </p:spTree>
    <p:extLst>
      <p:ext uri="{BB962C8B-B14F-4D97-AF65-F5344CB8AC3E}">
        <p14:creationId xmlns:p14="http://schemas.microsoft.com/office/powerpoint/2010/main" val="404093666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1085385" y="1773238"/>
            <a:ext cx="9798205" cy="3896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</a:rPr>
              <a:t>3</a:t>
            </a:r>
            <a:r>
              <a:rPr kumimoji="1" lang="zh-CN" altLang="en-US" sz="2400" dirty="0">
                <a:latin typeface="宋体" panose="02010600030101010101" pitchFamily="2" charset="-122"/>
              </a:rPr>
              <a:t>、线性表的存储结构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</a:rPr>
              <a:t>   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顺序</a:t>
            </a:r>
            <a:r>
              <a:rPr kumimoji="1" lang="zh-CN" altLang="en-US" sz="2400" dirty="0">
                <a:latin typeface="宋体" panose="02010600030101010101" pitchFamily="2" charset="-122"/>
              </a:rPr>
              <a:t>存储与链式存储的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特点</a:t>
            </a:r>
            <a:endParaRPr kumimoji="1" lang="en-US" altLang="zh-CN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latin typeface="宋体" panose="02010600030101010101" pitchFamily="2" charset="-122"/>
              </a:rPr>
              <a:t>   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插入删除的时间复杂度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</a:rPr>
              <a:t>   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单</a:t>
            </a:r>
            <a:r>
              <a:rPr kumimoji="1" lang="zh-CN" altLang="en-US" sz="2400" dirty="0">
                <a:latin typeface="宋体" panose="02010600030101010101" pitchFamily="2" charset="-122"/>
              </a:rPr>
              <a:t>链表、循环链表、双向链表、双向循环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链表</a:t>
            </a:r>
            <a:endParaRPr kumimoji="1" lang="en-US" altLang="zh-CN" sz="2400" dirty="0" smtClean="0">
              <a:latin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>
                <a:latin typeface="宋体" panose="02010600030101010101" pitchFamily="2" charset="-122"/>
              </a:rPr>
              <a:t> </a:t>
            </a:r>
            <a:r>
              <a:rPr kumimoji="1" lang="en-US" altLang="zh-CN" sz="2400" dirty="0" smtClean="0">
                <a:latin typeface="宋体" panose="02010600030101010101" pitchFamily="2" charset="-122"/>
              </a:rPr>
              <a:t>  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有无头节点</a:t>
            </a:r>
            <a:endParaRPr kumimoji="1" lang="en-US" altLang="zh-CN" sz="2400" dirty="0">
              <a:latin typeface="宋体" panose="02010600030101010101" pitchFamily="2" charset="-122"/>
            </a:endParaRPr>
          </a:p>
          <a:p>
            <a:pPr algn="just">
              <a:lnSpc>
                <a:spcPct val="130000"/>
              </a:lnSpc>
              <a:spcBef>
                <a:spcPct val="50000"/>
              </a:spcBef>
              <a:defRPr/>
            </a:pPr>
            <a:r>
              <a:rPr kumimoji="1" lang="en-US" altLang="zh-CN" sz="2400" dirty="0" smtClean="0">
                <a:latin typeface="宋体" panose="02010600030101010101" pitchFamily="2" charset="-122"/>
              </a:rPr>
              <a:t>4</a:t>
            </a:r>
            <a:r>
              <a:rPr kumimoji="1" lang="zh-CN" altLang="en-US" sz="2400" dirty="0" smtClean="0">
                <a:latin typeface="宋体" panose="02010600030101010101" pitchFamily="2" charset="-122"/>
              </a:rPr>
              <a:t>、静态链表</a:t>
            </a:r>
            <a:endParaRPr kumimoji="1" lang="zh-CN" altLang="en-US" sz="2400" dirty="0">
              <a:latin typeface="宋体" panose="02010600030101010101" pitchFamily="2" charset="-122"/>
            </a:endParaRPr>
          </a:p>
        </p:txBody>
      </p:sp>
      <p:sp>
        <p:nvSpPr>
          <p:cNvPr id="11267" name="Rectangle 4"/>
          <p:cNvSpPr>
            <a:spLocks noChangeArrowheads="1"/>
          </p:cNvSpPr>
          <p:nvPr/>
        </p:nvSpPr>
        <p:spPr bwMode="auto">
          <a:xfrm>
            <a:off x="4638675" y="1704976"/>
            <a:ext cx="9144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2208213" y="836614"/>
            <a:ext cx="5943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000">
                <a:latin typeface="Times New Roman" panose="02020603050405020304" pitchFamily="18" charset="0"/>
              </a:rPr>
              <a:t>二、线性表</a:t>
            </a:r>
          </a:p>
        </p:txBody>
      </p:sp>
    </p:spTree>
    <p:extLst>
      <p:ext uri="{BB962C8B-B14F-4D97-AF65-F5344CB8AC3E}">
        <p14:creationId xmlns:p14="http://schemas.microsoft.com/office/powerpoint/2010/main" val="21005978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89" y="336202"/>
            <a:ext cx="9085077" cy="43250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38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70517" y="1557338"/>
            <a:ext cx="9976624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、栈的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限定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仅在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表一端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进行插入或删除操作的特殊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线性表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 后进先出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、栈的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操作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出栈、入栈、判满、判空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、栈的存储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结构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顺序存储、链式存储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、应用：表达式求值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2279650" y="620713"/>
            <a:ext cx="685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</a:rPr>
              <a:t>三、栈与队列</a:t>
            </a:r>
          </a:p>
        </p:txBody>
      </p:sp>
    </p:spTree>
    <p:extLst>
      <p:ext uri="{BB962C8B-B14F-4D97-AF65-F5344CB8AC3E}">
        <p14:creationId xmlns:p14="http://schemas.microsoft.com/office/powerpoint/2010/main" val="1799514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1070517" y="1557338"/>
            <a:ext cx="9976624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、队列的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定义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允许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在表的一端插入元素，而在另一端删除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元素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先进先出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5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、队列的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操作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出队、入队、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判满、判空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、队列的存储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结构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顺序存储：循环队列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  链式存储</a:t>
            </a:r>
            <a:endParaRPr lang="en-US" altLang="zh-CN" dirty="0" smtClean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lang="en-US" altLang="zh-CN" dirty="0" smtClean="0">
                <a:solidFill>
                  <a:srgbClr val="000000"/>
                </a:solidFill>
                <a:latin typeface="宋体" panose="02010600030101010101" pitchFamily="2" charset="-122"/>
              </a:rPr>
              <a:t>7</a:t>
            </a:r>
            <a:r>
              <a:rPr lang="zh-CN" altLang="en-US" dirty="0" smtClean="0">
                <a:solidFill>
                  <a:srgbClr val="000000"/>
                </a:solidFill>
                <a:latin typeface="宋体" panose="02010600030101010101" pitchFamily="2" charset="-122"/>
              </a:rPr>
              <a:t>、递归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12291" name="Text Box 19"/>
          <p:cNvSpPr txBox="1">
            <a:spLocks noChangeArrowheads="1"/>
          </p:cNvSpPr>
          <p:nvPr/>
        </p:nvSpPr>
        <p:spPr bwMode="auto">
          <a:xfrm>
            <a:off x="2279650" y="620713"/>
            <a:ext cx="6858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4400">
                <a:solidFill>
                  <a:srgbClr val="000000"/>
                </a:solidFill>
                <a:latin typeface="宋体" panose="02010600030101010101" pitchFamily="2" charset="-122"/>
              </a:rPr>
              <a:t>三、栈与队列</a:t>
            </a:r>
          </a:p>
        </p:txBody>
      </p:sp>
    </p:spTree>
    <p:extLst>
      <p:ext uri="{BB962C8B-B14F-4D97-AF65-F5344CB8AC3E}">
        <p14:creationId xmlns:p14="http://schemas.microsoft.com/office/powerpoint/2010/main" val="38119980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random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680</Words>
  <Application>Microsoft Office PowerPoint</Application>
  <PresentationFormat>宽屏</PresentationFormat>
  <Paragraphs>93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楷体_GB2312</vt:lpstr>
      <vt:lpstr>宋体</vt:lpstr>
      <vt:lpstr>Arial</vt:lpstr>
      <vt:lpstr>Calibri</vt:lpstr>
      <vt:lpstr>Calibri Light</vt:lpstr>
      <vt:lpstr>Tahoma</vt:lpstr>
      <vt:lpstr>Times New Roman</vt:lpstr>
      <vt:lpstr>Wingdings</vt:lpstr>
      <vt:lpstr>Office 主题</vt:lpstr>
      <vt:lpstr>数据结构（一）</vt:lpstr>
      <vt:lpstr>题目类型</vt:lpstr>
      <vt:lpstr>主要内容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四、字符串、数组和广义表</vt:lpstr>
      <vt:lpstr>四、字符串、数组和广义表</vt:lpstr>
      <vt:lpstr>五、二叉树与树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数据结构（一）</dc:title>
  <dc:creator>山乔Joy</dc:creator>
  <cp:lastModifiedBy>山乔 Joy</cp:lastModifiedBy>
  <cp:revision>27</cp:revision>
  <dcterms:created xsi:type="dcterms:W3CDTF">2015-01-21T14:24:13Z</dcterms:created>
  <dcterms:modified xsi:type="dcterms:W3CDTF">2022-02-28T01:08:04Z</dcterms:modified>
</cp:coreProperties>
</file>