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66" r:id="rId5"/>
    <p:sldMasterId id="2147483879" r:id="rId6"/>
  </p:sldMasterIdLst>
  <p:notesMasterIdLst>
    <p:notesMasterId r:id="rId11"/>
  </p:notesMasterIdLst>
  <p:handoutMasterIdLst>
    <p:handoutMasterId r:id="rId12"/>
  </p:handoutMasterIdLst>
  <p:sldIdLst>
    <p:sldId id="283" r:id="rId7"/>
    <p:sldId id="284" r:id="rId8"/>
    <p:sldId id="286" r:id="rId9"/>
    <p:sldId id="288" r:id="rId10"/>
  </p:sldIdLst>
  <p:sldSz cx="9144000" cy="5143500" type="screen16x9"/>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 uri="{2D200454-40CA-4A62-9FC3-DE9A4176ACB9}">
      <p15:notesGuideLst xmlns:p15="http://schemas.microsoft.com/office/powerpoint/2012/main">
        <p15:guide id="1" orient="horz" pos="2929"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E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84740" autoAdjust="0"/>
  </p:normalViewPr>
  <p:slideViewPr>
    <p:cSldViewPr snapToGrid="0" snapToObjects="1" showGuides="1">
      <p:cViewPr>
        <p:scale>
          <a:sx n="150" d="100"/>
          <a:sy n="150" d="100"/>
        </p:scale>
        <p:origin x="-378" y="-1338"/>
      </p:cViewPr>
      <p:guideLst>
        <p:guide orient="horz" pos="1621"/>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87" d="100"/>
          <a:sy n="87" d="100"/>
        </p:scale>
        <p:origin x="1920" y="84"/>
      </p:cViewPr>
      <p:guideLst>
        <p:guide orient="horz" pos="2929"/>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057405" y="366369"/>
            <a:ext cx="3113087" cy="464820"/>
          </a:xfrm>
          <a:prstGeom prst="rect">
            <a:avLst/>
          </a:prstGeom>
        </p:spPr>
        <p:txBody>
          <a:bodyPr vert="horz" lIns="91440" tIns="45720" rIns="91440" bIns="45720" rtlCol="0"/>
          <a:lstStyle>
            <a:lvl1pPr algn="l">
              <a:defRPr sz="1200"/>
            </a:lvl1pPr>
          </a:lstStyle>
          <a:p>
            <a:endParaRPr lang="en-US" cap="all" dirty="0">
              <a:solidFill>
                <a:schemeClr val="tx2"/>
              </a:solidFill>
              <a:latin typeface="Arial" pitchFamily="34" charset="0"/>
              <a:cs typeface="Arial" pitchFamily="34" charset="0"/>
            </a:endParaRPr>
          </a:p>
        </p:txBody>
      </p:sp>
      <p:sp>
        <p:nvSpPr>
          <p:cNvPr id="3" name="Date Placeholder 2"/>
          <p:cNvSpPr>
            <a:spLocks noGrp="1"/>
          </p:cNvSpPr>
          <p:nvPr>
            <p:ph type="dt" sz="quarter" idx="1"/>
          </p:nvPr>
        </p:nvSpPr>
        <p:spPr>
          <a:xfrm>
            <a:off x="5257805" y="366369"/>
            <a:ext cx="1128711" cy="464820"/>
          </a:xfrm>
          <a:prstGeom prst="rect">
            <a:avLst/>
          </a:prstGeom>
        </p:spPr>
        <p:txBody>
          <a:bodyPr vert="horz" lIns="91440" tIns="45720" rIns="91440" bIns="45720" rtlCol="0"/>
          <a:lstStyle>
            <a:lvl1pPr algn="r">
              <a:defRPr sz="1200"/>
            </a:lvl1pPr>
          </a:lstStyle>
          <a:p>
            <a:fld id="{0129DCB2-666D-443B-B634-60AAAE2CBEAB}" type="datetimeFigureOut">
              <a:rPr lang="en-US" smtClean="0">
                <a:solidFill>
                  <a:schemeClr val="tx2"/>
                </a:solidFill>
                <a:latin typeface="Arial" pitchFamily="34" charset="0"/>
                <a:cs typeface="Arial" pitchFamily="34" charset="0"/>
              </a:rPr>
              <a:t>4/15/2016</a:t>
            </a:fld>
            <a:endParaRPr lang="en-US" dirty="0">
              <a:solidFill>
                <a:schemeClr val="tx2"/>
              </a:solidFill>
              <a:latin typeface="Arial" pitchFamily="34" charset="0"/>
              <a:cs typeface="Arial" pitchFamily="34" charset="0"/>
            </a:endParaRPr>
          </a:p>
        </p:txBody>
      </p:sp>
      <p:sp>
        <p:nvSpPr>
          <p:cNvPr id="9" name="Textbox 3"/>
          <p:cNvSpPr/>
          <p:nvPr/>
        </p:nvSpPr>
        <p:spPr>
          <a:xfrm>
            <a:off x="402986" y="8721896"/>
            <a:ext cx="3026014" cy="156453"/>
          </a:xfrm>
          <a:prstGeom prst="rect">
            <a:avLst/>
          </a:prstGeom>
        </p:spPr>
        <p:txBody>
          <a:bodyPr wrap="square">
            <a:spAutoFit/>
          </a:bodyPr>
          <a:lstStyle/>
          <a:p>
            <a:pPr>
              <a:defRPr/>
            </a:pPr>
            <a:r>
              <a:rPr lang="en-US" sz="400" b="1" kern="100" spc="50" baseline="0" dirty="0" smtClean="0">
                <a:solidFill>
                  <a:schemeClr val="tx2"/>
                </a:solidFill>
                <a:latin typeface="Arial" pitchFamily="34" charset="0"/>
                <a:cs typeface="Arial" pitchFamily="34" charset="0"/>
              </a:rPr>
              <a:t>Copyright © 2014, SAS Institute Inc. All rights reserved.</a:t>
            </a:r>
          </a:p>
        </p:txBody>
      </p:sp>
      <p:sp>
        <p:nvSpPr>
          <p:cNvPr id="5" name="Slide Number Placeholder 4"/>
          <p:cNvSpPr>
            <a:spLocks noGrp="1"/>
          </p:cNvSpPr>
          <p:nvPr>
            <p:ph type="sldNum" sz="quarter" idx="3"/>
          </p:nvPr>
        </p:nvSpPr>
        <p:spPr>
          <a:xfrm>
            <a:off x="3575053" y="8441585"/>
            <a:ext cx="2811463" cy="464820"/>
          </a:xfrm>
          <a:prstGeom prst="rect">
            <a:avLst/>
          </a:prstGeom>
        </p:spPr>
        <p:txBody>
          <a:bodyPr vert="horz" lIns="91440" tIns="45720" rIns="91440" bIns="45720" rtlCol="0" anchor="b"/>
          <a:lstStyle>
            <a:lvl1pPr algn="r">
              <a:defRPr sz="1200"/>
            </a:lvl1pPr>
          </a:lstStyle>
          <a:p>
            <a:fld id="{DB127DA2-341D-4995-A858-42616FD3ECF2}" type="slidenum">
              <a:rPr lang="en-US" smtClean="0">
                <a:solidFill>
                  <a:schemeClr val="tx2"/>
                </a:solidFill>
                <a:latin typeface="Arial" pitchFamily="34" charset="0"/>
                <a:cs typeface="Arial" pitchFamily="34" charset="0"/>
              </a:rPr>
              <a:t>‹#›</a:t>
            </a:fld>
            <a:endParaRPr lang="en-US" dirty="0">
              <a:solidFill>
                <a:schemeClr val="tx2"/>
              </a:solidFill>
              <a:latin typeface="Arial" pitchFamily="34" charset="0"/>
              <a:cs typeface="Arial" pitchFamily="34" charset="0"/>
            </a:endParaRPr>
          </a:p>
        </p:txBody>
      </p:sp>
      <p:pic>
        <p:nvPicPr>
          <p:cNvPr id="8"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994" y="445492"/>
            <a:ext cx="1018358" cy="240873"/>
          </a:xfrm>
          <a:prstGeom prst="rect">
            <a:avLst/>
          </a:prstGeom>
        </p:spPr>
      </p:pic>
    </p:spTree>
    <p:extLst>
      <p:ext uri="{BB962C8B-B14F-4D97-AF65-F5344CB8AC3E}">
        <p14:creationId xmlns:p14="http://schemas.microsoft.com/office/powerpoint/2010/main" val="28230595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057400" y="366816"/>
            <a:ext cx="3113088" cy="464820"/>
          </a:xfrm>
          <a:prstGeom prst="rect">
            <a:avLst/>
          </a:prstGeom>
        </p:spPr>
        <p:txBody>
          <a:bodyPr vert="horz" lIns="91440" tIns="45720" rIns="91440" bIns="45720" rtlCol="0"/>
          <a:lstStyle>
            <a:lvl1pPr algn="l">
              <a:defRPr sz="1200" cap="all" baseline="0">
                <a:solidFill>
                  <a:schemeClr val="tx2"/>
                </a:solidFill>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5257803" y="366816"/>
            <a:ext cx="1128713" cy="464820"/>
          </a:xfrm>
          <a:prstGeom prst="rect">
            <a:avLst/>
          </a:prstGeom>
        </p:spPr>
        <p:txBody>
          <a:bodyPr vert="horz" lIns="91440" tIns="45720" rIns="91440" bIns="45720" rtlCol="0"/>
          <a:lstStyle>
            <a:lvl1pPr algn="r">
              <a:defRPr sz="1200">
                <a:solidFill>
                  <a:schemeClr val="tx2"/>
                </a:solidFill>
                <a:latin typeface="Arial" pitchFamily="34" charset="0"/>
                <a:cs typeface="Arial" pitchFamily="34" charset="0"/>
              </a:defRPr>
            </a:lvl1pPr>
          </a:lstStyle>
          <a:p>
            <a:fld id="{B707393A-A5CC-43F0-840F-48DA71FAE2C9}" type="datetimeFigureOut">
              <a:rPr lang="en-US" smtClean="0"/>
              <a:pPr/>
              <a:t>4/15/2016</a:t>
            </a:fld>
            <a:endParaRPr lang="en-US" dirty="0"/>
          </a:p>
        </p:txBody>
      </p:sp>
      <p:sp>
        <p:nvSpPr>
          <p:cNvPr id="4" name="Slide Image Placeholder 3"/>
          <p:cNvSpPr>
            <a:spLocks noGrp="1" noRot="1" noChangeAspect="1"/>
          </p:cNvSpPr>
          <p:nvPr>
            <p:ph type="sldImg" idx="2"/>
          </p:nvPr>
        </p:nvSpPr>
        <p:spPr>
          <a:xfrm>
            <a:off x="433388" y="930275"/>
            <a:ext cx="6000750" cy="3376613"/>
          </a:xfrm>
          <a:prstGeom prst="rect">
            <a:avLst/>
          </a:prstGeom>
          <a:noFill/>
          <a:ln w="12700">
            <a:solidFill>
              <a:schemeClr val="bg2">
                <a:lumMod val="60000"/>
                <a:lumOff val="40000"/>
              </a:schemeClr>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481016" y="4405902"/>
            <a:ext cx="5905499" cy="4036579"/>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5"/>
          <p:cNvSpPr/>
          <p:nvPr/>
        </p:nvSpPr>
        <p:spPr>
          <a:xfrm>
            <a:off x="408358" y="8721896"/>
            <a:ext cx="3020643" cy="156453"/>
          </a:xfrm>
          <a:prstGeom prst="rect">
            <a:avLst/>
          </a:prstGeom>
        </p:spPr>
        <p:txBody>
          <a:bodyPr wrap="square">
            <a:spAutoFit/>
          </a:bodyPr>
          <a:lstStyle/>
          <a:p>
            <a:pPr>
              <a:defRPr/>
            </a:pPr>
            <a:r>
              <a:rPr lang="en-US" sz="400" b="1" kern="100" spc="50" baseline="0" dirty="0" smtClean="0">
                <a:solidFill>
                  <a:schemeClr val="tx2"/>
                </a:solidFill>
                <a:latin typeface="Arial" pitchFamily="34" charset="0"/>
                <a:cs typeface="Arial" pitchFamily="34" charset="0"/>
              </a:rPr>
              <a:t>Copyright © 2014, SAS Institute Inc. All rights reserved.</a:t>
            </a:r>
          </a:p>
        </p:txBody>
      </p:sp>
      <p:sp>
        <p:nvSpPr>
          <p:cNvPr id="7" name="Slide Number Placeholder 6"/>
          <p:cNvSpPr>
            <a:spLocks noGrp="1"/>
          </p:cNvSpPr>
          <p:nvPr>
            <p:ph type="sldNum" sz="quarter" idx="5"/>
          </p:nvPr>
        </p:nvSpPr>
        <p:spPr>
          <a:xfrm>
            <a:off x="3575053" y="8442479"/>
            <a:ext cx="2811463" cy="464820"/>
          </a:xfrm>
          <a:prstGeom prst="rect">
            <a:avLst/>
          </a:prstGeom>
        </p:spPr>
        <p:txBody>
          <a:bodyPr vert="horz" lIns="91440" tIns="45720" rIns="91440" bIns="45720" rtlCol="0" anchor="b"/>
          <a:lstStyle>
            <a:lvl1pPr algn="r">
              <a:defRPr sz="1200">
                <a:solidFill>
                  <a:schemeClr val="tx2"/>
                </a:solidFill>
                <a:latin typeface="Arial" pitchFamily="34" charset="0"/>
                <a:cs typeface="Arial" pitchFamily="34" charset="0"/>
              </a:defRPr>
            </a:lvl1pPr>
          </a:lstStyle>
          <a:p>
            <a:fld id="{BAE402D1-88AD-43C2-B8BB-8C7904BBCA11}" type="slidenum">
              <a:rPr lang="en-US" smtClean="0"/>
              <a:pPr/>
              <a:t>‹#›</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909" y="445939"/>
            <a:ext cx="1018358" cy="240873"/>
          </a:xfrm>
          <a:prstGeom prst="rect">
            <a:avLst/>
          </a:prstGeom>
        </p:spPr>
      </p:pic>
    </p:spTree>
    <p:extLst>
      <p:ext uri="{BB962C8B-B14F-4D97-AF65-F5344CB8AC3E}">
        <p14:creationId xmlns:p14="http://schemas.microsoft.com/office/powerpoint/2010/main" val="323604440"/>
      </p:ext>
    </p:extLst>
  </p:cSld>
  <p:clrMap bg1="lt1" tx1="dk1" bg2="lt2" tx2="dk2" accent1="accent1" accent2="accent2" accent3="accent3" accent4="accent4" accent5="accent5" accent6="accent6" hlink="hlink" folHlink="folHlink"/>
  <p:notesStyle>
    <a:lvl1pPr marL="0" algn="l" defTabSz="182880" rtl="0" eaLnBrk="1" latinLnBrk="0" hangingPunct="1">
      <a:lnSpc>
        <a:spcPct val="100000"/>
      </a:lnSpc>
      <a:defRPr sz="1200" kern="1200" baseline="0">
        <a:solidFill>
          <a:schemeClr val="tx2"/>
        </a:solidFill>
        <a:effectLst/>
        <a:latin typeface="Arial" pitchFamily="34" charset="0"/>
        <a:ea typeface="+mn-ea"/>
        <a:cs typeface="Arial" pitchFamily="34" charset="0"/>
      </a:defRPr>
    </a:lvl1pPr>
    <a:lvl2pPr marL="457200" algn="l" defTabSz="182880" rtl="0" eaLnBrk="1" latinLnBrk="0" hangingPunct="1">
      <a:lnSpc>
        <a:spcPct val="100000"/>
      </a:lnSpc>
      <a:defRPr sz="1200" kern="1200" baseline="0">
        <a:solidFill>
          <a:schemeClr val="tx2"/>
        </a:solidFill>
        <a:latin typeface="Arial" pitchFamily="34" charset="0"/>
        <a:ea typeface="+mn-ea"/>
        <a:cs typeface="Arial" pitchFamily="34" charset="0"/>
      </a:defRPr>
    </a:lvl2pPr>
    <a:lvl3pPr marL="914400" algn="l" defTabSz="182880" rtl="0" eaLnBrk="1" latinLnBrk="0" hangingPunct="1">
      <a:lnSpc>
        <a:spcPct val="100000"/>
      </a:lnSpc>
      <a:defRPr sz="1200" kern="1200" baseline="0">
        <a:solidFill>
          <a:schemeClr val="tx2"/>
        </a:solidFill>
        <a:latin typeface="Arial" pitchFamily="34" charset="0"/>
        <a:ea typeface="+mn-ea"/>
        <a:cs typeface="Arial" pitchFamily="34" charset="0"/>
      </a:defRPr>
    </a:lvl3pPr>
    <a:lvl4pPr marL="1371600" algn="l" defTabSz="182880" rtl="0" eaLnBrk="1" latinLnBrk="0" hangingPunct="1">
      <a:lnSpc>
        <a:spcPct val="100000"/>
      </a:lnSpc>
      <a:defRPr sz="1200" kern="1200" baseline="0">
        <a:solidFill>
          <a:schemeClr val="tx2"/>
        </a:solidFill>
        <a:latin typeface="Arial" pitchFamily="34" charset="0"/>
        <a:ea typeface="+mn-ea"/>
        <a:cs typeface="Arial" pitchFamily="34" charset="0"/>
      </a:defRPr>
    </a:lvl4pPr>
    <a:lvl5pPr marL="1828800" algn="l" defTabSz="182880" rtl="0" eaLnBrk="1" latinLnBrk="0" hangingPunct="1">
      <a:lnSpc>
        <a:spcPct val="100000"/>
      </a:lnSpc>
      <a:defRPr sz="1200" kern="1200" baseline="0">
        <a:solidFill>
          <a:schemeClr val="tx2"/>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930275"/>
            <a:ext cx="6000750" cy="3376613"/>
          </a:xfrm>
        </p:spPr>
      </p:sp>
      <p:sp>
        <p:nvSpPr>
          <p:cNvPr id="3" name="Notes Placeholder 2"/>
          <p:cNvSpPr>
            <a:spLocks noGrp="1"/>
          </p:cNvSpPr>
          <p:nvPr>
            <p:ph type="body" idx="1"/>
          </p:nvPr>
        </p:nvSpPr>
        <p:spPr/>
        <p:txBody>
          <a:bodyPr/>
          <a:lstStyle/>
          <a:p>
            <a:r>
              <a:rPr lang="en-US" dirty="0" smtClean="0"/>
              <a:t>Next,</a:t>
            </a:r>
            <a:r>
              <a:rPr lang="en-US" baseline="0" dirty="0" smtClean="0"/>
              <a:t> </a:t>
            </a:r>
            <a:r>
              <a:rPr lang="en-US" dirty="0" smtClean="0"/>
              <a:t>let me</a:t>
            </a:r>
            <a:r>
              <a:rPr lang="en-US" baseline="0" dirty="0" smtClean="0"/>
              <a:t> </a:t>
            </a:r>
            <a:r>
              <a:rPr lang="en-US" dirty="0" smtClean="0"/>
              <a:t>show you a real life example</a:t>
            </a:r>
            <a:r>
              <a:rPr lang="en-US" baseline="0" dirty="0" smtClean="0"/>
              <a:t> </a:t>
            </a:r>
            <a:r>
              <a:rPr lang="en-US" dirty="0" smtClean="0"/>
              <a:t>that uses PCA for identifying an</a:t>
            </a:r>
            <a:r>
              <a:rPr lang="en-US" baseline="0" dirty="0" smtClean="0"/>
              <a:t> unknown face.</a:t>
            </a:r>
          </a:p>
          <a:p>
            <a:endParaRPr lang="en-US" baseline="0" dirty="0" smtClean="0"/>
          </a:p>
          <a:p>
            <a:r>
              <a:rPr lang="en-US" baseline="0" dirty="0" smtClean="0"/>
              <a:t>For this example,  I have a training set of 100 images.</a:t>
            </a:r>
          </a:p>
          <a:p>
            <a:endParaRPr lang="en-US" baseline="0" dirty="0" smtClean="0"/>
          </a:p>
          <a:p>
            <a:r>
              <a:rPr lang="en-US" baseline="0" dirty="0" smtClean="0"/>
              <a:t>Suppose each face image is 50 by 50. that means each face image has 25 hundred  pixels or 25 hundred features.</a:t>
            </a:r>
          </a:p>
          <a:p>
            <a:endParaRPr lang="en-US" baseline="0" dirty="0" smtClean="0"/>
          </a:p>
          <a:p>
            <a:r>
              <a:rPr lang="en-US" baseline="0" dirty="0" smtClean="0"/>
              <a:t>PCA does not work directly for the images, so we need to convert each face image to a face vector that is 2500 by 1.</a:t>
            </a:r>
          </a:p>
          <a:p>
            <a:endParaRPr lang="en-US" baseline="0" dirty="0" smtClean="0"/>
          </a:p>
          <a:p>
            <a:r>
              <a:rPr lang="en-US" baseline="0" dirty="0" smtClean="0"/>
              <a:t>Suppose each of the blue face vector  is 2500 by 1 and represents a face image.</a:t>
            </a:r>
          </a:p>
          <a:p>
            <a:endParaRPr lang="en-US" baseline="0" dirty="0" smtClean="0"/>
          </a:p>
          <a:p>
            <a:r>
              <a:rPr lang="en-US" baseline="0" dirty="0" smtClean="0"/>
              <a:t>Next step is to find an average face vector by averaging these face vectors, this average face vector will look like this that has the common features of all face images.</a:t>
            </a:r>
          </a:p>
          <a:p>
            <a:endParaRPr lang="en-US" baseline="0" dirty="0" smtClean="0"/>
          </a:p>
          <a:p>
            <a:r>
              <a:rPr lang="en-US" baseline="0" dirty="0" smtClean="0"/>
              <a:t>Then we will subtract this average vector from each face vector to find the unique feature that defines each face.</a:t>
            </a:r>
          </a:p>
          <a:p>
            <a:endParaRPr lang="en-US" dirty="0" smtClean="0"/>
          </a:p>
          <a:p>
            <a:r>
              <a:rPr lang="en-US" dirty="0" smtClean="0"/>
              <a:t>This is called face normalization.</a:t>
            </a:r>
            <a:r>
              <a:rPr lang="en-US" baseline="0" dirty="0" smtClean="0"/>
              <a:t> Each normalized face vector is shown green bars.</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1</a:t>
            </a:fld>
            <a:endParaRPr lang="en-US" dirty="0"/>
          </a:p>
        </p:txBody>
      </p:sp>
    </p:spTree>
    <p:extLst>
      <p:ext uri="{BB962C8B-B14F-4D97-AF65-F5344CB8AC3E}">
        <p14:creationId xmlns:p14="http://schemas.microsoft.com/office/powerpoint/2010/main" val="1130834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930275"/>
            <a:ext cx="6000750" cy="3376613"/>
          </a:xfrm>
        </p:spPr>
      </p:sp>
      <p:sp>
        <p:nvSpPr>
          <p:cNvPr id="3" name="Notes Placeholder 2"/>
          <p:cNvSpPr>
            <a:spLocks noGrp="1"/>
          </p:cNvSpPr>
          <p:nvPr>
            <p:ph type="body" idx="1"/>
          </p:nvPr>
        </p:nvSpPr>
        <p:spPr/>
        <p:txBody>
          <a:bodyPr/>
          <a:lstStyle/>
          <a:p>
            <a:r>
              <a:rPr lang="en-US" dirty="0" smtClean="0"/>
              <a:t>In the X matrix the rows should be</a:t>
            </a:r>
            <a:r>
              <a:rPr lang="en-US" baseline="0" dirty="0" smtClean="0"/>
              <a:t> samples and column should be features, for this we simply take the transpose of this first matrix.</a:t>
            </a:r>
          </a:p>
          <a:p>
            <a:endParaRPr lang="en-US" baseline="0" dirty="0" smtClean="0"/>
          </a:p>
          <a:p>
            <a:r>
              <a:rPr lang="en-US" baseline="0" dirty="0" smtClean="0"/>
              <a:t>To find the </a:t>
            </a:r>
            <a:r>
              <a:rPr lang="en-US" baseline="0" dirty="0" smtClean="0"/>
              <a:t>principal </a:t>
            </a:r>
            <a:r>
              <a:rPr lang="en-US" baseline="0" dirty="0" smtClean="0"/>
              <a:t>components of the X matrix we need to find the Eigen vectors of its covariance matrix  </a:t>
            </a:r>
            <a:r>
              <a:rPr lang="en-US" baseline="0" dirty="0" err="1" smtClean="0"/>
              <a:t>Cx</a:t>
            </a:r>
            <a:r>
              <a:rPr lang="en-US" baseline="0" dirty="0" smtClean="0"/>
              <a:t> that is 2500 by 2500.</a:t>
            </a:r>
          </a:p>
          <a:p>
            <a:endParaRPr lang="en-US" baseline="0" dirty="0" smtClean="0"/>
          </a:p>
          <a:p>
            <a:r>
              <a:rPr lang="en-US" baseline="0" dirty="0" smtClean="0"/>
              <a:t>This covariance matrix will yield 2500 </a:t>
            </a:r>
            <a:r>
              <a:rPr lang="en-US" baseline="0" dirty="0" smtClean="0"/>
              <a:t>principal </a:t>
            </a:r>
            <a:r>
              <a:rPr lang="en-US" baseline="0" dirty="0" smtClean="0"/>
              <a:t>components.</a:t>
            </a:r>
          </a:p>
          <a:p>
            <a:endParaRPr lang="en-US" baseline="0" dirty="0" smtClean="0"/>
          </a:p>
          <a:p>
            <a:r>
              <a:rPr lang="en-US" baseline="0" dirty="0" smtClean="0"/>
              <a:t>Note that finding the </a:t>
            </a:r>
            <a:r>
              <a:rPr lang="en-US" baseline="0" dirty="0" smtClean="0"/>
              <a:t>principal </a:t>
            </a:r>
            <a:r>
              <a:rPr lang="en-US" baseline="0" dirty="0" smtClean="0"/>
              <a:t>components of this big of a matrix can be </a:t>
            </a:r>
            <a:r>
              <a:rPr lang="en-US" baseline="0" dirty="0" err="1" smtClean="0"/>
              <a:t>computationaly</a:t>
            </a:r>
            <a:r>
              <a:rPr lang="en-US" baseline="0" dirty="0" smtClean="0"/>
              <a:t> intense and there are easy ways to decrease this computation cost by using linear algebra tricks but this is beyond the scope of this </a:t>
            </a:r>
            <a:r>
              <a:rPr lang="en-US" baseline="0" dirty="0" err="1" smtClean="0"/>
              <a:t>presenttaion</a:t>
            </a:r>
            <a:r>
              <a:rPr lang="en-US" baseline="0" dirty="0" smtClean="0"/>
              <a:t>., so I will skip.</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2</a:t>
            </a:fld>
            <a:endParaRPr lang="en-US" dirty="0"/>
          </a:p>
        </p:txBody>
      </p:sp>
    </p:spTree>
    <p:extLst>
      <p:ext uri="{BB962C8B-B14F-4D97-AF65-F5344CB8AC3E}">
        <p14:creationId xmlns:p14="http://schemas.microsoft.com/office/powerpoint/2010/main" val="3488920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930275"/>
            <a:ext cx="6000750" cy="3376613"/>
          </a:xfrm>
        </p:spPr>
      </p:sp>
      <p:sp>
        <p:nvSpPr>
          <p:cNvPr id="3" name="Notes Placeholder 2"/>
          <p:cNvSpPr>
            <a:spLocks noGrp="1"/>
          </p:cNvSpPr>
          <p:nvPr>
            <p:ph type="body" idx="1"/>
          </p:nvPr>
        </p:nvSpPr>
        <p:spPr/>
        <p:txBody>
          <a:bodyPr/>
          <a:lstStyle/>
          <a:p>
            <a:r>
              <a:rPr lang="en-US" dirty="0" smtClean="0"/>
              <a:t>Suppose we found all of the 2500 </a:t>
            </a:r>
            <a:r>
              <a:rPr lang="en-US" dirty="0" smtClean="0"/>
              <a:t>principal </a:t>
            </a:r>
            <a:r>
              <a:rPr lang="en-US" dirty="0" smtClean="0"/>
              <a:t>components,</a:t>
            </a:r>
            <a:r>
              <a:rPr lang="en-US" baseline="0" dirty="0" smtClean="0"/>
              <a:t> suppose first 18 </a:t>
            </a:r>
            <a:r>
              <a:rPr lang="en-US" baseline="0" dirty="0" smtClean="0"/>
              <a:t>principal </a:t>
            </a:r>
            <a:r>
              <a:rPr lang="en-US" baseline="0" dirty="0" smtClean="0"/>
              <a:t>components explains the good deal of the variation in the data.</a:t>
            </a:r>
          </a:p>
          <a:p>
            <a:r>
              <a:rPr lang="en-US" baseline="0" dirty="0" smtClean="0"/>
              <a:t>So instead of using all 2500 </a:t>
            </a:r>
            <a:r>
              <a:rPr lang="en-US" baseline="0" dirty="0" smtClean="0"/>
              <a:t>principal </a:t>
            </a:r>
            <a:r>
              <a:rPr lang="en-US" baseline="0" dirty="0" smtClean="0"/>
              <a:t>components we decrease the dimensionality, by using only 18 </a:t>
            </a:r>
            <a:r>
              <a:rPr lang="en-US" baseline="0" dirty="0" smtClean="0"/>
              <a:t>principal </a:t>
            </a:r>
            <a:r>
              <a:rPr lang="en-US" baseline="0" dirty="0" smtClean="0"/>
              <a:t>components.</a:t>
            </a:r>
          </a:p>
          <a:p>
            <a:r>
              <a:rPr lang="en-US" baseline="0" dirty="0" smtClean="0"/>
              <a:t>Doing this also helps us to remove considerable amount of noise from data. </a:t>
            </a:r>
          </a:p>
          <a:p>
            <a:endParaRPr lang="en-US" baseline="0" dirty="0" smtClean="0"/>
          </a:p>
          <a:p>
            <a:r>
              <a:rPr lang="en-US" baseline="0" dirty="0" smtClean="0"/>
              <a:t>Notice that for each of the </a:t>
            </a:r>
            <a:r>
              <a:rPr lang="en-US" baseline="0" dirty="0" smtClean="0"/>
              <a:t>principal </a:t>
            </a:r>
            <a:r>
              <a:rPr lang="en-US" baseline="0" dirty="0" smtClean="0"/>
              <a:t>component there is a corresponding face image as shown here, we can call these face images as </a:t>
            </a:r>
            <a:r>
              <a:rPr lang="en-US" baseline="0" dirty="0" err="1" smtClean="0"/>
              <a:t>eigen</a:t>
            </a:r>
            <a:r>
              <a:rPr lang="en-US" baseline="0" dirty="0" smtClean="0"/>
              <a:t> faces, or </a:t>
            </a:r>
            <a:r>
              <a:rPr lang="en-US" baseline="0" dirty="0" smtClean="0"/>
              <a:t>principal </a:t>
            </a:r>
            <a:r>
              <a:rPr lang="en-US" baseline="0" dirty="0" smtClean="0"/>
              <a:t>component faces.</a:t>
            </a:r>
            <a:endParaRPr lang="en-US" dirty="0"/>
          </a:p>
        </p:txBody>
      </p:sp>
      <p:sp>
        <p:nvSpPr>
          <p:cNvPr id="4" name="Slide Number Placeholder 3"/>
          <p:cNvSpPr>
            <a:spLocks noGrp="1"/>
          </p:cNvSpPr>
          <p:nvPr>
            <p:ph type="sldNum" sz="quarter" idx="10"/>
          </p:nvPr>
        </p:nvSpPr>
        <p:spPr/>
        <p:txBody>
          <a:bodyPr/>
          <a:lstStyle/>
          <a:p>
            <a:fld id="{BAE402D1-88AD-43C2-B8BB-8C7904BBCA11}" type="slidenum">
              <a:rPr lang="en-US" smtClean="0"/>
              <a:pPr/>
              <a:t>3</a:t>
            </a:fld>
            <a:endParaRPr lang="en-US" dirty="0"/>
          </a:p>
        </p:txBody>
      </p:sp>
    </p:spTree>
    <p:extLst>
      <p:ext uri="{BB962C8B-B14F-4D97-AF65-F5344CB8AC3E}">
        <p14:creationId xmlns:p14="http://schemas.microsoft.com/office/powerpoint/2010/main" val="3843732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3388" y="930275"/>
            <a:ext cx="6000750" cy="3376613"/>
          </a:xfrm>
        </p:spPr>
      </p:sp>
      <p:sp>
        <p:nvSpPr>
          <p:cNvPr id="3" name="Notes Placeholder 2"/>
          <p:cNvSpPr>
            <a:spLocks noGrp="1"/>
          </p:cNvSpPr>
          <p:nvPr>
            <p:ph type="body" idx="1"/>
          </p:nvPr>
        </p:nvSpPr>
        <p:spPr/>
        <p:txBody>
          <a:bodyPr/>
          <a:lstStyle/>
          <a:p>
            <a:r>
              <a:rPr lang="en-US" dirty="0" smtClean="0"/>
              <a:t>Next we will represent each image in the training data as linear combination of </a:t>
            </a:r>
            <a:r>
              <a:rPr lang="en-US" dirty="0" err="1" smtClean="0"/>
              <a:t>eigenfaces</a:t>
            </a:r>
            <a:r>
              <a:rPr lang="en-US" dirty="0" smtClean="0"/>
              <a:t>.</a:t>
            </a:r>
            <a:r>
              <a:rPr lang="en-US" baseline="0" dirty="0" smtClean="0"/>
              <a:t> </a:t>
            </a:r>
          </a:p>
          <a:p>
            <a:endParaRPr lang="en-US" baseline="0" dirty="0" smtClean="0"/>
          </a:p>
          <a:p>
            <a:pPr marL="0" marR="0" indent="0" algn="l" defTabSz="182880" rtl="0" eaLnBrk="1" fontAlgn="auto" latinLnBrk="0" hangingPunct="1">
              <a:lnSpc>
                <a:spcPct val="100000"/>
              </a:lnSpc>
              <a:spcBef>
                <a:spcPts val="0"/>
              </a:spcBef>
              <a:spcAft>
                <a:spcPts val="0"/>
              </a:spcAft>
              <a:buClrTx/>
              <a:buSzTx/>
              <a:buFontTx/>
              <a:buNone/>
              <a:tabLst/>
              <a:defRPr/>
            </a:pPr>
            <a:r>
              <a:rPr lang="en-US" baseline="0" dirty="0" smtClean="0"/>
              <a:t>So for each image in the training data there will be a corresponding weight vector that includes 18 weights. Note that these weight can be found by linear regression.</a:t>
            </a:r>
          </a:p>
          <a:p>
            <a:r>
              <a:rPr lang="en-US" baseline="0" dirty="0" smtClean="0"/>
              <a:t> </a:t>
            </a:r>
          </a:p>
          <a:p>
            <a:r>
              <a:rPr lang="en-US" baseline="0" dirty="0" smtClean="0"/>
              <a:t>In the context of dimension reduction, one measure of success here is the degree to which a reduced presentation can predict the original data.</a:t>
            </a:r>
          </a:p>
          <a:p>
            <a:endParaRPr lang="en-US" baseline="0" dirty="0" smtClean="0"/>
          </a:p>
          <a:p>
            <a:r>
              <a:rPr lang="en-US" baseline="0" dirty="0" smtClean="0"/>
              <a:t>Once you found a weight vector for each of the images in the training data,  you can recognize an unknown face by just using these weights.</a:t>
            </a:r>
          </a:p>
        </p:txBody>
      </p:sp>
      <p:sp>
        <p:nvSpPr>
          <p:cNvPr id="4" name="Slide Number Placeholder 3"/>
          <p:cNvSpPr>
            <a:spLocks noGrp="1"/>
          </p:cNvSpPr>
          <p:nvPr>
            <p:ph type="sldNum" sz="quarter" idx="10"/>
          </p:nvPr>
        </p:nvSpPr>
        <p:spPr/>
        <p:txBody>
          <a:bodyPr/>
          <a:lstStyle/>
          <a:p>
            <a:fld id="{BAE402D1-88AD-43C2-B8BB-8C7904BBCA11}" type="slidenum">
              <a:rPr lang="en-US" smtClean="0"/>
              <a:pPr/>
              <a:t>4</a:t>
            </a:fld>
            <a:endParaRPr lang="en-US" dirty="0"/>
          </a:p>
        </p:txBody>
      </p:sp>
    </p:spTree>
    <p:extLst>
      <p:ext uri="{BB962C8B-B14F-4D97-AF65-F5344CB8AC3E}">
        <p14:creationId xmlns:p14="http://schemas.microsoft.com/office/powerpoint/2010/main" val="17832661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9725" y="2215007"/>
            <a:ext cx="7116763" cy="430887"/>
          </a:xfrm>
        </p:spPr>
        <p:txBody>
          <a:bodyPr anchor="b"/>
          <a:lstStyle>
            <a:lvl1pPr>
              <a:defRPr sz="2200" cap="all" baseline="0">
                <a:solidFill>
                  <a:schemeClr val="bg1"/>
                </a:solidFill>
              </a:defRPr>
            </a:lvl1pPr>
          </a:lstStyle>
          <a:p>
            <a:r>
              <a:rPr lang="en-US" dirty="0" smtClean="0"/>
              <a:t>Click to edit title</a:t>
            </a:r>
            <a:endParaRPr lang="en-US" dirty="0"/>
          </a:p>
        </p:txBody>
      </p:sp>
      <p:sp>
        <p:nvSpPr>
          <p:cNvPr id="8" name="Subtitle 2"/>
          <p:cNvSpPr>
            <a:spLocks noGrp="1"/>
          </p:cNvSpPr>
          <p:nvPr>
            <p:ph type="body" sz="quarter" idx="13" hasCustomPrompt="1"/>
          </p:nvPr>
        </p:nvSpPr>
        <p:spPr>
          <a:xfrm>
            <a:off x="339725" y="2580844"/>
            <a:ext cx="7116763" cy="276999"/>
          </a:xfrm>
        </p:spPr>
        <p:txBody>
          <a:bodyPr wrap="square" anchor="t">
            <a:spAutoFit/>
          </a:bodyPr>
          <a:lstStyle>
            <a:lvl1pPr marL="0" indent="0" algn="r">
              <a:lnSpc>
                <a:spcPct val="100000"/>
              </a:lnSpc>
              <a:buFont typeface="Arial" pitchFamily="34" charset="0"/>
              <a:buNone/>
              <a:defRPr sz="1200" b="1" cap="all" baseline="0">
                <a:solidFill>
                  <a:schemeClr val="bg1"/>
                </a:solidFill>
              </a:defRPr>
            </a:lvl1pPr>
          </a:lstStyle>
          <a:p>
            <a:pPr lvl="0"/>
            <a:r>
              <a:rPr lang="en-US" dirty="0" smtClean="0"/>
              <a:t>Click to edit subtitle</a:t>
            </a:r>
            <a:endParaRPr lang="en-US" dirty="0"/>
          </a:p>
        </p:txBody>
      </p:sp>
      <p:sp>
        <p:nvSpPr>
          <p:cNvPr id="10" name="TextBox 3"/>
          <p:cNvSpPr txBox="1"/>
          <p:nvPr/>
        </p:nvSpPr>
        <p:spPr>
          <a:xfrm>
            <a:off x="0" y="4989612"/>
            <a:ext cx="1931989" cy="153888"/>
          </a:xfrm>
          <a:prstGeom prst="rect">
            <a:avLst/>
          </a:prstGeom>
          <a:noFill/>
        </p:spPr>
        <p:txBody>
          <a:bodyPr wrap="square" anchor="ctr">
            <a:spAutoFit/>
          </a:bodyPr>
          <a:lstStyle/>
          <a:p>
            <a:pPr algn="l" eaLnBrk="0" hangingPunct="0">
              <a:defRPr/>
            </a:pPr>
            <a:r>
              <a:rPr lang="en-US" sz="400" b="0" kern="300" spc="50" dirty="0" smtClean="0">
                <a:solidFill>
                  <a:schemeClr val="accent1"/>
                </a:solidFill>
                <a:latin typeface="Arial"/>
                <a:ea typeface="ＭＳ Ｐゴシック" pitchFamily="34" charset="-128"/>
                <a:cs typeface="Arial"/>
              </a:rPr>
              <a:t>Copyright </a:t>
            </a:r>
            <a:r>
              <a:rPr lang="en-US" sz="400" b="0" kern="300" spc="50" dirty="0">
                <a:solidFill>
                  <a:schemeClr val="accent1"/>
                </a:solidFill>
                <a:latin typeface="Arial"/>
                <a:ea typeface="ＭＳ Ｐゴシック" pitchFamily="34" charset="-128"/>
                <a:cs typeface="Arial"/>
              </a:rPr>
              <a:t>© </a:t>
            </a:r>
            <a:r>
              <a:rPr lang="en-US" sz="400" b="0" kern="300" spc="50" dirty="0" smtClean="0">
                <a:solidFill>
                  <a:schemeClr val="accent1"/>
                </a:solidFill>
                <a:latin typeface="Arial"/>
                <a:ea typeface="ＭＳ Ｐゴシック" pitchFamily="34" charset="-128"/>
                <a:cs typeface="Arial"/>
              </a:rPr>
              <a:t>2014, </a:t>
            </a:r>
            <a:r>
              <a:rPr lang="en-US" sz="400" b="0" kern="300" spc="50" dirty="0">
                <a:solidFill>
                  <a:schemeClr val="accent1"/>
                </a:solidFill>
                <a:latin typeface="Arial"/>
                <a:ea typeface="ＭＳ Ｐゴシック" pitchFamily="34" charset="-128"/>
                <a:cs typeface="Arial"/>
              </a:rPr>
              <a:t>SAS Institute Inc. All rights reserved.</a:t>
            </a:r>
          </a:p>
        </p:txBody>
      </p:sp>
      <p:cxnSp>
        <p:nvCxnSpPr>
          <p:cNvPr id="7" name="Straight Connector 4"/>
          <p:cNvCxnSpPr/>
          <p:nvPr/>
        </p:nvCxnSpPr>
        <p:spPr bwMode="auto">
          <a:xfrm>
            <a:off x="7670800" y="0"/>
            <a:ext cx="0" cy="5143500"/>
          </a:xfrm>
          <a:prstGeom prst="line">
            <a:avLst/>
          </a:prstGeom>
          <a:solidFill>
            <a:schemeClr val="accent1"/>
          </a:solidFill>
          <a:ln w="12700" cap="flat" cmpd="sng" algn="ctr">
            <a:gradFill flip="none" rotWithShape="1">
              <a:gsLst>
                <a:gs pos="0">
                  <a:schemeClr val="accent1"/>
                </a:gs>
                <a:gs pos="100000">
                  <a:schemeClr val="accent1">
                    <a:alpha val="0"/>
                  </a:schemeClr>
                </a:gs>
              </a:gsLst>
              <a:lin ang="5400000" scaled="1"/>
              <a:tileRect/>
            </a:gradFill>
            <a:prstDash val="solid"/>
            <a:round/>
            <a:headEnd type="none" w="med" len="med"/>
            <a:tailEnd type="none" w="med" len="med"/>
          </a:ln>
          <a:effectLst/>
        </p:spPr>
      </p:cxnSp>
      <p:pic>
        <p:nvPicPr>
          <p:cNvPr id="2"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838" y="2378682"/>
            <a:ext cx="725467" cy="386136"/>
          </a:xfrm>
          <a:prstGeom prst="rect">
            <a:avLst/>
          </a:prstGeom>
        </p:spPr>
      </p:pic>
    </p:spTree>
    <p:extLst>
      <p:ext uri="{BB962C8B-B14F-4D97-AF65-F5344CB8AC3E}">
        <p14:creationId xmlns:p14="http://schemas.microsoft.com/office/powerpoint/2010/main" val="1778379046"/>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649" y="309306"/>
            <a:ext cx="8315487" cy="338554"/>
          </a:xfrm>
        </p:spPr>
        <p:txBody>
          <a:bodyPr/>
          <a:lstStyle>
            <a:lvl1pPr algn="l">
              <a:defRPr sz="1600"/>
            </a:lvl1pPr>
          </a:lstStyle>
          <a:p>
            <a:r>
              <a:rPr lang="en-US" dirty="0" smtClean="0"/>
              <a:t>Click to edit title</a:t>
            </a:r>
            <a:endParaRPr lang="en-US" dirty="0"/>
          </a:p>
        </p:txBody>
      </p:sp>
      <p:sp>
        <p:nvSpPr>
          <p:cNvPr id="6" name="TextBox 2"/>
          <p:cNvSpPr txBox="1"/>
          <p:nvPr/>
        </p:nvSpPr>
        <p:spPr>
          <a:xfrm>
            <a:off x="0" y="4989612"/>
            <a:ext cx="1931989" cy="153888"/>
          </a:xfrm>
          <a:prstGeom prst="rect">
            <a:avLst/>
          </a:prstGeom>
          <a:noFill/>
        </p:spPr>
        <p:txBody>
          <a:bodyPr wrap="square" anchor="ctr">
            <a:spAutoFit/>
          </a:bodyPr>
          <a:lstStyle/>
          <a:p>
            <a:pPr algn="l" defTabSz="274320" eaLnBrk="0" hangingPunct="0">
              <a:defRPr/>
            </a:pPr>
            <a:r>
              <a:rPr lang="en-US" sz="400" b="0" kern="300" spc="50" baseline="0" dirty="0" smtClean="0">
                <a:solidFill>
                  <a:schemeClr val="bg2">
                    <a:lumMod val="40000"/>
                    <a:lumOff val="60000"/>
                  </a:schemeClr>
                </a:solidFill>
                <a:latin typeface="Arial"/>
                <a:ea typeface="ＭＳ Ｐゴシック" pitchFamily="34" charset="-128"/>
                <a:cs typeface="Arial"/>
              </a:rPr>
              <a:t>Copyright </a:t>
            </a:r>
            <a:r>
              <a:rPr lang="en-US" sz="400" b="0" kern="300" spc="50" baseline="0" dirty="0">
                <a:solidFill>
                  <a:schemeClr val="bg2">
                    <a:lumMod val="40000"/>
                    <a:lumOff val="60000"/>
                  </a:schemeClr>
                </a:solidFill>
                <a:latin typeface="Arial"/>
                <a:ea typeface="ＭＳ Ｐゴシック" pitchFamily="34" charset="-128"/>
                <a:cs typeface="Arial"/>
              </a:rPr>
              <a:t>© </a:t>
            </a:r>
            <a:r>
              <a:rPr lang="en-US" sz="400" b="0" kern="300" spc="50" baseline="0" dirty="0" smtClean="0">
                <a:solidFill>
                  <a:schemeClr val="bg2">
                    <a:lumMod val="40000"/>
                    <a:lumOff val="60000"/>
                  </a:schemeClr>
                </a:solidFill>
                <a:latin typeface="Arial"/>
                <a:ea typeface="ＭＳ Ｐゴシック" pitchFamily="34" charset="-128"/>
                <a:cs typeface="Arial"/>
              </a:rPr>
              <a:t>2014, </a:t>
            </a:r>
            <a:r>
              <a:rPr lang="en-US" sz="400" b="0" kern="300" spc="50" baseline="0" dirty="0">
                <a:solidFill>
                  <a:schemeClr val="bg2">
                    <a:lumMod val="40000"/>
                    <a:lumOff val="60000"/>
                  </a:schemeClr>
                </a:solidFill>
                <a:latin typeface="Arial"/>
                <a:ea typeface="ＭＳ Ｐゴシック" pitchFamily="34" charset="-128"/>
                <a:cs typeface="Arial"/>
              </a:rPr>
              <a:t>SAS Institute Inc. All rights reserved.</a:t>
            </a:r>
          </a:p>
        </p:txBody>
      </p:sp>
      <p:pic>
        <p:nvPicPr>
          <p:cNvPr id="9"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0441" y="4670708"/>
            <a:ext cx="1018358" cy="236924"/>
          </a:xfrm>
          <a:prstGeom prst="rect">
            <a:avLst/>
          </a:prstGeom>
        </p:spPr>
      </p:pic>
    </p:spTree>
    <p:extLst>
      <p:ext uri="{BB962C8B-B14F-4D97-AF65-F5344CB8AC3E}">
        <p14:creationId xmlns:p14="http://schemas.microsoft.com/office/powerpoint/2010/main" val="258731501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60443" y="2392948"/>
            <a:ext cx="5494270" cy="338554"/>
          </a:xfrm>
        </p:spPr>
        <p:txBody>
          <a:bodyPr>
            <a:spAutoFit/>
          </a:bodyPr>
          <a:lstStyle>
            <a:lvl1pPr algn="ctr">
              <a:defRPr baseline="0">
                <a:solidFill>
                  <a:schemeClr val="bg1"/>
                </a:solidFill>
              </a:defRPr>
            </a:lvl1pPr>
          </a:lstStyle>
          <a:p>
            <a:r>
              <a:rPr lang="en-US" dirty="0" smtClean="0"/>
              <a:t>Click to edit closing comments</a:t>
            </a:r>
            <a:endParaRPr lang="en-US" dirty="0"/>
          </a:p>
        </p:txBody>
      </p:sp>
      <p:sp>
        <p:nvSpPr>
          <p:cNvPr id="6" name="TextBox 2"/>
          <p:cNvSpPr txBox="1"/>
          <p:nvPr/>
        </p:nvSpPr>
        <p:spPr>
          <a:xfrm>
            <a:off x="0" y="4989612"/>
            <a:ext cx="1931989" cy="153888"/>
          </a:xfrm>
          <a:prstGeom prst="rect">
            <a:avLst/>
          </a:prstGeom>
          <a:noFill/>
        </p:spPr>
        <p:txBody>
          <a:bodyPr wrap="square" anchor="ctr">
            <a:spAutoFit/>
          </a:bodyPr>
          <a:lstStyle/>
          <a:p>
            <a:pPr algn="l" eaLnBrk="0" hangingPunct="0">
              <a:defRPr/>
            </a:pPr>
            <a:r>
              <a:rPr lang="en-US" sz="400" b="0" kern="300" spc="50" dirty="0" smtClean="0">
                <a:solidFill>
                  <a:schemeClr val="accent1"/>
                </a:solidFill>
                <a:latin typeface="Arial"/>
                <a:ea typeface="ＭＳ Ｐゴシック" pitchFamily="34" charset="-128"/>
                <a:cs typeface="Arial"/>
              </a:rPr>
              <a:t>Copyright </a:t>
            </a:r>
            <a:r>
              <a:rPr lang="en-US" sz="400" b="0" kern="300" spc="50" dirty="0">
                <a:solidFill>
                  <a:schemeClr val="accent1"/>
                </a:solidFill>
                <a:latin typeface="Arial"/>
                <a:ea typeface="ＭＳ Ｐゴシック" pitchFamily="34" charset="-128"/>
                <a:cs typeface="Arial"/>
              </a:rPr>
              <a:t>© </a:t>
            </a:r>
            <a:r>
              <a:rPr lang="en-US" sz="400" b="0" kern="300" spc="50" dirty="0" smtClean="0">
                <a:solidFill>
                  <a:schemeClr val="accent1"/>
                </a:solidFill>
                <a:latin typeface="Arial"/>
                <a:ea typeface="ＭＳ Ｐゴシック" pitchFamily="34" charset="-128"/>
                <a:cs typeface="Arial"/>
              </a:rPr>
              <a:t>2014, </a:t>
            </a:r>
            <a:r>
              <a:rPr lang="en-US" sz="400" b="0" kern="300" spc="50" dirty="0">
                <a:solidFill>
                  <a:schemeClr val="accent1"/>
                </a:solidFill>
                <a:latin typeface="Arial"/>
                <a:ea typeface="ＭＳ Ｐゴシック" pitchFamily="34" charset="-128"/>
                <a:cs typeface="Arial"/>
              </a:rPr>
              <a:t>SAS Institute Inc. All rights reserved.</a:t>
            </a:r>
          </a:p>
        </p:txBody>
      </p:sp>
      <p:grpSp>
        <p:nvGrpSpPr>
          <p:cNvPr id="7" name="Group 5"/>
          <p:cNvGrpSpPr/>
          <p:nvPr/>
        </p:nvGrpSpPr>
        <p:grpSpPr>
          <a:xfrm>
            <a:off x="7753017" y="4804946"/>
            <a:ext cx="1336916" cy="338554"/>
            <a:chOff x="7807084" y="4804946"/>
            <a:chExt cx="1336916" cy="338554"/>
          </a:xfrm>
        </p:grpSpPr>
        <p:sp>
          <p:nvSpPr>
            <p:cNvPr id="3" name="TextBox 3"/>
            <p:cNvSpPr txBox="1"/>
            <p:nvPr/>
          </p:nvSpPr>
          <p:spPr>
            <a:xfrm>
              <a:off x="7807084" y="4804946"/>
              <a:ext cx="1336916" cy="338554"/>
            </a:xfrm>
            <a:prstGeom prst="rect">
              <a:avLst/>
            </a:prstGeom>
            <a:noFill/>
          </p:spPr>
          <p:txBody>
            <a:bodyPr wrap="square" rtlCol="0" anchor="b">
              <a:spAutoFit/>
            </a:bodyPr>
            <a:lstStyle/>
            <a:p>
              <a:pPr algn="r" defTabSz="274320"/>
              <a:r>
                <a:rPr lang="en-US" sz="1600" baseline="0" dirty="0" smtClean="0">
                  <a:solidFill>
                    <a:schemeClr val="accent1"/>
                  </a:solidFill>
                </a:rPr>
                <a:t>sas.com</a:t>
              </a:r>
            </a:p>
          </p:txBody>
        </p:sp>
        <p:sp>
          <p:nvSpPr>
            <p:cNvPr id="5" name="Rectangle 4">
              <a:hlinkClick r:id="rId3"/>
            </p:cNvPr>
            <p:cNvSpPr/>
            <p:nvPr userDrawn="1"/>
          </p:nvSpPr>
          <p:spPr>
            <a:xfrm>
              <a:off x="7876452" y="4865002"/>
              <a:ext cx="1267548" cy="278498"/>
            </a:xfrm>
            <a:prstGeom prst="rect">
              <a:avLst/>
            </a:prstGeom>
            <a:solidFill>
              <a:srgbClr val="003E74">
                <a:alpha val="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6" descr="SAS_LOGO_horz288_LG.png"/>
          <p:cNvPicPr>
            <a:picLocks noChangeAspect="1"/>
          </p:cNvPicPr>
          <p:nvPr/>
        </p:nvPicPr>
        <p:blipFill>
          <a:blip r:embed="rId4"/>
          <a:stretch>
            <a:fillRect/>
          </a:stretch>
        </p:blipFill>
        <p:spPr>
          <a:xfrm>
            <a:off x="6382777" y="2333634"/>
            <a:ext cx="2024623" cy="466707"/>
          </a:xfrm>
          <a:prstGeom prst="rect">
            <a:avLst/>
          </a:prstGeom>
        </p:spPr>
      </p:pic>
    </p:spTree>
    <p:extLst>
      <p:ext uri="{BB962C8B-B14F-4D97-AF65-F5344CB8AC3E}">
        <p14:creationId xmlns:p14="http://schemas.microsoft.com/office/powerpoint/2010/main" val="64584948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chemeClr val="tx1"/>
        </a:solidFill>
        <a:effectLst/>
      </p:bgPr>
    </p:bg>
    <p:spTree>
      <p:nvGrpSpPr>
        <p:cNvPr id="1" name=""/>
        <p:cNvGrpSpPr/>
        <p:nvPr/>
      </p:nvGrpSpPr>
      <p:grpSpPr>
        <a:xfrm>
          <a:off x="0" y="0"/>
          <a:ext cx="0" cy="0"/>
          <a:chOff x="0" y="0"/>
          <a:chExt cx="0" cy="0"/>
        </a:xfrm>
      </p:grpSpPr>
      <p:sp>
        <p:nvSpPr>
          <p:cNvPr id="9" name="TextBox 1"/>
          <p:cNvSpPr txBox="1"/>
          <p:nvPr/>
        </p:nvSpPr>
        <p:spPr>
          <a:xfrm>
            <a:off x="2917284" y="1945650"/>
            <a:ext cx="3309432" cy="369332"/>
          </a:xfrm>
          <a:prstGeom prst="rect">
            <a:avLst/>
          </a:prstGeom>
          <a:noFill/>
        </p:spPr>
        <p:txBody>
          <a:bodyPr wrap="none" rtlCol="0" anchor="ctr">
            <a:spAutoFit/>
          </a:bodyPr>
          <a:lstStyle/>
          <a:p>
            <a:r>
              <a:rPr lang="en-US" baseline="0" dirty="0" smtClean="0">
                <a:solidFill>
                  <a:schemeClr val="tx2"/>
                </a:solidFill>
              </a:rPr>
              <a:t>This slide is for video use only.</a:t>
            </a:r>
            <a:endParaRPr lang="en-US" baseline="0" dirty="0">
              <a:solidFill>
                <a:schemeClr val="tx2"/>
              </a:solidFill>
            </a:endParaRPr>
          </a:p>
        </p:txBody>
      </p:sp>
      <p:sp>
        <p:nvSpPr>
          <p:cNvPr id="8" name="Media Placeholder 2"/>
          <p:cNvSpPr>
            <a:spLocks noGrp="1" noChangeAspect="1"/>
          </p:cNvSpPr>
          <p:nvPr>
            <p:ph type="media" sz="quarter" idx="10"/>
          </p:nvPr>
        </p:nvSpPr>
        <p:spPr>
          <a:xfrm>
            <a:off x="1371600" y="771525"/>
            <a:ext cx="6400800" cy="3600450"/>
          </a:xfrm>
          <a:ln>
            <a:solidFill>
              <a:schemeClr val="tx2"/>
            </a:solidFill>
          </a:ln>
        </p:spPr>
        <p:txBody>
          <a:bodyPr>
            <a:noAutofit/>
          </a:bodyPr>
          <a:lstStyle>
            <a:lvl1pPr>
              <a:buNone/>
              <a:defRPr baseline="0">
                <a:solidFill>
                  <a:schemeClr val="bg2">
                    <a:lumMod val="50000"/>
                  </a:schemeClr>
                </a:solidFill>
              </a:defRPr>
            </a:lvl1pPr>
          </a:lstStyle>
          <a:p>
            <a:r>
              <a:rPr lang="en-US" smtClean="0"/>
              <a:t>Click icon to add media</a:t>
            </a:r>
            <a:endParaRPr lang="en-US" dirty="0"/>
          </a:p>
        </p:txBody>
      </p:sp>
      <p:sp>
        <p:nvSpPr>
          <p:cNvPr id="3" name="TextBox 3"/>
          <p:cNvSpPr txBox="1"/>
          <p:nvPr/>
        </p:nvSpPr>
        <p:spPr>
          <a:xfrm>
            <a:off x="0" y="4989612"/>
            <a:ext cx="1931989" cy="153888"/>
          </a:xfrm>
          <a:prstGeom prst="rect">
            <a:avLst/>
          </a:prstGeom>
          <a:noFill/>
        </p:spPr>
        <p:txBody>
          <a:bodyPr wrap="square" anchor="ctr">
            <a:spAutoFit/>
          </a:bodyPr>
          <a:lstStyle/>
          <a:p>
            <a:pPr algn="l" defTabSz="274320" eaLnBrk="0" hangingPunct="0">
              <a:defRPr/>
            </a:pPr>
            <a:r>
              <a:rPr lang="en-US" sz="400" b="0" kern="300" spc="50" baseline="0" dirty="0" smtClean="0">
                <a:solidFill>
                  <a:schemeClr val="tx1">
                    <a:lumMod val="75000"/>
                    <a:lumOff val="25000"/>
                  </a:schemeClr>
                </a:solidFill>
                <a:latin typeface="Arial"/>
                <a:ea typeface="ＭＳ Ｐゴシック" pitchFamily="34" charset="-128"/>
                <a:cs typeface="Arial"/>
              </a:rPr>
              <a:t>Copyright </a:t>
            </a:r>
            <a:r>
              <a:rPr lang="en-US" sz="400" b="0" kern="300" spc="50" baseline="0" dirty="0">
                <a:solidFill>
                  <a:schemeClr val="tx1">
                    <a:lumMod val="75000"/>
                    <a:lumOff val="25000"/>
                  </a:schemeClr>
                </a:solidFill>
                <a:latin typeface="Arial"/>
                <a:ea typeface="ＭＳ Ｐゴシック" pitchFamily="34" charset="-128"/>
                <a:cs typeface="Arial"/>
              </a:rPr>
              <a:t>© </a:t>
            </a:r>
            <a:r>
              <a:rPr lang="en-US" sz="400" b="0" kern="300" spc="50" baseline="0" dirty="0" smtClean="0">
                <a:solidFill>
                  <a:schemeClr val="tx1">
                    <a:lumMod val="75000"/>
                    <a:lumOff val="25000"/>
                  </a:schemeClr>
                </a:solidFill>
                <a:latin typeface="Arial"/>
                <a:ea typeface="ＭＳ Ｐゴシック" pitchFamily="34" charset="-128"/>
                <a:cs typeface="Arial"/>
              </a:rPr>
              <a:t>2014, </a:t>
            </a:r>
            <a:r>
              <a:rPr lang="en-US" sz="400" b="0" kern="300" spc="50" baseline="0" dirty="0">
                <a:solidFill>
                  <a:schemeClr val="tx1">
                    <a:lumMod val="75000"/>
                    <a:lumOff val="25000"/>
                  </a:schemeClr>
                </a:solidFill>
                <a:latin typeface="Arial"/>
                <a:ea typeface="ＭＳ Ｐゴシック" pitchFamily="34" charset="-128"/>
                <a:cs typeface="Arial"/>
              </a:rPr>
              <a:t>SAS Institute Inc. All rights reserved.</a:t>
            </a:r>
          </a:p>
        </p:txBody>
      </p:sp>
    </p:spTree>
    <p:extLst>
      <p:ext uri="{BB962C8B-B14F-4D97-AF65-F5344CB8AC3E}">
        <p14:creationId xmlns:p14="http://schemas.microsoft.com/office/powerpoint/2010/main" val="170253766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Rectangle 52"/>
          <p:cNvSpPr>
            <a:spLocks noChangeArrowheads="1"/>
          </p:cNvSpPr>
          <p:nvPr userDrawn="1"/>
        </p:nvSpPr>
        <p:spPr bwMode="auto">
          <a:xfrm>
            <a:off x="1169989" y="300024"/>
            <a:ext cx="6765925" cy="275062"/>
          </a:xfrm>
          <a:prstGeom prst="rect">
            <a:avLst/>
          </a:prstGeom>
          <a:solidFill>
            <a:schemeClr val="bg1"/>
          </a:solidFill>
          <a:ln w="12700" algn="ctr">
            <a:noFill/>
            <a:miter lim="800000"/>
            <a:headEnd/>
            <a:tailEnd/>
          </a:ln>
          <a:effectLst/>
        </p:spPr>
        <p:txBody>
          <a:bodyPr lIns="67852" tIns="33331" rIns="67852" bIns="33331" anchor="ctr">
            <a:spAutoFit/>
          </a:bodyPr>
          <a:lstStyle/>
          <a:p>
            <a:pPr eaLnBrk="0" hangingPunct="0">
              <a:defRPr/>
            </a:pPr>
            <a:endParaRPr lang="en-US" sz="1350">
              <a:solidFill>
                <a:srgbClr val="FFFFFF"/>
              </a:solidFill>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2268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9818" y="141044"/>
            <a:ext cx="2515438" cy="584775"/>
          </a:xfrm>
        </p:spPr>
        <p:txBody>
          <a:bodyPr/>
          <a:lstStyle/>
          <a:p>
            <a:r>
              <a:rPr lang="en-US" dirty="0" smtClean="0"/>
              <a:t>Click to edit title</a:t>
            </a:r>
            <a:endParaRPr lang="en-US" dirty="0"/>
          </a:p>
        </p:txBody>
      </p:sp>
      <p:sp>
        <p:nvSpPr>
          <p:cNvPr id="6" name="Text Placeholder 2"/>
          <p:cNvSpPr>
            <a:spLocks noGrp="1"/>
          </p:cNvSpPr>
          <p:nvPr>
            <p:ph type="body" sz="quarter" idx="12" hasCustomPrompt="1"/>
          </p:nvPr>
        </p:nvSpPr>
        <p:spPr>
          <a:xfrm flipH="1">
            <a:off x="2635255" y="264154"/>
            <a:ext cx="6054720" cy="338554"/>
          </a:xfrm>
        </p:spPr>
        <p:txBody>
          <a:bodyPr wrap="square" anchor="ctr">
            <a:spAutoFit/>
          </a:bodyPr>
          <a:lstStyle>
            <a:lvl1pPr marL="0" indent="0" algn="l">
              <a:lnSpc>
                <a:spcPct val="100000"/>
              </a:lnSpc>
              <a:buFont typeface="Arial" pitchFamily="34" charset="0"/>
              <a:buNone/>
              <a:defRPr sz="1600" b="1" cap="all" baseline="0">
                <a:solidFill>
                  <a:schemeClr val="tx2">
                    <a:lumMod val="50000"/>
                  </a:schemeClr>
                </a:solidFill>
                <a:latin typeface="+mn-lt"/>
              </a:defRPr>
            </a:lvl1pPr>
          </a:lstStyle>
          <a:p>
            <a:pPr lvl="0"/>
            <a:r>
              <a:rPr lang="en-US" dirty="0" smtClean="0"/>
              <a:t>Click to edit subtitle</a:t>
            </a:r>
            <a:endParaRPr lang="en-US" dirty="0"/>
          </a:p>
        </p:txBody>
      </p:sp>
      <p:sp>
        <p:nvSpPr>
          <p:cNvPr id="4" name="Content Placeholder 3"/>
          <p:cNvSpPr>
            <a:spLocks noGrp="1"/>
          </p:cNvSpPr>
          <p:nvPr>
            <p:ph sz="quarter" idx="11" hasCustomPrompt="1"/>
          </p:nvPr>
        </p:nvSpPr>
        <p:spPr>
          <a:xfrm>
            <a:off x="457200" y="1879253"/>
            <a:ext cx="8232776" cy="1384995"/>
          </a:xfrm>
        </p:spPr>
        <p:txBody>
          <a:bodyPr wrap="square" anchor="ctr">
            <a:spAutoFit/>
          </a:bodyPr>
          <a:lstStyle>
            <a:lvl1pPr>
              <a:defRPr baseline="0"/>
            </a:lvl1pPr>
            <a:lvl2pPr>
              <a:defRPr baseline="0"/>
            </a:lvl2pPr>
            <a:lvl3pPr>
              <a:defRPr baseline="0"/>
            </a:lvl3pPr>
            <a:lvl4pPr>
              <a:defRPr baseline="0"/>
            </a:lvl4pPr>
            <a:lvl5pPr>
              <a:defRPr baseline="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4"/>
          <p:cNvCxnSpPr/>
          <p:nvPr/>
        </p:nvCxnSpPr>
        <p:spPr bwMode="auto">
          <a:xfrm>
            <a:off x="2635256" y="0"/>
            <a:ext cx="0" cy="9144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Tree>
    <p:extLst>
      <p:ext uri="{BB962C8B-B14F-4D97-AF65-F5344CB8AC3E}">
        <p14:creationId xmlns:p14="http://schemas.microsoft.com/office/powerpoint/2010/main" val="130826127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9818" y="141044"/>
            <a:ext cx="2515438" cy="584775"/>
          </a:xfrm>
        </p:spPr>
        <p:txBody>
          <a:bodyPr/>
          <a:lstStyle/>
          <a:p>
            <a:r>
              <a:rPr lang="en-US" dirty="0" smtClean="0"/>
              <a:t>Click to edit title</a:t>
            </a:r>
            <a:endParaRPr lang="en-US" dirty="0"/>
          </a:p>
        </p:txBody>
      </p:sp>
      <p:sp>
        <p:nvSpPr>
          <p:cNvPr id="5" name="Text Placeholder 2"/>
          <p:cNvSpPr>
            <a:spLocks noGrp="1"/>
          </p:cNvSpPr>
          <p:nvPr>
            <p:ph type="body" sz="quarter" idx="11" hasCustomPrompt="1"/>
          </p:nvPr>
        </p:nvSpPr>
        <p:spPr>
          <a:xfrm flipH="1">
            <a:off x="2635256" y="264154"/>
            <a:ext cx="6061271" cy="338554"/>
          </a:xfrm>
        </p:spPr>
        <p:txBody>
          <a:bodyPr wrap="square" anchor="ctr">
            <a:spAutoFit/>
          </a:bodyPr>
          <a:lstStyle>
            <a:lvl1pPr marL="0" indent="0" algn="l">
              <a:lnSpc>
                <a:spcPct val="100000"/>
              </a:lnSpc>
              <a:buFont typeface="Arial" pitchFamily="34" charset="0"/>
              <a:buNone/>
              <a:defRPr sz="1600" b="1" cap="all" baseline="0">
                <a:solidFill>
                  <a:schemeClr val="tx2">
                    <a:lumMod val="50000"/>
                  </a:schemeClr>
                </a:solidFill>
                <a:latin typeface="+mn-lt"/>
              </a:defRPr>
            </a:lvl1pPr>
          </a:lstStyle>
          <a:p>
            <a:pPr lvl="0"/>
            <a:r>
              <a:rPr lang="en-US" dirty="0" smtClean="0"/>
              <a:t>Click to edit subtitle</a:t>
            </a:r>
            <a:endParaRPr lang="en-US" dirty="0"/>
          </a:p>
        </p:txBody>
      </p:sp>
      <p:cxnSp>
        <p:nvCxnSpPr>
          <p:cNvPr id="8" name="Straight Connector 3"/>
          <p:cNvCxnSpPr/>
          <p:nvPr/>
        </p:nvCxnSpPr>
        <p:spPr bwMode="auto">
          <a:xfrm>
            <a:off x="2635256" y="0"/>
            <a:ext cx="0" cy="9144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Tree>
    <p:extLst>
      <p:ext uri="{BB962C8B-B14F-4D97-AF65-F5344CB8AC3E}">
        <p14:creationId xmlns:p14="http://schemas.microsoft.com/office/powerpoint/2010/main" val="191832423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72728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ontent with Caption">
    <p:spTree>
      <p:nvGrpSpPr>
        <p:cNvPr id="1" name=""/>
        <p:cNvGrpSpPr/>
        <p:nvPr/>
      </p:nvGrpSpPr>
      <p:grpSpPr>
        <a:xfrm>
          <a:off x="0" y="0"/>
          <a:ext cx="0" cy="0"/>
          <a:chOff x="0" y="0"/>
          <a:chExt cx="0" cy="0"/>
        </a:xfrm>
      </p:grpSpPr>
      <p:pic>
        <p:nvPicPr>
          <p:cNvPr id="17"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629916" cy="4791456"/>
          </a:xfrm>
          <a:prstGeom prst="rect">
            <a:avLst/>
          </a:prstGeom>
        </p:spPr>
      </p:pic>
      <p:sp>
        <p:nvSpPr>
          <p:cNvPr id="2" name="Title 1"/>
          <p:cNvSpPr>
            <a:spLocks noGrp="1"/>
          </p:cNvSpPr>
          <p:nvPr>
            <p:ph type="title" hasCustomPrompt="1"/>
          </p:nvPr>
        </p:nvSpPr>
        <p:spPr>
          <a:xfrm>
            <a:off x="152400" y="141044"/>
            <a:ext cx="2330456" cy="584775"/>
          </a:xfrm>
        </p:spPr>
        <p:txBody>
          <a:bodyPr/>
          <a:lstStyle>
            <a:lvl1pPr>
              <a:defRPr baseline="0">
                <a:solidFill>
                  <a:schemeClr val="bg1"/>
                </a:solidFill>
                <a:effectLst>
                  <a:outerShdw blurRad="38100" dist="38100" dir="2700000" algn="tl">
                    <a:srgbClr val="000000">
                      <a:alpha val="43137"/>
                    </a:srgbClr>
                  </a:outerShdw>
                </a:effectLst>
              </a:defRPr>
            </a:lvl1pPr>
          </a:lstStyle>
          <a:p>
            <a:r>
              <a:rPr lang="en-US" dirty="0" smtClean="0"/>
              <a:t>Click to edit title</a:t>
            </a:r>
            <a:endParaRPr lang="en-US" dirty="0"/>
          </a:p>
        </p:txBody>
      </p:sp>
      <p:sp>
        <p:nvSpPr>
          <p:cNvPr id="16" name="Text Placeholder 2"/>
          <p:cNvSpPr>
            <a:spLocks noGrp="1"/>
          </p:cNvSpPr>
          <p:nvPr>
            <p:ph type="body" sz="quarter" idx="11" hasCustomPrompt="1"/>
          </p:nvPr>
        </p:nvSpPr>
        <p:spPr>
          <a:xfrm>
            <a:off x="2736851" y="264154"/>
            <a:ext cx="5953124" cy="338554"/>
          </a:xfrm>
        </p:spPr>
        <p:txBody>
          <a:bodyPr wrap="square" anchor="ctr">
            <a:spAutoFit/>
          </a:bodyPr>
          <a:lstStyle>
            <a:lvl1pPr marL="0" indent="0" algn="l">
              <a:lnSpc>
                <a:spcPct val="100000"/>
              </a:lnSpc>
              <a:buFont typeface="Arial" pitchFamily="34" charset="0"/>
              <a:buNone/>
              <a:defRPr sz="1600" b="1" cap="all" baseline="0">
                <a:solidFill>
                  <a:schemeClr val="tx2">
                    <a:lumMod val="50000"/>
                  </a:schemeClr>
                </a:solidFill>
                <a:effectLs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smtClean="0"/>
              <a:t>Click to edit SUBTITLE</a:t>
            </a:r>
            <a:endParaRPr lang="en-US" dirty="0"/>
          </a:p>
        </p:txBody>
      </p:sp>
      <p:sp>
        <p:nvSpPr>
          <p:cNvPr id="5" name="Content Placeholder 3"/>
          <p:cNvSpPr>
            <a:spLocks noGrp="1"/>
          </p:cNvSpPr>
          <p:nvPr>
            <p:ph sz="quarter" idx="14" hasCustomPrompt="1"/>
          </p:nvPr>
        </p:nvSpPr>
        <p:spPr>
          <a:xfrm>
            <a:off x="2736850" y="1879253"/>
            <a:ext cx="5943600" cy="1384995"/>
          </a:xfrm>
        </p:spPr>
        <p:txBody>
          <a:bodyPr anchor="ctr">
            <a:sp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4"/>
          <p:cNvSpPr>
            <a:spLocks noGrp="1"/>
          </p:cNvSpPr>
          <p:nvPr>
            <p:ph type="body" sz="quarter" idx="13" hasCustomPrompt="1"/>
          </p:nvPr>
        </p:nvSpPr>
        <p:spPr>
          <a:xfrm>
            <a:off x="152400" y="2193185"/>
            <a:ext cx="2325116" cy="757130"/>
          </a:xfrm>
        </p:spPr>
        <p:txBody>
          <a:bodyPr wrap="square" anchor="ctr">
            <a:spAutoFit/>
          </a:bodyPr>
          <a:lstStyle>
            <a:lvl1pPr marL="0" indent="0" algn="r">
              <a:buFont typeface="Arial" pitchFamily="34" charset="0"/>
              <a:buNone/>
              <a:defRPr sz="1800" b="1" cap="none" baseline="0">
                <a:solidFill>
                  <a:schemeClr val="bg1"/>
                </a:solidFill>
                <a:effectLst/>
                <a:latin typeface="+mn-lt"/>
              </a:defRPr>
            </a:lvl1pPr>
          </a:lstStyle>
          <a:p>
            <a:pPr lvl="0"/>
            <a:r>
              <a:rPr lang="en-US" dirty="0" smtClean="0"/>
              <a:t>Click to edit caption text</a:t>
            </a:r>
            <a:endParaRPr lang="en-US" dirty="0"/>
          </a:p>
        </p:txBody>
      </p:sp>
      <p:pic>
        <p:nvPicPr>
          <p:cNvPr id="13"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786053"/>
            <a:ext cx="9144000" cy="357447"/>
          </a:xfrm>
          <a:prstGeom prst="rect">
            <a:avLst/>
          </a:prstGeom>
        </p:spPr>
      </p:pic>
      <p:sp>
        <p:nvSpPr>
          <p:cNvPr id="14" name="TextBox 6"/>
          <p:cNvSpPr txBox="1"/>
          <p:nvPr/>
        </p:nvSpPr>
        <p:spPr>
          <a:xfrm>
            <a:off x="0" y="4989612"/>
            <a:ext cx="1931989" cy="153888"/>
          </a:xfrm>
          <a:prstGeom prst="rect">
            <a:avLst/>
          </a:prstGeom>
          <a:noFill/>
        </p:spPr>
        <p:txBody>
          <a:bodyPr wrap="square" anchor="ctr">
            <a:spAutoFit/>
          </a:bodyPr>
          <a:lstStyle/>
          <a:p>
            <a:pPr algn="l" eaLnBrk="0" hangingPunct="0">
              <a:defRPr/>
            </a:pPr>
            <a:r>
              <a:rPr lang="en-US" sz="400" b="0" kern="300" spc="50" dirty="0" smtClean="0">
                <a:solidFill>
                  <a:srgbClr val="C00000"/>
                </a:solidFill>
                <a:latin typeface="Arial"/>
                <a:ea typeface="ＭＳ Ｐゴシック" pitchFamily="34" charset="-128"/>
                <a:cs typeface="Arial"/>
              </a:rPr>
              <a:t>Copyright </a:t>
            </a:r>
            <a:r>
              <a:rPr lang="en-US" sz="400" b="0" kern="300" spc="50" dirty="0">
                <a:solidFill>
                  <a:srgbClr val="C00000"/>
                </a:solidFill>
                <a:latin typeface="Arial"/>
                <a:ea typeface="ＭＳ Ｐゴシック" pitchFamily="34" charset="-128"/>
                <a:cs typeface="Arial"/>
              </a:rPr>
              <a:t>© </a:t>
            </a:r>
            <a:r>
              <a:rPr lang="en-US" sz="400" b="0" kern="300" spc="50" dirty="0" smtClean="0">
                <a:solidFill>
                  <a:srgbClr val="C00000"/>
                </a:solidFill>
                <a:latin typeface="Arial"/>
                <a:ea typeface="ＭＳ Ｐゴシック" pitchFamily="34" charset="-128"/>
                <a:cs typeface="Arial"/>
              </a:rPr>
              <a:t>2014, </a:t>
            </a:r>
            <a:r>
              <a:rPr lang="en-US" sz="400" b="0" kern="300" spc="50" dirty="0">
                <a:solidFill>
                  <a:srgbClr val="C00000"/>
                </a:solidFill>
                <a:latin typeface="Arial"/>
                <a:ea typeface="ＭＳ Ｐゴシック" pitchFamily="34" charset="-128"/>
                <a:cs typeface="Arial"/>
              </a:rPr>
              <a:t>SAS Institute Inc. All rights reserved.</a:t>
            </a:r>
          </a:p>
        </p:txBody>
      </p:sp>
      <p:sp>
        <p:nvSpPr>
          <p:cNvPr id="15" name="TextBox 7"/>
          <p:cNvSpPr txBox="1"/>
          <p:nvPr/>
        </p:nvSpPr>
        <p:spPr>
          <a:xfrm>
            <a:off x="2819401" y="4841796"/>
            <a:ext cx="3505200" cy="246221"/>
          </a:xfrm>
          <a:prstGeom prst="rect">
            <a:avLst/>
          </a:prstGeom>
          <a:noFill/>
        </p:spPr>
        <p:txBody>
          <a:bodyPr wrap="square" rtlCol="0" anchor="ctr">
            <a:spAutoFit/>
          </a:bodyPr>
          <a:lstStyle/>
          <a:p>
            <a:pPr algn="ctr" defTabSz="274320"/>
            <a:r>
              <a:rPr lang="en-US" sz="1000" b="0" spc="0" baseline="0" dirty="0" smtClean="0">
                <a:solidFill>
                  <a:schemeClr val="bg1"/>
                </a:solidFill>
                <a:latin typeface="+mn-lt"/>
                <a:cs typeface="Arial" pitchFamily="34" charset="0"/>
              </a:rPr>
              <a:t>CONFIDENTIAL  •  DO NOT DISCLOSE</a:t>
            </a:r>
            <a:endParaRPr lang="en-US" sz="1000" b="0" spc="0" baseline="0" dirty="0">
              <a:solidFill>
                <a:schemeClr val="bg1"/>
              </a:solidFill>
              <a:latin typeface="+mn-lt"/>
              <a:cs typeface="Arial" pitchFamily="34" charset="0"/>
            </a:endParaRPr>
          </a:p>
        </p:txBody>
      </p:sp>
    </p:spTree>
    <p:extLst>
      <p:ext uri="{BB962C8B-B14F-4D97-AF65-F5344CB8AC3E}">
        <p14:creationId xmlns:p14="http://schemas.microsoft.com/office/powerpoint/2010/main" val="391435626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ase Study Only">
    <p:spTree>
      <p:nvGrpSpPr>
        <p:cNvPr id="1" name=""/>
        <p:cNvGrpSpPr/>
        <p:nvPr/>
      </p:nvGrpSpPr>
      <p:grpSpPr>
        <a:xfrm>
          <a:off x="0" y="0"/>
          <a:ext cx="0" cy="0"/>
          <a:chOff x="0" y="0"/>
          <a:chExt cx="0" cy="0"/>
        </a:xfrm>
      </p:grpSpPr>
      <p:pic>
        <p:nvPicPr>
          <p:cNvPr id="20"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0"/>
            <a:ext cx="2628900" cy="4791456"/>
          </a:xfrm>
          <a:prstGeom prst="rect">
            <a:avLst/>
          </a:prstGeom>
        </p:spPr>
      </p:pic>
      <p:sp>
        <p:nvSpPr>
          <p:cNvPr id="2" name="Title 1"/>
          <p:cNvSpPr>
            <a:spLocks noGrp="1"/>
          </p:cNvSpPr>
          <p:nvPr>
            <p:ph type="title" hasCustomPrompt="1"/>
          </p:nvPr>
        </p:nvSpPr>
        <p:spPr>
          <a:xfrm>
            <a:off x="119818" y="141044"/>
            <a:ext cx="2515438" cy="584775"/>
          </a:xfrm>
        </p:spPr>
        <p:txBody>
          <a:bodyPr/>
          <a:lstStyle>
            <a:lvl1pPr>
              <a:defRPr baseline="0"/>
            </a:lvl1pPr>
          </a:lstStyle>
          <a:p>
            <a:r>
              <a:rPr lang="en-US" dirty="0" smtClean="0"/>
              <a:t>Click to edit title</a:t>
            </a:r>
            <a:endParaRPr lang="en-US" dirty="0"/>
          </a:p>
        </p:txBody>
      </p:sp>
      <p:sp>
        <p:nvSpPr>
          <p:cNvPr id="21" name="Text Placeholder 2"/>
          <p:cNvSpPr>
            <a:spLocks noGrp="1"/>
          </p:cNvSpPr>
          <p:nvPr>
            <p:ph type="body" sz="quarter" idx="11" hasCustomPrompt="1"/>
          </p:nvPr>
        </p:nvSpPr>
        <p:spPr>
          <a:xfrm>
            <a:off x="2635256" y="279543"/>
            <a:ext cx="3879844" cy="307777"/>
          </a:xfrm>
        </p:spPr>
        <p:txBody>
          <a:bodyPr wrap="square" anchor="ctr">
            <a:spAutoFit/>
          </a:bodyPr>
          <a:lstStyle>
            <a:lvl1pPr marL="0" indent="0" algn="l">
              <a:lnSpc>
                <a:spcPct val="100000"/>
              </a:lnSpc>
              <a:buFont typeface="Arial" pitchFamily="34" charset="0"/>
              <a:buNone/>
              <a:defRPr sz="1400" b="1" cap="all" baseline="0">
                <a:solidFill>
                  <a:schemeClr val="tx2">
                    <a:lumMod val="50000"/>
                  </a:schemeClr>
                </a:solidFill>
                <a:effectLst/>
              </a:defRPr>
            </a:lvl1pPr>
          </a:lstStyle>
          <a:p>
            <a:pPr lvl="0"/>
            <a:r>
              <a:rPr lang="en-US" dirty="0" smtClean="0"/>
              <a:t>Click to edit subtitle</a:t>
            </a:r>
            <a:endParaRPr lang="en-US" dirty="0"/>
          </a:p>
        </p:txBody>
      </p:sp>
      <p:sp>
        <p:nvSpPr>
          <p:cNvPr id="5" name="Content Placeholder 3"/>
          <p:cNvSpPr>
            <a:spLocks noGrp="1"/>
          </p:cNvSpPr>
          <p:nvPr>
            <p:ph sz="quarter" idx="15" hasCustomPrompt="1"/>
          </p:nvPr>
        </p:nvSpPr>
        <p:spPr>
          <a:xfrm>
            <a:off x="466405" y="1879253"/>
            <a:ext cx="5578454" cy="1384995"/>
          </a:xfrm>
        </p:spPr>
        <p:txBody>
          <a:bodyPr anchor="ctr">
            <a:spAutoFit/>
          </a:bodyPr>
          <a:lstStyle>
            <a:lvl1pPr>
              <a:defRPr baseline="0"/>
            </a:lvl1pPr>
            <a:lvl2pPr>
              <a:defRPr baseline="0"/>
            </a:lvl2pPr>
            <a:lvl3pPr>
              <a:defRPr baseline="0"/>
            </a:lvl3pPr>
            <a:lvl4pPr>
              <a:defRPr baseline="0"/>
            </a:lvl4pPr>
            <a:lvl5pPr>
              <a:defRPr baseline="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4"/>
          <p:cNvSpPr>
            <a:spLocks noGrp="1"/>
          </p:cNvSpPr>
          <p:nvPr>
            <p:ph type="body" sz="half" idx="13" hasCustomPrompt="1"/>
          </p:nvPr>
        </p:nvSpPr>
        <p:spPr>
          <a:xfrm flipH="1">
            <a:off x="6602412" y="279543"/>
            <a:ext cx="2448465" cy="307777"/>
          </a:xfrm>
        </p:spPr>
        <p:txBody>
          <a:bodyPr anchor="ctr"/>
          <a:lstStyle>
            <a:lvl1pPr marL="0" indent="0" algn="l">
              <a:lnSpc>
                <a:spcPct val="100000"/>
              </a:lnSpc>
              <a:buFont typeface="Arial" pitchFamily="34" charset="0"/>
              <a:buNone/>
              <a:defRPr sz="1400" b="1" cap="all" baseline="0">
                <a:solidFill>
                  <a:schemeClr val="bg1"/>
                </a:solidFill>
                <a:effectLst>
                  <a:outerShdw blurRad="38100" dist="38100" dir="2700000" algn="tl">
                    <a:srgbClr val="000000">
                      <a:alpha val="43137"/>
                    </a:srgbClr>
                  </a:outerShdw>
                </a:effectLst>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HEADING</a:t>
            </a:r>
            <a:endParaRPr lang="en-US" dirty="0"/>
          </a:p>
        </p:txBody>
      </p:sp>
      <p:sp>
        <p:nvSpPr>
          <p:cNvPr id="18" name="Text Placeholder 5"/>
          <p:cNvSpPr>
            <a:spLocks noGrp="1"/>
          </p:cNvSpPr>
          <p:nvPr>
            <p:ph type="body" sz="quarter" idx="14" hasCustomPrompt="1"/>
          </p:nvPr>
        </p:nvSpPr>
        <p:spPr>
          <a:xfrm>
            <a:off x="6602878" y="2193185"/>
            <a:ext cx="2448000" cy="757130"/>
          </a:xfrm>
        </p:spPr>
        <p:txBody>
          <a:bodyPr wrap="square" anchor="ctr">
            <a:spAutoFit/>
          </a:bodyPr>
          <a:lstStyle>
            <a:lvl1pPr marL="0" indent="0">
              <a:buFont typeface="Arial" pitchFamily="34" charset="0"/>
              <a:buNone/>
              <a:defRPr sz="1800" b="1"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smtClean="0"/>
              <a:t>Click to edit caption text</a:t>
            </a:r>
            <a:endParaRPr lang="en-US" dirty="0"/>
          </a:p>
        </p:txBody>
      </p:sp>
      <p:cxnSp>
        <p:nvCxnSpPr>
          <p:cNvPr id="17" name="Straight Connector 6"/>
          <p:cNvCxnSpPr/>
          <p:nvPr/>
        </p:nvCxnSpPr>
        <p:spPr bwMode="auto">
          <a:xfrm>
            <a:off x="2635256" y="0"/>
            <a:ext cx="0" cy="9144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pic>
        <p:nvPicPr>
          <p:cNvPr id="11"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786053"/>
            <a:ext cx="9144000" cy="357447"/>
          </a:xfrm>
          <a:prstGeom prst="rect">
            <a:avLst/>
          </a:prstGeom>
        </p:spPr>
      </p:pic>
      <p:sp>
        <p:nvSpPr>
          <p:cNvPr id="16" name="TextBox 8"/>
          <p:cNvSpPr txBox="1"/>
          <p:nvPr/>
        </p:nvSpPr>
        <p:spPr>
          <a:xfrm>
            <a:off x="0" y="4989612"/>
            <a:ext cx="1931989" cy="153888"/>
          </a:xfrm>
          <a:prstGeom prst="rect">
            <a:avLst/>
          </a:prstGeom>
          <a:noFill/>
        </p:spPr>
        <p:txBody>
          <a:bodyPr wrap="square" anchor="ctr">
            <a:spAutoFit/>
          </a:bodyPr>
          <a:lstStyle/>
          <a:p>
            <a:pPr algn="l" eaLnBrk="0" hangingPunct="0">
              <a:defRPr/>
            </a:pPr>
            <a:r>
              <a:rPr lang="en-US" sz="400" b="0" kern="300" spc="50" dirty="0" smtClean="0">
                <a:solidFill>
                  <a:srgbClr val="C00000"/>
                </a:solidFill>
                <a:latin typeface="Arial"/>
                <a:ea typeface="ＭＳ Ｐゴシック" pitchFamily="34" charset="-128"/>
                <a:cs typeface="Arial"/>
              </a:rPr>
              <a:t>Copyright </a:t>
            </a:r>
            <a:r>
              <a:rPr lang="en-US" sz="400" b="0" kern="300" spc="50" dirty="0">
                <a:solidFill>
                  <a:srgbClr val="C00000"/>
                </a:solidFill>
                <a:latin typeface="Arial"/>
                <a:ea typeface="ＭＳ Ｐゴシック" pitchFamily="34" charset="-128"/>
                <a:cs typeface="Arial"/>
              </a:rPr>
              <a:t>© </a:t>
            </a:r>
            <a:r>
              <a:rPr lang="en-US" sz="400" b="0" kern="300" spc="50" dirty="0" smtClean="0">
                <a:solidFill>
                  <a:srgbClr val="C00000"/>
                </a:solidFill>
                <a:latin typeface="Arial"/>
                <a:ea typeface="ＭＳ Ｐゴシック" pitchFamily="34" charset="-128"/>
                <a:cs typeface="Arial"/>
              </a:rPr>
              <a:t>2014, </a:t>
            </a:r>
            <a:r>
              <a:rPr lang="en-US" sz="400" b="0" kern="300" spc="50" dirty="0">
                <a:solidFill>
                  <a:srgbClr val="C00000"/>
                </a:solidFill>
                <a:latin typeface="Arial"/>
                <a:ea typeface="ＭＳ Ｐゴシック" pitchFamily="34" charset="-128"/>
                <a:cs typeface="Arial"/>
              </a:rPr>
              <a:t>SAS Institute Inc. All rights reserved.</a:t>
            </a:r>
          </a:p>
        </p:txBody>
      </p:sp>
      <p:sp>
        <p:nvSpPr>
          <p:cNvPr id="19" name="TextBox 9"/>
          <p:cNvSpPr txBox="1"/>
          <p:nvPr/>
        </p:nvSpPr>
        <p:spPr>
          <a:xfrm>
            <a:off x="2819401" y="4841796"/>
            <a:ext cx="3505200" cy="246221"/>
          </a:xfrm>
          <a:prstGeom prst="rect">
            <a:avLst/>
          </a:prstGeom>
          <a:noFill/>
        </p:spPr>
        <p:txBody>
          <a:bodyPr wrap="square" rtlCol="0" anchor="ctr">
            <a:spAutoFit/>
          </a:bodyPr>
          <a:lstStyle/>
          <a:p>
            <a:pPr algn="ctr" defTabSz="274320"/>
            <a:r>
              <a:rPr lang="en-US" sz="1000" b="0" spc="0" baseline="0" dirty="0" smtClean="0">
                <a:solidFill>
                  <a:schemeClr val="bg1"/>
                </a:solidFill>
                <a:latin typeface="+mn-lt"/>
                <a:cs typeface="Arial" pitchFamily="34" charset="0"/>
              </a:rPr>
              <a:t>CONFIDENTIAL  •  DO NOT DISCLOSE</a:t>
            </a:r>
            <a:endParaRPr lang="en-US" sz="1000" b="0" spc="0" baseline="0" dirty="0">
              <a:solidFill>
                <a:schemeClr val="bg1"/>
              </a:solidFill>
              <a:latin typeface="+mn-lt"/>
              <a:cs typeface="Arial" pitchFamily="34" charset="0"/>
            </a:endParaRPr>
          </a:p>
        </p:txBody>
      </p:sp>
    </p:spTree>
    <p:extLst>
      <p:ext uri="{BB962C8B-B14F-4D97-AF65-F5344CB8AC3E}">
        <p14:creationId xmlns:p14="http://schemas.microsoft.com/office/powerpoint/2010/main" val="210105904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pic>
        <p:nvPicPr>
          <p:cNvPr id="3" name="Picture 9" descr="C:\Users\RussianBear\Desktop\OnCloud_Jon\CloudComputing_NIST_IMAGES\PanoramicBLU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02425"/>
            <a:ext cx="9144000" cy="29298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119818" y="141044"/>
            <a:ext cx="2515438" cy="584775"/>
          </a:xfrm>
        </p:spPr>
        <p:txBody>
          <a:bodyPr/>
          <a:lstStyle/>
          <a:p>
            <a:r>
              <a:rPr lang="en-US" dirty="0" smtClean="0"/>
              <a:t>Click to edit title</a:t>
            </a:r>
            <a:endParaRPr lang="en-US" dirty="0"/>
          </a:p>
        </p:txBody>
      </p:sp>
      <p:sp>
        <p:nvSpPr>
          <p:cNvPr id="9" name="Text Placeholder 2"/>
          <p:cNvSpPr>
            <a:spLocks noGrp="1"/>
          </p:cNvSpPr>
          <p:nvPr>
            <p:ph type="body" sz="quarter" idx="12" hasCustomPrompt="1"/>
          </p:nvPr>
        </p:nvSpPr>
        <p:spPr>
          <a:xfrm>
            <a:off x="2635250" y="264154"/>
            <a:ext cx="6051550" cy="338554"/>
          </a:xfrm>
        </p:spPr>
        <p:txBody>
          <a:bodyPr anchor="ctr"/>
          <a:lstStyle>
            <a:lvl1pPr marL="0" indent="0" algn="l">
              <a:lnSpc>
                <a:spcPct val="100000"/>
              </a:lnSpc>
              <a:buNone/>
              <a:defRPr sz="1600" b="1" i="0" cap="all" baseline="0">
                <a:solidFill>
                  <a:schemeClr val="tx2">
                    <a:lumMod val="50000"/>
                  </a:schemeClr>
                </a:solidFill>
              </a:defRPr>
            </a:lvl1pPr>
          </a:lstStyle>
          <a:p>
            <a:pPr lvl="0"/>
            <a:r>
              <a:rPr lang="en-US" dirty="0" smtClean="0"/>
              <a:t>Click to edit subtitle</a:t>
            </a:r>
          </a:p>
        </p:txBody>
      </p:sp>
      <p:sp>
        <p:nvSpPr>
          <p:cNvPr id="17" name="Content Placeholder 3"/>
          <p:cNvSpPr>
            <a:spLocks noGrp="1"/>
          </p:cNvSpPr>
          <p:nvPr>
            <p:ph sz="quarter" idx="13" hasCustomPrompt="1"/>
          </p:nvPr>
        </p:nvSpPr>
        <p:spPr>
          <a:xfrm>
            <a:off x="468313" y="1879253"/>
            <a:ext cx="4010025" cy="1384995"/>
          </a:xfrm>
        </p:spPr>
        <p:txBody>
          <a:bodyPr wrap="square" anchor="ctr">
            <a:spAutoFit/>
          </a:bodyPr>
          <a:lstStyle>
            <a:lvl1pPr>
              <a:buClr>
                <a:schemeClr val="bg1"/>
              </a:buClr>
              <a:defRPr baseline="0">
                <a:solidFill>
                  <a:schemeClr val="bg1"/>
                </a:solidFill>
              </a:defRPr>
            </a:lvl1pPr>
            <a:lvl2pPr>
              <a:buClr>
                <a:schemeClr val="bg1"/>
              </a:buClr>
              <a:defRPr baseline="0">
                <a:solidFill>
                  <a:schemeClr val="bg1"/>
                </a:solidFill>
              </a:defRPr>
            </a:lvl2pPr>
            <a:lvl3pPr>
              <a:buClr>
                <a:schemeClr val="bg1"/>
              </a:buClr>
              <a:defRPr baseline="0">
                <a:solidFill>
                  <a:schemeClr val="bg1"/>
                </a:solidFill>
              </a:defRPr>
            </a:lvl3pPr>
            <a:lvl4pPr>
              <a:buClr>
                <a:schemeClr val="bg1"/>
              </a:buClr>
              <a:defRPr baseline="0">
                <a:solidFill>
                  <a:schemeClr val="bg1"/>
                </a:solidFill>
              </a:defRPr>
            </a:lvl4pPr>
            <a:lvl5pPr>
              <a:buClr>
                <a:schemeClr val="bg1"/>
              </a:buClr>
              <a:defRPr baseline="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4"/>
          <p:cNvSpPr>
            <a:spLocks noGrp="1"/>
          </p:cNvSpPr>
          <p:nvPr>
            <p:ph sz="quarter" idx="14" hasCustomPrompt="1"/>
          </p:nvPr>
        </p:nvSpPr>
        <p:spPr>
          <a:xfrm>
            <a:off x="4664075" y="1879253"/>
            <a:ext cx="4022725" cy="1384995"/>
          </a:xfrm>
        </p:spPr>
        <p:txBody>
          <a:bodyPr anchor="ctr"/>
          <a:lstStyle>
            <a:lvl1pPr>
              <a:buClr>
                <a:schemeClr val="bg1"/>
              </a:buClr>
              <a:defRPr baseline="0">
                <a:solidFill>
                  <a:schemeClr val="bg1"/>
                </a:solidFill>
              </a:defRPr>
            </a:lvl1pPr>
            <a:lvl2pPr>
              <a:buClr>
                <a:schemeClr val="bg1"/>
              </a:buClr>
              <a:defRPr baseline="0">
                <a:solidFill>
                  <a:schemeClr val="bg1"/>
                </a:solidFill>
              </a:defRPr>
            </a:lvl2pPr>
            <a:lvl3pPr>
              <a:buClr>
                <a:schemeClr val="bg1"/>
              </a:buClr>
              <a:defRPr baseline="0">
                <a:solidFill>
                  <a:schemeClr val="bg1"/>
                </a:solidFill>
              </a:defRPr>
            </a:lvl3pPr>
            <a:lvl4pPr>
              <a:buClr>
                <a:schemeClr val="bg1"/>
              </a:buClr>
              <a:defRPr baseline="0">
                <a:solidFill>
                  <a:schemeClr val="bg1"/>
                </a:solidFill>
              </a:defRPr>
            </a:lvl4pPr>
            <a:lvl5pPr>
              <a:buClr>
                <a:schemeClr val="bg1"/>
              </a:buClr>
              <a:defRPr baseline="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6" name="Straight Connector 5"/>
          <p:cNvCxnSpPr/>
          <p:nvPr/>
        </p:nvCxnSpPr>
        <p:spPr bwMode="auto">
          <a:xfrm>
            <a:off x="2635256" y="0"/>
            <a:ext cx="0" cy="9144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pic>
        <p:nvPicPr>
          <p:cNvPr id="10"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786053"/>
            <a:ext cx="9144000" cy="357447"/>
          </a:xfrm>
          <a:prstGeom prst="rect">
            <a:avLst/>
          </a:prstGeom>
        </p:spPr>
      </p:pic>
      <p:sp>
        <p:nvSpPr>
          <p:cNvPr id="11" name="TextBox 7"/>
          <p:cNvSpPr txBox="1"/>
          <p:nvPr/>
        </p:nvSpPr>
        <p:spPr>
          <a:xfrm>
            <a:off x="0" y="4989612"/>
            <a:ext cx="1931989" cy="153888"/>
          </a:xfrm>
          <a:prstGeom prst="rect">
            <a:avLst/>
          </a:prstGeom>
          <a:noFill/>
        </p:spPr>
        <p:txBody>
          <a:bodyPr wrap="square" anchor="ctr">
            <a:spAutoFit/>
          </a:bodyPr>
          <a:lstStyle/>
          <a:p>
            <a:pPr algn="l" eaLnBrk="0" hangingPunct="0">
              <a:defRPr/>
            </a:pPr>
            <a:r>
              <a:rPr lang="en-US" sz="400" b="0" kern="300" spc="50" dirty="0" smtClean="0">
                <a:solidFill>
                  <a:srgbClr val="C00000"/>
                </a:solidFill>
                <a:latin typeface="Arial"/>
                <a:ea typeface="ＭＳ Ｐゴシック" pitchFamily="34" charset="-128"/>
                <a:cs typeface="Arial"/>
              </a:rPr>
              <a:t>Copyright </a:t>
            </a:r>
            <a:r>
              <a:rPr lang="en-US" sz="400" b="0" kern="300" spc="50" dirty="0">
                <a:solidFill>
                  <a:srgbClr val="C00000"/>
                </a:solidFill>
                <a:latin typeface="Arial"/>
                <a:ea typeface="ＭＳ Ｐゴシック" pitchFamily="34" charset="-128"/>
                <a:cs typeface="Arial"/>
              </a:rPr>
              <a:t>© </a:t>
            </a:r>
            <a:r>
              <a:rPr lang="en-US" sz="400" b="0" kern="300" spc="50" dirty="0" smtClean="0">
                <a:solidFill>
                  <a:srgbClr val="C00000"/>
                </a:solidFill>
                <a:latin typeface="Arial"/>
                <a:ea typeface="ＭＳ Ｐゴシック" pitchFamily="34" charset="-128"/>
                <a:cs typeface="Arial"/>
              </a:rPr>
              <a:t>2014, </a:t>
            </a:r>
            <a:r>
              <a:rPr lang="en-US" sz="400" b="0" kern="300" spc="50" dirty="0">
                <a:solidFill>
                  <a:srgbClr val="C00000"/>
                </a:solidFill>
                <a:latin typeface="Arial"/>
                <a:ea typeface="ＭＳ Ｐゴシック" pitchFamily="34" charset="-128"/>
                <a:cs typeface="Arial"/>
              </a:rPr>
              <a:t>SAS Institute Inc. All rights reserved.</a:t>
            </a:r>
          </a:p>
        </p:txBody>
      </p:sp>
      <p:sp>
        <p:nvSpPr>
          <p:cNvPr id="12" name="TextBox 8"/>
          <p:cNvSpPr txBox="1"/>
          <p:nvPr/>
        </p:nvSpPr>
        <p:spPr>
          <a:xfrm>
            <a:off x="2819401" y="4841796"/>
            <a:ext cx="3505200" cy="246221"/>
          </a:xfrm>
          <a:prstGeom prst="rect">
            <a:avLst/>
          </a:prstGeom>
          <a:noFill/>
        </p:spPr>
        <p:txBody>
          <a:bodyPr wrap="square" rtlCol="0" anchor="ctr">
            <a:spAutoFit/>
          </a:bodyPr>
          <a:lstStyle/>
          <a:p>
            <a:pPr algn="ctr" defTabSz="274320"/>
            <a:r>
              <a:rPr lang="en-US" sz="1000" b="0" spc="0" baseline="0" dirty="0" smtClean="0">
                <a:solidFill>
                  <a:schemeClr val="bg1"/>
                </a:solidFill>
                <a:latin typeface="+mn-lt"/>
                <a:cs typeface="Arial" pitchFamily="34" charset="0"/>
              </a:rPr>
              <a:t>CONFIDENTIAL  •  DO NOT DISCLOSE</a:t>
            </a:r>
            <a:endParaRPr lang="en-US" sz="1000" b="0" spc="0" baseline="0" dirty="0">
              <a:solidFill>
                <a:schemeClr val="bg1"/>
              </a:solidFill>
              <a:latin typeface="+mn-lt"/>
              <a:cs typeface="Arial" pitchFamily="34" charset="0"/>
            </a:endParaRPr>
          </a:p>
        </p:txBody>
      </p:sp>
    </p:spTree>
    <p:extLst>
      <p:ext uri="{BB962C8B-B14F-4D97-AF65-F5344CB8AC3E}">
        <p14:creationId xmlns:p14="http://schemas.microsoft.com/office/powerpoint/2010/main" val="46275379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9818" y="141044"/>
            <a:ext cx="2515438" cy="584775"/>
          </a:xfrm>
        </p:spPr>
        <p:txBody>
          <a:bodyPr/>
          <a:lstStyle/>
          <a:p>
            <a:r>
              <a:rPr lang="en-US" dirty="0" smtClean="0"/>
              <a:t>Click to edit title</a:t>
            </a:r>
            <a:endParaRPr lang="en-US" dirty="0"/>
          </a:p>
        </p:txBody>
      </p:sp>
      <p:sp>
        <p:nvSpPr>
          <p:cNvPr id="6" name="Text Placeholder 2"/>
          <p:cNvSpPr>
            <a:spLocks noGrp="1"/>
          </p:cNvSpPr>
          <p:nvPr>
            <p:ph type="body" sz="quarter" idx="12" hasCustomPrompt="1"/>
          </p:nvPr>
        </p:nvSpPr>
        <p:spPr>
          <a:xfrm flipH="1">
            <a:off x="2635255" y="264154"/>
            <a:ext cx="6054720" cy="338554"/>
          </a:xfrm>
        </p:spPr>
        <p:txBody>
          <a:bodyPr wrap="square" anchor="ctr">
            <a:spAutoFit/>
          </a:bodyPr>
          <a:lstStyle>
            <a:lvl1pPr marL="0" indent="0" algn="l">
              <a:lnSpc>
                <a:spcPct val="100000"/>
              </a:lnSpc>
              <a:buFont typeface="Arial" pitchFamily="34" charset="0"/>
              <a:buNone/>
              <a:defRPr sz="1600" b="1" cap="all" baseline="0">
                <a:solidFill>
                  <a:schemeClr val="tx2">
                    <a:lumMod val="50000"/>
                  </a:schemeClr>
                </a:solidFill>
                <a:latin typeface="+mn-lt"/>
              </a:defRPr>
            </a:lvl1pPr>
          </a:lstStyle>
          <a:p>
            <a:pPr lvl="0"/>
            <a:r>
              <a:rPr lang="en-US" dirty="0" smtClean="0"/>
              <a:t>Click to edit subtitle</a:t>
            </a:r>
            <a:endParaRPr lang="en-US" dirty="0"/>
          </a:p>
        </p:txBody>
      </p:sp>
      <p:sp>
        <p:nvSpPr>
          <p:cNvPr id="4" name="Content Placeholder 3"/>
          <p:cNvSpPr>
            <a:spLocks noGrp="1"/>
          </p:cNvSpPr>
          <p:nvPr>
            <p:ph sz="quarter" idx="11" hasCustomPrompt="1"/>
          </p:nvPr>
        </p:nvSpPr>
        <p:spPr>
          <a:xfrm>
            <a:off x="457200" y="1879253"/>
            <a:ext cx="8232776" cy="1384995"/>
          </a:xfrm>
        </p:spPr>
        <p:txBody>
          <a:bodyPr wrap="square" anchor="ctr">
            <a:spAutoFit/>
          </a:bodyPr>
          <a:lstStyle>
            <a:lvl1pPr>
              <a:defRPr baseline="0"/>
            </a:lvl1pPr>
            <a:lvl2pPr>
              <a:defRPr baseline="0"/>
            </a:lvl2pPr>
            <a:lvl3pPr>
              <a:defRPr baseline="0"/>
            </a:lvl3pPr>
            <a:lvl4pPr>
              <a:defRPr baseline="0"/>
            </a:lvl4pPr>
            <a:lvl5pPr>
              <a:defRPr baseline="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4"/>
          <p:cNvCxnSpPr/>
          <p:nvPr/>
        </p:nvCxnSpPr>
        <p:spPr bwMode="auto">
          <a:xfrm>
            <a:off x="2635256" y="0"/>
            <a:ext cx="0" cy="9144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Tree>
    <p:extLst>
      <p:ext uri="{BB962C8B-B14F-4D97-AF65-F5344CB8AC3E}">
        <p14:creationId xmlns:p14="http://schemas.microsoft.com/office/powerpoint/2010/main" val="1308261272"/>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9818" y="141044"/>
            <a:ext cx="2515438" cy="584775"/>
          </a:xfrm>
        </p:spPr>
        <p:txBody>
          <a:bodyPr/>
          <a:lstStyle/>
          <a:p>
            <a:r>
              <a:rPr lang="en-US" dirty="0" smtClean="0"/>
              <a:t>Click to edit title</a:t>
            </a:r>
            <a:endParaRPr lang="en-US" dirty="0"/>
          </a:p>
        </p:txBody>
      </p:sp>
      <p:sp>
        <p:nvSpPr>
          <p:cNvPr id="5" name="Text Placeholder 2"/>
          <p:cNvSpPr>
            <a:spLocks noGrp="1"/>
          </p:cNvSpPr>
          <p:nvPr>
            <p:ph type="body" sz="quarter" idx="3" hasCustomPrompt="1"/>
          </p:nvPr>
        </p:nvSpPr>
        <p:spPr>
          <a:xfrm>
            <a:off x="2635256" y="264154"/>
            <a:ext cx="6047152" cy="338554"/>
          </a:xfrm>
        </p:spPr>
        <p:txBody>
          <a:bodyPr wrap="square" anchor="ctr">
            <a:spAutoFit/>
          </a:bodyPr>
          <a:lstStyle>
            <a:lvl1pPr marL="0" indent="0">
              <a:lnSpc>
                <a:spcPct val="100000"/>
              </a:lnSpc>
              <a:buFont typeface="Arial" pitchFamily="34" charset="0"/>
              <a:buNone/>
              <a:defRPr sz="1600" b="1" cap="all" baseline="0">
                <a:solidFill>
                  <a:schemeClr val="tx2">
                    <a:lumMod val="50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subtitle</a:t>
            </a:r>
          </a:p>
        </p:txBody>
      </p:sp>
      <p:sp>
        <p:nvSpPr>
          <p:cNvPr id="6" name="Content Placeholder 3"/>
          <p:cNvSpPr>
            <a:spLocks noGrp="1"/>
          </p:cNvSpPr>
          <p:nvPr>
            <p:ph sz="quarter" idx="4" hasCustomPrompt="1"/>
          </p:nvPr>
        </p:nvSpPr>
        <p:spPr>
          <a:xfrm>
            <a:off x="457201" y="1879253"/>
            <a:ext cx="3883025" cy="1384995"/>
          </a:xfrm>
        </p:spPr>
        <p:txBody>
          <a:bodyPr wrap="square" anchor="ctr">
            <a:spAutoFit/>
          </a:bodyPr>
          <a:lstStyle>
            <a:lvl1pPr>
              <a:defRPr sz="1800" baseline="0"/>
            </a:lvl1pPr>
            <a:lvl2pPr>
              <a:defRPr sz="1600" baseline="0"/>
            </a:lvl2pPr>
            <a:lvl3pPr>
              <a:defRPr sz="1400"/>
            </a:lvl3pPr>
            <a:lvl4pPr>
              <a:defRPr sz="1200"/>
            </a:lvl4pPr>
            <a:lvl5pPr>
              <a:defRPr sz="1000" baseline="0"/>
            </a:lvl5pPr>
            <a:lvl6pPr>
              <a:defRPr sz="1600"/>
            </a:lvl6pPr>
            <a:lvl7pPr>
              <a:defRPr sz="1600"/>
            </a:lvl7pPr>
            <a:lvl8pPr>
              <a:defRPr sz="1600"/>
            </a:lvl8pPr>
            <a:lvl9pPr>
              <a:defRPr sz="16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5" hasCustomPrompt="1"/>
          </p:nvPr>
        </p:nvSpPr>
        <p:spPr>
          <a:xfrm>
            <a:off x="4802187" y="1879253"/>
            <a:ext cx="3880221" cy="1384995"/>
          </a:xfrm>
        </p:spPr>
        <p:txBody>
          <a:bodyPr wrap="square">
            <a:spAutoFit/>
          </a:bodyPr>
          <a:lstStyle>
            <a:lvl1pPr>
              <a:defRPr baseline="0"/>
            </a:lvl1pPr>
            <a:lvl2pPr>
              <a:defRPr baseline="0"/>
            </a:lvl2pPr>
            <a:lvl3pPr>
              <a:defRPr baseline="0"/>
            </a:lvl3pPr>
            <a:lvl4pPr>
              <a:defRPr baseline="0"/>
            </a:lvl4pPr>
            <a:lvl5pPr>
              <a:defRPr baseline="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6" name="Straight Connector 5"/>
          <p:cNvCxnSpPr/>
          <p:nvPr/>
        </p:nvCxnSpPr>
        <p:spPr bwMode="auto">
          <a:xfrm>
            <a:off x="2635256" y="0"/>
            <a:ext cx="0" cy="9144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pic>
        <p:nvPicPr>
          <p:cNvPr id="9"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86053"/>
            <a:ext cx="9144000" cy="357447"/>
          </a:xfrm>
          <a:prstGeom prst="rect">
            <a:avLst/>
          </a:prstGeom>
        </p:spPr>
      </p:pic>
      <p:sp>
        <p:nvSpPr>
          <p:cNvPr id="10" name="TextBox 7"/>
          <p:cNvSpPr txBox="1"/>
          <p:nvPr/>
        </p:nvSpPr>
        <p:spPr>
          <a:xfrm>
            <a:off x="0" y="4989612"/>
            <a:ext cx="1931989" cy="153888"/>
          </a:xfrm>
          <a:prstGeom prst="rect">
            <a:avLst/>
          </a:prstGeom>
          <a:noFill/>
        </p:spPr>
        <p:txBody>
          <a:bodyPr wrap="square" anchor="ctr">
            <a:spAutoFit/>
          </a:bodyPr>
          <a:lstStyle/>
          <a:p>
            <a:pPr algn="l" eaLnBrk="0" hangingPunct="0">
              <a:defRPr/>
            </a:pPr>
            <a:r>
              <a:rPr lang="en-US" sz="400" b="0" kern="300" spc="50" dirty="0" smtClean="0">
                <a:solidFill>
                  <a:srgbClr val="C00000"/>
                </a:solidFill>
                <a:latin typeface="Arial"/>
                <a:ea typeface="ＭＳ Ｐゴシック" pitchFamily="34" charset="-128"/>
                <a:cs typeface="Arial"/>
              </a:rPr>
              <a:t>Copyright </a:t>
            </a:r>
            <a:r>
              <a:rPr lang="en-US" sz="400" b="0" kern="300" spc="50" dirty="0">
                <a:solidFill>
                  <a:srgbClr val="C00000"/>
                </a:solidFill>
                <a:latin typeface="Arial"/>
                <a:ea typeface="ＭＳ Ｐゴシック" pitchFamily="34" charset="-128"/>
                <a:cs typeface="Arial"/>
              </a:rPr>
              <a:t>© </a:t>
            </a:r>
            <a:r>
              <a:rPr lang="en-US" sz="400" b="0" kern="300" spc="50" dirty="0" smtClean="0">
                <a:solidFill>
                  <a:srgbClr val="C00000"/>
                </a:solidFill>
                <a:latin typeface="Arial"/>
                <a:ea typeface="ＭＳ Ｐゴシック" pitchFamily="34" charset="-128"/>
                <a:cs typeface="Arial"/>
              </a:rPr>
              <a:t>2014, </a:t>
            </a:r>
            <a:r>
              <a:rPr lang="en-US" sz="400" b="0" kern="300" spc="50" dirty="0">
                <a:solidFill>
                  <a:srgbClr val="C00000"/>
                </a:solidFill>
                <a:latin typeface="Arial"/>
                <a:ea typeface="ＭＳ Ｐゴシック" pitchFamily="34" charset="-128"/>
                <a:cs typeface="Arial"/>
              </a:rPr>
              <a:t>SAS Institute Inc. All rights reserved.</a:t>
            </a:r>
          </a:p>
        </p:txBody>
      </p:sp>
      <p:sp>
        <p:nvSpPr>
          <p:cNvPr id="11" name="TextBox 8"/>
          <p:cNvSpPr txBox="1"/>
          <p:nvPr/>
        </p:nvSpPr>
        <p:spPr>
          <a:xfrm>
            <a:off x="2819401" y="4841796"/>
            <a:ext cx="3505200" cy="246221"/>
          </a:xfrm>
          <a:prstGeom prst="rect">
            <a:avLst/>
          </a:prstGeom>
          <a:noFill/>
        </p:spPr>
        <p:txBody>
          <a:bodyPr wrap="square" rtlCol="0" anchor="ctr">
            <a:spAutoFit/>
          </a:bodyPr>
          <a:lstStyle/>
          <a:p>
            <a:pPr algn="ctr" defTabSz="274320"/>
            <a:r>
              <a:rPr lang="en-US" sz="1000" b="0" spc="0" baseline="0" dirty="0" smtClean="0">
                <a:solidFill>
                  <a:schemeClr val="bg1"/>
                </a:solidFill>
                <a:latin typeface="+mn-lt"/>
                <a:cs typeface="Arial" pitchFamily="34" charset="0"/>
              </a:rPr>
              <a:t>CONFIDENTIAL  •  DO NOT DISCLOSE</a:t>
            </a:r>
            <a:endParaRPr lang="en-US" sz="1000" b="0" spc="0" baseline="0" dirty="0">
              <a:solidFill>
                <a:schemeClr val="bg1"/>
              </a:solidFill>
              <a:latin typeface="+mn-lt"/>
              <a:cs typeface="Arial" pitchFamily="34" charset="0"/>
            </a:endParaRPr>
          </a:p>
        </p:txBody>
      </p:sp>
    </p:spTree>
    <p:extLst>
      <p:ext uri="{BB962C8B-B14F-4D97-AF65-F5344CB8AC3E}">
        <p14:creationId xmlns:p14="http://schemas.microsoft.com/office/powerpoint/2010/main" val="259413158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White Backgroun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786053"/>
            <a:ext cx="9144000" cy="357447"/>
          </a:xfrm>
          <a:prstGeom prst="rect">
            <a:avLst/>
          </a:prstGeom>
        </p:spPr>
      </p:pic>
      <p:sp>
        <p:nvSpPr>
          <p:cNvPr id="2" name="Title 1"/>
          <p:cNvSpPr>
            <a:spLocks noGrp="1"/>
          </p:cNvSpPr>
          <p:nvPr>
            <p:ph type="title" hasCustomPrompt="1"/>
          </p:nvPr>
        </p:nvSpPr>
        <p:spPr>
          <a:xfrm>
            <a:off x="374649" y="309306"/>
            <a:ext cx="8315487" cy="338554"/>
          </a:xfrm>
        </p:spPr>
        <p:txBody>
          <a:bodyPr/>
          <a:lstStyle>
            <a:lvl1pPr algn="l">
              <a:defRPr sz="1600"/>
            </a:lvl1pPr>
          </a:lstStyle>
          <a:p>
            <a:r>
              <a:rPr lang="en-US" dirty="0" smtClean="0"/>
              <a:t>Click to edit title</a:t>
            </a:r>
            <a:endParaRPr lang="en-US" dirty="0"/>
          </a:p>
        </p:txBody>
      </p:sp>
      <p:sp>
        <p:nvSpPr>
          <p:cNvPr id="7" name="TextBox 2"/>
          <p:cNvSpPr txBox="1"/>
          <p:nvPr/>
        </p:nvSpPr>
        <p:spPr>
          <a:xfrm>
            <a:off x="0" y="4989612"/>
            <a:ext cx="1931989" cy="153888"/>
          </a:xfrm>
          <a:prstGeom prst="rect">
            <a:avLst/>
          </a:prstGeom>
          <a:noFill/>
        </p:spPr>
        <p:txBody>
          <a:bodyPr wrap="square" anchor="ctr">
            <a:spAutoFit/>
          </a:bodyPr>
          <a:lstStyle/>
          <a:p>
            <a:pPr algn="l" eaLnBrk="0" hangingPunct="0">
              <a:defRPr/>
            </a:pPr>
            <a:r>
              <a:rPr lang="en-US" sz="400" b="0" kern="300" spc="50" dirty="0" smtClean="0">
                <a:solidFill>
                  <a:srgbClr val="C00000"/>
                </a:solidFill>
                <a:latin typeface="Arial"/>
                <a:ea typeface="ＭＳ Ｐゴシック" pitchFamily="34" charset="-128"/>
                <a:cs typeface="Arial"/>
              </a:rPr>
              <a:t>Copyright </a:t>
            </a:r>
            <a:r>
              <a:rPr lang="en-US" sz="400" b="0" kern="300" spc="50" dirty="0">
                <a:solidFill>
                  <a:srgbClr val="C00000"/>
                </a:solidFill>
                <a:latin typeface="Arial"/>
                <a:ea typeface="ＭＳ Ｐゴシック" pitchFamily="34" charset="-128"/>
                <a:cs typeface="Arial"/>
              </a:rPr>
              <a:t>© </a:t>
            </a:r>
            <a:r>
              <a:rPr lang="en-US" sz="400" b="0" kern="300" spc="50" dirty="0" smtClean="0">
                <a:solidFill>
                  <a:srgbClr val="C00000"/>
                </a:solidFill>
                <a:latin typeface="Arial"/>
                <a:ea typeface="ＭＳ Ｐゴシック" pitchFamily="34" charset="-128"/>
                <a:cs typeface="Arial"/>
              </a:rPr>
              <a:t>2014, </a:t>
            </a:r>
            <a:r>
              <a:rPr lang="en-US" sz="400" b="0" kern="300" spc="50" dirty="0">
                <a:solidFill>
                  <a:srgbClr val="C00000"/>
                </a:solidFill>
                <a:latin typeface="Arial"/>
                <a:ea typeface="ＭＳ Ｐゴシック" pitchFamily="34" charset="-128"/>
                <a:cs typeface="Arial"/>
              </a:rPr>
              <a:t>SAS Institute Inc. All rights reserved.</a:t>
            </a:r>
          </a:p>
        </p:txBody>
      </p:sp>
      <p:sp>
        <p:nvSpPr>
          <p:cNvPr id="8" name="TextBox 3"/>
          <p:cNvSpPr txBox="1"/>
          <p:nvPr/>
        </p:nvSpPr>
        <p:spPr>
          <a:xfrm>
            <a:off x="2819401" y="4841796"/>
            <a:ext cx="3505200" cy="246221"/>
          </a:xfrm>
          <a:prstGeom prst="rect">
            <a:avLst/>
          </a:prstGeom>
          <a:noFill/>
        </p:spPr>
        <p:txBody>
          <a:bodyPr wrap="square" rtlCol="0" anchor="ctr">
            <a:spAutoFit/>
          </a:bodyPr>
          <a:lstStyle/>
          <a:p>
            <a:pPr algn="ctr" defTabSz="274320"/>
            <a:r>
              <a:rPr lang="en-US" sz="1000" b="0" spc="0" baseline="0" dirty="0" smtClean="0">
                <a:solidFill>
                  <a:schemeClr val="bg1"/>
                </a:solidFill>
                <a:latin typeface="+mn-lt"/>
                <a:cs typeface="Arial" pitchFamily="34" charset="0"/>
              </a:rPr>
              <a:t>CONFIDENTIAL  •  DO NOT DISCLOSE</a:t>
            </a:r>
            <a:endParaRPr lang="en-US" sz="1000" b="0" spc="0" baseline="0" dirty="0">
              <a:solidFill>
                <a:schemeClr val="bg1"/>
              </a:solidFill>
              <a:latin typeface="+mn-lt"/>
              <a:cs typeface="Arial" pitchFamily="34" charset="0"/>
            </a:endParaRPr>
          </a:p>
        </p:txBody>
      </p:sp>
    </p:spTree>
    <p:extLst>
      <p:ext uri="{BB962C8B-B14F-4D97-AF65-F5344CB8AC3E}">
        <p14:creationId xmlns:p14="http://schemas.microsoft.com/office/powerpoint/2010/main" val="258731501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bg1"/>
        </a:solidFill>
        <a:effectLst/>
      </p:bgPr>
    </p:bg>
    <p:spTree>
      <p:nvGrpSpPr>
        <p:cNvPr id="1" name=""/>
        <p:cNvGrpSpPr/>
        <p:nvPr/>
      </p:nvGrpSpPr>
      <p:grpSpPr>
        <a:xfrm>
          <a:off x="0" y="0"/>
          <a:ext cx="0" cy="0"/>
          <a:chOff x="0" y="0"/>
          <a:chExt cx="0" cy="0"/>
        </a:xfrm>
      </p:grpSpPr>
      <p:pic>
        <p:nvPicPr>
          <p:cNvPr id="11"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2695"/>
            <a:ext cx="9144000" cy="1138844"/>
          </a:xfrm>
          <a:prstGeom prst="rect">
            <a:avLst/>
          </a:prstGeom>
        </p:spPr>
      </p:pic>
      <p:sp>
        <p:nvSpPr>
          <p:cNvPr id="2" name="Title 1"/>
          <p:cNvSpPr>
            <a:spLocks noGrp="1"/>
          </p:cNvSpPr>
          <p:nvPr>
            <p:ph type="title" hasCustomPrompt="1"/>
          </p:nvPr>
        </p:nvSpPr>
        <p:spPr>
          <a:xfrm>
            <a:off x="465521" y="1644242"/>
            <a:ext cx="6971533" cy="397586"/>
          </a:xfrm>
        </p:spPr>
        <p:txBody>
          <a:bodyPr anchor="b"/>
          <a:lstStyle>
            <a:lvl1pPr>
              <a:defRPr sz="2000" baseline="0">
                <a:solidFill>
                  <a:schemeClr val="bg1"/>
                </a:solidFill>
              </a:defRPr>
            </a:lvl1pPr>
          </a:lstStyle>
          <a:p>
            <a:r>
              <a:rPr lang="en-US" dirty="0" smtClean="0"/>
              <a:t>Click to edit title</a:t>
            </a:r>
            <a:endParaRPr lang="en-US" dirty="0"/>
          </a:p>
        </p:txBody>
      </p:sp>
      <p:sp>
        <p:nvSpPr>
          <p:cNvPr id="4" name="Text Placeholder 2"/>
          <p:cNvSpPr>
            <a:spLocks noGrp="1"/>
          </p:cNvSpPr>
          <p:nvPr>
            <p:ph type="body" sz="quarter" idx="10" hasCustomPrompt="1"/>
          </p:nvPr>
        </p:nvSpPr>
        <p:spPr>
          <a:xfrm>
            <a:off x="465138" y="2041730"/>
            <a:ext cx="6972300" cy="276999"/>
          </a:xfrm>
        </p:spPr>
        <p:txBody>
          <a:bodyPr anchor="t">
            <a:spAutoFit/>
          </a:bodyPr>
          <a:lstStyle>
            <a:lvl1pPr marL="0" indent="0" algn="r">
              <a:lnSpc>
                <a:spcPct val="100000"/>
              </a:lnSpc>
              <a:buFont typeface="Arial" pitchFamily="34" charset="0"/>
              <a:buNone/>
              <a:defRPr sz="1200" b="1" i="0" cap="all" baseline="0">
                <a:solidFill>
                  <a:schemeClr val="bg1"/>
                </a:solidFill>
              </a:defRPr>
            </a:lvl1pPr>
          </a:lstStyle>
          <a:p>
            <a:pPr lvl="0"/>
            <a:r>
              <a:rPr lang="en-US" dirty="0" smtClean="0"/>
              <a:t>Click to edit subtitle</a:t>
            </a:r>
            <a:endParaRPr lang="en-US" dirty="0"/>
          </a:p>
        </p:txBody>
      </p:sp>
      <p:sp>
        <p:nvSpPr>
          <p:cNvPr id="10" name="TextBox 3"/>
          <p:cNvSpPr txBox="1"/>
          <p:nvPr/>
        </p:nvSpPr>
        <p:spPr>
          <a:xfrm>
            <a:off x="0" y="4989612"/>
            <a:ext cx="1931989" cy="153888"/>
          </a:xfrm>
          <a:prstGeom prst="rect">
            <a:avLst/>
          </a:prstGeom>
          <a:noFill/>
        </p:spPr>
        <p:txBody>
          <a:bodyPr wrap="square" anchor="ctr">
            <a:spAutoFit/>
          </a:bodyPr>
          <a:lstStyle/>
          <a:p>
            <a:pPr algn="l" defTabSz="274320" eaLnBrk="0" hangingPunct="0">
              <a:defRPr/>
            </a:pPr>
            <a:r>
              <a:rPr lang="en-US" sz="400" b="0" kern="300" spc="50" baseline="0" dirty="0" smtClean="0">
                <a:solidFill>
                  <a:schemeClr val="bg2">
                    <a:lumMod val="40000"/>
                    <a:lumOff val="60000"/>
                  </a:schemeClr>
                </a:solidFill>
                <a:latin typeface="Arial"/>
                <a:ea typeface="ＭＳ Ｐゴシック" pitchFamily="34" charset="-128"/>
                <a:cs typeface="Arial"/>
              </a:rPr>
              <a:t>Copyright </a:t>
            </a:r>
            <a:r>
              <a:rPr lang="en-US" sz="400" b="0" kern="300" spc="50" baseline="0" dirty="0">
                <a:solidFill>
                  <a:schemeClr val="bg2">
                    <a:lumMod val="40000"/>
                    <a:lumOff val="60000"/>
                  </a:schemeClr>
                </a:solidFill>
                <a:latin typeface="Arial"/>
                <a:ea typeface="ＭＳ Ｐゴシック" pitchFamily="34" charset="-128"/>
                <a:cs typeface="Arial"/>
              </a:rPr>
              <a:t>© </a:t>
            </a:r>
            <a:r>
              <a:rPr lang="en-US" sz="400" b="0" kern="300" spc="50" baseline="0" dirty="0" smtClean="0">
                <a:solidFill>
                  <a:schemeClr val="bg2">
                    <a:lumMod val="40000"/>
                    <a:lumOff val="60000"/>
                  </a:schemeClr>
                </a:solidFill>
                <a:latin typeface="Arial"/>
                <a:ea typeface="ＭＳ Ｐゴシック" pitchFamily="34" charset="-128"/>
                <a:cs typeface="Arial"/>
              </a:rPr>
              <a:t>2014, </a:t>
            </a:r>
            <a:r>
              <a:rPr lang="en-US" sz="400" b="0" kern="300" spc="50" baseline="0" dirty="0">
                <a:solidFill>
                  <a:schemeClr val="bg2">
                    <a:lumMod val="40000"/>
                    <a:lumOff val="60000"/>
                  </a:schemeClr>
                </a:solidFill>
                <a:latin typeface="Arial"/>
                <a:ea typeface="ＭＳ Ｐゴシック" pitchFamily="34" charset="-128"/>
                <a:cs typeface="Arial"/>
              </a:rPr>
              <a:t>SAS Institute Inc. All rights reserved.</a:t>
            </a:r>
          </a:p>
        </p:txBody>
      </p:sp>
      <p:cxnSp>
        <p:nvCxnSpPr>
          <p:cNvPr id="5" name="Straight Connector 4"/>
          <p:cNvCxnSpPr/>
          <p:nvPr/>
        </p:nvCxnSpPr>
        <p:spPr bwMode="auto">
          <a:xfrm>
            <a:off x="7670800" y="1425734"/>
            <a:ext cx="0" cy="1143000"/>
          </a:xfrm>
          <a:prstGeom prst="line">
            <a:avLst/>
          </a:prstGeom>
          <a:solidFill>
            <a:schemeClr val="accent1"/>
          </a:solidFill>
          <a:ln w="12700" cap="flat" cmpd="sng" algn="ctr">
            <a:gradFill flip="none" rotWithShape="1">
              <a:gsLst>
                <a:gs pos="0">
                  <a:schemeClr val="accent1"/>
                </a:gs>
                <a:gs pos="100000">
                  <a:schemeClr val="accent1">
                    <a:alpha val="0"/>
                  </a:schemeClr>
                </a:gs>
              </a:gsLst>
              <a:lin ang="5400000" scaled="1"/>
              <a:tileRect/>
            </a:gradFill>
            <a:prstDash val="solid"/>
            <a:round/>
            <a:headEnd type="none" w="med" len="med"/>
            <a:tailEnd type="none" w="med" len="med"/>
          </a:ln>
          <a:effectLst/>
        </p:spPr>
      </p:cxnSp>
      <p:pic>
        <p:nvPicPr>
          <p:cNvPr id="7"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838" y="1804735"/>
            <a:ext cx="725467" cy="386136"/>
          </a:xfrm>
          <a:prstGeom prst="rect">
            <a:avLst/>
          </a:prstGeom>
        </p:spPr>
      </p:pic>
    </p:spTree>
    <p:extLst>
      <p:ext uri="{BB962C8B-B14F-4D97-AF65-F5344CB8AC3E}">
        <p14:creationId xmlns:p14="http://schemas.microsoft.com/office/powerpoint/2010/main" val="426539757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9818" y="141044"/>
            <a:ext cx="2515438" cy="584775"/>
          </a:xfrm>
        </p:spPr>
        <p:txBody>
          <a:bodyPr/>
          <a:lstStyle/>
          <a:p>
            <a:r>
              <a:rPr lang="en-US" dirty="0" smtClean="0"/>
              <a:t>Click to edit title</a:t>
            </a:r>
            <a:endParaRPr lang="en-US" dirty="0"/>
          </a:p>
        </p:txBody>
      </p:sp>
      <p:sp>
        <p:nvSpPr>
          <p:cNvPr id="5" name="Text Placeholder 2"/>
          <p:cNvSpPr>
            <a:spLocks noGrp="1"/>
          </p:cNvSpPr>
          <p:nvPr>
            <p:ph type="body" sz="quarter" idx="11" hasCustomPrompt="1"/>
          </p:nvPr>
        </p:nvSpPr>
        <p:spPr>
          <a:xfrm flipH="1">
            <a:off x="2635256" y="264154"/>
            <a:ext cx="6061271" cy="338554"/>
          </a:xfrm>
        </p:spPr>
        <p:txBody>
          <a:bodyPr wrap="square" anchor="ctr">
            <a:spAutoFit/>
          </a:bodyPr>
          <a:lstStyle>
            <a:lvl1pPr marL="0" indent="0" algn="l">
              <a:lnSpc>
                <a:spcPct val="100000"/>
              </a:lnSpc>
              <a:buFont typeface="Arial" pitchFamily="34" charset="0"/>
              <a:buNone/>
              <a:defRPr sz="1600" b="1" cap="all" baseline="0">
                <a:solidFill>
                  <a:schemeClr val="tx2">
                    <a:lumMod val="50000"/>
                  </a:schemeClr>
                </a:solidFill>
                <a:latin typeface="+mn-lt"/>
              </a:defRPr>
            </a:lvl1pPr>
          </a:lstStyle>
          <a:p>
            <a:pPr lvl="0"/>
            <a:r>
              <a:rPr lang="en-US" dirty="0" smtClean="0"/>
              <a:t>Click to edit subtitle</a:t>
            </a:r>
            <a:endParaRPr lang="en-US" dirty="0"/>
          </a:p>
        </p:txBody>
      </p:sp>
      <p:cxnSp>
        <p:nvCxnSpPr>
          <p:cNvPr id="8" name="Straight Connector 3"/>
          <p:cNvCxnSpPr/>
          <p:nvPr/>
        </p:nvCxnSpPr>
        <p:spPr bwMode="auto">
          <a:xfrm>
            <a:off x="2635256" y="0"/>
            <a:ext cx="0" cy="9144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Tree>
    <p:extLst>
      <p:ext uri="{BB962C8B-B14F-4D97-AF65-F5344CB8AC3E}">
        <p14:creationId xmlns:p14="http://schemas.microsoft.com/office/powerpoint/2010/main" val="191832423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72728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ontent with Caption">
    <p:spTree>
      <p:nvGrpSpPr>
        <p:cNvPr id="1" name=""/>
        <p:cNvGrpSpPr/>
        <p:nvPr/>
      </p:nvGrpSpPr>
      <p:grpSpPr>
        <a:xfrm>
          <a:off x="0" y="0"/>
          <a:ext cx="0" cy="0"/>
          <a:chOff x="0" y="0"/>
          <a:chExt cx="0" cy="0"/>
        </a:xfrm>
      </p:grpSpPr>
      <p:pic>
        <p:nvPicPr>
          <p:cNvPr id="9"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629916" cy="5143500"/>
          </a:xfrm>
          <a:prstGeom prst="rect">
            <a:avLst/>
          </a:prstGeom>
        </p:spPr>
      </p:pic>
      <p:sp>
        <p:nvSpPr>
          <p:cNvPr id="2" name="Title 1"/>
          <p:cNvSpPr>
            <a:spLocks noGrp="1"/>
          </p:cNvSpPr>
          <p:nvPr>
            <p:ph type="title" hasCustomPrompt="1"/>
          </p:nvPr>
        </p:nvSpPr>
        <p:spPr>
          <a:xfrm>
            <a:off x="152400" y="141044"/>
            <a:ext cx="2330456" cy="584775"/>
          </a:xfrm>
        </p:spPr>
        <p:txBody>
          <a:bodyPr/>
          <a:lstStyle>
            <a:lvl1pPr>
              <a:defRPr baseline="0">
                <a:solidFill>
                  <a:schemeClr val="bg1"/>
                </a:solidFill>
                <a:effectLst>
                  <a:outerShdw blurRad="38100" dist="38100" dir="2700000" algn="tl">
                    <a:srgbClr val="000000">
                      <a:alpha val="43137"/>
                    </a:srgbClr>
                  </a:outerShdw>
                </a:effectLst>
              </a:defRPr>
            </a:lvl1pPr>
          </a:lstStyle>
          <a:p>
            <a:r>
              <a:rPr lang="en-US" dirty="0" smtClean="0"/>
              <a:t>Click to edit title</a:t>
            </a:r>
            <a:endParaRPr lang="en-US" dirty="0"/>
          </a:p>
        </p:txBody>
      </p:sp>
      <p:sp>
        <p:nvSpPr>
          <p:cNvPr id="16" name="Text Placeholder 2"/>
          <p:cNvSpPr>
            <a:spLocks noGrp="1"/>
          </p:cNvSpPr>
          <p:nvPr>
            <p:ph type="body" sz="quarter" idx="11" hasCustomPrompt="1"/>
          </p:nvPr>
        </p:nvSpPr>
        <p:spPr>
          <a:xfrm>
            <a:off x="2736851" y="264154"/>
            <a:ext cx="5953124" cy="338554"/>
          </a:xfrm>
        </p:spPr>
        <p:txBody>
          <a:bodyPr wrap="square" anchor="ctr">
            <a:spAutoFit/>
          </a:bodyPr>
          <a:lstStyle>
            <a:lvl1pPr marL="0" indent="0" algn="l">
              <a:lnSpc>
                <a:spcPct val="100000"/>
              </a:lnSpc>
              <a:buFont typeface="Arial" pitchFamily="34" charset="0"/>
              <a:buNone/>
              <a:defRPr sz="1600" b="1" cap="all" baseline="0">
                <a:solidFill>
                  <a:schemeClr val="tx2">
                    <a:lumMod val="50000"/>
                  </a:schemeClr>
                </a:solidFill>
                <a:effectLs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smtClean="0"/>
              <a:t>Click to edit SUBTITLE</a:t>
            </a:r>
            <a:endParaRPr lang="en-US" dirty="0"/>
          </a:p>
        </p:txBody>
      </p:sp>
      <p:sp>
        <p:nvSpPr>
          <p:cNvPr id="5" name="Content Placeholder 3"/>
          <p:cNvSpPr>
            <a:spLocks noGrp="1"/>
          </p:cNvSpPr>
          <p:nvPr>
            <p:ph sz="quarter" idx="14" hasCustomPrompt="1"/>
          </p:nvPr>
        </p:nvSpPr>
        <p:spPr>
          <a:xfrm>
            <a:off x="2736850" y="1879253"/>
            <a:ext cx="5943600" cy="1384995"/>
          </a:xfrm>
        </p:spPr>
        <p:txBody>
          <a:bodyPr anchor="ctr">
            <a:sp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4"/>
          <p:cNvSpPr>
            <a:spLocks noGrp="1"/>
          </p:cNvSpPr>
          <p:nvPr>
            <p:ph type="body" sz="quarter" idx="13" hasCustomPrompt="1"/>
          </p:nvPr>
        </p:nvSpPr>
        <p:spPr>
          <a:xfrm>
            <a:off x="152400" y="2193185"/>
            <a:ext cx="2325116" cy="757130"/>
          </a:xfrm>
        </p:spPr>
        <p:txBody>
          <a:bodyPr wrap="square" anchor="ctr">
            <a:spAutoFit/>
          </a:bodyPr>
          <a:lstStyle>
            <a:lvl1pPr marL="0" indent="0" algn="r">
              <a:buFont typeface="Arial" pitchFamily="34" charset="0"/>
              <a:buNone/>
              <a:defRPr sz="1800" b="1" cap="none" baseline="0">
                <a:solidFill>
                  <a:schemeClr val="bg1"/>
                </a:solidFill>
                <a:effectLst/>
                <a:latin typeface="+mn-lt"/>
              </a:defRPr>
            </a:lvl1pPr>
          </a:lstStyle>
          <a:p>
            <a:pPr lvl="0"/>
            <a:r>
              <a:rPr lang="en-US" dirty="0" smtClean="0"/>
              <a:t>Click to edit caption text</a:t>
            </a:r>
            <a:endParaRPr lang="en-US" dirty="0"/>
          </a:p>
        </p:txBody>
      </p:sp>
      <p:sp>
        <p:nvSpPr>
          <p:cNvPr id="11" name="TextBox 5"/>
          <p:cNvSpPr txBox="1"/>
          <p:nvPr/>
        </p:nvSpPr>
        <p:spPr>
          <a:xfrm>
            <a:off x="0" y="4989612"/>
            <a:ext cx="1931989" cy="153888"/>
          </a:xfrm>
          <a:prstGeom prst="rect">
            <a:avLst/>
          </a:prstGeom>
          <a:noFill/>
        </p:spPr>
        <p:txBody>
          <a:bodyPr wrap="square" anchor="ctr">
            <a:spAutoFit/>
          </a:bodyPr>
          <a:lstStyle/>
          <a:p>
            <a:pPr algn="l" eaLnBrk="0" hangingPunct="0">
              <a:defRPr/>
            </a:pPr>
            <a:r>
              <a:rPr lang="en-US" sz="400" b="0" kern="300" spc="50" dirty="0" smtClean="0">
                <a:solidFill>
                  <a:schemeClr val="accent1"/>
                </a:solidFill>
                <a:latin typeface="Arial"/>
                <a:ea typeface="ＭＳ Ｐゴシック" pitchFamily="34" charset="-128"/>
                <a:cs typeface="Arial"/>
              </a:rPr>
              <a:t>Copyright </a:t>
            </a:r>
            <a:r>
              <a:rPr lang="en-US" sz="400" b="0" kern="300" spc="50" dirty="0">
                <a:solidFill>
                  <a:schemeClr val="accent1"/>
                </a:solidFill>
                <a:latin typeface="Arial"/>
                <a:ea typeface="ＭＳ Ｐゴシック" pitchFamily="34" charset="-128"/>
                <a:cs typeface="Arial"/>
              </a:rPr>
              <a:t>© </a:t>
            </a:r>
            <a:r>
              <a:rPr lang="en-US" sz="400" b="0" kern="300" spc="50" dirty="0" smtClean="0">
                <a:solidFill>
                  <a:schemeClr val="accent1"/>
                </a:solidFill>
                <a:latin typeface="Arial"/>
                <a:ea typeface="ＭＳ Ｐゴシック" pitchFamily="34" charset="-128"/>
                <a:cs typeface="Arial"/>
              </a:rPr>
              <a:t>2014, </a:t>
            </a:r>
            <a:r>
              <a:rPr lang="en-US" sz="400" b="0" kern="300" spc="50" dirty="0">
                <a:solidFill>
                  <a:schemeClr val="accent1"/>
                </a:solidFill>
                <a:latin typeface="Arial"/>
                <a:ea typeface="ＭＳ Ｐゴシック" pitchFamily="34" charset="-128"/>
                <a:cs typeface="Arial"/>
              </a:rPr>
              <a:t>SAS Institute Inc. All rights reserved.</a:t>
            </a:r>
          </a:p>
        </p:txBody>
      </p:sp>
      <p:pic>
        <p:nvPicPr>
          <p:cNvPr id="10"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0441" y="4670708"/>
            <a:ext cx="1018358" cy="236924"/>
          </a:xfrm>
          <a:prstGeom prst="rect">
            <a:avLst/>
          </a:prstGeom>
        </p:spPr>
      </p:pic>
    </p:spTree>
    <p:extLst>
      <p:ext uri="{BB962C8B-B14F-4D97-AF65-F5344CB8AC3E}">
        <p14:creationId xmlns:p14="http://schemas.microsoft.com/office/powerpoint/2010/main" val="391435626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ase Study Only">
    <p:spTree>
      <p:nvGrpSpPr>
        <p:cNvPr id="1" name=""/>
        <p:cNvGrpSpPr/>
        <p:nvPr/>
      </p:nvGrpSpPr>
      <p:grpSpPr>
        <a:xfrm>
          <a:off x="0" y="0"/>
          <a:ext cx="0" cy="0"/>
          <a:chOff x="0" y="0"/>
          <a:chExt cx="0" cy="0"/>
        </a:xfrm>
      </p:grpSpPr>
      <p:pic>
        <p:nvPicPr>
          <p:cNvPr id="12"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0" y="0"/>
            <a:ext cx="2628900" cy="5143500"/>
          </a:xfrm>
          <a:prstGeom prst="rect">
            <a:avLst/>
          </a:prstGeom>
        </p:spPr>
      </p:pic>
      <p:sp>
        <p:nvSpPr>
          <p:cNvPr id="2" name="Title 1"/>
          <p:cNvSpPr>
            <a:spLocks noGrp="1"/>
          </p:cNvSpPr>
          <p:nvPr>
            <p:ph type="title" hasCustomPrompt="1"/>
          </p:nvPr>
        </p:nvSpPr>
        <p:spPr>
          <a:xfrm>
            <a:off x="119818" y="141044"/>
            <a:ext cx="2515438" cy="584775"/>
          </a:xfrm>
        </p:spPr>
        <p:txBody>
          <a:bodyPr/>
          <a:lstStyle>
            <a:lvl1pPr>
              <a:defRPr baseline="0"/>
            </a:lvl1pPr>
          </a:lstStyle>
          <a:p>
            <a:r>
              <a:rPr lang="en-US" dirty="0" smtClean="0"/>
              <a:t>Click to edit title</a:t>
            </a:r>
            <a:endParaRPr lang="en-US" dirty="0"/>
          </a:p>
        </p:txBody>
      </p:sp>
      <p:sp>
        <p:nvSpPr>
          <p:cNvPr id="21" name="Text Placeholder 2"/>
          <p:cNvSpPr>
            <a:spLocks noGrp="1"/>
          </p:cNvSpPr>
          <p:nvPr>
            <p:ph type="body" sz="quarter" idx="11" hasCustomPrompt="1"/>
          </p:nvPr>
        </p:nvSpPr>
        <p:spPr>
          <a:xfrm>
            <a:off x="2635256" y="279543"/>
            <a:ext cx="3879844" cy="307777"/>
          </a:xfrm>
        </p:spPr>
        <p:txBody>
          <a:bodyPr wrap="square" anchor="ctr">
            <a:spAutoFit/>
          </a:bodyPr>
          <a:lstStyle>
            <a:lvl1pPr marL="0" indent="0" algn="l">
              <a:lnSpc>
                <a:spcPct val="100000"/>
              </a:lnSpc>
              <a:buFont typeface="Arial" pitchFamily="34" charset="0"/>
              <a:buNone/>
              <a:defRPr sz="1400" b="1" cap="all" baseline="0">
                <a:solidFill>
                  <a:schemeClr val="tx2">
                    <a:lumMod val="50000"/>
                  </a:schemeClr>
                </a:solidFill>
                <a:effectLst/>
              </a:defRPr>
            </a:lvl1pPr>
          </a:lstStyle>
          <a:p>
            <a:pPr lvl="0"/>
            <a:r>
              <a:rPr lang="en-US" dirty="0" smtClean="0"/>
              <a:t>Click to edit subtitle</a:t>
            </a:r>
            <a:endParaRPr lang="en-US" dirty="0"/>
          </a:p>
        </p:txBody>
      </p:sp>
      <p:sp>
        <p:nvSpPr>
          <p:cNvPr id="5" name="Content Placeholder 3"/>
          <p:cNvSpPr>
            <a:spLocks noGrp="1"/>
          </p:cNvSpPr>
          <p:nvPr>
            <p:ph sz="quarter" idx="15" hasCustomPrompt="1"/>
          </p:nvPr>
        </p:nvSpPr>
        <p:spPr>
          <a:xfrm>
            <a:off x="466405" y="1879253"/>
            <a:ext cx="5578454" cy="1384995"/>
          </a:xfrm>
        </p:spPr>
        <p:txBody>
          <a:bodyPr anchor="ctr">
            <a:spAutoFit/>
          </a:bodyPr>
          <a:lstStyle>
            <a:lvl1pPr>
              <a:defRPr baseline="0"/>
            </a:lvl1pPr>
            <a:lvl2pPr>
              <a:defRPr baseline="0"/>
            </a:lvl2pPr>
            <a:lvl3pPr>
              <a:defRPr baseline="0"/>
            </a:lvl3pPr>
            <a:lvl4pPr>
              <a:defRPr baseline="0"/>
            </a:lvl4pPr>
            <a:lvl5pPr>
              <a:defRPr baseline="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4"/>
          <p:cNvSpPr>
            <a:spLocks noGrp="1"/>
          </p:cNvSpPr>
          <p:nvPr>
            <p:ph type="body" sz="half" idx="13" hasCustomPrompt="1"/>
          </p:nvPr>
        </p:nvSpPr>
        <p:spPr>
          <a:xfrm flipH="1">
            <a:off x="6602412" y="279543"/>
            <a:ext cx="2448465" cy="307777"/>
          </a:xfrm>
        </p:spPr>
        <p:txBody>
          <a:bodyPr anchor="ctr"/>
          <a:lstStyle>
            <a:lvl1pPr marL="0" indent="0" algn="l">
              <a:lnSpc>
                <a:spcPct val="100000"/>
              </a:lnSpc>
              <a:buFont typeface="Arial" pitchFamily="34" charset="0"/>
              <a:buNone/>
              <a:defRPr sz="1400" b="1" cap="all" baseline="0">
                <a:solidFill>
                  <a:schemeClr val="bg1"/>
                </a:solidFill>
                <a:effectLst>
                  <a:outerShdw blurRad="38100" dist="38100" dir="2700000" algn="tl">
                    <a:srgbClr val="000000">
                      <a:alpha val="43137"/>
                    </a:srgbClr>
                  </a:outerShdw>
                </a:effectLst>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HEADING</a:t>
            </a:r>
            <a:endParaRPr lang="en-US" dirty="0"/>
          </a:p>
        </p:txBody>
      </p:sp>
      <p:sp>
        <p:nvSpPr>
          <p:cNvPr id="18" name="Text Placeholder 5"/>
          <p:cNvSpPr>
            <a:spLocks noGrp="1"/>
          </p:cNvSpPr>
          <p:nvPr>
            <p:ph type="body" sz="quarter" idx="14" hasCustomPrompt="1"/>
          </p:nvPr>
        </p:nvSpPr>
        <p:spPr>
          <a:xfrm>
            <a:off x="6602878" y="2193185"/>
            <a:ext cx="2448000" cy="757130"/>
          </a:xfrm>
        </p:spPr>
        <p:txBody>
          <a:bodyPr wrap="square" anchor="ctr">
            <a:spAutoFit/>
          </a:bodyPr>
          <a:lstStyle>
            <a:lvl1pPr marL="0" indent="0">
              <a:buFont typeface="Arial" pitchFamily="34" charset="0"/>
              <a:buNone/>
              <a:defRPr sz="1800" b="1"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smtClean="0"/>
              <a:t>Click to edit caption text</a:t>
            </a:r>
            <a:endParaRPr lang="en-US" dirty="0"/>
          </a:p>
        </p:txBody>
      </p:sp>
      <p:sp>
        <p:nvSpPr>
          <p:cNvPr id="14" name="TextBox 6"/>
          <p:cNvSpPr txBox="1"/>
          <p:nvPr/>
        </p:nvSpPr>
        <p:spPr>
          <a:xfrm>
            <a:off x="0" y="4989612"/>
            <a:ext cx="1931989" cy="153888"/>
          </a:xfrm>
          <a:prstGeom prst="rect">
            <a:avLst/>
          </a:prstGeom>
          <a:noFill/>
        </p:spPr>
        <p:txBody>
          <a:bodyPr wrap="square" anchor="ctr">
            <a:spAutoFit/>
          </a:bodyPr>
          <a:lstStyle/>
          <a:p>
            <a:pPr algn="l" defTabSz="274320" eaLnBrk="0" hangingPunct="0">
              <a:defRPr/>
            </a:pPr>
            <a:r>
              <a:rPr lang="en-US" sz="400" b="0" kern="300" spc="50" baseline="0" dirty="0" smtClean="0">
                <a:solidFill>
                  <a:schemeClr val="bg2">
                    <a:lumMod val="40000"/>
                    <a:lumOff val="60000"/>
                  </a:schemeClr>
                </a:solidFill>
                <a:latin typeface="Arial"/>
                <a:ea typeface="ＭＳ Ｐゴシック" pitchFamily="34" charset="-128"/>
                <a:cs typeface="Arial"/>
              </a:rPr>
              <a:t>Copyright </a:t>
            </a:r>
            <a:r>
              <a:rPr lang="en-US" sz="400" b="0" kern="300" spc="50" baseline="0" dirty="0">
                <a:solidFill>
                  <a:schemeClr val="bg2">
                    <a:lumMod val="40000"/>
                    <a:lumOff val="60000"/>
                  </a:schemeClr>
                </a:solidFill>
                <a:latin typeface="Arial"/>
                <a:ea typeface="ＭＳ Ｐゴシック" pitchFamily="34" charset="-128"/>
                <a:cs typeface="Arial"/>
              </a:rPr>
              <a:t>© </a:t>
            </a:r>
            <a:r>
              <a:rPr lang="en-US" sz="400" b="0" kern="300" spc="50" baseline="0" dirty="0" smtClean="0">
                <a:solidFill>
                  <a:schemeClr val="bg2">
                    <a:lumMod val="40000"/>
                    <a:lumOff val="60000"/>
                  </a:schemeClr>
                </a:solidFill>
                <a:latin typeface="Arial"/>
                <a:ea typeface="ＭＳ Ｐゴシック" pitchFamily="34" charset="-128"/>
                <a:cs typeface="Arial"/>
              </a:rPr>
              <a:t>2014, </a:t>
            </a:r>
            <a:r>
              <a:rPr lang="en-US" sz="400" b="0" kern="300" spc="50" baseline="0" dirty="0">
                <a:solidFill>
                  <a:schemeClr val="bg2">
                    <a:lumMod val="40000"/>
                    <a:lumOff val="60000"/>
                  </a:schemeClr>
                </a:solidFill>
                <a:latin typeface="Arial"/>
                <a:ea typeface="ＭＳ Ｐゴシック" pitchFamily="34" charset="-128"/>
                <a:cs typeface="Arial"/>
              </a:rPr>
              <a:t>SAS Institute Inc. All rights reserved.</a:t>
            </a:r>
          </a:p>
        </p:txBody>
      </p:sp>
      <p:pic>
        <p:nvPicPr>
          <p:cNvPr id="1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79299" y="4671264"/>
            <a:ext cx="1018358" cy="235811"/>
          </a:xfrm>
          <a:prstGeom prst="rect">
            <a:avLst/>
          </a:prstGeom>
        </p:spPr>
      </p:pic>
      <p:cxnSp>
        <p:nvCxnSpPr>
          <p:cNvPr id="17" name="Straight Connector 8"/>
          <p:cNvCxnSpPr/>
          <p:nvPr/>
        </p:nvCxnSpPr>
        <p:spPr bwMode="auto">
          <a:xfrm>
            <a:off x="2635256" y="0"/>
            <a:ext cx="0" cy="9144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Tree>
    <p:extLst>
      <p:ext uri="{BB962C8B-B14F-4D97-AF65-F5344CB8AC3E}">
        <p14:creationId xmlns:p14="http://schemas.microsoft.com/office/powerpoint/2010/main" val="210105904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pic>
        <p:nvPicPr>
          <p:cNvPr id="3" name="Picture 8" descr="C:\Users\RussianBear\Desktop\OnCloud_Jon\CloudComputing_NIST_IMAGES\PanoramicBLU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0542"/>
            <a:ext cx="9144000" cy="42190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119818" y="141044"/>
            <a:ext cx="2515438" cy="584775"/>
          </a:xfrm>
        </p:spPr>
        <p:txBody>
          <a:bodyPr/>
          <a:lstStyle/>
          <a:p>
            <a:r>
              <a:rPr lang="en-US" dirty="0" smtClean="0"/>
              <a:t>Click to edit title</a:t>
            </a:r>
            <a:endParaRPr lang="en-US" dirty="0"/>
          </a:p>
        </p:txBody>
      </p:sp>
      <p:sp>
        <p:nvSpPr>
          <p:cNvPr id="9" name="Text Placeholder 2"/>
          <p:cNvSpPr>
            <a:spLocks noGrp="1"/>
          </p:cNvSpPr>
          <p:nvPr>
            <p:ph type="body" sz="quarter" idx="12" hasCustomPrompt="1"/>
          </p:nvPr>
        </p:nvSpPr>
        <p:spPr>
          <a:xfrm>
            <a:off x="2635250" y="264154"/>
            <a:ext cx="6051550" cy="338554"/>
          </a:xfrm>
        </p:spPr>
        <p:txBody>
          <a:bodyPr anchor="ctr"/>
          <a:lstStyle>
            <a:lvl1pPr marL="0" indent="0" algn="l">
              <a:lnSpc>
                <a:spcPct val="100000"/>
              </a:lnSpc>
              <a:buNone/>
              <a:defRPr sz="1600" b="1" i="0" cap="all" baseline="0">
                <a:solidFill>
                  <a:schemeClr val="tx2">
                    <a:lumMod val="50000"/>
                  </a:schemeClr>
                </a:solidFill>
              </a:defRPr>
            </a:lvl1pPr>
          </a:lstStyle>
          <a:p>
            <a:pPr lvl="0"/>
            <a:r>
              <a:rPr lang="en-US" dirty="0" smtClean="0"/>
              <a:t>Click to edit subtitle</a:t>
            </a:r>
          </a:p>
        </p:txBody>
      </p:sp>
      <p:sp>
        <p:nvSpPr>
          <p:cNvPr id="17" name="Content Placeholder 3"/>
          <p:cNvSpPr>
            <a:spLocks noGrp="1"/>
          </p:cNvSpPr>
          <p:nvPr>
            <p:ph sz="quarter" idx="13" hasCustomPrompt="1"/>
          </p:nvPr>
        </p:nvSpPr>
        <p:spPr>
          <a:xfrm>
            <a:off x="468313" y="1879253"/>
            <a:ext cx="4010025" cy="1384995"/>
          </a:xfrm>
        </p:spPr>
        <p:txBody>
          <a:bodyPr wrap="square" anchor="ctr">
            <a:spAutoFit/>
          </a:bodyPr>
          <a:lstStyle>
            <a:lvl1pPr>
              <a:buClr>
                <a:schemeClr val="bg1"/>
              </a:buClr>
              <a:defRPr baseline="0">
                <a:solidFill>
                  <a:schemeClr val="bg1"/>
                </a:solidFill>
              </a:defRPr>
            </a:lvl1pPr>
            <a:lvl2pPr>
              <a:buClr>
                <a:schemeClr val="bg1"/>
              </a:buClr>
              <a:defRPr baseline="0">
                <a:solidFill>
                  <a:schemeClr val="bg1"/>
                </a:solidFill>
              </a:defRPr>
            </a:lvl2pPr>
            <a:lvl3pPr>
              <a:buClr>
                <a:schemeClr val="bg1"/>
              </a:buClr>
              <a:defRPr baseline="0">
                <a:solidFill>
                  <a:schemeClr val="bg1"/>
                </a:solidFill>
              </a:defRPr>
            </a:lvl3pPr>
            <a:lvl4pPr>
              <a:buClr>
                <a:schemeClr val="bg1"/>
              </a:buClr>
              <a:defRPr baseline="0">
                <a:solidFill>
                  <a:schemeClr val="bg1"/>
                </a:solidFill>
              </a:defRPr>
            </a:lvl4pPr>
            <a:lvl5pPr>
              <a:buClr>
                <a:schemeClr val="bg1"/>
              </a:buClr>
              <a:defRPr baseline="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4"/>
          <p:cNvSpPr>
            <a:spLocks noGrp="1"/>
          </p:cNvSpPr>
          <p:nvPr>
            <p:ph sz="quarter" idx="14" hasCustomPrompt="1"/>
          </p:nvPr>
        </p:nvSpPr>
        <p:spPr>
          <a:xfrm>
            <a:off x="4664075" y="1879253"/>
            <a:ext cx="4022725" cy="1384995"/>
          </a:xfrm>
        </p:spPr>
        <p:txBody>
          <a:bodyPr anchor="ctr"/>
          <a:lstStyle>
            <a:lvl1pPr>
              <a:buClr>
                <a:schemeClr val="bg1"/>
              </a:buClr>
              <a:defRPr baseline="0">
                <a:solidFill>
                  <a:schemeClr val="bg1"/>
                </a:solidFill>
              </a:defRPr>
            </a:lvl1pPr>
            <a:lvl2pPr>
              <a:buClr>
                <a:schemeClr val="bg1"/>
              </a:buClr>
              <a:defRPr baseline="0">
                <a:solidFill>
                  <a:schemeClr val="bg1"/>
                </a:solidFill>
              </a:defRPr>
            </a:lvl2pPr>
            <a:lvl3pPr>
              <a:buClr>
                <a:schemeClr val="bg1"/>
              </a:buClr>
              <a:defRPr baseline="0">
                <a:solidFill>
                  <a:schemeClr val="bg1"/>
                </a:solidFill>
              </a:defRPr>
            </a:lvl3pPr>
            <a:lvl4pPr>
              <a:buClr>
                <a:schemeClr val="bg1"/>
              </a:buClr>
              <a:defRPr baseline="0">
                <a:solidFill>
                  <a:schemeClr val="bg1"/>
                </a:solidFill>
              </a:defRPr>
            </a:lvl4pPr>
            <a:lvl5pPr>
              <a:buClr>
                <a:schemeClr val="bg1"/>
              </a:buClr>
              <a:defRPr baseline="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Box 5"/>
          <p:cNvSpPr txBox="1"/>
          <p:nvPr/>
        </p:nvSpPr>
        <p:spPr>
          <a:xfrm>
            <a:off x="0" y="4989612"/>
            <a:ext cx="1931989" cy="153888"/>
          </a:xfrm>
          <a:prstGeom prst="rect">
            <a:avLst/>
          </a:prstGeom>
          <a:noFill/>
        </p:spPr>
        <p:txBody>
          <a:bodyPr wrap="square" anchor="ctr">
            <a:spAutoFit/>
          </a:bodyPr>
          <a:lstStyle/>
          <a:p>
            <a:pPr algn="l" defTabSz="274320" eaLnBrk="0" hangingPunct="0">
              <a:defRPr/>
            </a:pPr>
            <a:r>
              <a:rPr lang="en-US" sz="400" b="0" kern="300" spc="50" baseline="0" dirty="0" smtClean="0">
                <a:solidFill>
                  <a:schemeClr val="bg2">
                    <a:lumMod val="40000"/>
                    <a:lumOff val="60000"/>
                  </a:schemeClr>
                </a:solidFill>
                <a:latin typeface="Arial"/>
                <a:ea typeface="ＭＳ Ｐゴシック" pitchFamily="34" charset="-128"/>
                <a:cs typeface="Arial"/>
              </a:rPr>
              <a:t>Copyright </a:t>
            </a:r>
            <a:r>
              <a:rPr lang="en-US" sz="400" b="0" kern="300" spc="50" baseline="0" dirty="0">
                <a:solidFill>
                  <a:schemeClr val="bg2">
                    <a:lumMod val="40000"/>
                    <a:lumOff val="60000"/>
                  </a:schemeClr>
                </a:solidFill>
                <a:latin typeface="Arial"/>
                <a:ea typeface="ＭＳ Ｐゴシック" pitchFamily="34" charset="-128"/>
                <a:cs typeface="Arial"/>
              </a:rPr>
              <a:t>© </a:t>
            </a:r>
            <a:r>
              <a:rPr lang="en-US" sz="400" b="0" kern="300" spc="50" baseline="0" dirty="0" smtClean="0">
                <a:solidFill>
                  <a:schemeClr val="bg2">
                    <a:lumMod val="40000"/>
                    <a:lumOff val="60000"/>
                  </a:schemeClr>
                </a:solidFill>
                <a:latin typeface="Arial"/>
                <a:ea typeface="ＭＳ Ｐゴシック" pitchFamily="34" charset="-128"/>
                <a:cs typeface="Arial"/>
              </a:rPr>
              <a:t>2014, </a:t>
            </a:r>
            <a:r>
              <a:rPr lang="en-US" sz="400" b="0" kern="300" spc="50" baseline="0" dirty="0">
                <a:solidFill>
                  <a:schemeClr val="bg2">
                    <a:lumMod val="40000"/>
                    <a:lumOff val="60000"/>
                  </a:schemeClr>
                </a:solidFill>
                <a:latin typeface="Arial"/>
                <a:ea typeface="ＭＳ Ｐゴシック" pitchFamily="34" charset="-128"/>
                <a:cs typeface="Arial"/>
              </a:rPr>
              <a:t>SAS Institute Inc. All rights reserved.</a:t>
            </a:r>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073" y="308878"/>
            <a:ext cx="1018358" cy="236924"/>
          </a:xfrm>
          <a:prstGeom prst="rect">
            <a:avLst/>
          </a:prstGeom>
        </p:spPr>
      </p:pic>
      <p:cxnSp>
        <p:nvCxnSpPr>
          <p:cNvPr id="6" name="Straight Connector 7"/>
          <p:cNvCxnSpPr/>
          <p:nvPr/>
        </p:nvCxnSpPr>
        <p:spPr bwMode="auto">
          <a:xfrm>
            <a:off x="2635256" y="0"/>
            <a:ext cx="0" cy="9144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Tree>
    <p:extLst>
      <p:ext uri="{BB962C8B-B14F-4D97-AF65-F5344CB8AC3E}">
        <p14:creationId xmlns:p14="http://schemas.microsoft.com/office/powerpoint/2010/main" val="46275379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9818" y="141044"/>
            <a:ext cx="2515438" cy="584775"/>
          </a:xfrm>
        </p:spPr>
        <p:txBody>
          <a:bodyPr/>
          <a:lstStyle/>
          <a:p>
            <a:r>
              <a:rPr lang="en-US" dirty="0" smtClean="0"/>
              <a:t>Click to edit title</a:t>
            </a:r>
            <a:endParaRPr lang="en-US" dirty="0"/>
          </a:p>
        </p:txBody>
      </p:sp>
      <p:sp>
        <p:nvSpPr>
          <p:cNvPr id="5" name="Text Placeholder 2"/>
          <p:cNvSpPr>
            <a:spLocks noGrp="1"/>
          </p:cNvSpPr>
          <p:nvPr>
            <p:ph type="body" sz="quarter" idx="3" hasCustomPrompt="1"/>
          </p:nvPr>
        </p:nvSpPr>
        <p:spPr>
          <a:xfrm>
            <a:off x="2635256" y="264154"/>
            <a:ext cx="6047152" cy="338554"/>
          </a:xfrm>
        </p:spPr>
        <p:txBody>
          <a:bodyPr wrap="square" anchor="ctr">
            <a:spAutoFit/>
          </a:bodyPr>
          <a:lstStyle>
            <a:lvl1pPr marL="0" indent="0">
              <a:lnSpc>
                <a:spcPct val="100000"/>
              </a:lnSpc>
              <a:buFont typeface="Arial" pitchFamily="34" charset="0"/>
              <a:buNone/>
              <a:defRPr sz="1600" b="1" cap="all" baseline="0">
                <a:solidFill>
                  <a:schemeClr val="tx2">
                    <a:lumMod val="50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subtitle</a:t>
            </a:r>
          </a:p>
        </p:txBody>
      </p:sp>
      <p:sp>
        <p:nvSpPr>
          <p:cNvPr id="6" name="Content Placeholder 3"/>
          <p:cNvSpPr>
            <a:spLocks noGrp="1"/>
          </p:cNvSpPr>
          <p:nvPr>
            <p:ph sz="quarter" idx="4" hasCustomPrompt="1"/>
          </p:nvPr>
        </p:nvSpPr>
        <p:spPr>
          <a:xfrm>
            <a:off x="457201" y="1879253"/>
            <a:ext cx="3883025" cy="1384995"/>
          </a:xfrm>
        </p:spPr>
        <p:txBody>
          <a:bodyPr wrap="square" anchor="ctr">
            <a:spAutoFit/>
          </a:bodyPr>
          <a:lstStyle>
            <a:lvl1pPr>
              <a:defRPr sz="1800" baseline="0"/>
            </a:lvl1pPr>
            <a:lvl2pPr>
              <a:defRPr sz="1600" baseline="0"/>
            </a:lvl2pPr>
            <a:lvl3pPr>
              <a:defRPr sz="1400"/>
            </a:lvl3pPr>
            <a:lvl4pPr>
              <a:defRPr sz="1200"/>
            </a:lvl4pPr>
            <a:lvl5pPr>
              <a:defRPr sz="1000" baseline="0"/>
            </a:lvl5pPr>
            <a:lvl6pPr>
              <a:defRPr sz="1600"/>
            </a:lvl6pPr>
            <a:lvl7pPr>
              <a:defRPr sz="1600"/>
            </a:lvl7pPr>
            <a:lvl8pPr>
              <a:defRPr sz="1600"/>
            </a:lvl8pPr>
            <a:lvl9pPr>
              <a:defRPr sz="16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4"/>
          <p:cNvSpPr>
            <a:spLocks noGrp="1"/>
          </p:cNvSpPr>
          <p:nvPr>
            <p:ph sz="quarter" idx="15" hasCustomPrompt="1"/>
          </p:nvPr>
        </p:nvSpPr>
        <p:spPr>
          <a:xfrm>
            <a:off x="4802187" y="1879253"/>
            <a:ext cx="3880221" cy="1384995"/>
          </a:xfrm>
        </p:spPr>
        <p:txBody>
          <a:bodyPr wrap="square">
            <a:spAutoFit/>
          </a:bodyPr>
          <a:lstStyle>
            <a:lvl1pPr>
              <a:defRPr baseline="0"/>
            </a:lvl1pPr>
            <a:lvl2pPr>
              <a:defRPr baseline="0"/>
            </a:lvl2pPr>
            <a:lvl3pPr>
              <a:defRPr baseline="0"/>
            </a:lvl3pPr>
            <a:lvl4pPr>
              <a:defRPr baseline="0"/>
            </a:lvl4pPr>
            <a:lvl5pPr>
              <a:defRPr baseline="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Box 5"/>
          <p:cNvSpPr txBox="1"/>
          <p:nvPr/>
        </p:nvSpPr>
        <p:spPr>
          <a:xfrm>
            <a:off x="0" y="4989612"/>
            <a:ext cx="1931989" cy="153888"/>
          </a:xfrm>
          <a:prstGeom prst="rect">
            <a:avLst/>
          </a:prstGeom>
          <a:noFill/>
        </p:spPr>
        <p:txBody>
          <a:bodyPr wrap="square" anchor="ctr">
            <a:spAutoFit/>
          </a:bodyPr>
          <a:lstStyle/>
          <a:p>
            <a:pPr algn="l" eaLnBrk="0" hangingPunct="0">
              <a:defRPr/>
            </a:pPr>
            <a:r>
              <a:rPr lang="en-US" sz="400" b="0" kern="300" spc="50" dirty="0" smtClean="0">
                <a:solidFill>
                  <a:schemeClr val="bg2">
                    <a:lumMod val="40000"/>
                    <a:lumOff val="60000"/>
                  </a:schemeClr>
                </a:solidFill>
                <a:latin typeface="Arial"/>
                <a:ea typeface="ＭＳ Ｐゴシック" pitchFamily="34" charset="-128"/>
                <a:cs typeface="Arial"/>
              </a:rPr>
              <a:t>Copyright </a:t>
            </a:r>
            <a:r>
              <a:rPr lang="en-US" sz="400" b="0" kern="300" spc="50" dirty="0">
                <a:solidFill>
                  <a:schemeClr val="bg2">
                    <a:lumMod val="40000"/>
                    <a:lumOff val="60000"/>
                  </a:schemeClr>
                </a:solidFill>
                <a:latin typeface="Arial"/>
                <a:ea typeface="ＭＳ Ｐゴシック" pitchFamily="34" charset="-128"/>
                <a:cs typeface="Arial"/>
              </a:rPr>
              <a:t>© </a:t>
            </a:r>
            <a:r>
              <a:rPr lang="en-US" sz="400" b="0" kern="300" spc="50" dirty="0" smtClean="0">
                <a:solidFill>
                  <a:schemeClr val="bg2">
                    <a:lumMod val="40000"/>
                    <a:lumOff val="60000"/>
                  </a:schemeClr>
                </a:solidFill>
                <a:latin typeface="Arial"/>
                <a:ea typeface="ＭＳ Ｐゴシック" pitchFamily="34" charset="-128"/>
                <a:cs typeface="Arial"/>
              </a:rPr>
              <a:t>2014, </a:t>
            </a:r>
            <a:r>
              <a:rPr lang="en-US" sz="400" b="0" kern="300" spc="50" dirty="0">
                <a:solidFill>
                  <a:schemeClr val="bg2">
                    <a:lumMod val="40000"/>
                    <a:lumOff val="60000"/>
                  </a:schemeClr>
                </a:solidFill>
                <a:latin typeface="Arial"/>
                <a:ea typeface="ＭＳ Ｐゴシック" pitchFamily="34" charset="-128"/>
                <a:cs typeface="Arial"/>
              </a:rPr>
              <a:t>SAS Institute Inc. All rights reserved.</a:t>
            </a:r>
          </a:p>
        </p:txBody>
      </p:sp>
      <p:pic>
        <p:nvPicPr>
          <p:cNvPr id="19"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0441" y="4670708"/>
            <a:ext cx="1018358" cy="236924"/>
          </a:xfrm>
          <a:prstGeom prst="rect">
            <a:avLst/>
          </a:prstGeom>
        </p:spPr>
      </p:pic>
      <p:cxnSp>
        <p:nvCxnSpPr>
          <p:cNvPr id="16" name="Straight Connector 7"/>
          <p:cNvCxnSpPr/>
          <p:nvPr/>
        </p:nvCxnSpPr>
        <p:spPr bwMode="auto">
          <a:xfrm>
            <a:off x="2635256" y="0"/>
            <a:ext cx="0" cy="914400"/>
          </a:xfrm>
          <a:prstGeom prst="line">
            <a:avLst/>
          </a:prstGeom>
          <a:solidFill>
            <a:schemeClr val="accent1"/>
          </a:solidFill>
          <a:ln w="12700" cap="flat" cmpd="sng" algn="ctr">
            <a:gradFill flip="none" rotWithShape="1">
              <a:gsLst>
                <a:gs pos="0">
                  <a:schemeClr val="bg2"/>
                </a:gs>
                <a:gs pos="100000">
                  <a:schemeClr val="bg2">
                    <a:alpha val="0"/>
                  </a:schemeClr>
                </a:gs>
              </a:gsLst>
              <a:lin ang="5400000" scaled="1"/>
              <a:tileRect/>
            </a:gradFill>
            <a:prstDash val="solid"/>
            <a:round/>
            <a:headEnd type="none" w="med" len="med"/>
            <a:tailEnd type="none" w="med" len="med"/>
          </a:ln>
          <a:effectLst/>
        </p:spPr>
      </p:cxnSp>
    </p:spTree>
    <p:extLst>
      <p:ext uri="{BB962C8B-B14F-4D97-AF65-F5344CB8AC3E}">
        <p14:creationId xmlns:p14="http://schemas.microsoft.com/office/powerpoint/2010/main" val="259413158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media/image11.jpeg"/><Relationship Id="rId4" Type="http://schemas.openxmlformats.org/officeDocument/2006/relationships/slideLayout" Target="../slideLayouts/slideLayout17.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4" descr="Footer_16x9_06.png"/>
          <p:cNvPicPr>
            <a:picLocks/>
          </p:cNvPicPr>
          <p:nvPr/>
        </p:nvPicPr>
        <p:blipFill>
          <a:blip r:embed="rId15"/>
          <a:srcRect/>
          <a:stretch>
            <a:fillRect/>
          </a:stretch>
        </p:blipFill>
        <p:spPr bwMode="auto">
          <a:xfrm>
            <a:off x="0" y="4787913"/>
            <a:ext cx="9144000" cy="355587"/>
          </a:xfrm>
          <a:prstGeom prst="rect">
            <a:avLst/>
          </a:prstGeom>
          <a:noFill/>
          <a:ln w="9525">
            <a:noFill/>
            <a:miter lim="800000"/>
            <a:headEnd/>
            <a:tailEnd/>
          </a:ln>
        </p:spPr>
      </p:pic>
      <p:sp>
        <p:nvSpPr>
          <p:cNvPr id="5" name="Title Placeholder 1"/>
          <p:cNvSpPr>
            <a:spLocks noGrp="1"/>
          </p:cNvSpPr>
          <p:nvPr>
            <p:ph type="title"/>
          </p:nvPr>
        </p:nvSpPr>
        <p:spPr>
          <a:xfrm>
            <a:off x="119818" y="4807"/>
            <a:ext cx="2515438" cy="857250"/>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79253"/>
            <a:ext cx="8229600" cy="1384995"/>
          </a:xfrm>
          <a:prstGeom prst="rect">
            <a:avLst/>
          </a:prstGeom>
        </p:spPr>
        <p:txBody>
          <a:bodyPr vert="horz" lIns="91440" tIns="45720" rIns="91440" bIns="45720" rtlCol="0" anchor="ctr">
            <a:spAutoFit/>
          </a:body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TextBox 3"/>
          <p:cNvSpPr txBox="1"/>
          <p:nvPr/>
        </p:nvSpPr>
        <p:spPr>
          <a:xfrm>
            <a:off x="0" y="4989612"/>
            <a:ext cx="1931989" cy="153888"/>
          </a:xfrm>
          <a:prstGeom prst="rect">
            <a:avLst/>
          </a:prstGeom>
          <a:noFill/>
        </p:spPr>
        <p:txBody>
          <a:bodyPr wrap="square" anchor="ctr">
            <a:spAutoFit/>
          </a:bodyPr>
          <a:lstStyle/>
          <a:p>
            <a:pPr algn="l" eaLnBrk="0" hangingPunct="0">
              <a:defRPr/>
            </a:pPr>
            <a:r>
              <a:rPr lang="en-US" sz="400" b="0" kern="300" spc="50" dirty="0" smtClean="0">
                <a:solidFill>
                  <a:schemeClr val="accent2">
                    <a:lumMod val="60000"/>
                    <a:lumOff val="40000"/>
                  </a:schemeClr>
                </a:solidFill>
                <a:latin typeface="Arial"/>
                <a:ea typeface="ＭＳ Ｐゴシック" pitchFamily="34" charset="-128"/>
                <a:cs typeface="Arial"/>
              </a:rPr>
              <a:t>Copyright </a:t>
            </a:r>
            <a:r>
              <a:rPr lang="en-US" sz="400" b="0" kern="300" spc="50" dirty="0">
                <a:solidFill>
                  <a:schemeClr val="accent2">
                    <a:lumMod val="60000"/>
                    <a:lumOff val="40000"/>
                  </a:schemeClr>
                </a:solidFill>
                <a:latin typeface="Arial"/>
                <a:ea typeface="ＭＳ Ｐゴシック" pitchFamily="34" charset="-128"/>
                <a:cs typeface="Arial"/>
              </a:rPr>
              <a:t>© </a:t>
            </a:r>
            <a:r>
              <a:rPr lang="en-US" sz="400" b="0" kern="300" spc="50" dirty="0" smtClean="0">
                <a:solidFill>
                  <a:schemeClr val="accent2">
                    <a:lumMod val="60000"/>
                    <a:lumOff val="40000"/>
                  </a:schemeClr>
                </a:solidFill>
                <a:latin typeface="Arial"/>
                <a:ea typeface="ＭＳ Ｐゴシック" pitchFamily="34" charset="-128"/>
                <a:cs typeface="Arial"/>
              </a:rPr>
              <a:t>2014, </a:t>
            </a:r>
            <a:r>
              <a:rPr lang="en-US" sz="400" b="0" kern="300" spc="50" dirty="0">
                <a:solidFill>
                  <a:schemeClr val="accent2">
                    <a:lumMod val="60000"/>
                    <a:lumOff val="40000"/>
                  </a:schemeClr>
                </a:solidFill>
                <a:latin typeface="Arial"/>
                <a:ea typeface="ＭＳ Ｐゴシック" pitchFamily="34" charset="-128"/>
                <a:cs typeface="Arial"/>
              </a:rPr>
              <a:t>SAS Institute Inc. All rights reserved.</a:t>
            </a:r>
          </a:p>
        </p:txBody>
      </p:sp>
      <p:sp>
        <p:nvSpPr>
          <p:cNvPr id="2" name="Footer Placeholder 1"/>
          <p:cNvSpPr>
            <a:spLocks noGrp="1"/>
          </p:cNvSpPr>
          <p:nvPr>
            <p:ph type="ftr" sz="quarter" idx="3"/>
          </p:nvPr>
        </p:nvSpPr>
        <p:spPr>
          <a:xfrm>
            <a:off x="0" y="4513276"/>
            <a:ext cx="2895600" cy="274637"/>
          </a:xfrm>
          <a:prstGeom prst="rect">
            <a:avLst/>
          </a:prstGeom>
        </p:spPr>
        <p:txBody>
          <a:bodyPr vert="horz" lIns="91440" tIns="45720" rIns="91440" bIns="45720" rtlCol="0" anchor="b"/>
          <a:lstStyle>
            <a:lvl1pPr algn="l">
              <a:defRPr sz="800">
                <a:solidFill>
                  <a:schemeClr val="bg2"/>
                </a:solidFill>
              </a:defRPr>
            </a:lvl1pPr>
          </a:lstStyle>
          <a:p>
            <a:endParaRPr lang="en-US" dirty="0"/>
          </a:p>
        </p:txBody>
      </p:sp>
      <p:sp>
        <p:nvSpPr>
          <p:cNvPr id="4" name="Slide Number Placeholder 3"/>
          <p:cNvSpPr>
            <a:spLocks noGrp="1"/>
          </p:cNvSpPr>
          <p:nvPr>
            <p:ph type="sldNum" sz="quarter" idx="4"/>
          </p:nvPr>
        </p:nvSpPr>
        <p:spPr>
          <a:xfrm>
            <a:off x="7010400" y="4513276"/>
            <a:ext cx="2133600" cy="274637"/>
          </a:xfrm>
          <a:prstGeom prst="rect">
            <a:avLst/>
          </a:prstGeom>
        </p:spPr>
        <p:txBody>
          <a:bodyPr vert="horz" lIns="91440" tIns="45720" rIns="91440" bIns="45720" rtlCol="0" anchor="b"/>
          <a:lstStyle>
            <a:lvl1pPr algn="r">
              <a:defRPr sz="1200">
                <a:solidFill>
                  <a:schemeClr val="tx1"/>
                </a:solidFill>
              </a:defRPr>
            </a:lvl1pPr>
          </a:lstStyle>
          <a:p>
            <a:fld id="{4976208B-6111-490B-8CEC-FFB249DB2100}" type="slidenum">
              <a:rPr lang="en-US" smtClean="0"/>
              <a:pPr/>
              <a:t>‹#›</a:t>
            </a:fld>
            <a:endParaRPr lang="en-US"/>
          </a:p>
        </p:txBody>
      </p:sp>
    </p:spTree>
    <p:extLst>
      <p:ext uri="{BB962C8B-B14F-4D97-AF65-F5344CB8AC3E}">
        <p14:creationId xmlns:p14="http://schemas.microsoft.com/office/powerpoint/2010/main" val="524744438"/>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88" r:id="rId13"/>
  </p:sldLayoutIdLst>
  <p:transition>
    <p:fade/>
  </p:transition>
  <p:timing>
    <p:tnLst>
      <p:par>
        <p:cTn id="1" dur="indefinite" restart="never" nodeType="tmRoot"/>
      </p:par>
    </p:tnLst>
  </p:timing>
  <p:txStyles>
    <p:titleStyle>
      <a:lvl1pPr algn="r" defTabSz="182880" rtl="0" eaLnBrk="1" latinLnBrk="0" hangingPunct="1">
        <a:spcBef>
          <a:spcPct val="0"/>
        </a:spcBef>
        <a:buNone/>
        <a:defRPr sz="1600" kern="1200" cap="all" baseline="0">
          <a:solidFill>
            <a:schemeClr val="accent3"/>
          </a:solidFill>
          <a:latin typeface="+mj-lt"/>
          <a:ea typeface="+mj-ea"/>
          <a:cs typeface="+mj-cs"/>
        </a:defRPr>
      </a:lvl1pPr>
    </p:titleStyle>
    <p:body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4786053"/>
            <a:ext cx="9144000" cy="357447"/>
          </a:xfrm>
          <a:prstGeom prst="rect">
            <a:avLst/>
          </a:prstGeom>
        </p:spPr>
      </p:pic>
      <p:sp>
        <p:nvSpPr>
          <p:cNvPr id="5" name="Title Placeholder 1"/>
          <p:cNvSpPr>
            <a:spLocks noGrp="1"/>
          </p:cNvSpPr>
          <p:nvPr>
            <p:ph type="title"/>
          </p:nvPr>
        </p:nvSpPr>
        <p:spPr>
          <a:xfrm>
            <a:off x="119818" y="4807"/>
            <a:ext cx="2515438" cy="857250"/>
          </a:xfrm>
          <a:prstGeom prst="rect">
            <a:avLst/>
          </a:prstGeom>
        </p:spPr>
        <p:txBody>
          <a:bodyPr vert="horz" wrap="square" lIns="91440" tIns="45720" rIns="91440" bIns="45720" rtlCol="0" anchor="ctr">
            <a:sp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79253"/>
            <a:ext cx="8229600" cy="1384995"/>
          </a:xfrm>
          <a:prstGeom prst="rect">
            <a:avLst/>
          </a:prstGeom>
        </p:spPr>
        <p:txBody>
          <a:bodyPr vert="horz" lIns="91440" tIns="45720" rIns="91440" bIns="45720" rtlCol="0" anchor="ctr">
            <a:spAutoFit/>
          </a:body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TextBox 3"/>
          <p:cNvSpPr txBox="1"/>
          <p:nvPr/>
        </p:nvSpPr>
        <p:spPr>
          <a:xfrm>
            <a:off x="0" y="4989612"/>
            <a:ext cx="1931989" cy="153888"/>
          </a:xfrm>
          <a:prstGeom prst="rect">
            <a:avLst/>
          </a:prstGeom>
          <a:noFill/>
        </p:spPr>
        <p:txBody>
          <a:bodyPr wrap="square" anchor="ctr">
            <a:spAutoFit/>
          </a:bodyPr>
          <a:lstStyle/>
          <a:p>
            <a:pPr algn="l" eaLnBrk="0" hangingPunct="0">
              <a:defRPr/>
            </a:pPr>
            <a:r>
              <a:rPr lang="en-US" sz="400" b="0" kern="300" spc="50" dirty="0" smtClean="0">
                <a:solidFill>
                  <a:srgbClr val="C00000"/>
                </a:solidFill>
                <a:latin typeface="Arial"/>
                <a:ea typeface="ＭＳ Ｐゴシック" pitchFamily="34" charset="-128"/>
                <a:cs typeface="Arial"/>
              </a:rPr>
              <a:t>Copyright </a:t>
            </a:r>
            <a:r>
              <a:rPr lang="en-US" sz="400" b="0" kern="300" spc="50" dirty="0">
                <a:solidFill>
                  <a:srgbClr val="C00000"/>
                </a:solidFill>
                <a:latin typeface="Arial"/>
                <a:ea typeface="ＭＳ Ｐゴシック" pitchFamily="34" charset="-128"/>
                <a:cs typeface="Arial"/>
              </a:rPr>
              <a:t>© </a:t>
            </a:r>
            <a:r>
              <a:rPr lang="en-US" sz="400" b="0" kern="300" spc="50" dirty="0" smtClean="0">
                <a:solidFill>
                  <a:srgbClr val="C00000"/>
                </a:solidFill>
                <a:latin typeface="Arial"/>
                <a:ea typeface="ＭＳ Ｐゴシック" pitchFamily="34" charset="-128"/>
                <a:cs typeface="Arial"/>
              </a:rPr>
              <a:t>2014, </a:t>
            </a:r>
            <a:r>
              <a:rPr lang="en-US" sz="400" b="0" kern="300" spc="50" dirty="0">
                <a:solidFill>
                  <a:srgbClr val="C00000"/>
                </a:solidFill>
                <a:latin typeface="Arial"/>
                <a:ea typeface="ＭＳ Ｐゴシック" pitchFamily="34" charset="-128"/>
                <a:cs typeface="Arial"/>
              </a:rPr>
              <a:t>SAS Institute Inc. All rights reserved.</a:t>
            </a:r>
          </a:p>
        </p:txBody>
      </p:sp>
      <p:sp>
        <p:nvSpPr>
          <p:cNvPr id="7" name="TextBox 4"/>
          <p:cNvSpPr txBox="1"/>
          <p:nvPr/>
        </p:nvSpPr>
        <p:spPr>
          <a:xfrm>
            <a:off x="2819401" y="4841796"/>
            <a:ext cx="3505200" cy="246221"/>
          </a:xfrm>
          <a:prstGeom prst="rect">
            <a:avLst/>
          </a:prstGeom>
          <a:noFill/>
        </p:spPr>
        <p:txBody>
          <a:bodyPr wrap="square" rtlCol="0" anchor="ctr">
            <a:spAutoFit/>
          </a:bodyPr>
          <a:lstStyle/>
          <a:p>
            <a:pPr algn="ctr" defTabSz="274320"/>
            <a:r>
              <a:rPr lang="en-US" sz="1000" b="0" spc="0" baseline="0" dirty="0" smtClean="0">
                <a:solidFill>
                  <a:schemeClr val="bg1"/>
                </a:solidFill>
                <a:latin typeface="+mn-lt"/>
                <a:cs typeface="Arial" pitchFamily="34" charset="0"/>
              </a:rPr>
              <a:t>CONFIDENTIAL  •  DO NOT DISCLOSE</a:t>
            </a:r>
            <a:endParaRPr lang="en-US" sz="1000" b="0" spc="0" baseline="0" dirty="0">
              <a:solidFill>
                <a:schemeClr val="bg1"/>
              </a:solidFill>
              <a:latin typeface="+mn-lt"/>
              <a:cs typeface="Arial" pitchFamily="34" charset="0"/>
            </a:endParaRPr>
          </a:p>
        </p:txBody>
      </p:sp>
      <p:sp>
        <p:nvSpPr>
          <p:cNvPr id="2" name="Footer Placeholder 1"/>
          <p:cNvSpPr>
            <a:spLocks noGrp="1"/>
          </p:cNvSpPr>
          <p:nvPr>
            <p:ph type="ftr" sz="quarter" idx="3"/>
          </p:nvPr>
        </p:nvSpPr>
        <p:spPr>
          <a:xfrm>
            <a:off x="0" y="4511416"/>
            <a:ext cx="2895600" cy="274637"/>
          </a:xfrm>
          <a:prstGeom prst="rect">
            <a:avLst/>
          </a:prstGeom>
        </p:spPr>
        <p:txBody>
          <a:bodyPr vert="horz" lIns="91440" tIns="45720" rIns="91440" bIns="45720" rtlCol="0" anchor="b"/>
          <a:lstStyle>
            <a:lvl1pPr algn="l">
              <a:defRPr sz="800">
                <a:solidFill>
                  <a:schemeClr val="bg2"/>
                </a:solidFill>
              </a:defRPr>
            </a:lvl1pPr>
          </a:lstStyle>
          <a:p>
            <a:endParaRPr lang="en-US" dirty="0"/>
          </a:p>
        </p:txBody>
      </p:sp>
      <p:sp>
        <p:nvSpPr>
          <p:cNvPr id="4" name="Slide Number Placeholder 3"/>
          <p:cNvSpPr>
            <a:spLocks noGrp="1"/>
          </p:cNvSpPr>
          <p:nvPr>
            <p:ph type="sldNum" sz="quarter" idx="4"/>
          </p:nvPr>
        </p:nvSpPr>
        <p:spPr>
          <a:xfrm>
            <a:off x="7010400" y="4511416"/>
            <a:ext cx="2133600" cy="274637"/>
          </a:xfrm>
          <a:prstGeom prst="rect">
            <a:avLst/>
          </a:prstGeom>
        </p:spPr>
        <p:txBody>
          <a:bodyPr vert="horz" lIns="91440" tIns="45720" rIns="91440" bIns="45720" rtlCol="0" anchor="b"/>
          <a:lstStyle>
            <a:lvl1pPr algn="r">
              <a:defRPr sz="1200">
                <a:solidFill>
                  <a:schemeClr val="tx1"/>
                </a:solidFill>
              </a:defRPr>
            </a:lvl1pPr>
          </a:lstStyle>
          <a:p>
            <a:fld id="{972517E6-58C8-49B3-A038-306AA97CE4BF}" type="slidenum">
              <a:rPr lang="en-US" smtClean="0"/>
              <a:pPr/>
              <a:t>‹#›</a:t>
            </a:fld>
            <a:endParaRPr lang="en-US" dirty="0"/>
          </a:p>
        </p:txBody>
      </p:sp>
    </p:spTree>
    <p:extLst>
      <p:ext uri="{BB962C8B-B14F-4D97-AF65-F5344CB8AC3E}">
        <p14:creationId xmlns:p14="http://schemas.microsoft.com/office/powerpoint/2010/main" val="524744438"/>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Lst>
  <p:transition>
    <p:fade/>
  </p:transition>
  <p:timing>
    <p:tnLst>
      <p:par>
        <p:cTn id="1" dur="indefinite" restart="never" nodeType="tmRoot"/>
      </p:par>
    </p:tnLst>
  </p:timing>
  <p:txStyles>
    <p:titleStyle>
      <a:lvl1pPr algn="r" defTabSz="182880" rtl="0" eaLnBrk="1" latinLnBrk="0" hangingPunct="1">
        <a:spcBef>
          <a:spcPct val="0"/>
        </a:spcBef>
        <a:buNone/>
        <a:defRPr sz="1600" kern="1200" cap="all" baseline="0">
          <a:solidFill>
            <a:schemeClr val="accent3"/>
          </a:solidFill>
          <a:latin typeface="+mj-lt"/>
          <a:ea typeface="+mj-ea"/>
          <a:cs typeface="+mj-cs"/>
        </a:defRPr>
      </a:lvl1pPr>
    </p:titleStyle>
    <p:body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20.png"/><Relationship Id="rId11" Type="http://schemas.openxmlformats.org/officeDocument/2006/relationships/image" Target="../media/image16.png"/><Relationship Id="rId5" Type="http://schemas.openxmlformats.org/officeDocument/2006/relationships/image" Target="../media/image19.png"/><Relationship Id="rId10" Type="http://schemas.openxmlformats.org/officeDocument/2006/relationships/image" Target="../media/image15.png"/><Relationship Id="rId4" Type="http://schemas.openxmlformats.org/officeDocument/2006/relationships/image" Target="../media/image18.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19.png"/><Relationship Id="rId3" Type="http://schemas.openxmlformats.org/officeDocument/2006/relationships/image" Target="../media/image23.png"/><Relationship Id="rId7" Type="http://schemas.openxmlformats.org/officeDocument/2006/relationships/image" Target="../media/image51.png"/><Relationship Id="rId12"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50.png"/><Relationship Id="rId11"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24.png"/><Relationship Id="rId9" Type="http://schemas.openxmlformats.org/officeDocument/2006/relationships/image" Target="../media/image25.pn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0198" y="2856410"/>
            <a:ext cx="1321707" cy="1321707"/>
          </a:xfrm>
          <a:prstGeom prst="rect">
            <a:avLst/>
          </a:prstGeom>
        </p:spPr>
      </p:pic>
      <p:sp>
        <p:nvSpPr>
          <p:cNvPr id="5" name="TextBox 4"/>
          <p:cNvSpPr txBox="1"/>
          <p:nvPr/>
        </p:nvSpPr>
        <p:spPr>
          <a:xfrm>
            <a:off x="202776" y="952533"/>
            <a:ext cx="3792448" cy="646331"/>
          </a:xfrm>
          <a:prstGeom prst="rect">
            <a:avLst/>
          </a:prstGeom>
          <a:noFill/>
        </p:spPr>
        <p:txBody>
          <a:bodyPr wrap="none" rtlCol="0">
            <a:spAutoFit/>
          </a:bodyPr>
          <a:lstStyle/>
          <a:p>
            <a:r>
              <a:rPr lang="en-US" dirty="0" smtClean="0"/>
              <a:t>Training set consists of </a:t>
            </a:r>
            <a:r>
              <a:rPr lang="en-US" dirty="0" smtClean="0"/>
              <a:t>40 </a:t>
            </a:r>
            <a:r>
              <a:rPr lang="en-US" dirty="0" smtClean="0"/>
              <a:t>images</a:t>
            </a:r>
          </a:p>
          <a:p>
            <a:endParaRPr lang="en-US" dirty="0"/>
          </a:p>
        </p:txBody>
      </p:sp>
      <p:sp>
        <p:nvSpPr>
          <p:cNvPr id="8" name="TextBox 7"/>
          <p:cNvSpPr txBox="1"/>
          <p:nvPr/>
        </p:nvSpPr>
        <p:spPr>
          <a:xfrm>
            <a:off x="2161174" y="1541908"/>
            <a:ext cx="377026" cy="369332"/>
          </a:xfrm>
          <a:prstGeom prst="rect">
            <a:avLst/>
          </a:prstGeom>
          <a:noFill/>
        </p:spPr>
        <p:txBody>
          <a:bodyPr wrap="none" rtlCol="0">
            <a:spAutoFit/>
          </a:bodyPr>
          <a:lstStyle/>
          <a:p>
            <a:r>
              <a:rPr lang="en-US" dirty="0" smtClean="0"/>
              <a:t>...</a:t>
            </a:r>
            <a:endParaRPr lang="en-US" dirty="0"/>
          </a:p>
        </p:txBody>
      </p:sp>
      <p:sp>
        <p:nvSpPr>
          <p:cNvPr id="9" name="Rectangle 8"/>
          <p:cNvSpPr/>
          <p:nvPr/>
        </p:nvSpPr>
        <p:spPr>
          <a:xfrm>
            <a:off x="5433865" y="1337338"/>
            <a:ext cx="683456" cy="651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smtClean="0">
                <a:solidFill>
                  <a:schemeClr val="bg1"/>
                </a:solidFill>
              </a:rPr>
              <a:t>Face </a:t>
            </a:r>
            <a:r>
              <a:rPr lang="en-US" sz="1400" dirty="0">
                <a:solidFill>
                  <a:schemeClr val="bg1"/>
                </a:solidFill>
              </a:rPr>
              <a:t>i</a:t>
            </a:r>
            <a:r>
              <a:rPr lang="en-US" sz="1400" dirty="0" smtClean="0">
                <a:solidFill>
                  <a:schemeClr val="bg1"/>
                </a:solidFill>
              </a:rPr>
              <a:t>mage</a:t>
            </a:r>
          </a:p>
        </p:txBody>
      </p:sp>
      <p:sp>
        <p:nvSpPr>
          <p:cNvPr id="10" name="Rectangle 9"/>
          <p:cNvSpPr/>
          <p:nvPr/>
        </p:nvSpPr>
        <p:spPr>
          <a:xfrm>
            <a:off x="6981015" y="641243"/>
            <a:ext cx="92682" cy="1933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1" name="TextBox 10"/>
          <p:cNvSpPr txBox="1"/>
          <p:nvPr/>
        </p:nvSpPr>
        <p:spPr>
          <a:xfrm>
            <a:off x="5453229" y="2021049"/>
            <a:ext cx="644728" cy="276999"/>
          </a:xfrm>
          <a:prstGeom prst="rect">
            <a:avLst/>
          </a:prstGeom>
          <a:noFill/>
        </p:spPr>
        <p:txBody>
          <a:bodyPr wrap="none" rtlCol="0">
            <a:spAutoFit/>
          </a:bodyPr>
          <a:lstStyle/>
          <a:p>
            <a:r>
              <a:rPr lang="en-US" sz="1200" dirty="0" smtClean="0"/>
              <a:t>64x64 </a:t>
            </a:r>
            <a:endParaRPr lang="en-US" sz="1200" dirty="0"/>
          </a:p>
        </p:txBody>
      </p:sp>
      <p:sp>
        <p:nvSpPr>
          <p:cNvPr id="12" name="TextBox 11"/>
          <p:cNvSpPr txBox="1"/>
          <p:nvPr/>
        </p:nvSpPr>
        <p:spPr>
          <a:xfrm>
            <a:off x="6721966" y="2574796"/>
            <a:ext cx="686406" cy="276999"/>
          </a:xfrm>
          <a:prstGeom prst="rect">
            <a:avLst/>
          </a:prstGeom>
          <a:noFill/>
        </p:spPr>
        <p:txBody>
          <a:bodyPr wrap="none" rtlCol="0">
            <a:spAutoFit/>
          </a:bodyPr>
          <a:lstStyle/>
          <a:p>
            <a:r>
              <a:rPr lang="en-US" sz="1200" dirty="0" smtClean="0"/>
              <a:t>4096x1</a:t>
            </a:r>
            <a:endParaRPr lang="en-US" sz="1200" dirty="0"/>
          </a:p>
        </p:txBody>
      </p:sp>
      <p:cxnSp>
        <p:nvCxnSpPr>
          <p:cNvPr id="14" name="Straight Arrow Connector 13"/>
          <p:cNvCxnSpPr/>
          <p:nvPr/>
        </p:nvCxnSpPr>
        <p:spPr>
          <a:xfrm>
            <a:off x="6262160" y="1665457"/>
            <a:ext cx="459806" cy="0"/>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68144" y="1331021"/>
            <a:ext cx="721843" cy="553998"/>
          </a:xfrm>
          <a:prstGeom prst="rect">
            <a:avLst/>
          </a:prstGeom>
          <a:noFill/>
        </p:spPr>
        <p:txBody>
          <a:bodyPr wrap="square" rtlCol="0">
            <a:spAutoFit/>
          </a:bodyPr>
          <a:lstStyle/>
          <a:p>
            <a:r>
              <a:rPr lang="en-US" sz="1200" dirty="0"/>
              <a:t>Face</a:t>
            </a:r>
            <a:r>
              <a:rPr lang="en-US" dirty="0" smtClean="0"/>
              <a:t> </a:t>
            </a:r>
            <a:r>
              <a:rPr lang="en-US" sz="1200" dirty="0"/>
              <a:t>vector</a:t>
            </a:r>
          </a:p>
        </p:txBody>
      </p:sp>
      <p:sp>
        <p:nvSpPr>
          <p:cNvPr id="16" name="Freeform 15"/>
          <p:cNvSpPr/>
          <p:nvPr/>
        </p:nvSpPr>
        <p:spPr>
          <a:xfrm>
            <a:off x="3795623" y="764690"/>
            <a:ext cx="1501134" cy="733242"/>
          </a:xfrm>
          <a:custGeom>
            <a:avLst/>
            <a:gdLst>
              <a:gd name="connsiteX0" fmla="*/ 0 w 1501134"/>
              <a:gd name="connsiteY0" fmla="*/ 494767 h 733242"/>
              <a:gd name="connsiteX1" fmla="*/ 370935 w 1501134"/>
              <a:gd name="connsiteY1" fmla="*/ 3061 h 733242"/>
              <a:gd name="connsiteX2" fmla="*/ 1457864 w 1501134"/>
              <a:gd name="connsiteY2" fmla="*/ 701801 h 733242"/>
              <a:gd name="connsiteX3" fmla="*/ 1293962 w 1501134"/>
              <a:gd name="connsiteY3" fmla="*/ 615536 h 733242"/>
              <a:gd name="connsiteX4" fmla="*/ 1380226 w 1501134"/>
              <a:gd name="connsiteY4" fmla="*/ 641416 h 733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134" h="733242">
                <a:moveTo>
                  <a:pt x="0" y="494767"/>
                </a:moveTo>
                <a:cubicBezTo>
                  <a:pt x="63979" y="231661"/>
                  <a:pt x="127958" y="-31445"/>
                  <a:pt x="370935" y="3061"/>
                </a:cubicBezTo>
                <a:cubicBezTo>
                  <a:pt x="613912" y="37567"/>
                  <a:pt x="1304026" y="599722"/>
                  <a:pt x="1457864" y="701801"/>
                </a:cubicBezTo>
                <a:cubicBezTo>
                  <a:pt x="1611702" y="803880"/>
                  <a:pt x="1306902" y="625600"/>
                  <a:pt x="1293962" y="615536"/>
                </a:cubicBezTo>
                <a:cubicBezTo>
                  <a:pt x="1281022" y="605472"/>
                  <a:pt x="1330624" y="623444"/>
                  <a:pt x="1380226" y="641416"/>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urved Connector 18"/>
          <p:cNvCxnSpPr/>
          <p:nvPr/>
        </p:nvCxnSpPr>
        <p:spPr>
          <a:xfrm flipV="1">
            <a:off x="3410109" y="1672121"/>
            <a:ext cx="1921474" cy="348928"/>
          </a:xfrm>
          <a:prstGeom prst="curvedConnector3">
            <a:avLst>
              <a:gd name="adj1" fmla="val 50000"/>
            </a:avLst>
          </a:prstGeom>
          <a:ln w="2222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65236" y="1374017"/>
            <a:ext cx="3375355" cy="809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5" name="Rectangle 24"/>
          <p:cNvSpPr/>
          <p:nvPr/>
        </p:nvSpPr>
        <p:spPr>
          <a:xfrm>
            <a:off x="3995224" y="1362989"/>
            <a:ext cx="1250663" cy="276999"/>
          </a:xfrm>
          <a:prstGeom prst="rect">
            <a:avLst/>
          </a:prstGeom>
          <a:solidFill>
            <a:schemeClr val="accent1">
              <a:lumMod val="20000"/>
              <a:lumOff val="80000"/>
            </a:schemeClr>
          </a:solidFill>
        </p:spPr>
        <p:txBody>
          <a:bodyPr wrap="none">
            <a:spAutoFit/>
          </a:bodyPr>
          <a:lstStyle/>
          <a:p>
            <a:r>
              <a:rPr lang="en-US" sz="1200" dirty="0">
                <a:solidFill>
                  <a:srgbClr val="7030A0"/>
                </a:solidFill>
              </a:rPr>
              <a:t>For each image</a:t>
            </a:r>
          </a:p>
        </p:txBody>
      </p:sp>
      <p:sp>
        <p:nvSpPr>
          <p:cNvPr id="33" name="Rectangle 32"/>
          <p:cNvSpPr/>
          <p:nvPr/>
        </p:nvSpPr>
        <p:spPr>
          <a:xfrm>
            <a:off x="1789125" y="2437467"/>
            <a:ext cx="92682" cy="1933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4" name="Rectangle 33"/>
          <p:cNvSpPr/>
          <p:nvPr/>
        </p:nvSpPr>
        <p:spPr>
          <a:xfrm>
            <a:off x="1941525" y="2437464"/>
            <a:ext cx="92682" cy="1933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5" name="Rectangle 34"/>
          <p:cNvSpPr/>
          <p:nvPr/>
        </p:nvSpPr>
        <p:spPr>
          <a:xfrm>
            <a:off x="2100614" y="2437463"/>
            <a:ext cx="92682" cy="1933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6" name="Rectangle 35"/>
          <p:cNvSpPr/>
          <p:nvPr/>
        </p:nvSpPr>
        <p:spPr>
          <a:xfrm>
            <a:off x="2265237" y="2437467"/>
            <a:ext cx="92682" cy="1933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7" name="Rectangle 36"/>
          <p:cNvSpPr/>
          <p:nvPr/>
        </p:nvSpPr>
        <p:spPr>
          <a:xfrm>
            <a:off x="2917478" y="2437459"/>
            <a:ext cx="92682" cy="1933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8" name="Rectangle 37"/>
          <p:cNvSpPr/>
          <p:nvPr/>
        </p:nvSpPr>
        <p:spPr>
          <a:xfrm>
            <a:off x="2776202" y="2437461"/>
            <a:ext cx="92682" cy="1933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9" name="TextBox 38"/>
          <p:cNvSpPr txBox="1"/>
          <p:nvPr/>
        </p:nvSpPr>
        <p:spPr>
          <a:xfrm>
            <a:off x="2344454" y="3233247"/>
            <a:ext cx="377026" cy="369332"/>
          </a:xfrm>
          <a:prstGeom prst="rect">
            <a:avLst/>
          </a:prstGeom>
          <a:noFill/>
        </p:spPr>
        <p:txBody>
          <a:bodyPr wrap="none" rtlCol="0">
            <a:spAutoFit/>
          </a:bodyPr>
          <a:lstStyle/>
          <a:p>
            <a:r>
              <a:rPr lang="en-US" dirty="0" smtClean="0"/>
              <a:t>...</a:t>
            </a:r>
            <a:endParaRPr lang="en-US" dirty="0"/>
          </a:p>
        </p:txBody>
      </p:sp>
      <p:cxnSp>
        <p:nvCxnSpPr>
          <p:cNvPr id="40" name="Straight Arrow Connector 39"/>
          <p:cNvCxnSpPr/>
          <p:nvPr/>
        </p:nvCxnSpPr>
        <p:spPr>
          <a:xfrm>
            <a:off x="3211851" y="3233247"/>
            <a:ext cx="1158531" cy="0"/>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139814" y="2710028"/>
            <a:ext cx="1462260" cy="461665"/>
          </a:xfrm>
          <a:prstGeom prst="rect">
            <a:avLst/>
          </a:prstGeom>
          <a:solidFill>
            <a:schemeClr val="accent1">
              <a:lumMod val="20000"/>
              <a:lumOff val="80000"/>
            </a:schemeClr>
          </a:solidFill>
        </p:spPr>
        <p:txBody>
          <a:bodyPr wrap="none">
            <a:spAutoFit/>
          </a:bodyPr>
          <a:lstStyle/>
          <a:p>
            <a:r>
              <a:rPr lang="en-US" sz="1200" dirty="0" smtClean="0">
                <a:solidFill>
                  <a:srgbClr val="7030A0"/>
                </a:solidFill>
              </a:rPr>
              <a:t>Calculate average </a:t>
            </a:r>
          </a:p>
          <a:p>
            <a:pPr algn="ctr"/>
            <a:r>
              <a:rPr lang="en-US" sz="1200" dirty="0" smtClean="0">
                <a:solidFill>
                  <a:srgbClr val="7030A0"/>
                </a:solidFill>
              </a:rPr>
              <a:t>face </a:t>
            </a:r>
            <a:r>
              <a:rPr lang="en-US" sz="1200" dirty="0">
                <a:solidFill>
                  <a:srgbClr val="7030A0"/>
                </a:solidFill>
              </a:rPr>
              <a:t>vector</a:t>
            </a:r>
          </a:p>
        </p:txBody>
      </p:sp>
      <p:sp>
        <p:nvSpPr>
          <p:cNvPr id="43" name="AutoShape 2" descr="Image result for orl face database average face"/>
          <p:cNvSpPr>
            <a:spLocks noChangeAspect="1" noChangeArrowheads="1"/>
          </p:cNvSpPr>
          <p:nvPr/>
        </p:nvSpPr>
        <p:spPr bwMode="auto">
          <a:xfrm>
            <a:off x="-3175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TextBox 45"/>
          <p:cNvSpPr txBox="1"/>
          <p:nvPr/>
        </p:nvSpPr>
        <p:spPr>
          <a:xfrm>
            <a:off x="1749151" y="4469330"/>
            <a:ext cx="1269899" cy="276999"/>
          </a:xfrm>
          <a:prstGeom prst="rect">
            <a:avLst/>
          </a:prstGeom>
          <a:noFill/>
        </p:spPr>
        <p:txBody>
          <a:bodyPr wrap="none" rtlCol="0">
            <a:spAutoFit/>
          </a:bodyPr>
          <a:lstStyle/>
          <a:p>
            <a:r>
              <a:rPr lang="en-US" sz="1200" dirty="0" smtClean="0"/>
              <a:t>40 </a:t>
            </a:r>
            <a:r>
              <a:rPr lang="en-US" sz="1200" dirty="0" smtClean="0"/>
              <a:t>face vectors </a:t>
            </a:r>
            <a:endParaRPr lang="en-US" sz="1200" dirty="0"/>
          </a:p>
        </p:txBody>
      </p:sp>
      <p:sp>
        <p:nvSpPr>
          <p:cNvPr id="50" name="Rectangle 49"/>
          <p:cNvSpPr/>
          <p:nvPr/>
        </p:nvSpPr>
        <p:spPr>
          <a:xfrm>
            <a:off x="1793486" y="2430201"/>
            <a:ext cx="92682" cy="19335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1" name="Rectangle 50"/>
          <p:cNvSpPr/>
          <p:nvPr/>
        </p:nvSpPr>
        <p:spPr>
          <a:xfrm>
            <a:off x="2260354" y="2436212"/>
            <a:ext cx="92682" cy="19335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2" name="Rectangle 51"/>
          <p:cNvSpPr/>
          <p:nvPr/>
        </p:nvSpPr>
        <p:spPr>
          <a:xfrm>
            <a:off x="1949259" y="2435238"/>
            <a:ext cx="92682" cy="19335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3" name="Rectangle 52"/>
          <p:cNvSpPr/>
          <p:nvPr/>
        </p:nvSpPr>
        <p:spPr>
          <a:xfrm>
            <a:off x="2103159" y="2435239"/>
            <a:ext cx="92682" cy="19335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4" name="Rectangle 53"/>
          <p:cNvSpPr/>
          <p:nvPr/>
        </p:nvSpPr>
        <p:spPr>
          <a:xfrm>
            <a:off x="2922296" y="2437460"/>
            <a:ext cx="92682" cy="19335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5" name="Rectangle 54"/>
          <p:cNvSpPr/>
          <p:nvPr/>
        </p:nvSpPr>
        <p:spPr>
          <a:xfrm>
            <a:off x="2777519" y="2436212"/>
            <a:ext cx="92682" cy="19335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cxnSp>
        <p:nvCxnSpPr>
          <p:cNvPr id="56" name="Straight Arrow Connector 55"/>
          <p:cNvCxnSpPr/>
          <p:nvPr/>
        </p:nvCxnSpPr>
        <p:spPr>
          <a:xfrm flipH="1">
            <a:off x="3216358" y="3517264"/>
            <a:ext cx="1158530" cy="0"/>
          </a:xfrm>
          <a:prstGeom prst="straightConnector1">
            <a:avLst/>
          </a:prstGeom>
          <a:ln w="317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144320" y="3675207"/>
            <a:ext cx="1396536" cy="646331"/>
          </a:xfrm>
          <a:prstGeom prst="rect">
            <a:avLst/>
          </a:prstGeom>
          <a:solidFill>
            <a:schemeClr val="accent1">
              <a:lumMod val="20000"/>
              <a:lumOff val="80000"/>
            </a:schemeClr>
          </a:solidFill>
        </p:spPr>
        <p:txBody>
          <a:bodyPr wrap="none">
            <a:spAutoFit/>
          </a:bodyPr>
          <a:lstStyle/>
          <a:p>
            <a:r>
              <a:rPr lang="en-US" sz="1200" dirty="0" smtClean="0">
                <a:solidFill>
                  <a:srgbClr val="7030A0"/>
                </a:solidFill>
              </a:rPr>
              <a:t>Subtract average </a:t>
            </a:r>
          </a:p>
          <a:p>
            <a:r>
              <a:rPr lang="en-US" sz="1200" dirty="0" smtClean="0">
                <a:solidFill>
                  <a:srgbClr val="7030A0"/>
                </a:solidFill>
              </a:rPr>
              <a:t>face vector from </a:t>
            </a:r>
          </a:p>
          <a:p>
            <a:r>
              <a:rPr lang="en-US" sz="1200" dirty="0" smtClean="0">
                <a:solidFill>
                  <a:srgbClr val="7030A0"/>
                </a:solidFill>
              </a:rPr>
              <a:t>each face vector</a:t>
            </a:r>
            <a:endParaRPr lang="en-US" sz="1200" dirty="0">
              <a:solidFill>
                <a:srgbClr val="7030A0"/>
              </a:solidFill>
            </a:endParaRPr>
          </a:p>
        </p:txBody>
      </p:sp>
      <p:sp>
        <p:nvSpPr>
          <p:cNvPr id="23" name="Rounded Rectangle 22"/>
          <p:cNvSpPr/>
          <p:nvPr/>
        </p:nvSpPr>
        <p:spPr>
          <a:xfrm>
            <a:off x="619298" y="1335451"/>
            <a:ext cx="2714106" cy="849378"/>
          </a:xfrm>
          <a:prstGeom prst="round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003" y="1383113"/>
            <a:ext cx="740661" cy="74066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7967" y="1371422"/>
            <a:ext cx="741834" cy="752351"/>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69819" y="1383113"/>
            <a:ext cx="740661" cy="739323"/>
          </a:xfrm>
          <a:prstGeom prst="rect">
            <a:avLst/>
          </a:prstGeom>
        </p:spPr>
      </p:pic>
    </p:spTree>
    <p:extLst>
      <p:ext uri="{BB962C8B-B14F-4D97-AF65-F5344CB8AC3E}">
        <p14:creationId xmlns:p14="http://schemas.microsoft.com/office/powerpoint/2010/main" val="1743826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5" grpId="0"/>
      <p:bldP spid="25" grpId="0" animBg="1"/>
      <p:bldP spid="33" grpId="0" animBg="1"/>
      <p:bldP spid="34" grpId="0" animBg="1"/>
      <p:bldP spid="35" grpId="0" animBg="1"/>
      <p:bldP spid="36" grpId="0" animBg="1"/>
      <p:bldP spid="37" grpId="0" animBg="1"/>
      <p:bldP spid="38" grpId="0" animBg="1"/>
      <p:bldP spid="39" grpId="0"/>
      <p:bldP spid="41" grpId="0" animBg="1"/>
      <p:bldP spid="46" grpId="0"/>
      <p:bldP spid="50" grpId="0" animBg="1"/>
      <p:bldP spid="51" grpId="0" animBg="1"/>
      <p:bldP spid="52" grpId="0" animBg="1"/>
      <p:bldP spid="53" grpId="0" animBg="1"/>
      <p:bldP spid="54" grpId="0" animBg="1"/>
      <p:bldP spid="55" grpId="0" animBg="1"/>
      <p:bldP spid="5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5"/>
          <p:cNvSpPr/>
          <p:nvPr/>
        </p:nvSpPr>
        <p:spPr>
          <a:xfrm>
            <a:off x="4727001" y="1169203"/>
            <a:ext cx="1501134" cy="733242"/>
          </a:xfrm>
          <a:custGeom>
            <a:avLst/>
            <a:gdLst>
              <a:gd name="connsiteX0" fmla="*/ 0 w 1501134"/>
              <a:gd name="connsiteY0" fmla="*/ 494767 h 733242"/>
              <a:gd name="connsiteX1" fmla="*/ 370935 w 1501134"/>
              <a:gd name="connsiteY1" fmla="*/ 3061 h 733242"/>
              <a:gd name="connsiteX2" fmla="*/ 1457864 w 1501134"/>
              <a:gd name="connsiteY2" fmla="*/ 701801 h 733242"/>
              <a:gd name="connsiteX3" fmla="*/ 1293962 w 1501134"/>
              <a:gd name="connsiteY3" fmla="*/ 615536 h 733242"/>
              <a:gd name="connsiteX4" fmla="*/ 1380226 w 1501134"/>
              <a:gd name="connsiteY4" fmla="*/ 641416 h 733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134" h="733242">
                <a:moveTo>
                  <a:pt x="0" y="494767"/>
                </a:moveTo>
                <a:cubicBezTo>
                  <a:pt x="63979" y="231661"/>
                  <a:pt x="127958" y="-31445"/>
                  <a:pt x="370935" y="3061"/>
                </a:cubicBezTo>
                <a:cubicBezTo>
                  <a:pt x="613912" y="37567"/>
                  <a:pt x="1304026" y="599722"/>
                  <a:pt x="1457864" y="701801"/>
                </a:cubicBezTo>
                <a:cubicBezTo>
                  <a:pt x="1611702" y="803880"/>
                  <a:pt x="1306902" y="625600"/>
                  <a:pt x="1293962" y="615536"/>
                </a:cubicBezTo>
                <a:cubicBezTo>
                  <a:pt x="1281022" y="605472"/>
                  <a:pt x="1330624" y="623444"/>
                  <a:pt x="1380226" y="641416"/>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520076" y="2465171"/>
            <a:ext cx="92682" cy="19335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4" name="Rectangle 33"/>
          <p:cNvSpPr/>
          <p:nvPr/>
        </p:nvSpPr>
        <p:spPr>
          <a:xfrm>
            <a:off x="672476" y="2465170"/>
            <a:ext cx="92682" cy="19335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5" name="Rectangle 34"/>
          <p:cNvSpPr/>
          <p:nvPr/>
        </p:nvSpPr>
        <p:spPr>
          <a:xfrm>
            <a:off x="831565" y="2465169"/>
            <a:ext cx="92682" cy="19335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6" name="Rectangle 35"/>
          <p:cNvSpPr/>
          <p:nvPr/>
        </p:nvSpPr>
        <p:spPr>
          <a:xfrm>
            <a:off x="987309" y="2465171"/>
            <a:ext cx="92682" cy="19335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7" name="Rectangle 36"/>
          <p:cNvSpPr/>
          <p:nvPr/>
        </p:nvSpPr>
        <p:spPr>
          <a:xfrm>
            <a:off x="1648429" y="2465168"/>
            <a:ext cx="92682" cy="19335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8" name="Rectangle 37"/>
          <p:cNvSpPr/>
          <p:nvPr/>
        </p:nvSpPr>
        <p:spPr>
          <a:xfrm>
            <a:off x="1488535" y="2465171"/>
            <a:ext cx="92682" cy="19335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9" name="TextBox 38"/>
          <p:cNvSpPr txBox="1"/>
          <p:nvPr/>
        </p:nvSpPr>
        <p:spPr>
          <a:xfrm>
            <a:off x="1075405" y="3242479"/>
            <a:ext cx="377026" cy="369332"/>
          </a:xfrm>
          <a:prstGeom prst="rect">
            <a:avLst/>
          </a:prstGeom>
          <a:noFill/>
        </p:spPr>
        <p:txBody>
          <a:bodyPr wrap="none" rtlCol="0">
            <a:spAutoFit/>
          </a:bodyPr>
          <a:lstStyle/>
          <a:p>
            <a:r>
              <a:rPr lang="en-US" dirty="0" smtClean="0"/>
              <a:t>...</a:t>
            </a:r>
            <a:endParaRPr lang="en-US" dirty="0"/>
          </a:p>
        </p:txBody>
      </p:sp>
      <p:sp>
        <p:nvSpPr>
          <p:cNvPr id="43" name="AutoShape 2" descr="Image result for orl face database average face"/>
          <p:cNvSpPr>
            <a:spLocks noChangeAspect="1" noChangeArrowheads="1"/>
          </p:cNvSpPr>
          <p:nvPr/>
        </p:nvSpPr>
        <p:spPr bwMode="auto">
          <a:xfrm>
            <a:off x="-3175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TextBox 45"/>
          <p:cNvSpPr txBox="1"/>
          <p:nvPr/>
        </p:nvSpPr>
        <p:spPr>
          <a:xfrm>
            <a:off x="480102" y="4478562"/>
            <a:ext cx="1269899" cy="276999"/>
          </a:xfrm>
          <a:prstGeom prst="rect">
            <a:avLst/>
          </a:prstGeom>
          <a:noFill/>
        </p:spPr>
        <p:txBody>
          <a:bodyPr wrap="none" rtlCol="0">
            <a:spAutoFit/>
          </a:bodyPr>
          <a:lstStyle/>
          <a:p>
            <a:r>
              <a:rPr lang="en-US" sz="1200" dirty="0" smtClean="0"/>
              <a:t>40 face </a:t>
            </a:r>
            <a:r>
              <a:rPr lang="en-US" sz="1200" dirty="0" smtClean="0"/>
              <a:t>vectors </a:t>
            </a:r>
            <a:endParaRPr lang="en-US" sz="1200" dirty="0"/>
          </a:p>
        </p:txBody>
      </p:sp>
      <p:sp>
        <p:nvSpPr>
          <p:cNvPr id="4" name="Right Arrow 3"/>
          <p:cNvSpPr/>
          <p:nvPr/>
        </p:nvSpPr>
        <p:spPr>
          <a:xfrm rot="5400000">
            <a:off x="1034973" y="2084123"/>
            <a:ext cx="277458" cy="484632"/>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7" name="Right Arrow 16"/>
          <p:cNvSpPr/>
          <p:nvPr/>
        </p:nvSpPr>
        <p:spPr>
          <a:xfrm>
            <a:off x="1850055" y="3259005"/>
            <a:ext cx="421434" cy="484632"/>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TextBox 17"/>
          <p:cNvSpPr txBox="1"/>
          <p:nvPr/>
        </p:nvSpPr>
        <p:spPr>
          <a:xfrm>
            <a:off x="2250896" y="3327882"/>
            <a:ext cx="473206" cy="369332"/>
          </a:xfrm>
          <a:prstGeom prst="rect">
            <a:avLst/>
          </a:prstGeom>
          <a:noFill/>
        </p:spPr>
        <p:txBody>
          <a:bodyPr wrap="none" rtlCol="0">
            <a:spAutoFit/>
          </a:bodyPr>
          <a:lstStyle/>
          <a:p>
            <a:r>
              <a:rPr lang="en-US" dirty="0" smtClean="0"/>
              <a:t>X=</a:t>
            </a:r>
            <a:endParaRPr lang="en-US" dirty="0"/>
          </a:p>
        </p:txBody>
      </p:sp>
      <p:sp>
        <p:nvSpPr>
          <p:cNvPr id="50" name="Rectangle 49"/>
          <p:cNvSpPr/>
          <p:nvPr/>
        </p:nvSpPr>
        <p:spPr>
          <a:xfrm>
            <a:off x="2804451" y="3087882"/>
            <a:ext cx="2252125" cy="1003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0" name="Rectangle 59"/>
          <p:cNvSpPr/>
          <p:nvPr/>
        </p:nvSpPr>
        <p:spPr>
          <a:xfrm>
            <a:off x="2804451" y="3240282"/>
            <a:ext cx="2252125" cy="1003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1" name="Rectangle 60"/>
          <p:cNvSpPr/>
          <p:nvPr/>
        </p:nvSpPr>
        <p:spPr>
          <a:xfrm>
            <a:off x="2804451" y="3386570"/>
            <a:ext cx="2252125" cy="1003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2" name="Rectangle 61"/>
          <p:cNvSpPr/>
          <p:nvPr/>
        </p:nvSpPr>
        <p:spPr>
          <a:xfrm>
            <a:off x="2804451" y="3545082"/>
            <a:ext cx="2252125" cy="1003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4" name="Rectangle 63"/>
          <p:cNvSpPr/>
          <p:nvPr/>
        </p:nvSpPr>
        <p:spPr>
          <a:xfrm>
            <a:off x="2804450" y="3857053"/>
            <a:ext cx="2252125" cy="1003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6" name="Rectangle 65"/>
          <p:cNvSpPr/>
          <p:nvPr/>
        </p:nvSpPr>
        <p:spPr>
          <a:xfrm>
            <a:off x="2804449" y="4001524"/>
            <a:ext cx="2252125" cy="1003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7" name="TextBox 66"/>
          <p:cNvSpPr txBox="1"/>
          <p:nvPr/>
        </p:nvSpPr>
        <p:spPr>
          <a:xfrm rot="5400000">
            <a:off x="3557334" y="3591240"/>
            <a:ext cx="377026" cy="369332"/>
          </a:xfrm>
          <a:prstGeom prst="rect">
            <a:avLst/>
          </a:prstGeom>
          <a:noFill/>
        </p:spPr>
        <p:txBody>
          <a:bodyPr wrap="none" rtlCol="0">
            <a:spAutoFit/>
          </a:bodyPr>
          <a:lstStyle/>
          <a:p>
            <a:r>
              <a:rPr lang="en-US" dirty="0" smtClean="0"/>
              <a:t>...</a:t>
            </a:r>
            <a:endParaRPr lang="en-US" dirty="0"/>
          </a:p>
        </p:txBody>
      </p:sp>
      <p:cxnSp>
        <p:nvCxnSpPr>
          <p:cNvPr id="21" name="Straight Arrow Connector 20"/>
          <p:cNvCxnSpPr/>
          <p:nvPr/>
        </p:nvCxnSpPr>
        <p:spPr>
          <a:xfrm>
            <a:off x="2804451" y="2931737"/>
            <a:ext cx="22521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679922" y="3032061"/>
            <a:ext cx="25879" cy="1069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514812" y="2691161"/>
            <a:ext cx="524503" cy="276999"/>
          </a:xfrm>
          <a:prstGeom prst="rect">
            <a:avLst/>
          </a:prstGeom>
          <a:noFill/>
        </p:spPr>
        <p:txBody>
          <a:bodyPr wrap="none" rtlCol="0">
            <a:spAutoFit/>
          </a:bodyPr>
          <a:lstStyle/>
          <a:p>
            <a:r>
              <a:rPr lang="en-US" sz="1200" dirty="0" smtClean="0"/>
              <a:t>4096</a:t>
            </a:r>
            <a:endParaRPr lang="en-US" sz="1200" dirty="0"/>
          </a:p>
        </p:txBody>
      </p:sp>
      <p:sp>
        <p:nvSpPr>
          <p:cNvPr id="68" name="TextBox 67"/>
          <p:cNvSpPr txBox="1"/>
          <p:nvPr/>
        </p:nvSpPr>
        <p:spPr>
          <a:xfrm>
            <a:off x="2315581" y="3801946"/>
            <a:ext cx="354584" cy="276999"/>
          </a:xfrm>
          <a:prstGeom prst="rect">
            <a:avLst/>
          </a:prstGeom>
          <a:noFill/>
        </p:spPr>
        <p:txBody>
          <a:bodyPr wrap="none" rtlCol="0">
            <a:spAutoFit/>
          </a:bodyPr>
          <a:lstStyle/>
          <a:p>
            <a:r>
              <a:rPr lang="en-US" sz="1200" dirty="0" smtClean="0"/>
              <a:t>40</a:t>
            </a:r>
            <a:endParaRPr lang="en-US" sz="1200" dirty="0"/>
          </a:p>
        </p:txBody>
      </p:sp>
      <mc:AlternateContent xmlns:mc="http://schemas.openxmlformats.org/markup-compatibility/2006" xmlns:a14="http://schemas.microsoft.com/office/drawing/2010/main">
        <mc:Choice Requires="a14">
          <p:sp>
            <p:nvSpPr>
              <p:cNvPr id="78" name="TextBox 77"/>
              <p:cNvSpPr txBox="1"/>
              <p:nvPr/>
            </p:nvSpPr>
            <p:spPr>
              <a:xfrm>
                <a:off x="5312596" y="3305138"/>
                <a:ext cx="111062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𝑥</m:t>
                          </m:r>
                        </m:sub>
                      </m:sSub>
                      <m:r>
                        <a:rPr lang="en-US" i="1" dirty="0" smtClean="0">
                          <a:latin typeface="Cambria Math" panose="02040503050406030204" pitchFamily="18" charset="0"/>
                        </a:rPr>
                        <m:t>=</m:t>
                      </m:r>
                    </m:oMath>
                  </m:oMathPara>
                </a14:m>
                <a:endParaRPr lang="en-US" dirty="0" smtClean="0"/>
              </a:p>
              <a:p>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5312596" y="3305138"/>
                <a:ext cx="1110625" cy="646331"/>
              </a:xfrm>
              <a:prstGeom prst="rect">
                <a:avLst/>
              </a:prstGeom>
              <a:blipFill rotWithShape="0">
                <a:blip r:embed="rId3"/>
                <a:stretch>
                  <a:fillRect/>
                </a:stretch>
              </a:blipFill>
            </p:spPr>
            <p:txBody>
              <a:bodyPr/>
              <a:lstStyle/>
              <a:p>
                <a:r>
                  <a:rPr lang="en-US">
                    <a:noFill/>
                  </a:rPr>
                  <a:t> </a:t>
                </a:r>
              </a:p>
            </p:txBody>
          </p:sp>
        </mc:Fallback>
      </mc:AlternateContent>
      <p:sp>
        <p:nvSpPr>
          <p:cNvPr id="79" name="Rectangle 78"/>
          <p:cNvSpPr/>
          <p:nvPr/>
        </p:nvSpPr>
        <p:spPr>
          <a:xfrm rot="10800000">
            <a:off x="6423221" y="2651314"/>
            <a:ext cx="2252125" cy="10032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0" name="Rectangle 79"/>
          <p:cNvSpPr/>
          <p:nvPr/>
        </p:nvSpPr>
        <p:spPr>
          <a:xfrm rot="10800000">
            <a:off x="6423221" y="2803714"/>
            <a:ext cx="2252125" cy="10032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1" name="Rectangle 80"/>
          <p:cNvSpPr/>
          <p:nvPr/>
        </p:nvSpPr>
        <p:spPr>
          <a:xfrm rot="10800000">
            <a:off x="6423221" y="2950002"/>
            <a:ext cx="2252125" cy="10032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2" name="Rectangle 81"/>
          <p:cNvSpPr/>
          <p:nvPr/>
        </p:nvSpPr>
        <p:spPr>
          <a:xfrm rot="10800000">
            <a:off x="6423221" y="4343783"/>
            <a:ext cx="2252125" cy="10032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3" name="Rectangle 82"/>
          <p:cNvSpPr/>
          <p:nvPr/>
        </p:nvSpPr>
        <p:spPr>
          <a:xfrm rot="10800000">
            <a:off x="6423221" y="4183463"/>
            <a:ext cx="2252125" cy="10032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4" name="TextBox 83"/>
          <p:cNvSpPr txBox="1"/>
          <p:nvPr/>
        </p:nvSpPr>
        <p:spPr>
          <a:xfrm rot="16200000">
            <a:off x="7236240" y="3435408"/>
            <a:ext cx="377026" cy="369332"/>
          </a:xfrm>
          <a:prstGeom prst="rect">
            <a:avLst/>
          </a:prstGeom>
          <a:noFill/>
        </p:spPr>
        <p:txBody>
          <a:bodyPr wrap="none" rtlCol="0">
            <a:spAutoFit/>
          </a:bodyPr>
          <a:lstStyle/>
          <a:p>
            <a:r>
              <a:rPr lang="en-US" dirty="0" smtClean="0"/>
              <a:t>...</a:t>
            </a:r>
            <a:endParaRPr lang="en-US" dirty="0"/>
          </a:p>
        </p:txBody>
      </p:sp>
      <p:cxnSp>
        <p:nvCxnSpPr>
          <p:cNvPr id="85" name="Straight Arrow Connector 84"/>
          <p:cNvCxnSpPr/>
          <p:nvPr/>
        </p:nvCxnSpPr>
        <p:spPr>
          <a:xfrm>
            <a:off x="6423221" y="2495169"/>
            <a:ext cx="22521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6298692" y="2595493"/>
            <a:ext cx="0" cy="1848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5774189" y="4233626"/>
            <a:ext cx="524503" cy="276999"/>
          </a:xfrm>
          <a:prstGeom prst="rect">
            <a:avLst/>
          </a:prstGeom>
          <a:noFill/>
        </p:spPr>
        <p:txBody>
          <a:bodyPr wrap="none" rtlCol="0">
            <a:spAutoFit/>
          </a:bodyPr>
          <a:lstStyle/>
          <a:p>
            <a:r>
              <a:rPr lang="en-US" sz="1200" dirty="0" smtClean="0"/>
              <a:t>4096</a:t>
            </a:r>
            <a:endParaRPr lang="en-US" sz="1200" dirty="0"/>
          </a:p>
        </p:txBody>
      </p:sp>
      <p:sp>
        <p:nvSpPr>
          <p:cNvPr id="88" name="TextBox 87"/>
          <p:cNvSpPr txBox="1"/>
          <p:nvPr/>
        </p:nvSpPr>
        <p:spPr>
          <a:xfrm>
            <a:off x="8103858" y="2254146"/>
            <a:ext cx="524503" cy="276999"/>
          </a:xfrm>
          <a:prstGeom prst="rect">
            <a:avLst/>
          </a:prstGeom>
          <a:noFill/>
        </p:spPr>
        <p:txBody>
          <a:bodyPr wrap="none" rtlCol="0">
            <a:spAutoFit/>
          </a:bodyPr>
          <a:lstStyle/>
          <a:p>
            <a:r>
              <a:rPr lang="en-US" sz="1200" dirty="0" smtClean="0"/>
              <a:t>4096</a:t>
            </a:r>
            <a:endParaRPr lang="en-US" sz="1200" dirty="0"/>
          </a:p>
        </p:txBody>
      </p:sp>
      <p:sp>
        <p:nvSpPr>
          <p:cNvPr id="89" name="Right Arrow 88"/>
          <p:cNvSpPr/>
          <p:nvPr/>
        </p:nvSpPr>
        <p:spPr>
          <a:xfrm>
            <a:off x="5198172" y="3277485"/>
            <a:ext cx="421434" cy="484632"/>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mc:AlternateContent xmlns:mc="http://schemas.openxmlformats.org/markup-compatibility/2006" xmlns:a14="http://schemas.microsoft.com/office/drawing/2010/main">
        <mc:Choice Requires="a14">
          <p:sp>
            <p:nvSpPr>
              <p:cNvPr id="30" name="TextBox 29"/>
              <p:cNvSpPr txBox="1"/>
              <p:nvPr/>
            </p:nvSpPr>
            <p:spPr>
              <a:xfrm>
                <a:off x="4885726" y="1333833"/>
                <a:ext cx="3804249" cy="584775"/>
              </a:xfrm>
              <a:prstGeom prst="rect">
                <a:avLst/>
              </a:prstGeom>
              <a:solidFill>
                <a:srgbClr val="FFC000"/>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rtlCol="0">
                <a:spAutoFit/>
              </a:bodyPr>
              <a:lstStyle/>
              <a:p>
                <a:r>
                  <a:rPr lang="en-US" sz="1600" dirty="0" smtClean="0">
                    <a:solidFill>
                      <a:schemeClr val="tx1"/>
                    </a:solidFill>
                  </a:rPr>
                  <a:t>Calculate principal components of X, which are eigenvectors of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𝐶</m:t>
                        </m:r>
                      </m:e>
                      <m:sub>
                        <m:r>
                          <a:rPr lang="en-US" sz="1600" i="1">
                            <a:solidFill>
                              <a:schemeClr val="tx1"/>
                            </a:solidFill>
                            <a:latin typeface="Cambria Math" panose="02040503050406030204" pitchFamily="18" charset="0"/>
                          </a:rPr>
                          <m:t>𝑥</m:t>
                        </m:r>
                      </m:sub>
                    </m:sSub>
                    <m:r>
                      <a:rPr lang="en-US" sz="1600" i="1" dirty="0">
                        <a:solidFill>
                          <a:schemeClr val="tx1"/>
                        </a:solidFill>
                        <a:latin typeface="Cambria Math" panose="02040503050406030204" pitchFamily="18" charset="0"/>
                      </a:rPr>
                      <m:t>=</m:t>
                    </m:r>
                    <m:sSup>
                      <m:sSupPr>
                        <m:ctrlPr>
                          <a:rPr lang="en-US" sz="1600" i="1" dirty="0">
                            <a:solidFill>
                              <a:schemeClr val="tx1"/>
                            </a:solidFill>
                            <a:latin typeface="Cambria Math" panose="02040503050406030204" pitchFamily="18" charset="0"/>
                          </a:rPr>
                        </m:ctrlPr>
                      </m:sSupPr>
                      <m:e>
                        <m:r>
                          <a:rPr lang="en-US" sz="1600" i="1" dirty="0">
                            <a:solidFill>
                              <a:schemeClr val="tx1"/>
                            </a:solidFill>
                            <a:latin typeface="Cambria Math" panose="02040503050406030204" pitchFamily="18" charset="0"/>
                          </a:rPr>
                          <m:t>𝑋</m:t>
                        </m:r>
                      </m:e>
                      <m:sup>
                        <m:r>
                          <a:rPr lang="en-US" sz="1600" i="1" dirty="0">
                            <a:solidFill>
                              <a:schemeClr val="tx1"/>
                            </a:solidFill>
                            <a:latin typeface="Cambria Math" panose="02040503050406030204" pitchFamily="18" charset="0"/>
                          </a:rPr>
                          <m:t>𝑡</m:t>
                        </m:r>
                      </m:sup>
                    </m:sSup>
                  </m:oMath>
                </a14:m>
                <a:r>
                  <a:rPr lang="en-US" sz="1600" i="1" dirty="0">
                    <a:solidFill>
                      <a:schemeClr val="tx1"/>
                    </a:solidFill>
                    <a:latin typeface="Cambria Math" panose="02040503050406030204" pitchFamily="18" charset="0"/>
                  </a:rPr>
                  <a:t>X</a:t>
                </a:r>
              </a:p>
            </p:txBody>
          </p:sp>
        </mc:Choice>
        <mc:Fallback xmlns="">
          <p:sp>
            <p:nvSpPr>
              <p:cNvPr id="30" name="TextBox 29"/>
              <p:cNvSpPr txBox="1">
                <a:spLocks noRot="1" noChangeAspect="1" noMove="1" noResize="1" noEditPoints="1" noAdjustHandles="1" noChangeArrowheads="1" noChangeShapeType="1" noTextEdit="1"/>
              </p:cNvSpPr>
              <p:nvPr/>
            </p:nvSpPr>
            <p:spPr>
              <a:xfrm>
                <a:off x="4885726" y="1333833"/>
                <a:ext cx="3804249" cy="584775"/>
              </a:xfrm>
              <a:prstGeom prst="rect">
                <a:avLst/>
              </a:prstGeom>
              <a:blipFill rotWithShape="0">
                <a:blip r:embed="rId4"/>
                <a:stretch>
                  <a:fillRect l="-638" t="-2041" b="-11224"/>
                </a:stretch>
              </a:blip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lstStyle/>
              <a:p>
                <a:r>
                  <a:rPr lang="en-US">
                    <a:noFill/>
                  </a:rPr>
                  <a:t> </a:t>
                </a:r>
              </a:p>
            </p:txBody>
          </p:sp>
        </mc:Fallback>
      </mc:AlternateContent>
      <p:sp>
        <p:nvSpPr>
          <p:cNvPr id="55" name="TextBox 54"/>
          <p:cNvSpPr txBox="1"/>
          <p:nvPr/>
        </p:nvSpPr>
        <p:spPr>
          <a:xfrm>
            <a:off x="173586" y="1007682"/>
            <a:ext cx="3664208" cy="646331"/>
          </a:xfrm>
          <a:prstGeom prst="rect">
            <a:avLst/>
          </a:prstGeom>
          <a:noFill/>
        </p:spPr>
        <p:txBody>
          <a:bodyPr wrap="none" rtlCol="0">
            <a:spAutoFit/>
          </a:bodyPr>
          <a:lstStyle/>
          <a:p>
            <a:r>
              <a:rPr lang="en-US" dirty="0" smtClean="0"/>
              <a:t>Training set consists of </a:t>
            </a:r>
            <a:r>
              <a:rPr lang="en-US" dirty="0" smtClean="0"/>
              <a:t>40 images</a:t>
            </a:r>
            <a:endParaRPr lang="en-US" dirty="0" smtClean="0"/>
          </a:p>
          <a:p>
            <a:endParaRPr lang="en-US" dirty="0"/>
          </a:p>
        </p:txBody>
      </p:sp>
      <p:sp>
        <p:nvSpPr>
          <p:cNvPr id="52" name="TextBox 51"/>
          <p:cNvSpPr txBox="1"/>
          <p:nvPr/>
        </p:nvSpPr>
        <p:spPr>
          <a:xfrm>
            <a:off x="2161174" y="1541908"/>
            <a:ext cx="377026" cy="369332"/>
          </a:xfrm>
          <a:prstGeom prst="rect">
            <a:avLst/>
          </a:prstGeom>
          <a:noFill/>
        </p:spPr>
        <p:txBody>
          <a:bodyPr wrap="none" rtlCol="0">
            <a:spAutoFit/>
          </a:bodyPr>
          <a:lstStyle/>
          <a:p>
            <a:r>
              <a:rPr lang="en-US" dirty="0" smtClean="0"/>
              <a:t>...</a:t>
            </a:r>
            <a:endParaRPr lang="en-US" dirty="0"/>
          </a:p>
        </p:txBody>
      </p:sp>
      <p:sp>
        <p:nvSpPr>
          <p:cNvPr id="53" name="Rounded Rectangle 52"/>
          <p:cNvSpPr/>
          <p:nvPr/>
        </p:nvSpPr>
        <p:spPr>
          <a:xfrm>
            <a:off x="619298" y="1335451"/>
            <a:ext cx="2714106" cy="849378"/>
          </a:xfrm>
          <a:prstGeom prst="round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pic>
        <p:nvPicPr>
          <p:cNvPr id="54" name="Picture 5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6003" y="1383113"/>
            <a:ext cx="740661" cy="740661"/>
          </a:xfrm>
          <a:prstGeom prst="rect">
            <a:avLst/>
          </a:prstGeom>
        </p:spPr>
      </p:pic>
      <p:pic>
        <p:nvPicPr>
          <p:cNvPr id="56" name="Picture 5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7967" y="1371422"/>
            <a:ext cx="741834" cy="752351"/>
          </a:xfrm>
          <a:prstGeom prst="rect">
            <a:avLst/>
          </a:prstGeom>
        </p:spPr>
      </p:pic>
      <p:pic>
        <p:nvPicPr>
          <p:cNvPr id="57" name="Picture 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69819" y="1383113"/>
            <a:ext cx="740661" cy="739323"/>
          </a:xfrm>
          <a:prstGeom prst="rect">
            <a:avLst/>
          </a:prstGeom>
        </p:spPr>
      </p:pic>
    </p:spTree>
    <p:extLst>
      <p:ext uri="{BB962C8B-B14F-4D97-AF65-F5344CB8AC3E}">
        <p14:creationId xmlns:p14="http://schemas.microsoft.com/office/powerpoint/2010/main" val="2456782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p:bldP spid="46" grpId="0"/>
      <p:bldP spid="4" grpId="0" animBg="1"/>
      <p:bldP spid="17" grpId="0" animBg="1"/>
      <p:bldP spid="18" grpId="0"/>
      <p:bldP spid="50" grpId="0" animBg="1"/>
      <p:bldP spid="60" grpId="0" animBg="1"/>
      <p:bldP spid="61" grpId="0" animBg="1"/>
      <p:bldP spid="62" grpId="0" animBg="1"/>
      <p:bldP spid="64" grpId="0" animBg="1"/>
      <p:bldP spid="66" grpId="0" animBg="1"/>
      <p:bldP spid="67" grpId="0"/>
      <p:bldP spid="27" grpId="0"/>
      <p:bldP spid="68" grpId="0"/>
      <p:bldP spid="78" grpId="0"/>
      <p:bldP spid="79" grpId="0" animBg="1"/>
      <p:bldP spid="80" grpId="0" animBg="1"/>
      <p:bldP spid="81" grpId="0" animBg="1"/>
      <p:bldP spid="82" grpId="0" animBg="1"/>
      <p:bldP spid="83" grpId="0" animBg="1"/>
      <p:bldP spid="84" grpId="0"/>
      <p:bldP spid="87" grpId="0"/>
      <p:bldP spid="88" grpId="0"/>
      <p:bldP spid="8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13"/>
          <p:cNvSpPr/>
          <p:nvPr/>
        </p:nvSpPr>
        <p:spPr>
          <a:xfrm>
            <a:off x="4201118" y="3720720"/>
            <a:ext cx="3149161" cy="421525"/>
          </a:xfrm>
          <a:custGeom>
            <a:avLst/>
            <a:gdLst>
              <a:gd name="connsiteX0" fmla="*/ 0 w 4328551"/>
              <a:gd name="connsiteY0" fmla="*/ 0 h 524774"/>
              <a:gd name="connsiteX1" fmla="*/ 452581 w 4328551"/>
              <a:gd name="connsiteY1" fmla="*/ 332509 h 524774"/>
              <a:gd name="connsiteX2" fmla="*/ 1163781 w 4328551"/>
              <a:gd name="connsiteY2" fmla="*/ 480291 h 524774"/>
              <a:gd name="connsiteX3" fmla="*/ 3666836 w 4328551"/>
              <a:gd name="connsiteY3" fmla="*/ 498763 h 524774"/>
              <a:gd name="connsiteX4" fmla="*/ 4285672 w 4328551"/>
              <a:gd name="connsiteY4" fmla="*/ 147782 h 524774"/>
              <a:gd name="connsiteX5" fmla="*/ 4276436 w 4328551"/>
              <a:gd name="connsiteY5" fmla="*/ 147782 h 524774"/>
              <a:gd name="connsiteX6" fmla="*/ 4276436 w 4328551"/>
              <a:gd name="connsiteY6" fmla="*/ 147782 h 524774"/>
              <a:gd name="connsiteX0" fmla="*/ 0 w 4328246"/>
              <a:gd name="connsiteY0" fmla="*/ 0 h 524774"/>
              <a:gd name="connsiteX1" fmla="*/ 452581 w 4328246"/>
              <a:gd name="connsiteY1" fmla="*/ 332509 h 524774"/>
              <a:gd name="connsiteX2" fmla="*/ 1163781 w 4328246"/>
              <a:gd name="connsiteY2" fmla="*/ 480291 h 524774"/>
              <a:gd name="connsiteX3" fmla="*/ 3666836 w 4328246"/>
              <a:gd name="connsiteY3" fmla="*/ 498763 h 524774"/>
              <a:gd name="connsiteX4" fmla="*/ 4285672 w 4328246"/>
              <a:gd name="connsiteY4" fmla="*/ 147782 h 524774"/>
              <a:gd name="connsiteX5" fmla="*/ 4276436 w 4328246"/>
              <a:gd name="connsiteY5" fmla="*/ 147782 h 524774"/>
              <a:gd name="connsiteX6" fmla="*/ 4294724 w 4328246"/>
              <a:gd name="connsiteY6" fmla="*/ 147783 h 524774"/>
              <a:gd name="connsiteX0" fmla="*/ 0 w 4367873"/>
              <a:gd name="connsiteY0" fmla="*/ 441349 h 966123"/>
              <a:gd name="connsiteX1" fmla="*/ 452581 w 4367873"/>
              <a:gd name="connsiteY1" fmla="*/ 773858 h 966123"/>
              <a:gd name="connsiteX2" fmla="*/ 1163781 w 4367873"/>
              <a:gd name="connsiteY2" fmla="*/ 921640 h 966123"/>
              <a:gd name="connsiteX3" fmla="*/ 3666836 w 4367873"/>
              <a:gd name="connsiteY3" fmla="*/ 940112 h 966123"/>
              <a:gd name="connsiteX4" fmla="*/ 4285672 w 4367873"/>
              <a:gd name="connsiteY4" fmla="*/ 589131 h 966123"/>
              <a:gd name="connsiteX5" fmla="*/ 4276436 w 4367873"/>
              <a:gd name="connsiteY5" fmla="*/ 589131 h 966123"/>
              <a:gd name="connsiteX6" fmla="*/ 4367873 w 4367873"/>
              <a:gd name="connsiteY6" fmla="*/ 0 h 966123"/>
              <a:gd name="connsiteX0" fmla="*/ 0 w 4367873"/>
              <a:gd name="connsiteY0" fmla="*/ 441349 h 966123"/>
              <a:gd name="connsiteX1" fmla="*/ 452581 w 4367873"/>
              <a:gd name="connsiteY1" fmla="*/ 773858 h 966123"/>
              <a:gd name="connsiteX2" fmla="*/ 1163781 w 4367873"/>
              <a:gd name="connsiteY2" fmla="*/ 921640 h 966123"/>
              <a:gd name="connsiteX3" fmla="*/ 3666836 w 4367873"/>
              <a:gd name="connsiteY3" fmla="*/ 940112 h 966123"/>
              <a:gd name="connsiteX4" fmla="*/ 4285672 w 4367873"/>
              <a:gd name="connsiteY4" fmla="*/ 589131 h 966123"/>
              <a:gd name="connsiteX5" fmla="*/ 4331299 w 4367873"/>
              <a:gd name="connsiteY5" fmla="*/ 22658 h 966123"/>
              <a:gd name="connsiteX6" fmla="*/ 4367873 w 4367873"/>
              <a:gd name="connsiteY6" fmla="*/ 0 h 966123"/>
              <a:gd name="connsiteX0" fmla="*/ 0 w 4367873"/>
              <a:gd name="connsiteY0" fmla="*/ 441349 h 966123"/>
              <a:gd name="connsiteX1" fmla="*/ 452581 w 4367873"/>
              <a:gd name="connsiteY1" fmla="*/ 773858 h 966123"/>
              <a:gd name="connsiteX2" fmla="*/ 1163781 w 4367873"/>
              <a:gd name="connsiteY2" fmla="*/ 921640 h 966123"/>
              <a:gd name="connsiteX3" fmla="*/ 3666836 w 4367873"/>
              <a:gd name="connsiteY3" fmla="*/ 940112 h 966123"/>
              <a:gd name="connsiteX4" fmla="*/ 4230810 w 4367873"/>
              <a:gd name="connsiteY4" fmla="*/ 589132 h 966123"/>
              <a:gd name="connsiteX5" fmla="*/ 4331299 w 4367873"/>
              <a:gd name="connsiteY5" fmla="*/ 22658 h 966123"/>
              <a:gd name="connsiteX6" fmla="*/ 4367873 w 4367873"/>
              <a:gd name="connsiteY6" fmla="*/ 0 h 966123"/>
              <a:gd name="connsiteX0" fmla="*/ 0 w 4367873"/>
              <a:gd name="connsiteY0" fmla="*/ 441349 h 966123"/>
              <a:gd name="connsiteX1" fmla="*/ 452581 w 4367873"/>
              <a:gd name="connsiteY1" fmla="*/ 773858 h 966123"/>
              <a:gd name="connsiteX2" fmla="*/ 1163781 w 4367873"/>
              <a:gd name="connsiteY2" fmla="*/ 921640 h 966123"/>
              <a:gd name="connsiteX3" fmla="*/ 3666836 w 4367873"/>
              <a:gd name="connsiteY3" fmla="*/ 940112 h 966123"/>
              <a:gd name="connsiteX4" fmla="*/ 4230810 w 4367873"/>
              <a:gd name="connsiteY4" fmla="*/ 589132 h 966123"/>
              <a:gd name="connsiteX5" fmla="*/ 4331299 w 4367873"/>
              <a:gd name="connsiteY5" fmla="*/ 22658 h 966123"/>
              <a:gd name="connsiteX6" fmla="*/ 4367873 w 4367873"/>
              <a:gd name="connsiteY6" fmla="*/ 0 h 966123"/>
              <a:gd name="connsiteX0" fmla="*/ 0 w 4367873"/>
              <a:gd name="connsiteY0" fmla="*/ 441349 h 966123"/>
              <a:gd name="connsiteX1" fmla="*/ 452581 w 4367873"/>
              <a:gd name="connsiteY1" fmla="*/ 773858 h 966123"/>
              <a:gd name="connsiteX2" fmla="*/ 1163781 w 4367873"/>
              <a:gd name="connsiteY2" fmla="*/ 921640 h 966123"/>
              <a:gd name="connsiteX3" fmla="*/ 3666836 w 4367873"/>
              <a:gd name="connsiteY3" fmla="*/ 940112 h 966123"/>
              <a:gd name="connsiteX4" fmla="*/ 4230810 w 4367873"/>
              <a:gd name="connsiteY4" fmla="*/ 589132 h 966123"/>
              <a:gd name="connsiteX5" fmla="*/ 4331299 w 4367873"/>
              <a:gd name="connsiteY5" fmla="*/ 22658 h 966123"/>
              <a:gd name="connsiteX6" fmla="*/ 4367873 w 4367873"/>
              <a:gd name="connsiteY6" fmla="*/ 0 h 966123"/>
              <a:gd name="connsiteX0" fmla="*/ 0 w 4333293"/>
              <a:gd name="connsiteY0" fmla="*/ 509326 h 1034100"/>
              <a:gd name="connsiteX1" fmla="*/ 452581 w 4333293"/>
              <a:gd name="connsiteY1" fmla="*/ 841835 h 1034100"/>
              <a:gd name="connsiteX2" fmla="*/ 1163781 w 4333293"/>
              <a:gd name="connsiteY2" fmla="*/ 989617 h 1034100"/>
              <a:gd name="connsiteX3" fmla="*/ 3666836 w 4333293"/>
              <a:gd name="connsiteY3" fmla="*/ 1008089 h 1034100"/>
              <a:gd name="connsiteX4" fmla="*/ 4230810 w 4333293"/>
              <a:gd name="connsiteY4" fmla="*/ 657109 h 1034100"/>
              <a:gd name="connsiteX5" fmla="*/ 4331299 w 4333293"/>
              <a:gd name="connsiteY5" fmla="*/ 90635 h 1034100"/>
              <a:gd name="connsiteX6" fmla="*/ 4313012 w 4333293"/>
              <a:gd name="connsiteY6" fmla="*/ 0 h 1034100"/>
              <a:gd name="connsiteX0" fmla="*/ 0 w 4342436"/>
              <a:gd name="connsiteY0" fmla="*/ 486665 h 1034100"/>
              <a:gd name="connsiteX1" fmla="*/ 461724 w 4342436"/>
              <a:gd name="connsiteY1" fmla="*/ 841835 h 1034100"/>
              <a:gd name="connsiteX2" fmla="*/ 1172924 w 4342436"/>
              <a:gd name="connsiteY2" fmla="*/ 989617 h 1034100"/>
              <a:gd name="connsiteX3" fmla="*/ 3675979 w 4342436"/>
              <a:gd name="connsiteY3" fmla="*/ 1008089 h 1034100"/>
              <a:gd name="connsiteX4" fmla="*/ 4239953 w 4342436"/>
              <a:gd name="connsiteY4" fmla="*/ 657109 h 1034100"/>
              <a:gd name="connsiteX5" fmla="*/ 4340442 w 4342436"/>
              <a:gd name="connsiteY5" fmla="*/ 90635 h 1034100"/>
              <a:gd name="connsiteX6" fmla="*/ 4322155 w 4342436"/>
              <a:gd name="connsiteY6" fmla="*/ 0 h 103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2436" h="1034100">
                <a:moveTo>
                  <a:pt x="0" y="486665"/>
                </a:moveTo>
                <a:cubicBezTo>
                  <a:pt x="129308" y="612895"/>
                  <a:pt x="266237" y="758010"/>
                  <a:pt x="461724" y="841835"/>
                </a:cubicBezTo>
                <a:cubicBezTo>
                  <a:pt x="657211" y="925660"/>
                  <a:pt x="637215" y="961908"/>
                  <a:pt x="1172924" y="989617"/>
                </a:cubicBezTo>
                <a:cubicBezTo>
                  <a:pt x="1708633" y="1017326"/>
                  <a:pt x="3164808" y="1063507"/>
                  <a:pt x="3675979" y="1008089"/>
                </a:cubicBezTo>
                <a:cubicBezTo>
                  <a:pt x="4187150" y="952671"/>
                  <a:pt x="4156641" y="832677"/>
                  <a:pt x="4239953" y="657109"/>
                </a:cubicBezTo>
                <a:cubicBezTo>
                  <a:pt x="4323265" y="481541"/>
                  <a:pt x="4326742" y="200153"/>
                  <a:pt x="4340442" y="90635"/>
                </a:cubicBezTo>
                <a:cubicBezTo>
                  <a:pt x="4354142" y="-18883"/>
                  <a:pt x="4291676" y="196377"/>
                  <a:pt x="4322155"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3795623" y="764690"/>
            <a:ext cx="1501134" cy="733242"/>
          </a:xfrm>
          <a:custGeom>
            <a:avLst/>
            <a:gdLst>
              <a:gd name="connsiteX0" fmla="*/ 0 w 1501134"/>
              <a:gd name="connsiteY0" fmla="*/ 494767 h 733242"/>
              <a:gd name="connsiteX1" fmla="*/ 370935 w 1501134"/>
              <a:gd name="connsiteY1" fmla="*/ 3061 h 733242"/>
              <a:gd name="connsiteX2" fmla="*/ 1457864 w 1501134"/>
              <a:gd name="connsiteY2" fmla="*/ 701801 h 733242"/>
              <a:gd name="connsiteX3" fmla="*/ 1293962 w 1501134"/>
              <a:gd name="connsiteY3" fmla="*/ 615536 h 733242"/>
              <a:gd name="connsiteX4" fmla="*/ 1380226 w 1501134"/>
              <a:gd name="connsiteY4" fmla="*/ 641416 h 733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134" h="733242">
                <a:moveTo>
                  <a:pt x="0" y="494767"/>
                </a:moveTo>
                <a:cubicBezTo>
                  <a:pt x="63979" y="231661"/>
                  <a:pt x="127958" y="-31445"/>
                  <a:pt x="370935" y="3061"/>
                </a:cubicBezTo>
                <a:cubicBezTo>
                  <a:pt x="613912" y="37567"/>
                  <a:pt x="1304026" y="599722"/>
                  <a:pt x="1457864" y="701801"/>
                </a:cubicBezTo>
                <a:cubicBezTo>
                  <a:pt x="1611702" y="803880"/>
                  <a:pt x="1306902" y="625600"/>
                  <a:pt x="1293962" y="615536"/>
                </a:cubicBezTo>
                <a:cubicBezTo>
                  <a:pt x="1281022" y="605472"/>
                  <a:pt x="1330624" y="623444"/>
                  <a:pt x="1380226" y="641416"/>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42487" y="1023404"/>
            <a:ext cx="3375355" cy="809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3" name="AutoShape 2" descr="Image result for orl face database average face"/>
          <p:cNvSpPr>
            <a:spLocks noChangeAspect="1" noChangeArrowheads="1"/>
          </p:cNvSpPr>
          <p:nvPr/>
        </p:nvSpPr>
        <p:spPr bwMode="auto">
          <a:xfrm>
            <a:off x="4004679" y="1668946"/>
            <a:ext cx="1705274" cy="17052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TextBox 84"/>
          <p:cNvSpPr txBox="1"/>
          <p:nvPr/>
        </p:nvSpPr>
        <p:spPr>
          <a:xfrm>
            <a:off x="120650" y="4039462"/>
            <a:ext cx="2296256" cy="461665"/>
          </a:xfrm>
          <a:prstGeom prst="rect">
            <a:avLst/>
          </a:prstGeom>
          <a:noFill/>
        </p:spPr>
        <p:txBody>
          <a:bodyPr wrap="square" rtlCol="0">
            <a:spAutoFit/>
          </a:bodyPr>
          <a:lstStyle/>
          <a:p>
            <a:pPr algn="ctr"/>
            <a:r>
              <a:rPr lang="en-US" sz="1200" dirty="0" smtClean="0">
                <a:solidFill>
                  <a:srgbClr val="7030A0"/>
                </a:solidFill>
              </a:rPr>
              <a:t>4096 principal </a:t>
            </a:r>
            <a:r>
              <a:rPr lang="en-US" sz="1200" dirty="0" smtClean="0">
                <a:solidFill>
                  <a:srgbClr val="7030A0"/>
                </a:solidFill>
              </a:rPr>
              <a:t>components,</a:t>
            </a:r>
          </a:p>
          <a:p>
            <a:pPr algn="ctr"/>
            <a:r>
              <a:rPr lang="en-US" sz="1200" dirty="0">
                <a:solidFill>
                  <a:srgbClr val="7030A0"/>
                </a:solidFill>
              </a:rPr>
              <a:t>e</a:t>
            </a:r>
            <a:r>
              <a:rPr lang="en-US" sz="1200" dirty="0" smtClean="0">
                <a:solidFill>
                  <a:srgbClr val="7030A0"/>
                </a:solidFill>
              </a:rPr>
              <a:t>ach </a:t>
            </a:r>
            <a:r>
              <a:rPr lang="en-US" sz="1200" dirty="0" smtClean="0">
                <a:solidFill>
                  <a:srgbClr val="7030A0"/>
                </a:solidFill>
              </a:rPr>
              <a:t>4096 </a:t>
            </a:r>
            <a:r>
              <a:rPr lang="en-US" sz="1200" dirty="0" smtClean="0">
                <a:solidFill>
                  <a:srgbClr val="7030A0"/>
                </a:solidFill>
              </a:rPr>
              <a:t>x 1 dimensional</a:t>
            </a:r>
          </a:p>
        </p:txBody>
      </p:sp>
      <p:sp>
        <p:nvSpPr>
          <p:cNvPr id="15" name="AutoShape 2" descr="Image result for orl face database eigen faces"/>
          <p:cNvSpPr>
            <a:spLocks noChangeAspect="1" noChangeArrowheads="1"/>
          </p:cNvSpPr>
          <p:nvPr/>
        </p:nvSpPr>
        <p:spPr bwMode="auto">
          <a:xfrm>
            <a:off x="12065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TextBox 86"/>
          <p:cNvSpPr txBox="1"/>
          <p:nvPr/>
        </p:nvSpPr>
        <p:spPr>
          <a:xfrm>
            <a:off x="1783386" y="1852702"/>
            <a:ext cx="1470809" cy="1169551"/>
          </a:xfrm>
          <a:prstGeom prst="rect">
            <a:avLst/>
          </a:prstGeom>
          <a:solidFill>
            <a:srgbClr val="FFC000"/>
          </a:solidFill>
          <a:ln>
            <a:noFill/>
          </a:ln>
        </p:spPr>
        <p:txBody>
          <a:bodyPr wrap="square" rtlCol="0">
            <a:spAutoFit/>
          </a:bodyPr>
          <a:lstStyle/>
          <a:p>
            <a:pPr algn="ctr"/>
            <a:r>
              <a:rPr lang="en-US" sz="1400" dirty="0" smtClean="0"/>
              <a:t>Select the </a:t>
            </a:r>
            <a:r>
              <a:rPr lang="en-US" sz="1400" dirty="0" smtClean="0"/>
              <a:t>6 principal </a:t>
            </a:r>
            <a:r>
              <a:rPr lang="en-US" sz="1400" dirty="0" smtClean="0"/>
              <a:t>components that have the largest variation</a:t>
            </a:r>
            <a:endParaRPr lang="en-US" sz="1400" i="1" dirty="0">
              <a:latin typeface="Cambria Math" panose="02040503050406030204" pitchFamily="18" charset="0"/>
            </a:endParaRPr>
          </a:p>
        </p:txBody>
      </p:sp>
      <p:sp>
        <p:nvSpPr>
          <p:cNvPr id="88" name="Rectangle 87"/>
          <p:cNvSpPr/>
          <p:nvPr/>
        </p:nvSpPr>
        <p:spPr>
          <a:xfrm rot="5400000">
            <a:off x="2661948" y="2872329"/>
            <a:ext cx="1818897" cy="8396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9" name="Rectangle 88"/>
          <p:cNvSpPr/>
          <p:nvPr/>
        </p:nvSpPr>
        <p:spPr>
          <a:xfrm rot="5400000">
            <a:off x="2853992" y="2864164"/>
            <a:ext cx="1818897" cy="8396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0" name="Rectangle 89"/>
          <p:cNvSpPr/>
          <p:nvPr/>
        </p:nvSpPr>
        <p:spPr>
          <a:xfrm rot="5400000">
            <a:off x="3258920" y="2872329"/>
            <a:ext cx="1818897" cy="8396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4" name="TextBox 93"/>
          <p:cNvSpPr txBox="1"/>
          <p:nvPr/>
        </p:nvSpPr>
        <p:spPr>
          <a:xfrm>
            <a:off x="3715283" y="2652921"/>
            <a:ext cx="392269" cy="369332"/>
          </a:xfrm>
          <a:prstGeom prst="rect">
            <a:avLst/>
          </a:prstGeom>
          <a:noFill/>
        </p:spPr>
        <p:txBody>
          <a:bodyPr wrap="square" rtlCol="0">
            <a:spAutoFit/>
          </a:bodyPr>
          <a:lstStyle/>
          <a:p>
            <a:r>
              <a:rPr lang="en-US" dirty="0" smtClean="0"/>
              <a:t>...</a:t>
            </a:r>
            <a:endParaRPr lang="en-US" dirty="0"/>
          </a:p>
        </p:txBody>
      </p:sp>
      <p:sp>
        <p:nvSpPr>
          <p:cNvPr id="95" name="Right Arrow 94"/>
          <p:cNvSpPr/>
          <p:nvPr/>
        </p:nvSpPr>
        <p:spPr>
          <a:xfrm>
            <a:off x="2360612" y="3131904"/>
            <a:ext cx="421434" cy="484632"/>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7" name="Right Arrow 96"/>
          <p:cNvSpPr/>
          <p:nvPr/>
        </p:nvSpPr>
        <p:spPr>
          <a:xfrm>
            <a:off x="4434872" y="2141950"/>
            <a:ext cx="421434" cy="484632"/>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8" name="TextBox 97"/>
          <p:cNvSpPr txBox="1"/>
          <p:nvPr/>
        </p:nvSpPr>
        <p:spPr>
          <a:xfrm>
            <a:off x="5905465" y="3714405"/>
            <a:ext cx="2401821" cy="461665"/>
          </a:xfrm>
          <a:prstGeom prst="rect">
            <a:avLst/>
          </a:prstGeom>
          <a:noFill/>
        </p:spPr>
        <p:txBody>
          <a:bodyPr wrap="square" rtlCol="0">
            <a:spAutoFit/>
          </a:bodyPr>
          <a:lstStyle/>
          <a:p>
            <a:r>
              <a:rPr lang="en-US" sz="1200" dirty="0" smtClean="0">
                <a:solidFill>
                  <a:srgbClr val="7030A0"/>
                </a:solidFill>
              </a:rPr>
              <a:t>6 </a:t>
            </a:r>
            <a:r>
              <a:rPr lang="en-US" sz="1200" dirty="0" smtClean="0">
                <a:solidFill>
                  <a:srgbClr val="7030A0"/>
                </a:solidFill>
              </a:rPr>
              <a:t>selected </a:t>
            </a:r>
            <a:r>
              <a:rPr lang="en-US" sz="1200" dirty="0" smtClean="0">
                <a:solidFill>
                  <a:srgbClr val="7030A0"/>
                </a:solidFill>
              </a:rPr>
              <a:t>principal </a:t>
            </a:r>
            <a:endParaRPr lang="en-US" sz="1200" dirty="0" smtClean="0">
              <a:solidFill>
                <a:srgbClr val="7030A0"/>
              </a:solidFill>
            </a:endParaRPr>
          </a:p>
          <a:p>
            <a:r>
              <a:rPr lang="en-US" sz="1200" dirty="0" smtClean="0">
                <a:solidFill>
                  <a:srgbClr val="7030A0"/>
                </a:solidFill>
              </a:rPr>
              <a:t>components (</a:t>
            </a:r>
            <a:r>
              <a:rPr lang="en-US" sz="1200" dirty="0" err="1" smtClean="0">
                <a:solidFill>
                  <a:srgbClr val="7030A0"/>
                </a:solidFill>
              </a:rPr>
              <a:t>eigenfaces</a:t>
            </a:r>
            <a:r>
              <a:rPr lang="en-US" sz="1200" dirty="0" smtClean="0">
                <a:solidFill>
                  <a:srgbClr val="7030A0"/>
                </a:solidFill>
              </a:rPr>
              <a:t>)</a:t>
            </a:r>
            <a:endParaRPr lang="en-US" sz="1200" i="1" dirty="0">
              <a:solidFill>
                <a:srgbClr val="7030A0"/>
              </a:solidFill>
              <a:latin typeface="Cambria Math" panose="02040503050406030204" pitchFamily="18" charset="0"/>
            </a:endParaRPr>
          </a:p>
        </p:txBody>
      </p:sp>
      <p:sp>
        <p:nvSpPr>
          <p:cNvPr id="100" name="Oval 99"/>
          <p:cNvSpPr/>
          <p:nvPr/>
        </p:nvSpPr>
        <p:spPr>
          <a:xfrm>
            <a:off x="4033478" y="1831913"/>
            <a:ext cx="257293" cy="209642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16" name="Freeform 115"/>
          <p:cNvSpPr/>
          <p:nvPr/>
        </p:nvSpPr>
        <p:spPr>
          <a:xfrm>
            <a:off x="4028536" y="4054415"/>
            <a:ext cx="4606506" cy="480861"/>
          </a:xfrm>
          <a:custGeom>
            <a:avLst/>
            <a:gdLst>
              <a:gd name="connsiteX0" fmla="*/ 0 w 4606506"/>
              <a:gd name="connsiteY0" fmla="*/ 0 h 480861"/>
              <a:gd name="connsiteX1" fmla="*/ 51758 w 4606506"/>
              <a:gd name="connsiteY1" fmla="*/ 86264 h 480861"/>
              <a:gd name="connsiteX2" fmla="*/ 120770 w 4606506"/>
              <a:gd name="connsiteY2" fmla="*/ 146649 h 480861"/>
              <a:gd name="connsiteX3" fmla="*/ 146649 w 4606506"/>
              <a:gd name="connsiteY3" fmla="*/ 155276 h 480861"/>
              <a:gd name="connsiteX4" fmla="*/ 232913 w 4606506"/>
              <a:gd name="connsiteY4" fmla="*/ 198408 h 480861"/>
              <a:gd name="connsiteX5" fmla="*/ 405441 w 4606506"/>
              <a:gd name="connsiteY5" fmla="*/ 258793 h 480861"/>
              <a:gd name="connsiteX6" fmla="*/ 534838 w 4606506"/>
              <a:gd name="connsiteY6" fmla="*/ 293298 h 480861"/>
              <a:gd name="connsiteX7" fmla="*/ 595222 w 4606506"/>
              <a:gd name="connsiteY7" fmla="*/ 310551 h 480861"/>
              <a:gd name="connsiteX8" fmla="*/ 664234 w 4606506"/>
              <a:gd name="connsiteY8" fmla="*/ 319177 h 480861"/>
              <a:gd name="connsiteX9" fmla="*/ 715992 w 4606506"/>
              <a:gd name="connsiteY9" fmla="*/ 327804 h 480861"/>
              <a:gd name="connsiteX10" fmla="*/ 741872 w 4606506"/>
              <a:gd name="connsiteY10" fmla="*/ 336430 h 480861"/>
              <a:gd name="connsiteX11" fmla="*/ 992038 w 4606506"/>
              <a:gd name="connsiteY11" fmla="*/ 353683 h 480861"/>
              <a:gd name="connsiteX12" fmla="*/ 1181819 w 4606506"/>
              <a:gd name="connsiteY12" fmla="*/ 370936 h 480861"/>
              <a:gd name="connsiteX13" fmla="*/ 1233577 w 4606506"/>
              <a:gd name="connsiteY13" fmla="*/ 379562 h 480861"/>
              <a:gd name="connsiteX14" fmla="*/ 1302589 w 4606506"/>
              <a:gd name="connsiteY14" fmla="*/ 388189 h 480861"/>
              <a:gd name="connsiteX15" fmla="*/ 1406106 w 4606506"/>
              <a:gd name="connsiteY15" fmla="*/ 405442 h 480861"/>
              <a:gd name="connsiteX16" fmla="*/ 1457864 w 4606506"/>
              <a:gd name="connsiteY16" fmla="*/ 414068 h 480861"/>
              <a:gd name="connsiteX17" fmla="*/ 1673524 w 4606506"/>
              <a:gd name="connsiteY17" fmla="*/ 439947 h 480861"/>
              <a:gd name="connsiteX18" fmla="*/ 1871932 w 4606506"/>
              <a:gd name="connsiteY18" fmla="*/ 448574 h 480861"/>
              <a:gd name="connsiteX19" fmla="*/ 3631721 w 4606506"/>
              <a:gd name="connsiteY19" fmla="*/ 448574 h 480861"/>
              <a:gd name="connsiteX20" fmla="*/ 3692106 w 4606506"/>
              <a:gd name="connsiteY20" fmla="*/ 439947 h 480861"/>
              <a:gd name="connsiteX21" fmla="*/ 3769743 w 4606506"/>
              <a:gd name="connsiteY21" fmla="*/ 431321 h 480861"/>
              <a:gd name="connsiteX22" fmla="*/ 3933645 w 4606506"/>
              <a:gd name="connsiteY22" fmla="*/ 405442 h 480861"/>
              <a:gd name="connsiteX23" fmla="*/ 4045789 w 4606506"/>
              <a:gd name="connsiteY23" fmla="*/ 388189 h 480861"/>
              <a:gd name="connsiteX24" fmla="*/ 4149306 w 4606506"/>
              <a:gd name="connsiteY24" fmla="*/ 362310 h 480861"/>
              <a:gd name="connsiteX25" fmla="*/ 4244196 w 4606506"/>
              <a:gd name="connsiteY25" fmla="*/ 345057 h 480861"/>
              <a:gd name="connsiteX26" fmla="*/ 4304581 w 4606506"/>
              <a:gd name="connsiteY26" fmla="*/ 327804 h 480861"/>
              <a:gd name="connsiteX27" fmla="*/ 4347713 w 4606506"/>
              <a:gd name="connsiteY27" fmla="*/ 319177 h 480861"/>
              <a:gd name="connsiteX28" fmla="*/ 4399472 w 4606506"/>
              <a:gd name="connsiteY28" fmla="*/ 301925 h 480861"/>
              <a:gd name="connsiteX29" fmla="*/ 4425351 w 4606506"/>
              <a:gd name="connsiteY29" fmla="*/ 293298 h 480861"/>
              <a:gd name="connsiteX30" fmla="*/ 4451230 w 4606506"/>
              <a:gd name="connsiteY30" fmla="*/ 276045 h 480861"/>
              <a:gd name="connsiteX31" fmla="*/ 4502989 w 4606506"/>
              <a:gd name="connsiteY31" fmla="*/ 258793 h 480861"/>
              <a:gd name="connsiteX32" fmla="*/ 4528868 w 4606506"/>
              <a:gd name="connsiteY32" fmla="*/ 232913 h 480861"/>
              <a:gd name="connsiteX33" fmla="*/ 4554747 w 4606506"/>
              <a:gd name="connsiteY33" fmla="*/ 215660 h 480861"/>
              <a:gd name="connsiteX34" fmla="*/ 4597879 w 4606506"/>
              <a:gd name="connsiteY34" fmla="*/ 172528 h 480861"/>
              <a:gd name="connsiteX35" fmla="*/ 4606506 w 4606506"/>
              <a:gd name="connsiteY35" fmla="*/ 146649 h 480861"/>
              <a:gd name="connsiteX36" fmla="*/ 4597879 w 4606506"/>
              <a:gd name="connsiteY36" fmla="*/ 181155 h 480861"/>
              <a:gd name="connsiteX37" fmla="*/ 4580626 w 4606506"/>
              <a:gd name="connsiteY37" fmla="*/ 207034 h 480861"/>
              <a:gd name="connsiteX38" fmla="*/ 4485736 w 4606506"/>
              <a:gd name="connsiteY38" fmla="*/ 241540 h 480861"/>
              <a:gd name="connsiteX39" fmla="*/ 4597879 w 4606506"/>
              <a:gd name="connsiteY39" fmla="*/ 353683 h 48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606506" h="480861">
                <a:moveTo>
                  <a:pt x="0" y="0"/>
                </a:moveTo>
                <a:cubicBezTo>
                  <a:pt x="22259" y="44518"/>
                  <a:pt x="21796" y="51309"/>
                  <a:pt x="51758" y="86264"/>
                </a:cubicBezTo>
                <a:cubicBezTo>
                  <a:pt x="67414" y="104529"/>
                  <a:pt x="103192" y="135662"/>
                  <a:pt x="120770" y="146649"/>
                </a:cubicBezTo>
                <a:cubicBezTo>
                  <a:pt x="128481" y="151468"/>
                  <a:pt x="138393" y="151465"/>
                  <a:pt x="146649" y="155276"/>
                </a:cubicBezTo>
                <a:cubicBezTo>
                  <a:pt x="175839" y="168748"/>
                  <a:pt x="203063" y="186469"/>
                  <a:pt x="232913" y="198408"/>
                </a:cubicBezTo>
                <a:cubicBezTo>
                  <a:pt x="297801" y="224362"/>
                  <a:pt x="321421" y="234788"/>
                  <a:pt x="405441" y="258793"/>
                </a:cubicBezTo>
                <a:cubicBezTo>
                  <a:pt x="557699" y="302293"/>
                  <a:pt x="367276" y="248614"/>
                  <a:pt x="534838" y="293298"/>
                </a:cubicBezTo>
                <a:cubicBezTo>
                  <a:pt x="555065" y="298692"/>
                  <a:pt x="574695" y="306446"/>
                  <a:pt x="595222" y="310551"/>
                </a:cubicBezTo>
                <a:cubicBezTo>
                  <a:pt x="617955" y="315098"/>
                  <a:pt x="641284" y="315898"/>
                  <a:pt x="664234" y="319177"/>
                </a:cubicBezTo>
                <a:cubicBezTo>
                  <a:pt x="681549" y="321651"/>
                  <a:pt x="698918" y="324010"/>
                  <a:pt x="715992" y="327804"/>
                </a:cubicBezTo>
                <a:cubicBezTo>
                  <a:pt x="724869" y="329777"/>
                  <a:pt x="732818" y="335581"/>
                  <a:pt x="741872" y="336430"/>
                </a:cubicBezTo>
                <a:cubicBezTo>
                  <a:pt x="825094" y="344232"/>
                  <a:pt x="992038" y="353683"/>
                  <a:pt x="992038" y="353683"/>
                </a:cubicBezTo>
                <a:cubicBezTo>
                  <a:pt x="1111383" y="373575"/>
                  <a:pt x="968050" y="351503"/>
                  <a:pt x="1181819" y="370936"/>
                </a:cubicBezTo>
                <a:cubicBezTo>
                  <a:pt x="1199238" y="372519"/>
                  <a:pt x="1216262" y="377088"/>
                  <a:pt x="1233577" y="379562"/>
                </a:cubicBezTo>
                <a:cubicBezTo>
                  <a:pt x="1256527" y="382841"/>
                  <a:pt x="1279585" y="385313"/>
                  <a:pt x="1302589" y="388189"/>
                </a:cubicBezTo>
                <a:cubicBezTo>
                  <a:pt x="1356533" y="406170"/>
                  <a:pt x="1309802" y="392601"/>
                  <a:pt x="1406106" y="405442"/>
                </a:cubicBezTo>
                <a:cubicBezTo>
                  <a:pt x="1423443" y="407754"/>
                  <a:pt x="1440577" y="411409"/>
                  <a:pt x="1457864" y="414068"/>
                </a:cubicBezTo>
                <a:cubicBezTo>
                  <a:pt x="1516667" y="423114"/>
                  <a:pt x="1634132" y="438234"/>
                  <a:pt x="1673524" y="439947"/>
                </a:cubicBezTo>
                <a:lnTo>
                  <a:pt x="1871932" y="448574"/>
                </a:lnTo>
                <a:cubicBezTo>
                  <a:pt x="2509430" y="512321"/>
                  <a:pt x="2003560" y="464775"/>
                  <a:pt x="3631721" y="448574"/>
                </a:cubicBezTo>
                <a:cubicBezTo>
                  <a:pt x="3652053" y="448372"/>
                  <a:pt x="3671930" y="442469"/>
                  <a:pt x="3692106" y="439947"/>
                </a:cubicBezTo>
                <a:cubicBezTo>
                  <a:pt x="3717943" y="436717"/>
                  <a:pt x="3744023" y="435382"/>
                  <a:pt x="3769743" y="431321"/>
                </a:cubicBezTo>
                <a:cubicBezTo>
                  <a:pt x="3982153" y="397783"/>
                  <a:pt x="3737522" y="427232"/>
                  <a:pt x="3933645" y="405442"/>
                </a:cubicBezTo>
                <a:cubicBezTo>
                  <a:pt x="4029598" y="381452"/>
                  <a:pt x="3876894" y="417994"/>
                  <a:pt x="4045789" y="388189"/>
                </a:cubicBezTo>
                <a:cubicBezTo>
                  <a:pt x="4118961" y="375276"/>
                  <a:pt x="4095467" y="373079"/>
                  <a:pt x="4149306" y="362310"/>
                </a:cubicBezTo>
                <a:cubicBezTo>
                  <a:pt x="4209589" y="350253"/>
                  <a:pt x="4177975" y="356093"/>
                  <a:pt x="4244196" y="345057"/>
                </a:cubicBezTo>
                <a:cubicBezTo>
                  <a:pt x="4273021" y="335448"/>
                  <a:pt x="4272077" y="335027"/>
                  <a:pt x="4304581" y="327804"/>
                </a:cubicBezTo>
                <a:cubicBezTo>
                  <a:pt x="4318894" y="324623"/>
                  <a:pt x="4333568" y="323035"/>
                  <a:pt x="4347713" y="319177"/>
                </a:cubicBezTo>
                <a:cubicBezTo>
                  <a:pt x="4365258" y="314392"/>
                  <a:pt x="4382219" y="307676"/>
                  <a:pt x="4399472" y="301925"/>
                </a:cubicBezTo>
                <a:cubicBezTo>
                  <a:pt x="4408098" y="299050"/>
                  <a:pt x="4417785" y="298342"/>
                  <a:pt x="4425351" y="293298"/>
                </a:cubicBezTo>
                <a:cubicBezTo>
                  <a:pt x="4433977" y="287547"/>
                  <a:pt x="4441756" y="280256"/>
                  <a:pt x="4451230" y="276045"/>
                </a:cubicBezTo>
                <a:cubicBezTo>
                  <a:pt x="4467849" y="268659"/>
                  <a:pt x="4502989" y="258793"/>
                  <a:pt x="4502989" y="258793"/>
                </a:cubicBezTo>
                <a:cubicBezTo>
                  <a:pt x="4511615" y="250166"/>
                  <a:pt x="4519496" y="240723"/>
                  <a:pt x="4528868" y="232913"/>
                </a:cubicBezTo>
                <a:cubicBezTo>
                  <a:pt x="4536833" y="226276"/>
                  <a:pt x="4547416" y="222991"/>
                  <a:pt x="4554747" y="215660"/>
                </a:cubicBezTo>
                <a:cubicBezTo>
                  <a:pt x="4612256" y="158151"/>
                  <a:pt x="4528868" y="218536"/>
                  <a:pt x="4597879" y="172528"/>
                </a:cubicBezTo>
                <a:cubicBezTo>
                  <a:pt x="4600755" y="163902"/>
                  <a:pt x="4606506" y="137556"/>
                  <a:pt x="4606506" y="146649"/>
                </a:cubicBezTo>
                <a:cubicBezTo>
                  <a:pt x="4606506" y="158505"/>
                  <a:pt x="4602549" y="170258"/>
                  <a:pt x="4597879" y="181155"/>
                </a:cubicBezTo>
                <a:cubicBezTo>
                  <a:pt x="4593795" y="190684"/>
                  <a:pt x="4587957" y="199703"/>
                  <a:pt x="4580626" y="207034"/>
                </a:cubicBezTo>
                <a:cubicBezTo>
                  <a:pt x="4556125" y="231535"/>
                  <a:pt x="4517389" y="235209"/>
                  <a:pt x="4485736" y="241540"/>
                </a:cubicBezTo>
                <a:cubicBezTo>
                  <a:pt x="4625897" y="273885"/>
                  <a:pt x="4597879" y="229056"/>
                  <a:pt x="4597879" y="353683"/>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3907815" y="3632547"/>
            <a:ext cx="1354347" cy="431323"/>
          </a:xfrm>
          <a:custGeom>
            <a:avLst/>
            <a:gdLst>
              <a:gd name="connsiteX0" fmla="*/ 0 w 1354347"/>
              <a:gd name="connsiteY0" fmla="*/ 0 h 431323"/>
              <a:gd name="connsiteX1" fmla="*/ 1285336 w 1354347"/>
              <a:gd name="connsiteY1" fmla="*/ 422695 h 431323"/>
              <a:gd name="connsiteX2" fmla="*/ 1354347 w 1354347"/>
              <a:gd name="connsiteY2" fmla="*/ 431321 h 431323"/>
            </a:gdLst>
            <a:ahLst/>
            <a:cxnLst>
              <a:cxn ang="0">
                <a:pos x="connsiteX0" y="connsiteY0"/>
              </a:cxn>
              <a:cxn ang="0">
                <a:pos x="connsiteX1" y="connsiteY1"/>
              </a:cxn>
              <a:cxn ang="0">
                <a:pos x="connsiteX2" y="connsiteY2"/>
              </a:cxn>
            </a:cxnLst>
            <a:rect l="l" t="t" r="r" b="b"/>
            <a:pathLst>
              <a:path w="1354347" h="431323">
                <a:moveTo>
                  <a:pt x="0" y="0"/>
                </a:moveTo>
                <a:lnTo>
                  <a:pt x="1285336" y="422695"/>
                </a:lnTo>
                <a:cubicBezTo>
                  <a:pt x="1313518" y="431728"/>
                  <a:pt x="1330345" y="431321"/>
                  <a:pt x="1354347" y="431321"/>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20650" y="405222"/>
            <a:ext cx="3664208" cy="646331"/>
          </a:xfrm>
          <a:prstGeom prst="rect">
            <a:avLst/>
          </a:prstGeom>
          <a:noFill/>
        </p:spPr>
        <p:txBody>
          <a:bodyPr wrap="none" rtlCol="0">
            <a:spAutoFit/>
          </a:bodyPr>
          <a:lstStyle/>
          <a:p>
            <a:r>
              <a:rPr lang="en-US" dirty="0" smtClean="0"/>
              <a:t>Training set consists of </a:t>
            </a:r>
            <a:r>
              <a:rPr lang="en-US" dirty="0" smtClean="0"/>
              <a:t>40 </a:t>
            </a:r>
            <a:r>
              <a:rPr lang="en-US" dirty="0" smtClean="0"/>
              <a:t>images</a:t>
            </a:r>
          </a:p>
          <a:p>
            <a:endParaRPr lang="en-US" dirty="0"/>
          </a:p>
        </p:txBody>
      </p:sp>
      <p:sp>
        <p:nvSpPr>
          <p:cNvPr id="56" name="Oval 55"/>
          <p:cNvSpPr/>
          <p:nvPr/>
        </p:nvSpPr>
        <p:spPr>
          <a:xfrm>
            <a:off x="3437895" y="1826973"/>
            <a:ext cx="257293" cy="209642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7" name="Rectangle 66"/>
          <p:cNvSpPr/>
          <p:nvPr/>
        </p:nvSpPr>
        <p:spPr>
          <a:xfrm>
            <a:off x="442487" y="2000171"/>
            <a:ext cx="92682" cy="193355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8" name="Rectangle 67"/>
          <p:cNvSpPr/>
          <p:nvPr/>
        </p:nvSpPr>
        <p:spPr>
          <a:xfrm>
            <a:off x="594887" y="2000170"/>
            <a:ext cx="92682" cy="193355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9" name="Rectangle 68"/>
          <p:cNvSpPr/>
          <p:nvPr/>
        </p:nvSpPr>
        <p:spPr>
          <a:xfrm>
            <a:off x="753976" y="2000169"/>
            <a:ext cx="92682" cy="193355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0" name="Rectangle 69"/>
          <p:cNvSpPr/>
          <p:nvPr/>
        </p:nvSpPr>
        <p:spPr>
          <a:xfrm>
            <a:off x="909720" y="2000171"/>
            <a:ext cx="92682" cy="193355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1" name="Rectangle 70"/>
          <p:cNvSpPr/>
          <p:nvPr/>
        </p:nvSpPr>
        <p:spPr>
          <a:xfrm>
            <a:off x="1570840" y="2000168"/>
            <a:ext cx="92682" cy="193355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2" name="Rectangle 71"/>
          <p:cNvSpPr/>
          <p:nvPr/>
        </p:nvSpPr>
        <p:spPr>
          <a:xfrm>
            <a:off x="1410946" y="2000171"/>
            <a:ext cx="92682" cy="193355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3" name="TextBox 72"/>
          <p:cNvSpPr txBox="1"/>
          <p:nvPr/>
        </p:nvSpPr>
        <p:spPr>
          <a:xfrm>
            <a:off x="997816" y="2777479"/>
            <a:ext cx="377026" cy="369332"/>
          </a:xfrm>
          <a:prstGeom prst="rect">
            <a:avLst/>
          </a:prstGeom>
          <a:noFill/>
        </p:spPr>
        <p:txBody>
          <a:bodyPr wrap="none" rtlCol="0">
            <a:spAutoFit/>
          </a:bodyPr>
          <a:lstStyle/>
          <a:p>
            <a:r>
              <a:rPr lang="en-US" dirty="0" smtClean="0"/>
              <a:t>...</a:t>
            </a:r>
            <a:endParaRPr lang="en-US" dirty="0"/>
          </a:p>
        </p:txBody>
      </p:sp>
      <p:sp>
        <p:nvSpPr>
          <p:cNvPr id="18" name="Freeform 17"/>
          <p:cNvSpPr/>
          <p:nvPr/>
        </p:nvSpPr>
        <p:spPr>
          <a:xfrm>
            <a:off x="3618512" y="1650704"/>
            <a:ext cx="1557588" cy="213610"/>
          </a:xfrm>
          <a:custGeom>
            <a:avLst/>
            <a:gdLst>
              <a:gd name="connsiteX0" fmla="*/ 0 w 1557588"/>
              <a:gd name="connsiteY0" fmla="*/ 213610 h 213610"/>
              <a:gd name="connsiteX1" fmla="*/ 317634 w 1557588"/>
              <a:gd name="connsiteY1" fmla="*/ 40355 h 213610"/>
              <a:gd name="connsiteX2" fmla="*/ 818147 w 1557588"/>
              <a:gd name="connsiteY2" fmla="*/ 1854 h 213610"/>
              <a:gd name="connsiteX3" fmla="*/ 1453415 w 1557588"/>
              <a:gd name="connsiteY3" fmla="*/ 78856 h 213610"/>
              <a:gd name="connsiteX4" fmla="*/ 1549667 w 1557588"/>
              <a:gd name="connsiteY4" fmla="*/ 165483 h 213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588" h="213610">
                <a:moveTo>
                  <a:pt x="0" y="213610"/>
                </a:moveTo>
                <a:cubicBezTo>
                  <a:pt x="90638" y="144629"/>
                  <a:pt x="181276" y="75648"/>
                  <a:pt x="317634" y="40355"/>
                </a:cubicBezTo>
                <a:cubicBezTo>
                  <a:pt x="453992" y="5062"/>
                  <a:pt x="628850" y="-4563"/>
                  <a:pt x="818147" y="1854"/>
                </a:cubicBezTo>
                <a:cubicBezTo>
                  <a:pt x="1007444" y="8271"/>
                  <a:pt x="1331495" y="51584"/>
                  <a:pt x="1453415" y="78856"/>
                </a:cubicBezTo>
                <a:cubicBezTo>
                  <a:pt x="1575335" y="106127"/>
                  <a:pt x="1562501" y="135805"/>
                  <a:pt x="1549667" y="165483"/>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2347" y="1868017"/>
            <a:ext cx="913165" cy="91316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7550" y="1864314"/>
            <a:ext cx="930490" cy="91207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8040" y="1864315"/>
            <a:ext cx="876123" cy="905762"/>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4222" y="2777480"/>
            <a:ext cx="909415" cy="909415"/>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03637" y="2781182"/>
            <a:ext cx="915154" cy="906432"/>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06352" y="2769083"/>
            <a:ext cx="897811" cy="921854"/>
          </a:xfrm>
          <a:prstGeom prst="rect">
            <a:avLst/>
          </a:prstGeom>
        </p:spPr>
      </p:pic>
      <p:sp>
        <p:nvSpPr>
          <p:cNvPr id="52" name="Right Arrow 51"/>
          <p:cNvSpPr/>
          <p:nvPr/>
        </p:nvSpPr>
        <p:spPr>
          <a:xfrm rot="5400000">
            <a:off x="993312" y="1520276"/>
            <a:ext cx="277458" cy="484632"/>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3" name="TextBox 52"/>
          <p:cNvSpPr txBox="1"/>
          <p:nvPr/>
        </p:nvSpPr>
        <p:spPr>
          <a:xfrm>
            <a:off x="2139879" y="987056"/>
            <a:ext cx="377026" cy="369332"/>
          </a:xfrm>
          <a:prstGeom prst="rect">
            <a:avLst/>
          </a:prstGeom>
          <a:noFill/>
        </p:spPr>
        <p:txBody>
          <a:bodyPr wrap="none" rtlCol="0">
            <a:spAutoFit/>
          </a:bodyPr>
          <a:lstStyle/>
          <a:p>
            <a:r>
              <a:rPr lang="en-US" dirty="0" smtClean="0"/>
              <a:t>...</a:t>
            </a:r>
            <a:endParaRPr lang="en-US" dirty="0"/>
          </a:p>
        </p:txBody>
      </p:sp>
      <p:sp>
        <p:nvSpPr>
          <p:cNvPr id="54" name="Rounded Rectangle 53"/>
          <p:cNvSpPr/>
          <p:nvPr/>
        </p:nvSpPr>
        <p:spPr>
          <a:xfrm>
            <a:off x="577637" y="771604"/>
            <a:ext cx="2714106" cy="849378"/>
          </a:xfrm>
          <a:prstGeom prst="round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pic>
        <p:nvPicPr>
          <p:cNvPr id="55" name="Picture 5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4708" y="828261"/>
            <a:ext cx="740661" cy="740661"/>
          </a:xfrm>
          <a:prstGeom prst="rect">
            <a:avLst/>
          </a:prstGeom>
        </p:spPr>
      </p:pic>
      <p:pic>
        <p:nvPicPr>
          <p:cNvPr id="57" name="Picture 5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76672" y="816570"/>
            <a:ext cx="741834" cy="752351"/>
          </a:xfrm>
          <a:prstGeom prst="rect">
            <a:avLst/>
          </a:prstGeom>
        </p:spPr>
      </p:pic>
      <p:pic>
        <p:nvPicPr>
          <p:cNvPr id="58" name="Picture 5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448524" y="828261"/>
            <a:ext cx="740661" cy="739323"/>
          </a:xfrm>
          <a:prstGeom prst="rect">
            <a:avLst/>
          </a:prstGeom>
        </p:spPr>
      </p:pic>
      <p:sp>
        <p:nvSpPr>
          <p:cNvPr id="24" name="Oval 23"/>
          <p:cNvSpPr/>
          <p:nvPr/>
        </p:nvSpPr>
        <p:spPr>
          <a:xfrm>
            <a:off x="4832246" y="1791166"/>
            <a:ext cx="1073219" cy="1040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9" name="Oval 58"/>
          <p:cNvSpPr/>
          <p:nvPr/>
        </p:nvSpPr>
        <p:spPr>
          <a:xfrm>
            <a:off x="6619368" y="2708836"/>
            <a:ext cx="1073219" cy="1040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Tree>
    <p:extLst>
      <p:ext uri="{BB962C8B-B14F-4D97-AF65-F5344CB8AC3E}">
        <p14:creationId xmlns:p14="http://schemas.microsoft.com/office/powerpoint/2010/main" val="29504609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5" grpId="0"/>
      <p:bldP spid="87" grpId="0" animBg="1"/>
      <p:bldP spid="88" grpId="0" animBg="1"/>
      <p:bldP spid="89" grpId="0" animBg="1"/>
      <p:bldP spid="90" grpId="0" animBg="1"/>
      <p:bldP spid="94" grpId="0"/>
      <p:bldP spid="95" grpId="0" animBg="1"/>
      <p:bldP spid="97" grpId="0" animBg="1"/>
      <p:bldP spid="98" grpId="0"/>
      <p:bldP spid="100" grpId="0" animBg="1"/>
      <p:bldP spid="56" grpId="0" animBg="1"/>
      <p:bldP spid="67" grpId="0" animBg="1"/>
      <p:bldP spid="68" grpId="0" animBg="1"/>
      <p:bldP spid="69" grpId="0" animBg="1"/>
      <p:bldP spid="70" grpId="0" animBg="1"/>
      <p:bldP spid="71" grpId="0" animBg="1"/>
      <p:bldP spid="72" grpId="0" animBg="1"/>
      <p:bldP spid="73" grpId="0"/>
      <p:bldP spid="18" grpId="0" animBg="1"/>
      <p:bldP spid="52" grpId="0" animBg="1"/>
      <p:bldP spid="24" grpId="0" animBg="1"/>
      <p:bldP spid="5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3612" y="955973"/>
            <a:ext cx="663581" cy="739339"/>
          </a:xfrm>
          <a:prstGeom prst="rect">
            <a:avLst/>
          </a:prstGeom>
        </p:spPr>
      </p:pic>
      <p:cxnSp>
        <p:nvCxnSpPr>
          <p:cNvPr id="75" name="Straight Connector 74"/>
          <p:cNvCxnSpPr/>
          <p:nvPr/>
        </p:nvCxnSpPr>
        <p:spPr>
          <a:xfrm flipH="1">
            <a:off x="837498" y="2007227"/>
            <a:ext cx="1" cy="56690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582875" y="2004815"/>
            <a:ext cx="8626" cy="52595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4515358" y="656783"/>
            <a:ext cx="1501134" cy="733242"/>
          </a:xfrm>
          <a:custGeom>
            <a:avLst/>
            <a:gdLst>
              <a:gd name="connsiteX0" fmla="*/ 0 w 1501134"/>
              <a:gd name="connsiteY0" fmla="*/ 494767 h 733242"/>
              <a:gd name="connsiteX1" fmla="*/ 370935 w 1501134"/>
              <a:gd name="connsiteY1" fmla="*/ 3061 h 733242"/>
              <a:gd name="connsiteX2" fmla="*/ 1457864 w 1501134"/>
              <a:gd name="connsiteY2" fmla="*/ 701801 h 733242"/>
              <a:gd name="connsiteX3" fmla="*/ 1293962 w 1501134"/>
              <a:gd name="connsiteY3" fmla="*/ 615536 h 733242"/>
              <a:gd name="connsiteX4" fmla="*/ 1380226 w 1501134"/>
              <a:gd name="connsiteY4" fmla="*/ 641416 h 733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134" h="733242">
                <a:moveTo>
                  <a:pt x="0" y="494767"/>
                </a:moveTo>
                <a:cubicBezTo>
                  <a:pt x="63979" y="231661"/>
                  <a:pt x="127958" y="-31445"/>
                  <a:pt x="370935" y="3061"/>
                </a:cubicBezTo>
                <a:cubicBezTo>
                  <a:pt x="613912" y="37567"/>
                  <a:pt x="1304026" y="599722"/>
                  <a:pt x="1457864" y="701801"/>
                </a:cubicBezTo>
                <a:cubicBezTo>
                  <a:pt x="1611702" y="803880"/>
                  <a:pt x="1306902" y="625600"/>
                  <a:pt x="1293962" y="615536"/>
                </a:cubicBezTo>
                <a:cubicBezTo>
                  <a:pt x="1281022" y="605472"/>
                  <a:pt x="1330624" y="623444"/>
                  <a:pt x="1380226" y="641416"/>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70880" y="860454"/>
            <a:ext cx="3375355" cy="809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3" name="AutoShape 2" descr="Image result for orl face database average face"/>
          <p:cNvSpPr>
            <a:spLocks noChangeAspect="1" noChangeArrowheads="1"/>
          </p:cNvSpPr>
          <p:nvPr/>
        </p:nvSpPr>
        <p:spPr bwMode="auto">
          <a:xfrm>
            <a:off x="1037242" y="980323"/>
            <a:ext cx="1705274" cy="17052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2" descr="Image result for orl face database eigen faces"/>
          <p:cNvSpPr>
            <a:spLocks noChangeAspect="1" noChangeArrowheads="1"/>
          </p:cNvSpPr>
          <p:nvPr/>
        </p:nvSpPr>
        <p:spPr bwMode="auto">
          <a:xfrm>
            <a:off x="12065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6"/>
          <p:cNvSpPr/>
          <p:nvPr/>
        </p:nvSpPr>
        <p:spPr>
          <a:xfrm>
            <a:off x="3985404" y="4097547"/>
            <a:ext cx="1354347" cy="431323"/>
          </a:xfrm>
          <a:custGeom>
            <a:avLst/>
            <a:gdLst>
              <a:gd name="connsiteX0" fmla="*/ 0 w 1354347"/>
              <a:gd name="connsiteY0" fmla="*/ 0 h 431323"/>
              <a:gd name="connsiteX1" fmla="*/ 1285336 w 1354347"/>
              <a:gd name="connsiteY1" fmla="*/ 422695 h 431323"/>
              <a:gd name="connsiteX2" fmla="*/ 1354347 w 1354347"/>
              <a:gd name="connsiteY2" fmla="*/ 431321 h 431323"/>
            </a:gdLst>
            <a:ahLst/>
            <a:cxnLst>
              <a:cxn ang="0">
                <a:pos x="connsiteX0" y="connsiteY0"/>
              </a:cxn>
              <a:cxn ang="0">
                <a:pos x="connsiteX1" y="connsiteY1"/>
              </a:cxn>
              <a:cxn ang="0">
                <a:pos x="connsiteX2" y="connsiteY2"/>
              </a:cxn>
            </a:cxnLst>
            <a:rect l="l" t="t" r="r" b="b"/>
            <a:pathLst>
              <a:path w="1354347" h="431323">
                <a:moveTo>
                  <a:pt x="0" y="0"/>
                </a:moveTo>
                <a:lnTo>
                  <a:pt x="1285336" y="422695"/>
                </a:lnTo>
                <a:cubicBezTo>
                  <a:pt x="1313518" y="431728"/>
                  <a:pt x="1330345" y="431321"/>
                  <a:pt x="1354347" y="431321"/>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4071668" y="3985404"/>
            <a:ext cx="931653" cy="301940"/>
          </a:xfrm>
          <a:custGeom>
            <a:avLst/>
            <a:gdLst>
              <a:gd name="connsiteX0" fmla="*/ 0 w 931653"/>
              <a:gd name="connsiteY0" fmla="*/ 0 h 301940"/>
              <a:gd name="connsiteX1" fmla="*/ 931653 w 931653"/>
              <a:gd name="connsiteY1" fmla="*/ 301924 h 301940"/>
            </a:gdLst>
            <a:ahLst/>
            <a:cxnLst>
              <a:cxn ang="0">
                <a:pos x="connsiteX0" y="connsiteY0"/>
              </a:cxn>
              <a:cxn ang="0">
                <a:pos x="connsiteX1" y="connsiteY1"/>
              </a:cxn>
            </a:cxnLst>
            <a:rect l="l" t="t" r="r" b="b"/>
            <a:pathLst>
              <a:path w="931653" h="301940">
                <a:moveTo>
                  <a:pt x="0" y="0"/>
                </a:moveTo>
                <a:cubicBezTo>
                  <a:pt x="884354" y="309523"/>
                  <a:pt x="557990" y="301924"/>
                  <a:pt x="931653" y="301924"/>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837498" y="2007227"/>
            <a:ext cx="34584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837498" y="2004789"/>
            <a:ext cx="17253" cy="479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310337" y="2014051"/>
            <a:ext cx="0" cy="49379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295955" y="2007227"/>
            <a:ext cx="0" cy="47909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090453" y="770866"/>
            <a:ext cx="3599522" cy="830997"/>
          </a:xfrm>
          <a:prstGeom prst="rect">
            <a:avLst/>
          </a:prstGeom>
          <a:solidFill>
            <a:srgbClr val="FFC000"/>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r>
              <a:rPr lang="en-US" sz="1600" dirty="0"/>
              <a:t>Represent each image in the training set as </a:t>
            </a:r>
            <a:r>
              <a:rPr lang="en-US" sz="1600" dirty="0" smtClean="0"/>
              <a:t>a linear </a:t>
            </a:r>
            <a:r>
              <a:rPr lang="en-US" sz="1600" dirty="0"/>
              <a:t>combination of </a:t>
            </a:r>
            <a:r>
              <a:rPr lang="en-US" sz="1600" dirty="0" err="1" smtClean="0"/>
              <a:t>eigenfaces</a:t>
            </a:r>
            <a:endParaRPr lang="en-US" sz="1600" dirty="0"/>
          </a:p>
        </p:txBody>
      </p:sp>
      <mc:AlternateContent xmlns:mc="http://schemas.openxmlformats.org/markup-compatibility/2006">
        <mc:Choice xmlns:a14="http://schemas.microsoft.com/office/drawing/2010/main" Requires="a14">
          <p:sp>
            <p:nvSpPr>
              <p:cNvPr id="58" name="TextBox 57"/>
              <p:cNvSpPr txBox="1"/>
              <p:nvPr/>
            </p:nvSpPr>
            <p:spPr>
              <a:xfrm>
                <a:off x="4245863" y="2059670"/>
                <a:ext cx="5183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6</m:t>
                          </m:r>
                        </m:sub>
                      </m:sSub>
                    </m:oMath>
                  </m:oMathPara>
                </a14:m>
                <a:endParaRPr lang="en-US" dirty="0"/>
              </a:p>
            </p:txBody>
          </p:sp>
        </mc:Choice>
        <mc:Fallback>
          <p:sp>
            <p:nvSpPr>
              <p:cNvPr id="58" name="TextBox 57"/>
              <p:cNvSpPr txBox="1">
                <a:spLocks noRot="1" noChangeAspect="1" noMove="1" noResize="1" noEditPoints="1" noAdjustHandles="1" noChangeArrowheads="1" noChangeShapeType="1" noTextEdit="1"/>
              </p:cNvSpPr>
              <p:nvPr/>
            </p:nvSpPr>
            <p:spPr>
              <a:xfrm>
                <a:off x="4245863" y="2059670"/>
                <a:ext cx="518347" cy="369332"/>
              </a:xfrm>
              <a:prstGeom prst="rect">
                <a:avLst/>
              </a:prstGeom>
              <a:blipFill rotWithShape="0">
                <a:blip r:embed="rId4"/>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783221" y="2077209"/>
                <a:ext cx="513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m:oMathPara>
                </a14:m>
                <a:endParaRPr 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783221" y="2077209"/>
                <a:ext cx="513026" cy="369332"/>
              </a:xfrm>
              <a:prstGeom prst="rect">
                <a:avLst/>
              </a:prstGeom>
              <a:blipFill rotWithShape="0">
                <a:blip r:embed="rId6"/>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1517337" y="2080075"/>
                <a:ext cx="5183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p:cNvSpPr txBox="1">
                <a:spLocks noRot="1" noChangeAspect="1" noMove="1" noResize="1" noEditPoints="1" noAdjustHandles="1" noChangeArrowheads="1" noChangeShapeType="1" noTextEdit="1"/>
              </p:cNvSpPr>
              <p:nvPr/>
            </p:nvSpPr>
            <p:spPr>
              <a:xfrm>
                <a:off x="1517337" y="2080075"/>
                <a:ext cx="518347"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2250910" y="2070839"/>
                <a:ext cx="5183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a:off x="2250910" y="2070839"/>
                <a:ext cx="518347" cy="369332"/>
              </a:xfrm>
              <a:prstGeom prst="rect">
                <a:avLst/>
              </a:prstGeom>
              <a:blipFill rotWithShape="0">
                <a:blip r:embed="rId8"/>
                <a:stretch>
                  <a:fillRect b="-1667"/>
                </a:stretch>
              </a:blipFill>
            </p:spPr>
            <p:txBody>
              <a:bodyPr/>
              <a:lstStyle/>
              <a:p>
                <a:r>
                  <a:rPr lang="en-US">
                    <a:noFill/>
                  </a:rPr>
                  <a:t> </a:t>
                </a:r>
              </a:p>
            </p:txBody>
          </p:sp>
        </mc:Fallback>
      </mc:AlternateContent>
      <p:sp>
        <p:nvSpPr>
          <p:cNvPr id="63" name="TextBox 62"/>
          <p:cNvSpPr txBox="1"/>
          <p:nvPr/>
        </p:nvSpPr>
        <p:spPr>
          <a:xfrm>
            <a:off x="3034949" y="2633561"/>
            <a:ext cx="377026" cy="369332"/>
          </a:xfrm>
          <a:prstGeom prst="rect">
            <a:avLst/>
          </a:prstGeom>
          <a:noFill/>
        </p:spPr>
        <p:txBody>
          <a:bodyPr wrap="none" rtlCol="0">
            <a:spAutoFit/>
          </a:bodyPr>
          <a:lstStyle/>
          <a:p>
            <a:r>
              <a:rPr lang="en-US" dirty="0" smtClean="0"/>
              <a:t>...</a:t>
            </a:r>
            <a:endParaRPr lang="en-US" dirty="0"/>
          </a:p>
        </p:txBody>
      </p:sp>
      <mc:AlternateContent xmlns:mc="http://schemas.openxmlformats.org/markup-compatibility/2006">
        <mc:Choice xmlns:a14="http://schemas.microsoft.com/office/drawing/2010/main" Requires="a14">
          <p:sp>
            <p:nvSpPr>
              <p:cNvPr id="65" name="Content Placeholder 3"/>
              <p:cNvSpPr txBox="1">
                <a:spLocks/>
              </p:cNvSpPr>
              <p:nvPr/>
            </p:nvSpPr>
            <p:spPr>
              <a:xfrm>
                <a:off x="4774068" y="1214321"/>
                <a:ext cx="2346365" cy="2806025"/>
              </a:xfrm>
              <a:prstGeom prst="rect">
                <a:avLst/>
              </a:prstGeom>
              <a:noFill/>
            </p:spPr>
            <p:txBody>
              <a:bodyPr vert="horz" wrap="square" lIns="0" tIns="0" rIns="0" bIns="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nl-NL" sz="2800" i="1" smtClean="0">
                              <a:latin typeface="Cambria Math" panose="02040503050406030204" pitchFamily="18" charset="0"/>
                            </a:rPr>
                          </m:ctrlPr>
                        </m:dPr>
                        <m:e>
                          <m:eqArr>
                            <m:eqArrPr>
                              <m:ctrlPr>
                                <a:rPr lang="en-US" sz="2800" i="1" baseline="-25000" smtClean="0">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e>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6</m:t>
                                  </m:r>
                                </m:sub>
                              </m:sSub>
                            </m:e>
                          </m:eqArr>
                        </m:e>
                      </m:d>
                    </m:oMath>
                  </m:oMathPara>
                </a14:m>
                <a:endParaRPr lang="nl-NL" sz="2800" dirty="0"/>
              </a:p>
            </p:txBody>
          </p:sp>
        </mc:Choice>
        <mc:Fallback>
          <p:sp>
            <p:nvSpPr>
              <p:cNvPr id="65" name="Content Placeholder 3"/>
              <p:cNvSpPr txBox="1">
                <a:spLocks noRot="1" noChangeAspect="1" noMove="1" noResize="1" noEditPoints="1" noAdjustHandles="1" noChangeArrowheads="1" noChangeShapeType="1" noTextEdit="1"/>
              </p:cNvSpPr>
              <p:nvPr/>
            </p:nvSpPr>
            <p:spPr>
              <a:xfrm>
                <a:off x="4774068" y="1214321"/>
                <a:ext cx="2346365" cy="2806025"/>
              </a:xfrm>
              <a:prstGeom prst="rect">
                <a:avLst/>
              </a:prstGeom>
              <a:blipFill rotWithShape="0">
                <a:blip r:embed="rId9"/>
                <a:stretch>
                  <a:fillRect b="-2603"/>
                </a:stretch>
              </a:blipFill>
            </p:spPr>
            <p:txBody>
              <a:bodyPr/>
              <a:lstStyle/>
              <a:p>
                <a:r>
                  <a:rPr lang="en-US">
                    <a:noFill/>
                  </a:rPr>
                  <a:t> </a:t>
                </a:r>
              </a:p>
            </p:txBody>
          </p:sp>
        </mc:Fallback>
      </mc:AlternateContent>
      <p:sp>
        <p:nvSpPr>
          <p:cNvPr id="67" name="Right Arrow 66"/>
          <p:cNvSpPr/>
          <p:nvPr/>
        </p:nvSpPr>
        <p:spPr>
          <a:xfrm>
            <a:off x="4844491" y="2574128"/>
            <a:ext cx="421434" cy="484632"/>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9" name="TextBox 68"/>
          <p:cNvSpPr txBox="1"/>
          <p:nvPr/>
        </p:nvSpPr>
        <p:spPr>
          <a:xfrm>
            <a:off x="5331592" y="4110051"/>
            <a:ext cx="1231315" cy="461665"/>
          </a:xfrm>
          <a:prstGeom prst="rect">
            <a:avLst/>
          </a:prstGeom>
          <a:noFill/>
        </p:spPr>
        <p:txBody>
          <a:bodyPr wrap="square" rtlCol="0">
            <a:spAutoFit/>
          </a:bodyPr>
          <a:lstStyle/>
          <a:p>
            <a:r>
              <a:rPr lang="en-US" sz="1200" dirty="0" smtClean="0">
                <a:solidFill>
                  <a:srgbClr val="7030A0"/>
                </a:solidFill>
              </a:rPr>
              <a:t>Weight vector </a:t>
            </a:r>
          </a:p>
          <a:p>
            <a:pPr algn="ctr"/>
            <a:r>
              <a:rPr lang="en-US" sz="1200" dirty="0" smtClean="0">
                <a:solidFill>
                  <a:srgbClr val="7030A0"/>
                </a:solidFill>
              </a:rPr>
              <a:t>for image 1</a:t>
            </a:r>
            <a:endParaRPr lang="en-US" sz="1200" i="1" dirty="0">
              <a:solidFill>
                <a:srgbClr val="7030A0"/>
              </a:solidFill>
              <a:latin typeface="Cambria Math" panose="02040503050406030204" pitchFamily="18" charset="0"/>
            </a:endParaRPr>
          </a:p>
        </p:txBody>
      </p:sp>
      <mc:AlternateContent xmlns:mc="http://schemas.openxmlformats.org/markup-compatibility/2006">
        <mc:Choice xmlns:a14="http://schemas.microsoft.com/office/drawing/2010/main" Requires="a14">
          <p:sp>
            <p:nvSpPr>
              <p:cNvPr id="70" name="Content Placeholder 3"/>
              <p:cNvSpPr txBox="1">
                <a:spLocks/>
              </p:cNvSpPr>
              <p:nvPr/>
            </p:nvSpPr>
            <p:spPr>
              <a:xfrm>
                <a:off x="6721532" y="1155463"/>
                <a:ext cx="2346365" cy="2806025"/>
              </a:xfrm>
              <a:prstGeom prst="rect">
                <a:avLst/>
              </a:prstGeom>
              <a:noFill/>
            </p:spPr>
            <p:txBody>
              <a:bodyPr vert="horz" wrap="square" lIns="0" tIns="0" rIns="0" bIns="0" rtlCol="0" anchor="ctr">
                <a:spAutoFit/>
              </a:bodyPr>
              <a:lstStyle>
                <a:lvl1pPr marL="182880" indent="-182880" algn="l" defTabSz="365760" rtl="0" eaLnBrk="1" latinLnBrk="0" hangingPunct="1">
                  <a:lnSpc>
                    <a:spcPct val="120000"/>
                  </a:lnSpc>
                  <a:spcBef>
                    <a:spcPts val="0"/>
                  </a:spcBef>
                  <a:buClr>
                    <a:schemeClr val="accent2"/>
                  </a:buClr>
                  <a:buSzPct val="80000"/>
                  <a:buFont typeface="Arial" pitchFamily="34" charset="0"/>
                  <a:buChar char="•"/>
                  <a:defRPr sz="1800" b="0" kern="1200" cap="none" baseline="0">
                    <a:solidFill>
                      <a:schemeClr val="tx2">
                        <a:lumMod val="50000"/>
                      </a:schemeClr>
                    </a:solidFill>
                    <a:latin typeface="+mn-lt"/>
                    <a:ea typeface="+mn-ea"/>
                    <a:cs typeface="+mn-cs"/>
                  </a:defRPr>
                </a:lvl1pPr>
                <a:lvl2pPr marL="365760" indent="-182880" algn="l" defTabSz="365760" rtl="0" eaLnBrk="1" latinLnBrk="0" hangingPunct="1">
                  <a:lnSpc>
                    <a:spcPct val="120000"/>
                  </a:lnSpc>
                  <a:spcBef>
                    <a:spcPts val="0"/>
                  </a:spcBef>
                  <a:buClr>
                    <a:schemeClr val="accent2"/>
                  </a:buClr>
                  <a:buSzPct val="80000"/>
                  <a:buFont typeface="Arial" pitchFamily="34" charset="0"/>
                  <a:buChar char="•"/>
                  <a:tabLst/>
                  <a:defRPr sz="1600" kern="1200" baseline="0">
                    <a:solidFill>
                      <a:schemeClr val="tx2">
                        <a:lumMod val="50000"/>
                      </a:schemeClr>
                    </a:solidFill>
                    <a:latin typeface="+mn-lt"/>
                    <a:ea typeface="+mn-ea"/>
                    <a:cs typeface="+mn-cs"/>
                  </a:defRPr>
                </a:lvl2pPr>
                <a:lvl3pPr marL="548640" indent="-182880" algn="l" defTabSz="365760" rtl="0" eaLnBrk="1" latinLnBrk="0" hangingPunct="1">
                  <a:lnSpc>
                    <a:spcPct val="120000"/>
                  </a:lnSpc>
                  <a:spcBef>
                    <a:spcPts val="0"/>
                  </a:spcBef>
                  <a:buClr>
                    <a:schemeClr val="accent2"/>
                  </a:buClr>
                  <a:buSzPct val="80000"/>
                  <a:buFont typeface="Arial" pitchFamily="34" charset="0"/>
                  <a:buChar char="•"/>
                  <a:defRPr sz="1400" kern="1200" baseline="0">
                    <a:solidFill>
                      <a:schemeClr val="tx2">
                        <a:lumMod val="50000"/>
                      </a:schemeClr>
                    </a:solidFill>
                    <a:latin typeface="+mn-lt"/>
                    <a:ea typeface="+mn-ea"/>
                    <a:cs typeface="+mn-cs"/>
                  </a:defRPr>
                </a:lvl3pPr>
                <a:lvl4pPr marL="731520" indent="-182880" algn="l" defTabSz="365760" rtl="0" eaLnBrk="1" latinLnBrk="0" hangingPunct="1">
                  <a:lnSpc>
                    <a:spcPct val="120000"/>
                  </a:lnSpc>
                  <a:spcBef>
                    <a:spcPts val="0"/>
                  </a:spcBef>
                  <a:buClr>
                    <a:schemeClr val="accent2"/>
                  </a:buClr>
                  <a:buSzPct val="80000"/>
                  <a:buFont typeface="Arial" pitchFamily="34" charset="0"/>
                  <a:buChar char="•"/>
                  <a:defRPr sz="1200" kern="1200" baseline="0">
                    <a:solidFill>
                      <a:schemeClr val="tx2">
                        <a:lumMod val="50000"/>
                      </a:schemeClr>
                    </a:solidFill>
                    <a:latin typeface="+mn-lt"/>
                    <a:ea typeface="+mn-ea"/>
                    <a:cs typeface="+mn-cs"/>
                  </a:defRPr>
                </a:lvl4pPr>
                <a:lvl5pPr marL="902970" indent="-171450" algn="l" defTabSz="365760" rtl="0" eaLnBrk="1" latinLnBrk="0" hangingPunct="1">
                  <a:lnSpc>
                    <a:spcPct val="120000"/>
                  </a:lnSpc>
                  <a:spcBef>
                    <a:spcPts val="0"/>
                  </a:spcBef>
                  <a:buClr>
                    <a:schemeClr val="accent2"/>
                  </a:buClr>
                  <a:buSzPct val="80000"/>
                  <a:buFont typeface="Arial" pitchFamily="34" charset="0"/>
                  <a:buChar char="•"/>
                  <a:defRPr sz="1000" kern="1200" baseline="0">
                    <a:solidFill>
                      <a:schemeClr val="tx2">
                        <a:lumMod val="50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nl-NL" sz="2800" i="1" smtClean="0">
                              <a:latin typeface="Cambria Math" panose="02040503050406030204" pitchFamily="18" charset="0"/>
                            </a:rPr>
                          </m:ctrlPr>
                        </m:dPr>
                        <m:e>
                          <m:eqArr>
                            <m:eqArrPr>
                              <m:ctrlPr>
                                <a:rPr lang="en-US" sz="2800" i="1" baseline="-25000" smtClean="0">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smtClean="0">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e>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6</m:t>
                                  </m:r>
                                </m:sub>
                              </m:sSub>
                            </m:e>
                          </m:eqArr>
                        </m:e>
                      </m:d>
                    </m:oMath>
                  </m:oMathPara>
                </a14:m>
                <a:endParaRPr lang="nl-NL" sz="2800" dirty="0"/>
              </a:p>
            </p:txBody>
          </p:sp>
        </mc:Choice>
        <mc:Fallback>
          <p:sp>
            <p:nvSpPr>
              <p:cNvPr id="70" name="Content Placeholder 3"/>
              <p:cNvSpPr txBox="1">
                <a:spLocks noRot="1" noChangeAspect="1" noMove="1" noResize="1" noEditPoints="1" noAdjustHandles="1" noChangeArrowheads="1" noChangeShapeType="1" noTextEdit="1"/>
              </p:cNvSpPr>
              <p:nvPr/>
            </p:nvSpPr>
            <p:spPr>
              <a:xfrm>
                <a:off x="6721532" y="1155463"/>
                <a:ext cx="2346365" cy="2806025"/>
              </a:xfrm>
              <a:prstGeom prst="rect">
                <a:avLst/>
              </a:prstGeom>
              <a:blipFill rotWithShape="0">
                <a:blip r:embed="rId10"/>
                <a:stretch>
                  <a:fillRect b="-2609"/>
                </a:stretch>
              </a:blipFill>
            </p:spPr>
            <p:txBody>
              <a:bodyPr/>
              <a:lstStyle/>
              <a:p>
                <a:r>
                  <a:rPr lang="en-US">
                    <a:noFill/>
                  </a:rPr>
                  <a:t> </a:t>
                </a:r>
              </a:p>
            </p:txBody>
          </p:sp>
        </mc:Fallback>
      </mc:AlternateContent>
      <p:sp>
        <p:nvSpPr>
          <p:cNvPr id="71" name="TextBox 70"/>
          <p:cNvSpPr txBox="1"/>
          <p:nvPr/>
        </p:nvSpPr>
        <p:spPr>
          <a:xfrm>
            <a:off x="7288581" y="4118693"/>
            <a:ext cx="1134983" cy="461665"/>
          </a:xfrm>
          <a:prstGeom prst="rect">
            <a:avLst/>
          </a:prstGeom>
          <a:noFill/>
        </p:spPr>
        <p:txBody>
          <a:bodyPr wrap="square" rtlCol="0">
            <a:spAutoFit/>
          </a:bodyPr>
          <a:lstStyle/>
          <a:p>
            <a:r>
              <a:rPr lang="en-US" sz="1200" dirty="0" smtClean="0">
                <a:solidFill>
                  <a:srgbClr val="7030A0"/>
                </a:solidFill>
              </a:rPr>
              <a:t>Weight vector </a:t>
            </a:r>
          </a:p>
          <a:p>
            <a:r>
              <a:rPr lang="en-US" sz="1200" dirty="0" smtClean="0">
                <a:solidFill>
                  <a:srgbClr val="7030A0"/>
                </a:solidFill>
              </a:rPr>
              <a:t>for image </a:t>
            </a:r>
            <a:r>
              <a:rPr lang="en-US" sz="1200" dirty="0" smtClean="0">
                <a:solidFill>
                  <a:srgbClr val="7030A0"/>
                </a:solidFill>
              </a:rPr>
              <a:t>40</a:t>
            </a:r>
            <a:endParaRPr lang="en-US" sz="1200" i="1" dirty="0">
              <a:solidFill>
                <a:srgbClr val="7030A0"/>
              </a:solidFill>
              <a:latin typeface="Cambria Math" panose="02040503050406030204" pitchFamily="18" charset="0"/>
            </a:endParaRPr>
          </a:p>
        </p:txBody>
      </p:sp>
      <p:sp>
        <p:nvSpPr>
          <p:cNvPr id="72" name="TextBox 71"/>
          <p:cNvSpPr txBox="1"/>
          <p:nvPr/>
        </p:nvSpPr>
        <p:spPr>
          <a:xfrm>
            <a:off x="6809780" y="2526319"/>
            <a:ext cx="377026" cy="369332"/>
          </a:xfrm>
          <a:prstGeom prst="rect">
            <a:avLst/>
          </a:prstGeom>
          <a:noFill/>
        </p:spPr>
        <p:txBody>
          <a:bodyPr wrap="none" rtlCol="0">
            <a:spAutoFit/>
          </a:bodyPr>
          <a:lstStyle/>
          <a:p>
            <a:r>
              <a:rPr lang="en-US" dirty="0" smtClean="0"/>
              <a:t>...</a:t>
            </a:r>
            <a:endParaRPr lang="en-US" dirty="0"/>
          </a:p>
        </p:txBody>
      </p:sp>
      <p:cxnSp>
        <p:nvCxnSpPr>
          <p:cNvPr id="73" name="Straight Connector 72"/>
          <p:cNvCxnSpPr/>
          <p:nvPr/>
        </p:nvCxnSpPr>
        <p:spPr>
          <a:xfrm>
            <a:off x="2520416" y="1663685"/>
            <a:ext cx="0" cy="34110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837498" y="2004789"/>
            <a:ext cx="3441204" cy="4876"/>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45791" y="2475259"/>
            <a:ext cx="700864" cy="719633"/>
          </a:xfrm>
          <a:prstGeom prst="rect">
            <a:avLst/>
          </a:prstGeom>
        </p:spPr>
      </p:pic>
      <p:pic>
        <p:nvPicPr>
          <p:cNvPr id="7" name="Picture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53819" y="2516136"/>
            <a:ext cx="682977" cy="678757"/>
          </a:xfrm>
          <a:prstGeom prst="rect">
            <a:avLst/>
          </a:prstGeom>
        </p:spPr>
      </p:pic>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36796" y="2516136"/>
            <a:ext cx="676989" cy="678757"/>
          </a:xfrm>
          <a:prstGeom prst="rect">
            <a:avLst/>
          </a:prstGeom>
        </p:spPr>
      </p:pic>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3527" y="2512045"/>
            <a:ext cx="720292" cy="682847"/>
          </a:xfrm>
          <a:prstGeom prst="rect">
            <a:avLst/>
          </a:prstGeom>
        </p:spPr>
      </p:pic>
    </p:spTree>
    <p:extLst>
      <p:ext uri="{BB962C8B-B14F-4D97-AF65-F5344CB8AC3E}">
        <p14:creationId xmlns:p14="http://schemas.microsoft.com/office/powerpoint/2010/main" val="713720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65" grpId="0"/>
      <p:bldP spid="67" grpId="0" animBg="1"/>
      <p:bldP spid="69" grpId="0"/>
      <p:bldP spid="70" grpId="0"/>
      <p:bldP spid="71" grpId="0"/>
      <p:bldP spid="72" grpId="0"/>
    </p:bldLst>
  </p:timing>
</p:sld>
</file>

<file path=ppt/theme/theme1.xml><?xml version="1.0" encoding="utf-8"?>
<a:theme xmlns:a="http://schemas.openxmlformats.org/drawingml/2006/main" name="External_Presentation_16x9_2014">
  <a:themeElements>
    <a:clrScheme name="SAS_2012_Theme_Colors">
      <a:dk1>
        <a:srgbClr val="000000"/>
      </a:dk1>
      <a:lt1>
        <a:sysClr val="window" lastClr="FFFFFF"/>
      </a:lt1>
      <a:dk2>
        <a:srgbClr val="596267"/>
      </a:dk2>
      <a:lt2>
        <a:srgbClr val="B0B7BB"/>
      </a:lt2>
      <a:accent1>
        <a:srgbClr val="007DC3"/>
      </a:accent1>
      <a:accent2>
        <a:srgbClr val="00539B"/>
      </a:accent2>
      <a:accent3>
        <a:srgbClr val="003B76"/>
      </a:accent3>
      <a:accent4>
        <a:srgbClr val="5BCAF1"/>
      </a:accent4>
      <a:accent5>
        <a:srgbClr val="42C826"/>
      </a:accent5>
      <a:accent6>
        <a:srgbClr val="FF7E27"/>
      </a:accent6>
      <a:hlink>
        <a:srgbClr val="007DC3"/>
      </a:hlink>
      <a:folHlink>
        <a:srgbClr val="B8F7F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External_Confidential_16x9_2014">
  <a:themeElements>
    <a:clrScheme name="SAS_2012_Theme_Colors">
      <a:dk1>
        <a:srgbClr val="000000"/>
      </a:dk1>
      <a:lt1>
        <a:sysClr val="window" lastClr="FFFFFF"/>
      </a:lt1>
      <a:dk2>
        <a:srgbClr val="596267"/>
      </a:dk2>
      <a:lt2>
        <a:srgbClr val="B0B7BB"/>
      </a:lt2>
      <a:accent1>
        <a:srgbClr val="007DC3"/>
      </a:accent1>
      <a:accent2>
        <a:srgbClr val="00539B"/>
      </a:accent2>
      <a:accent3>
        <a:srgbClr val="003B76"/>
      </a:accent3>
      <a:accent4>
        <a:srgbClr val="5BCAF1"/>
      </a:accent4>
      <a:accent5>
        <a:srgbClr val="42C826"/>
      </a:accent5>
      <a:accent6>
        <a:srgbClr val="FF7E27"/>
      </a:accent6>
      <a:hlink>
        <a:srgbClr val="007DC3"/>
      </a:hlink>
      <a:folHlink>
        <a:srgbClr val="B8F7F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2012 SAS Theme Colors">
      <a:dk1>
        <a:srgbClr val="000000"/>
      </a:dk1>
      <a:lt1>
        <a:sysClr val="window" lastClr="FFFFFF"/>
      </a:lt1>
      <a:dk2>
        <a:srgbClr val="596267"/>
      </a:dk2>
      <a:lt2>
        <a:srgbClr val="B0B7BB"/>
      </a:lt2>
      <a:accent1>
        <a:srgbClr val="007DC3"/>
      </a:accent1>
      <a:accent2>
        <a:srgbClr val="00539B"/>
      </a:accent2>
      <a:accent3>
        <a:srgbClr val="003B76"/>
      </a:accent3>
      <a:accent4>
        <a:srgbClr val="5BCAF1"/>
      </a:accent4>
      <a:accent5>
        <a:srgbClr val="42C826"/>
      </a:accent5>
      <a:accent6>
        <a:srgbClr val="FF7E27"/>
      </a:accent6>
      <a:hlink>
        <a:srgbClr val="007DC3"/>
      </a:hlink>
      <a:folHlink>
        <a:srgbClr val="B8F7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2012 SAS Theme Colors">
      <a:dk1>
        <a:srgbClr val="000000"/>
      </a:dk1>
      <a:lt1>
        <a:sysClr val="window" lastClr="FFFFFF"/>
      </a:lt1>
      <a:dk2>
        <a:srgbClr val="596267"/>
      </a:dk2>
      <a:lt2>
        <a:srgbClr val="B0B7BB"/>
      </a:lt2>
      <a:accent1>
        <a:srgbClr val="007DC3"/>
      </a:accent1>
      <a:accent2>
        <a:srgbClr val="00539B"/>
      </a:accent2>
      <a:accent3>
        <a:srgbClr val="003B76"/>
      </a:accent3>
      <a:accent4>
        <a:srgbClr val="5BCAF1"/>
      </a:accent4>
      <a:accent5>
        <a:srgbClr val="42C826"/>
      </a:accent5>
      <a:accent6>
        <a:srgbClr val="FF7E27"/>
      </a:accent6>
      <a:hlink>
        <a:srgbClr val="007DC3"/>
      </a:hlink>
      <a:folHlink>
        <a:srgbClr val="B8F7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ct:contentTypeSchema xmlns:ct="http://schemas.microsoft.com/office/2006/metadata/contentType" xmlns:ma="http://schemas.microsoft.com/office/2006/metadata/properties/metaAttributes" ct:_="" ma:_="" ma:contentTypeName="Document" ma:contentTypeID="0x010100174CB015521E614E998DE65A7F1DB148" ma:contentTypeVersion="4" ma:contentTypeDescription="Create a new document." ma:contentTypeScope="" ma:versionID="652e1cd3e1869ca2492d6a1cc010fd76">
  <xsd:schema xmlns:xsd="http://www.w3.org/2001/XMLSchema" xmlns:xs="http://www.w3.org/2001/XMLSchema" xmlns:p="http://schemas.microsoft.com/office/2006/metadata/properties" xmlns:ns2="47a76e37-c1aa-40f4-9b1a-7015a9ab6183" targetNamespace="http://schemas.microsoft.com/office/2006/metadata/properties" ma:root="true" ma:fieldsID="4cf5330bbf36aecd373118416d35b68e" ns2:_="">
    <xsd:import namespace="47a76e37-c1aa-40f4-9b1a-7015a9ab6183"/>
    <xsd:element name="properties">
      <xsd:complexType>
        <xsd:sequence>
          <xsd:element name="documentManagement">
            <xsd:complexType>
              <xsd:all>
                <xsd:element ref="ns2:Category" minOccurs="0"/>
                <xsd:element ref="ns2:Document_x0020_Type" minOccurs="0"/>
                <xsd:element ref="ns2:Campaign" minOccurs="0"/>
                <xsd:element ref="ns2:Audien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a76e37-c1aa-40f4-9b1a-7015a9ab6183"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Campaigns"/>
          <xsd:enumeration value="Content"/>
          <xsd:enumeration value="Lead Nurture"/>
          <xsd:enumeration value="Operations"/>
          <xsd:enumeration value="Reporting"/>
          <xsd:enumeration value="Social"/>
          <xsd:enumeration value="Web/Search"/>
        </xsd:restriction>
      </xsd:simpleType>
    </xsd:element>
    <xsd:element name="Document_x0020_Type" ma:index="9" nillable="true" ma:displayName="Document Type" ma:format="Dropdown" ma:internalName="Document_x0020_Type">
      <xsd:simpleType>
        <xsd:restriction base="dms:Choice">
          <xsd:enumeration value="Budget"/>
          <xsd:enumeration value="Communication"/>
          <xsd:enumeration value="Logistics"/>
          <xsd:enumeration value="Presentation"/>
          <xsd:enumeration value="Reporting"/>
          <xsd:enumeration value="Strategy"/>
        </xsd:restriction>
      </xsd:simpleType>
    </xsd:element>
    <xsd:element name="Campaign" ma:index="10" nillable="true" ma:displayName="Campaign" ma:format="Dropdown" ma:internalName="Campaign">
      <xsd:simpleType>
        <xsd:restriction base="dms:Choice">
          <xsd:enumeration value="*General"/>
          <xsd:enumeration value="Analytic Innovation (Tech)"/>
          <xsd:enumeration value="Analytic Modernization (Bus)"/>
          <xsd:enumeration value="Analytics for the Mid Market"/>
          <xsd:enumeration value="Automotive Round Table"/>
          <xsd:enumeration value="Bright Talk"/>
          <xsd:enumeration value="Data Scientist"/>
          <xsd:enumeration value="Disney Conference"/>
          <xsd:enumeration value="Mid Market"/>
          <xsd:enumeration value="MIT"/>
          <xsd:enumeration value="NRF"/>
          <xsd:enumeration value="Partner Forum"/>
          <xsd:enumeration value="Transportation Summit"/>
          <xsd:enumeration value="Utilities Forum/Utilities Week"/>
          <xsd:enumeration value="VA Roadshow"/>
        </xsd:restriction>
      </xsd:simpleType>
    </xsd:element>
    <xsd:element name="Audience" ma:index="11" nillable="true" ma:displayName="Audience" ma:format="Dropdown" ma:internalName="Audience">
      <xsd:simpleType>
        <xsd:restriction base="dms:Choice">
          <xsd:enumeration value="Business"/>
          <xsd:enumeration value="IT"/>
          <xsd:enumeration value="Technical"/>
          <xsd:enumeration value="Atlanta"/>
          <xsd:enumeration value="Austin"/>
          <xsd:enumeration value="Cary"/>
          <xsd:enumeration value="Chicago"/>
          <xsd:enumeration value="Irvine/LA"/>
          <xsd:enumeration value="King of Prussia"/>
          <xsd:enumeration value="Minneapolis"/>
          <xsd:enumeration value="NYC #1"/>
          <xsd:enumeration value="NYC #2"/>
          <xsd:enumeration value="Orlando"/>
          <xsd:enumeration value="Redwood City"/>
          <xsd:enumeration value="Rockville"/>
          <xsd:enumeration value="Seattl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Category xmlns="47a76e37-c1aa-40f4-9b1a-7015a9ab6183">Content</Category>
    <Document_x0020_Type xmlns="47a76e37-c1aa-40f4-9b1a-7015a9ab6183">Presentation</Document_x0020_Type>
    <Audience xmlns="47a76e37-c1aa-40f4-9b1a-7015a9ab6183" xsi:nil="true"/>
    <Campaign xmlns="47a76e37-c1aa-40f4-9b1a-7015a9ab6183">Analytic Innovation (Tech)</Campaign>
  </documentManagement>
</p:properties>
</file>

<file path=customXml/itemProps1.xml><?xml version="1.0" encoding="utf-8"?>
<ds:datastoreItem xmlns:ds="http://schemas.openxmlformats.org/officeDocument/2006/customXml" ds:itemID="{B2382523-0C8F-4C03-A216-50A5B8776607}">
  <ds:schemaRefs>
    <ds:schemaRef ds:uri="http://schemas.microsoft.com/office/2006/metadata/customXsn"/>
  </ds:schemaRefs>
</ds:datastoreItem>
</file>

<file path=customXml/itemProps2.xml><?xml version="1.0" encoding="utf-8"?>
<ds:datastoreItem xmlns:ds="http://schemas.openxmlformats.org/officeDocument/2006/customXml" ds:itemID="{26E43729-E925-45EC-AD42-A8D36244F2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a76e37-c1aa-40f4-9b1a-7015a9ab61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B83618-E0C9-4341-B882-C886CAD479EE}">
  <ds:schemaRefs>
    <ds:schemaRef ds:uri="http://schemas.microsoft.com/sharepoint/v3/contenttype/forms"/>
  </ds:schemaRefs>
</ds:datastoreItem>
</file>

<file path=customXml/itemProps4.xml><?xml version="1.0" encoding="utf-8"?>
<ds:datastoreItem xmlns:ds="http://schemas.openxmlformats.org/officeDocument/2006/customXml" ds:itemID="{B4A118D9-4EC9-460D-96F5-471924884395}">
  <ds:schemaRefs>
    <ds:schemaRef ds:uri="http://purl.org/dc/terms/"/>
    <ds:schemaRef ds:uri="http://schemas.microsoft.com/office/2006/documentManagement/types"/>
    <ds:schemaRef ds:uri="http://schemas.microsoft.com/office/2006/metadata/properties"/>
    <ds:schemaRef ds:uri="http://purl.org/dc/dcmitype/"/>
    <ds:schemaRef ds:uri="http://schemas.microsoft.com/office/infopath/2007/PartnerControls"/>
    <ds:schemaRef ds:uri="http://schemas.openxmlformats.org/package/2006/metadata/core-properties"/>
    <ds:schemaRef ds:uri="47a76e37-c1aa-40f4-9b1a-7015a9ab6183"/>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External_Presentation_16x9_2014</Template>
  <TotalTime>0</TotalTime>
  <Words>597</Words>
  <Application>Microsoft Office PowerPoint</Application>
  <PresentationFormat>On-screen Show (16:9)</PresentationFormat>
  <Paragraphs>87</Paragraphs>
  <Slides>4</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ＭＳ Ｐゴシック</vt:lpstr>
      <vt:lpstr>Arial</vt:lpstr>
      <vt:lpstr>Arial Black</vt:lpstr>
      <vt:lpstr>Cambria Math</vt:lpstr>
      <vt:lpstr>External_Presentation_16x9_2014</vt:lpstr>
      <vt:lpstr>External_Confidential_16x9_2014</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for Machine Learning</dc:title>
  <dc:creator/>
  <cp:lastModifiedBy/>
  <cp:revision>2</cp:revision>
  <dcterms:created xsi:type="dcterms:W3CDTF">2015-08-06T19:22:47Z</dcterms:created>
  <dcterms:modified xsi:type="dcterms:W3CDTF">2016-04-15T19:47:28Z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0x010100174CB015521E614E998DE65A7F1DB148</vt:lpwstr>
  </property>
</Properties>
</file>