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4" r:id="rId8"/>
    <p:sldId id="266" r:id="rId9"/>
    <p:sldId id="261" r:id="rId10"/>
    <p:sldId id="265" r:id="rId11"/>
    <p:sldId id="267" r:id="rId12"/>
    <p:sldId id="26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4" d="100"/>
          <a:sy n="64" d="100"/>
        </p:scale>
        <p:origin x="134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g Hin Lim" userId="f867a7bf-a785-4c22-9b44-b823fdb6f66f" providerId="ADAL" clId="{6B9A18FF-30B8-42F9-951E-877336B2394A}"/>
    <pc:docChg chg="modSld">
      <pc:chgData name="Keng Hin Lim" userId="f867a7bf-a785-4c22-9b44-b823fdb6f66f" providerId="ADAL" clId="{6B9A18FF-30B8-42F9-951E-877336B2394A}" dt="2019-04-19T17:09:12.654" v="0" actId="1076"/>
      <pc:docMkLst>
        <pc:docMk/>
      </pc:docMkLst>
      <pc:sldChg chg="modSp">
        <pc:chgData name="Keng Hin Lim" userId="f867a7bf-a785-4c22-9b44-b823fdb6f66f" providerId="ADAL" clId="{6B9A18FF-30B8-42F9-951E-877336B2394A}" dt="2019-04-19T17:09:12.654" v="0" actId="1076"/>
        <pc:sldMkLst>
          <pc:docMk/>
          <pc:sldMk cId="1587413929" sldId="265"/>
        </pc:sldMkLst>
        <pc:spChg chg="mod">
          <ac:chgData name="Keng Hin Lim" userId="f867a7bf-a785-4c22-9b44-b823fdb6f66f" providerId="ADAL" clId="{6B9A18FF-30B8-42F9-951E-877336B2394A}" dt="2019-04-19T17:09:12.654" v="0" actId="1076"/>
          <ac:spMkLst>
            <pc:docMk/>
            <pc:sldMk cId="1587413929" sldId="265"/>
            <ac:spMk id="6"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4CD3429-BEE7-F54F-AAF5-73034AF8F617}"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628DD-9399-494C-8366-4EFEE566D20D}" type="slidenum">
              <a:rPr lang="en-US" smtClean="0"/>
              <a:t>‹#›</a:t>
            </a:fld>
            <a:endParaRPr lang="en-US"/>
          </a:p>
        </p:txBody>
      </p:sp>
    </p:spTree>
    <p:extLst>
      <p:ext uri="{BB962C8B-B14F-4D97-AF65-F5344CB8AC3E}">
        <p14:creationId xmlns:p14="http://schemas.microsoft.com/office/powerpoint/2010/main" val="931428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CD3429-BEE7-F54F-AAF5-73034AF8F617}"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628DD-9399-494C-8366-4EFEE566D20D}" type="slidenum">
              <a:rPr lang="en-US" smtClean="0"/>
              <a:t>‹#›</a:t>
            </a:fld>
            <a:endParaRPr lang="en-US"/>
          </a:p>
        </p:txBody>
      </p:sp>
    </p:spTree>
    <p:extLst>
      <p:ext uri="{BB962C8B-B14F-4D97-AF65-F5344CB8AC3E}">
        <p14:creationId xmlns:p14="http://schemas.microsoft.com/office/powerpoint/2010/main" val="445621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CD3429-BEE7-F54F-AAF5-73034AF8F617}"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628DD-9399-494C-8366-4EFEE566D20D}" type="slidenum">
              <a:rPr lang="en-US" smtClean="0"/>
              <a:t>‹#›</a:t>
            </a:fld>
            <a:endParaRPr lang="en-US"/>
          </a:p>
        </p:txBody>
      </p:sp>
    </p:spTree>
    <p:extLst>
      <p:ext uri="{BB962C8B-B14F-4D97-AF65-F5344CB8AC3E}">
        <p14:creationId xmlns:p14="http://schemas.microsoft.com/office/powerpoint/2010/main" val="1899873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CD3429-BEE7-F54F-AAF5-73034AF8F617}"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628DD-9399-494C-8366-4EFEE566D20D}" type="slidenum">
              <a:rPr lang="en-US" smtClean="0"/>
              <a:t>‹#›</a:t>
            </a:fld>
            <a:endParaRPr lang="en-US"/>
          </a:p>
        </p:txBody>
      </p:sp>
    </p:spTree>
    <p:extLst>
      <p:ext uri="{BB962C8B-B14F-4D97-AF65-F5344CB8AC3E}">
        <p14:creationId xmlns:p14="http://schemas.microsoft.com/office/powerpoint/2010/main" val="2250968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D3429-BEE7-F54F-AAF5-73034AF8F617}"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628DD-9399-494C-8366-4EFEE566D20D}" type="slidenum">
              <a:rPr lang="en-US" smtClean="0"/>
              <a:t>‹#›</a:t>
            </a:fld>
            <a:endParaRPr lang="en-US"/>
          </a:p>
        </p:txBody>
      </p:sp>
    </p:spTree>
    <p:extLst>
      <p:ext uri="{BB962C8B-B14F-4D97-AF65-F5344CB8AC3E}">
        <p14:creationId xmlns:p14="http://schemas.microsoft.com/office/powerpoint/2010/main" val="109509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4CD3429-BEE7-F54F-AAF5-73034AF8F617}" type="datetimeFigureOut">
              <a:rPr lang="en-US" smtClean="0"/>
              <a:t>4/20/2019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628DD-9399-494C-8366-4EFEE566D20D}" type="slidenum">
              <a:rPr lang="en-US" smtClean="0"/>
              <a:t>‹#›</a:t>
            </a:fld>
            <a:endParaRPr lang="en-US"/>
          </a:p>
        </p:txBody>
      </p:sp>
    </p:spTree>
    <p:extLst>
      <p:ext uri="{BB962C8B-B14F-4D97-AF65-F5344CB8AC3E}">
        <p14:creationId xmlns:p14="http://schemas.microsoft.com/office/powerpoint/2010/main" val="478212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4CD3429-BEE7-F54F-AAF5-73034AF8F617}" type="datetimeFigureOut">
              <a:rPr lang="en-US" smtClean="0"/>
              <a:t>4/20/2019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0628DD-9399-494C-8366-4EFEE566D20D}" type="slidenum">
              <a:rPr lang="en-US" smtClean="0"/>
              <a:t>‹#›</a:t>
            </a:fld>
            <a:endParaRPr lang="en-US"/>
          </a:p>
        </p:txBody>
      </p:sp>
    </p:spTree>
    <p:extLst>
      <p:ext uri="{BB962C8B-B14F-4D97-AF65-F5344CB8AC3E}">
        <p14:creationId xmlns:p14="http://schemas.microsoft.com/office/powerpoint/2010/main" val="3993245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4CD3429-BEE7-F54F-AAF5-73034AF8F617}" type="datetimeFigureOut">
              <a:rPr lang="en-US" smtClean="0"/>
              <a:t>4/20/2019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0628DD-9399-494C-8366-4EFEE566D20D}" type="slidenum">
              <a:rPr lang="en-US" smtClean="0"/>
              <a:t>‹#›</a:t>
            </a:fld>
            <a:endParaRPr lang="en-US"/>
          </a:p>
        </p:txBody>
      </p:sp>
    </p:spTree>
    <p:extLst>
      <p:ext uri="{BB962C8B-B14F-4D97-AF65-F5344CB8AC3E}">
        <p14:creationId xmlns:p14="http://schemas.microsoft.com/office/powerpoint/2010/main" val="1143878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D3429-BEE7-F54F-AAF5-73034AF8F617}" type="datetimeFigureOut">
              <a:rPr lang="en-US" smtClean="0"/>
              <a:t>4/20/2019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0628DD-9399-494C-8366-4EFEE566D20D}" type="slidenum">
              <a:rPr lang="en-US" smtClean="0"/>
              <a:t>‹#›</a:t>
            </a:fld>
            <a:endParaRPr lang="en-US"/>
          </a:p>
        </p:txBody>
      </p:sp>
    </p:spTree>
    <p:extLst>
      <p:ext uri="{BB962C8B-B14F-4D97-AF65-F5344CB8AC3E}">
        <p14:creationId xmlns:p14="http://schemas.microsoft.com/office/powerpoint/2010/main" val="2316486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CD3429-BEE7-F54F-AAF5-73034AF8F617}" type="datetimeFigureOut">
              <a:rPr lang="en-US" smtClean="0"/>
              <a:t>4/20/2019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628DD-9399-494C-8366-4EFEE566D20D}" type="slidenum">
              <a:rPr lang="en-US" smtClean="0"/>
              <a:t>‹#›</a:t>
            </a:fld>
            <a:endParaRPr lang="en-US"/>
          </a:p>
        </p:txBody>
      </p:sp>
    </p:spTree>
    <p:extLst>
      <p:ext uri="{BB962C8B-B14F-4D97-AF65-F5344CB8AC3E}">
        <p14:creationId xmlns:p14="http://schemas.microsoft.com/office/powerpoint/2010/main" val="4287454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CD3429-BEE7-F54F-AAF5-73034AF8F617}" type="datetimeFigureOut">
              <a:rPr lang="en-US" smtClean="0"/>
              <a:t>4/20/2019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628DD-9399-494C-8366-4EFEE566D20D}" type="slidenum">
              <a:rPr lang="en-US" smtClean="0"/>
              <a:t>‹#›</a:t>
            </a:fld>
            <a:endParaRPr lang="en-US"/>
          </a:p>
        </p:txBody>
      </p:sp>
    </p:spTree>
    <p:extLst>
      <p:ext uri="{BB962C8B-B14F-4D97-AF65-F5344CB8AC3E}">
        <p14:creationId xmlns:p14="http://schemas.microsoft.com/office/powerpoint/2010/main" val="1024264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CD3429-BEE7-F54F-AAF5-73034AF8F617}" type="datetimeFigureOut">
              <a:rPr lang="en-US" smtClean="0"/>
              <a:t>4/20/2019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0628DD-9399-494C-8366-4EFEE566D20D}" type="slidenum">
              <a:rPr lang="en-US" smtClean="0"/>
              <a:t>‹#›</a:t>
            </a:fld>
            <a:endParaRPr lang="en-US"/>
          </a:p>
        </p:txBody>
      </p:sp>
    </p:spTree>
    <p:extLst>
      <p:ext uri="{BB962C8B-B14F-4D97-AF65-F5344CB8AC3E}">
        <p14:creationId xmlns:p14="http://schemas.microsoft.com/office/powerpoint/2010/main" val="576881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uru99.com/accessing-forms-in-webdriver.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Testing </a:t>
            </a:r>
            <a:br>
              <a:rPr lang="en-US" dirty="0"/>
            </a:br>
            <a:r>
              <a:rPr lang="en-US" dirty="0"/>
              <a:t>(System Level)</a:t>
            </a:r>
          </a:p>
        </p:txBody>
      </p:sp>
      <p:sp>
        <p:nvSpPr>
          <p:cNvPr id="3" name="Subtitle 2"/>
          <p:cNvSpPr>
            <a:spLocks noGrp="1"/>
          </p:cNvSpPr>
          <p:nvPr>
            <p:ph type="subTitle" idx="1"/>
          </p:nvPr>
        </p:nvSpPr>
        <p:spPr/>
        <p:txBody>
          <a:bodyPr/>
          <a:lstStyle/>
          <a:p>
            <a:r>
              <a:rPr lang="en-US" dirty="0"/>
              <a:t>Week 10 (Part 1)</a:t>
            </a:r>
          </a:p>
        </p:txBody>
      </p:sp>
    </p:spTree>
    <p:extLst>
      <p:ext uri="{BB962C8B-B14F-4D97-AF65-F5344CB8AC3E}">
        <p14:creationId xmlns:p14="http://schemas.microsoft.com/office/powerpoint/2010/main" val="2960271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1.2</a:t>
            </a:r>
          </a:p>
        </p:txBody>
      </p:sp>
      <p:sp>
        <p:nvSpPr>
          <p:cNvPr id="5" name="Content Placeholder 4"/>
          <p:cNvSpPr>
            <a:spLocks noGrp="1"/>
          </p:cNvSpPr>
          <p:nvPr>
            <p:ph idx="1"/>
          </p:nvPr>
        </p:nvSpPr>
        <p:spPr>
          <a:xfrm>
            <a:off x="457200" y="1600200"/>
            <a:ext cx="8229600" cy="4713514"/>
          </a:xfrm>
        </p:spPr>
        <p:txBody>
          <a:bodyPr/>
          <a:lstStyle/>
          <a:p>
            <a:pPr algn="just"/>
            <a:r>
              <a:rPr lang="en-US" dirty="0"/>
              <a:t>Write a test to do the following: Send N invalid usernames to Google login form (be innovative about the invalid user names) before the </a:t>
            </a:r>
            <a:r>
              <a:rPr lang="en-US" dirty="0" err="1"/>
              <a:t>captcha</a:t>
            </a:r>
            <a:r>
              <a:rPr lang="en-US" dirty="0"/>
              <a:t> appears and then login with your user name and password.</a:t>
            </a:r>
          </a:p>
        </p:txBody>
      </p:sp>
      <p:sp>
        <p:nvSpPr>
          <p:cNvPr id="6" name="TextBox 5"/>
          <p:cNvSpPr txBox="1"/>
          <p:nvPr/>
        </p:nvSpPr>
        <p:spPr>
          <a:xfrm>
            <a:off x="871331" y="5688191"/>
            <a:ext cx="69342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a:t>LoginBotWithInvalidValidUser.java</a:t>
            </a:r>
          </a:p>
        </p:txBody>
      </p:sp>
    </p:spTree>
    <p:extLst>
      <p:ext uri="{BB962C8B-B14F-4D97-AF65-F5344CB8AC3E}">
        <p14:creationId xmlns:p14="http://schemas.microsoft.com/office/powerpoint/2010/main" val="1587413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1.3</a:t>
            </a:r>
          </a:p>
        </p:txBody>
      </p:sp>
      <p:sp>
        <p:nvSpPr>
          <p:cNvPr id="5" name="Content Placeholder 4"/>
          <p:cNvSpPr>
            <a:spLocks noGrp="1"/>
          </p:cNvSpPr>
          <p:nvPr>
            <p:ph idx="1"/>
          </p:nvPr>
        </p:nvSpPr>
        <p:spPr>
          <a:xfrm>
            <a:off x="457200" y="1600200"/>
            <a:ext cx="8229600" cy="4713514"/>
          </a:xfrm>
        </p:spPr>
        <p:txBody>
          <a:bodyPr/>
          <a:lstStyle/>
          <a:p>
            <a:pPr algn="just"/>
            <a:r>
              <a:rPr lang="en-US" dirty="0"/>
              <a:t>Write a test to check whether all web pages </a:t>
            </a:r>
            <a:r>
              <a:rPr lang="en-US" i="1" dirty="0">
                <a:solidFill>
                  <a:srgbClr val="0000FF"/>
                </a:solidFill>
              </a:rPr>
              <a:t>directly</a:t>
            </a:r>
            <a:r>
              <a:rPr lang="en-US" dirty="0"/>
              <a:t> reachable from a given webpage have titles. The test will fail if any such directly reachable webpage has an empty title. Hint: Use </a:t>
            </a:r>
            <a:r>
              <a:rPr lang="en-US" dirty="0">
                <a:solidFill>
                  <a:srgbClr val="0000FF"/>
                </a:solidFill>
              </a:rPr>
              <a:t>getTitle() </a:t>
            </a:r>
            <a:r>
              <a:rPr lang="en-US" dirty="0"/>
              <a:t>from the web driver.</a:t>
            </a:r>
          </a:p>
        </p:txBody>
      </p:sp>
      <p:sp>
        <p:nvSpPr>
          <p:cNvPr id="6" name="TextBox 5"/>
          <p:cNvSpPr txBox="1"/>
          <p:nvPr/>
        </p:nvSpPr>
        <p:spPr>
          <a:xfrm>
            <a:off x="990600" y="5688191"/>
            <a:ext cx="69342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err="1"/>
              <a:t>HeaderNameFinder.java</a:t>
            </a:r>
            <a:endParaRPr lang="en-US" dirty="0"/>
          </a:p>
        </p:txBody>
      </p:sp>
    </p:spTree>
    <p:extLst>
      <p:ext uri="{BB962C8B-B14F-4D97-AF65-F5344CB8AC3E}">
        <p14:creationId xmlns:p14="http://schemas.microsoft.com/office/powerpoint/2010/main" val="3886264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Web App Testing</a:t>
            </a:r>
          </a:p>
        </p:txBody>
      </p:sp>
      <p:sp>
        <p:nvSpPr>
          <p:cNvPr id="5" name="Content Placeholder 4"/>
          <p:cNvSpPr>
            <a:spLocks noGrp="1"/>
          </p:cNvSpPr>
          <p:nvPr>
            <p:ph idx="1"/>
          </p:nvPr>
        </p:nvSpPr>
        <p:spPr>
          <a:xfrm>
            <a:off x="457200" y="1600200"/>
            <a:ext cx="8229600" cy="4713514"/>
          </a:xfrm>
        </p:spPr>
        <p:txBody>
          <a:bodyPr>
            <a:normAutofit/>
          </a:bodyPr>
          <a:lstStyle/>
          <a:p>
            <a:pPr algn="just"/>
            <a:r>
              <a:rPr lang="en-US" sz="2400" dirty="0">
                <a:hlinkClick r:id="rId2"/>
              </a:rPr>
              <a:t>https://www.guru99.com/accessing-forms-in-webdriver.html</a:t>
            </a:r>
            <a:endParaRPr lang="en-US" sz="2400" dirty="0"/>
          </a:p>
          <a:p>
            <a:pPr algn="just"/>
            <a:endParaRPr lang="en-US" sz="2400" dirty="0"/>
          </a:p>
        </p:txBody>
      </p:sp>
    </p:spTree>
    <p:extLst>
      <p:ext uri="{BB962C8B-B14F-4D97-AF65-F5344CB8AC3E}">
        <p14:creationId xmlns:p14="http://schemas.microsoft.com/office/powerpoint/2010/main" val="2625809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System Testing</a:t>
            </a:r>
          </a:p>
        </p:txBody>
      </p:sp>
      <p:sp>
        <p:nvSpPr>
          <p:cNvPr id="5" name="Content Placeholder 4"/>
          <p:cNvSpPr>
            <a:spLocks noGrp="1"/>
          </p:cNvSpPr>
          <p:nvPr>
            <p:ph idx="1"/>
          </p:nvPr>
        </p:nvSpPr>
        <p:spPr>
          <a:xfrm>
            <a:off x="457200" y="1600200"/>
            <a:ext cx="8229600" cy="4713514"/>
          </a:xfrm>
        </p:spPr>
        <p:txBody>
          <a:bodyPr/>
          <a:lstStyle/>
          <a:p>
            <a:r>
              <a:rPr lang="en-US" dirty="0"/>
              <a:t>Automated testing of web application is often required</a:t>
            </a:r>
          </a:p>
          <a:p>
            <a:pPr lvl="1"/>
            <a:r>
              <a:rPr lang="en-US" dirty="0"/>
              <a:t>To test UI activities</a:t>
            </a:r>
          </a:p>
          <a:p>
            <a:pPr lvl="1"/>
            <a:r>
              <a:rPr lang="en-US" dirty="0"/>
              <a:t>Checking links and connections</a:t>
            </a:r>
          </a:p>
          <a:p>
            <a:pPr lvl="1"/>
            <a:r>
              <a:rPr lang="en-US" dirty="0"/>
              <a:t>Submitting web forms</a:t>
            </a:r>
          </a:p>
          <a:p>
            <a:pPr lvl="1"/>
            <a:r>
              <a:rPr lang="en-US" dirty="0"/>
              <a:t>More…</a:t>
            </a:r>
          </a:p>
        </p:txBody>
      </p:sp>
    </p:spTree>
    <p:extLst>
      <p:ext uri="{BB962C8B-B14F-4D97-AF65-F5344CB8AC3E}">
        <p14:creationId xmlns:p14="http://schemas.microsoft.com/office/powerpoint/2010/main" val="2978613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6934448" y="3890771"/>
            <a:ext cx="2001755" cy="2001755"/>
          </a:xfrm>
          <a:prstGeom prst="rect">
            <a:avLst/>
          </a:prstGeom>
        </p:spPr>
      </p:pic>
      <p:sp>
        <p:nvSpPr>
          <p:cNvPr id="7" name="Rounded Rectangle 6"/>
          <p:cNvSpPr/>
          <p:nvPr/>
        </p:nvSpPr>
        <p:spPr>
          <a:xfrm>
            <a:off x="841676" y="1860798"/>
            <a:ext cx="2510263" cy="40021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Web System Testing</a:t>
            </a:r>
          </a:p>
        </p:txBody>
      </p:sp>
      <p:pic>
        <p:nvPicPr>
          <p:cNvPr id="4" name="Picture 3"/>
          <p:cNvPicPr>
            <a:picLocks noChangeAspect="1"/>
          </p:cNvPicPr>
          <p:nvPr/>
        </p:nvPicPr>
        <p:blipFill>
          <a:blip r:embed="rId3"/>
          <a:stretch>
            <a:fillRect/>
          </a:stretch>
        </p:blipFill>
        <p:spPr>
          <a:xfrm>
            <a:off x="1101828" y="2156610"/>
            <a:ext cx="2146747" cy="1942806"/>
          </a:xfrm>
          <a:prstGeom prst="rect">
            <a:avLst/>
          </a:prstGeom>
        </p:spPr>
      </p:pic>
      <p:pic>
        <p:nvPicPr>
          <p:cNvPr id="6" name="Picture 5"/>
          <p:cNvPicPr>
            <a:picLocks noChangeAspect="1"/>
          </p:cNvPicPr>
          <p:nvPr/>
        </p:nvPicPr>
        <p:blipFill>
          <a:blip r:embed="rId4"/>
          <a:stretch>
            <a:fillRect/>
          </a:stretch>
        </p:blipFill>
        <p:spPr>
          <a:xfrm>
            <a:off x="1024116" y="3972656"/>
            <a:ext cx="2224459" cy="1635188"/>
          </a:xfrm>
          <a:prstGeom prst="rect">
            <a:avLst/>
          </a:prstGeom>
        </p:spPr>
      </p:pic>
      <p:sp>
        <p:nvSpPr>
          <p:cNvPr id="8" name="TextBox 7"/>
          <p:cNvSpPr txBox="1"/>
          <p:nvPr/>
        </p:nvSpPr>
        <p:spPr>
          <a:xfrm>
            <a:off x="1653820" y="5892526"/>
            <a:ext cx="1125804" cy="369332"/>
          </a:xfrm>
          <a:prstGeom prst="rect">
            <a:avLst/>
          </a:prstGeom>
          <a:noFill/>
        </p:spPr>
        <p:txBody>
          <a:bodyPr wrap="none" rtlCol="0">
            <a:spAutoFit/>
          </a:bodyPr>
          <a:lstStyle/>
          <a:p>
            <a:r>
              <a:rPr lang="en-US" b="1" dirty="0">
                <a:solidFill>
                  <a:srgbClr val="0000FF"/>
                </a:solidFill>
              </a:rPr>
              <a:t>Test Code</a:t>
            </a:r>
          </a:p>
        </p:txBody>
      </p:sp>
      <p:sp>
        <p:nvSpPr>
          <p:cNvPr id="9" name="Rounded Rectangle 8"/>
          <p:cNvSpPr/>
          <p:nvPr/>
        </p:nvSpPr>
        <p:spPr>
          <a:xfrm>
            <a:off x="4213119" y="2234648"/>
            <a:ext cx="1708148" cy="12036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Firefox (gecko) Driver</a:t>
            </a:r>
          </a:p>
        </p:txBody>
      </p:sp>
      <p:sp>
        <p:nvSpPr>
          <p:cNvPr id="10" name="Left-Right Arrow 9"/>
          <p:cNvSpPr/>
          <p:nvPr/>
        </p:nvSpPr>
        <p:spPr>
          <a:xfrm>
            <a:off x="3351939" y="2733471"/>
            <a:ext cx="861180" cy="398742"/>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5"/>
          <a:stretch>
            <a:fillRect/>
          </a:stretch>
        </p:blipFill>
        <p:spPr>
          <a:xfrm>
            <a:off x="7111643" y="1860798"/>
            <a:ext cx="1689044" cy="1745346"/>
          </a:xfrm>
          <a:prstGeom prst="rect">
            <a:avLst/>
          </a:prstGeom>
        </p:spPr>
      </p:pic>
      <p:sp>
        <p:nvSpPr>
          <p:cNvPr id="12" name="Left-Right Arrow 11"/>
          <p:cNvSpPr/>
          <p:nvPr/>
        </p:nvSpPr>
        <p:spPr>
          <a:xfrm>
            <a:off x="5921267" y="2748240"/>
            <a:ext cx="1249440" cy="398742"/>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4124523" y="5862990"/>
            <a:ext cx="2135245" cy="646331"/>
          </a:xfrm>
          <a:prstGeom prst="rect">
            <a:avLst/>
          </a:prstGeom>
          <a:noFill/>
        </p:spPr>
        <p:txBody>
          <a:bodyPr wrap="none" rtlCol="0">
            <a:spAutoFit/>
          </a:bodyPr>
          <a:lstStyle/>
          <a:p>
            <a:pPr algn="ctr"/>
            <a:r>
              <a:rPr lang="en-US" b="1" dirty="0">
                <a:solidFill>
                  <a:srgbClr val="0000FF"/>
                </a:solidFill>
              </a:rPr>
              <a:t>Converts to browser </a:t>
            </a:r>
          </a:p>
          <a:p>
            <a:pPr algn="ctr"/>
            <a:r>
              <a:rPr lang="en-US" b="1" dirty="0">
                <a:solidFill>
                  <a:srgbClr val="0000FF"/>
                </a:solidFill>
              </a:rPr>
              <a:t>specific actions</a:t>
            </a:r>
          </a:p>
        </p:txBody>
      </p:sp>
      <p:sp>
        <p:nvSpPr>
          <p:cNvPr id="14" name="Rounded Rectangle 13"/>
          <p:cNvSpPr/>
          <p:nvPr/>
        </p:nvSpPr>
        <p:spPr>
          <a:xfrm>
            <a:off x="4213119" y="4132394"/>
            <a:ext cx="1708148" cy="12036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Google Chrome Driver</a:t>
            </a:r>
          </a:p>
        </p:txBody>
      </p:sp>
      <p:sp>
        <p:nvSpPr>
          <p:cNvPr id="15" name="Left-Right Arrow 14"/>
          <p:cNvSpPr/>
          <p:nvPr/>
        </p:nvSpPr>
        <p:spPr>
          <a:xfrm>
            <a:off x="3351939" y="4631217"/>
            <a:ext cx="861180" cy="398742"/>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Left-Right Arrow 16"/>
          <p:cNvSpPr/>
          <p:nvPr/>
        </p:nvSpPr>
        <p:spPr>
          <a:xfrm>
            <a:off x="5921267" y="4645986"/>
            <a:ext cx="1249440" cy="398742"/>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6778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Objects</a:t>
            </a:r>
          </a:p>
        </p:txBody>
      </p:sp>
      <p:sp>
        <p:nvSpPr>
          <p:cNvPr id="5" name="Content Placeholder 4"/>
          <p:cNvSpPr>
            <a:spLocks noGrp="1"/>
          </p:cNvSpPr>
          <p:nvPr>
            <p:ph idx="1"/>
          </p:nvPr>
        </p:nvSpPr>
        <p:spPr>
          <a:xfrm>
            <a:off x="457200" y="1600200"/>
            <a:ext cx="8229600" cy="4713514"/>
          </a:xfrm>
        </p:spPr>
        <p:txBody>
          <a:bodyPr/>
          <a:lstStyle/>
          <a:p>
            <a:r>
              <a:rPr lang="en-US" dirty="0"/>
              <a:t>Find a link in a webpage with a given name and click the link</a:t>
            </a:r>
          </a:p>
        </p:txBody>
      </p:sp>
      <p:sp>
        <p:nvSpPr>
          <p:cNvPr id="6" name="TextBox 5"/>
          <p:cNvSpPr txBox="1"/>
          <p:nvPr/>
        </p:nvSpPr>
        <p:spPr>
          <a:xfrm>
            <a:off x="990600" y="5688191"/>
            <a:ext cx="69342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a:t>OpenLinkName.java</a:t>
            </a:r>
          </a:p>
        </p:txBody>
      </p:sp>
    </p:spTree>
    <p:extLst>
      <p:ext uri="{BB962C8B-B14F-4D97-AF65-F5344CB8AC3E}">
        <p14:creationId xmlns:p14="http://schemas.microsoft.com/office/powerpoint/2010/main" val="1708644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Objects</a:t>
            </a:r>
          </a:p>
        </p:txBody>
      </p:sp>
      <p:sp>
        <p:nvSpPr>
          <p:cNvPr id="5" name="Content Placeholder 4"/>
          <p:cNvSpPr>
            <a:spLocks noGrp="1"/>
          </p:cNvSpPr>
          <p:nvPr>
            <p:ph idx="1"/>
          </p:nvPr>
        </p:nvSpPr>
        <p:spPr>
          <a:xfrm>
            <a:off x="457200" y="1600200"/>
            <a:ext cx="8229600" cy="4713514"/>
          </a:xfrm>
        </p:spPr>
        <p:txBody>
          <a:bodyPr/>
          <a:lstStyle/>
          <a:p>
            <a:r>
              <a:rPr lang="en-US" dirty="0"/>
              <a:t>Find all link objects in a webpage. Click on all these links.</a:t>
            </a:r>
          </a:p>
        </p:txBody>
      </p:sp>
      <p:sp>
        <p:nvSpPr>
          <p:cNvPr id="6" name="TextBox 5"/>
          <p:cNvSpPr txBox="1"/>
          <p:nvPr/>
        </p:nvSpPr>
        <p:spPr>
          <a:xfrm>
            <a:off x="990600" y="5688191"/>
            <a:ext cx="69342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a:t>FindAllLink.java; FindAndClickAllLinks.java</a:t>
            </a:r>
          </a:p>
        </p:txBody>
      </p:sp>
    </p:spTree>
    <p:extLst>
      <p:ext uri="{BB962C8B-B14F-4D97-AF65-F5344CB8AC3E}">
        <p14:creationId xmlns:p14="http://schemas.microsoft.com/office/powerpoint/2010/main" val="1736894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Filling Button Texts</a:t>
            </a:r>
          </a:p>
        </p:txBody>
      </p:sp>
      <p:sp>
        <p:nvSpPr>
          <p:cNvPr id="5" name="Content Placeholder 4"/>
          <p:cNvSpPr>
            <a:spLocks noGrp="1"/>
          </p:cNvSpPr>
          <p:nvPr>
            <p:ph idx="1"/>
          </p:nvPr>
        </p:nvSpPr>
        <p:spPr>
          <a:xfrm>
            <a:off x="457200" y="1600200"/>
            <a:ext cx="8229600" cy="4713514"/>
          </a:xfrm>
        </p:spPr>
        <p:txBody>
          <a:bodyPr/>
          <a:lstStyle/>
          <a:p>
            <a:pPr algn="just"/>
            <a:r>
              <a:rPr lang="en-US" dirty="0"/>
              <a:t>Fill up login and password and login to your Google account automatically. </a:t>
            </a:r>
          </a:p>
        </p:txBody>
      </p:sp>
      <p:sp>
        <p:nvSpPr>
          <p:cNvPr id="6" name="TextBox 5"/>
          <p:cNvSpPr txBox="1"/>
          <p:nvPr/>
        </p:nvSpPr>
        <p:spPr>
          <a:xfrm>
            <a:off x="990600" y="5688191"/>
            <a:ext cx="69342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err="1"/>
              <a:t>FillMessageText.java</a:t>
            </a:r>
            <a:endParaRPr lang="en-US" dirty="0"/>
          </a:p>
        </p:txBody>
      </p:sp>
    </p:spTree>
    <p:extLst>
      <p:ext uri="{BB962C8B-B14F-4D97-AF65-F5344CB8AC3E}">
        <p14:creationId xmlns:p14="http://schemas.microsoft.com/office/powerpoint/2010/main" val="2287054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Wait</a:t>
            </a:r>
          </a:p>
        </p:txBody>
      </p:sp>
      <p:sp>
        <p:nvSpPr>
          <p:cNvPr id="5" name="Content Placeholder 4"/>
          <p:cNvSpPr>
            <a:spLocks noGrp="1"/>
          </p:cNvSpPr>
          <p:nvPr>
            <p:ph idx="1"/>
          </p:nvPr>
        </p:nvSpPr>
        <p:spPr>
          <a:xfrm>
            <a:off x="457200" y="1600200"/>
            <a:ext cx="8229600" cy="4713514"/>
          </a:xfrm>
        </p:spPr>
        <p:txBody>
          <a:bodyPr/>
          <a:lstStyle/>
          <a:p>
            <a:pPr algn="just"/>
            <a:r>
              <a:rPr lang="en-US" dirty="0"/>
              <a:t>Consider the Google login example. We do not need to wait always 10 seconds. We only need to wait until the “password” field becomes visible in the page. Selenium provides the class </a:t>
            </a:r>
            <a:r>
              <a:rPr lang="en-US" dirty="0">
                <a:solidFill>
                  <a:srgbClr val="0000FF"/>
                </a:solidFill>
              </a:rPr>
              <a:t>ExpectedCondition</a:t>
            </a:r>
            <a:r>
              <a:rPr lang="en-US" dirty="0"/>
              <a:t> for this purpose.</a:t>
            </a:r>
          </a:p>
        </p:txBody>
      </p:sp>
      <p:sp>
        <p:nvSpPr>
          <p:cNvPr id="6" name="TextBox 5"/>
          <p:cNvSpPr txBox="1"/>
          <p:nvPr/>
        </p:nvSpPr>
        <p:spPr>
          <a:xfrm>
            <a:off x="990600" y="5688191"/>
            <a:ext cx="69342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a:t>ExplicitWaitGoogleLogin.java</a:t>
            </a:r>
          </a:p>
        </p:txBody>
      </p:sp>
    </p:spTree>
    <p:extLst>
      <p:ext uri="{BB962C8B-B14F-4D97-AF65-F5344CB8AC3E}">
        <p14:creationId xmlns:p14="http://schemas.microsoft.com/office/powerpoint/2010/main" val="689046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Broken Links</a:t>
            </a:r>
          </a:p>
        </p:txBody>
      </p:sp>
      <p:sp>
        <p:nvSpPr>
          <p:cNvPr id="5" name="Content Placeholder 4"/>
          <p:cNvSpPr>
            <a:spLocks noGrp="1"/>
          </p:cNvSpPr>
          <p:nvPr>
            <p:ph idx="1"/>
          </p:nvPr>
        </p:nvSpPr>
        <p:spPr>
          <a:xfrm>
            <a:off x="457200" y="1600200"/>
            <a:ext cx="8229600" cy="4713514"/>
          </a:xfrm>
        </p:spPr>
        <p:txBody>
          <a:bodyPr/>
          <a:lstStyle/>
          <a:p>
            <a:pPr algn="just"/>
            <a:r>
              <a:rPr lang="en-US" dirty="0"/>
              <a:t>Finding and clicking all links still require a human observer to check what is happening with the software. It will be useful if all links are checked automatically for potential breakage.</a:t>
            </a:r>
          </a:p>
        </p:txBody>
      </p:sp>
      <p:sp>
        <p:nvSpPr>
          <p:cNvPr id="6" name="TextBox 5"/>
          <p:cNvSpPr txBox="1"/>
          <p:nvPr/>
        </p:nvSpPr>
        <p:spPr>
          <a:xfrm>
            <a:off x="990600" y="5688191"/>
            <a:ext cx="69342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a:t>BrokenLinkFinder.java</a:t>
            </a:r>
          </a:p>
        </p:txBody>
      </p:sp>
    </p:spTree>
    <p:extLst>
      <p:ext uri="{BB962C8B-B14F-4D97-AF65-F5344CB8AC3E}">
        <p14:creationId xmlns:p14="http://schemas.microsoft.com/office/powerpoint/2010/main" val="2451808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1.1</a:t>
            </a:r>
          </a:p>
        </p:txBody>
      </p:sp>
      <p:sp>
        <p:nvSpPr>
          <p:cNvPr id="5" name="Content Placeholder 4"/>
          <p:cNvSpPr>
            <a:spLocks noGrp="1"/>
          </p:cNvSpPr>
          <p:nvPr>
            <p:ph idx="1"/>
          </p:nvPr>
        </p:nvSpPr>
        <p:spPr>
          <a:xfrm>
            <a:off x="457200" y="1600200"/>
            <a:ext cx="8229600" cy="4713514"/>
          </a:xfrm>
        </p:spPr>
        <p:txBody>
          <a:bodyPr/>
          <a:lstStyle/>
          <a:p>
            <a:pPr algn="just"/>
            <a:r>
              <a:rPr lang="en-US" dirty="0"/>
              <a:t>Test the new </a:t>
            </a:r>
            <a:r>
              <a:rPr lang="en-US" dirty="0" err="1"/>
              <a:t>istd.sutd.edu.sg</a:t>
            </a:r>
            <a:r>
              <a:rPr lang="en-US" dirty="0"/>
              <a:t> webpage by randomly clicking links. The process may go on forever.  </a:t>
            </a:r>
          </a:p>
        </p:txBody>
      </p:sp>
      <p:sp>
        <p:nvSpPr>
          <p:cNvPr id="6" name="TextBox 5"/>
          <p:cNvSpPr txBox="1"/>
          <p:nvPr/>
        </p:nvSpPr>
        <p:spPr>
          <a:xfrm>
            <a:off x="990600" y="5688191"/>
            <a:ext cx="69342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a:t>MonkeyTestISTD.java</a:t>
            </a:r>
          </a:p>
        </p:txBody>
      </p:sp>
    </p:spTree>
    <p:extLst>
      <p:ext uri="{BB962C8B-B14F-4D97-AF65-F5344CB8AC3E}">
        <p14:creationId xmlns:p14="http://schemas.microsoft.com/office/powerpoint/2010/main" val="2066730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2508</TotalTime>
  <Words>336</Words>
  <Application>Microsoft Office PowerPoint</Application>
  <PresentationFormat>On-screen Show (4:3)</PresentationFormat>
  <Paragraphs>40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Software Testing  (System Level)</vt:lpstr>
      <vt:lpstr>Web System Testing</vt:lpstr>
      <vt:lpstr>Web System Testing</vt:lpstr>
      <vt:lpstr>Link Objects</vt:lpstr>
      <vt:lpstr>Link Objects</vt:lpstr>
      <vt:lpstr>Filling Button Texts</vt:lpstr>
      <vt:lpstr>Explicit Wait</vt:lpstr>
      <vt:lpstr>Checking Broken Links</vt:lpstr>
      <vt:lpstr>Cohort Exercise 1.1</vt:lpstr>
      <vt:lpstr>Cohort Exercise 1.2</vt:lpstr>
      <vt:lpstr>Cohort Exercise 1.3</vt:lpstr>
      <vt:lpstr>More on Web App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(System Level)</dc:title>
  <dc:creator>Sudipta Chattopadhyay</dc:creator>
  <cp:lastModifiedBy>Lim Keng Hin</cp:lastModifiedBy>
  <cp:revision>14</cp:revision>
  <dcterms:created xsi:type="dcterms:W3CDTF">2019-03-28T14:30:18Z</dcterms:created>
  <dcterms:modified xsi:type="dcterms:W3CDTF">2019-04-19T17:09:22Z</dcterms:modified>
</cp:coreProperties>
</file>