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7"/>
  </p:notesMasterIdLst>
  <p:sldIdLst>
    <p:sldId id="256" r:id="rId2"/>
    <p:sldId id="317" r:id="rId3"/>
    <p:sldId id="260" r:id="rId4"/>
    <p:sldId id="262" r:id="rId5"/>
    <p:sldId id="315" r:id="rId6"/>
    <p:sldId id="316" r:id="rId7"/>
    <p:sldId id="347" r:id="rId8"/>
    <p:sldId id="348" r:id="rId9"/>
    <p:sldId id="349" r:id="rId10"/>
    <p:sldId id="351" r:id="rId11"/>
    <p:sldId id="356" r:id="rId12"/>
    <p:sldId id="357" r:id="rId13"/>
    <p:sldId id="358" r:id="rId14"/>
    <p:sldId id="359" r:id="rId15"/>
    <p:sldId id="261" r:id="rId16"/>
    <p:sldId id="276" r:id="rId17"/>
    <p:sldId id="277" r:id="rId18"/>
    <p:sldId id="278" r:id="rId19"/>
    <p:sldId id="279" r:id="rId20"/>
    <p:sldId id="280" r:id="rId21"/>
    <p:sldId id="281" r:id="rId22"/>
    <p:sldId id="282" r:id="rId23"/>
    <p:sldId id="284" r:id="rId24"/>
    <p:sldId id="285" r:id="rId25"/>
    <p:sldId id="286" r:id="rId26"/>
    <p:sldId id="287" r:id="rId27"/>
    <p:sldId id="288" r:id="rId28"/>
    <p:sldId id="290" r:id="rId29"/>
    <p:sldId id="289" r:id="rId30"/>
    <p:sldId id="291" r:id="rId31"/>
    <p:sldId id="292" r:id="rId32"/>
    <p:sldId id="293" r:id="rId33"/>
    <p:sldId id="294" r:id="rId34"/>
    <p:sldId id="295" r:id="rId35"/>
    <p:sldId id="296" r:id="rId36"/>
    <p:sldId id="297" r:id="rId37"/>
    <p:sldId id="298" r:id="rId38"/>
    <p:sldId id="318" r:id="rId39"/>
    <p:sldId id="319" r:id="rId40"/>
    <p:sldId id="320" r:id="rId41"/>
    <p:sldId id="321" r:id="rId42"/>
    <p:sldId id="323" r:id="rId43"/>
    <p:sldId id="324" r:id="rId44"/>
    <p:sldId id="325" r:id="rId45"/>
    <p:sldId id="326" r:id="rId46"/>
    <p:sldId id="327" r:id="rId47"/>
    <p:sldId id="328" r:id="rId48"/>
    <p:sldId id="329" r:id="rId49"/>
    <p:sldId id="330" r:id="rId50"/>
    <p:sldId id="331" r:id="rId51"/>
    <p:sldId id="332" r:id="rId52"/>
    <p:sldId id="333" r:id="rId53"/>
    <p:sldId id="334" r:id="rId54"/>
    <p:sldId id="335" r:id="rId55"/>
    <p:sldId id="336" r:id="rId56"/>
    <p:sldId id="338" r:id="rId57"/>
    <p:sldId id="339" r:id="rId58"/>
    <p:sldId id="337" r:id="rId59"/>
    <p:sldId id="340" r:id="rId60"/>
    <p:sldId id="345" r:id="rId61"/>
    <p:sldId id="346" r:id="rId62"/>
    <p:sldId id="341" r:id="rId63"/>
    <p:sldId id="342" r:id="rId64"/>
    <p:sldId id="343" r:id="rId65"/>
    <p:sldId id="344" r:id="rId6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4" d="100"/>
          <a:sy n="64" d="100"/>
        </p:scale>
        <p:origin x="1340"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g Hin Lim" userId="f867a7bf-a785-4c22-9b44-b823fdb6f66f" providerId="ADAL" clId="{36A8356E-89C1-4A42-BC13-FB75822EF8CF}"/>
    <pc:docChg chg="delSld">
      <pc:chgData name="Keng Hin Lim" userId="f867a7bf-a785-4c22-9b44-b823fdb6f66f" providerId="ADAL" clId="{36A8356E-89C1-4A42-BC13-FB75822EF8CF}" dt="2019-04-04T02:33:46.824" v="0" actId="2696"/>
      <pc:docMkLst>
        <pc:docMk/>
      </pc:docMkLst>
      <pc:sldChg chg="del">
        <pc:chgData name="Keng Hin Lim" userId="f867a7bf-a785-4c22-9b44-b823fdb6f66f" providerId="ADAL" clId="{36A8356E-89C1-4A42-BC13-FB75822EF8CF}" dt="2019-04-04T02:33:46.824" v="0" actId="2696"/>
        <pc:sldMkLst>
          <pc:docMk/>
          <pc:sldMk cId="1278668503" sldId="32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FCD4CA-C05A-FB41-B318-E5C2A272ABAA}" type="datetimeFigureOut">
              <a:rPr lang="en-US" smtClean="0"/>
              <a:t>4/4/2019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AFAD82-6C06-4941-9550-27BD2ABA3D9A}" type="slidenum">
              <a:rPr lang="en-US" smtClean="0"/>
              <a:t>‹#›</a:t>
            </a:fld>
            <a:endParaRPr lang="en-US"/>
          </a:p>
        </p:txBody>
      </p:sp>
    </p:spTree>
    <p:extLst>
      <p:ext uri="{BB962C8B-B14F-4D97-AF65-F5344CB8AC3E}">
        <p14:creationId xmlns:p14="http://schemas.microsoft.com/office/powerpoint/2010/main" val="11623630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54c5242d1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54c5242d1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Shellshock not only steal data, but may also gain control over the system</a:t>
            </a:r>
            <a:r>
              <a:rPr lang="en-US" baseline="0" dirty="0"/>
              <a:t> and run arbitrary commands. </a:t>
            </a:r>
            <a:r>
              <a:rPr lang="en-US" baseline="0" dirty="0" err="1"/>
              <a:t>Heartbleed</a:t>
            </a:r>
            <a:r>
              <a:rPr lang="en-US" baseline="0" dirty="0"/>
              <a:t> returns the memory of the server with long length and short payload. The bound check can be enforced to prevent this bug. </a:t>
            </a:r>
            <a:r>
              <a:rPr lang="en-US" baseline="0" dirty="0" err="1"/>
              <a:t>Stagefright</a:t>
            </a:r>
            <a:r>
              <a:rPr lang="en-US" baseline="0" dirty="0"/>
              <a:t> causes buffer overflow of 3gpp metadata fields and is exposed to arbitrary code execution.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cc4ddfce6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cc4ddfce6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cc4ddfce6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cc4ddfce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AFAD82-6C06-4941-9550-27BD2ABA3D9A}" type="slidenum">
              <a:rPr lang="en-US" smtClean="0"/>
              <a:t>29</a:t>
            </a:fld>
            <a:endParaRPr lang="en-US"/>
          </a:p>
        </p:txBody>
      </p:sp>
    </p:spTree>
    <p:extLst>
      <p:ext uri="{BB962C8B-B14F-4D97-AF65-F5344CB8AC3E}">
        <p14:creationId xmlns:p14="http://schemas.microsoft.com/office/powerpoint/2010/main" val="3550954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cc4ddfce6_0_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cc4ddfce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cc4ddfce6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cc4ddfce6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cc4ddfce6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cc4ddfce6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cc4ddfce6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cc4ddfce6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cc4ddfce6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cc4ddfce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cc4ddfce6_0_1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cc4ddfce6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cc4ddfce6_0_1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cc4ddfce6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55a5d3e6a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55a5d3e6a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cc4ddfce6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cc4ddfce6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cc4ddfce6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cc4ddfce6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cc4ddfce6_0_1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cc4ddfce6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40fa1bc3d4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40fa1bc3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40fa1bc3d4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40fa1bc3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ce85eba19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ce85eba1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ce85eba19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ce85eba1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3ce85eba19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3ce85eba1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ce85eba1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ce85eba1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3ce85eba19_0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3ce85eba1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55a5d3e6a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55a5d3e6a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ce85eba19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ce85eba19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3ce85eba19_0_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3ce85eba19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ce85eba19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ce85eba19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AFAD82-6C06-4941-9550-27BD2ABA3D9A}" type="slidenum">
              <a:rPr lang="en-US" smtClean="0"/>
              <a:t>60</a:t>
            </a:fld>
            <a:endParaRPr lang="en-US"/>
          </a:p>
        </p:txBody>
      </p:sp>
    </p:spTree>
    <p:extLst>
      <p:ext uri="{BB962C8B-B14F-4D97-AF65-F5344CB8AC3E}">
        <p14:creationId xmlns:p14="http://schemas.microsoft.com/office/powerpoint/2010/main" val="23999596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AFAD82-6C06-4941-9550-27BD2ABA3D9A}" type="slidenum">
              <a:rPr lang="en-US" smtClean="0"/>
              <a:t>61</a:t>
            </a:fld>
            <a:endParaRPr lang="en-US"/>
          </a:p>
        </p:txBody>
      </p:sp>
    </p:spTree>
    <p:extLst>
      <p:ext uri="{BB962C8B-B14F-4D97-AF65-F5344CB8AC3E}">
        <p14:creationId xmlns:p14="http://schemas.microsoft.com/office/powerpoint/2010/main" val="23999596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ce85eba19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ce85eba19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3ce85eba19_0_1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3ce85eba19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8d3f1df7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8d3f1df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cc4ddfce6_0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cc4ddfce6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cc4ddfce6_0_2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cc4ddfce6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cc4ddfce6_0_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cc4ddfce6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cc4ddfce6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cc4ddfce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cc4ddfce6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cc4ddfce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8D371A6-B6CA-0B48-89B4-BD447C86EB0F}"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B6B1A-DF26-F04A-BBCE-A2F1B1A3B3AF}" type="slidenum">
              <a:rPr lang="en-US" smtClean="0"/>
              <a:t>‹#›</a:t>
            </a:fld>
            <a:endParaRPr lang="en-US"/>
          </a:p>
        </p:txBody>
      </p:sp>
    </p:spTree>
    <p:extLst>
      <p:ext uri="{BB962C8B-B14F-4D97-AF65-F5344CB8AC3E}">
        <p14:creationId xmlns:p14="http://schemas.microsoft.com/office/powerpoint/2010/main" val="1580169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D371A6-B6CA-0B48-89B4-BD447C86EB0F}"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B6B1A-DF26-F04A-BBCE-A2F1B1A3B3AF}" type="slidenum">
              <a:rPr lang="en-US" smtClean="0"/>
              <a:t>‹#›</a:t>
            </a:fld>
            <a:endParaRPr lang="en-US"/>
          </a:p>
        </p:txBody>
      </p:sp>
    </p:spTree>
    <p:extLst>
      <p:ext uri="{BB962C8B-B14F-4D97-AF65-F5344CB8AC3E}">
        <p14:creationId xmlns:p14="http://schemas.microsoft.com/office/powerpoint/2010/main" val="4254428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D371A6-B6CA-0B48-89B4-BD447C86EB0F}"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B6B1A-DF26-F04A-BBCE-A2F1B1A3B3AF}" type="slidenum">
              <a:rPr lang="en-US" smtClean="0"/>
              <a:t>‹#›</a:t>
            </a:fld>
            <a:endParaRPr lang="en-US"/>
          </a:p>
        </p:txBody>
      </p:sp>
    </p:spTree>
    <p:extLst>
      <p:ext uri="{BB962C8B-B14F-4D97-AF65-F5344CB8AC3E}">
        <p14:creationId xmlns:p14="http://schemas.microsoft.com/office/powerpoint/2010/main" val="986733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311700" y="421233"/>
            <a:ext cx="8520600" cy="11084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Economica"/>
              <a:buNone/>
              <a:defRPr sz="4200" b="0" i="0" u="none" strike="noStrike" cap="none">
                <a:solidFill>
                  <a:schemeClr val="dk1"/>
                </a:solidFill>
                <a:latin typeface="Economica"/>
                <a:ea typeface="Economica"/>
                <a:cs typeface="Economica"/>
                <a:sym typeface="Economica"/>
              </a:defRPr>
            </a:lvl1pPr>
            <a:lvl2pPr lvl="1"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2pPr>
            <a:lvl3pPr lvl="2"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3pPr>
            <a:lvl4pPr lvl="3"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4pPr>
            <a:lvl5pPr lvl="4"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5pPr>
            <a:lvl6pPr lvl="5"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6pPr>
            <a:lvl7pPr lvl="6"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7pPr>
            <a:lvl8pPr lvl="7"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8pPr>
            <a:lvl9pPr lvl="8"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9pPr>
          </a:lstStyle>
          <a:p>
            <a:endParaRPr/>
          </a:p>
        </p:txBody>
      </p:sp>
      <p:sp>
        <p:nvSpPr>
          <p:cNvPr id="39" name="Google Shape;39;p7"/>
          <p:cNvSpPr txBox="1">
            <a:spLocks noGrp="1"/>
          </p:cNvSpPr>
          <p:nvPr>
            <p:ph type="body" idx="1"/>
          </p:nvPr>
        </p:nvSpPr>
        <p:spPr>
          <a:xfrm>
            <a:off x="311700" y="1633633"/>
            <a:ext cx="3999900" cy="44720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1pPr>
            <a:lvl2pPr marL="914400" marR="0" lvl="1" indent="-304800"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2pPr>
            <a:lvl3pPr marL="1371600" marR="0" lvl="2" indent="-304800"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3pPr>
            <a:lvl4pPr marL="1828800" marR="0" lvl="3" indent="-304800"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4pPr>
            <a:lvl5pPr marL="2286000" marR="0" lvl="4" indent="-304800"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5pPr>
            <a:lvl6pPr marL="2743200" marR="0" lvl="5" indent="-304800"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6pPr>
            <a:lvl7pPr marL="3200400" marR="0" lvl="6" indent="-304800"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7pPr>
            <a:lvl8pPr marL="3657600" marR="0" lvl="7" indent="-304800"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8pPr>
            <a:lvl9pPr marL="4114800" marR="0" lvl="8" indent="-304800" algn="l" rtl="0">
              <a:lnSpc>
                <a:spcPct val="115000"/>
              </a:lnSpc>
              <a:spcBef>
                <a:spcPts val="1600"/>
              </a:spcBef>
              <a:spcAft>
                <a:spcPts val="160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9pPr>
          </a:lstStyle>
          <a:p>
            <a:endParaRPr/>
          </a:p>
        </p:txBody>
      </p:sp>
      <p:sp>
        <p:nvSpPr>
          <p:cNvPr id="40" name="Google Shape;40;p7"/>
          <p:cNvSpPr txBox="1">
            <a:spLocks noGrp="1"/>
          </p:cNvSpPr>
          <p:nvPr>
            <p:ph type="body" idx="2"/>
          </p:nvPr>
        </p:nvSpPr>
        <p:spPr>
          <a:xfrm>
            <a:off x="4832400" y="1633633"/>
            <a:ext cx="3999900" cy="44720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1pPr>
            <a:lvl2pPr marL="914400" marR="0" lvl="1" indent="-304800"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2pPr>
            <a:lvl3pPr marL="1371600" marR="0" lvl="2" indent="-304800"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3pPr>
            <a:lvl4pPr marL="1828800" marR="0" lvl="3" indent="-304800"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4pPr>
            <a:lvl5pPr marL="2286000" marR="0" lvl="4" indent="-304800"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5pPr>
            <a:lvl6pPr marL="2743200" marR="0" lvl="5" indent="-304800"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6pPr>
            <a:lvl7pPr marL="3200400" marR="0" lvl="6" indent="-304800"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7pPr>
            <a:lvl8pPr marL="3657600" marR="0" lvl="7" indent="-304800"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8pPr>
            <a:lvl9pPr marL="4114800" marR="0" lvl="8" indent="-304800" algn="l" rtl="0">
              <a:lnSpc>
                <a:spcPct val="115000"/>
              </a:lnSpc>
              <a:spcBef>
                <a:spcPts val="1600"/>
              </a:spcBef>
              <a:spcAft>
                <a:spcPts val="160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9pPr>
          </a:lstStyle>
          <a:p>
            <a:endParaRPr/>
          </a:p>
        </p:txBody>
      </p:sp>
      <p:sp>
        <p:nvSpPr>
          <p:cNvPr id="41" name="Google Shape;41;p7"/>
          <p:cNvSpPr txBox="1">
            <a:spLocks noGrp="1"/>
          </p:cNvSpPr>
          <p:nvPr>
            <p:ph type="sldNum" idx="12"/>
          </p:nvPr>
        </p:nvSpPr>
        <p:spPr>
          <a:xfrm>
            <a:off x="8472457" y="6217621"/>
            <a:ext cx="548700" cy="5248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45878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3"/>
          <p:cNvSpPr/>
          <p:nvPr/>
        </p:nvSpPr>
        <p:spPr>
          <a:xfrm>
            <a:off x="0" y="6727600"/>
            <a:ext cx="9144000" cy="13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7" name="Google Shape;17;p3"/>
          <p:cNvSpPr txBox="1">
            <a:spLocks noGrp="1"/>
          </p:cNvSpPr>
          <p:nvPr>
            <p:ph type="title"/>
          </p:nvPr>
        </p:nvSpPr>
        <p:spPr>
          <a:xfrm>
            <a:off x="311700" y="421233"/>
            <a:ext cx="8520600" cy="11084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Economica"/>
              <a:buNone/>
              <a:defRPr sz="4200" b="0" i="0" u="none" strike="noStrike" cap="none">
                <a:solidFill>
                  <a:schemeClr val="dk1"/>
                </a:solidFill>
                <a:latin typeface="Economica"/>
                <a:ea typeface="Economica"/>
                <a:cs typeface="Economica"/>
                <a:sym typeface="Economica"/>
              </a:defRPr>
            </a:lvl1pPr>
            <a:lvl2pPr lvl="1"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2pPr>
            <a:lvl3pPr lvl="2"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3pPr>
            <a:lvl4pPr lvl="3"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4pPr>
            <a:lvl5pPr lvl="4"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5pPr>
            <a:lvl6pPr lvl="5"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6pPr>
            <a:lvl7pPr lvl="6"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7pPr>
            <a:lvl8pPr lvl="7"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8pPr>
            <a:lvl9pPr lvl="8" indent="0">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9pPr>
          </a:lstStyle>
          <a:p>
            <a:endParaRPr/>
          </a:p>
        </p:txBody>
      </p:sp>
      <p:sp>
        <p:nvSpPr>
          <p:cNvPr id="18" name="Google Shape;18;p3"/>
          <p:cNvSpPr txBox="1">
            <a:spLocks noGrp="1"/>
          </p:cNvSpPr>
          <p:nvPr>
            <p:ph type="body" idx="1"/>
          </p:nvPr>
        </p:nvSpPr>
        <p:spPr>
          <a:xfrm>
            <a:off x="311700" y="1633633"/>
            <a:ext cx="8520600" cy="44720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endParaRPr/>
          </a:p>
        </p:txBody>
      </p:sp>
      <p:sp>
        <p:nvSpPr>
          <p:cNvPr id="19" name="Google Shape;19;p3"/>
          <p:cNvSpPr txBox="1">
            <a:spLocks noGrp="1"/>
          </p:cNvSpPr>
          <p:nvPr>
            <p:ph type="sldNum" idx="12"/>
          </p:nvPr>
        </p:nvSpPr>
        <p:spPr>
          <a:xfrm>
            <a:off x="8472457" y="6217621"/>
            <a:ext cx="548700" cy="5248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50771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D371A6-B6CA-0B48-89B4-BD447C86EB0F}"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B6B1A-DF26-F04A-BBCE-A2F1B1A3B3AF}" type="slidenum">
              <a:rPr lang="en-US" smtClean="0"/>
              <a:t>‹#›</a:t>
            </a:fld>
            <a:endParaRPr lang="en-US"/>
          </a:p>
        </p:txBody>
      </p:sp>
    </p:spTree>
    <p:extLst>
      <p:ext uri="{BB962C8B-B14F-4D97-AF65-F5344CB8AC3E}">
        <p14:creationId xmlns:p14="http://schemas.microsoft.com/office/powerpoint/2010/main" val="478061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D371A6-B6CA-0B48-89B4-BD447C86EB0F}"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B6B1A-DF26-F04A-BBCE-A2F1B1A3B3AF}" type="slidenum">
              <a:rPr lang="en-US" smtClean="0"/>
              <a:t>‹#›</a:t>
            </a:fld>
            <a:endParaRPr lang="en-US"/>
          </a:p>
        </p:txBody>
      </p:sp>
    </p:spTree>
    <p:extLst>
      <p:ext uri="{BB962C8B-B14F-4D97-AF65-F5344CB8AC3E}">
        <p14:creationId xmlns:p14="http://schemas.microsoft.com/office/powerpoint/2010/main" val="3936645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8D371A6-B6CA-0B48-89B4-BD447C86EB0F}" type="datetimeFigureOut">
              <a:rPr lang="en-US" smtClean="0"/>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B6B1A-DF26-F04A-BBCE-A2F1B1A3B3AF}" type="slidenum">
              <a:rPr lang="en-US" smtClean="0"/>
              <a:t>‹#›</a:t>
            </a:fld>
            <a:endParaRPr lang="en-US"/>
          </a:p>
        </p:txBody>
      </p:sp>
    </p:spTree>
    <p:extLst>
      <p:ext uri="{BB962C8B-B14F-4D97-AF65-F5344CB8AC3E}">
        <p14:creationId xmlns:p14="http://schemas.microsoft.com/office/powerpoint/2010/main" val="648205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D371A6-B6CA-0B48-89B4-BD447C86EB0F}" type="datetimeFigureOut">
              <a:rPr lang="en-US" smtClean="0"/>
              <a:t>4/4/2019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AB6B1A-DF26-F04A-BBCE-A2F1B1A3B3AF}" type="slidenum">
              <a:rPr lang="en-US" smtClean="0"/>
              <a:t>‹#›</a:t>
            </a:fld>
            <a:endParaRPr lang="en-US"/>
          </a:p>
        </p:txBody>
      </p:sp>
    </p:spTree>
    <p:extLst>
      <p:ext uri="{BB962C8B-B14F-4D97-AF65-F5344CB8AC3E}">
        <p14:creationId xmlns:p14="http://schemas.microsoft.com/office/powerpoint/2010/main" val="2096876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8D371A6-B6CA-0B48-89B4-BD447C86EB0F}" type="datetimeFigureOut">
              <a:rPr lang="en-US" smtClean="0"/>
              <a:t>4/4/2019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AB6B1A-DF26-F04A-BBCE-A2F1B1A3B3AF}" type="slidenum">
              <a:rPr lang="en-US" smtClean="0"/>
              <a:t>‹#›</a:t>
            </a:fld>
            <a:endParaRPr lang="en-US"/>
          </a:p>
        </p:txBody>
      </p:sp>
    </p:spTree>
    <p:extLst>
      <p:ext uri="{BB962C8B-B14F-4D97-AF65-F5344CB8AC3E}">
        <p14:creationId xmlns:p14="http://schemas.microsoft.com/office/powerpoint/2010/main" val="1868384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D371A6-B6CA-0B48-89B4-BD447C86EB0F}" type="datetimeFigureOut">
              <a:rPr lang="en-US" smtClean="0"/>
              <a:t>4/4/2019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AB6B1A-DF26-F04A-BBCE-A2F1B1A3B3AF}" type="slidenum">
              <a:rPr lang="en-US" smtClean="0"/>
              <a:t>‹#›</a:t>
            </a:fld>
            <a:endParaRPr lang="en-US"/>
          </a:p>
        </p:txBody>
      </p:sp>
    </p:spTree>
    <p:extLst>
      <p:ext uri="{BB962C8B-B14F-4D97-AF65-F5344CB8AC3E}">
        <p14:creationId xmlns:p14="http://schemas.microsoft.com/office/powerpoint/2010/main" val="1059275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D371A6-B6CA-0B48-89B4-BD447C86EB0F}" type="datetimeFigureOut">
              <a:rPr lang="en-US" smtClean="0"/>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B6B1A-DF26-F04A-BBCE-A2F1B1A3B3AF}" type="slidenum">
              <a:rPr lang="en-US" smtClean="0"/>
              <a:t>‹#›</a:t>
            </a:fld>
            <a:endParaRPr lang="en-US"/>
          </a:p>
        </p:txBody>
      </p:sp>
    </p:spTree>
    <p:extLst>
      <p:ext uri="{BB962C8B-B14F-4D97-AF65-F5344CB8AC3E}">
        <p14:creationId xmlns:p14="http://schemas.microsoft.com/office/powerpoint/2010/main" val="2969271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D371A6-B6CA-0B48-89B4-BD447C86EB0F}" type="datetimeFigureOut">
              <a:rPr lang="en-US" smtClean="0"/>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B6B1A-DF26-F04A-BBCE-A2F1B1A3B3AF}" type="slidenum">
              <a:rPr lang="en-US" smtClean="0"/>
              <a:t>‹#›</a:t>
            </a:fld>
            <a:endParaRPr lang="en-US"/>
          </a:p>
        </p:txBody>
      </p:sp>
    </p:spTree>
    <p:extLst>
      <p:ext uri="{BB962C8B-B14F-4D97-AF65-F5344CB8AC3E}">
        <p14:creationId xmlns:p14="http://schemas.microsoft.com/office/powerpoint/2010/main" val="3097846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D371A6-B6CA-0B48-89B4-BD447C86EB0F}" type="datetimeFigureOut">
              <a:rPr lang="en-US" smtClean="0"/>
              <a:t>4/4/2019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AB6B1A-DF26-F04A-BBCE-A2F1B1A3B3AF}" type="slidenum">
              <a:rPr lang="en-US" smtClean="0"/>
              <a:t>‹#›</a:t>
            </a:fld>
            <a:endParaRPr lang="en-US"/>
          </a:p>
        </p:txBody>
      </p:sp>
    </p:spTree>
    <p:extLst>
      <p:ext uri="{BB962C8B-B14F-4D97-AF65-F5344CB8AC3E}">
        <p14:creationId xmlns:p14="http://schemas.microsoft.com/office/powerpoint/2010/main" val="161403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Software_testing"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hyperlink" Target="https://en.wikipedia.org/wiki/Random_data"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hyperlink" Target="https://cve.mitre.org/cgi-bin/cvename.cgi?name=CVE-2014-6271" TargetMode="External"/><Relationship Id="rId5" Type="http://schemas.openxmlformats.org/officeDocument/2006/relationships/image" Target="../media/image2.png"/><Relationship Id="rId4" Type="http://schemas.openxmlformats.org/officeDocument/2006/relationships/hyperlink" Target="https://cve.mitre.org/cgi-bin/cvename.cgi?name=cve-2014-016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hyperlink" Target="https://github.com/EvoSuite/evosuite/releases/download/v1.0.6/evosuite-1.0.6.jar"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en.wikipedia.org/wiki/Security_bug" TargetMode="External"/><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hyperlink" Target="https://en.wikipedia.org/wiki/Transport_Layer_Security" TargetMode="External"/><Relationship Id="rId5" Type="http://schemas.openxmlformats.org/officeDocument/2006/relationships/hyperlink" Target="https://en.wikipedia.org/wiki/Cryptography" TargetMode="External"/><Relationship Id="rId4" Type="http://schemas.openxmlformats.org/officeDocument/2006/relationships/hyperlink" Target="https://en.wikipedia.org/wiki/OpenSSL"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Software Testing </a:t>
            </a:r>
            <a:br>
              <a:rPr lang="en-US" dirty="0"/>
            </a:br>
            <a:r>
              <a:rPr lang="en-US" dirty="0"/>
              <a:t>(Advanced Part II)</a:t>
            </a:r>
          </a:p>
        </p:txBody>
      </p:sp>
      <p:sp>
        <p:nvSpPr>
          <p:cNvPr id="3" name="Subtitle 2"/>
          <p:cNvSpPr>
            <a:spLocks noGrp="1"/>
          </p:cNvSpPr>
          <p:nvPr>
            <p:ph type="subTitle" idx="1"/>
          </p:nvPr>
        </p:nvSpPr>
        <p:spPr/>
        <p:txBody>
          <a:bodyPr/>
          <a:lstStyle/>
          <a:p>
            <a:r>
              <a:rPr lang="en-US" dirty="0"/>
              <a:t>Week 10</a:t>
            </a:r>
          </a:p>
        </p:txBody>
      </p:sp>
    </p:spTree>
    <p:extLst>
      <p:ext uri="{BB962C8B-B14F-4D97-AF65-F5344CB8AC3E}">
        <p14:creationId xmlns:p14="http://schemas.microsoft.com/office/powerpoint/2010/main" val="2804387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421233"/>
            <a:ext cx="8520600" cy="110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Security Relevant Testing</a:t>
            </a:r>
            <a:endParaRPr/>
          </a:p>
        </p:txBody>
      </p:sp>
      <p:sp>
        <p:nvSpPr>
          <p:cNvPr id="100" name="Google Shape;100;p19"/>
          <p:cNvSpPr txBox="1">
            <a:spLocks noGrp="1"/>
          </p:cNvSpPr>
          <p:nvPr>
            <p:ph type="body" idx="1"/>
          </p:nvPr>
        </p:nvSpPr>
        <p:spPr>
          <a:xfrm>
            <a:off x="311700" y="1633633"/>
            <a:ext cx="8520600" cy="447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Testing remains an effective way of checking functional correctness and security of systems.</a:t>
            </a:r>
            <a:endParaRPr/>
          </a:p>
          <a:p>
            <a:pPr marL="457200" lvl="0" indent="-342900" algn="l" rtl="0">
              <a:spcBef>
                <a:spcPts val="1600"/>
              </a:spcBef>
              <a:spcAft>
                <a:spcPts val="0"/>
              </a:spcAft>
              <a:buSzPts val="1800"/>
              <a:buChar char="●"/>
            </a:pPr>
            <a:r>
              <a:rPr lang="en"/>
              <a:t>Penetration testing</a:t>
            </a:r>
            <a:endParaRPr/>
          </a:p>
          <a:p>
            <a:pPr marL="457200" lvl="0" indent="-342900" algn="l" rtl="0">
              <a:spcBef>
                <a:spcPts val="0"/>
              </a:spcBef>
              <a:spcAft>
                <a:spcPts val="0"/>
              </a:spcAft>
              <a:buSzPts val="1800"/>
              <a:buChar char="●"/>
            </a:pPr>
            <a:r>
              <a:rPr lang="en"/>
              <a:t>Fuzzing</a:t>
            </a:r>
            <a:endParaRPr/>
          </a:p>
          <a:p>
            <a:pPr marL="457200" lvl="0" indent="-342900" algn="l" rtl="0">
              <a:spcBef>
                <a:spcPts val="0"/>
              </a:spcBef>
              <a:spcAft>
                <a:spcPts val="0"/>
              </a:spcAft>
              <a:buSzPts val="1800"/>
              <a:buChar char="●"/>
            </a:pPr>
            <a:r>
              <a:rPr lang="en"/>
              <a:t>Systematic testing</a:t>
            </a:r>
            <a:endParaRPr/>
          </a:p>
          <a:p>
            <a:pPr marL="457200" lvl="0" indent="-342900" algn="l" rtl="0">
              <a:spcBef>
                <a:spcPts val="0"/>
              </a:spcBef>
              <a:spcAft>
                <a:spcPts val="0"/>
              </a:spcAft>
              <a:buSzPts val="1800"/>
              <a:buChar char="●"/>
            </a:pPr>
            <a:r>
              <a:rPr lang="en"/>
              <a:t>...</a:t>
            </a:r>
            <a:endParaRPr/>
          </a:p>
        </p:txBody>
      </p:sp>
    </p:spTree>
    <p:extLst>
      <p:ext uri="{BB962C8B-B14F-4D97-AF65-F5344CB8AC3E}">
        <p14:creationId xmlns:p14="http://schemas.microsoft.com/office/powerpoint/2010/main" val="2876617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421233"/>
            <a:ext cx="8520600" cy="110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Fuzzing</a:t>
            </a:r>
            <a:endParaRPr/>
          </a:p>
        </p:txBody>
      </p:sp>
      <p:sp>
        <p:nvSpPr>
          <p:cNvPr id="132" name="Google Shape;132;p24"/>
          <p:cNvSpPr txBox="1">
            <a:spLocks noGrp="1"/>
          </p:cNvSpPr>
          <p:nvPr>
            <p:ph type="body" idx="1"/>
          </p:nvPr>
        </p:nvSpPr>
        <p:spPr>
          <a:xfrm>
            <a:off x="311700" y="1633633"/>
            <a:ext cx="8520600" cy="44720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a:t>Fuzzing or fuzz testing is an automated </a:t>
            </a:r>
            <a:r>
              <a:rPr lang="en">
                <a:uFill>
                  <a:noFill/>
                </a:uFill>
                <a:hlinkClick r:id="rId3"/>
              </a:rPr>
              <a:t>software testing</a:t>
            </a:r>
            <a:r>
              <a:rPr lang="en"/>
              <a:t> technique that involves providing invalid, unexpected, or </a:t>
            </a:r>
            <a:r>
              <a:rPr lang="en">
                <a:uFill>
                  <a:noFill/>
                </a:uFill>
                <a:hlinkClick r:id="rId4"/>
              </a:rPr>
              <a:t>random data</a:t>
            </a:r>
            <a:r>
              <a:rPr lang="en"/>
              <a:t> as inputs to a computer program. </a:t>
            </a:r>
            <a:endParaRPr/>
          </a:p>
          <a:p>
            <a:pPr marL="457200" marR="0" lvl="0" indent="-342900" algn="l" rtl="0">
              <a:lnSpc>
                <a:spcPct val="115000"/>
              </a:lnSpc>
              <a:spcBef>
                <a:spcPts val="1600"/>
              </a:spcBef>
              <a:spcAft>
                <a:spcPts val="0"/>
              </a:spcAft>
              <a:buSzPts val="1800"/>
              <a:buChar char="●"/>
            </a:pPr>
            <a:r>
              <a:rPr lang="en"/>
              <a:t>Very long or completely blank strings</a:t>
            </a:r>
            <a:endParaRPr/>
          </a:p>
          <a:p>
            <a:pPr marL="457200" marR="0" lvl="0" indent="-342900" algn="l" rtl="0">
              <a:lnSpc>
                <a:spcPct val="115000"/>
              </a:lnSpc>
              <a:spcBef>
                <a:spcPts val="0"/>
              </a:spcBef>
              <a:spcAft>
                <a:spcPts val="0"/>
              </a:spcAft>
              <a:buSzPts val="1800"/>
              <a:buChar char="●"/>
            </a:pPr>
            <a:r>
              <a:rPr lang="en"/>
              <a:t>Maximum and minimum values for integers </a:t>
            </a:r>
            <a:endParaRPr/>
          </a:p>
          <a:p>
            <a:pPr marL="457200" marR="0" lvl="0" indent="-342900" algn="l" rtl="0">
              <a:lnSpc>
                <a:spcPct val="115000"/>
              </a:lnSpc>
              <a:spcBef>
                <a:spcPts val="0"/>
              </a:spcBef>
              <a:spcAft>
                <a:spcPts val="0"/>
              </a:spcAft>
              <a:buSzPts val="1800"/>
              <a:buChar char="●"/>
            </a:pPr>
            <a:r>
              <a:rPr lang="en"/>
              <a:t>Null characters, new line characters, semi-colons</a:t>
            </a:r>
            <a:endParaRPr/>
          </a:p>
          <a:p>
            <a:pPr marL="457200" marR="0" lvl="0" indent="-342900" algn="l" rtl="0">
              <a:lnSpc>
                <a:spcPct val="115000"/>
              </a:lnSpc>
              <a:spcBef>
                <a:spcPts val="0"/>
              </a:spcBef>
              <a:spcAft>
                <a:spcPts val="0"/>
              </a:spcAft>
              <a:buSzPts val="1800"/>
              <a:buChar char="●"/>
            </a:pPr>
            <a:r>
              <a:rPr lang="en"/>
              <a:t>Format string values (%n, %s, etc.)</a:t>
            </a:r>
            <a:endParaRPr/>
          </a:p>
          <a:p>
            <a:pPr marL="0" marR="0" lvl="0" indent="0" algn="l" rtl="0">
              <a:lnSpc>
                <a:spcPct val="115000"/>
              </a:lnSpc>
              <a:spcBef>
                <a:spcPts val="1600"/>
              </a:spcBef>
              <a:spcAft>
                <a:spcPts val="1600"/>
              </a:spcAft>
              <a:buNone/>
            </a:pPr>
            <a:r>
              <a:rPr lang="en"/>
              <a:t>Fuzzing aims to identify test inputs which reveal exploitable vulnerabilities. </a:t>
            </a:r>
            <a:endParaRPr/>
          </a:p>
        </p:txBody>
      </p:sp>
      <p:sp>
        <p:nvSpPr>
          <p:cNvPr id="133" name="Google Shape;133;p24"/>
          <p:cNvSpPr/>
          <p:nvPr/>
        </p:nvSpPr>
        <p:spPr>
          <a:xfrm>
            <a:off x="5503333" y="5309810"/>
            <a:ext cx="3195842" cy="1071057"/>
          </a:xfrm>
          <a:prstGeom prst="wedgeRoundRectCallout">
            <a:avLst>
              <a:gd name="adj1" fmla="val 41501"/>
              <a:gd name="adj2" fmla="val 69585"/>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Programmers often think in term of valid inputs!</a:t>
            </a:r>
            <a:endParaRPr dirty="0"/>
          </a:p>
        </p:txBody>
      </p:sp>
    </p:spTree>
    <p:extLst>
      <p:ext uri="{BB962C8B-B14F-4D97-AF65-F5344CB8AC3E}">
        <p14:creationId xmlns:p14="http://schemas.microsoft.com/office/powerpoint/2010/main" val="3402208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311700" y="421233"/>
            <a:ext cx="8520600" cy="110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Why Fuzzing</a:t>
            </a:r>
            <a:endParaRPr/>
          </a:p>
        </p:txBody>
      </p:sp>
      <p:sp>
        <p:nvSpPr>
          <p:cNvPr id="139" name="Google Shape;139;p25"/>
          <p:cNvSpPr txBox="1">
            <a:spLocks noGrp="1"/>
          </p:cNvSpPr>
          <p:nvPr>
            <p:ph type="body" idx="1"/>
          </p:nvPr>
        </p:nvSpPr>
        <p:spPr>
          <a:xfrm>
            <a:off x="311700" y="1633633"/>
            <a:ext cx="8520600" cy="4472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 study found that one-quarter to one-third of all utilities on every UNIX system that the evaluators could get their hands on would crash in the presence of random input.</a:t>
            </a:r>
            <a:endParaRPr/>
          </a:p>
          <a:p>
            <a:pPr marL="457200" marR="0" lvl="0" indent="-342900" algn="l" rtl="0">
              <a:lnSpc>
                <a:spcPct val="115000"/>
              </a:lnSpc>
              <a:spcBef>
                <a:spcPts val="0"/>
              </a:spcBef>
              <a:spcAft>
                <a:spcPts val="0"/>
              </a:spcAft>
              <a:buSzPts val="1800"/>
              <a:buChar char="●"/>
            </a:pPr>
            <a:r>
              <a:rPr lang="en"/>
              <a:t>A study that looked at 30 different Windows applications found that 21% of programs crashed and 24% hung when sent random mouse and keyboard input, and every single application crashed or hung when sent random Windows event messages.</a:t>
            </a:r>
            <a:endParaRPr/>
          </a:p>
          <a:p>
            <a:pPr marL="457200" marR="0" lvl="0" indent="-342900" algn="l" rtl="0">
              <a:lnSpc>
                <a:spcPct val="115000"/>
              </a:lnSpc>
              <a:spcBef>
                <a:spcPts val="0"/>
              </a:spcBef>
              <a:spcAft>
                <a:spcPts val="0"/>
              </a:spcAft>
              <a:buSzPts val="1800"/>
              <a:buChar char="●"/>
            </a:pPr>
            <a:r>
              <a:rPr lang="en"/>
              <a:t>A study found that OS X applications, including Acrobat Reader, Apple Mail, Firefox, iChat, iTunes, MS Office, Opera, and Xcode, were even worse than the Windows ones.</a:t>
            </a:r>
            <a:endParaRPr/>
          </a:p>
        </p:txBody>
      </p:sp>
    </p:spTree>
    <p:extLst>
      <p:ext uri="{BB962C8B-B14F-4D97-AF65-F5344CB8AC3E}">
        <p14:creationId xmlns:p14="http://schemas.microsoft.com/office/powerpoint/2010/main" val="2650253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421233"/>
            <a:ext cx="8520600" cy="110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Fuzzing: Pros and Cons</a:t>
            </a:r>
            <a:endParaRPr/>
          </a:p>
        </p:txBody>
      </p:sp>
      <p:sp>
        <p:nvSpPr>
          <p:cNvPr id="145" name="Google Shape;145;p26"/>
          <p:cNvSpPr txBox="1">
            <a:spLocks noGrp="1"/>
          </p:cNvSpPr>
          <p:nvPr>
            <p:ph type="body" idx="1"/>
          </p:nvPr>
        </p:nvSpPr>
        <p:spPr>
          <a:xfrm>
            <a:off x="311700" y="1633633"/>
            <a:ext cx="3999900" cy="447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Pros</a:t>
            </a:r>
            <a:endParaRPr b="1"/>
          </a:p>
          <a:p>
            <a:pPr marL="457200" marR="0" lvl="0" indent="-317500" algn="l" rtl="0">
              <a:lnSpc>
                <a:spcPct val="115000"/>
              </a:lnSpc>
              <a:spcBef>
                <a:spcPts val="1600"/>
              </a:spcBef>
              <a:spcAft>
                <a:spcPts val="0"/>
              </a:spcAft>
              <a:buSzPts val="1400"/>
              <a:buChar char="●"/>
            </a:pPr>
            <a:r>
              <a:rPr lang="en"/>
              <a:t>Can provide results with little effort</a:t>
            </a:r>
            <a:endParaRPr/>
          </a:p>
          <a:p>
            <a:pPr marL="457200" marR="0" lvl="0" indent="-317500" algn="l" rtl="0">
              <a:lnSpc>
                <a:spcPct val="115000"/>
              </a:lnSpc>
              <a:spcBef>
                <a:spcPts val="0"/>
              </a:spcBef>
              <a:spcAft>
                <a:spcPts val="0"/>
              </a:spcAft>
              <a:buSzPts val="1400"/>
              <a:buChar char="●"/>
            </a:pPr>
            <a:r>
              <a:rPr lang="en"/>
              <a:t>Can reveal bugs that were missed in a manual audit</a:t>
            </a:r>
            <a:endParaRPr/>
          </a:p>
          <a:p>
            <a:pPr marL="457200" marR="0" lvl="0" indent="-317500" algn="l" rtl="0">
              <a:lnSpc>
                <a:spcPct val="115000"/>
              </a:lnSpc>
              <a:spcBef>
                <a:spcPts val="0"/>
              </a:spcBef>
              <a:spcAft>
                <a:spcPts val="0"/>
              </a:spcAft>
              <a:buSzPts val="1400"/>
              <a:buChar char="●"/>
            </a:pPr>
            <a:r>
              <a:rPr lang="en"/>
              <a:t>Provides an overall picture of the robustness of the target software</a:t>
            </a:r>
            <a:endParaRPr/>
          </a:p>
          <a:p>
            <a:pPr marL="0" marR="0" lvl="0" indent="88900" algn="l" rtl="0">
              <a:lnSpc>
                <a:spcPct val="115000"/>
              </a:lnSpc>
              <a:spcBef>
                <a:spcPts val="1600"/>
              </a:spcBef>
              <a:spcAft>
                <a:spcPts val="1600"/>
              </a:spcAft>
              <a:buNone/>
            </a:pPr>
            <a:endParaRPr/>
          </a:p>
        </p:txBody>
      </p:sp>
      <p:sp>
        <p:nvSpPr>
          <p:cNvPr id="146" name="Google Shape;146;p26"/>
          <p:cNvSpPr txBox="1">
            <a:spLocks noGrp="1"/>
          </p:cNvSpPr>
          <p:nvPr>
            <p:ph type="body" idx="2"/>
          </p:nvPr>
        </p:nvSpPr>
        <p:spPr>
          <a:xfrm>
            <a:off x="4832400" y="1633633"/>
            <a:ext cx="3999900" cy="447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Cons</a:t>
            </a:r>
            <a:endParaRPr b="1"/>
          </a:p>
          <a:p>
            <a:pPr marL="457200" marR="0" lvl="0" indent="-317500" algn="l" rtl="0">
              <a:lnSpc>
                <a:spcPct val="115000"/>
              </a:lnSpc>
              <a:spcBef>
                <a:spcPts val="1600"/>
              </a:spcBef>
              <a:spcAft>
                <a:spcPts val="0"/>
              </a:spcAft>
              <a:buSzPts val="1400"/>
              <a:buChar char="●"/>
            </a:pPr>
            <a:r>
              <a:rPr lang="en"/>
              <a:t>Will not find all bugs </a:t>
            </a:r>
            <a:endParaRPr/>
          </a:p>
          <a:p>
            <a:pPr marL="457200" marR="0" lvl="0" indent="-317500" algn="l" rtl="0">
              <a:lnSpc>
                <a:spcPct val="115000"/>
              </a:lnSpc>
              <a:spcBef>
                <a:spcPts val="0"/>
              </a:spcBef>
              <a:spcAft>
                <a:spcPts val="0"/>
              </a:spcAft>
              <a:buSzPts val="1400"/>
              <a:buChar char="●"/>
            </a:pPr>
            <a:r>
              <a:rPr lang="en"/>
              <a:t>The crashing test cases that are produced may be difficult to analyse, as the act of fuzzing does not give you much knowledge of how the software operates internally</a:t>
            </a:r>
            <a:endParaRPr/>
          </a:p>
          <a:p>
            <a:pPr marL="457200" marR="0" lvl="0" indent="-317500" algn="l" rtl="0">
              <a:lnSpc>
                <a:spcPct val="115000"/>
              </a:lnSpc>
              <a:spcBef>
                <a:spcPts val="0"/>
              </a:spcBef>
              <a:spcAft>
                <a:spcPts val="0"/>
              </a:spcAft>
              <a:buSzPts val="1400"/>
              <a:buChar char="●"/>
            </a:pPr>
            <a:r>
              <a:rPr lang="en"/>
              <a:t>Programs with complex inputs can require much more work to produce a smart enough fuzzer to get sufficient code coverage</a:t>
            </a:r>
            <a:endParaRPr/>
          </a:p>
          <a:p>
            <a:pPr marL="0" marR="0" lvl="0" indent="88900" algn="l" rtl="0">
              <a:lnSpc>
                <a:spcPct val="115000"/>
              </a:lnSpc>
              <a:spcBef>
                <a:spcPts val="1600"/>
              </a:spcBef>
              <a:spcAft>
                <a:spcPts val="1600"/>
              </a:spcAft>
              <a:buNone/>
            </a:pPr>
            <a:endParaRPr/>
          </a:p>
        </p:txBody>
      </p:sp>
    </p:spTree>
    <p:extLst>
      <p:ext uri="{BB962C8B-B14F-4D97-AF65-F5344CB8AC3E}">
        <p14:creationId xmlns:p14="http://schemas.microsoft.com/office/powerpoint/2010/main" val="365818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311700" y="421233"/>
            <a:ext cx="8520600" cy="110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Fuzzing Phases</a:t>
            </a:r>
            <a:endParaRPr/>
          </a:p>
        </p:txBody>
      </p:sp>
      <p:sp>
        <p:nvSpPr>
          <p:cNvPr id="152" name="Google Shape;152;p27"/>
          <p:cNvSpPr txBox="1">
            <a:spLocks noGrp="1"/>
          </p:cNvSpPr>
          <p:nvPr>
            <p:ph type="body" idx="1"/>
          </p:nvPr>
        </p:nvSpPr>
        <p:spPr>
          <a:xfrm>
            <a:off x="311700" y="1633633"/>
            <a:ext cx="8520600" cy="4472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Identify target</a:t>
            </a:r>
            <a:endParaRPr/>
          </a:p>
          <a:p>
            <a:pPr marL="457200" lvl="0" indent="-342900" algn="l" rtl="0">
              <a:spcBef>
                <a:spcPts val="0"/>
              </a:spcBef>
              <a:spcAft>
                <a:spcPts val="0"/>
              </a:spcAft>
              <a:buSzPts val="1800"/>
              <a:buChar char="●"/>
            </a:pPr>
            <a:r>
              <a:rPr lang="en"/>
              <a:t>Identify inputs</a:t>
            </a:r>
            <a:endParaRPr/>
          </a:p>
          <a:p>
            <a:pPr marL="457200" lvl="0" indent="-342900" algn="l" rtl="0">
              <a:spcBef>
                <a:spcPts val="0"/>
              </a:spcBef>
              <a:spcAft>
                <a:spcPts val="0"/>
              </a:spcAft>
              <a:buSzPts val="1800"/>
              <a:buChar char="●"/>
            </a:pPr>
            <a:r>
              <a:rPr lang="en"/>
              <a:t>Generate fuzzed data </a:t>
            </a:r>
            <a:endParaRPr/>
          </a:p>
          <a:p>
            <a:pPr marL="457200" lvl="0" indent="-342900" algn="l" rtl="0">
              <a:spcBef>
                <a:spcPts val="0"/>
              </a:spcBef>
              <a:spcAft>
                <a:spcPts val="0"/>
              </a:spcAft>
              <a:buSzPts val="1800"/>
              <a:buChar char="●"/>
            </a:pPr>
            <a:r>
              <a:rPr lang="en"/>
              <a:t>Execute fuzzed data</a:t>
            </a:r>
            <a:endParaRPr/>
          </a:p>
          <a:p>
            <a:pPr marL="457200" lvl="0" indent="-342900" algn="l" rtl="0">
              <a:spcBef>
                <a:spcPts val="0"/>
              </a:spcBef>
              <a:spcAft>
                <a:spcPts val="0"/>
              </a:spcAft>
              <a:buSzPts val="1800"/>
              <a:buChar char="●"/>
            </a:pPr>
            <a:r>
              <a:rPr lang="en"/>
              <a:t>Monitor for exceptions/errors/crashes</a:t>
            </a:r>
            <a:endParaRPr/>
          </a:p>
          <a:p>
            <a:pPr marL="457200" lvl="0" indent="-342900" algn="l" rtl="0">
              <a:spcBef>
                <a:spcPts val="0"/>
              </a:spcBef>
              <a:spcAft>
                <a:spcPts val="0"/>
              </a:spcAft>
              <a:buSzPts val="1800"/>
              <a:buChar char="●"/>
            </a:pPr>
            <a:r>
              <a:rPr lang="en"/>
              <a:t>Determine exploitability </a:t>
            </a:r>
            <a:endParaRPr/>
          </a:p>
        </p:txBody>
      </p:sp>
      <p:sp>
        <p:nvSpPr>
          <p:cNvPr id="153" name="Google Shape;153;p27"/>
          <p:cNvSpPr/>
          <p:nvPr/>
        </p:nvSpPr>
        <p:spPr>
          <a:xfrm>
            <a:off x="5128381" y="4813905"/>
            <a:ext cx="3113619" cy="855762"/>
          </a:xfrm>
          <a:prstGeom prst="wedgeRoundRectCallout">
            <a:avLst>
              <a:gd name="adj1" fmla="val 41501"/>
              <a:gd name="adj2" fmla="val 69585"/>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The central question: how to smartly generate fuzzed data?</a:t>
            </a:r>
            <a:endParaRPr dirty="0"/>
          </a:p>
        </p:txBody>
      </p:sp>
    </p:spTree>
    <p:extLst>
      <p:ext uri="{BB962C8B-B14F-4D97-AF65-F5344CB8AC3E}">
        <p14:creationId xmlns:p14="http://schemas.microsoft.com/office/powerpoint/2010/main" val="827146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Testing</a:t>
            </a:r>
          </a:p>
        </p:txBody>
      </p:sp>
      <p:pic>
        <p:nvPicPr>
          <p:cNvPr id="4" name="Picture 3"/>
          <p:cNvPicPr>
            <a:picLocks noChangeAspect="1"/>
          </p:cNvPicPr>
          <p:nvPr/>
        </p:nvPicPr>
        <p:blipFill>
          <a:blip r:embed="rId2"/>
          <a:stretch>
            <a:fillRect/>
          </a:stretch>
        </p:blipFill>
        <p:spPr>
          <a:xfrm>
            <a:off x="533400" y="1371600"/>
            <a:ext cx="5829301" cy="4114800"/>
          </a:xfrm>
          <a:prstGeom prst="rect">
            <a:avLst/>
          </a:prstGeom>
        </p:spPr>
      </p:pic>
      <p:sp>
        <p:nvSpPr>
          <p:cNvPr id="6" name="TextBox 5"/>
          <p:cNvSpPr txBox="1"/>
          <p:nvPr/>
        </p:nvSpPr>
        <p:spPr>
          <a:xfrm>
            <a:off x="6477000" y="3733800"/>
            <a:ext cx="2464362" cy="1200329"/>
          </a:xfrm>
          <a:prstGeom prst="rect">
            <a:avLst/>
          </a:prstGeom>
          <a:noFill/>
        </p:spPr>
        <p:txBody>
          <a:bodyPr wrap="none" rtlCol="0">
            <a:spAutoFit/>
          </a:bodyPr>
          <a:lstStyle/>
          <a:p>
            <a:r>
              <a:rPr lang="en-US" dirty="0"/>
              <a:t>Picture: </a:t>
            </a:r>
          </a:p>
          <a:p>
            <a:endParaRPr lang="en-US" dirty="0"/>
          </a:p>
          <a:p>
            <a:r>
              <a:rPr lang="en-US" dirty="0">
                <a:hlinkClick r:id="rId3"/>
              </a:rPr>
              <a:t>https://en.wikipedia.org</a:t>
            </a:r>
            <a:endParaRPr lang="en-US" dirty="0"/>
          </a:p>
          <a:p>
            <a:endParaRPr lang="en-US" dirty="0"/>
          </a:p>
        </p:txBody>
      </p:sp>
      <p:sp>
        <p:nvSpPr>
          <p:cNvPr id="3" name="TextBox 2"/>
          <p:cNvSpPr txBox="1"/>
          <p:nvPr/>
        </p:nvSpPr>
        <p:spPr>
          <a:xfrm>
            <a:off x="2657925" y="5726227"/>
            <a:ext cx="2605914" cy="461665"/>
          </a:xfrm>
          <a:prstGeom prst="rect">
            <a:avLst/>
          </a:prstGeom>
          <a:noFill/>
        </p:spPr>
        <p:txBody>
          <a:bodyPr wrap="none" rtlCol="0">
            <a:spAutoFit/>
          </a:bodyPr>
          <a:lstStyle/>
          <a:p>
            <a:r>
              <a:rPr lang="en-US" sz="2400" i="1" dirty="0">
                <a:solidFill>
                  <a:srgbClr val="FF0000"/>
                </a:solidFill>
              </a:rPr>
              <a:t>Let’s put a monkey</a:t>
            </a:r>
          </a:p>
        </p:txBody>
      </p:sp>
    </p:spTree>
    <p:extLst>
      <p:ext uri="{BB962C8B-B14F-4D97-AF65-F5344CB8AC3E}">
        <p14:creationId xmlns:p14="http://schemas.microsoft.com/office/powerpoint/2010/main" val="1072749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Fuzzing</a:t>
            </a:r>
          </a:p>
        </p:txBody>
      </p:sp>
      <p:sp>
        <p:nvSpPr>
          <p:cNvPr id="3" name="TextBox 2"/>
          <p:cNvSpPr txBox="1"/>
          <p:nvPr/>
        </p:nvSpPr>
        <p:spPr>
          <a:xfrm>
            <a:off x="3337686" y="5235502"/>
            <a:ext cx="2605914" cy="461665"/>
          </a:xfrm>
          <a:prstGeom prst="rect">
            <a:avLst/>
          </a:prstGeom>
          <a:noFill/>
        </p:spPr>
        <p:txBody>
          <a:bodyPr wrap="none" rtlCol="0">
            <a:spAutoFit/>
          </a:bodyPr>
          <a:lstStyle/>
          <a:p>
            <a:r>
              <a:rPr lang="en-US" sz="2400" i="1" dirty="0">
                <a:solidFill>
                  <a:srgbClr val="FF0000"/>
                </a:solidFill>
              </a:rPr>
              <a:t>Let’s put a monkey</a:t>
            </a:r>
          </a:p>
        </p:txBody>
      </p:sp>
      <p:sp>
        <p:nvSpPr>
          <p:cNvPr id="7" name="Rectangle 6"/>
          <p:cNvSpPr/>
          <p:nvPr/>
        </p:nvSpPr>
        <p:spPr>
          <a:xfrm>
            <a:off x="2819400" y="3124200"/>
            <a:ext cx="2209800" cy="6858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429000" y="3276600"/>
            <a:ext cx="990212" cy="369332"/>
          </a:xfrm>
          <a:prstGeom prst="rect">
            <a:avLst/>
          </a:prstGeom>
          <a:noFill/>
        </p:spPr>
        <p:txBody>
          <a:bodyPr wrap="none" rtlCol="0">
            <a:spAutoFit/>
          </a:bodyPr>
          <a:lstStyle/>
          <a:p>
            <a:r>
              <a:rPr lang="en-US" dirty="0"/>
              <a:t>Program</a:t>
            </a:r>
          </a:p>
        </p:txBody>
      </p:sp>
      <p:sp>
        <p:nvSpPr>
          <p:cNvPr id="9" name="Rounded Rectangle 8"/>
          <p:cNvSpPr/>
          <p:nvPr/>
        </p:nvSpPr>
        <p:spPr>
          <a:xfrm>
            <a:off x="5867400" y="3048000"/>
            <a:ext cx="990600" cy="83820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943600" y="3124200"/>
            <a:ext cx="793982" cy="646331"/>
          </a:xfrm>
          <a:prstGeom prst="rect">
            <a:avLst/>
          </a:prstGeom>
          <a:noFill/>
        </p:spPr>
        <p:txBody>
          <a:bodyPr wrap="none" rtlCol="0">
            <a:spAutoFit/>
          </a:bodyPr>
          <a:lstStyle/>
          <a:p>
            <a:pPr algn="ctr"/>
            <a:r>
              <a:rPr lang="en-US" dirty="0"/>
              <a:t>Test </a:t>
            </a:r>
          </a:p>
          <a:p>
            <a:pPr algn="ctr"/>
            <a:r>
              <a:rPr lang="en-US" dirty="0"/>
              <a:t>Oracle</a:t>
            </a:r>
          </a:p>
        </p:txBody>
      </p:sp>
      <p:cxnSp>
        <p:nvCxnSpPr>
          <p:cNvPr id="11" name="Straight Arrow Connector 10"/>
          <p:cNvCxnSpPr>
            <a:stCxn id="9" idx="3"/>
          </p:cNvCxnSpPr>
          <p:nvPr/>
        </p:nvCxnSpPr>
        <p:spPr>
          <a:xfrm flipV="1">
            <a:off x="6858000" y="2895600"/>
            <a:ext cx="609600" cy="5715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6858000" y="3505200"/>
            <a:ext cx="609600" cy="495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9" idx="1"/>
          </p:cNvCxnSpPr>
          <p:nvPr/>
        </p:nvCxnSpPr>
        <p:spPr>
          <a:xfrm>
            <a:off x="5029200" y="3467100"/>
            <a:ext cx="838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239000" y="2590800"/>
            <a:ext cx="595047" cy="369332"/>
          </a:xfrm>
          <a:prstGeom prst="rect">
            <a:avLst/>
          </a:prstGeom>
          <a:noFill/>
        </p:spPr>
        <p:txBody>
          <a:bodyPr wrap="none" rtlCol="0">
            <a:spAutoFit/>
          </a:bodyPr>
          <a:lstStyle/>
          <a:p>
            <a:r>
              <a:rPr lang="en-US" dirty="0"/>
              <a:t>Pass</a:t>
            </a:r>
          </a:p>
        </p:txBody>
      </p:sp>
      <p:sp>
        <p:nvSpPr>
          <p:cNvPr id="15" name="TextBox 14"/>
          <p:cNvSpPr txBox="1"/>
          <p:nvPr/>
        </p:nvSpPr>
        <p:spPr>
          <a:xfrm>
            <a:off x="7315200" y="3962400"/>
            <a:ext cx="507245" cy="369332"/>
          </a:xfrm>
          <a:prstGeom prst="rect">
            <a:avLst/>
          </a:prstGeom>
          <a:noFill/>
        </p:spPr>
        <p:txBody>
          <a:bodyPr wrap="none" rtlCol="0">
            <a:spAutoFit/>
          </a:bodyPr>
          <a:lstStyle/>
          <a:p>
            <a:r>
              <a:rPr lang="en-US" dirty="0">
                <a:solidFill>
                  <a:srgbClr val="FF0000"/>
                </a:solidFill>
              </a:rPr>
              <a:t>Fail</a:t>
            </a:r>
          </a:p>
        </p:txBody>
      </p:sp>
      <p:cxnSp>
        <p:nvCxnSpPr>
          <p:cNvPr id="16" name="Straight Arrow Connector 15"/>
          <p:cNvCxnSpPr>
            <a:stCxn id="17" idx="3"/>
            <a:endCxn id="7" idx="1"/>
          </p:cNvCxnSpPr>
          <p:nvPr/>
        </p:nvCxnSpPr>
        <p:spPr>
          <a:xfrm>
            <a:off x="1599203" y="3461266"/>
            <a:ext cx="1220197" cy="58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914400" y="3276600"/>
            <a:ext cx="684803" cy="369332"/>
          </a:xfrm>
          <a:prstGeom prst="rect">
            <a:avLst/>
          </a:prstGeom>
          <a:noFill/>
        </p:spPr>
        <p:txBody>
          <a:bodyPr wrap="none" rtlCol="0">
            <a:spAutoFit/>
          </a:bodyPr>
          <a:lstStyle/>
          <a:p>
            <a:r>
              <a:rPr lang="en-US" dirty="0"/>
              <a:t>Input</a:t>
            </a:r>
          </a:p>
        </p:txBody>
      </p:sp>
      <p:pic>
        <p:nvPicPr>
          <p:cNvPr id="18" name="Picture 17"/>
          <p:cNvPicPr>
            <a:picLocks noChangeAspect="1"/>
          </p:cNvPicPr>
          <p:nvPr/>
        </p:nvPicPr>
        <p:blipFill>
          <a:blip r:embed="rId2"/>
          <a:stretch>
            <a:fillRect/>
          </a:stretch>
        </p:blipFill>
        <p:spPr>
          <a:xfrm>
            <a:off x="223309" y="2823956"/>
            <a:ext cx="1666771" cy="1176544"/>
          </a:xfrm>
          <a:prstGeom prst="rect">
            <a:avLst/>
          </a:prstGeom>
        </p:spPr>
      </p:pic>
    </p:spTree>
    <p:extLst>
      <p:ext uri="{BB962C8B-B14F-4D97-AF65-F5344CB8AC3E}">
        <p14:creationId xmlns:p14="http://schemas.microsoft.com/office/powerpoint/2010/main" val="2087464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Fuzzing</a:t>
            </a:r>
          </a:p>
        </p:txBody>
      </p:sp>
      <p:sp>
        <p:nvSpPr>
          <p:cNvPr id="3" name="TextBox 2"/>
          <p:cNvSpPr txBox="1"/>
          <p:nvPr/>
        </p:nvSpPr>
        <p:spPr>
          <a:xfrm>
            <a:off x="2046250" y="5275481"/>
            <a:ext cx="4745923" cy="461665"/>
          </a:xfrm>
          <a:prstGeom prst="rect">
            <a:avLst/>
          </a:prstGeom>
          <a:noFill/>
        </p:spPr>
        <p:txBody>
          <a:bodyPr wrap="none" rtlCol="0">
            <a:spAutoFit/>
          </a:bodyPr>
          <a:lstStyle/>
          <a:p>
            <a:r>
              <a:rPr lang="en-US" sz="2400" i="1" dirty="0">
                <a:solidFill>
                  <a:srgbClr val="FF0000"/>
                </a:solidFill>
              </a:rPr>
              <a:t>Random Testing at the System Level</a:t>
            </a:r>
          </a:p>
        </p:txBody>
      </p:sp>
      <p:sp>
        <p:nvSpPr>
          <p:cNvPr id="7" name="Rectangle 6"/>
          <p:cNvSpPr/>
          <p:nvPr/>
        </p:nvSpPr>
        <p:spPr>
          <a:xfrm>
            <a:off x="2819400" y="3124200"/>
            <a:ext cx="2209800" cy="6858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429000" y="3276600"/>
            <a:ext cx="990212" cy="369332"/>
          </a:xfrm>
          <a:prstGeom prst="rect">
            <a:avLst/>
          </a:prstGeom>
          <a:noFill/>
        </p:spPr>
        <p:txBody>
          <a:bodyPr wrap="none" rtlCol="0">
            <a:spAutoFit/>
          </a:bodyPr>
          <a:lstStyle/>
          <a:p>
            <a:r>
              <a:rPr lang="en-US" dirty="0"/>
              <a:t>Program</a:t>
            </a:r>
          </a:p>
        </p:txBody>
      </p:sp>
      <p:sp>
        <p:nvSpPr>
          <p:cNvPr id="9" name="Rounded Rectangle 8"/>
          <p:cNvSpPr/>
          <p:nvPr/>
        </p:nvSpPr>
        <p:spPr>
          <a:xfrm>
            <a:off x="5867400" y="3048000"/>
            <a:ext cx="990600" cy="83820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943600" y="3124200"/>
            <a:ext cx="793982" cy="646331"/>
          </a:xfrm>
          <a:prstGeom prst="rect">
            <a:avLst/>
          </a:prstGeom>
          <a:noFill/>
        </p:spPr>
        <p:txBody>
          <a:bodyPr wrap="none" rtlCol="0">
            <a:spAutoFit/>
          </a:bodyPr>
          <a:lstStyle/>
          <a:p>
            <a:pPr algn="ctr"/>
            <a:r>
              <a:rPr lang="en-US" dirty="0"/>
              <a:t>Test </a:t>
            </a:r>
          </a:p>
          <a:p>
            <a:pPr algn="ctr"/>
            <a:r>
              <a:rPr lang="en-US" dirty="0"/>
              <a:t>Oracle</a:t>
            </a:r>
          </a:p>
        </p:txBody>
      </p:sp>
      <p:cxnSp>
        <p:nvCxnSpPr>
          <p:cNvPr id="11" name="Straight Arrow Connector 10"/>
          <p:cNvCxnSpPr>
            <a:stCxn id="9" idx="3"/>
          </p:cNvCxnSpPr>
          <p:nvPr/>
        </p:nvCxnSpPr>
        <p:spPr>
          <a:xfrm flipV="1">
            <a:off x="6858000" y="2895600"/>
            <a:ext cx="609600" cy="5715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6858000" y="3505200"/>
            <a:ext cx="609600" cy="495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9" idx="1"/>
          </p:cNvCxnSpPr>
          <p:nvPr/>
        </p:nvCxnSpPr>
        <p:spPr>
          <a:xfrm>
            <a:off x="5029200" y="3467100"/>
            <a:ext cx="838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239000" y="2590800"/>
            <a:ext cx="595047" cy="369332"/>
          </a:xfrm>
          <a:prstGeom prst="rect">
            <a:avLst/>
          </a:prstGeom>
          <a:noFill/>
        </p:spPr>
        <p:txBody>
          <a:bodyPr wrap="none" rtlCol="0">
            <a:spAutoFit/>
          </a:bodyPr>
          <a:lstStyle/>
          <a:p>
            <a:r>
              <a:rPr lang="en-US" dirty="0"/>
              <a:t>Pass</a:t>
            </a:r>
          </a:p>
        </p:txBody>
      </p:sp>
      <p:sp>
        <p:nvSpPr>
          <p:cNvPr id="15" name="TextBox 14"/>
          <p:cNvSpPr txBox="1"/>
          <p:nvPr/>
        </p:nvSpPr>
        <p:spPr>
          <a:xfrm>
            <a:off x="7315200" y="3962400"/>
            <a:ext cx="507245" cy="369332"/>
          </a:xfrm>
          <a:prstGeom prst="rect">
            <a:avLst/>
          </a:prstGeom>
          <a:noFill/>
        </p:spPr>
        <p:txBody>
          <a:bodyPr wrap="none" rtlCol="0">
            <a:spAutoFit/>
          </a:bodyPr>
          <a:lstStyle/>
          <a:p>
            <a:r>
              <a:rPr lang="en-US" dirty="0">
                <a:solidFill>
                  <a:srgbClr val="FF0000"/>
                </a:solidFill>
              </a:rPr>
              <a:t>Fail</a:t>
            </a:r>
          </a:p>
        </p:txBody>
      </p:sp>
      <p:cxnSp>
        <p:nvCxnSpPr>
          <p:cNvPr id="16" name="Straight Arrow Connector 15"/>
          <p:cNvCxnSpPr>
            <a:stCxn id="17" idx="3"/>
            <a:endCxn id="7" idx="1"/>
          </p:cNvCxnSpPr>
          <p:nvPr/>
        </p:nvCxnSpPr>
        <p:spPr>
          <a:xfrm>
            <a:off x="1599203" y="3461266"/>
            <a:ext cx="1220197" cy="58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914400" y="3276600"/>
            <a:ext cx="684803" cy="369332"/>
          </a:xfrm>
          <a:prstGeom prst="rect">
            <a:avLst/>
          </a:prstGeom>
          <a:noFill/>
        </p:spPr>
        <p:txBody>
          <a:bodyPr wrap="none" rtlCol="0">
            <a:spAutoFit/>
          </a:bodyPr>
          <a:lstStyle/>
          <a:p>
            <a:r>
              <a:rPr lang="en-US" dirty="0"/>
              <a:t>Input</a:t>
            </a:r>
          </a:p>
        </p:txBody>
      </p:sp>
      <p:pic>
        <p:nvPicPr>
          <p:cNvPr id="18" name="Picture 17"/>
          <p:cNvPicPr>
            <a:picLocks noChangeAspect="1"/>
          </p:cNvPicPr>
          <p:nvPr/>
        </p:nvPicPr>
        <p:blipFill>
          <a:blip r:embed="rId2"/>
          <a:stretch>
            <a:fillRect/>
          </a:stretch>
        </p:blipFill>
        <p:spPr>
          <a:xfrm>
            <a:off x="223309" y="2823956"/>
            <a:ext cx="1666771" cy="1176544"/>
          </a:xfrm>
          <a:prstGeom prst="rect">
            <a:avLst/>
          </a:prstGeom>
        </p:spPr>
      </p:pic>
      <p:sp>
        <p:nvSpPr>
          <p:cNvPr id="19" name="TextBox 18"/>
          <p:cNvSpPr txBox="1"/>
          <p:nvPr/>
        </p:nvSpPr>
        <p:spPr>
          <a:xfrm>
            <a:off x="142280" y="4100899"/>
            <a:ext cx="2973400" cy="461665"/>
          </a:xfrm>
          <a:prstGeom prst="rect">
            <a:avLst/>
          </a:prstGeom>
          <a:noFill/>
        </p:spPr>
        <p:txBody>
          <a:bodyPr wrap="square" rtlCol="0">
            <a:spAutoFit/>
          </a:bodyPr>
          <a:lstStyle/>
          <a:p>
            <a:r>
              <a:rPr lang="en-US" sz="2400" i="1" dirty="0">
                <a:solidFill>
                  <a:srgbClr val="FF0000"/>
                </a:solidFill>
              </a:rPr>
              <a:t>%^web3r@#$3423</a:t>
            </a:r>
          </a:p>
        </p:txBody>
      </p:sp>
      <p:pic>
        <p:nvPicPr>
          <p:cNvPr id="4" name="Picture 3"/>
          <p:cNvPicPr>
            <a:picLocks noChangeAspect="1"/>
          </p:cNvPicPr>
          <p:nvPr/>
        </p:nvPicPr>
        <p:blipFill>
          <a:blip r:embed="rId3"/>
          <a:stretch>
            <a:fillRect/>
          </a:stretch>
        </p:blipFill>
        <p:spPr>
          <a:xfrm>
            <a:off x="7239000" y="4000500"/>
            <a:ext cx="956268" cy="812828"/>
          </a:xfrm>
          <a:prstGeom prst="rect">
            <a:avLst/>
          </a:prstGeom>
        </p:spPr>
      </p:pic>
    </p:spTree>
    <p:extLst>
      <p:ext uri="{BB962C8B-B14F-4D97-AF65-F5344CB8AC3E}">
        <p14:creationId xmlns:p14="http://schemas.microsoft.com/office/powerpoint/2010/main" val="1229010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406400" y="0"/>
            <a:ext cx="8322590" cy="6858000"/>
          </a:xfrm>
          <a:prstGeom prst="rect">
            <a:avLst/>
          </a:prstGeom>
        </p:spPr>
      </p:pic>
      <p:sp>
        <p:nvSpPr>
          <p:cNvPr id="9" name="Oval 8"/>
          <p:cNvSpPr/>
          <p:nvPr/>
        </p:nvSpPr>
        <p:spPr>
          <a:xfrm>
            <a:off x="3529135" y="4489544"/>
            <a:ext cx="1550456" cy="856557"/>
          </a:xfrm>
          <a:prstGeom prst="ellipse">
            <a:avLst/>
          </a:prstGeom>
          <a:noFill/>
          <a:ln w="825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21054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Fuzzing</a:t>
            </a:r>
          </a:p>
        </p:txBody>
      </p:sp>
      <p:sp>
        <p:nvSpPr>
          <p:cNvPr id="3" name="TextBox 2"/>
          <p:cNvSpPr txBox="1"/>
          <p:nvPr/>
        </p:nvSpPr>
        <p:spPr>
          <a:xfrm>
            <a:off x="2046250" y="5275481"/>
            <a:ext cx="4745923" cy="461665"/>
          </a:xfrm>
          <a:prstGeom prst="rect">
            <a:avLst/>
          </a:prstGeom>
          <a:noFill/>
        </p:spPr>
        <p:txBody>
          <a:bodyPr wrap="none" rtlCol="0">
            <a:spAutoFit/>
          </a:bodyPr>
          <a:lstStyle/>
          <a:p>
            <a:r>
              <a:rPr lang="en-US" sz="2400" i="1" dirty="0">
                <a:solidFill>
                  <a:srgbClr val="FF0000"/>
                </a:solidFill>
              </a:rPr>
              <a:t>Random Testing at the System Level</a:t>
            </a:r>
          </a:p>
        </p:txBody>
      </p:sp>
      <p:sp>
        <p:nvSpPr>
          <p:cNvPr id="7" name="Rectangle 6"/>
          <p:cNvSpPr/>
          <p:nvPr/>
        </p:nvSpPr>
        <p:spPr>
          <a:xfrm>
            <a:off x="3014091" y="2823956"/>
            <a:ext cx="2777009" cy="118908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266572" y="3179836"/>
            <a:ext cx="2185514" cy="523220"/>
          </a:xfrm>
          <a:prstGeom prst="rect">
            <a:avLst/>
          </a:prstGeom>
          <a:noFill/>
        </p:spPr>
        <p:txBody>
          <a:bodyPr wrap="none" rtlCol="0">
            <a:spAutoFit/>
          </a:bodyPr>
          <a:lstStyle/>
          <a:p>
            <a:r>
              <a:rPr lang="en-US" sz="2800" b="1" dirty="0"/>
              <a:t>UNIX Utilities</a:t>
            </a:r>
          </a:p>
        </p:txBody>
      </p:sp>
      <p:cxnSp>
        <p:nvCxnSpPr>
          <p:cNvPr id="13" name="Straight Arrow Connector 12"/>
          <p:cNvCxnSpPr/>
          <p:nvPr/>
        </p:nvCxnSpPr>
        <p:spPr>
          <a:xfrm>
            <a:off x="5835845" y="3429834"/>
            <a:ext cx="838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7" idx="1"/>
          </p:cNvCxnSpPr>
          <p:nvPr/>
        </p:nvCxnSpPr>
        <p:spPr>
          <a:xfrm>
            <a:off x="2274002" y="3418501"/>
            <a:ext cx="7400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142280" y="4100899"/>
            <a:ext cx="2973400" cy="461665"/>
          </a:xfrm>
          <a:prstGeom prst="rect">
            <a:avLst/>
          </a:prstGeom>
          <a:noFill/>
        </p:spPr>
        <p:txBody>
          <a:bodyPr wrap="square" rtlCol="0">
            <a:spAutoFit/>
          </a:bodyPr>
          <a:lstStyle/>
          <a:p>
            <a:r>
              <a:rPr lang="en-US" sz="2400" i="1" dirty="0">
                <a:solidFill>
                  <a:srgbClr val="FF0000"/>
                </a:solidFill>
              </a:rPr>
              <a:t>%^web3r@#$3423</a:t>
            </a:r>
          </a:p>
        </p:txBody>
      </p:sp>
      <p:pic>
        <p:nvPicPr>
          <p:cNvPr id="4" name="Picture 3"/>
          <p:cNvPicPr>
            <a:picLocks noChangeAspect="1"/>
          </p:cNvPicPr>
          <p:nvPr/>
        </p:nvPicPr>
        <p:blipFill>
          <a:blip r:embed="rId2"/>
          <a:stretch>
            <a:fillRect/>
          </a:stretch>
        </p:blipFill>
        <p:spPr>
          <a:xfrm>
            <a:off x="6695768" y="2620911"/>
            <a:ext cx="1991032" cy="1692378"/>
          </a:xfrm>
          <a:prstGeom prst="rect">
            <a:avLst/>
          </a:prstGeom>
        </p:spPr>
      </p:pic>
      <p:sp>
        <p:nvSpPr>
          <p:cNvPr id="20" name="Rectangle 19"/>
          <p:cNvSpPr/>
          <p:nvPr/>
        </p:nvSpPr>
        <p:spPr>
          <a:xfrm>
            <a:off x="237083" y="2823956"/>
            <a:ext cx="2036920" cy="118908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678939" y="3156891"/>
            <a:ext cx="1135998" cy="523220"/>
          </a:xfrm>
          <a:prstGeom prst="rect">
            <a:avLst/>
          </a:prstGeom>
          <a:noFill/>
        </p:spPr>
        <p:txBody>
          <a:bodyPr wrap="none" rtlCol="0">
            <a:spAutoFit/>
          </a:bodyPr>
          <a:lstStyle/>
          <a:p>
            <a:r>
              <a:rPr lang="en-US" sz="2800" b="1" dirty="0" err="1"/>
              <a:t>Fuzzer</a:t>
            </a:r>
            <a:endParaRPr lang="en-US" sz="2800" b="1" dirty="0"/>
          </a:p>
        </p:txBody>
      </p:sp>
      <p:sp>
        <p:nvSpPr>
          <p:cNvPr id="23" name="TextBox 22"/>
          <p:cNvSpPr txBox="1"/>
          <p:nvPr/>
        </p:nvSpPr>
        <p:spPr>
          <a:xfrm>
            <a:off x="7022905" y="4313289"/>
            <a:ext cx="2973400" cy="461665"/>
          </a:xfrm>
          <a:prstGeom prst="rect">
            <a:avLst/>
          </a:prstGeom>
          <a:noFill/>
        </p:spPr>
        <p:txBody>
          <a:bodyPr wrap="square" rtlCol="0">
            <a:spAutoFit/>
          </a:bodyPr>
          <a:lstStyle/>
          <a:p>
            <a:r>
              <a:rPr lang="en-US" sz="2400" i="1" dirty="0">
                <a:solidFill>
                  <a:srgbClr val="FF0000"/>
                </a:solidFill>
              </a:rPr>
              <a:t>25%-33%</a:t>
            </a:r>
          </a:p>
        </p:txBody>
      </p:sp>
    </p:spTree>
    <p:extLst>
      <p:ext uri="{BB962C8B-B14F-4D97-AF65-F5344CB8AC3E}">
        <p14:creationId xmlns:p14="http://schemas.microsoft.com/office/powerpoint/2010/main" val="922965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421233"/>
            <a:ext cx="8520600" cy="110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Security is </a:t>
            </a:r>
            <a:r>
              <a:rPr lang="en" i="1"/>
              <a:t>often </a:t>
            </a:r>
            <a:r>
              <a:rPr lang="en"/>
              <a:t>a software issue.</a:t>
            </a:r>
            <a:endParaRPr/>
          </a:p>
        </p:txBody>
      </p:sp>
      <p:sp>
        <p:nvSpPr>
          <p:cNvPr id="95" name="Google Shape;95;p18"/>
          <p:cNvSpPr txBox="1">
            <a:spLocks noGrp="1"/>
          </p:cNvSpPr>
          <p:nvPr>
            <p:ph type="body" idx="1"/>
          </p:nvPr>
        </p:nvSpPr>
        <p:spPr>
          <a:xfrm>
            <a:off x="311700" y="1633633"/>
            <a:ext cx="8520600" cy="4472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350">
                <a:highlight>
                  <a:srgbClr val="FFFFFF"/>
                </a:highlight>
                <a:latin typeface="Verdana"/>
                <a:ea typeface="Verdana"/>
                <a:cs typeface="Verdana"/>
                <a:sym typeface="Verdana"/>
              </a:rPr>
              <a:t>In Deloitte’s </a:t>
            </a:r>
            <a:r>
              <a:rPr lang="en" sz="1350" i="1">
                <a:highlight>
                  <a:srgbClr val="FFFFFF"/>
                </a:highlight>
                <a:latin typeface="Verdana"/>
                <a:ea typeface="Verdana"/>
                <a:cs typeface="Verdana"/>
                <a:sym typeface="Verdana"/>
              </a:rPr>
              <a:t>2007 Global Security Survey</a:t>
            </a:r>
            <a:r>
              <a:rPr lang="en" sz="1350">
                <a:highlight>
                  <a:srgbClr val="FFFFFF"/>
                </a:highlight>
                <a:latin typeface="Verdana"/>
                <a:ea typeface="Verdana"/>
                <a:cs typeface="Verdana"/>
                <a:sym typeface="Verdana"/>
              </a:rPr>
              <a:t>, 87 percent of survey respondents cited poor software development quality as a top threat in the next 12 months. </a:t>
            </a:r>
            <a:endParaRPr/>
          </a:p>
        </p:txBody>
      </p:sp>
      <p:pic>
        <p:nvPicPr>
          <p:cNvPr id="96" name="Google Shape;96;p18"/>
          <p:cNvPicPr preferRelativeResize="0"/>
          <p:nvPr/>
        </p:nvPicPr>
        <p:blipFill>
          <a:blip r:embed="rId3">
            <a:alphaModFix/>
          </a:blip>
          <a:stretch>
            <a:fillRect/>
          </a:stretch>
        </p:blipFill>
        <p:spPr>
          <a:xfrm>
            <a:off x="1167848" y="3215584"/>
            <a:ext cx="1092250" cy="1738033"/>
          </a:xfrm>
          <a:prstGeom prst="rect">
            <a:avLst/>
          </a:prstGeom>
          <a:noFill/>
          <a:ln>
            <a:noFill/>
          </a:ln>
        </p:spPr>
      </p:pic>
      <p:sp>
        <p:nvSpPr>
          <p:cNvPr id="97" name="Google Shape;97;p18"/>
          <p:cNvSpPr txBox="1"/>
          <p:nvPr/>
        </p:nvSpPr>
        <p:spPr>
          <a:xfrm>
            <a:off x="832550" y="5628700"/>
            <a:ext cx="1460400" cy="5196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1200">
                <a:solidFill>
                  <a:schemeClr val="dk1"/>
                </a:solidFill>
                <a:highlight>
                  <a:srgbClr val="FFFFFF"/>
                </a:highlight>
                <a:uFill>
                  <a:noFill/>
                </a:uFill>
                <a:latin typeface="Verdana"/>
                <a:ea typeface="Verdana"/>
                <a:cs typeface="Verdana"/>
                <a:sym typeface="Verdana"/>
                <a:hlinkClick r:id="rId4"/>
              </a:rPr>
              <a:t>CVE-2014-0160</a:t>
            </a:r>
            <a:endParaRPr sz="1200">
              <a:solidFill>
                <a:schemeClr val="dk1"/>
              </a:solidFill>
              <a:highlight>
                <a:srgbClr val="FFFFFF"/>
              </a:highlight>
              <a:latin typeface="Verdana"/>
              <a:ea typeface="Verdana"/>
              <a:cs typeface="Verdana"/>
              <a:sym typeface="Verdana"/>
            </a:endParaRPr>
          </a:p>
          <a:p>
            <a:pPr marL="0" marR="0" lvl="0" indent="0" algn="l" rtl="0">
              <a:lnSpc>
                <a:spcPct val="115000"/>
              </a:lnSpc>
              <a:spcBef>
                <a:spcPts val="1600"/>
              </a:spcBef>
              <a:spcAft>
                <a:spcPts val="0"/>
              </a:spcAft>
              <a:buNone/>
            </a:pPr>
            <a:r>
              <a:rPr lang="en" sz="1200">
                <a:solidFill>
                  <a:schemeClr val="dk1"/>
                </a:solidFill>
                <a:highlight>
                  <a:srgbClr val="FFFFFF"/>
                </a:highlight>
                <a:latin typeface="Verdana"/>
                <a:ea typeface="Verdana"/>
                <a:cs typeface="Verdana"/>
                <a:sym typeface="Verdana"/>
              </a:rPr>
              <a:t>Heartbleed</a:t>
            </a:r>
            <a:endParaRPr sz="1200">
              <a:solidFill>
                <a:schemeClr val="dk1"/>
              </a:solidFill>
              <a:highlight>
                <a:srgbClr val="FFFFFF"/>
              </a:highlight>
              <a:latin typeface="Verdana"/>
              <a:ea typeface="Verdana"/>
              <a:cs typeface="Verdana"/>
              <a:sym typeface="Verdana"/>
            </a:endParaRPr>
          </a:p>
          <a:p>
            <a:pPr marL="0" marR="0" lvl="0" indent="0" algn="l" rtl="0">
              <a:lnSpc>
                <a:spcPct val="115000"/>
              </a:lnSpc>
              <a:spcBef>
                <a:spcPts val="1600"/>
              </a:spcBef>
              <a:spcAft>
                <a:spcPts val="1600"/>
              </a:spcAft>
              <a:buNone/>
            </a:pPr>
            <a:endParaRPr sz="1200">
              <a:solidFill>
                <a:schemeClr val="dk1"/>
              </a:solidFill>
              <a:highlight>
                <a:srgbClr val="FFFFFF"/>
              </a:highlight>
              <a:latin typeface="Verdana"/>
              <a:ea typeface="Verdana"/>
              <a:cs typeface="Verdana"/>
              <a:sym typeface="Verdana"/>
            </a:endParaRPr>
          </a:p>
        </p:txBody>
      </p:sp>
      <p:pic>
        <p:nvPicPr>
          <p:cNvPr id="98" name="Google Shape;98;p18"/>
          <p:cNvPicPr preferRelativeResize="0"/>
          <p:nvPr/>
        </p:nvPicPr>
        <p:blipFill>
          <a:blip r:embed="rId5">
            <a:alphaModFix/>
          </a:blip>
          <a:stretch>
            <a:fillRect/>
          </a:stretch>
        </p:blipFill>
        <p:spPr>
          <a:xfrm>
            <a:off x="3313719" y="2955826"/>
            <a:ext cx="2516550" cy="2257533"/>
          </a:xfrm>
          <a:prstGeom prst="rect">
            <a:avLst/>
          </a:prstGeom>
          <a:noFill/>
          <a:ln>
            <a:noFill/>
          </a:ln>
        </p:spPr>
      </p:pic>
      <p:sp>
        <p:nvSpPr>
          <p:cNvPr id="99" name="Google Shape;99;p18"/>
          <p:cNvSpPr txBox="1"/>
          <p:nvPr/>
        </p:nvSpPr>
        <p:spPr>
          <a:xfrm>
            <a:off x="3447325" y="5586033"/>
            <a:ext cx="1460400" cy="5196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endParaRPr/>
          </a:p>
          <a:p>
            <a:pPr marL="0" marR="0" lvl="0" indent="0" algn="l" rtl="0">
              <a:lnSpc>
                <a:spcPct val="115000"/>
              </a:lnSpc>
              <a:spcBef>
                <a:spcPts val="1600"/>
              </a:spcBef>
              <a:spcAft>
                <a:spcPts val="0"/>
              </a:spcAft>
              <a:buNone/>
            </a:pPr>
            <a:r>
              <a:rPr lang="en" sz="1200">
                <a:solidFill>
                  <a:schemeClr val="dk1"/>
                </a:solidFill>
                <a:highlight>
                  <a:srgbClr val="FFFFFF"/>
                </a:highlight>
                <a:uFill>
                  <a:noFill/>
                </a:uFill>
                <a:latin typeface="Verdana"/>
                <a:ea typeface="Verdana"/>
                <a:cs typeface="Verdana"/>
                <a:sym typeface="Verdana"/>
                <a:hlinkClick r:id="rId6"/>
              </a:rPr>
              <a:t>CVE-2014-6271</a:t>
            </a:r>
            <a:endParaRPr/>
          </a:p>
          <a:p>
            <a:pPr marL="0" marR="0" lvl="0" indent="0" algn="l" rtl="0">
              <a:lnSpc>
                <a:spcPct val="115000"/>
              </a:lnSpc>
              <a:spcBef>
                <a:spcPts val="1600"/>
              </a:spcBef>
              <a:spcAft>
                <a:spcPts val="0"/>
              </a:spcAft>
              <a:buNone/>
            </a:pPr>
            <a:r>
              <a:rPr lang="en"/>
              <a:t>Shellshock</a:t>
            </a:r>
            <a:endParaRPr sz="1200">
              <a:solidFill>
                <a:schemeClr val="dk1"/>
              </a:solidFill>
              <a:highlight>
                <a:srgbClr val="FFFFFF"/>
              </a:highlight>
              <a:uFill>
                <a:noFill/>
              </a:uFill>
              <a:latin typeface="Verdana"/>
              <a:ea typeface="Verdana"/>
              <a:cs typeface="Verdana"/>
              <a:sym typeface="Verdana"/>
              <a:hlinkClick r:id="rId6"/>
            </a:endParaRPr>
          </a:p>
          <a:p>
            <a:pPr marL="0" marR="0" lvl="0" indent="0" algn="l" rtl="0">
              <a:lnSpc>
                <a:spcPct val="115000"/>
              </a:lnSpc>
              <a:spcBef>
                <a:spcPts val="1600"/>
              </a:spcBef>
              <a:spcAft>
                <a:spcPts val="1600"/>
              </a:spcAft>
              <a:buNone/>
            </a:pPr>
            <a:endParaRPr sz="1200">
              <a:solidFill>
                <a:schemeClr val="dk1"/>
              </a:solidFill>
              <a:highlight>
                <a:srgbClr val="FFFFFF"/>
              </a:highlight>
              <a:latin typeface="Verdana"/>
              <a:ea typeface="Verdana"/>
              <a:cs typeface="Verdana"/>
              <a:sym typeface="Verdana"/>
            </a:endParaRPr>
          </a:p>
        </p:txBody>
      </p:sp>
      <p:pic>
        <p:nvPicPr>
          <p:cNvPr id="100" name="Google Shape;100;p18"/>
          <p:cNvPicPr preferRelativeResize="0"/>
          <p:nvPr/>
        </p:nvPicPr>
        <p:blipFill>
          <a:blip r:embed="rId7">
            <a:alphaModFix/>
          </a:blip>
          <a:stretch>
            <a:fillRect/>
          </a:stretch>
        </p:blipFill>
        <p:spPr>
          <a:xfrm>
            <a:off x="6660448" y="3126896"/>
            <a:ext cx="1917875" cy="1915400"/>
          </a:xfrm>
          <a:prstGeom prst="rect">
            <a:avLst/>
          </a:prstGeom>
          <a:noFill/>
          <a:ln>
            <a:noFill/>
          </a:ln>
        </p:spPr>
      </p:pic>
      <p:sp>
        <p:nvSpPr>
          <p:cNvPr id="101" name="Google Shape;101;p18"/>
          <p:cNvSpPr txBox="1"/>
          <p:nvPr/>
        </p:nvSpPr>
        <p:spPr>
          <a:xfrm>
            <a:off x="6889188" y="5403200"/>
            <a:ext cx="1460400" cy="519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200">
                <a:solidFill>
                  <a:schemeClr val="dk1"/>
                </a:solidFill>
                <a:highlight>
                  <a:srgbClr val="FFFFFF"/>
                </a:highlight>
                <a:latin typeface="Verdana"/>
                <a:ea typeface="Verdana"/>
                <a:cs typeface="Verdana"/>
                <a:sym typeface="Verdana"/>
              </a:rPr>
              <a:t>Multiple </a:t>
            </a:r>
            <a:r>
              <a:rPr lang="en" sz="1200">
                <a:solidFill>
                  <a:schemeClr val="dk1"/>
                </a:solidFill>
                <a:highlight>
                  <a:srgbClr val="FFFFFF"/>
                </a:highlight>
                <a:uFill>
                  <a:noFill/>
                </a:uFill>
                <a:latin typeface="Verdana"/>
                <a:ea typeface="Verdana"/>
                <a:cs typeface="Verdana"/>
                <a:sym typeface="Verdana"/>
                <a:hlinkClick r:id="rId4"/>
              </a:rPr>
              <a:t>CVE</a:t>
            </a:r>
            <a:endParaRPr sz="1200">
              <a:solidFill>
                <a:schemeClr val="dk1"/>
              </a:solidFill>
              <a:highlight>
                <a:srgbClr val="FFFFFF"/>
              </a:highlight>
              <a:latin typeface="Verdana"/>
              <a:ea typeface="Verdana"/>
              <a:cs typeface="Verdana"/>
              <a:sym typeface="Verdana"/>
            </a:endParaRPr>
          </a:p>
        </p:txBody>
      </p:sp>
    </p:spTree>
    <p:extLst>
      <p:ext uri="{BB962C8B-B14F-4D97-AF65-F5344CB8AC3E}">
        <p14:creationId xmlns:p14="http://schemas.microsoft.com/office/powerpoint/2010/main" val="2809666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Fuzzer</a:t>
            </a:r>
            <a:r>
              <a:rPr lang="en-US" dirty="0"/>
              <a:t> Output</a:t>
            </a:r>
          </a:p>
        </p:txBody>
      </p:sp>
      <p:sp>
        <p:nvSpPr>
          <p:cNvPr id="5" name="Rectangle 4"/>
          <p:cNvSpPr/>
          <p:nvPr/>
        </p:nvSpPr>
        <p:spPr>
          <a:xfrm>
            <a:off x="1414790" y="1846559"/>
            <a:ext cx="6426087" cy="1754327"/>
          </a:xfrm>
          <a:prstGeom prst="rect">
            <a:avLst/>
          </a:prstGeom>
        </p:spPr>
        <p:txBody>
          <a:bodyPr wrap="square">
            <a:spAutoFit/>
          </a:bodyPr>
          <a:lstStyle/>
          <a:p>
            <a:r>
              <a:rPr lang="en-US" dirty="0"/>
              <a:t>`,a=~F]8b'&lt;</a:t>
            </a:r>
            <a:r>
              <a:rPr lang="en-US" dirty="0" err="1"/>
              <a:t>Dks</a:t>
            </a:r>
            <a:r>
              <a:rPr lang="en-US" dirty="0"/>
              <a:t>}</a:t>
            </a:r>
            <a:r>
              <a:rPr lang="en-US" dirty="0" err="1"/>
              <a:t>jG</a:t>
            </a:r>
            <a:r>
              <a:rPr lang="en-US" dirty="0"/>
              <a:t>[BCO:U65~3+hAO[(</a:t>
            </a:r>
            <a:r>
              <a:rPr lang="en-US" dirty="0" err="1"/>
              <a:t>qs</a:t>
            </a:r>
            <a:r>
              <a:rPr lang="en-US" dirty="0"/>
              <a:t>=</a:t>
            </a:r>
            <a:r>
              <a:rPr lang="en-US" dirty="0" err="1"/>
              <a:t>z!X</a:t>
            </a:r>
            <a:r>
              <a:rPr lang="en-US" dirty="0"/>
              <a:t>?|G_&gt;Ia3&lt;</a:t>
            </a:r>
            <a:r>
              <a:rPr lang="en-US" dirty="0" err="1"/>
              <a:t>yNm</a:t>
            </a:r>
            <a:r>
              <a:rPr lang="en-US" dirty="0"/>
              <a:t>\hO6#R;C-Fkmo\U$5l2qpm"$#QM7',bI{x^B$MXW`JxdguN@Cz2m=]*-T2_IfWJo(&amp;3+QPz </a:t>
            </a:r>
            <a:r>
              <a:rPr lang="en-US" dirty="0" err="1"/>
              <a:t>j?w+FX:iif</a:t>
            </a:r>
            <a:r>
              <a:rPr lang="en-US" dirty="0"/>
              <a:t> </a:t>
            </a:r>
            <a:r>
              <a:rPr lang="en-US" dirty="0" err="1"/>
              <a:t>ey</a:t>
            </a:r>
            <a:r>
              <a:rPr lang="en-US" dirty="0"/>
              <a:t>$~6WykYgC^(GZ[d*Qd6M+O&gt;</a:t>
            </a:r>
            <a:r>
              <a:rPr lang="en-US" dirty="0" err="1"/>
              <a:t>Gh</a:t>
            </a:r>
            <a:r>
              <a:rPr lang="en-US" dirty="0"/>
              <a:t>*</a:t>
            </a:r>
            <a:r>
              <a:rPr lang="en-US" dirty="0" err="1"/>
              <a:t>TLThD</a:t>
            </a:r>
            <a:r>
              <a:rPr lang="en-US" dirty="0"/>
              <a:t>\Sxk`;8J2g'1bPH2bb1O`^LGRZ?MNt&gt;2trkvJ </a:t>
            </a:r>
            <a:r>
              <a:rPr lang="en-US" dirty="0" err="1"/>
              <a:t>Gm`W</a:t>
            </a:r>
            <a:r>
              <a:rPr lang="en-US" dirty="0"/>
              <a:t>|(+4@/\W/ByT7HAsZ#_4}</a:t>
            </a:r>
            <a:r>
              <a:rPr lang="en-US" dirty="0" err="1"/>
              <a:t>abq</a:t>
            </a:r>
            <a:r>
              <a:rPr lang="en-US" dirty="0"/>
              <a:t>)50ghBfs</a:t>
            </a:r>
          </a:p>
        </p:txBody>
      </p:sp>
      <p:sp>
        <p:nvSpPr>
          <p:cNvPr id="14" name="TextBox 13"/>
          <p:cNvSpPr txBox="1"/>
          <p:nvPr/>
        </p:nvSpPr>
        <p:spPr>
          <a:xfrm>
            <a:off x="990600" y="5688191"/>
            <a:ext cx="693420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a:t>simple-</a:t>
            </a:r>
            <a:r>
              <a:rPr lang="en-US" dirty="0" err="1"/>
              <a:t>fuzzer.c</a:t>
            </a:r>
            <a:endParaRPr lang="en-US" dirty="0"/>
          </a:p>
        </p:txBody>
      </p:sp>
    </p:spTree>
    <p:extLst>
      <p:ext uri="{BB962C8B-B14F-4D97-AF65-F5344CB8AC3E}">
        <p14:creationId xmlns:p14="http://schemas.microsoft.com/office/powerpoint/2010/main" val="2187853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Reasons for Bombing</a:t>
            </a:r>
          </a:p>
        </p:txBody>
      </p:sp>
      <p:sp>
        <p:nvSpPr>
          <p:cNvPr id="4" name="TextBox 3"/>
          <p:cNvSpPr txBox="1"/>
          <p:nvPr/>
        </p:nvSpPr>
        <p:spPr>
          <a:xfrm>
            <a:off x="812144" y="1609738"/>
            <a:ext cx="7874656" cy="1754327"/>
          </a:xfrm>
          <a:prstGeom prst="rect">
            <a:avLst/>
          </a:prstGeom>
          <a:noFill/>
        </p:spPr>
        <p:txBody>
          <a:bodyPr wrap="square" rtlCol="0">
            <a:spAutoFit/>
          </a:bodyPr>
          <a:lstStyle/>
          <a:p>
            <a:pPr marL="285750" indent="-285750">
              <a:buFont typeface="Arial"/>
              <a:buChar char="•"/>
            </a:pPr>
            <a:r>
              <a:rPr lang="en-US" sz="3600" dirty="0"/>
              <a:t>Arrays and Pointers</a:t>
            </a:r>
          </a:p>
          <a:p>
            <a:pPr marL="285750" indent="-285750">
              <a:buFont typeface="Arial"/>
              <a:buChar char="•"/>
            </a:pPr>
            <a:r>
              <a:rPr lang="en-US" sz="3600" dirty="0"/>
              <a:t>Not checking return code of a function</a:t>
            </a:r>
          </a:p>
          <a:p>
            <a:pPr marL="285750" indent="-285750">
              <a:buFont typeface="Arial"/>
              <a:buChar char="•"/>
            </a:pPr>
            <a:r>
              <a:rPr lang="en-US" sz="3600" dirty="0"/>
              <a:t>…</a:t>
            </a:r>
          </a:p>
        </p:txBody>
      </p:sp>
    </p:spTree>
    <p:extLst>
      <p:ext uri="{BB962C8B-B14F-4D97-AF65-F5344CB8AC3E}">
        <p14:creationId xmlns:p14="http://schemas.microsoft.com/office/powerpoint/2010/main" val="3090548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Coding Practices</a:t>
            </a:r>
          </a:p>
        </p:txBody>
      </p:sp>
      <p:sp>
        <p:nvSpPr>
          <p:cNvPr id="4" name="TextBox 3"/>
          <p:cNvSpPr txBox="1"/>
          <p:nvPr/>
        </p:nvSpPr>
        <p:spPr>
          <a:xfrm>
            <a:off x="812144" y="1609738"/>
            <a:ext cx="7874656" cy="3970318"/>
          </a:xfrm>
          <a:prstGeom prst="rect">
            <a:avLst/>
          </a:prstGeom>
          <a:noFill/>
        </p:spPr>
        <p:txBody>
          <a:bodyPr wrap="square" rtlCol="0">
            <a:spAutoFit/>
          </a:bodyPr>
          <a:lstStyle/>
          <a:p>
            <a:pPr marL="285750" indent="-285750">
              <a:buFont typeface="Arial"/>
              <a:buChar char="•"/>
            </a:pPr>
            <a:r>
              <a:rPr lang="en-US" sz="3600" dirty="0"/>
              <a:t>Check all array bounds</a:t>
            </a:r>
          </a:p>
          <a:p>
            <a:endParaRPr lang="en-US" sz="3600" dirty="0"/>
          </a:p>
          <a:p>
            <a:pPr marL="285750" indent="-285750">
              <a:buFont typeface="Arial"/>
              <a:buChar char="•"/>
            </a:pPr>
            <a:r>
              <a:rPr lang="en-US" sz="3600" dirty="0"/>
              <a:t>Apply bounds on program inputs</a:t>
            </a:r>
          </a:p>
          <a:p>
            <a:pPr marL="285750" indent="-285750">
              <a:buFont typeface="Arial"/>
              <a:buChar char="•"/>
            </a:pPr>
            <a:endParaRPr lang="en-US" sz="3600" dirty="0"/>
          </a:p>
          <a:p>
            <a:pPr marL="285750" indent="-285750">
              <a:buFont typeface="Arial"/>
              <a:buChar char="•"/>
            </a:pPr>
            <a:r>
              <a:rPr lang="en-US" sz="3600" dirty="0"/>
              <a:t>Check all return values of a function</a:t>
            </a:r>
          </a:p>
          <a:p>
            <a:endParaRPr lang="en-US" sz="3600" dirty="0"/>
          </a:p>
          <a:p>
            <a:pPr marL="285750" indent="-285750">
              <a:buFont typeface="Arial"/>
              <a:buChar char="•"/>
            </a:pPr>
            <a:r>
              <a:rPr lang="en-US" sz="3600" dirty="0"/>
              <a:t>Do not trust third-party inputs</a:t>
            </a:r>
          </a:p>
        </p:txBody>
      </p:sp>
      <p:sp>
        <p:nvSpPr>
          <p:cNvPr id="3" name="TextBox 2"/>
          <p:cNvSpPr txBox="1"/>
          <p:nvPr/>
        </p:nvSpPr>
        <p:spPr>
          <a:xfrm>
            <a:off x="1698119" y="5988457"/>
            <a:ext cx="6463490" cy="461665"/>
          </a:xfrm>
          <a:prstGeom prst="rect">
            <a:avLst/>
          </a:prstGeom>
          <a:noFill/>
        </p:spPr>
        <p:txBody>
          <a:bodyPr wrap="none" rtlCol="0">
            <a:spAutoFit/>
          </a:bodyPr>
          <a:lstStyle/>
          <a:p>
            <a:r>
              <a:rPr lang="en-US" sz="2400" i="1" dirty="0">
                <a:solidFill>
                  <a:srgbClr val="0000FF"/>
                </a:solidFill>
              </a:rPr>
              <a:t>All supported by modern programming languages</a:t>
            </a:r>
          </a:p>
        </p:txBody>
      </p:sp>
    </p:spTree>
    <p:extLst>
      <p:ext uri="{BB962C8B-B14F-4D97-AF65-F5344CB8AC3E}">
        <p14:creationId xmlns:p14="http://schemas.microsoft.com/office/powerpoint/2010/main" val="1307499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Fuzzer</a:t>
            </a:r>
            <a:r>
              <a:rPr lang="en-US" dirty="0"/>
              <a:t> Output</a:t>
            </a:r>
          </a:p>
        </p:txBody>
      </p:sp>
      <p:sp>
        <p:nvSpPr>
          <p:cNvPr id="5" name="Rectangle 4"/>
          <p:cNvSpPr/>
          <p:nvPr/>
        </p:nvSpPr>
        <p:spPr>
          <a:xfrm>
            <a:off x="809373" y="1654572"/>
            <a:ext cx="7563090" cy="3693319"/>
          </a:xfrm>
          <a:prstGeom prst="rect">
            <a:avLst/>
          </a:prstGeom>
        </p:spPr>
        <p:txBody>
          <a:bodyPr wrap="square">
            <a:spAutoFit/>
          </a:bodyPr>
          <a:lstStyle/>
          <a:p>
            <a:r>
              <a:rPr lang="en-US" dirty="0"/>
              <a:t>Z(</a:t>
            </a:r>
            <a:r>
              <a:rPr lang="en-US" dirty="0" err="1"/>
              <a:t>cG</a:t>
            </a:r>
            <a:r>
              <a:rPr lang="en-US" dirty="0"/>
              <a:t>*</a:t>
            </a:r>
            <a:r>
              <a:rPr lang="en-US" dirty="0" err="1"/>
              <a:t>mOGaQ</a:t>
            </a:r>
            <a:r>
              <a:rPr lang="en-US" dirty="0"/>
              <a:t>%%SWbFUXVGZin.,Kg5x)a0fM{,3+{</a:t>
            </a:r>
            <a:r>
              <a:rPr lang="en-US" dirty="0" err="1"/>
              <a:t>Pd</a:t>
            </a:r>
            <a:r>
              <a:rPr lang="en-US" dirty="0"/>
              <a:t>=X#s-'^*\m&lt;</a:t>
            </a:r>
            <a:r>
              <a:rPr lang="en-US" dirty="0" err="1"/>
              <a:t>rG</a:t>
            </a:r>
            <a:r>
              <a:rPr lang="en-US" dirty="0"/>
              <a:t>%~Z)"ZWqeJJox'w|dV7$Xb$K)"xl@5=8LW`VFZAqsk,Aaxm0;6bh6H]</a:t>
            </a:r>
            <a:r>
              <a:rPr lang="en-US" dirty="0" err="1"/>
              <a:t>S+pj</a:t>
            </a:r>
            <a:r>
              <a:rPr lang="en-US" dirty="0"/>
              <a:t>=\#M3CwSy\$</a:t>
            </a:r>
            <a:r>
              <a:rPr lang="en-US" dirty="0" err="1"/>
              <a:t>Ko</a:t>
            </a:r>
            <a:r>
              <a:rPr lang="en-US" dirty="0"/>
              <a:t>?`</a:t>
            </a:r>
            <a:r>
              <a:rPr lang="en-US" dirty="0" err="1"/>
              <a:t>t.tR</a:t>
            </a:r>
            <a:r>
              <a:rPr lang="en-US" dirty="0"/>
              <a:t>!@</a:t>
            </a:r>
            <a:r>
              <a:rPr lang="en-US" dirty="0" err="1"/>
              <a:t>A|gQy</a:t>
            </a:r>
            <a:r>
              <a:rPr lang="en-US" dirty="0"/>
              <a:t>[^V$\2!d1'++kx_!7)</a:t>
            </a:r>
            <a:r>
              <a:rPr lang="en-US" dirty="0" err="1"/>
              <a:t>WTmWE_gHxLKS</a:t>
            </a:r>
            <a:r>
              <a:rPr lang="en-US" dirty="0"/>
              <a:t>*</a:t>
            </a:r>
            <a:r>
              <a:rPr lang="en-US" dirty="0" err="1"/>
              <a:t>cT</a:t>
            </a:r>
            <a:r>
              <a:rPr lang="en-US" dirty="0"/>
              <a:t>$\:[AZ01Uv;/LB,Z?1cb]\|*^EL\X%|l#3VE06A=N0z'2X*/</a:t>
            </a:r>
            <a:r>
              <a:rPr lang="en-US" dirty="0" err="1"/>
              <a:t>hLL</a:t>
            </a:r>
            <a:r>
              <a:rPr lang="en-US" dirty="0"/>
              <a:t>?&lt;</a:t>
            </a:r>
            <a:r>
              <a:rPr lang="en-US" dirty="0" err="1"/>
              <a:t>iBt</a:t>
            </a:r>
            <a:r>
              <a:rPr lang="en-US" dirty="0"/>
              <a:t>&lt;Q'\</a:t>
            </a:r>
            <a:r>
              <a:rPr lang="en-US" dirty="0" err="1"/>
              <a:t>oOFDUy</a:t>
            </a:r>
            <a:r>
              <a:rPr lang="en-US" dirty="0"/>
              <a:t>]7)-6e2e&gt;PyNkU7'\!</a:t>
            </a:r>
            <a:r>
              <a:rPr lang="en-US" dirty="0" err="1"/>
              <a:t>HKiD</a:t>
            </a:r>
            <a:r>
              <a:rPr lang="en-US" dirty="0"/>
              <a:t>}H/Z}R8l5?R=U@|</a:t>
            </a:r>
            <a:r>
              <a:rPr lang="en-US" dirty="0" err="1"/>
              <a:t>qn</a:t>
            </a:r>
            <a:r>
              <a:rPr lang="en-US" dirty="0"/>
              <a:t>&gt;930P])&lt;bP33ly$i/(74c$Ntq`r!|`ioyW!1!&amp;:c`JZsAD3CkZ!J?@</a:t>
            </a:r>
            <a:r>
              <a:rPr lang="en-US" dirty="0" err="1"/>
              <a:t>aF</a:t>
            </a:r>
            <a:r>
              <a:rPr lang="en-US" dirty="0"/>
              <a:t>!/7;aNc435.tVL)vSg5;drQBV+T_&lt;NFU!!</a:t>
            </a:r>
            <a:r>
              <a:rPr lang="en-US" dirty="0" err="1"/>
              <a:t>Ab'U</a:t>
            </a:r>
            <a:r>
              <a:rPr lang="en-US" dirty="0"/>
              <a:t>{</a:t>
            </a:r>
            <a:r>
              <a:rPr lang="en-US" dirty="0" err="1"/>
              <a:t>zvV</a:t>
            </a:r>
            <a:r>
              <a:rPr lang="en-US" dirty="0"/>
              <a:t>(g:\N+.X&amp;5i:}?85r] t4#Te?;T~]</a:t>
            </a:r>
            <a:r>
              <a:rPr lang="en-US" dirty="0" err="1"/>
              <a:t>YVTehejfqY</a:t>
            </a:r>
            <a:r>
              <a:rPr lang="en-US" dirty="0"/>
              <a:t>=\}</a:t>
            </a:r>
            <a:r>
              <a:rPr lang="en-US" dirty="0" err="1"/>
              <a:t>rD</a:t>
            </a:r>
            <a:r>
              <a:rPr lang="en-US" dirty="0"/>
              <a:t>*Or~loWfn$4dxQ8u0/JKlFQd5:"X|?P#Z"&amp;</a:t>
            </a:r>
            <a:r>
              <a:rPr lang="en-US" dirty="0" err="1"/>
              <a:t>VD#l&amp;yswfrNZo</a:t>
            </a:r>
            <a:r>
              <a:rPr lang="en-US" dirty="0"/>
              <a:t>(\</a:t>
            </a:r>
            <a:r>
              <a:rPr lang="en-US" dirty="0" err="1"/>
              <a:t>igNKFf</a:t>
            </a:r>
            <a:r>
              <a:rPr lang="en-US" dirty="0"/>
              <a:t>{S&amp;2`l.7O/$</a:t>
            </a:r>
            <a:r>
              <a:rPr lang="en-US" dirty="0" err="1"/>
              <a:t>trZzrbt`eh</a:t>
            </a:r>
            <a:r>
              <a:rPr lang="en-US" dirty="0"/>
              <a:t>/_{</a:t>
            </a:r>
            <a:r>
              <a:rPr lang="en-US" dirty="0" err="1"/>
              <a:t>Zlz</a:t>
            </a:r>
            <a:r>
              <a:rPr lang="en-US" dirty="0"/>
              <a:t>]</a:t>
            </a:r>
            <a:r>
              <a:rPr lang="en-US" dirty="0" err="1"/>
              <a:t>Vs</a:t>
            </a:r>
            <a:r>
              <a:rPr lang="en-US" dirty="0"/>
              <a:t>&amp;=WFMSK,\9huTKuZX"5OB=Fl:O0#&amp;|</a:t>
            </a:r>
            <a:r>
              <a:rPr lang="en-US" dirty="0" err="1"/>
              <a:t>db</a:t>
            </a:r>
            <a:r>
              <a:rPr lang="en-US" dirty="0"/>
              <a:t>/uY&amp;WKm^HB7}</a:t>
            </a:r>
            <a:r>
              <a:rPr lang="en-US" dirty="0" err="1"/>
              <a:t>xt"mK</a:t>
            </a:r>
            <a:r>
              <a:rPr lang="en-US" dirty="0"/>
              <a:t>(]s:/6j)</a:t>
            </a:r>
            <a:r>
              <a:rPr lang="en-US" dirty="0" err="1"/>
              <a:t>uqIPzh</a:t>
            </a:r>
            <a:r>
              <a:rPr lang="en-US" dirty="0"/>
              <a:t>#$h=k4F6r6@?^;2hV]'WrKIAb`WY"CG+fM.npbOzoZ9JAJ@PS?-</a:t>
            </a:r>
            <a:r>
              <a:rPr lang="en-US" dirty="0" err="1"/>
              <a:t>SxnyVvb</a:t>
            </a:r>
            <a:r>
              <a:rPr lang="en-US" dirty="0"/>
              <a:t>({2Ja]b?.1*Y!S`vTRnms$Er9e9'U"+_0&lt;</a:t>
            </a:r>
            <a:r>
              <a:rPr lang="en-US" dirty="0" err="1"/>
              <a:t>gq</a:t>
            </a:r>
            <a:r>
              <a:rPr lang="en-US" dirty="0"/>
              <a:t>&gt;WS*J:I1XJzt\.Dh%C:ePg`7oc[E+db9-?TI.&amp;49O9Z#WNvPmFhUgJmL8v+WSN@o/[;f(RIPkoBabRzDNV$77MBw4\</a:t>
            </a:r>
            <a:r>
              <a:rPr lang="en-US" dirty="0" err="1"/>
              <a:t>hpkUI</a:t>
            </a:r>
            <a:r>
              <a:rPr lang="en-US" dirty="0"/>
              <a:t>)4+K QK3(4ot!xuwosP)</a:t>
            </a:r>
          </a:p>
        </p:txBody>
      </p:sp>
      <p:sp>
        <p:nvSpPr>
          <p:cNvPr id="6" name="Rounded Rectangle 5"/>
          <p:cNvSpPr/>
          <p:nvPr/>
        </p:nvSpPr>
        <p:spPr>
          <a:xfrm>
            <a:off x="1196066" y="5479016"/>
            <a:ext cx="6954904" cy="797485"/>
          </a:xfrm>
          <a:prstGeom prst="roundRect">
            <a:avLst/>
          </a:prstGeom>
          <a:solidFill>
            <a:schemeClr val="bg1">
              <a:lumMod val="95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rgbClr val="0000FF"/>
                </a:solidFill>
              </a:rPr>
              <a:t>Most Programs reject invalid inputs</a:t>
            </a:r>
          </a:p>
        </p:txBody>
      </p:sp>
      <p:pic>
        <p:nvPicPr>
          <p:cNvPr id="4" name="Picture 3"/>
          <p:cNvPicPr>
            <a:picLocks noChangeAspect="1"/>
          </p:cNvPicPr>
          <p:nvPr/>
        </p:nvPicPr>
        <p:blipFill>
          <a:blip r:embed="rId2"/>
          <a:stretch>
            <a:fillRect/>
          </a:stretch>
        </p:blipFill>
        <p:spPr>
          <a:xfrm>
            <a:off x="3183870" y="2159000"/>
            <a:ext cx="2540000" cy="2540000"/>
          </a:xfrm>
          <a:prstGeom prst="rect">
            <a:avLst/>
          </a:prstGeom>
        </p:spPr>
      </p:pic>
    </p:spTree>
    <p:extLst>
      <p:ext uri="{BB962C8B-B14F-4D97-AF65-F5344CB8AC3E}">
        <p14:creationId xmlns:p14="http://schemas.microsoft.com/office/powerpoint/2010/main" val="4136920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a:t>
            </a:r>
          </a:p>
        </p:txBody>
      </p:sp>
      <p:sp>
        <p:nvSpPr>
          <p:cNvPr id="5" name="Rectangle 4"/>
          <p:cNvSpPr/>
          <p:nvPr/>
        </p:nvSpPr>
        <p:spPr>
          <a:xfrm>
            <a:off x="809373" y="1654572"/>
            <a:ext cx="7563090" cy="3693319"/>
          </a:xfrm>
          <a:prstGeom prst="rect">
            <a:avLst/>
          </a:prstGeom>
        </p:spPr>
        <p:txBody>
          <a:bodyPr wrap="square">
            <a:spAutoFit/>
          </a:bodyPr>
          <a:lstStyle/>
          <a:p>
            <a:r>
              <a:rPr lang="en-US" dirty="0"/>
              <a:t>Z(</a:t>
            </a:r>
            <a:r>
              <a:rPr lang="en-US" dirty="0" err="1"/>
              <a:t>cG</a:t>
            </a:r>
            <a:r>
              <a:rPr lang="en-US" dirty="0"/>
              <a:t>*</a:t>
            </a:r>
            <a:r>
              <a:rPr lang="en-US" dirty="0" err="1"/>
              <a:t>mOGaQ</a:t>
            </a:r>
            <a:r>
              <a:rPr lang="en-US" dirty="0"/>
              <a:t>%%SWbFUXVGZin.,Kg5x)a0fM{,3+{</a:t>
            </a:r>
            <a:r>
              <a:rPr lang="en-US" dirty="0" err="1"/>
              <a:t>Pd</a:t>
            </a:r>
            <a:r>
              <a:rPr lang="en-US" dirty="0"/>
              <a:t>=X#s-'^*\m&lt;</a:t>
            </a:r>
            <a:r>
              <a:rPr lang="en-US" dirty="0" err="1"/>
              <a:t>rG</a:t>
            </a:r>
            <a:r>
              <a:rPr lang="en-US" dirty="0"/>
              <a:t>%~Z)"ZWqeJJox'w|dV7$Xb$K)"xl@5=8LW`VFZAqsk,Aaxm0;6bh6H]</a:t>
            </a:r>
            <a:r>
              <a:rPr lang="en-US" dirty="0" err="1"/>
              <a:t>S+pj</a:t>
            </a:r>
            <a:r>
              <a:rPr lang="en-US" dirty="0"/>
              <a:t>=\#M3CwSy\$</a:t>
            </a:r>
            <a:r>
              <a:rPr lang="en-US" dirty="0" err="1"/>
              <a:t>Ko</a:t>
            </a:r>
            <a:r>
              <a:rPr lang="en-US" dirty="0"/>
              <a:t>?`</a:t>
            </a:r>
            <a:r>
              <a:rPr lang="en-US" dirty="0" err="1"/>
              <a:t>t.tR</a:t>
            </a:r>
            <a:r>
              <a:rPr lang="en-US" dirty="0"/>
              <a:t>!@</a:t>
            </a:r>
            <a:r>
              <a:rPr lang="en-US" dirty="0" err="1"/>
              <a:t>A|gQy</a:t>
            </a:r>
            <a:r>
              <a:rPr lang="en-US" dirty="0"/>
              <a:t>[^V$\2!d1'++kx_!7)</a:t>
            </a:r>
            <a:r>
              <a:rPr lang="en-US" dirty="0" err="1"/>
              <a:t>WTmWE_gHxLKS</a:t>
            </a:r>
            <a:r>
              <a:rPr lang="en-US" dirty="0"/>
              <a:t>*</a:t>
            </a:r>
            <a:r>
              <a:rPr lang="en-US" dirty="0" err="1"/>
              <a:t>cT</a:t>
            </a:r>
            <a:r>
              <a:rPr lang="en-US" dirty="0"/>
              <a:t>$\:[AZ01Uv;/LB,Z?1cb]\|*^EL\X%|l#3VE06A=N0z'2X*/</a:t>
            </a:r>
            <a:r>
              <a:rPr lang="en-US" dirty="0" err="1"/>
              <a:t>hLL</a:t>
            </a:r>
            <a:r>
              <a:rPr lang="en-US" dirty="0"/>
              <a:t>?&lt;</a:t>
            </a:r>
            <a:r>
              <a:rPr lang="en-US" dirty="0" err="1"/>
              <a:t>iBt</a:t>
            </a:r>
            <a:r>
              <a:rPr lang="en-US" dirty="0"/>
              <a:t>&lt;Q'\</a:t>
            </a:r>
            <a:r>
              <a:rPr lang="en-US" dirty="0" err="1"/>
              <a:t>oOFDUy</a:t>
            </a:r>
            <a:r>
              <a:rPr lang="en-US" dirty="0"/>
              <a:t>]7)-6e2e&gt;PyNkU7'\!</a:t>
            </a:r>
            <a:r>
              <a:rPr lang="en-US" dirty="0" err="1"/>
              <a:t>HKiD</a:t>
            </a:r>
            <a:r>
              <a:rPr lang="en-US" dirty="0"/>
              <a:t>}H/Z}R8l5?R=U@|</a:t>
            </a:r>
            <a:r>
              <a:rPr lang="en-US" dirty="0" err="1"/>
              <a:t>qn</a:t>
            </a:r>
            <a:r>
              <a:rPr lang="en-US" dirty="0"/>
              <a:t>&gt;930P])&lt;bP33ly$i/(74c$Ntq`r!|`ioyW!1!&amp;:c`JZsAD3CkZ!J?@</a:t>
            </a:r>
            <a:r>
              <a:rPr lang="en-US" dirty="0" err="1"/>
              <a:t>aF</a:t>
            </a:r>
            <a:r>
              <a:rPr lang="en-US" dirty="0"/>
              <a:t>!/7;aNc435.tVL)vSg5;drQBV+T_&lt;NFU!!</a:t>
            </a:r>
            <a:r>
              <a:rPr lang="en-US" dirty="0" err="1"/>
              <a:t>Ab'U</a:t>
            </a:r>
            <a:r>
              <a:rPr lang="en-US" dirty="0"/>
              <a:t>{</a:t>
            </a:r>
            <a:r>
              <a:rPr lang="en-US" dirty="0" err="1"/>
              <a:t>zvV</a:t>
            </a:r>
            <a:r>
              <a:rPr lang="en-US" dirty="0"/>
              <a:t>(g:\N+.X&amp;5i:}?85r] t4#Te?;T~]</a:t>
            </a:r>
            <a:r>
              <a:rPr lang="en-US" dirty="0" err="1"/>
              <a:t>YVTehejfqY</a:t>
            </a:r>
            <a:r>
              <a:rPr lang="en-US" dirty="0"/>
              <a:t>=\}</a:t>
            </a:r>
            <a:r>
              <a:rPr lang="en-US" dirty="0" err="1"/>
              <a:t>rD</a:t>
            </a:r>
            <a:r>
              <a:rPr lang="en-US" dirty="0"/>
              <a:t>*Or~loWfn$4dxQ8u0/JKlFQd5:"X|?P#Z"&amp;</a:t>
            </a:r>
            <a:r>
              <a:rPr lang="en-US" dirty="0" err="1"/>
              <a:t>VD#l&amp;yswfrNZo</a:t>
            </a:r>
            <a:r>
              <a:rPr lang="en-US" dirty="0"/>
              <a:t>(\</a:t>
            </a:r>
            <a:r>
              <a:rPr lang="en-US" dirty="0" err="1"/>
              <a:t>igNKFf</a:t>
            </a:r>
            <a:r>
              <a:rPr lang="en-US" dirty="0"/>
              <a:t>{S&amp;2`l.7O/$</a:t>
            </a:r>
            <a:r>
              <a:rPr lang="en-US" dirty="0" err="1"/>
              <a:t>trZzrbt`eh</a:t>
            </a:r>
            <a:r>
              <a:rPr lang="en-US" dirty="0"/>
              <a:t>/_{</a:t>
            </a:r>
            <a:r>
              <a:rPr lang="en-US" dirty="0" err="1"/>
              <a:t>Zlz</a:t>
            </a:r>
            <a:r>
              <a:rPr lang="en-US" dirty="0"/>
              <a:t>]</a:t>
            </a:r>
            <a:r>
              <a:rPr lang="en-US" dirty="0" err="1"/>
              <a:t>Vs</a:t>
            </a:r>
            <a:r>
              <a:rPr lang="en-US" dirty="0"/>
              <a:t>&amp;=WFMSK,\9huTKuZX"5OB=Fl:O0#&amp;|</a:t>
            </a:r>
            <a:r>
              <a:rPr lang="en-US" dirty="0" err="1"/>
              <a:t>db</a:t>
            </a:r>
            <a:r>
              <a:rPr lang="en-US" dirty="0"/>
              <a:t>/uY&amp;WKm^HB7}</a:t>
            </a:r>
            <a:r>
              <a:rPr lang="en-US" dirty="0" err="1"/>
              <a:t>xt"mK</a:t>
            </a:r>
            <a:r>
              <a:rPr lang="en-US" dirty="0"/>
              <a:t>(]s:/6j)</a:t>
            </a:r>
            <a:r>
              <a:rPr lang="en-US" dirty="0" err="1"/>
              <a:t>uqIPzh</a:t>
            </a:r>
            <a:r>
              <a:rPr lang="en-US" dirty="0"/>
              <a:t>#$h=k4F6r6@?^;2hV]'WrKIAb`WY"CG+fM.npbOzoZ9JAJ@PS?-</a:t>
            </a:r>
            <a:r>
              <a:rPr lang="en-US" dirty="0" err="1"/>
              <a:t>SxnyVvb</a:t>
            </a:r>
            <a:r>
              <a:rPr lang="en-US" dirty="0"/>
              <a:t>({2Ja]b?.1*Y!S`vTRnms$Er9e9'U"+_0&lt;</a:t>
            </a:r>
            <a:r>
              <a:rPr lang="en-US" dirty="0" err="1"/>
              <a:t>gq</a:t>
            </a:r>
            <a:r>
              <a:rPr lang="en-US" dirty="0"/>
              <a:t>&gt;WS*J:I1XJzt\.Dh%C:ePg`7oc[E+db9-?TI.&amp;49O9Z#WNvPmFhUgJmL8v+WSN@o/[;f(RIPkoBabRzDNV$77MBw4\</a:t>
            </a:r>
            <a:r>
              <a:rPr lang="en-US" dirty="0" err="1"/>
              <a:t>hpkUI</a:t>
            </a:r>
            <a:r>
              <a:rPr lang="en-US" dirty="0"/>
              <a:t>)4+K QK3(4ot!xuwosP)</a:t>
            </a:r>
          </a:p>
        </p:txBody>
      </p:sp>
      <p:sp>
        <p:nvSpPr>
          <p:cNvPr id="3" name="Rounded Rectangle 2"/>
          <p:cNvSpPr/>
          <p:nvPr/>
        </p:nvSpPr>
        <p:spPr>
          <a:xfrm>
            <a:off x="1196066" y="5479016"/>
            <a:ext cx="6954904" cy="797485"/>
          </a:xfrm>
          <a:prstGeom prst="roundRect">
            <a:avLst/>
          </a:prstGeom>
          <a:solidFill>
            <a:schemeClr val="bg1">
              <a:lumMod val="95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rgbClr val="0000FF"/>
                </a:solidFill>
              </a:rPr>
              <a:t>How do we get a </a:t>
            </a:r>
            <a:r>
              <a:rPr lang="en-US" sz="2800" b="1" dirty="0" err="1">
                <a:solidFill>
                  <a:srgbClr val="0000FF"/>
                </a:solidFill>
              </a:rPr>
              <a:t>Fuzzer</a:t>
            </a:r>
            <a:r>
              <a:rPr lang="en-US" sz="2800" b="1" dirty="0">
                <a:solidFill>
                  <a:srgbClr val="0000FF"/>
                </a:solidFill>
              </a:rPr>
              <a:t> to generate valid inputs? </a:t>
            </a:r>
          </a:p>
        </p:txBody>
      </p:sp>
      <p:pic>
        <p:nvPicPr>
          <p:cNvPr id="4" name="Picture 3"/>
          <p:cNvPicPr>
            <a:picLocks noChangeAspect="1"/>
          </p:cNvPicPr>
          <p:nvPr/>
        </p:nvPicPr>
        <p:blipFill>
          <a:blip r:embed="rId2"/>
          <a:stretch>
            <a:fillRect/>
          </a:stretch>
        </p:blipFill>
        <p:spPr>
          <a:xfrm>
            <a:off x="3302000" y="2159000"/>
            <a:ext cx="2540000" cy="2540000"/>
          </a:xfrm>
          <a:prstGeom prst="rect">
            <a:avLst/>
          </a:prstGeom>
        </p:spPr>
      </p:pic>
    </p:spTree>
    <p:extLst>
      <p:ext uri="{BB962C8B-B14F-4D97-AF65-F5344CB8AC3E}">
        <p14:creationId xmlns:p14="http://schemas.microsoft.com/office/powerpoint/2010/main" val="364120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96066" y="2746892"/>
            <a:ext cx="7338826" cy="1200329"/>
          </a:xfrm>
          <a:prstGeom prst="rect">
            <a:avLst/>
          </a:prstGeom>
        </p:spPr>
        <p:txBody>
          <a:bodyPr wrap="square">
            <a:spAutoFit/>
          </a:bodyPr>
          <a:lstStyle/>
          <a:p>
            <a:r>
              <a:rPr lang="en-US" sz="3600" dirty="0" err="1"/>
              <a:t>ISTDisApillarInSUTDbutItsNameiSGoingToChange</a:t>
            </a:r>
            <a:endParaRPr lang="en-US" sz="3600" dirty="0"/>
          </a:p>
        </p:txBody>
      </p:sp>
      <p:sp>
        <p:nvSpPr>
          <p:cNvPr id="2" name="Title 1"/>
          <p:cNvSpPr>
            <a:spLocks noGrp="1"/>
          </p:cNvSpPr>
          <p:nvPr>
            <p:ph type="title"/>
          </p:nvPr>
        </p:nvSpPr>
        <p:spPr/>
        <p:txBody>
          <a:bodyPr/>
          <a:lstStyle/>
          <a:p>
            <a:r>
              <a:rPr lang="en-US" dirty="0"/>
              <a:t>Idea</a:t>
            </a:r>
          </a:p>
        </p:txBody>
      </p:sp>
      <p:sp>
        <p:nvSpPr>
          <p:cNvPr id="3" name="Rounded Rectangle 2"/>
          <p:cNvSpPr/>
          <p:nvPr/>
        </p:nvSpPr>
        <p:spPr>
          <a:xfrm>
            <a:off x="1196066" y="5479016"/>
            <a:ext cx="6954904" cy="797485"/>
          </a:xfrm>
          <a:prstGeom prst="roundRect">
            <a:avLst/>
          </a:prstGeom>
          <a:solidFill>
            <a:schemeClr val="bg1">
              <a:lumMod val="95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rgbClr val="0000FF"/>
                </a:solidFill>
              </a:rPr>
              <a:t>Leverage existing VALID inputs</a:t>
            </a:r>
          </a:p>
        </p:txBody>
      </p:sp>
      <p:pic>
        <p:nvPicPr>
          <p:cNvPr id="7" name="Picture 6"/>
          <p:cNvPicPr>
            <a:picLocks noChangeAspect="1"/>
          </p:cNvPicPr>
          <p:nvPr/>
        </p:nvPicPr>
        <p:blipFill>
          <a:blip r:embed="rId2"/>
          <a:stretch>
            <a:fillRect/>
          </a:stretch>
        </p:blipFill>
        <p:spPr>
          <a:xfrm>
            <a:off x="3174847" y="1609737"/>
            <a:ext cx="3080538" cy="3210245"/>
          </a:xfrm>
          <a:prstGeom prst="rect">
            <a:avLst/>
          </a:prstGeom>
        </p:spPr>
      </p:pic>
    </p:spTree>
    <p:extLst>
      <p:ext uri="{BB962C8B-B14F-4D97-AF65-F5344CB8AC3E}">
        <p14:creationId xmlns:p14="http://schemas.microsoft.com/office/powerpoint/2010/main" val="1028184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96066" y="1772188"/>
            <a:ext cx="7338826" cy="461665"/>
          </a:xfrm>
          <a:prstGeom prst="rect">
            <a:avLst/>
          </a:prstGeom>
        </p:spPr>
        <p:txBody>
          <a:bodyPr wrap="square">
            <a:spAutoFit/>
          </a:bodyPr>
          <a:lstStyle/>
          <a:p>
            <a:r>
              <a:rPr lang="en-US" sz="2400" dirty="0" err="1"/>
              <a:t>ISTDisApillarInSUTDbutIts</a:t>
            </a:r>
            <a:r>
              <a:rPr lang="en-US" sz="2400" dirty="0" err="1">
                <a:solidFill>
                  <a:srgbClr val="FF0000"/>
                </a:solidFill>
              </a:rPr>
              <a:t>NameiSGoingToChange</a:t>
            </a:r>
            <a:endParaRPr lang="en-US" sz="2400" dirty="0">
              <a:solidFill>
                <a:srgbClr val="FF0000"/>
              </a:solidFill>
            </a:endParaRPr>
          </a:p>
        </p:txBody>
      </p:sp>
      <p:sp>
        <p:nvSpPr>
          <p:cNvPr id="2" name="Title 1"/>
          <p:cNvSpPr>
            <a:spLocks noGrp="1"/>
          </p:cNvSpPr>
          <p:nvPr>
            <p:ph type="title"/>
          </p:nvPr>
        </p:nvSpPr>
        <p:spPr/>
        <p:txBody>
          <a:bodyPr/>
          <a:lstStyle/>
          <a:p>
            <a:r>
              <a:rPr lang="en-US" dirty="0"/>
              <a:t>Mutation</a:t>
            </a:r>
          </a:p>
        </p:txBody>
      </p:sp>
      <p:sp>
        <p:nvSpPr>
          <p:cNvPr id="6" name="Rectangle 5"/>
          <p:cNvSpPr/>
          <p:nvPr/>
        </p:nvSpPr>
        <p:spPr>
          <a:xfrm>
            <a:off x="2986474" y="3537056"/>
            <a:ext cx="7338826" cy="461665"/>
          </a:xfrm>
          <a:prstGeom prst="rect">
            <a:avLst/>
          </a:prstGeom>
        </p:spPr>
        <p:txBody>
          <a:bodyPr wrap="square">
            <a:spAutoFit/>
          </a:bodyPr>
          <a:lstStyle/>
          <a:p>
            <a:r>
              <a:rPr lang="en-US" sz="2400" dirty="0" err="1"/>
              <a:t>ISTDisApillarInSUTDbutIts</a:t>
            </a:r>
            <a:endParaRPr lang="en-US" sz="2400" dirty="0"/>
          </a:p>
        </p:txBody>
      </p:sp>
      <p:sp>
        <p:nvSpPr>
          <p:cNvPr id="4" name="Down Arrow 3"/>
          <p:cNvSpPr/>
          <p:nvPr/>
        </p:nvSpPr>
        <p:spPr>
          <a:xfrm>
            <a:off x="4400342" y="2546968"/>
            <a:ext cx="516819" cy="99008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917161" y="2850018"/>
            <a:ext cx="2735106" cy="369332"/>
          </a:xfrm>
          <a:prstGeom prst="rect">
            <a:avLst/>
          </a:prstGeom>
          <a:noFill/>
        </p:spPr>
        <p:txBody>
          <a:bodyPr wrap="none" rtlCol="0">
            <a:spAutoFit/>
          </a:bodyPr>
          <a:lstStyle/>
          <a:p>
            <a:r>
              <a:rPr lang="en-US" b="1" i="1" dirty="0">
                <a:solidFill>
                  <a:srgbClr val="0000FF"/>
                </a:solidFill>
              </a:rPr>
              <a:t>Trim at a random position</a:t>
            </a:r>
          </a:p>
        </p:txBody>
      </p:sp>
      <p:sp>
        <p:nvSpPr>
          <p:cNvPr id="9" name="TextBox 8"/>
          <p:cNvSpPr txBox="1"/>
          <p:nvPr/>
        </p:nvSpPr>
        <p:spPr>
          <a:xfrm>
            <a:off x="990600" y="5688191"/>
            <a:ext cx="693420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a:t>mutation-</a:t>
            </a:r>
            <a:r>
              <a:rPr lang="en-US" dirty="0" err="1"/>
              <a:t>fuzzer.c</a:t>
            </a:r>
            <a:endParaRPr lang="en-US" dirty="0"/>
          </a:p>
        </p:txBody>
      </p:sp>
    </p:spTree>
    <p:extLst>
      <p:ext uri="{BB962C8B-B14F-4D97-AF65-F5344CB8AC3E}">
        <p14:creationId xmlns:p14="http://schemas.microsoft.com/office/powerpoint/2010/main" val="436582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96066" y="1772188"/>
            <a:ext cx="7338826" cy="461665"/>
          </a:xfrm>
          <a:prstGeom prst="rect">
            <a:avLst/>
          </a:prstGeom>
        </p:spPr>
        <p:txBody>
          <a:bodyPr wrap="square">
            <a:spAutoFit/>
          </a:bodyPr>
          <a:lstStyle/>
          <a:p>
            <a:r>
              <a:rPr lang="en-US" sz="2400" dirty="0" err="1"/>
              <a:t>ISTDisApillarInSUTDbutItsNameiSGoingToChange</a:t>
            </a:r>
            <a:endParaRPr lang="en-US" sz="2400" dirty="0"/>
          </a:p>
        </p:txBody>
      </p:sp>
      <p:sp>
        <p:nvSpPr>
          <p:cNvPr id="2" name="Title 1"/>
          <p:cNvSpPr>
            <a:spLocks noGrp="1"/>
          </p:cNvSpPr>
          <p:nvPr>
            <p:ph type="title"/>
          </p:nvPr>
        </p:nvSpPr>
        <p:spPr/>
        <p:txBody>
          <a:bodyPr/>
          <a:lstStyle/>
          <a:p>
            <a:r>
              <a:rPr lang="en-US" dirty="0"/>
              <a:t>Mutation</a:t>
            </a:r>
          </a:p>
        </p:txBody>
      </p:sp>
      <p:sp>
        <p:nvSpPr>
          <p:cNvPr id="6" name="Rectangle 5"/>
          <p:cNvSpPr/>
          <p:nvPr/>
        </p:nvSpPr>
        <p:spPr>
          <a:xfrm>
            <a:off x="1247748" y="2800259"/>
            <a:ext cx="7338826" cy="1015663"/>
          </a:xfrm>
          <a:prstGeom prst="rect">
            <a:avLst/>
          </a:prstGeom>
        </p:spPr>
        <p:txBody>
          <a:bodyPr wrap="square">
            <a:spAutoFit/>
          </a:bodyPr>
          <a:lstStyle/>
          <a:p>
            <a:r>
              <a:rPr lang="en-US" sz="2400" dirty="0" err="1"/>
              <a:t>ISTDisApillar</a:t>
            </a:r>
            <a:r>
              <a:rPr lang="en-US" sz="6000" b="1" dirty="0" err="1">
                <a:solidFill>
                  <a:srgbClr val="FF0000"/>
                </a:solidFill>
              </a:rPr>
              <a:t>I</a:t>
            </a:r>
            <a:r>
              <a:rPr lang="en-US" sz="2400" dirty="0" err="1"/>
              <a:t>nSUTDbutItsNameiSGoingToChange</a:t>
            </a:r>
            <a:endParaRPr lang="en-US" sz="2400" dirty="0"/>
          </a:p>
        </p:txBody>
      </p:sp>
      <p:sp>
        <p:nvSpPr>
          <p:cNvPr id="4" name="Down Arrow 3"/>
          <p:cNvSpPr/>
          <p:nvPr/>
        </p:nvSpPr>
        <p:spPr>
          <a:xfrm>
            <a:off x="4016420" y="2396556"/>
            <a:ext cx="516819" cy="71954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710433" y="2396556"/>
            <a:ext cx="2774442" cy="369332"/>
          </a:xfrm>
          <a:prstGeom prst="rect">
            <a:avLst/>
          </a:prstGeom>
          <a:noFill/>
        </p:spPr>
        <p:txBody>
          <a:bodyPr wrap="none" rtlCol="0">
            <a:spAutoFit/>
          </a:bodyPr>
          <a:lstStyle/>
          <a:p>
            <a:r>
              <a:rPr lang="en-US" b="1" i="1" dirty="0">
                <a:solidFill>
                  <a:srgbClr val="0000FF"/>
                </a:solidFill>
              </a:rPr>
              <a:t>Select a position randomly </a:t>
            </a:r>
          </a:p>
        </p:txBody>
      </p:sp>
      <p:sp>
        <p:nvSpPr>
          <p:cNvPr id="9" name="TextBox 8"/>
          <p:cNvSpPr txBox="1"/>
          <p:nvPr/>
        </p:nvSpPr>
        <p:spPr>
          <a:xfrm>
            <a:off x="990600" y="6104374"/>
            <a:ext cx="693420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a:t>mutation-</a:t>
            </a:r>
            <a:r>
              <a:rPr lang="en-US" dirty="0" err="1"/>
              <a:t>fuzzer.c</a:t>
            </a:r>
            <a:endParaRPr lang="en-US" dirty="0"/>
          </a:p>
        </p:txBody>
      </p:sp>
      <p:sp>
        <p:nvSpPr>
          <p:cNvPr id="10" name="Down Arrow 9"/>
          <p:cNvSpPr/>
          <p:nvPr/>
        </p:nvSpPr>
        <p:spPr>
          <a:xfrm>
            <a:off x="4075484" y="4014620"/>
            <a:ext cx="516819" cy="71954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4710433" y="4191366"/>
            <a:ext cx="4146362" cy="369332"/>
          </a:xfrm>
          <a:prstGeom prst="rect">
            <a:avLst/>
          </a:prstGeom>
          <a:noFill/>
        </p:spPr>
        <p:txBody>
          <a:bodyPr wrap="none" rtlCol="0">
            <a:spAutoFit/>
          </a:bodyPr>
          <a:lstStyle/>
          <a:p>
            <a:r>
              <a:rPr lang="en-US" b="1" i="1" dirty="0">
                <a:solidFill>
                  <a:srgbClr val="0000FF"/>
                </a:solidFill>
              </a:rPr>
              <a:t>Flip a random bit of the selected position</a:t>
            </a:r>
          </a:p>
        </p:txBody>
      </p:sp>
      <p:sp>
        <p:nvSpPr>
          <p:cNvPr id="12" name="Rectangle 11"/>
          <p:cNvSpPr/>
          <p:nvPr/>
        </p:nvSpPr>
        <p:spPr>
          <a:xfrm>
            <a:off x="1347974" y="4624209"/>
            <a:ext cx="7338826" cy="1015663"/>
          </a:xfrm>
          <a:prstGeom prst="rect">
            <a:avLst/>
          </a:prstGeom>
        </p:spPr>
        <p:txBody>
          <a:bodyPr wrap="square">
            <a:spAutoFit/>
          </a:bodyPr>
          <a:lstStyle/>
          <a:p>
            <a:r>
              <a:rPr lang="en-US" sz="2400" dirty="0" err="1"/>
              <a:t>ISTDisApillar</a:t>
            </a:r>
            <a:r>
              <a:rPr lang="en-US" sz="6000" b="1" dirty="0" err="1">
                <a:solidFill>
                  <a:srgbClr val="FF0000"/>
                </a:solidFill>
              </a:rPr>
              <a:t>Y</a:t>
            </a:r>
            <a:r>
              <a:rPr lang="en-US" sz="2400" dirty="0" err="1"/>
              <a:t>nSUTDbutItsNameiSGoingToChange</a:t>
            </a:r>
            <a:endParaRPr lang="en-US" sz="2400" dirty="0"/>
          </a:p>
        </p:txBody>
      </p:sp>
    </p:spTree>
    <p:extLst>
      <p:ext uri="{BB962C8B-B14F-4D97-AF65-F5344CB8AC3E}">
        <p14:creationId xmlns:p14="http://schemas.microsoft.com/office/powerpoint/2010/main" val="1250830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Mutation Operators</a:t>
            </a:r>
          </a:p>
        </p:txBody>
      </p:sp>
      <p:sp>
        <p:nvSpPr>
          <p:cNvPr id="5" name="Content Placeholder 4"/>
          <p:cNvSpPr>
            <a:spLocks noGrp="1"/>
          </p:cNvSpPr>
          <p:nvPr>
            <p:ph idx="1"/>
          </p:nvPr>
        </p:nvSpPr>
        <p:spPr>
          <a:xfrm>
            <a:off x="457200" y="1600200"/>
            <a:ext cx="8229600" cy="4713514"/>
          </a:xfrm>
        </p:spPr>
        <p:txBody>
          <a:bodyPr/>
          <a:lstStyle/>
          <a:p>
            <a:pPr algn="just"/>
            <a:r>
              <a:rPr lang="en-US" dirty="0"/>
              <a:t>Flipping a bit</a:t>
            </a:r>
          </a:p>
          <a:p>
            <a:pPr algn="just"/>
            <a:r>
              <a:rPr lang="en-US" dirty="0"/>
              <a:t>Trimming</a:t>
            </a:r>
          </a:p>
          <a:p>
            <a:pPr algn="just"/>
            <a:r>
              <a:rPr lang="en-US" dirty="0"/>
              <a:t>Swapping characters</a:t>
            </a:r>
          </a:p>
          <a:p>
            <a:pPr algn="just"/>
            <a:r>
              <a:rPr lang="en-US" dirty="0"/>
              <a:t>Inserting characters</a:t>
            </a:r>
          </a:p>
        </p:txBody>
      </p:sp>
      <p:sp>
        <p:nvSpPr>
          <p:cNvPr id="3" name="TextBox 2"/>
          <p:cNvSpPr txBox="1"/>
          <p:nvPr/>
        </p:nvSpPr>
        <p:spPr>
          <a:xfrm>
            <a:off x="250476" y="4938925"/>
            <a:ext cx="8952754" cy="523220"/>
          </a:xfrm>
          <a:prstGeom prst="rect">
            <a:avLst/>
          </a:prstGeom>
          <a:noFill/>
        </p:spPr>
        <p:txBody>
          <a:bodyPr wrap="none" rtlCol="0">
            <a:spAutoFit/>
          </a:bodyPr>
          <a:lstStyle/>
          <a:p>
            <a:r>
              <a:rPr lang="en-US" sz="2800" i="1" dirty="0">
                <a:solidFill>
                  <a:srgbClr val="0000FF"/>
                </a:solidFill>
              </a:rPr>
              <a:t>Mutation operators are chosen at random in every iteration </a:t>
            </a:r>
          </a:p>
        </p:txBody>
      </p:sp>
    </p:spTree>
    <p:extLst>
      <p:ext uri="{BB962C8B-B14F-4D97-AF65-F5344CB8AC3E}">
        <p14:creationId xmlns:p14="http://schemas.microsoft.com/office/powerpoint/2010/main" val="1771442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Cohort Exercise 1</a:t>
            </a:r>
          </a:p>
        </p:txBody>
      </p:sp>
      <p:sp>
        <p:nvSpPr>
          <p:cNvPr id="5" name="Content Placeholder 4"/>
          <p:cNvSpPr>
            <a:spLocks noGrp="1"/>
          </p:cNvSpPr>
          <p:nvPr>
            <p:ph idx="1"/>
          </p:nvPr>
        </p:nvSpPr>
        <p:spPr>
          <a:xfrm>
            <a:off x="457200" y="1600200"/>
            <a:ext cx="8229600" cy="4713514"/>
          </a:xfrm>
        </p:spPr>
        <p:txBody>
          <a:bodyPr/>
          <a:lstStyle/>
          <a:p>
            <a:pPr algn="just"/>
            <a:r>
              <a:rPr lang="en-US" dirty="0"/>
              <a:t>Given an input string, implement a mutation operator that choose a random position in the string and swap the adjacent characters. Meaning if SUTD is an input string and 2 is chosen as the random position, the output should be SUDT. Careful about the string length bound check. </a:t>
            </a:r>
          </a:p>
        </p:txBody>
      </p:sp>
      <p:sp>
        <p:nvSpPr>
          <p:cNvPr id="6" name="TextBox 5"/>
          <p:cNvSpPr txBox="1"/>
          <p:nvPr/>
        </p:nvSpPr>
        <p:spPr>
          <a:xfrm>
            <a:off x="990600" y="5688191"/>
            <a:ext cx="693420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a:t>mutation-fuzzing-swap.*</a:t>
            </a:r>
          </a:p>
        </p:txBody>
      </p:sp>
    </p:spTree>
    <p:extLst>
      <p:ext uri="{BB962C8B-B14F-4D97-AF65-F5344CB8AC3E}">
        <p14:creationId xmlns:p14="http://schemas.microsoft.com/office/powerpoint/2010/main" val="167712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Vulnerability</a:t>
            </a:r>
          </a:p>
        </p:txBody>
      </p:sp>
      <p:sp>
        <p:nvSpPr>
          <p:cNvPr id="3" name="Content Placeholder 2"/>
          <p:cNvSpPr>
            <a:spLocks noGrp="1"/>
          </p:cNvSpPr>
          <p:nvPr>
            <p:ph idx="1"/>
          </p:nvPr>
        </p:nvSpPr>
        <p:spPr>
          <a:xfrm>
            <a:off x="457200" y="1600201"/>
            <a:ext cx="8229600" cy="2935514"/>
          </a:xfrm>
        </p:spPr>
        <p:txBody>
          <a:bodyPr/>
          <a:lstStyle/>
          <a:p>
            <a:pPr marL="0" indent="0">
              <a:buNone/>
            </a:pPr>
            <a:r>
              <a:rPr lang="en-US" dirty="0">
                <a:solidFill>
                  <a:srgbClr val="0000FF"/>
                </a:solidFill>
              </a:rPr>
              <a:t>while ((read = </a:t>
            </a:r>
            <a:r>
              <a:rPr lang="en-US" dirty="0" err="1">
                <a:solidFill>
                  <a:srgbClr val="0000FF"/>
                </a:solidFill>
              </a:rPr>
              <a:t>getch</a:t>
            </a:r>
            <a:r>
              <a:rPr lang="en-US" dirty="0">
                <a:solidFill>
                  <a:srgbClr val="0000FF"/>
                </a:solidFill>
              </a:rPr>
              <a:t>()) != ‘\0’)</a:t>
            </a:r>
          </a:p>
          <a:p>
            <a:pPr marL="0" indent="0">
              <a:buNone/>
            </a:pPr>
            <a:r>
              <a:rPr lang="en-US" dirty="0">
                <a:solidFill>
                  <a:srgbClr val="0000FF"/>
                </a:solidFill>
              </a:rPr>
              <a:t>{</a:t>
            </a:r>
          </a:p>
          <a:p>
            <a:pPr marL="0" indent="0">
              <a:buNone/>
            </a:pPr>
            <a:r>
              <a:rPr lang="en-US" dirty="0">
                <a:solidFill>
                  <a:srgbClr val="0000FF"/>
                </a:solidFill>
              </a:rPr>
              <a:t>     name[id++] = read;</a:t>
            </a:r>
          </a:p>
          <a:p>
            <a:pPr marL="0" indent="0">
              <a:buNone/>
            </a:pPr>
            <a:r>
              <a:rPr lang="en-US" dirty="0">
                <a:solidFill>
                  <a:srgbClr val="0000FF"/>
                </a:solidFill>
              </a:rPr>
              <a:t>	…..</a:t>
            </a:r>
          </a:p>
          <a:p>
            <a:pPr marL="0" indent="0">
              <a:buNone/>
            </a:pPr>
            <a:r>
              <a:rPr lang="en-US" dirty="0">
                <a:solidFill>
                  <a:srgbClr val="0000FF"/>
                </a:solidFill>
              </a:rPr>
              <a:t>}</a:t>
            </a:r>
          </a:p>
        </p:txBody>
      </p:sp>
      <p:sp>
        <p:nvSpPr>
          <p:cNvPr id="4" name="TextBox 3"/>
          <p:cNvSpPr txBox="1"/>
          <p:nvPr/>
        </p:nvSpPr>
        <p:spPr>
          <a:xfrm>
            <a:off x="2213428" y="4644572"/>
            <a:ext cx="4850457" cy="369332"/>
          </a:xfrm>
          <a:prstGeom prst="rect">
            <a:avLst/>
          </a:prstGeom>
          <a:noFill/>
        </p:spPr>
        <p:txBody>
          <a:bodyPr wrap="none" rtlCol="0">
            <a:spAutoFit/>
          </a:bodyPr>
          <a:lstStyle/>
          <a:p>
            <a:r>
              <a:rPr lang="en-US" dirty="0" err="1">
                <a:solidFill>
                  <a:srgbClr val="FF0000"/>
                </a:solidFill>
              </a:rPr>
              <a:t>getch</a:t>
            </a:r>
            <a:r>
              <a:rPr lang="en-US" dirty="0">
                <a:solidFill>
                  <a:srgbClr val="FF0000"/>
                </a:solidFill>
              </a:rPr>
              <a:t>() reads input from standard input terminal</a:t>
            </a:r>
          </a:p>
        </p:txBody>
      </p:sp>
    </p:spTree>
    <p:extLst>
      <p:ext uri="{BB962C8B-B14F-4D97-AF65-F5344CB8AC3E}">
        <p14:creationId xmlns:p14="http://schemas.microsoft.com/office/powerpoint/2010/main" val="2121591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Fuzzer</a:t>
            </a:r>
            <a:r>
              <a:rPr lang="en-US" dirty="0"/>
              <a:t> Output</a:t>
            </a:r>
          </a:p>
        </p:txBody>
      </p:sp>
      <p:sp>
        <p:nvSpPr>
          <p:cNvPr id="5" name="Rectangle 4"/>
          <p:cNvSpPr/>
          <p:nvPr/>
        </p:nvSpPr>
        <p:spPr>
          <a:xfrm>
            <a:off x="809373" y="1654572"/>
            <a:ext cx="7563090" cy="3693319"/>
          </a:xfrm>
          <a:prstGeom prst="rect">
            <a:avLst/>
          </a:prstGeom>
        </p:spPr>
        <p:txBody>
          <a:bodyPr wrap="square">
            <a:spAutoFit/>
          </a:bodyPr>
          <a:lstStyle/>
          <a:p>
            <a:r>
              <a:rPr lang="en-US" dirty="0"/>
              <a:t>Z(</a:t>
            </a:r>
            <a:r>
              <a:rPr lang="en-US" dirty="0" err="1"/>
              <a:t>cG</a:t>
            </a:r>
            <a:r>
              <a:rPr lang="en-US" dirty="0"/>
              <a:t>*</a:t>
            </a:r>
            <a:r>
              <a:rPr lang="en-US" dirty="0" err="1"/>
              <a:t>mOGaQ</a:t>
            </a:r>
            <a:r>
              <a:rPr lang="en-US" dirty="0"/>
              <a:t>%%SWbFUXVGZin.,Kg5x)a0fM{,3+{</a:t>
            </a:r>
            <a:r>
              <a:rPr lang="en-US" dirty="0" err="1"/>
              <a:t>Pd</a:t>
            </a:r>
            <a:r>
              <a:rPr lang="en-US" dirty="0"/>
              <a:t>=X#s-'^*\m&lt;</a:t>
            </a:r>
            <a:r>
              <a:rPr lang="en-US" dirty="0" err="1"/>
              <a:t>rG</a:t>
            </a:r>
            <a:r>
              <a:rPr lang="en-US" dirty="0"/>
              <a:t>%~Z)"ZWqeJJox'w|dV7$Xb$K)"xl@5=8LW`VFZAqsk,Aaxm0;6bh6H]</a:t>
            </a:r>
            <a:r>
              <a:rPr lang="en-US" dirty="0" err="1"/>
              <a:t>S+pj</a:t>
            </a:r>
            <a:r>
              <a:rPr lang="en-US" dirty="0"/>
              <a:t>=\#M3CwSy\$</a:t>
            </a:r>
            <a:r>
              <a:rPr lang="en-US" dirty="0" err="1"/>
              <a:t>Ko</a:t>
            </a:r>
            <a:r>
              <a:rPr lang="en-US" dirty="0"/>
              <a:t>?`</a:t>
            </a:r>
            <a:r>
              <a:rPr lang="en-US" dirty="0" err="1"/>
              <a:t>t.tR</a:t>
            </a:r>
            <a:r>
              <a:rPr lang="en-US" dirty="0"/>
              <a:t>!@</a:t>
            </a:r>
            <a:r>
              <a:rPr lang="en-US" dirty="0" err="1"/>
              <a:t>A|gQy</a:t>
            </a:r>
            <a:r>
              <a:rPr lang="en-US" dirty="0"/>
              <a:t>[^V$\2!d1'++kx_!7)</a:t>
            </a:r>
            <a:r>
              <a:rPr lang="en-US" dirty="0" err="1"/>
              <a:t>WTmWE_gHxLKS</a:t>
            </a:r>
            <a:r>
              <a:rPr lang="en-US" dirty="0"/>
              <a:t>*</a:t>
            </a:r>
            <a:r>
              <a:rPr lang="en-US" dirty="0" err="1"/>
              <a:t>cT</a:t>
            </a:r>
            <a:r>
              <a:rPr lang="en-US" dirty="0"/>
              <a:t>$\:[AZ01Uv;/LB,Z?1cb]\|*^EL\X%|l#3VE06A=N0z'2X*/</a:t>
            </a:r>
            <a:r>
              <a:rPr lang="en-US" dirty="0" err="1"/>
              <a:t>hLL</a:t>
            </a:r>
            <a:r>
              <a:rPr lang="en-US" dirty="0"/>
              <a:t>?&lt;</a:t>
            </a:r>
            <a:r>
              <a:rPr lang="en-US" dirty="0" err="1"/>
              <a:t>iBt</a:t>
            </a:r>
            <a:r>
              <a:rPr lang="en-US" dirty="0"/>
              <a:t>&lt;Q'\</a:t>
            </a:r>
            <a:r>
              <a:rPr lang="en-US" dirty="0" err="1"/>
              <a:t>oOFDUy</a:t>
            </a:r>
            <a:r>
              <a:rPr lang="en-US" dirty="0"/>
              <a:t>]7)-6e2e&gt;PyNkU7'\!</a:t>
            </a:r>
            <a:r>
              <a:rPr lang="en-US" dirty="0" err="1"/>
              <a:t>HKiD</a:t>
            </a:r>
            <a:r>
              <a:rPr lang="en-US" dirty="0"/>
              <a:t>}H/Z}R8l5?R=U@|</a:t>
            </a:r>
            <a:r>
              <a:rPr lang="en-US" dirty="0" err="1"/>
              <a:t>qn</a:t>
            </a:r>
            <a:r>
              <a:rPr lang="en-US" dirty="0"/>
              <a:t>&gt;930P])&lt;bP33ly$i/(74c$Ntq`r!|`ioyW!1!&amp;:c`JZsAD3CkZ!J?@</a:t>
            </a:r>
            <a:r>
              <a:rPr lang="en-US" dirty="0" err="1"/>
              <a:t>aF</a:t>
            </a:r>
            <a:r>
              <a:rPr lang="en-US" dirty="0"/>
              <a:t>!/7;aNc435.tVL)vSg5;drQBV+T_&lt;NFU!!</a:t>
            </a:r>
            <a:r>
              <a:rPr lang="en-US" dirty="0" err="1"/>
              <a:t>Ab'U</a:t>
            </a:r>
            <a:r>
              <a:rPr lang="en-US" dirty="0"/>
              <a:t>{</a:t>
            </a:r>
            <a:r>
              <a:rPr lang="en-US" dirty="0" err="1"/>
              <a:t>zvV</a:t>
            </a:r>
            <a:r>
              <a:rPr lang="en-US" dirty="0"/>
              <a:t>(g:\N+.X&amp;5i:}?85r] t4#Te?;T~]</a:t>
            </a:r>
            <a:r>
              <a:rPr lang="en-US" dirty="0" err="1"/>
              <a:t>YVTehejfqY</a:t>
            </a:r>
            <a:r>
              <a:rPr lang="en-US" dirty="0"/>
              <a:t>=\}</a:t>
            </a:r>
            <a:r>
              <a:rPr lang="en-US" dirty="0" err="1"/>
              <a:t>rD</a:t>
            </a:r>
            <a:r>
              <a:rPr lang="en-US" dirty="0"/>
              <a:t>*Or~loWfn$4dxQ8u0/JKlFQd5:"X|?P#Z"&amp;</a:t>
            </a:r>
            <a:r>
              <a:rPr lang="en-US" dirty="0" err="1"/>
              <a:t>VD#l&amp;yswfrNZo</a:t>
            </a:r>
            <a:r>
              <a:rPr lang="en-US" dirty="0"/>
              <a:t>(\</a:t>
            </a:r>
            <a:r>
              <a:rPr lang="en-US" dirty="0" err="1"/>
              <a:t>igNKFf</a:t>
            </a:r>
            <a:r>
              <a:rPr lang="en-US" dirty="0"/>
              <a:t>{S&amp;2`l.7O/$</a:t>
            </a:r>
            <a:r>
              <a:rPr lang="en-US" dirty="0" err="1"/>
              <a:t>trZzrbt`eh</a:t>
            </a:r>
            <a:r>
              <a:rPr lang="en-US" dirty="0"/>
              <a:t>/_{</a:t>
            </a:r>
            <a:r>
              <a:rPr lang="en-US" dirty="0" err="1"/>
              <a:t>Zlz</a:t>
            </a:r>
            <a:r>
              <a:rPr lang="en-US" dirty="0"/>
              <a:t>]</a:t>
            </a:r>
            <a:r>
              <a:rPr lang="en-US" dirty="0" err="1"/>
              <a:t>Vs</a:t>
            </a:r>
            <a:r>
              <a:rPr lang="en-US" dirty="0"/>
              <a:t>&amp;=WFMSK,\9huTKuZX"5OB=Fl:O0#&amp;|</a:t>
            </a:r>
            <a:r>
              <a:rPr lang="en-US" dirty="0" err="1"/>
              <a:t>db</a:t>
            </a:r>
            <a:r>
              <a:rPr lang="en-US" dirty="0"/>
              <a:t>/uY&amp;WKm^HB7}</a:t>
            </a:r>
            <a:r>
              <a:rPr lang="en-US" dirty="0" err="1"/>
              <a:t>xt"mK</a:t>
            </a:r>
            <a:r>
              <a:rPr lang="en-US" dirty="0"/>
              <a:t>(]s:/6j)</a:t>
            </a:r>
            <a:r>
              <a:rPr lang="en-US" dirty="0" err="1"/>
              <a:t>uqIPzh</a:t>
            </a:r>
            <a:r>
              <a:rPr lang="en-US" dirty="0"/>
              <a:t>#$h=k4F6r6@?^;2hV]'WrKIAb`WY"CG+fM.npbOzoZ9JAJ@PS?-</a:t>
            </a:r>
            <a:r>
              <a:rPr lang="en-US" dirty="0" err="1"/>
              <a:t>SxnyVvb</a:t>
            </a:r>
            <a:r>
              <a:rPr lang="en-US" dirty="0"/>
              <a:t>({2Ja]b?.1*Y!S`vTRnms$Er9e9'U"+_0&lt;</a:t>
            </a:r>
            <a:r>
              <a:rPr lang="en-US" dirty="0" err="1"/>
              <a:t>gq</a:t>
            </a:r>
            <a:r>
              <a:rPr lang="en-US" dirty="0"/>
              <a:t>&gt;WS*J:I1XJzt\.Dh%C:ePg`7oc[E+db9-?TI.&amp;49O9Z#WNvPmFhUgJmL8v+WSN@o/[;f(RIPkoBabRzDNV$77MBw4\</a:t>
            </a:r>
            <a:r>
              <a:rPr lang="en-US" dirty="0" err="1"/>
              <a:t>hpkUI</a:t>
            </a:r>
            <a:r>
              <a:rPr lang="en-US" dirty="0"/>
              <a:t>)4+K QK3(4ot!xuwosP)</a:t>
            </a:r>
          </a:p>
        </p:txBody>
      </p:sp>
      <p:sp>
        <p:nvSpPr>
          <p:cNvPr id="6" name="Rounded Rectangle 5"/>
          <p:cNvSpPr/>
          <p:nvPr/>
        </p:nvSpPr>
        <p:spPr>
          <a:xfrm>
            <a:off x="1196066" y="5479016"/>
            <a:ext cx="6954904" cy="797485"/>
          </a:xfrm>
          <a:prstGeom prst="roundRect">
            <a:avLst/>
          </a:prstGeom>
          <a:solidFill>
            <a:schemeClr val="bg1">
              <a:lumMod val="95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rgbClr val="0000FF"/>
                </a:solidFill>
              </a:rPr>
              <a:t>The parser rejects invalid input</a:t>
            </a:r>
          </a:p>
        </p:txBody>
      </p:sp>
      <p:sp>
        <p:nvSpPr>
          <p:cNvPr id="7" name="Rounded Rectangle 6"/>
          <p:cNvSpPr/>
          <p:nvPr/>
        </p:nvSpPr>
        <p:spPr>
          <a:xfrm>
            <a:off x="1377998" y="2308561"/>
            <a:ext cx="4041215" cy="797485"/>
          </a:xfrm>
          <a:prstGeom prst="roundRect">
            <a:avLst/>
          </a:prstGeom>
          <a:solidFill>
            <a:schemeClr val="bg1">
              <a:lumMod val="95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rgbClr val="0000FF"/>
                </a:solidFill>
              </a:rPr>
              <a:t>Parser</a:t>
            </a:r>
          </a:p>
        </p:txBody>
      </p:sp>
      <p:pic>
        <p:nvPicPr>
          <p:cNvPr id="8" name="Picture 7"/>
          <p:cNvPicPr>
            <a:picLocks noChangeAspect="1"/>
          </p:cNvPicPr>
          <p:nvPr/>
        </p:nvPicPr>
        <p:blipFill>
          <a:blip r:embed="rId2"/>
          <a:stretch>
            <a:fillRect/>
          </a:stretch>
        </p:blipFill>
        <p:spPr>
          <a:xfrm>
            <a:off x="1377998" y="3647754"/>
            <a:ext cx="800185" cy="800185"/>
          </a:xfrm>
          <a:prstGeom prst="rect">
            <a:avLst/>
          </a:prstGeom>
        </p:spPr>
      </p:pic>
      <p:cxnSp>
        <p:nvCxnSpPr>
          <p:cNvPr id="9" name="Straight Arrow Connector 8"/>
          <p:cNvCxnSpPr>
            <a:stCxn id="7" idx="2"/>
          </p:cNvCxnSpPr>
          <p:nvPr/>
        </p:nvCxnSpPr>
        <p:spPr>
          <a:xfrm flipH="1">
            <a:off x="1875314" y="3106046"/>
            <a:ext cx="1523292" cy="541708"/>
          </a:xfrm>
          <a:prstGeom prst="straightConnector1">
            <a:avLst/>
          </a:prstGeom>
          <a:ln w="412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3398606" y="3106046"/>
            <a:ext cx="1336623" cy="541708"/>
          </a:xfrm>
          <a:prstGeom prst="straightConnector1">
            <a:avLst/>
          </a:prstGeom>
          <a:ln w="41275">
            <a:solidFill>
              <a:srgbClr val="FF0000"/>
            </a:solidFill>
            <a:tailEnd type="arrow"/>
          </a:ln>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3"/>
          <a:stretch>
            <a:fillRect/>
          </a:stretch>
        </p:blipFill>
        <p:spPr>
          <a:xfrm>
            <a:off x="4348660" y="3647754"/>
            <a:ext cx="546351" cy="569355"/>
          </a:xfrm>
          <a:prstGeom prst="rect">
            <a:avLst/>
          </a:prstGeom>
        </p:spPr>
      </p:pic>
      <p:cxnSp>
        <p:nvCxnSpPr>
          <p:cNvPr id="14" name="Straight Arrow Connector 13"/>
          <p:cNvCxnSpPr/>
          <p:nvPr/>
        </p:nvCxnSpPr>
        <p:spPr>
          <a:xfrm>
            <a:off x="4887629" y="3847159"/>
            <a:ext cx="1336623" cy="541708"/>
          </a:xfrm>
          <a:prstGeom prst="straightConnector1">
            <a:avLst/>
          </a:prstGeom>
          <a:ln w="41275">
            <a:solidFill>
              <a:srgbClr val="FF0000"/>
            </a:solidFill>
            <a:tailEnd type="arrow"/>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4"/>
          <a:stretch>
            <a:fillRect/>
          </a:stretch>
        </p:blipFill>
        <p:spPr>
          <a:xfrm>
            <a:off x="6224252" y="4110969"/>
            <a:ext cx="1455202" cy="1236922"/>
          </a:xfrm>
          <a:prstGeom prst="rect">
            <a:avLst/>
          </a:prstGeom>
        </p:spPr>
      </p:pic>
    </p:spTree>
    <p:extLst>
      <p:ext uri="{BB962C8B-B14F-4D97-AF65-F5344CB8AC3E}">
        <p14:creationId xmlns:p14="http://schemas.microsoft.com/office/powerpoint/2010/main" val="3200247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par>
                                <p:cTn id="8" presetID="9"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dissolv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a:t>
            </a:r>
          </a:p>
        </p:txBody>
      </p:sp>
      <p:sp>
        <p:nvSpPr>
          <p:cNvPr id="6" name="Rounded Rectangle 5"/>
          <p:cNvSpPr/>
          <p:nvPr/>
        </p:nvSpPr>
        <p:spPr>
          <a:xfrm>
            <a:off x="1196066" y="5479016"/>
            <a:ext cx="6954904" cy="797485"/>
          </a:xfrm>
          <a:prstGeom prst="roundRect">
            <a:avLst/>
          </a:prstGeom>
          <a:solidFill>
            <a:schemeClr val="bg1">
              <a:lumMod val="95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rgbClr val="0000FF"/>
                </a:solidFill>
              </a:rPr>
              <a:t>Get a format of the valid inputs</a:t>
            </a:r>
          </a:p>
        </p:txBody>
      </p:sp>
      <p:sp>
        <p:nvSpPr>
          <p:cNvPr id="7" name="Rounded Rectangle 6"/>
          <p:cNvSpPr/>
          <p:nvPr/>
        </p:nvSpPr>
        <p:spPr>
          <a:xfrm>
            <a:off x="1377998" y="2308561"/>
            <a:ext cx="4041215" cy="797485"/>
          </a:xfrm>
          <a:prstGeom prst="roundRect">
            <a:avLst/>
          </a:prstGeom>
          <a:solidFill>
            <a:schemeClr val="bg1">
              <a:lumMod val="95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rgbClr val="0000FF"/>
                </a:solidFill>
              </a:rPr>
              <a:t>Parser</a:t>
            </a:r>
          </a:p>
        </p:txBody>
      </p:sp>
      <p:pic>
        <p:nvPicPr>
          <p:cNvPr id="8" name="Picture 7"/>
          <p:cNvPicPr>
            <a:picLocks noChangeAspect="1"/>
          </p:cNvPicPr>
          <p:nvPr/>
        </p:nvPicPr>
        <p:blipFill>
          <a:blip r:embed="rId2"/>
          <a:stretch>
            <a:fillRect/>
          </a:stretch>
        </p:blipFill>
        <p:spPr>
          <a:xfrm>
            <a:off x="1377998" y="3647754"/>
            <a:ext cx="800185" cy="800185"/>
          </a:xfrm>
          <a:prstGeom prst="rect">
            <a:avLst/>
          </a:prstGeom>
        </p:spPr>
      </p:pic>
      <p:cxnSp>
        <p:nvCxnSpPr>
          <p:cNvPr id="9" name="Straight Arrow Connector 8"/>
          <p:cNvCxnSpPr>
            <a:stCxn id="7" idx="2"/>
          </p:cNvCxnSpPr>
          <p:nvPr/>
        </p:nvCxnSpPr>
        <p:spPr>
          <a:xfrm flipH="1">
            <a:off x="1875314" y="3106046"/>
            <a:ext cx="1523292" cy="541708"/>
          </a:xfrm>
          <a:prstGeom prst="straightConnector1">
            <a:avLst/>
          </a:prstGeom>
          <a:ln w="412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3398606" y="3106046"/>
            <a:ext cx="1336623" cy="541708"/>
          </a:xfrm>
          <a:prstGeom prst="straightConnector1">
            <a:avLst/>
          </a:prstGeom>
          <a:ln w="41275">
            <a:solidFill>
              <a:srgbClr val="FF0000"/>
            </a:solidFill>
            <a:tailEnd type="arrow"/>
          </a:ln>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3"/>
          <a:stretch>
            <a:fillRect/>
          </a:stretch>
        </p:blipFill>
        <p:spPr>
          <a:xfrm>
            <a:off x="4348660" y="3647754"/>
            <a:ext cx="546351" cy="569355"/>
          </a:xfrm>
          <a:prstGeom prst="rect">
            <a:avLst/>
          </a:prstGeom>
        </p:spPr>
      </p:pic>
      <p:cxnSp>
        <p:nvCxnSpPr>
          <p:cNvPr id="14" name="Straight Arrow Connector 13"/>
          <p:cNvCxnSpPr/>
          <p:nvPr/>
        </p:nvCxnSpPr>
        <p:spPr>
          <a:xfrm>
            <a:off x="4887629" y="3847159"/>
            <a:ext cx="1336623" cy="541708"/>
          </a:xfrm>
          <a:prstGeom prst="straightConnector1">
            <a:avLst/>
          </a:prstGeom>
          <a:ln w="41275">
            <a:solidFill>
              <a:srgbClr val="FF0000"/>
            </a:solidFill>
            <a:tailEnd type="arrow"/>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4"/>
          <a:stretch>
            <a:fillRect/>
          </a:stretch>
        </p:blipFill>
        <p:spPr>
          <a:xfrm>
            <a:off x="6224252" y="4110969"/>
            <a:ext cx="1455202" cy="1236922"/>
          </a:xfrm>
          <a:prstGeom prst="rect">
            <a:avLst/>
          </a:prstGeom>
        </p:spPr>
      </p:pic>
    </p:spTree>
    <p:extLst>
      <p:ext uri="{BB962C8B-B14F-4D97-AF65-F5344CB8AC3E}">
        <p14:creationId xmlns:p14="http://schemas.microsoft.com/office/powerpoint/2010/main" val="3890825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a:t>
            </a:r>
          </a:p>
        </p:txBody>
      </p:sp>
      <p:sp>
        <p:nvSpPr>
          <p:cNvPr id="6" name="Rounded Rectangle 5"/>
          <p:cNvSpPr/>
          <p:nvPr/>
        </p:nvSpPr>
        <p:spPr>
          <a:xfrm>
            <a:off x="1196066" y="5479016"/>
            <a:ext cx="6954904" cy="797485"/>
          </a:xfrm>
          <a:prstGeom prst="roundRect">
            <a:avLst/>
          </a:prstGeom>
          <a:solidFill>
            <a:schemeClr val="bg1">
              <a:lumMod val="95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rgbClr val="0000FF"/>
                </a:solidFill>
              </a:rPr>
              <a:t>Calculator supports arithmetic expressions</a:t>
            </a:r>
          </a:p>
        </p:txBody>
      </p:sp>
      <p:sp>
        <p:nvSpPr>
          <p:cNvPr id="7" name="Rounded Rectangle 6"/>
          <p:cNvSpPr/>
          <p:nvPr/>
        </p:nvSpPr>
        <p:spPr>
          <a:xfrm>
            <a:off x="1377998" y="2308561"/>
            <a:ext cx="4041215" cy="797485"/>
          </a:xfrm>
          <a:prstGeom prst="roundRect">
            <a:avLst/>
          </a:prstGeom>
          <a:solidFill>
            <a:schemeClr val="bg1">
              <a:lumMod val="95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rgbClr val="0000FF"/>
                </a:solidFill>
              </a:rPr>
              <a:t>Parser</a:t>
            </a:r>
          </a:p>
        </p:txBody>
      </p:sp>
      <p:pic>
        <p:nvPicPr>
          <p:cNvPr id="8" name="Picture 7"/>
          <p:cNvPicPr>
            <a:picLocks noChangeAspect="1"/>
          </p:cNvPicPr>
          <p:nvPr/>
        </p:nvPicPr>
        <p:blipFill>
          <a:blip r:embed="rId2"/>
          <a:stretch>
            <a:fillRect/>
          </a:stretch>
        </p:blipFill>
        <p:spPr>
          <a:xfrm>
            <a:off x="1377998" y="3647754"/>
            <a:ext cx="800185" cy="800185"/>
          </a:xfrm>
          <a:prstGeom prst="rect">
            <a:avLst/>
          </a:prstGeom>
        </p:spPr>
      </p:pic>
      <p:cxnSp>
        <p:nvCxnSpPr>
          <p:cNvPr id="9" name="Straight Arrow Connector 8"/>
          <p:cNvCxnSpPr>
            <a:stCxn id="7" idx="2"/>
          </p:cNvCxnSpPr>
          <p:nvPr/>
        </p:nvCxnSpPr>
        <p:spPr>
          <a:xfrm flipH="1">
            <a:off x="1875314" y="3106046"/>
            <a:ext cx="1523292" cy="541708"/>
          </a:xfrm>
          <a:prstGeom prst="straightConnector1">
            <a:avLst/>
          </a:prstGeom>
          <a:ln w="412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3398606" y="3106046"/>
            <a:ext cx="1336623" cy="541708"/>
          </a:xfrm>
          <a:prstGeom prst="straightConnector1">
            <a:avLst/>
          </a:prstGeom>
          <a:ln w="41275">
            <a:solidFill>
              <a:srgbClr val="FF0000"/>
            </a:solidFill>
            <a:tailEnd type="arrow"/>
          </a:ln>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3"/>
          <a:stretch>
            <a:fillRect/>
          </a:stretch>
        </p:blipFill>
        <p:spPr>
          <a:xfrm>
            <a:off x="4348660" y="3647754"/>
            <a:ext cx="546351" cy="569355"/>
          </a:xfrm>
          <a:prstGeom prst="rect">
            <a:avLst/>
          </a:prstGeom>
        </p:spPr>
      </p:pic>
      <p:cxnSp>
        <p:nvCxnSpPr>
          <p:cNvPr id="14" name="Straight Arrow Connector 13"/>
          <p:cNvCxnSpPr/>
          <p:nvPr/>
        </p:nvCxnSpPr>
        <p:spPr>
          <a:xfrm>
            <a:off x="4887629" y="3847159"/>
            <a:ext cx="1336623" cy="541708"/>
          </a:xfrm>
          <a:prstGeom prst="straightConnector1">
            <a:avLst/>
          </a:prstGeom>
          <a:ln w="41275">
            <a:solidFill>
              <a:srgbClr val="FF0000"/>
            </a:solidFill>
            <a:tailEnd type="arrow"/>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4"/>
          <a:stretch>
            <a:fillRect/>
          </a:stretch>
        </p:blipFill>
        <p:spPr>
          <a:xfrm>
            <a:off x="6224252" y="4110969"/>
            <a:ext cx="1455202" cy="1236922"/>
          </a:xfrm>
          <a:prstGeom prst="rect">
            <a:avLst/>
          </a:prstGeom>
        </p:spPr>
      </p:pic>
      <p:pic>
        <p:nvPicPr>
          <p:cNvPr id="3" name="Picture 2"/>
          <p:cNvPicPr>
            <a:picLocks noChangeAspect="1"/>
          </p:cNvPicPr>
          <p:nvPr/>
        </p:nvPicPr>
        <p:blipFill>
          <a:blip r:embed="rId5"/>
          <a:stretch>
            <a:fillRect/>
          </a:stretch>
        </p:blipFill>
        <p:spPr>
          <a:xfrm>
            <a:off x="6224252" y="2040809"/>
            <a:ext cx="2213753" cy="1246343"/>
          </a:xfrm>
          <a:prstGeom prst="rect">
            <a:avLst/>
          </a:prstGeom>
        </p:spPr>
      </p:pic>
      <p:sp>
        <p:nvSpPr>
          <p:cNvPr id="12" name="Rounded Rectangle 11"/>
          <p:cNvSpPr/>
          <p:nvPr/>
        </p:nvSpPr>
        <p:spPr>
          <a:xfrm>
            <a:off x="5803136" y="1243324"/>
            <a:ext cx="3018792" cy="797485"/>
          </a:xfrm>
          <a:prstGeom prst="roundRect">
            <a:avLst/>
          </a:prstGeom>
          <a:solidFill>
            <a:schemeClr val="bg1">
              <a:lumMod val="95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rgbClr val="0000FF"/>
                </a:solidFill>
              </a:rPr>
              <a:t>Calculator</a:t>
            </a:r>
          </a:p>
        </p:txBody>
      </p:sp>
      <p:cxnSp>
        <p:nvCxnSpPr>
          <p:cNvPr id="16" name="Straight Arrow Connector 15"/>
          <p:cNvCxnSpPr/>
          <p:nvPr/>
        </p:nvCxnSpPr>
        <p:spPr>
          <a:xfrm flipH="1">
            <a:off x="5419213" y="2761352"/>
            <a:ext cx="805039" cy="0"/>
          </a:xfrm>
          <a:prstGeom prst="straightConnector1">
            <a:avLst/>
          </a:prstGeom>
          <a:ln w="41275">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60253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a:t>
            </a:r>
          </a:p>
        </p:txBody>
      </p:sp>
      <p:sp>
        <p:nvSpPr>
          <p:cNvPr id="6" name="Rounded Rectangle 5"/>
          <p:cNvSpPr/>
          <p:nvPr/>
        </p:nvSpPr>
        <p:spPr>
          <a:xfrm>
            <a:off x="1196066" y="5479016"/>
            <a:ext cx="6954904" cy="797485"/>
          </a:xfrm>
          <a:prstGeom prst="roundRect">
            <a:avLst/>
          </a:prstGeom>
          <a:solidFill>
            <a:schemeClr val="bg1">
              <a:lumMod val="95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rgbClr val="0000FF"/>
                </a:solidFill>
              </a:rPr>
              <a:t>1+3, 3+1/2, 4*(5+1)-1 are valid inputs</a:t>
            </a:r>
          </a:p>
        </p:txBody>
      </p:sp>
      <p:sp>
        <p:nvSpPr>
          <p:cNvPr id="7" name="Rounded Rectangle 6"/>
          <p:cNvSpPr/>
          <p:nvPr/>
        </p:nvSpPr>
        <p:spPr>
          <a:xfrm>
            <a:off x="1377998" y="2308561"/>
            <a:ext cx="4041215" cy="797485"/>
          </a:xfrm>
          <a:prstGeom prst="roundRect">
            <a:avLst/>
          </a:prstGeom>
          <a:solidFill>
            <a:schemeClr val="bg1">
              <a:lumMod val="95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rgbClr val="0000FF"/>
                </a:solidFill>
              </a:rPr>
              <a:t>Parser</a:t>
            </a:r>
          </a:p>
        </p:txBody>
      </p:sp>
      <p:pic>
        <p:nvPicPr>
          <p:cNvPr id="8" name="Picture 7"/>
          <p:cNvPicPr>
            <a:picLocks noChangeAspect="1"/>
          </p:cNvPicPr>
          <p:nvPr/>
        </p:nvPicPr>
        <p:blipFill>
          <a:blip r:embed="rId2"/>
          <a:stretch>
            <a:fillRect/>
          </a:stretch>
        </p:blipFill>
        <p:spPr>
          <a:xfrm>
            <a:off x="1377998" y="3647754"/>
            <a:ext cx="800185" cy="800185"/>
          </a:xfrm>
          <a:prstGeom prst="rect">
            <a:avLst/>
          </a:prstGeom>
        </p:spPr>
      </p:pic>
      <p:cxnSp>
        <p:nvCxnSpPr>
          <p:cNvPr id="9" name="Straight Arrow Connector 8"/>
          <p:cNvCxnSpPr>
            <a:stCxn id="7" idx="2"/>
          </p:cNvCxnSpPr>
          <p:nvPr/>
        </p:nvCxnSpPr>
        <p:spPr>
          <a:xfrm flipH="1">
            <a:off x="1875314" y="3106046"/>
            <a:ext cx="1523292" cy="541708"/>
          </a:xfrm>
          <a:prstGeom prst="straightConnector1">
            <a:avLst/>
          </a:prstGeom>
          <a:ln w="412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3398606" y="3106046"/>
            <a:ext cx="1336623" cy="541708"/>
          </a:xfrm>
          <a:prstGeom prst="straightConnector1">
            <a:avLst/>
          </a:prstGeom>
          <a:ln w="41275">
            <a:solidFill>
              <a:srgbClr val="FF0000"/>
            </a:solidFill>
            <a:tailEnd type="arrow"/>
          </a:ln>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3"/>
          <a:stretch>
            <a:fillRect/>
          </a:stretch>
        </p:blipFill>
        <p:spPr>
          <a:xfrm>
            <a:off x="4348660" y="3647754"/>
            <a:ext cx="546351" cy="569355"/>
          </a:xfrm>
          <a:prstGeom prst="rect">
            <a:avLst/>
          </a:prstGeom>
        </p:spPr>
      </p:pic>
      <p:cxnSp>
        <p:nvCxnSpPr>
          <p:cNvPr id="14" name="Straight Arrow Connector 13"/>
          <p:cNvCxnSpPr/>
          <p:nvPr/>
        </p:nvCxnSpPr>
        <p:spPr>
          <a:xfrm>
            <a:off x="4887629" y="3847159"/>
            <a:ext cx="1336623" cy="541708"/>
          </a:xfrm>
          <a:prstGeom prst="straightConnector1">
            <a:avLst/>
          </a:prstGeom>
          <a:ln w="41275">
            <a:solidFill>
              <a:srgbClr val="FF0000"/>
            </a:solidFill>
            <a:tailEnd type="arrow"/>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4"/>
          <a:stretch>
            <a:fillRect/>
          </a:stretch>
        </p:blipFill>
        <p:spPr>
          <a:xfrm>
            <a:off x="6224252" y="4110969"/>
            <a:ext cx="1455202" cy="1236922"/>
          </a:xfrm>
          <a:prstGeom prst="rect">
            <a:avLst/>
          </a:prstGeom>
        </p:spPr>
      </p:pic>
      <p:pic>
        <p:nvPicPr>
          <p:cNvPr id="3" name="Picture 2"/>
          <p:cNvPicPr>
            <a:picLocks noChangeAspect="1"/>
          </p:cNvPicPr>
          <p:nvPr/>
        </p:nvPicPr>
        <p:blipFill>
          <a:blip r:embed="rId5"/>
          <a:stretch>
            <a:fillRect/>
          </a:stretch>
        </p:blipFill>
        <p:spPr>
          <a:xfrm>
            <a:off x="6224252" y="2040809"/>
            <a:ext cx="2213753" cy="1246343"/>
          </a:xfrm>
          <a:prstGeom prst="rect">
            <a:avLst/>
          </a:prstGeom>
        </p:spPr>
      </p:pic>
      <p:sp>
        <p:nvSpPr>
          <p:cNvPr id="12" name="Rounded Rectangle 11"/>
          <p:cNvSpPr/>
          <p:nvPr/>
        </p:nvSpPr>
        <p:spPr>
          <a:xfrm>
            <a:off x="5803136" y="1243324"/>
            <a:ext cx="3018792" cy="797485"/>
          </a:xfrm>
          <a:prstGeom prst="roundRect">
            <a:avLst/>
          </a:prstGeom>
          <a:solidFill>
            <a:schemeClr val="bg1">
              <a:lumMod val="95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rgbClr val="0000FF"/>
                </a:solidFill>
              </a:rPr>
              <a:t>Calculator</a:t>
            </a:r>
          </a:p>
        </p:txBody>
      </p:sp>
      <p:cxnSp>
        <p:nvCxnSpPr>
          <p:cNvPr id="16" name="Straight Arrow Connector 15"/>
          <p:cNvCxnSpPr/>
          <p:nvPr/>
        </p:nvCxnSpPr>
        <p:spPr>
          <a:xfrm flipH="1">
            <a:off x="5419213" y="2761352"/>
            <a:ext cx="805039" cy="0"/>
          </a:xfrm>
          <a:prstGeom prst="straightConnector1">
            <a:avLst/>
          </a:prstGeom>
          <a:ln w="41275">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5552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a:t>
            </a:r>
          </a:p>
        </p:txBody>
      </p:sp>
      <p:sp>
        <p:nvSpPr>
          <p:cNvPr id="6" name="Rounded Rectangle 5"/>
          <p:cNvSpPr/>
          <p:nvPr/>
        </p:nvSpPr>
        <p:spPr>
          <a:xfrm>
            <a:off x="1196066" y="5479016"/>
            <a:ext cx="6954904" cy="797485"/>
          </a:xfrm>
          <a:prstGeom prst="roundRect">
            <a:avLst/>
          </a:prstGeom>
          <a:solidFill>
            <a:schemeClr val="bg1">
              <a:lumMod val="95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rgbClr val="0000FF"/>
                </a:solidFill>
              </a:rPr>
              <a:t>1/*1, +-21/12, 2---- are invalid inputs</a:t>
            </a:r>
          </a:p>
        </p:txBody>
      </p:sp>
      <p:sp>
        <p:nvSpPr>
          <p:cNvPr id="7" name="Rounded Rectangle 6"/>
          <p:cNvSpPr/>
          <p:nvPr/>
        </p:nvSpPr>
        <p:spPr>
          <a:xfrm>
            <a:off x="1377998" y="2308561"/>
            <a:ext cx="4041215" cy="797485"/>
          </a:xfrm>
          <a:prstGeom prst="roundRect">
            <a:avLst/>
          </a:prstGeom>
          <a:solidFill>
            <a:schemeClr val="bg1">
              <a:lumMod val="95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rgbClr val="0000FF"/>
                </a:solidFill>
              </a:rPr>
              <a:t>Parser</a:t>
            </a:r>
          </a:p>
        </p:txBody>
      </p:sp>
      <p:pic>
        <p:nvPicPr>
          <p:cNvPr id="8" name="Picture 7"/>
          <p:cNvPicPr>
            <a:picLocks noChangeAspect="1"/>
          </p:cNvPicPr>
          <p:nvPr/>
        </p:nvPicPr>
        <p:blipFill>
          <a:blip r:embed="rId2"/>
          <a:stretch>
            <a:fillRect/>
          </a:stretch>
        </p:blipFill>
        <p:spPr>
          <a:xfrm>
            <a:off x="1377998" y="3647754"/>
            <a:ext cx="800185" cy="800185"/>
          </a:xfrm>
          <a:prstGeom prst="rect">
            <a:avLst/>
          </a:prstGeom>
        </p:spPr>
      </p:pic>
      <p:cxnSp>
        <p:nvCxnSpPr>
          <p:cNvPr id="9" name="Straight Arrow Connector 8"/>
          <p:cNvCxnSpPr>
            <a:stCxn id="7" idx="2"/>
          </p:cNvCxnSpPr>
          <p:nvPr/>
        </p:nvCxnSpPr>
        <p:spPr>
          <a:xfrm flipH="1">
            <a:off x="1875314" y="3106046"/>
            <a:ext cx="1523292" cy="541708"/>
          </a:xfrm>
          <a:prstGeom prst="straightConnector1">
            <a:avLst/>
          </a:prstGeom>
          <a:ln w="412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3398606" y="3106046"/>
            <a:ext cx="1336623" cy="541708"/>
          </a:xfrm>
          <a:prstGeom prst="straightConnector1">
            <a:avLst/>
          </a:prstGeom>
          <a:ln w="41275">
            <a:solidFill>
              <a:srgbClr val="FF0000"/>
            </a:solidFill>
            <a:tailEnd type="arrow"/>
          </a:ln>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3"/>
          <a:stretch>
            <a:fillRect/>
          </a:stretch>
        </p:blipFill>
        <p:spPr>
          <a:xfrm>
            <a:off x="4348660" y="3647754"/>
            <a:ext cx="546351" cy="569355"/>
          </a:xfrm>
          <a:prstGeom prst="rect">
            <a:avLst/>
          </a:prstGeom>
        </p:spPr>
      </p:pic>
      <p:cxnSp>
        <p:nvCxnSpPr>
          <p:cNvPr id="14" name="Straight Arrow Connector 13"/>
          <p:cNvCxnSpPr/>
          <p:nvPr/>
        </p:nvCxnSpPr>
        <p:spPr>
          <a:xfrm>
            <a:off x="4887629" y="3847159"/>
            <a:ext cx="1336623" cy="541708"/>
          </a:xfrm>
          <a:prstGeom prst="straightConnector1">
            <a:avLst/>
          </a:prstGeom>
          <a:ln w="41275">
            <a:solidFill>
              <a:srgbClr val="FF0000"/>
            </a:solidFill>
            <a:tailEnd type="arrow"/>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4"/>
          <a:stretch>
            <a:fillRect/>
          </a:stretch>
        </p:blipFill>
        <p:spPr>
          <a:xfrm>
            <a:off x="6224252" y="4110969"/>
            <a:ext cx="1455202" cy="1236922"/>
          </a:xfrm>
          <a:prstGeom prst="rect">
            <a:avLst/>
          </a:prstGeom>
        </p:spPr>
      </p:pic>
      <p:pic>
        <p:nvPicPr>
          <p:cNvPr id="3" name="Picture 2"/>
          <p:cNvPicPr>
            <a:picLocks noChangeAspect="1"/>
          </p:cNvPicPr>
          <p:nvPr/>
        </p:nvPicPr>
        <p:blipFill>
          <a:blip r:embed="rId5"/>
          <a:stretch>
            <a:fillRect/>
          </a:stretch>
        </p:blipFill>
        <p:spPr>
          <a:xfrm>
            <a:off x="6224252" y="2040809"/>
            <a:ext cx="2213753" cy="1246343"/>
          </a:xfrm>
          <a:prstGeom prst="rect">
            <a:avLst/>
          </a:prstGeom>
        </p:spPr>
      </p:pic>
      <p:sp>
        <p:nvSpPr>
          <p:cNvPr id="12" name="Rounded Rectangle 11"/>
          <p:cNvSpPr/>
          <p:nvPr/>
        </p:nvSpPr>
        <p:spPr>
          <a:xfrm>
            <a:off x="5803136" y="1243324"/>
            <a:ext cx="3018792" cy="797485"/>
          </a:xfrm>
          <a:prstGeom prst="roundRect">
            <a:avLst/>
          </a:prstGeom>
          <a:solidFill>
            <a:schemeClr val="bg1">
              <a:lumMod val="95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rgbClr val="0000FF"/>
                </a:solidFill>
              </a:rPr>
              <a:t>Calculator</a:t>
            </a:r>
          </a:p>
        </p:txBody>
      </p:sp>
      <p:cxnSp>
        <p:nvCxnSpPr>
          <p:cNvPr id="16" name="Straight Arrow Connector 15"/>
          <p:cNvCxnSpPr/>
          <p:nvPr/>
        </p:nvCxnSpPr>
        <p:spPr>
          <a:xfrm flipH="1">
            <a:off x="5419213" y="2761352"/>
            <a:ext cx="805039" cy="0"/>
          </a:xfrm>
          <a:prstGeom prst="straightConnector1">
            <a:avLst/>
          </a:prstGeom>
          <a:ln w="41275">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99631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a:t>
            </a:r>
          </a:p>
        </p:txBody>
      </p:sp>
      <p:sp>
        <p:nvSpPr>
          <p:cNvPr id="17" name="Rounded Rectangle 16"/>
          <p:cNvSpPr/>
          <p:nvPr/>
        </p:nvSpPr>
        <p:spPr>
          <a:xfrm>
            <a:off x="1196066" y="5479016"/>
            <a:ext cx="6954904" cy="797485"/>
          </a:xfrm>
          <a:prstGeom prst="roundRect">
            <a:avLst/>
          </a:prstGeom>
          <a:solidFill>
            <a:schemeClr val="bg1">
              <a:lumMod val="95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rgbClr val="0000FF"/>
                </a:solidFill>
              </a:rPr>
              <a:t>Capture valid inputs by a grammar</a:t>
            </a:r>
          </a:p>
        </p:txBody>
      </p:sp>
      <p:sp>
        <p:nvSpPr>
          <p:cNvPr id="4" name="TextBox 3"/>
          <p:cNvSpPr txBox="1"/>
          <p:nvPr/>
        </p:nvSpPr>
        <p:spPr>
          <a:xfrm>
            <a:off x="1033636" y="1550663"/>
            <a:ext cx="7250230" cy="2677656"/>
          </a:xfrm>
          <a:prstGeom prst="rect">
            <a:avLst/>
          </a:prstGeom>
          <a:noFill/>
        </p:spPr>
        <p:txBody>
          <a:bodyPr wrap="square" rtlCol="0">
            <a:spAutoFit/>
          </a:bodyPr>
          <a:lstStyle/>
          <a:p>
            <a:r>
              <a:rPr lang="en-US" sz="2400" dirty="0"/>
              <a:t>S := </a:t>
            </a:r>
            <a:r>
              <a:rPr lang="en-US" sz="2400" dirty="0" err="1"/>
              <a:t>Expr</a:t>
            </a:r>
            <a:endParaRPr lang="en-US" sz="2400" dirty="0"/>
          </a:p>
          <a:p>
            <a:r>
              <a:rPr lang="en-US" sz="2400" dirty="0" err="1"/>
              <a:t>Expr</a:t>
            </a:r>
            <a:r>
              <a:rPr lang="en-US" sz="2400" dirty="0"/>
              <a:t> := </a:t>
            </a:r>
            <a:r>
              <a:rPr lang="en-US" sz="2400" dirty="0" err="1"/>
              <a:t>Expr</a:t>
            </a:r>
            <a:r>
              <a:rPr lang="en-US" sz="2400" dirty="0"/>
              <a:t> + Term | </a:t>
            </a:r>
            <a:r>
              <a:rPr lang="en-US" sz="2400" dirty="0" err="1"/>
              <a:t>Expr</a:t>
            </a:r>
            <a:r>
              <a:rPr lang="en-US" sz="2400" dirty="0"/>
              <a:t> – Term | Term</a:t>
            </a:r>
          </a:p>
          <a:p>
            <a:r>
              <a:rPr lang="en-US" sz="2400" dirty="0"/>
              <a:t>Term := Term * Factor | Term / Factor | Factor</a:t>
            </a:r>
          </a:p>
          <a:p>
            <a:r>
              <a:rPr lang="en-US" sz="2400" dirty="0"/>
              <a:t>Factor := -Integer | (</a:t>
            </a:r>
            <a:r>
              <a:rPr lang="en-US" sz="2400" dirty="0" err="1"/>
              <a:t>Expr</a:t>
            </a:r>
            <a:r>
              <a:rPr lang="en-US" sz="2400" dirty="0"/>
              <a:t>) | Integer | </a:t>
            </a:r>
            <a:r>
              <a:rPr lang="en-US" sz="2400" dirty="0" err="1"/>
              <a:t>Integer.Integer</a:t>
            </a:r>
            <a:endParaRPr lang="en-US" sz="2400" dirty="0"/>
          </a:p>
          <a:p>
            <a:r>
              <a:rPr lang="en-US" sz="2400" dirty="0"/>
              <a:t>Integer := Digit | </a:t>
            </a:r>
            <a:r>
              <a:rPr lang="en-US" sz="2400" dirty="0" err="1"/>
              <a:t>IntegerDigit</a:t>
            </a:r>
            <a:endParaRPr lang="en-US" sz="2400" dirty="0"/>
          </a:p>
          <a:p>
            <a:r>
              <a:rPr lang="en-US" sz="2400" dirty="0"/>
              <a:t>Digit := 0 | 1 | 2 | 3 | 4 | 5 | 6 | 7 | 8 | 9</a:t>
            </a:r>
          </a:p>
          <a:p>
            <a:endParaRPr lang="en-US" sz="2400" dirty="0"/>
          </a:p>
        </p:txBody>
      </p:sp>
      <p:cxnSp>
        <p:nvCxnSpPr>
          <p:cNvPr id="11" name="Straight Arrow Connector 10"/>
          <p:cNvCxnSpPr/>
          <p:nvPr/>
        </p:nvCxnSpPr>
        <p:spPr>
          <a:xfrm>
            <a:off x="3027081" y="2308448"/>
            <a:ext cx="1107469" cy="2377686"/>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4286950" y="2308448"/>
            <a:ext cx="261056" cy="2377686"/>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a:off x="4439350" y="2308448"/>
            <a:ext cx="1289956" cy="2377686"/>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858136" y="4567990"/>
            <a:ext cx="857627" cy="461665"/>
          </a:xfrm>
          <a:prstGeom prst="rect">
            <a:avLst/>
          </a:prstGeom>
          <a:noFill/>
        </p:spPr>
        <p:txBody>
          <a:bodyPr wrap="none" rtlCol="0">
            <a:spAutoFit/>
          </a:bodyPr>
          <a:lstStyle/>
          <a:p>
            <a:r>
              <a:rPr lang="en-US" sz="2400" dirty="0"/>
              <a:t>Rules</a:t>
            </a:r>
          </a:p>
        </p:txBody>
      </p:sp>
    </p:spTree>
    <p:extLst>
      <p:ext uri="{BB962C8B-B14F-4D97-AF65-F5344CB8AC3E}">
        <p14:creationId xmlns:p14="http://schemas.microsoft.com/office/powerpoint/2010/main" val="399127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par>
                                <p:cTn id="8" presetID="9"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dissolve">
                                      <p:cBhvr>
                                        <p:cTn id="10" dur="500"/>
                                        <p:tgtEl>
                                          <p:spTgt spid="22"/>
                                        </p:tgtEl>
                                      </p:cBhvr>
                                    </p:animEffect>
                                  </p:childTnLst>
                                </p:cTn>
                              </p:par>
                              <p:par>
                                <p:cTn id="11" presetID="9"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dissolve">
                                      <p:cBhvr>
                                        <p:cTn id="13" dur="500"/>
                                        <p:tgtEl>
                                          <p:spTgt spid="19"/>
                                        </p:tgtEl>
                                      </p:cBhvr>
                                    </p:animEffect>
                                  </p:childTnLst>
                                </p:cTn>
                              </p:par>
                              <p:par>
                                <p:cTn id="14" presetID="9"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 of inputs from grammar</a:t>
            </a:r>
          </a:p>
        </p:txBody>
      </p:sp>
      <p:sp>
        <p:nvSpPr>
          <p:cNvPr id="17" name="Rounded Rectangle 16"/>
          <p:cNvSpPr/>
          <p:nvPr/>
        </p:nvSpPr>
        <p:spPr>
          <a:xfrm>
            <a:off x="1196066" y="5479016"/>
            <a:ext cx="6954904" cy="797485"/>
          </a:xfrm>
          <a:prstGeom prst="roundRect">
            <a:avLst/>
          </a:prstGeom>
          <a:solidFill>
            <a:schemeClr val="bg1">
              <a:lumMod val="95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rgbClr val="0000FF"/>
                </a:solidFill>
              </a:rPr>
              <a:t>Capture valid inputs by a grammar</a:t>
            </a:r>
          </a:p>
        </p:txBody>
      </p:sp>
      <p:sp>
        <p:nvSpPr>
          <p:cNvPr id="3" name="TextBox 2"/>
          <p:cNvSpPr txBox="1"/>
          <p:nvPr/>
        </p:nvSpPr>
        <p:spPr>
          <a:xfrm>
            <a:off x="4077784" y="1417638"/>
            <a:ext cx="290727" cy="369332"/>
          </a:xfrm>
          <a:prstGeom prst="rect">
            <a:avLst/>
          </a:prstGeom>
          <a:noFill/>
        </p:spPr>
        <p:txBody>
          <a:bodyPr wrap="none" rtlCol="0">
            <a:spAutoFit/>
          </a:bodyPr>
          <a:lstStyle/>
          <a:p>
            <a:r>
              <a:rPr lang="en-US" dirty="0"/>
              <a:t>S</a:t>
            </a:r>
          </a:p>
        </p:txBody>
      </p:sp>
      <p:sp>
        <p:nvSpPr>
          <p:cNvPr id="6" name="TextBox 5"/>
          <p:cNvSpPr txBox="1"/>
          <p:nvPr/>
        </p:nvSpPr>
        <p:spPr>
          <a:xfrm>
            <a:off x="3924829" y="2017563"/>
            <a:ext cx="599105" cy="369332"/>
          </a:xfrm>
          <a:prstGeom prst="rect">
            <a:avLst/>
          </a:prstGeom>
          <a:noFill/>
        </p:spPr>
        <p:txBody>
          <a:bodyPr wrap="none" rtlCol="0">
            <a:spAutoFit/>
          </a:bodyPr>
          <a:lstStyle/>
          <a:p>
            <a:r>
              <a:rPr lang="en-US" dirty="0" err="1"/>
              <a:t>Expr</a:t>
            </a:r>
            <a:endParaRPr lang="en-US" dirty="0"/>
          </a:p>
        </p:txBody>
      </p:sp>
      <p:sp>
        <p:nvSpPr>
          <p:cNvPr id="7" name="TextBox 6"/>
          <p:cNvSpPr txBox="1"/>
          <p:nvPr/>
        </p:nvSpPr>
        <p:spPr>
          <a:xfrm>
            <a:off x="2728763" y="2675052"/>
            <a:ext cx="599105" cy="369332"/>
          </a:xfrm>
          <a:prstGeom prst="rect">
            <a:avLst/>
          </a:prstGeom>
          <a:noFill/>
        </p:spPr>
        <p:txBody>
          <a:bodyPr wrap="none" rtlCol="0">
            <a:spAutoFit/>
          </a:bodyPr>
          <a:lstStyle/>
          <a:p>
            <a:r>
              <a:rPr lang="en-US" dirty="0" err="1"/>
              <a:t>Expr</a:t>
            </a:r>
            <a:endParaRPr lang="en-US" dirty="0"/>
          </a:p>
        </p:txBody>
      </p:sp>
      <p:sp>
        <p:nvSpPr>
          <p:cNvPr id="8" name="TextBox 7"/>
          <p:cNvSpPr txBox="1"/>
          <p:nvPr/>
        </p:nvSpPr>
        <p:spPr>
          <a:xfrm>
            <a:off x="3930291" y="2665004"/>
            <a:ext cx="300082" cy="369332"/>
          </a:xfrm>
          <a:prstGeom prst="rect">
            <a:avLst/>
          </a:prstGeom>
          <a:noFill/>
        </p:spPr>
        <p:txBody>
          <a:bodyPr wrap="none" rtlCol="0">
            <a:spAutoFit/>
          </a:bodyPr>
          <a:lstStyle/>
          <a:p>
            <a:r>
              <a:rPr lang="en-US" dirty="0"/>
              <a:t>+</a:t>
            </a:r>
          </a:p>
        </p:txBody>
      </p:sp>
      <p:sp>
        <p:nvSpPr>
          <p:cNvPr id="9" name="TextBox 8"/>
          <p:cNvSpPr txBox="1"/>
          <p:nvPr/>
        </p:nvSpPr>
        <p:spPr>
          <a:xfrm>
            <a:off x="5234459" y="2675052"/>
            <a:ext cx="676875" cy="369332"/>
          </a:xfrm>
          <a:prstGeom prst="rect">
            <a:avLst/>
          </a:prstGeom>
          <a:noFill/>
        </p:spPr>
        <p:txBody>
          <a:bodyPr wrap="none" rtlCol="0">
            <a:spAutoFit/>
          </a:bodyPr>
          <a:lstStyle/>
          <a:p>
            <a:r>
              <a:rPr lang="en-US" dirty="0"/>
              <a:t>Term</a:t>
            </a:r>
          </a:p>
        </p:txBody>
      </p:sp>
      <p:sp>
        <p:nvSpPr>
          <p:cNvPr id="10" name="TextBox 9"/>
          <p:cNvSpPr txBox="1"/>
          <p:nvPr/>
        </p:nvSpPr>
        <p:spPr>
          <a:xfrm>
            <a:off x="4543534" y="3536328"/>
            <a:ext cx="676875" cy="369332"/>
          </a:xfrm>
          <a:prstGeom prst="rect">
            <a:avLst/>
          </a:prstGeom>
          <a:noFill/>
        </p:spPr>
        <p:txBody>
          <a:bodyPr wrap="none" rtlCol="0">
            <a:spAutoFit/>
          </a:bodyPr>
          <a:lstStyle/>
          <a:p>
            <a:r>
              <a:rPr lang="en-US" dirty="0"/>
              <a:t>Term</a:t>
            </a:r>
          </a:p>
        </p:txBody>
      </p:sp>
      <p:sp>
        <p:nvSpPr>
          <p:cNvPr id="11" name="TextBox 10"/>
          <p:cNvSpPr txBox="1"/>
          <p:nvPr/>
        </p:nvSpPr>
        <p:spPr>
          <a:xfrm>
            <a:off x="6379286" y="3515025"/>
            <a:ext cx="778428" cy="369332"/>
          </a:xfrm>
          <a:prstGeom prst="rect">
            <a:avLst/>
          </a:prstGeom>
          <a:noFill/>
        </p:spPr>
        <p:txBody>
          <a:bodyPr wrap="none" rtlCol="0">
            <a:spAutoFit/>
          </a:bodyPr>
          <a:lstStyle/>
          <a:p>
            <a:r>
              <a:rPr lang="en-US" dirty="0"/>
              <a:t>Factor</a:t>
            </a:r>
          </a:p>
        </p:txBody>
      </p:sp>
      <p:sp>
        <p:nvSpPr>
          <p:cNvPr id="12" name="TextBox 11"/>
          <p:cNvSpPr txBox="1"/>
          <p:nvPr/>
        </p:nvSpPr>
        <p:spPr>
          <a:xfrm>
            <a:off x="5574179" y="3518357"/>
            <a:ext cx="300082" cy="369332"/>
          </a:xfrm>
          <a:prstGeom prst="rect">
            <a:avLst/>
          </a:prstGeom>
          <a:noFill/>
        </p:spPr>
        <p:txBody>
          <a:bodyPr wrap="none" rtlCol="0">
            <a:spAutoFit/>
          </a:bodyPr>
          <a:lstStyle/>
          <a:p>
            <a:r>
              <a:rPr lang="en-US" dirty="0"/>
              <a:t>*</a:t>
            </a:r>
          </a:p>
        </p:txBody>
      </p:sp>
      <p:sp>
        <p:nvSpPr>
          <p:cNvPr id="13" name="TextBox 12"/>
          <p:cNvSpPr txBox="1"/>
          <p:nvPr/>
        </p:nvSpPr>
        <p:spPr>
          <a:xfrm>
            <a:off x="4580273" y="4054855"/>
            <a:ext cx="778428" cy="369332"/>
          </a:xfrm>
          <a:prstGeom prst="rect">
            <a:avLst/>
          </a:prstGeom>
          <a:noFill/>
        </p:spPr>
        <p:txBody>
          <a:bodyPr wrap="none" rtlCol="0">
            <a:spAutoFit/>
          </a:bodyPr>
          <a:lstStyle/>
          <a:p>
            <a:r>
              <a:rPr lang="en-US" dirty="0"/>
              <a:t>Factor</a:t>
            </a:r>
          </a:p>
        </p:txBody>
      </p:sp>
      <p:sp>
        <p:nvSpPr>
          <p:cNvPr id="14" name="TextBox 13"/>
          <p:cNvSpPr txBox="1"/>
          <p:nvPr/>
        </p:nvSpPr>
        <p:spPr>
          <a:xfrm>
            <a:off x="6531686" y="4059883"/>
            <a:ext cx="860257" cy="369332"/>
          </a:xfrm>
          <a:prstGeom prst="rect">
            <a:avLst/>
          </a:prstGeom>
          <a:noFill/>
        </p:spPr>
        <p:txBody>
          <a:bodyPr wrap="none" rtlCol="0">
            <a:spAutoFit/>
          </a:bodyPr>
          <a:lstStyle/>
          <a:p>
            <a:r>
              <a:rPr lang="en-US" dirty="0"/>
              <a:t>Integer</a:t>
            </a:r>
          </a:p>
        </p:txBody>
      </p:sp>
      <p:sp>
        <p:nvSpPr>
          <p:cNvPr id="15" name="TextBox 14"/>
          <p:cNvSpPr txBox="1"/>
          <p:nvPr/>
        </p:nvSpPr>
        <p:spPr>
          <a:xfrm>
            <a:off x="4589091" y="4581615"/>
            <a:ext cx="860257" cy="369332"/>
          </a:xfrm>
          <a:prstGeom prst="rect">
            <a:avLst/>
          </a:prstGeom>
          <a:noFill/>
        </p:spPr>
        <p:txBody>
          <a:bodyPr wrap="none" rtlCol="0">
            <a:spAutoFit/>
          </a:bodyPr>
          <a:lstStyle/>
          <a:p>
            <a:r>
              <a:rPr lang="en-US" dirty="0"/>
              <a:t>Integer</a:t>
            </a:r>
          </a:p>
        </p:txBody>
      </p:sp>
      <p:sp>
        <p:nvSpPr>
          <p:cNvPr id="16" name="TextBox 15"/>
          <p:cNvSpPr txBox="1"/>
          <p:nvPr/>
        </p:nvSpPr>
        <p:spPr>
          <a:xfrm>
            <a:off x="4833772" y="5132883"/>
            <a:ext cx="340658" cy="461665"/>
          </a:xfrm>
          <a:prstGeom prst="rect">
            <a:avLst/>
          </a:prstGeom>
          <a:noFill/>
        </p:spPr>
        <p:txBody>
          <a:bodyPr wrap="none" rtlCol="0">
            <a:spAutoFit/>
          </a:bodyPr>
          <a:lstStyle/>
          <a:p>
            <a:r>
              <a:rPr lang="en-US" sz="2400" b="1" dirty="0"/>
              <a:t>2</a:t>
            </a:r>
          </a:p>
        </p:txBody>
      </p:sp>
      <p:sp>
        <p:nvSpPr>
          <p:cNvPr id="18" name="TextBox 17"/>
          <p:cNvSpPr txBox="1"/>
          <p:nvPr/>
        </p:nvSpPr>
        <p:spPr>
          <a:xfrm>
            <a:off x="6838065" y="4766281"/>
            <a:ext cx="340658" cy="461665"/>
          </a:xfrm>
          <a:prstGeom prst="rect">
            <a:avLst/>
          </a:prstGeom>
          <a:noFill/>
        </p:spPr>
        <p:txBody>
          <a:bodyPr wrap="none" rtlCol="0">
            <a:spAutoFit/>
          </a:bodyPr>
          <a:lstStyle/>
          <a:p>
            <a:r>
              <a:rPr lang="en-US" sz="2400" b="1" dirty="0"/>
              <a:t>3</a:t>
            </a:r>
          </a:p>
        </p:txBody>
      </p:sp>
      <p:sp>
        <p:nvSpPr>
          <p:cNvPr id="20" name="TextBox 19"/>
          <p:cNvSpPr txBox="1"/>
          <p:nvPr/>
        </p:nvSpPr>
        <p:spPr>
          <a:xfrm>
            <a:off x="2714599" y="3351662"/>
            <a:ext cx="676875" cy="369332"/>
          </a:xfrm>
          <a:prstGeom prst="rect">
            <a:avLst/>
          </a:prstGeom>
          <a:noFill/>
        </p:spPr>
        <p:txBody>
          <a:bodyPr wrap="none" rtlCol="0">
            <a:spAutoFit/>
          </a:bodyPr>
          <a:lstStyle/>
          <a:p>
            <a:r>
              <a:rPr lang="en-US" dirty="0"/>
              <a:t>Term</a:t>
            </a:r>
          </a:p>
        </p:txBody>
      </p:sp>
      <p:sp>
        <p:nvSpPr>
          <p:cNvPr id="21" name="TextBox 20"/>
          <p:cNvSpPr txBox="1"/>
          <p:nvPr/>
        </p:nvSpPr>
        <p:spPr>
          <a:xfrm>
            <a:off x="2751338" y="3870189"/>
            <a:ext cx="778428" cy="369332"/>
          </a:xfrm>
          <a:prstGeom prst="rect">
            <a:avLst/>
          </a:prstGeom>
          <a:noFill/>
        </p:spPr>
        <p:txBody>
          <a:bodyPr wrap="none" rtlCol="0">
            <a:spAutoFit/>
          </a:bodyPr>
          <a:lstStyle/>
          <a:p>
            <a:r>
              <a:rPr lang="en-US" dirty="0"/>
              <a:t>Factor</a:t>
            </a:r>
          </a:p>
        </p:txBody>
      </p:sp>
      <p:sp>
        <p:nvSpPr>
          <p:cNvPr id="22" name="TextBox 21"/>
          <p:cNvSpPr txBox="1"/>
          <p:nvPr/>
        </p:nvSpPr>
        <p:spPr>
          <a:xfrm>
            <a:off x="2760156" y="4396949"/>
            <a:ext cx="860257" cy="369332"/>
          </a:xfrm>
          <a:prstGeom prst="rect">
            <a:avLst/>
          </a:prstGeom>
          <a:noFill/>
        </p:spPr>
        <p:txBody>
          <a:bodyPr wrap="none" rtlCol="0">
            <a:spAutoFit/>
          </a:bodyPr>
          <a:lstStyle/>
          <a:p>
            <a:r>
              <a:rPr lang="en-US" dirty="0"/>
              <a:t>Integer</a:t>
            </a:r>
          </a:p>
        </p:txBody>
      </p:sp>
      <p:sp>
        <p:nvSpPr>
          <p:cNvPr id="23" name="TextBox 22"/>
          <p:cNvSpPr txBox="1"/>
          <p:nvPr/>
        </p:nvSpPr>
        <p:spPr>
          <a:xfrm>
            <a:off x="3004837" y="4933449"/>
            <a:ext cx="340658" cy="461665"/>
          </a:xfrm>
          <a:prstGeom prst="rect">
            <a:avLst/>
          </a:prstGeom>
          <a:noFill/>
        </p:spPr>
        <p:txBody>
          <a:bodyPr wrap="none" rtlCol="0">
            <a:spAutoFit/>
          </a:bodyPr>
          <a:lstStyle/>
          <a:p>
            <a:r>
              <a:rPr lang="en-US" sz="2400" b="1" dirty="0"/>
              <a:t>5</a:t>
            </a:r>
          </a:p>
        </p:txBody>
      </p:sp>
      <p:cxnSp>
        <p:nvCxnSpPr>
          <p:cNvPr id="24" name="Straight Arrow Connector 23"/>
          <p:cNvCxnSpPr>
            <a:stCxn id="3" idx="2"/>
            <a:endCxn id="6" idx="0"/>
          </p:cNvCxnSpPr>
          <p:nvPr/>
        </p:nvCxnSpPr>
        <p:spPr>
          <a:xfrm>
            <a:off x="4223148" y="1786970"/>
            <a:ext cx="1234" cy="2305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6" idx="2"/>
            <a:endCxn id="7" idx="0"/>
          </p:cNvCxnSpPr>
          <p:nvPr/>
        </p:nvCxnSpPr>
        <p:spPr>
          <a:xfrm flipH="1">
            <a:off x="3028316" y="2386895"/>
            <a:ext cx="1196066" cy="2881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6" idx="2"/>
            <a:endCxn id="8" idx="0"/>
          </p:cNvCxnSpPr>
          <p:nvPr/>
        </p:nvCxnSpPr>
        <p:spPr>
          <a:xfrm flipH="1">
            <a:off x="4080332" y="2386895"/>
            <a:ext cx="144050" cy="2781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6" idx="2"/>
            <a:endCxn id="9" idx="0"/>
          </p:cNvCxnSpPr>
          <p:nvPr/>
        </p:nvCxnSpPr>
        <p:spPr>
          <a:xfrm>
            <a:off x="4224382" y="2386895"/>
            <a:ext cx="1348515" cy="2881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7" idx="2"/>
            <a:endCxn id="20" idx="0"/>
          </p:cNvCxnSpPr>
          <p:nvPr/>
        </p:nvCxnSpPr>
        <p:spPr>
          <a:xfrm>
            <a:off x="3028316" y="3044384"/>
            <a:ext cx="24721" cy="3072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3053037" y="3686414"/>
            <a:ext cx="24721" cy="3072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3078919" y="4190396"/>
            <a:ext cx="24721" cy="3072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3103640" y="4720738"/>
            <a:ext cx="24721" cy="3072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9" idx="2"/>
          </p:cNvCxnSpPr>
          <p:nvPr/>
        </p:nvCxnSpPr>
        <p:spPr>
          <a:xfrm flipH="1">
            <a:off x="4858493" y="3044384"/>
            <a:ext cx="714404" cy="4919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endCxn id="12" idx="0"/>
          </p:cNvCxnSpPr>
          <p:nvPr/>
        </p:nvCxnSpPr>
        <p:spPr>
          <a:xfrm>
            <a:off x="5574179" y="3044384"/>
            <a:ext cx="150041" cy="4739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9" idx="2"/>
            <a:endCxn id="11" idx="0"/>
          </p:cNvCxnSpPr>
          <p:nvPr/>
        </p:nvCxnSpPr>
        <p:spPr>
          <a:xfrm>
            <a:off x="5572897" y="3044384"/>
            <a:ext cx="1195603" cy="4706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4858493" y="3887689"/>
            <a:ext cx="24721" cy="3072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4883214" y="4396949"/>
            <a:ext cx="24721" cy="3072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909096" y="4932721"/>
            <a:ext cx="24721" cy="3072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6844037" y="3870189"/>
            <a:ext cx="24721" cy="3072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6916578" y="4408691"/>
            <a:ext cx="24721" cy="3072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147109" y="3490161"/>
            <a:ext cx="2414005" cy="461665"/>
          </a:xfrm>
          <a:prstGeom prst="rect">
            <a:avLst/>
          </a:prstGeom>
          <a:noFill/>
        </p:spPr>
        <p:txBody>
          <a:bodyPr wrap="none" rtlCol="0">
            <a:spAutoFit/>
          </a:bodyPr>
          <a:lstStyle/>
          <a:p>
            <a:r>
              <a:rPr lang="en-US" sz="2400" b="1" i="1" dirty="0">
                <a:solidFill>
                  <a:srgbClr val="FF0000"/>
                </a:solidFill>
              </a:rPr>
              <a:t>Generates 5+2*3</a:t>
            </a:r>
          </a:p>
        </p:txBody>
      </p:sp>
    </p:spTree>
    <p:extLst>
      <p:ext uri="{BB962C8B-B14F-4D97-AF65-F5344CB8AC3E}">
        <p14:creationId xmlns:p14="http://schemas.microsoft.com/office/powerpoint/2010/main" val="18354693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Cohort Exercise 2</a:t>
            </a:r>
          </a:p>
        </p:txBody>
      </p:sp>
      <p:sp>
        <p:nvSpPr>
          <p:cNvPr id="38" name="TextBox 37"/>
          <p:cNvSpPr txBox="1"/>
          <p:nvPr/>
        </p:nvSpPr>
        <p:spPr>
          <a:xfrm>
            <a:off x="649715" y="1550662"/>
            <a:ext cx="7870411" cy="830997"/>
          </a:xfrm>
          <a:prstGeom prst="rect">
            <a:avLst/>
          </a:prstGeom>
          <a:noFill/>
        </p:spPr>
        <p:txBody>
          <a:bodyPr wrap="square" rtlCol="0">
            <a:spAutoFit/>
          </a:bodyPr>
          <a:lstStyle/>
          <a:p>
            <a:r>
              <a:rPr lang="en-US" sz="2400" dirty="0"/>
              <a:t>Draw the derivation tree for input </a:t>
            </a:r>
            <a:r>
              <a:rPr lang="en-US" sz="2400" dirty="0">
                <a:solidFill>
                  <a:srgbClr val="0000FF"/>
                </a:solidFill>
              </a:rPr>
              <a:t>(23 * 56) / (1.2 + 2)</a:t>
            </a:r>
          </a:p>
          <a:p>
            <a:endParaRPr lang="en-US" sz="2400" dirty="0"/>
          </a:p>
        </p:txBody>
      </p:sp>
    </p:spTree>
    <p:extLst>
      <p:ext uri="{BB962C8B-B14F-4D97-AF65-F5344CB8AC3E}">
        <p14:creationId xmlns:p14="http://schemas.microsoft.com/office/powerpoint/2010/main" val="16577451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Cohort Exercise 3</a:t>
            </a:r>
          </a:p>
        </p:txBody>
      </p:sp>
      <p:sp>
        <p:nvSpPr>
          <p:cNvPr id="38" name="TextBox 37"/>
          <p:cNvSpPr txBox="1"/>
          <p:nvPr/>
        </p:nvSpPr>
        <p:spPr>
          <a:xfrm>
            <a:off x="649717" y="1550663"/>
            <a:ext cx="7870411" cy="2585323"/>
          </a:xfrm>
          <a:prstGeom prst="rect">
            <a:avLst/>
          </a:prstGeom>
          <a:noFill/>
        </p:spPr>
        <p:txBody>
          <a:bodyPr wrap="square" rtlCol="0">
            <a:spAutoFit/>
          </a:bodyPr>
          <a:lstStyle/>
          <a:p>
            <a:pPr algn="just"/>
            <a:r>
              <a:rPr lang="en-US" sz="1800" dirty="0"/>
              <a:t>Use any programming language to implement a </a:t>
            </a:r>
            <a:r>
              <a:rPr lang="en-US" sz="1800" dirty="0" err="1"/>
              <a:t>fuzzer</a:t>
            </a:r>
            <a:r>
              <a:rPr lang="en-US" sz="1800" dirty="0"/>
              <a:t> that will randomly generate inputs to the calculator conforming to the grammar. </a:t>
            </a:r>
            <a:r>
              <a:rPr lang="en-US" sz="1800" b="1" dirty="0">
                <a:solidFill>
                  <a:srgbClr val="0000FF"/>
                </a:solidFill>
              </a:rPr>
              <a:t>For now, you can hardcode the expression grammar. </a:t>
            </a:r>
          </a:p>
          <a:p>
            <a:pPr algn="just"/>
            <a:endParaRPr lang="en-US" sz="1800" b="1" dirty="0"/>
          </a:p>
          <a:p>
            <a:pPr algn="just"/>
            <a:r>
              <a:rPr lang="en-US" sz="1800" b="1" dirty="0"/>
              <a:t>Hint:</a:t>
            </a:r>
            <a:r>
              <a:rPr lang="en-US" sz="1800" dirty="0"/>
              <a:t> Start with the initial rule S := </a:t>
            </a:r>
            <a:r>
              <a:rPr lang="en-US" sz="1800" dirty="0" err="1"/>
              <a:t>Expr</a:t>
            </a:r>
            <a:r>
              <a:rPr lang="en-US" sz="1800" dirty="0"/>
              <a:t> and at each point, apply a rule at random. For example, randomly choose any of the rule </a:t>
            </a:r>
            <a:r>
              <a:rPr lang="en-US" sz="1800" dirty="0" err="1"/>
              <a:t>Expr</a:t>
            </a:r>
            <a:r>
              <a:rPr lang="en-US" sz="1800" dirty="0"/>
              <a:t> := Term, </a:t>
            </a:r>
            <a:r>
              <a:rPr lang="en-US" sz="1800" dirty="0" err="1"/>
              <a:t>Expr</a:t>
            </a:r>
            <a:r>
              <a:rPr lang="en-US" sz="1800" dirty="0"/>
              <a:t> := </a:t>
            </a:r>
            <a:r>
              <a:rPr lang="en-US" sz="1800" dirty="0" err="1"/>
              <a:t>Expr</a:t>
            </a:r>
            <a:r>
              <a:rPr lang="en-US" sz="1800" dirty="0"/>
              <a:t> + Term or </a:t>
            </a:r>
            <a:r>
              <a:rPr lang="en-US" sz="1800" dirty="0" err="1"/>
              <a:t>Expr</a:t>
            </a:r>
            <a:r>
              <a:rPr lang="en-US" sz="1800" dirty="0"/>
              <a:t> – Term in the next step. Continue until a valid expression for the calculator is obtained. </a:t>
            </a:r>
            <a:r>
              <a:rPr lang="en-US" sz="1800" b="1" dirty="0">
                <a:solidFill>
                  <a:srgbClr val="FF0000"/>
                </a:solidFill>
              </a:rPr>
              <a:t>Make sure you do not expand the rules forever to avoid infinite loop. </a:t>
            </a:r>
          </a:p>
          <a:p>
            <a:endParaRPr lang="en-US" sz="1800" b="1" dirty="0">
              <a:solidFill>
                <a:srgbClr val="FF0000"/>
              </a:solidFill>
            </a:endParaRPr>
          </a:p>
        </p:txBody>
      </p:sp>
      <p:sp>
        <p:nvSpPr>
          <p:cNvPr id="4" name="TextBox 3"/>
          <p:cNvSpPr txBox="1"/>
          <p:nvPr/>
        </p:nvSpPr>
        <p:spPr>
          <a:xfrm>
            <a:off x="990600" y="5688192"/>
            <a:ext cx="693420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a:t>calculator-grammar-fuzzing.*</a:t>
            </a:r>
          </a:p>
        </p:txBody>
      </p:sp>
    </p:spTree>
    <p:extLst>
      <p:ext uri="{BB962C8B-B14F-4D97-AF65-F5344CB8AC3E}">
        <p14:creationId xmlns:p14="http://schemas.microsoft.com/office/powerpoint/2010/main" val="30206793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311700" y="421233"/>
            <a:ext cx="8520600" cy="110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Feedback-based Fuzzing</a:t>
            </a:r>
            <a:endParaRPr/>
          </a:p>
        </p:txBody>
      </p:sp>
      <p:sp>
        <p:nvSpPr>
          <p:cNvPr id="166" name="Google Shape;166;p29"/>
          <p:cNvSpPr txBox="1"/>
          <p:nvPr/>
        </p:nvSpPr>
        <p:spPr>
          <a:xfrm>
            <a:off x="719425" y="2732400"/>
            <a:ext cx="1917900" cy="570800"/>
          </a:xfrm>
          <a:prstGeom prst="rect">
            <a:avLst/>
          </a:prstGeom>
          <a:solidFill>
            <a:srgbClr val="CCCCC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Generate Test Cases</a:t>
            </a:r>
            <a:endParaRPr/>
          </a:p>
        </p:txBody>
      </p:sp>
      <p:sp>
        <p:nvSpPr>
          <p:cNvPr id="167" name="Google Shape;167;p29"/>
          <p:cNvSpPr txBox="1"/>
          <p:nvPr/>
        </p:nvSpPr>
        <p:spPr>
          <a:xfrm>
            <a:off x="3400000" y="2732400"/>
            <a:ext cx="1917900" cy="570800"/>
          </a:xfrm>
          <a:prstGeom prst="rect">
            <a:avLst/>
          </a:prstGeom>
          <a:solidFill>
            <a:srgbClr val="CCCCC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Execute Test Cases</a:t>
            </a:r>
            <a:endParaRPr/>
          </a:p>
        </p:txBody>
      </p:sp>
      <p:sp>
        <p:nvSpPr>
          <p:cNvPr id="168" name="Google Shape;168;p29"/>
          <p:cNvSpPr txBox="1"/>
          <p:nvPr/>
        </p:nvSpPr>
        <p:spPr>
          <a:xfrm>
            <a:off x="2052700" y="3960600"/>
            <a:ext cx="1917900" cy="570800"/>
          </a:xfrm>
          <a:prstGeom prst="rect">
            <a:avLst/>
          </a:prstGeom>
          <a:solidFill>
            <a:srgbClr val="CCCCCC"/>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Collect Feedback</a:t>
            </a:r>
            <a:endParaRPr/>
          </a:p>
        </p:txBody>
      </p:sp>
      <p:cxnSp>
        <p:nvCxnSpPr>
          <p:cNvPr id="169" name="Google Shape;169;p29"/>
          <p:cNvCxnSpPr>
            <a:stCxn id="166" idx="3"/>
            <a:endCxn id="167" idx="1"/>
          </p:cNvCxnSpPr>
          <p:nvPr/>
        </p:nvCxnSpPr>
        <p:spPr>
          <a:xfrm>
            <a:off x="2637325" y="3017800"/>
            <a:ext cx="762600" cy="0"/>
          </a:xfrm>
          <a:prstGeom prst="straightConnector1">
            <a:avLst/>
          </a:prstGeom>
          <a:noFill/>
          <a:ln w="9525" cap="flat" cmpd="sng">
            <a:solidFill>
              <a:schemeClr val="dk2"/>
            </a:solidFill>
            <a:prstDash val="solid"/>
            <a:round/>
            <a:headEnd type="none" w="med" len="med"/>
            <a:tailEnd type="triangle" w="med" len="med"/>
          </a:ln>
        </p:spPr>
      </p:cxnSp>
      <p:cxnSp>
        <p:nvCxnSpPr>
          <p:cNvPr id="170" name="Google Shape;170;p29"/>
          <p:cNvCxnSpPr>
            <a:stCxn id="167" idx="2"/>
            <a:endCxn id="168" idx="3"/>
          </p:cNvCxnSpPr>
          <p:nvPr/>
        </p:nvCxnSpPr>
        <p:spPr>
          <a:xfrm flipH="1">
            <a:off x="3970750" y="3303200"/>
            <a:ext cx="388200" cy="942800"/>
          </a:xfrm>
          <a:prstGeom prst="straightConnector1">
            <a:avLst/>
          </a:prstGeom>
          <a:noFill/>
          <a:ln w="9525" cap="flat" cmpd="sng">
            <a:solidFill>
              <a:schemeClr val="dk2"/>
            </a:solidFill>
            <a:prstDash val="solid"/>
            <a:round/>
            <a:headEnd type="none" w="med" len="med"/>
            <a:tailEnd type="triangle" w="med" len="med"/>
          </a:ln>
        </p:spPr>
      </p:cxnSp>
      <p:cxnSp>
        <p:nvCxnSpPr>
          <p:cNvPr id="171" name="Google Shape;171;p29"/>
          <p:cNvCxnSpPr>
            <a:stCxn id="168" idx="1"/>
            <a:endCxn id="166" idx="2"/>
          </p:cNvCxnSpPr>
          <p:nvPr/>
        </p:nvCxnSpPr>
        <p:spPr>
          <a:xfrm rot="10800000">
            <a:off x="1678300" y="3303200"/>
            <a:ext cx="374400" cy="942800"/>
          </a:xfrm>
          <a:prstGeom prst="straightConnector1">
            <a:avLst/>
          </a:prstGeom>
          <a:noFill/>
          <a:ln w="9525" cap="flat" cmpd="sng">
            <a:solidFill>
              <a:schemeClr val="dk2"/>
            </a:solidFill>
            <a:prstDash val="solid"/>
            <a:round/>
            <a:headEnd type="none" w="med" len="med"/>
            <a:tailEnd type="triangle" w="med" len="med"/>
          </a:ln>
        </p:spPr>
      </p:cxnSp>
      <p:sp>
        <p:nvSpPr>
          <p:cNvPr id="172" name="Google Shape;172;p29"/>
          <p:cNvSpPr txBox="1">
            <a:spLocks noGrp="1"/>
          </p:cNvSpPr>
          <p:nvPr>
            <p:ph type="body" idx="2"/>
          </p:nvPr>
        </p:nvSpPr>
        <p:spPr>
          <a:xfrm>
            <a:off x="5603175" y="1633633"/>
            <a:ext cx="3229200" cy="447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Example</a:t>
            </a:r>
            <a:endParaRPr b="1"/>
          </a:p>
          <a:p>
            <a:pPr marL="0" marR="0" lvl="0" indent="0" algn="l" rtl="0">
              <a:lnSpc>
                <a:spcPct val="115000"/>
              </a:lnSpc>
              <a:spcBef>
                <a:spcPts val="1600"/>
              </a:spcBef>
              <a:spcAft>
                <a:spcPts val="0"/>
              </a:spcAft>
              <a:buNone/>
            </a:pPr>
            <a:r>
              <a:rPr lang="en"/>
              <a:t>AFL (American Fuzz Lop) is a well-known fuzzer which is responsible for finding significant software bugs in dozens of major free software projects, including PHP, OpenSSL, Firefox, etc.</a:t>
            </a:r>
            <a:endParaRPr/>
          </a:p>
          <a:p>
            <a:pPr marL="0" marR="0" lvl="0" indent="0" algn="l" rtl="0">
              <a:lnSpc>
                <a:spcPct val="115000"/>
              </a:lnSpc>
              <a:spcBef>
                <a:spcPts val="1600"/>
              </a:spcBef>
              <a:spcAft>
                <a:spcPts val="1600"/>
              </a:spcAft>
              <a:buNone/>
            </a:pPr>
            <a:r>
              <a:rPr lang="en"/>
              <a:t>http://lcamtuf.coredump.cx/afl/</a:t>
            </a:r>
            <a:endParaRPr/>
          </a:p>
        </p:txBody>
      </p:sp>
      <p:sp>
        <p:nvSpPr>
          <p:cNvPr id="173" name="Google Shape;173;p29"/>
          <p:cNvSpPr/>
          <p:nvPr/>
        </p:nvSpPr>
        <p:spPr>
          <a:xfrm>
            <a:off x="411238" y="4934857"/>
            <a:ext cx="3002487" cy="1231776"/>
          </a:xfrm>
          <a:prstGeom prst="wedgeRoundRectCallout">
            <a:avLst>
              <a:gd name="adj1" fmla="val -46699"/>
              <a:gd name="adj2" fmla="val 69051"/>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The idea is to tune the test case generation problem into an optimization problem.</a:t>
            </a:r>
            <a:endParaRPr dirty="0"/>
          </a:p>
        </p:txBody>
      </p:sp>
    </p:spTree>
    <p:extLst>
      <p:ext uri="{BB962C8B-B14F-4D97-AF65-F5344CB8AC3E}">
        <p14:creationId xmlns:p14="http://schemas.microsoft.com/office/powerpoint/2010/main" val="2570565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Vulnerability</a:t>
            </a:r>
          </a:p>
        </p:txBody>
      </p:sp>
      <p:sp>
        <p:nvSpPr>
          <p:cNvPr id="3" name="Content Placeholder 2"/>
          <p:cNvSpPr>
            <a:spLocks noGrp="1"/>
          </p:cNvSpPr>
          <p:nvPr>
            <p:ph idx="1"/>
          </p:nvPr>
        </p:nvSpPr>
        <p:spPr>
          <a:xfrm>
            <a:off x="457200" y="2809725"/>
            <a:ext cx="2494039" cy="1411513"/>
          </a:xfrm>
        </p:spPr>
        <p:txBody>
          <a:bodyPr>
            <a:normAutofit fontScale="92500" lnSpcReduction="10000"/>
          </a:bodyPr>
          <a:lstStyle/>
          <a:p>
            <a:pPr marL="0" indent="0">
              <a:buNone/>
            </a:pPr>
            <a:r>
              <a:rPr lang="en-US" sz="1400" b="1" dirty="0">
                <a:solidFill>
                  <a:srgbClr val="0000FF"/>
                </a:solidFill>
              </a:rPr>
              <a:t>char name[100];</a:t>
            </a:r>
          </a:p>
          <a:p>
            <a:pPr marL="0" indent="0">
              <a:buNone/>
            </a:pPr>
            <a:r>
              <a:rPr lang="en-US" sz="1400" b="1" dirty="0">
                <a:solidFill>
                  <a:srgbClr val="0000FF"/>
                </a:solidFill>
              </a:rPr>
              <a:t>while ((read = </a:t>
            </a:r>
            <a:r>
              <a:rPr lang="en-US" sz="1400" b="1" dirty="0" err="1">
                <a:solidFill>
                  <a:srgbClr val="0000FF"/>
                </a:solidFill>
              </a:rPr>
              <a:t>getch</a:t>
            </a:r>
            <a:r>
              <a:rPr lang="en-US" sz="1400" b="1" dirty="0">
                <a:solidFill>
                  <a:srgbClr val="0000FF"/>
                </a:solidFill>
              </a:rPr>
              <a:t>()) != ‘\0’)</a:t>
            </a:r>
          </a:p>
          <a:p>
            <a:pPr marL="0" indent="0">
              <a:buNone/>
            </a:pPr>
            <a:r>
              <a:rPr lang="en-US" sz="1400" b="1" dirty="0">
                <a:solidFill>
                  <a:srgbClr val="0000FF"/>
                </a:solidFill>
              </a:rPr>
              <a:t>{</a:t>
            </a:r>
          </a:p>
          <a:p>
            <a:pPr marL="0" indent="0">
              <a:buNone/>
            </a:pPr>
            <a:r>
              <a:rPr lang="en-US" sz="1400" b="1" dirty="0">
                <a:solidFill>
                  <a:srgbClr val="0000FF"/>
                </a:solidFill>
              </a:rPr>
              <a:t>     name[id++] = read;</a:t>
            </a:r>
          </a:p>
          <a:p>
            <a:pPr marL="0" indent="0">
              <a:buNone/>
            </a:pPr>
            <a:r>
              <a:rPr lang="en-US" sz="1400" b="1" dirty="0">
                <a:solidFill>
                  <a:srgbClr val="0000FF"/>
                </a:solidFill>
              </a:rPr>
              <a:t>	…..</a:t>
            </a:r>
          </a:p>
          <a:p>
            <a:pPr marL="0" indent="0">
              <a:buNone/>
            </a:pPr>
            <a:r>
              <a:rPr lang="en-US" sz="1400" b="1" dirty="0">
                <a:solidFill>
                  <a:srgbClr val="0000FF"/>
                </a:solidFill>
              </a:rPr>
              <a:t>}</a:t>
            </a:r>
          </a:p>
        </p:txBody>
      </p:sp>
      <p:sp>
        <p:nvSpPr>
          <p:cNvPr id="4" name="TextBox 3"/>
          <p:cNvSpPr txBox="1"/>
          <p:nvPr/>
        </p:nvSpPr>
        <p:spPr>
          <a:xfrm>
            <a:off x="2213428" y="5575905"/>
            <a:ext cx="4850457" cy="369332"/>
          </a:xfrm>
          <a:prstGeom prst="rect">
            <a:avLst/>
          </a:prstGeom>
          <a:noFill/>
        </p:spPr>
        <p:txBody>
          <a:bodyPr wrap="none" rtlCol="0">
            <a:spAutoFit/>
          </a:bodyPr>
          <a:lstStyle/>
          <a:p>
            <a:r>
              <a:rPr lang="en-US" dirty="0" err="1">
                <a:solidFill>
                  <a:srgbClr val="0000FF"/>
                </a:solidFill>
              </a:rPr>
              <a:t>getch</a:t>
            </a:r>
            <a:r>
              <a:rPr lang="en-US" dirty="0">
                <a:solidFill>
                  <a:srgbClr val="0000FF"/>
                </a:solidFill>
              </a:rPr>
              <a:t>() reads input from standard input terminal</a:t>
            </a:r>
          </a:p>
        </p:txBody>
      </p:sp>
      <p:sp>
        <p:nvSpPr>
          <p:cNvPr id="5" name="Rectangle 4"/>
          <p:cNvSpPr/>
          <p:nvPr/>
        </p:nvSpPr>
        <p:spPr>
          <a:xfrm>
            <a:off x="4765524" y="1947333"/>
            <a:ext cx="1257905" cy="44752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name[0]</a:t>
            </a:r>
          </a:p>
        </p:txBody>
      </p:sp>
      <p:sp>
        <p:nvSpPr>
          <p:cNvPr id="6" name="Rectangle 5"/>
          <p:cNvSpPr/>
          <p:nvPr/>
        </p:nvSpPr>
        <p:spPr>
          <a:xfrm>
            <a:off x="4765524" y="2394857"/>
            <a:ext cx="1257905" cy="44752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name[1]</a:t>
            </a:r>
          </a:p>
        </p:txBody>
      </p:sp>
      <p:sp>
        <p:nvSpPr>
          <p:cNvPr id="7" name="Rectangle 6"/>
          <p:cNvSpPr/>
          <p:nvPr/>
        </p:nvSpPr>
        <p:spPr>
          <a:xfrm>
            <a:off x="4765524" y="2849638"/>
            <a:ext cx="1257905" cy="447524"/>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765524" y="4356704"/>
            <a:ext cx="1257905" cy="5902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Return address</a:t>
            </a:r>
          </a:p>
        </p:txBody>
      </p:sp>
      <p:sp>
        <p:nvSpPr>
          <p:cNvPr id="11" name="Rectangle 10"/>
          <p:cNvSpPr/>
          <p:nvPr/>
        </p:nvSpPr>
        <p:spPr>
          <a:xfrm>
            <a:off x="4765524" y="3297162"/>
            <a:ext cx="1257905" cy="44752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name[100]</a:t>
            </a:r>
          </a:p>
        </p:txBody>
      </p:sp>
      <p:sp>
        <p:nvSpPr>
          <p:cNvPr id="12" name="Rectangle 11"/>
          <p:cNvSpPr/>
          <p:nvPr/>
        </p:nvSpPr>
        <p:spPr>
          <a:xfrm>
            <a:off x="4765524" y="3744685"/>
            <a:ext cx="1257905" cy="612019"/>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Lightning Bolt 12"/>
          <p:cNvSpPr/>
          <p:nvPr/>
        </p:nvSpPr>
        <p:spPr>
          <a:xfrm>
            <a:off x="4027714" y="3435048"/>
            <a:ext cx="858762" cy="1270000"/>
          </a:xfrm>
          <a:prstGeom prst="lightningBol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Curved Connector 14"/>
          <p:cNvCxnSpPr>
            <a:stCxn id="12" idx="3"/>
            <a:endCxn id="8" idx="3"/>
          </p:cNvCxnSpPr>
          <p:nvPr/>
        </p:nvCxnSpPr>
        <p:spPr>
          <a:xfrm>
            <a:off x="6023429" y="4050695"/>
            <a:ext cx="12700" cy="601133"/>
          </a:xfrm>
          <a:prstGeom prst="curvedConnector3">
            <a:avLst>
              <a:gd name="adj1" fmla="val 1800000"/>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6236571" y="4033538"/>
            <a:ext cx="1775584" cy="923330"/>
          </a:xfrm>
          <a:prstGeom prst="rect">
            <a:avLst/>
          </a:prstGeom>
          <a:noFill/>
        </p:spPr>
        <p:txBody>
          <a:bodyPr wrap="none" rtlCol="0">
            <a:spAutoFit/>
          </a:bodyPr>
          <a:lstStyle/>
          <a:p>
            <a:pPr algn="ctr"/>
            <a:r>
              <a:rPr lang="en-US" dirty="0">
                <a:solidFill>
                  <a:srgbClr val="FF0000"/>
                </a:solidFill>
              </a:rPr>
              <a:t>Overwrite return</a:t>
            </a:r>
          </a:p>
          <a:p>
            <a:pPr algn="ctr"/>
            <a:r>
              <a:rPr lang="en-US" dirty="0">
                <a:solidFill>
                  <a:srgbClr val="FF0000"/>
                </a:solidFill>
              </a:rPr>
              <a:t>address with </a:t>
            </a:r>
          </a:p>
          <a:p>
            <a:pPr algn="ctr"/>
            <a:r>
              <a:rPr lang="en-US" dirty="0">
                <a:solidFill>
                  <a:srgbClr val="FF0000"/>
                </a:solidFill>
              </a:rPr>
              <a:t>name[&gt;100]</a:t>
            </a:r>
          </a:p>
        </p:txBody>
      </p:sp>
      <p:sp>
        <p:nvSpPr>
          <p:cNvPr id="17" name="TextBox 16"/>
          <p:cNvSpPr txBox="1"/>
          <p:nvPr/>
        </p:nvSpPr>
        <p:spPr>
          <a:xfrm>
            <a:off x="2561774" y="4033538"/>
            <a:ext cx="1689022" cy="923330"/>
          </a:xfrm>
          <a:prstGeom prst="rect">
            <a:avLst/>
          </a:prstGeom>
          <a:noFill/>
        </p:spPr>
        <p:txBody>
          <a:bodyPr wrap="none" rtlCol="0">
            <a:spAutoFit/>
          </a:bodyPr>
          <a:lstStyle/>
          <a:p>
            <a:pPr algn="ctr"/>
            <a:r>
              <a:rPr lang="en-US" dirty="0">
                <a:solidFill>
                  <a:srgbClr val="FF0000"/>
                </a:solidFill>
              </a:rPr>
              <a:t>Overwrite with </a:t>
            </a:r>
          </a:p>
          <a:p>
            <a:pPr algn="ctr"/>
            <a:r>
              <a:rPr lang="en-US" dirty="0">
                <a:solidFill>
                  <a:srgbClr val="FF0000"/>
                </a:solidFill>
              </a:rPr>
              <a:t>address holding </a:t>
            </a:r>
          </a:p>
          <a:p>
            <a:pPr algn="ctr"/>
            <a:r>
              <a:rPr lang="en-US" dirty="0">
                <a:solidFill>
                  <a:srgbClr val="FF0000"/>
                </a:solidFill>
              </a:rPr>
              <a:t>attacker code</a:t>
            </a:r>
          </a:p>
        </p:txBody>
      </p:sp>
    </p:spTree>
    <p:extLst>
      <p:ext uri="{BB962C8B-B14F-4D97-AF65-F5344CB8AC3E}">
        <p14:creationId xmlns:p14="http://schemas.microsoft.com/office/powerpoint/2010/main" val="361727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ssolve">
                                      <p:cBhvr>
                                        <p:cTn id="10" dur="500"/>
                                        <p:tgtEl>
                                          <p:spTgt spid="1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dissolve">
                                      <p:cBhvr>
                                        <p:cTn id="13" dur="500"/>
                                        <p:tgtEl>
                                          <p:spTgt spid="16"/>
                                        </p:tgtEl>
                                      </p:cBhvr>
                                    </p:animEffect>
                                  </p:childTnLst>
                                </p:cTn>
                              </p:par>
                              <p:par>
                                <p:cTn id="14" presetID="9"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dissolv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p:bldP spid="1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0"/>
          <p:cNvSpPr txBox="1">
            <a:spLocks noGrp="1"/>
          </p:cNvSpPr>
          <p:nvPr>
            <p:ph type="title"/>
          </p:nvPr>
        </p:nvSpPr>
        <p:spPr>
          <a:xfrm>
            <a:off x="311700" y="421233"/>
            <a:ext cx="8520600" cy="110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Collect Feedback</a:t>
            </a:r>
            <a:endParaRPr/>
          </a:p>
        </p:txBody>
      </p:sp>
      <p:sp>
        <p:nvSpPr>
          <p:cNvPr id="179" name="Google Shape;179;p30"/>
          <p:cNvSpPr txBox="1">
            <a:spLocks noGrp="1"/>
          </p:cNvSpPr>
          <p:nvPr>
            <p:ph type="body" idx="1"/>
          </p:nvPr>
        </p:nvSpPr>
        <p:spPr>
          <a:xfrm>
            <a:off x="311700" y="1633633"/>
            <a:ext cx="3999900" cy="447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One way to measure the effectiveness of a set of test cases is code coverage criteria. </a:t>
            </a:r>
            <a:endParaRPr/>
          </a:p>
          <a:p>
            <a:pPr marL="0" lvl="0" indent="0" algn="l" rtl="0">
              <a:spcBef>
                <a:spcPts val="1600"/>
              </a:spcBef>
              <a:spcAft>
                <a:spcPts val="0"/>
              </a:spcAft>
              <a:buNone/>
            </a:pPr>
            <a:r>
              <a:rPr lang="en"/>
              <a:t>We can instruct the program to collect coverage measurement. For instance, for branch coverage, we instructment each branch so as to know whether it is covered by a test case. </a:t>
            </a:r>
            <a:endParaRPr/>
          </a:p>
          <a:p>
            <a:pPr marL="0" lvl="0" indent="0" algn="l" rtl="0">
              <a:spcBef>
                <a:spcPts val="1600"/>
              </a:spcBef>
              <a:spcAft>
                <a:spcPts val="1600"/>
              </a:spcAft>
              <a:buNone/>
            </a:pPr>
            <a:endParaRPr/>
          </a:p>
        </p:txBody>
      </p:sp>
      <p:sp>
        <p:nvSpPr>
          <p:cNvPr id="180" name="Google Shape;180;p30"/>
          <p:cNvSpPr txBox="1">
            <a:spLocks noGrp="1"/>
          </p:cNvSpPr>
          <p:nvPr>
            <p:ph type="body" idx="2"/>
          </p:nvPr>
        </p:nvSpPr>
        <p:spPr>
          <a:xfrm>
            <a:off x="4832400" y="1633633"/>
            <a:ext cx="3999900" cy="447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Example</a:t>
            </a:r>
            <a:endParaRPr b="1"/>
          </a:p>
          <a:p>
            <a:pPr marL="0" lvl="0" indent="0" algn="l" rtl="0">
              <a:lnSpc>
                <a:spcPct val="100000"/>
              </a:lnSpc>
              <a:spcBef>
                <a:spcPts val="1600"/>
              </a:spcBef>
              <a:spcAft>
                <a:spcPts val="0"/>
              </a:spcAft>
              <a:buClr>
                <a:schemeClr val="dk1"/>
              </a:buClr>
              <a:buSzPts val="1100"/>
              <a:buFont typeface="Arial"/>
              <a:buNone/>
            </a:pPr>
            <a:r>
              <a:rPr lang="en"/>
              <a:t>int func (int[] B, int N) {</a:t>
            </a:r>
            <a:endParaRPr/>
          </a:p>
          <a:p>
            <a:pPr marL="0" lvl="0" indent="330200" algn="l" rtl="0">
              <a:lnSpc>
                <a:spcPct val="100000"/>
              </a:lnSpc>
              <a:spcBef>
                <a:spcPts val="0"/>
              </a:spcBef>
              <a:spcAft>
                <a:spcPts val="0"/>
              </a:spcAft>
              <a:buClr>
                <a:schemeClr val="dk1"/>
              </a:buClr>
              <a:buSzPts val="1100"/>
              <a:buFont typeface="Arial"/>
              <a:buNone/>
            </a:pPr>
            <a:r>
              <a:rPr lang="en"/>
              <a:t>int i = 0;</a:t>
            </a:r>
            <a:endParaRPr/>
          </a:p>
          <a:p>
            <a:pPr marL="0" lvl="0" indent="330200" algn="l" rtl="0">
              <a:lnSpc>
                <a:spcPct val="100000"/>
              </a:lnSpc>
              <a:spcBef>
                <a:spcPts val="0"/>
              </a:spcBef>
              <a:spcAft>
                <a:spcPts val="0"/>
              </a:spcAft>
              <a:buClr>
                <a:schemeClr val="dk1"/>
              </a:buClr>
              <a:buSzPts val="1100"/>
              <a:buFont typeface="Arial"/>
              <a:buNone/>
            </a:pPr>
            <a:r>
              <a:rPr lang="en"/>
              <a:t>int s = 0; </a:t>
            </a:r>
            <a:endParaRPr/>
          </a:p>
          <a:p>
            <a:pPr marL="0" lvl="0" indent="330200" algn="l" rtl="0">
              <a:lnSpc>
                <a:spcPct val="100000"/>
              </a:lnSpc>
              <a:spcBef>
                <a:spcPts val="0"/>
              </a:spcBef>
              <a:spcAft>
                <a:spcPts val="0"/>
              </a:spcAft>
              <a:buClr>
                <a:schemeClr val="dk1"/>
              </a:buClr>
              <a:buSzPts val="1100"/>
              <a:buFont typeface="Arial"/>
              <a:buNone/>
            </a:pPr>
            <a:r>
              <a:rPr lang="en"/>
              <a:t>if ( i != N) {</a:t>
            </a:r>
            <a:endParaRPr/>
          </a:p>
          <a:p>
            <a:pPr marL="0" lvl="0" indent="457200" algn="l" rtl="0">
              <a:lnSpc>
                <a:spcPct val="100000"/>
              </a:lnSpc>
              <a:spcBef>
                <a:spcPts val="0"/>
              </a:spcBef>
              <a:spcAft>
                <a:spcPts val="0"/>
              </a:spcAft>
              <a:buClr>
                <a:schemeClr val="dk1"/>
              </a:buClr>
              <a:buSzPts val="1100"/>
              <a:buFont typeface="Arial"/>
              <a:buNone/>
            </a:pPr>
            <a:r>
              <a:rPr lang="en"/>
              <a:t>   //print: “branch coverage”;</a:t>
            </a:r>
            <a:endParaRPr/>
          </a:p>
          <a:p>
            <a:pPr marL="0" lvl="0" indent="330200" algn="l" rtl="0">
              <a:lnSpc>
                <a:spcPct val="100000"/>
              </a:lnSpc>
              <a:spcBef>
                <a:spcPts val="0"/>
              </a:spcBef>
              <a:spcAft>
                <a:spcPts val="0"/>
              </a:spcAft>
              <a:buClr>
                <a:schemeClr val="dk1"/>
              </a:buClr>
              <a:buSzPts val="1100"/>
              <a:buFont typeface="Arial"/>
              <a:buNone/>
            </a:pPr>
            <a:r>
              <a:rPr lang="en"/>
              <a:t>     i = i+1;</a:t>
            </a:r>
            <a:endParaRPr/>
          </a:p>
          <a:p>
            <a:pPr marL="0" lvl="0" indent="330200" algn="l" rtl="0">
              <a:lnSpc>
                <a:spcPct val="100000"/>
              </a:lnSpc>
              <a:spcBef>
                <a:spcPts val="0"/>
              </a:spcBef>
              <a:spcAft>
                <a:spcPts val="0"/>
              </a:spcAft>
              <a:buClr>
                <a:schemeClr val="dk1"/>
              </a:buClr>
              <a:buSzPts val="1100"/>
              <a:buFont typeface="Arial"/>
              <a:buNone/>
            </a:pPr>
            <a:r>
              <a:rPr lang="en"/>
              <a:t>     s = s +B[i];</a:t>
            </a:r>
            <a:endParaRPr/>
          </a:p>
          <a:p>
            <a:pPr marL="0" lvl="0" indent="330200" algn="l" rtl="0">
              <a:lnSpc>
                <a:spcPct val="100000"/>
              </a:lnSpc>
              <a:spcBef>
                <a:spcPts val="0"/>
              </a:spcBef>
              <a:spcAft>
                <a:spcPts val="0"/>
              </a:spcAft>
              <a:buClr>
                <a:schemeClr val="dk1"/>
              </a:buClr>
              <a:buSzPts val="1100"/>
              <a:buFont typeface="Arial"/>
              <a:buNone/>
            </a:pPr>
            <a:r>
              <a:rPr lang="en"/>
              <a:t>}</a:t>
            </a:r>
            <a:endParaRPr/>
          </a:p>
          <a:p>
            <a:pPr marL="0" lvl="0" indent="330200" algn="l" rtl="0">
              <a:lnSpc>
                <a:spcPct val="100000"/>
              </a:lnSpc>
              <a:spcBef>
                <a:spcPts val="0"/>
              </a:spcBef>
              <a:spcAft>
                <a:spcPts val="0"/>
              </a:spcAft>
              <a:buClr>
                <a:schemeClr val="dk1"/>
              </a:buClr>
              <a:buSzPts val="1100"/>
              <a:buFont typeface="Arial"/>
              <a:buNone/>
            </a:pPr>
            <a:r>
              <a:rPr lang="en"/>
              <a:t>return s;</a:t>
            </a:r>
            <a:endParaRPr/>
          </a:p>
          <a:p>
            <a:pPr marL="0" lvl="0" indent="0" algn="l" rtl="0">
              <a:lnSpc>
                <a:spcPct val="100000"/>
              </a:lnSpc>
              <a:spcBef>
                <a:spcPts val="0"/>
              </a:spcBef>
              <a:spcAft>
                <a:spcPts val="0"/>
              </a:spcAft>
              <a:buClr>
                <a:schemeClr val="dk1"/>
              </a:buClr>
              <a:buSzPts val="1100"/>
              <a:buFont typeface="Arial"/>
              <a:buNone/>
            </a:pPr>
            <a:r>
              <a:rPr lang="en"/>
              <a:t>} </a:t>
            </a:r>
            <a:endParaRPr/>
          </a:p>
          <a:p>
            <a:pPr marL="0" lvl="0" indent="88900" algn="l" rtl="0">
              <a:spcBef>
                <a:spcPts val="0"/>
              </a:spcBef>
              <a:spcAft>
                <a:spcPts val="1600"/>
              </a:spcAft>
              <a:buNone/>
            </a:pPr>
            <a:endParaRPr/>
          </a:p>
        </p:txBody>
      </p:sp>
    </p:spTree>
    <p:extLst>
      <p:ext uri="{BB962C8B-B14F-4D97-AF65-F5344CB8AC3E}">
        <p14:creationId xmlns:p14="http://schemas.microsoft.com/office/powerpoint/2010/main" val="28447406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1"/>
          <p:cNvSpPr txBox="1">
            <a:spLocks noGrp="1"/>
          </p:cNvSpPr>
          <p:nvPr>
            <p:ph type="title"/>
          </p:nvPr>
        </p:nvSpPr>
        <p:spPr>
          <a:xfrm>
            <a:off x="311700" y="421233"/>
            <a:ext cx="8520600" cy="110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 Instrumentation </a:t>
            </a:r>
            <a:endParaRPr/>
          </a:p>
        </p:txBody>
      </p:sp>
      <p:sp>
        <p:nvSpPr>
          <p:cNvPr id="186" name="Google Shape;186;p31"/>
          <p:cNvSpPr txBox="1">
            <a:spLocks noGrp="1"/>
          </p:cNvSpPr>
          <p:nvPr>
            <p:ph type="body" idx="1"/>
          </p:nvPr>
        </p:nvSpPr>
        <p:spPr>
          <a:xfrm>
            <a:off x="311700" y="1633633"/>
            <a:ext cx="3999900" cy="4472000"/>
          </a:xfrm>
          <a:prstGeom prst="rect">
            <a:avLst/>
          </a:prstGeom>
        </p:spPr>
        <p:txBody>
          <a:bodyPr spcFirstLastPara="1" wrap="square" lIns="91425" tIns="91425" rIns="91425" bIns="91425" anchor="t" anchorCtr="0">
            <a:noAutofit/>
          </a:bodyPr>
          <a:lstStyle/>
          <a:p>
            <a:pPr marL="0" lvl="0" indent="88900" algn="l" rtl="0">
              <a:spcBef>
                <a:spcPts val="0"/>
              </a:spcBef>
              <a:spcAft>
                <a:spcPts val="0"/>
              </a:spcAft>
              <a:buNone/>
            </a:pPr>
            <a:r>
              <a:rPr lang="en" b="1"/>
              <a:t>Useful for</a:t>
            </a:r>
            <a:endParaRPr b="1"/>
          </a:p>
          <a:p>
            <a:pPr marL="457200" lvl="0" indent="-317500" algn="l" rtl="0">
              <a:spcBef>
                <a:spcPts val="1600"/>
              </a:spcBef>
              <a:spcAft>
                <a:spcPts val="0"/>
              </a:spcAft>
              <a:buSzPts val="1400"/>
              <a:buChar char="●"/>
            </a:pPr>
            <a:r>
              <a:rPr lang="en">
                <a:solidFill>
                  <a:srgbClr val="323232"/>
                </a:solidFill>
                <a:highlight>
                  <a:srgbClr val="FFFFFF"/>
                </a:highlight>
                <a:latin typeface="Arial"/>
                <a:ea typeface="Arial"/>
                <a:cs typeface="Arial"/>
                <a:sym typeface="Arial"/>
              </a:rPr>
              <a:t>Code coverage measurement</a:t>
            </a:r>
            <a:endParaRPr>
              <a:solidFill>
                <a:srgbClr val="323232"/>
              </a:solidFill>
              <a:highlight>
                <a:srgbClr val="FFFFFF"/>
              </a:highlight>
              <a:latin typeface="Arial"/>
              <a:ea typeface="Arial"/>
              <a:cs typeface="Arial"/>
              <a:sym typeface="Arial"/>
            </a:endParaRPr>
          </a:p>
          <a:p>
            <a:pPr marL="457200" lvl="0" indent="-317500" algn="l" rtl="0">
              <a:spcBef>
                <a:spcPts val="0"/>
              </a:spcBef>
              <a:spcAft>
                <a:spcPts val="0"/>
              </a:spcAft>
              <a:buClr>
                <a:srgbClr val="323232"/>
              </a:buClr>
              <a:buSzPts val="1400"/>
              <a:buFont typeface="Arial"/>
              <a:buChar char="●"/>
            </a:pPr>
            <a:r>
              <a:rPr lang="en">
                <a:solidFill>
                  <a:srgbClr val="323232"/>
                </a:solidFill>
                <a:highlight>
                  <a:srgbClr val="FFFFFF"/>
                </a:highlight>
                <a:latin typeface="Arial"/>
                <a:ea typeface="Arial"/>
                <a:cs typeface="Arial"/>
                <a:sym typeface="Arial"/>
              </a:rPr>
              <a:t>Memory and performance profiling and runtime tracing</a:t>
            </a:r>
            <a:endParaRPr>
              <a:solidFill>
                <a:srgbClr val="323232"/>
              </a:solidFill>
              <a:highlight>
                <a:srgbClr val="FFFFFF"/>
              </a:highlight>
              <a:latin typeface="Arial"/>
              <a:ea typeface="Arial"/>
              <a:cs typeface="Arial"/>
              <a:sym typeface="Arial"/>
            </a:endParaRPr>
          </a:p>
          <a:p>
            <a:pPr marL="457200" lvl="0" indent="-317500" algn="l" rtl="0">
              <a:spcBef>
                <a:spcPts val="0"/>
              </a:spcBef>
              <a:spcAft>
                <a:spcPts val="0"/>
              </a:spcAft>
              <a:buClr>
                <a:srgbClr val="323232"/>
              </a:buClr>
              <a:buSzPts val="1400"/>
              <a:buFont typeface="Arial"/>
              <a:buChar char="●"/>
            </a:pPr>
            <a:r>
              <a:rPr lang="en">
                <a:solidFill>
                  <a:srgbClr val="323232"/>
                </a:solidFill>
                <a:highlight>
                  <a:srgbClr val="FFFFFF"/>
                </a:highlight>
                <a:latin typeface="Arial"/>
                <a:ea typeface="Arial"/>
                <a:cs typeface="Arial"/>
                <a:sym typeface="Arial"/>
              </a:rPr>
              <a:t>Runtime verification </a:t>
            </a:r>
            <a:endParaRPr>
              <a:solidFill>
                <a:srgbClr val="323232"/>
              </a:solidFill>
              <a:highlight>
                <a:srgbClr val="FFFFFF"/>
              </a:highlight>
              <a:latin typeface="Arial"/>
              <a:ea typeface="Arial"/>
              <a:cs typeface="Arial"/>
              <a:sym typeface="Arial"/>
            </a:endParaRPr>
          </a:p>
        </p:txBody>
      </p:sp>
      <p:sp>
        <p:nvSpPr>
          <p:cNvPr id="187" name="Google Shape;187;p31"/>
          <p:cNvSpPr txBox="1">
            <a:spLocks noGrp="1"/>
          </p:cNvSpPr>
          <p:nvPr>
            <p:ph type="body" idx="2"/>
          </p:nvPr>
        </p:nvSpPr>
        <p:spPr>
          <a:xfrm>
            <a:off x="4832400" y="1633633"/>
            <a:ext cx="3999900" cy="4472000"/>
          </a:xfrm>
          <a:prstGeom prst="rect">
            <a:avLst/>
          </a:prstGeom>
        </p:spPr>
        <p:txBody>
          <a:bodyPr spcFirstLastPara="1" wrap="square" lIns="91425" tIns="91425" rIns="91425" bIns="91425" anchor="t" anchorCtr="0">
            <a:noAutofit/>
          </a:bodyPr>
          <a:lstStyle/>
          <a:p>
            <a:pPr marL="0" lvl="0" indent="88900" algn="l" rtl="0">
              <a:spcBef>
                <a:spcPts val="0"/>
              </a:spcBef>
              <a:spcAft>
                <a:spcPts val="0"/>
              </a:spcAft>
              <a:buNone/>
            </a:pPr>
            <a:r>
              <a:rPr lang="en" b="1"/>
              <a:t>Considerations</a:t>
            </a:r>
            <a:endParaRPr b="1"/>
          </a:p>
          <a:p>
            <a:pPr marL="457200" lvl="0" indent="-317500" algn="l" rtl="0">
              <a:spcBef>
                <a:spcPts val="1600"/>
              </a:spcBef>
              <a:spcAft>
                <a:spcPts val="0"/>
              </a:spcAft>
              <a:buSzPts val="1400"/>
              <a:buChar char="●"/>
            </a:pPr>
            <a:r>
              <a:rPr lang="en"/>
              <a:t>Runtime overhead</a:t>
            </a:r>
            <a:endParaRPr/>
          </a:p>
        </p:txBody>
      </p:sp>
      <p:sp>
        <p:nvSpPr>
          <p:cNvPr id="188" name="Google Shape;188;p31"/>
          <p:cNvSpPr/>
          <p:nvPr/>
        </p:nvSpPr>
        <p:spPr>
          <a:xfrm>
            <a:off x="5485175" y="5321300"/>
            <a:ext cx="3008700" cy="887600"/>
          </a:xfrm>
          <a:prstGeom prst="wedgeRoundRectCallout">
            <a:avLst>
              <a:gd name="adj1" fmla="val 37134"/>
              <a:gd name="adj2" fmla="val 63099"/>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There are existing tools for systematic code instrumentation (e.g., Soot). </a:t>
            </a:r>
            <a:endParaRPr/>
          </a:p>
        </p:txBody>
      </p:sp>
    </p:spTree>
    <p:extLst>
      <p:ext uri="{BB962C8B-B14F-4D97-AF65-F5344CB8AC3E}">
        <p14:creationId xmlns:p14="http://schemas.microsoft.com/office/powerpoint/2010/main" val="13981941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3"/>
          <p:cNvSpPr txBox="1">
            <a:spLocks noGrp="1"/>
          </p:cNvSpPr>
          <p:nvPr>
            <p:ph type="title"/>
          </p:nvPr>
        </p:nvSpPr>
        <p:spPr>
          <a:xfrm>
            <a:off x="311700" y="421233"/>
            <a:ext cx="8520600" cy="110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Collect Feedback: Crash Detection</a:t>
            </a:r>
            <a:endParaRPr/>
          </a:p>
        </p:txBody>
      </p:sp>
      <p:sp>
        <p:nvSpPr>
          <p:cNvPr id="201" name="Google Shape;201;p33"/>
          <p:cNvSpPr txBox="1">
            <a:spLocks noGrp="1"/>
          </p:cNvSpPr>
          <p:nvPr>
            <p:ph type="body" idx="1"/>
          </p:nvPr>
        </p:nvSpPr>
        <p:spPr>
          <a:xfrm>
            <a:off x="311700" y="1633633"/>
            <a:ext cx="3999900" cy="447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you cannot accurately determine when a program has crashed, you will not be able to identify a test case as triggering a bug. </a:t>
            </a:r>
            <a:endParaRPr/>
          </a:p>
          <a:p>
            <a:pPr marL="457200" lvl="0" indent="-317500" algn="l" rtl="0">
              <a:spcBef>
                <a:spcPts val="1600"/>
              </a:spcBef>
              <a:spcAft>
                <a:spcPts val="0"/>
              </a:spcAft>
              <a:buSzPts val="1400"/>
              <a:buChar char="●"/>
            </a:pPr>
            <a:r>
              <a:rPr lang="en"/>
              <a:t>Attach a debugger: most accurate, significantly overhead</a:t>
            </a:r>
            <a:endParaRPr/>
          </a:p>
          <a:p>
            <a:pPr marL="457200" lvl="0" indent="-317500" algn="l" rtl="0">
              <a:spcBef>
                <a:spcPts val="0"/>
              </a:spcBef>
              <a:spcAft>
                <a:spcPts val="0"/>
              </a:spcAft>
              <a:buSzPts val="1400"/>
              <a:buChar char="●"/>
            </a:pPr>
            <a:r>
              <a:rPr lang="en"/>
              <a:t>Runtime-monitoring through code instrumentation: e.g. AddressSanitizer </a:t>
            </a:r>
            <a:endParaRPr/>
          </a:p>
          <a:p>
            <a:pPr marL="457200" lvl="0" indent="-317500" algn="l" rtl="0">
              <a:spcBef>
                <a:spcPts val="0"/>
              </a:spcBef>
              <a:spcAft>
                <a:spcPts val="0"/>
              </a:spcAft>
              <a:buSzPts val="1400"/>
              <a:buChar char="●"/>
            </a:pPr>
            <a:r>
              <a:rPr lang="en"/>
              <a:t>Timeout: to know whether a deadlock or infinite loop has been triggered.</a:t>
            </a:r>
            <a:endParaRPr/>
          </a:p>
          <a:p>
            <a:pPr marL="0" lvl="0" indent="0" algn="l" rtl="0">
              <a:spcBef>
                <a:spcPts val="1600"/>
              </a:spcBef>
              <a:spcAft>
                <a:spcPts val="1600"/>
              </a:spcAft>
              <a:buNone/>
            </a:pPr>
            <a:endParaRPr/>
          </a:p>
        </p:txBody>
      </p:sp>
      <p:sp>
        <p:nvSpPr>
          <p:cNvPr id="202" name="Google Shape;202;p33"/>
          <p:cNvSpPr txBox="1">
            <a:spLocks noGrp="1"/>
          </p:cNvSpPr>
          <p:nvPr>
            <p:ph type="body" idx="2"/>
          </p:nvPr>
        </p:nvSpPr>
        <p:spPr>
          <a:xfrm>
            <a:off x="4832400" y="1633633"/>
            <a:ext cx="3999900" cy="447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Example</a:t>
            </a:r>
            <a:endParaRPr b="1"/>
          </a:p>
          <a:p>
            <a:pPr marL="0" lvl="0" indent="0" algn="l" rtl="0">
              <a:lnSpc>
                <a:spcPct val="100000"/>
              </a:lnSpc>
              <a:spcBef>
                <a:spcPts val="1600"/>
              </a:spcBef>
              <a:spcAft>
                <a:spcPts val="0"/>
              </a:spcAft>
              <a:buNone/>
            </a:pPr>
            <a:r>
              <a:rPr lang="en"/>
              <a:t>void func (char *str) {</a:t>
            </a:r>
            <a:endParaRPr/>
          </a:p>
          <a:p>
            <a:pPr marL="0" lvl="0" indent="0" algn="l" rtl="0">
              <a:lnSpc>
                <a:spcPct val="100000"/>
              </a:lnSpc>
              <a:spcBef>
                <a:spcPts val="0"/>
              </a:spcBef>
              <a:spcAft>
                <a:spcPts val="0"/>
              </a:spcAft>
              <a:buNone/>
            </a:pPr>
            <a:r>
              <a:rPr lang="en"/>
              <a:t>	char buff[12];</a:t>
            </a:r>
            <a:endParaRPr/>
          </a:p>
          <a:p>
            <a:pPr marL="0" lvl="0" indent="0" algn="l" rtl="0">
              <a:lnSpc>
                <a:spcPct val="100000"/>
              </a:lnSpc>
              <a:spcBef>
                <a:spcPts val="0"/>
              </a:spcBef>
              <a:spcAft>
                <a:spcPts val="0"/>
              </a:spcAft>
              <a:buNone/>
            </a:pPr>
            <a:r>
              <a:rPr lang="en"/>
              <a:t>	//add: if (strlen(str) &gt; 12)</a:t>
            </a:r>
            <a:endParaRPr/>
          </a:p>
          <a:p>
            <a:pPr marL="457200" lvl="0" indent="0" algn="l" rtl="0">
              <a:lnSpc>
                <a:spcPct val="100000"/>
              </a:lnSpc>
              <a:spcBef>
                <a:spcPts val="0"/>
              </a:spcBef>
              <a:spcAft>
                <a:spcPts val="0"/>
              </a:spcAft>
              <a:buNone/>
            </a:pPr>
            <a:r>
              <a:rPr lang="en"/>
              <a:t>//	           printf(“overflow”)</a:t>
            </a:r>
            <a:endParaRPr/>
          </a:p>
          <a:p>
            <a:pPr marL="0" lvl="0" indent="0" algn="l" rtl="0">
              <a:lnSpc>
                <a:spcPct val="100000"/>
              </a:lnSpc>
              <a:spcBef>
                <a:spcPts val="0"/>
              </a:spcBef>
              <a:spcAft>
                <a:spcPts val="0"/>
              </a:spcAft>
              <a:buNone/>
            </a:pPr>
            <a:r>
              <a:rPr lang="en"/>
              <a:t>	strcpy(buff, str); </a:t>
            </a:r>
            <a:endParaRPr/>
          </a:p>
          <a:p>
            <a:pPr marL="0" lvl="0" indent="0" algn="l" rtl="0">
              <a:lnSpc>
                <a:spcPct val="100000"/>
              </a:lnSpc>
              <a:spcBef>
                <a:spcPts val="0"/>
              </a:spcBef>
              <a:spcAft>
                <a:spcPts val="0"/>
              </a:spcAft>
              <a:buNone/>
            </a:pPr>
            <a:r>
              <a:rPr lang="en"/>
              <a:t>}</a:t>
            </a:r>
            <a:endParaRPr/>
          </a:p>
          <a:p>
            <a:pPr marL="0" lvl="0" indent="88900" algn="l" rtl="0">
              <a:spcBef>
                <a:spcPts val="0"/>
              </a:spcBef>
              <a:spcAft>
                <a:spcPts val="1600"/>
              </a:spcAft>
              <a:buNone/>
            </a:pPr>
            <a:endParaRPr/>
          </a:p>
        </p:txBody>
      </p:sp>
    </p:spTree>
    <p:extLst>
      <p:ext uri="{BB962C8B-B14F-4D97-AF65-F5344CB8AC3E}">
        <p14:creationId xmlns:p14="http://schemas.microsoft.com/office/powerpoint/2010/main" val="28937419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4"/>
          <p:cNvSpPr txBox="1">
            <a:spLocks noGrp="1"/>
          </p:cNvSpPr>
          <p:nvPr>
            <p:ph type="title"/>
          </p:nvPr>
        </p:nvSpPr>
        <p:spPr>
          <a:xfrm>
            <a:off x="311700" y="421233"/>
            <a:ext cx="8520600" cy="110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Generate New Test Cases</a:t>
            </a:r>
            <a:endParaRPr/>
          </a:p>
        </p:txBody>
      </p:sp>
      <p:sp>
        <p:nvSpPr>
          <p:cNvPr id="208" name="Google Shape;208;p34"/>
          <p:cNvSpPr txBox="1">
            <a:spLocks noGrp="1"/>
          </p:cNvSpPr>
          <p:nvPr>
            <p:ph type="body" idx="1"/>
          </p:nvPr>
        </p:nvSpPr>
        <p:spPr>
          <a:xfrm>
            <a:off x="311700" y="1633633"/>
            <a:ext cx="3999900" cy="447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fuzzer gradually evolves a set of test cases that improves code coverage.</a:t>
            </a:r>
            <a:endParaRPr/>
          </a:p>
          <a:p>
            <a:pPr marL="0" lvl="0" indent="0" algn="l" rtl="0">
              <a:spcBef>
                <a:spcPts val="1600"/>
              </a:spcBef>
              <a:spcAft>
                <a:spcPts val="0"/>
              </a:spcAft>
              <a:buNone/>
            </a:pPr>
            <a:r>
              <a:rPr lang="en" b="1"/>
              <a:t>Example:</a:t>
            </a:r>
            <a:endParaRPr b="1"/>
          </a:p>
          <a:p>
            <a:pPr marL="0" lvl="0" indent="0" algn="l" rtl="0">
              <a:spcBef>
                <a:spcPts val="1600"/>
              </a:spcBef>
              <a:spcAft>
                <a:spcPts val="0"/>
              </a:spcAft>
              <a:buNone/>
            </a:pPr>
            <a:r>
              <a:rPr lang="en"/>
              <a:t>Genetic Algorithms </a:t>
            </a:r>
            <a:endParaRPr/>
          </a:p>
          <a:p>
            <a:pPr marL="0" lvl="0" indent="0" algn="l" rtl="0">
              <a:spcBef>
                <a:spcPts val="1600"/>
              </a:spcBef>
              <a:spcAft>
                <a:spcPts val="1600"/>
              </a:spcAft>
              <a:buNone/>
            </a:pPr>
            <a:r>
              <a:rPr lang="en"/>
              <a:t>Simulated Annealing</a:t>
            </a:r>
            <a:endParaRPr/>
          </a:p>
        </p:txBody>
      </p:sp>
      <p:sp>
        <p:nvSpPr>
          <p:cNvPr id="209" name="Google Shape;209;p34"/>
          <p:cNvSpPr txBox="1">
            <a:spLocks noGrp="1"/>
          </p:cNvSpPr>
          <p:nvPr>
            <p:ph type="body" idx="2"/>
          </p:nvPr>
        </p:nvSpPr>
        <p:spPr>
          <a:xfrm>
            <a:off x="4832400" y="1633633"/>
            <a:ext cx="3999900" cy="44720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b="1"/>
              <a:t>History</a:t>
            </a:r>
            <a:endParaRPr b="1"/>
          </a:p>
          <a:p>
            <a:pPr marL="0" marR="0" lvl="0" indent="0" algn="l" rtl="0">
              <a:lnSpc>
                <a:spcPct val="115000"/>
              </a:lnSpc>
              <a:spcBef>
                <a:spcPts val="1600"/>
              </a:spcBef>
              <a:spcAft>
                <a:spcPts val="0"/>
              </a:spcAft>
              <a:buNone/>
            </a:pPr>
            <a:r>
              <a:rPr lang="en"/>
              <a:t>Genetic Algorithms were invented to mimic some of the processes observed in natural evolution. </a:t>
            </a:r>
            <a:endParaRPr/>
          </a:p>
          <a:p>
            <a:pPr marL="0" marR="0" lvl="0" indent="0" algn="l" rtl="0">
              <a:lnSpc>
                <a:spcPct val="115000"/>
              </a:lnSpc>
              <a:spcBef>
                <a:spcPts val="1600"/>
              </a:spcBef>
              <a:spcAft>
                <a:spcPts val="0"/>
              </a:spcAft>
              <a:buNone/>
            </a:pPr>
            <a:r>
              <a:rPr lang="en"/>
              <a:t>The idea with GA is to use this power of evolution to solve optimization problems. </a:t>
            </a:r>
            <a:endParaRPr/>
          </a:p>
          <a:p>
            <a:pPr marL="0" marR="0" lvl="0" indent="0" algn="l" rtl="0">
              <a:lnSpc>
                <a:spcPct val="115000"/>
              </a:lnSpc>
              <a:spcBef>
                <a:spcPts val="1600"/>
              </a:spcBef>
              <a:spcAft>
                <a:spcPts val="0"/>
              </a:spcAft>
              <a:buClr>
                <a:srgbClr val="000000"/>
              </a:buClr>
              <a:buSzPts val="1100"/>
              <a:buFont typeface="Arial"/>
              <a:buNone/>
            </a:pPr>
            <a:r>
              <a:rPr lang="en"/>
              <a:t>The father of the original Genetic Algorithm was John Holland who invented it in the early 1970's.</a:t>
            </a:r>
            <a:endParaRPr/>
          </a:p>
          <a:p>
            <a:pPr marL="0" marR="0" lvl="0" indent="0" algn="l" rtl="0">
              <a:lnSpc>
                <a:spcPct val="115000"/>
              </a:lnSpc>
              <a:spcBef>
                <a:spcPts val="1600"/>
              </a:spcBef>
              <a:spcAft>
                <a:spcPts val="1600"/>
              </a:spcAft>
              <a:buNone/>
            </a:pPr>
            <a:endParaRPr/>
          </a:p>
        </p:txBody>
      </p:sp>
    </p:spTree>
    <p:extLst>
      <p:ext uri="{BB962C8B-B14F-4D97-AF65-F5344CB8AC3E}">
        <p14:creationId xmlns:p14="http://schemas.microsoft.com/office/powerpoint/2010/main" val="33991134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5"/>
          <p:cNvSpPr txBox="1">
            <a:spLocks noGrp="1"/>
          </p:cNvSpPr>
          <p:nvPr>
            <p:ph type="title"/>
          </p:nvPr>
        </p:nvSpPr>
        <p:spPr>
          <a:xfrm>
            <a:off x="311700" y="421233"/>
            <a:ext cx="8520600" cy="110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Genetic Algorithm</a:t>
            </a:r>
            <a:endParaRPr/>
          </a:p>
        </p:txBody>
      </p:sp>
      <p:sp>
        <p:nvSpPr>
          <p:cNvPr id="215" name="Google Shape;215;p35"/>
          <p:cNvSpPr txBox="1">
            <a:spLocks noGrp="1"/>
          </p:cNvSpPr>
          <p:nvPr>
            <p:ph type="body" idx="1"/>
          </p:nvPr>
        </p:nvSpPr>
        <p:spPr>
          <a:xfrm>
            <a:off x="311700" y="1633633"/>
            <a:ext cx="3999900" cy="44720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b="1"/>
              <a:t>Overall Idea</a:t>
            </a:r>
            <a:endParaRPr b="1"/>
          </a:p>
          <a:p>
            <a:pPr marL="0" marR="0" lvl="0" indent="0" algn="l" rtl="0">
              <a:lnSpc>
                <a:spcPct val="115000"/>
              </a:lnSpc>
              <a:spcBef>
                <a:spcPts val="1600"/>
              </a:spcBef>
              <a:spcAft>
                <a:spcPts val="0"/>
              </a:spcAft>
              <a:buNone/>
            </a:pPr>
            <a:r>
              <a:rPr lang="en"/>
              <a:t>GAs simulate the survival of the fittest among individuals over consecutive generation for solving a problem. </a:t>
            </a:r>
            <a:endParaRPr/>
          </a:p>
          <a:p>
            <a:pPr marL="0" marR="0" lvl="0" indent="0" algn="l" rtl="0">
              <a:lnSpc>
                <a:spcPct val="115000"/>
              </a:lnSpc>
              <a:spcBef>
                <a:spcPts val="1600"/>
              </a:spcBef>
              <a:spcAft>
                <a:spcPts val="0"/>
              </a:spcAft>
              <a:buNone/>
            </a:pPr>
            <a:r>
              <a:rPr lang="en"/>
              <a:t>Each generation consists of a population of test inputs that are analogous to the chromosome that we see in our DNA. </a:t>
            </a:r>
            <a:endParaRPr/>
          </a:p>
          <a:p>
            <a:pPr marL="0" marR="0" lvl="0" indent="0" algn="l" rtl="0">
              <a:lnSpc>
                <a:spcPct val="115000"/>
              </a:lnSpc>
              <a:spcBef>
                <a:spcPts val="1600"/>
              </a:spcBef>
              <a:spcAft>
                <a:spcPts val="1600"/>
              </a:spcAft>
              <a:buNone/>
            </a:pPr>
            <a:r>
              <a:rPr lang="en"/>
              <a:t>Each individual represents a point in a search space and a possible solution. The individuals in the population are then made to go through a process of evolution.</a:t>
            </a:r>
            <a:endParaRPr/>
          </a:p>
        </p:txBody>
      </p:sp>
      <p:sp>
        <p:nvSpPr>
          <p:cNvPr id="216" name="Google Shape;216;p35"/>
          <p:cNvSpPr txBox="1">
            <a:spLocks noGrp="1"/>
          </p:cNvSpPr>
          <p:nvPr>
            <p:ph type="body" idx="2"/>
          </p:nvPr>
        </p:nvSpPr>
        <p:spPr>
          <a:xfrm>
            <a:off x="4832400" y="1633633"/>
            <a:ext cx="3999900" cy="447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Algorithm</a:t>
            </a:r>
            <a:endParaRPr b="1"/>
          </a:p>
          <a:p>
            <a:pPr marL="0" marR="0" lvl="0" indent="0" algn="l" rtl="0">
              <a:lnSpc>
                <a:spcPct val="100000"/>
              </a:lnSpc>
              <a:spcBef>
                <a:spcPts val="1600"/>
              </a:spcBef>
              <a:spcAft>
                <a:spcPts val="0"/>
              </a:spcAft>
              <a:buNone/>
            </a:pPr>
            <a:r>
              <a:rPr lang="en"/>
              <a:t>randomly initialize population(t)</a:t>
            </a:r>
            <a:endParaRPr/>
          </a:p>
          <a:p>
            <a:pPr marL="0" marR="0" lvl="0" indent="0" algn="l" rtl="0">
              <a:lnSpc>
                <a:spcPct val="100000"/>
              </a:lnSpc>
              <a:spcBef>
                <a:spcPts val="0"/>
              </a:spcBef>
              <a:spcAft>
                <a:spcPts val="0"/>
              </a:spcAft>
              <a:buClr>
                <a:srgbClr val="000000"/>
              </a:buClr>
              <a:buSzPts val="1100"/>
              <a:buFont typeface="Arial"/>
              <a:buNone/>
            </a:pPr>
            <a:r>
              <a:rPr lang="en"/>
              <a:t>determine fitness of population(t)</a:t>
            </a:r>
            <a:endParaRPr/>
          </a:p>
          <a:p>
            <a:pPr marL="0" marR="0" lvl="0" indent="0" algn="l" rtl="0">
              <a:lnSpc>
                <a:spcPct val="100000"/>
              </a:lnSpc>
              <a:spcBef>
                <a:spcPts val="0"/>
              </a:spcBef>
              <a:spcAft>
                <a:spcPts val="0"/>
              </a:spcAft>
              <a:buClr>
                <a:srgbClr val="000000"/>
              </a:buClr>
              <a:buSzPts val="1100"/>
              <a:buFont typeface="Arial"/>
              <a:buNone/>
            </a:pPr>
            <a:r>
              <a:rPr lang="en"/>
              <a:t>Repeat</a:t>
            </a:r>
            <a:endParaRPr/>
          </a:p>
          <a:p>
            <a:pPr marL="0" marR="0" lvl="0" indent="457200" algn="l" rtl="0">
              <a:lnSpc>
                <a:spcPct val="100000"/>
              </a:lnSpc>
              <a:spcBef>
                <a:spcPts val="0"/>
              </a:spcBef>
              <a:spcAft>
                <a:spcPts val="0"/>
              </a:spcAft>
              <a:buClr>
                <a:srgbClr val="000000"/>
              </a:buClr>
              <a:buSzPts val="1100"/>
              <a:buFont typeface="Arial"/>
              <a:buNone/>
            </a:pPr>
            <a:r>
              <a:rPr lang="en" sz="1400"/>
              <a:t>select parents from population(t);</a:t>
            </a:r>
            <a:endParaRPr sz="1400"/>
          </a:p>
          <a:p>
            <a:pPr marL="0" marR="0" lvl="0" indent="457200" algn="l" rtl="0">
              <a:lnSpc>
                <a:spcPct val="100000"/>
              </a:lnSpc>
              <a:spcBef>
                <a:spcPts val="0"/>
              </a:spcBef>
              <a:spcAft>
                <a:spcPts val="0"/>
              </a:spcAft>
              <a:buClr>
                <a:srgbClr val="000000"/>
              </a:buClr>
              <a:buSzPts val="1100"/>
              <a:buFont typeface="Arial"/>
              <a:buNone/>
            </a:pPr>
            <a:r>
              <a:rPr lang="en" sz="1400"/>
              <a:t>perform crossover </a:t>
            </a:r>
            <a:r>
              <a:rPr lang="en"/>
              <a:t>for</a:t>
            </a:r>
            <a:r>
              <a:rPr lang="en" sz="1400"/>
              <a:t> population(t+1)</a:t>
            </a:r>
            <a:endParaRPr sz="1400"/>
          </a:p>
          <a:p>
            <a:pPr marL="0" marR="0" lvl="0" indent="457200" algn="l" rtl="0">
              <a:lnSpc>
                <a:spcPct val="100000"/>
              </a:lnSpc>
              <a:spcBef>
                <a:spcPts val="0"/>
              </a:spcBef>
              <a:spcAft>
                <a:spcPts val="0"/>
              </a:spcAft>
              <a:buClr>
                <a:srgbClr val="000000"/>
              </a:buClr>
              <a:buSzPts val="1100"/>
              <a:buFont typeface="Arial"/>
              <a:buNone/>
            </a:pPr>
            <a:r>
              <a:rPr lang="en" sz="1400"/>
              <a:t>perform mutation of population(t+1)</a:t>
            </a:r>
            <a:endParaRPr sz="1400"/>
          </a:p>
          <a:p>
            <a:pPr marL="0" marR="0" lvl="0" indent="457200" algn="l" rtl="0">
              <a:lnSpc>
                <a:spcPct val="100000"/>
              </a:lnSpc>
              <a:spcBef>
                <a:spcPts val="0"/>
              </a:spcBef>
              <a:spcAft>
                <a:spcPts val="0"/>
              </a:spcAft>
              <a:buClr>
                <a:srgbClr val="000000"/>
              </a:buClr>
              <a:buSzPts val="1100"/>
              <a:buFont typeface="Arial"/>
              <a:buNone/>
            </a:pPr>
            <a:r>
              <a:rPr lang="en" sz="1400"/>
              <a:t>determine fitness of population(t+1)</a:t>
            </a:r>
            <a:endParaRPr sz="1400"/>
          </a:p>
          <a:p>
            <a:pPr marL="0" marR="0" lvl="0" indent="0" algn="l" rtl="0">
              <a:lnSpc>
                <a:spcPct val="100000"/>
              </a:lnSpc>
              <a:spcBef>
                <a:spcPts val="0"/>
              </a:spcBef>
              <a:spcAft>
                <a:spcPts val="0"/>
              </a:spcAft>
              <a:buClr>
                <a:srgbClr val="000000"/>
              </a:buClr>
              <a:buSzPts val="1100"/>
              <a:buFont typeface="Arial"/>
              <a:buNone/>
            </a:pPr>
            <a:r>
              <a:rPr lang="en"/>
              <a:t>until best individual is good enough</a:t>
            </a:r>
            <a:endParaRPr>
              <a:solidFill>
                <a:srgbClr val="FFFFFF"/>
              </a:solidFill>
              <a:highlight>
                <a:schemeClr val="dk1"/>
              </a:highlight>
              <a:latin typeface="Times New Roman"/>
              <a:ea typeface="Times New Roman"/>
              <a:cs typeface="Times New Roman"/>
              <a:sym typeface="Times New Roman"/>
            </a:endParaRPr>
          </a:p>
          <a:p>
            <a:pPr marL="0" lvl="0" indent="88900" algn="l" rtl="0">
              <a:spcBef>
                <a:spcPts val="0"/>
              </a:spcBef>
              <a:spcAft>
                <a:spcPts val="1600"/>
              </a:spcAft>
              <a:buNone/>
            </a:pPr>
            <a:endParaRPr/>
          </a:p>
        </p:txBody>
      </p:sp>
      <p:sp>
        <p:nvSpPr>
          <p:cNvPr id="217" name="Google Shape;217;p35"/>
          <p:cNvSpPr/>
          <p:nvPr/>
        </p:nvSpPr>
        <p:spPr>
          <a:xfrm>
            <a:off x="5799525" y="5321300"/>
            <a:ext cx="2694300" cy="887600"/>
          </a:xfrm>
          <a:prstGeom prst="wedgeRoundRectCallout">
            <a:avLst>
              <a:gd name="adj1" fmla="val 37134"/>
              <a:gd name="adj2" fmla="val 63099"/>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Example: GA</a:t>
            </a:r>
            <a:r>
              <a:rPr lang="en-US" dirty="0"/>
              <a:t> directory</a:t>
            </a:r>
            <a:endParaRPr dirty="0"/>
          </a:p>
        </p:txBody>
      </p:sp>
    </p:spTree>
    <p:extLst>
      <p:ext uri="{BB962C8B-B14F-4D97-AF65-F5344CB8AC3E}">
        <p14:creationId xmlns:p14="http://schemas.microsoft.com/office/powerpoint/2010/main" val="34215222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311700" y="421233"/>
            <a:ext cx="8520600" cy="110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Genetic Algorithm</a:t>
            </a:r>
            <a:endParaRPr/>
          </a:p>
        </p:txBody>
      </p:sp>
      <p:sp>
        <p:nvSpPr>
          <p:cNvPr id="223" name="Google Shape;223;p36"/>
          <p:cNvSpPr txBox="1">
            <a:spLocks noGrp="1"/>
          </p:cNvSpPr>
          <p:nvPr>
            <p:ph type="body" idx="1"/>
          </p:nvPr>
        </p:nvSpPr>
        <p:spPr>
          <a:xfrm>
            <a:off x="311700" y="1633633"/>
            <a:ext cx="3555900" cy="4472000"/>
          </a:xfrm>
          <a:prstGeom prst="rect">
            <a:avLst/>
          </a:prstGeom>
        </p:spPr>
        <p:txBody>
          <a:bodyPr spcFirstLastPara="1" wrap="square" lIns="91425" tIns="91425" rIns="91425" bIns="91425" anchor="t" anchorCtr="0">
            <a:noAutofit/>
          </a:bodyPr>
          <a:lstStyle/>
          <a:p>
            <a:pPr marL="0" lvl="0" indent="88900" algn="l" rtl="0">
              <a:spcBef>
                <a:spcPts val="0"/>
              </a:spcBef>
              <a:spcAft>
                <a:spcPts val="0"/>
              </a:spcAft>
              <a:buNone/>
            </a:pPr>
            <a:r>
              <a:rPr lang="en" b="1"/>
              <a:t>Selection Operator</a:t>
            </a:r>
            <a:endParaRPr b="1"/>
          </a:p>
          <a:p>
            <a:pPr marL="457200" marR="0" lvl="0" indent="-317500" algn="l" rtl="0">
              <a:lnSpc>
                <a:spcPct val="115000"/>
              </a:lnSpc>
              <a:spcBef>
                <a:spcPts val="1600"/>
              </a:spcBef>
              <a:spcAft>
                <a:spcPts val="0"/>
              </a:spcAft>
              <a:buSzPts val="1400"/>
              <a:buChar char="●"/>
            </a:pPr>
            <a:r>
              <a:rPr lang="en"/>
              <a:t>key idea: give preference to better individuals, allowing them to pass on their genes to the next generation.</a:t>
            </a:r>
            <a:endParaRPr/>
          </a:p>
          <a:p>
            <a:pPr marL="457200" marR="0" lvl="0" indent="-317500" algn="l" rtl="0">
              <a:lnSpc>
                <a:spcPct val="115000"/>
              </a:lnSpc>
              <a:spcBef>
                <a:spcPts val="0"/>
              </a:spcBef>
              <a:spcAft>
                <a:spcPts val="0"/>
              </a:spcAft>
              <a:buSzPts val="1400"/>
              <a:buChar char="●"/>
            </a:pPr>
            <a:r>
              <a:rPr lang="en"/>
              <a:t>The goodness of each individual depends on its fitness.</a:t>
            </a:r>
            <a:endParaRPr/>
          </a:p>
          <a:p>
            <a:pPr marL="0" lvl="0" indent="88900" algn="l" rtl="0">
              <a:spcBef>
                <a:spcPts val="1600"/>
              </a:spcBef>
              <a:spcAft>
                <a:spcPts val="1600"/>
              </a:spcAft>
              <a:buNone/>
            </a:pPr>
            <a:endParaRPr/>
          </a:p>
        </p:txBody>
      </p:sp>
      <p:sp>
        <p:nvSpPr>
          <p:cNvPr id="224" name="Google Shape;224;p36"/>
          <p:cNvSpPr txBox="1">
            <a:spLocks noGrp="1"/>
          </p:cNvSpPr>
          <p:nvPr>
            <p:ph type="body" idx="2"/>
          </p:nvPr>
        </p:nvSpPr>
        <p:spPr>
          <a:xfrm>
            <a:off x="3867600" y="1633633"/>
            <a:ext cx="4964400" cy="447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Example:</a:t>
            </a:r>
            <a:endParaRPr b="1"/>
          </a:p>
          <a:p>
            <a:pPr marL="0" marR="0" lvl="0" indent="0" algn="l" rtl="0">
              <a:lnSpc>
                <a:spcPct val="100000"/>
              </a:lnSpc>
              <a:spcBef>
                <a:spcPts val="1600"/>
              </a:spcBef>
              <a:spcAft>
                <a:spcPts val="0"/>
              </a:spcAft>
              <a:buNone/>
            </a:pPr>
            <a:r>
              <a:rPr lang="en"/>
              <a:t>static int getFitness(Individual individual) {</a:t>
            </a:r>
            <a:endParaRPr/>
          </a:p>
          <a:p>
            <a:pPr marL="0" marR="0" lvl="0" indent="0" algn="l" rtl="0">
              <a:lnSpc>
                <a:spcPct val="100000"/>
              </a:lnSpc>
              <a:spcBef>
                <a:spcPts val="0"/>
              </a:spcBef>
              <a:spcAft>
                <a:spcPts val="0"/>
              </a:spcAft>
              <a:buNone/>
            </a:pPr>
            <a:r>
              <a:rPr lang="en"/>
              <a:t>    int fitness = 0;</a:t>
            </a:r>
            <a:endParaRPr/>
          </a:p>
          <a:p>
            <a:pPr marL="0" marR="0" lvl="0" indent="0" algn="l" rtl="0">
              <a:lnSpc>
                <a:spcPct val="100000"/>
              </a:lnSpc>
              <a:spcBef>
                <a:spcPts val="0"/>
              </a:spcBef>
              <a:spcAft>
                <a:spcPts val="0"/>
              </a:spcAft>
              <a:buNone/>
            </a:pPr>
            <a:r>
              <a:rPr lang="en"/>
              <a:t>    for (int i = 0; i &lt; individual.size(); i++) {                </a:t>
            </a:r>
            <a:endParaRPr/>
          </a:p>
          <a:p>
            <a:pPr marL="0" marR="0" lvl="0" indent="457200" algn="l" rtl="0">
              <a:lnSpc>
                <a:spcPct val="100000"/>
              </a:lnSpc>
              <a:spcBef>
                <a:spcPts val="0"/>
              </a:spcBef>
              <a:spcAft>
                <a:spcPts val="0"/>
              </a:spcAft>
              <a:buNone/>
            </a:pPr>
            <a:r>
              <a:rPr lang="en"/>
              <a:t>fitness-=Math.abs(individual.getGene(i)-solution[i]);</a:t>
            </a:r>
            <a:endParaRPr/>
          </a:p>
          <a:p>
            <a:pPr marL="0" marR="0" lvl="0" indent="0" algn="l" rtl="0">
              <a:lnSpc>
                <a:spcPct val="100000"/>
              </a:lnSpc>
              <a:spcBef>
                <a:spcPts val="0"/>
              </a:spcBef>
              <a:spcAft>
                <a:spcPts val="0"/>
              </a:spcAft>
              <a:buNone/>
            </a:pPr>
            <a:r>
              <a:rPr lang="en"/>
              <a:t>    }</a:t>
            </a:r>
            <a:endParaRPr/>
          </a:p>
          <a:p>
            <a:pPr marL="0" marR="0" lvl="0" indent="0" algn="l" rtl="0">
              <a:lnSpc>
                <a:spcPct val="100000"/>
              </a:lnSpc>
              <a:spcBef>
                <a:spcPts val="0"/>
              </a:spcBef>
              <a:spcAft>
                <a:spcPts val="0"/>
              </a:spcAft>
              <a:buNone/>
            </a:pPr>
            <a:r>
              <a:rPr lang="en"/>
              <a:t>    return fitness;</a:t>
            </a:r>
            <a:endParaRPr/>
          </a:p>
          <a:p>
            <a:pPr marL="0" marR="0" lvl="0" indent="0" algn="l" rtl="0">
              <a:lnSpc>
                <a:spcPct val="100000"/>
              </a:lnSpc>
              <a:spcBef>
                <a:spcPts val="0"/>
              </a:spcBef>
              <a:spcAft>
                <a:spcPts val="0"/>
              </a:spcAft>
              <a:buNone/>
            </a:pPr>
            <a:r>
              <a:rPr lang="en"/>
              <a:t>}</a:t>
            </a:r>
            <a:endParaRPr/>
          </a:p>
        </p:txBody>
      </p:sp>
      <p:sp>
        <p:nvSpPr>
          <p:cNvPr id="225" name="Google Shape;225;p36"/>
          <p:cNvSpPr/>
          <p:nvPr/>
        </p:nvSpPr>
        <p:spPr>
          <a:xfrm>
            <a:off x="5055810" y="4813905"/>
            <a:ext cx="3438015" cy="1394995"/>
          </a:xfrm>
          <a:prstGeom prst="wedgeRoundRectCallout">
            <a:avLst>
              <a:gd name="adj1" fmla="val 37134"/>
              <a:gd name="adj2" fmla="val 63099"/>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The fitness is defined based on the accumulated difference of each character. </a:t>
            </a:r>
            <a:endParaRPr dirty="0"/>
          </a:p>
        </p:txBody>
      </p:sp>
    </p:spTree>
    <p:extLst>
      <p:ext uri="{BB962C8B-B14F-4D97-AF65-F5344CB8AC3E}">
        <p14:creationId xmlns:p14="http://schemas.microsoft.com/office/powerpoint/2010/main" val="2054084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7"/>
          <p:cNvSpPr txBox="1">
            <a:spLocks noGrp="1"/>
          </p:cNvSpPr>
          <p:nvPr>
            <p:ph type="title"/>
          </p:nvPr>
        </p:nvSpPr>
        <p:spPr>
          <a:xfrm>
            <a:off x="311700" y="421233"/>
            <a:ext cx="8520600" cy="110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Genetic Algorithm</a:t>
            </a:r>
            <a:endParaRPr/>
          </a:p>
        </p:txBody>
      </p:sp>
      <p:sp>
        <p:nvSpPr>
          <p:cNvPr id="231" name="Google Shape;231;p37"/>
          <p:cNvSpPr txBox="1">
            <a:spLocks noGrp="1"/>
          </p:cNvSpPr>
          <p:nvPr>
            <p:ph type="body" idx="1"/>
          </p:nvPr>
        </p:nvSpPr>
        <p:spPr>
          <a:xfrm>
            <a:off x="311700" y="1633633"/>
            <a:ext cx="3555900" cy="44720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b="1"/>
              <a:t>Crossover Operator</a:t>
            </a:r>
            <a:endParaRPr b="1"/>
          </a:p>
          <a:p>
            <a:pPr marL="457200" marR="0" lvl="0" indent="-317500" algn="l" rtl="0">
              <a:lnSpc>
                <a:spcPct val="115000"/>
              </a:lnSpc>
              <a:spcBef>
                <a:spcPts val="1600"/>
              </a:spcBef>
              <a:spcAft>
                <a:spcPts val="0"/>
              </a:spcAft>
              <a:buSzPts val="1400"/>
              <a:buChar char="●"/>
            </a:pPr>
            <a:r>
              <a:rPr lang="en"/>
              <a:t>Two individuals are chosen from the population through the selection operator.</a:t>
            </a:r>
            <a:endParaRPr/>
          </a:p>
          <a:p>
            <a:pPr marL="457200" marR="0" lvl="0" indent="-317500" algn="l" rtl="0">
              <a:lnSpc>
                <a:spcPct val="115000"/>
              </a:lnSpc>
              <a:spcBef>
                <a:spcPts val="0"/>
              </a:spcBef>
              <a:spcAft>
                <a:spcPts val="0"/>
              </a:spcAft>
              <a:buSzPts val="1400"/>
              <a:buChar char="●"/>
            </a:pPr>
            <a:r>
              <a:rPr lang="en"/>
              <a:t>The values of the two individuals are exchanged.</a:t>
            </a:r>
            <a:endParaRPr/>
          </a:p>
          <a:p>
            <a:pPr marL="457200" marR="0" lvl="0" indent="-317500" algn="l" rtl="0">
              <a:lnSpc>
                <a:spcPct val="115000"/>
              </a:lnSpc>
              <a:spcBef>
                <a:spcPts val="0"/>
              </a:spcBef>
              <a:spcAft>
                <a:spcPts val="0"/>
              </a:spcAft>
              <a:buSzPts val="1400"/>
              <a:buChar char="●"/>
            </a:pPr>
            <a:r>
              <a:rPr lang="en"/>
              <a:t>The new offspring created from this mating are put into the next generation of the population.</a:t>
            </a:r>
            <a:endParaRPr/>
          </a:p>
        </p:txBody>
      </p:sp>
      <p:sp>
        <p:nvSpPr>
          <p:cNvPr id="232" name="Google Shape;232;p37"/>
          <p:cNvSpPr txBox="1">
            <a:spLocks noGrp="1"/>
          </p:cNvSpPr>
          <p:nvPr>
            <p:ph type="body" idx="2"/>
          </p:nvPr>
        </p:nvSpPr>
        <p:spPr>
          <a:xfrm>
            <a:off x="3867600" y="1633633"/>
            <a:ext cx="4964400" cy="447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Example:</a:t>
            </a:r>
            <a:endParaRPr b="1"/>
          </a:p>
          <a:p>
            <a:pPr marL="0" lvl="0" indent="0" algn="l" rtl="0">
              <a:lnSpc>
                <a:spcPct val="100000"/>
              </a:lnSpc>
              <a:spcBef>
                <a:spcPts val="1600"/>
              </a:spcBef>
              <a:spcAft>
                <a:spcPts val="0"/>
              </a:spcAft>
              <a:buNone/>
            </a:pPr>
            <a:r>
              <a:rPr lang="en"/>
              <a:t>private static Individual crossover(Individual indiv1, Individual indiv2) {</a:t>
            </a:r>
            <a:endParaRPr/>
          </a:p>
          <a:p>
            <a:pPr marL="0" lvl="0" indent="0" algn="l" rtl="0">
              <a:lnSpc>
                <a:spcPct val="100000"/>
              </a:lnSpc>
              <a:spcBef>
                <a:spcPts val="0"/>
              </a:spcBef>
              <a:spcAft>
                <a:spcPts val="0"/>
              </a:spcAft>
              <a:buNone/>
            </a:pPr>
            <a:r>
              <a:rPr lang="en"/>
              <a:t>     Individual newSol = new Individual();</a:t>
            </a:r>
            <a:endParaRPr/>
          </a:p>
          <a:p>
            <a:pPr marL="0" lvl="0" indent="0" algn="l" rtl="0">
              <a:lnSpc>
                <a:spcPct val="100000"/>
              </a:lnSpc>
              <a:spcBef>
                <a:spcPts val="0"/>
              </a:spcBef>
              <a:spcAft>
                <a:spcPts val="0"/>
              </a:spcAft>
              <a:buNone/>
            </a:pPr>
            <a:r>
              <a:rPr lang="en"/>
              <a:t>     for (int i = 0; i &lt; indiv1.size(); i++) {</a:t>
            </a:r>
            <a:endParaRPr/>
          </a:p>
          <a:p>
            <a:pPr marL="0" lvl="0" indent="457200" algn="l" rtl="0">
              <a:lnSpc>
                <a:spcPct val="100000"/>
              </a:lnSpc>
              <a:spcBef>
                <a:spcPts val="0"/>
              </a:spcBef>
              <a:spcAft>
                <a:spcPts val="0"/>
              </a:spcAft>
              <a:buNone/>
            </a:pPr>
            <a:r>
              <a:rPr lang="en"/>
              <a:t>if (Math.random() &lt;= uniformRate) {</a:t>
            </a:r>
            <a:endParaRPr/>
          </a:p>
          <a:p>
            <a:pPr marL="0" marR="0" lvl="0" indent="0" algn="l" rtl="0">
              <a:lnSpc>
                <a:spcPct val="100000"/>
              </a:lnSpc>
              <a:spcBef>
                <a:spcPts val="0"/>
              </a:spcBef>
              <a:spcAft>
                <a:spcPts val="0"/>
              </a:spcAft>
              <a:buNone/>
            </a:pPr>
            <a:r>
              <a:rPr lang="en"/>
              <a:t>                newSol.setGene(i, indiv1.getGene(i));</a:t>
            </a:r>
            <a:endParaRPr/>
          </a:p>
          <a:p>
            <a:pPr marL="0" marR="0" lvl="0" indent="0" algn="l" rtl="0">
              <a:lnSpc>
                <a:spcPct val="100000"/>
              </a:lnSpc>
              <a:spcBef>
                <a:spcPts val="0"/>
              </a:spcBef>
              <a:spcAft>
                <a:spcPts val="0"/>
              </a:spcAft>
              <a:buNone/>
            </a:pPr>
            <a:r>
              <a:rPr lang="en"/>
              <a:t>          } else {</a:t>
            </a:r>
            <a:endParaRPr/>
          </a:p>
          <a:p>
            <a:pPr marL="0" marR="0" lvl="0" indent="0" algn="l" rtl="0">
              <a:lnSpc>
                <a:spcPct val="100000"/>
              </a:lnSpc>
              <a:spcBef>
                <a:spcPts val="0"/>
              </a:spcBef>
              <a:spcAft>
                <a:spcPts val="0"/>
              </a:spcAft>
              <a:buNone/>
            </a:pPr>
            <a:r>
              <a:rPr lang="en"/>
              <a:t>                newSol.setGene(i, indiv2.getGene(i));</a:t>
            </a:r>
            <a:endParaRPr/>
          </a:p>
          <a:p>
            <a:pPr marL="0" marR="0" lvl="0" indent="0" algn="l" rtl="0">
              <a:lnSpc>
                <a:spcPct val="100000"/>
              </a:lnSpc>
              <a:spcBef>
                <a:spcPts val="0"/>
              </a:spcBef>
              <a:spcAft>
                <a:spcPts val="0"/>
              </a:spcAft>
              <a:buNone/>
            </a:pPr>
            <a:r>
              <a:rPr lang="en"/>
              <a:t>          }</a:t>
            </a:r>
            <a:endParaRPr/>
          </a:p>
          <a:p>
            <a:pPr marL="0" marR="0" lvl="0" indent="0" algn="l" rtl="0">
              <a:lnSpc>
                <a:spcPct val="100000"/>
              </a:lnSpc>
              <a:spcBef>
                <a:spcPts val="0"/>
              </a:spcBef>
              <a:spcAft>
                <a:spcPts val="0"/>
              </a:spcAft>
              <a:buNone/>
            </a:pPr>
            <a:r>
              <a:rPr lang="en"/>
              <a:t>     }</a:t>
            </a:r>
            <a:endParaRPr/>
          </a:p>
          <a:p>
            <a:pPr marL="0" marR="0" lvl="0" indent="0" algn="l" rtl="0">
              <a:lnSpc>
                <a:spcPct val="100000"/>
              </a:lnSpc>
              <a:spcBef>
                <a:spcPts val="0"/>
              </a:spcBef>
              <a:spcAft>
                <a:spcPts val="0"/>
              </a:spcAft>
              <a:buNone/>
            </a:pPr>
            <a:r>
              <a:rPr lang="en"/>
              <a:t>     return newSol;</a:t>
            </a:r>
            <a:endParaRPr/>
          </a:p>
          <a:p>
            <a:pPr marL="0" marR="0" lvl="0" indent="0" algn="l" rtl="0">
              <a:lnSpc>
                <a:spcPct val="100000"/>
              </a:lnSpc>
              <a:spcBef>
                <a:spcPts val="0"/>
              </a:spcBef>
              <a:spcAft>
                <a:spcPts val="0"/>
              </a:spcAft>
              <a:buNone/>
            </a:pPr>
            <a:r>
              <a:rPr lang="en"/>
              <a:t>}</a:t>
            </a:r>
            <a:endParaRPr/>
          </a:p>
          <a:p>
            <a:pPr marL="0" marR="0" lvl="0" indent="0" algn="l" rtl="0">
              <a:lnSpc>
                <a:spcPct val="100000"/>
              </a:lnSpc>
              <a:spcBef>
                <a:spcPts val="0"/>
              </a:spcBef>
              <a:spcAft>
                <a:spcPts val="0"/>
              </a:spcAft>
              <a:buNone/>
            </a:pPr>
            <a:endParaRPr/>
          </a:p>
        </p:txBody>
      </p:sp>
      <p:sp>
        <p:nvSpPr>
          <p:cNvPr id="233" name="Google Shape;233;p37"/>
          <p:cNvSpPr/>
          <p:nvPr/>
        </p:nvSpPr>
        <p:spPr>
          <a:xfrm>
            <a:off x="5799525" y="5321300"/>
            <a:ext cx="2694300" cy="887600"/>
          </a:xfrm>
          <a:prstGeom prst="wedgeRoundRectCallout">
            <a:avLst>
              <a:gd name="adj1" fmla="val 37134"/>
              <a:gd name="adj2" fmla="val 63099"/>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The offspring is a random combination of the parents.</a:t>
            </a:r>
            <a:endParaRPr/>
          </a:p>
        </p:txBody>
      </p:sp>
    </p:spTree>
    <p:extLst>
      <p:ext uri="{BB962C8B-B14F-4D97-AF65-F5344CB8AC3E}">
        <p14:creationId xmlns:p14="http://schemas.microsoft.com/office/powerpoint/2010/main" val="37664390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8"/>
          <p:cNvSpPr txBox="1">
            <a:spLocks noGrp="1"/>
          </p:cNvSpPr>
          <p:nvPr>
            <p:ph type="title"/>
          </p:nvPr>
        </p:nvSpPr>
        <p:spPr>
          <a:xfrm>
            <a:off x="311700" y="421233"/>
            <a:ext cx="8520600" cy="110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Genetic Algorithm</a:t>
            </a:r>
            <a:endParaRPr/>
          </a:p>
        </p:txBody>
      </p:sp>
      <p:sp>
        <p:nvSpPr>
          <p:cNvPr id="239" name="Google Shape;239;p38"/>
          <p:cNvSpPr txBox="1">
            <a:spLocks noGrp="1"/>
          </p:cNvSpPr>
          <p:nvPr>
            <p:ph type="body" idx="1"/>
          </p:nvPr>
        </p:nvSpPr>
        <p:spPr>
          <a:xfrm>
            <a:off x="311700" y="1633633"/>
            <a:ext cx="3555900" cy="44720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b="1"/>
              <a:t>Mutation Operator</a:t>
            </a:r>
            <a:endParaRPr b="1"/>
          </a:p>
          <a:p>
            <a:pPr marL="457200" marR="0" lvl="0" indent="-317500" algn="l" rtl="0">
              <a:lnSpc>
                <a:spcPct val="115000"/>
              </a:lnSpc>
              <a:spcBef>
                <a:spcPts val="1600"/>
              </a:spcBef>
              <a:spcAft>
                <a:spcPts val="0"/>
              </a:spcAft>
              <a:buSzPts val="1400"/>
              <a:buChar char="●"/>
            </a:pPr>
            <a:r>
              <a:rPr lang="en"/>
              <a:t>With some probability, a portion of the new individuals will have some of their genes mutated.</a:t>
            </a:r>
            <a:endParaRPr/>
          </a:p>
          <a:p>
            <a:pPr marL="457200" marR="0" lvl="0" indent="-317500" algn="l" rtl="0">
              <a:lnSpc>
                <a:spcPct val="115000"/>
              </a:lnSpc>
              <a:spcBef>
                <a:spcPts val="0"/>
              </a:spcBef>
              <a:spcAft>
                <a:spcPts val="0"/>
              </a:spcAft>
              <a:buSzPts val="1400"/>
              <a:buChar char="●"/>
            </a:pPr>
            <a:r>
              <a:rPr lang="en"/>
              <a:t>Its purpose is to maintain diversity within the population and inhibit premature convergence.</a:t>
            </a:r>
            <a:endParaRPr/>
          </a:p>
          <a:p>
            <a:pPr marL="457200" marR="0" lvl="0" indent="-317500" algn="l" rtl="0">
              <a:lnSpc>
                <a:spcPct val="115000"/>
              </a:lnSpc>
              <a:spcBef>
                <a:spcPts val="0"/>
              </a:spcBef>
              <a:spcAft>
                <a:spcPts val="0"/>
              </a:spcAft>
              <a:buSzPts val="1400"/>
              <a:buChar char="●"/>
            </a:pPr>
            <a:r>
              <a:rPr lang="en"/>
              <a:t>Mutation alone induces a random walk through the search space.</a:t>
            </a:r>
            <a:endParaRPr/>
          </a:p>
        </p:txBody>
      </p:sp>
      <p:sp>
        <p:nvSpPr>
          <p:cNvPr id="240" name="Google Shape;240;p38"/>
          <p:cNvSpPr txBox="1">
            <a:spLocks noGrp="1"/>
          </p:cNvSpPr>
          <p:nvPr>
            <p:ph type="body" idx="2"/>
          </p:nvPr>
        </p:nvSpPr>
        <p:spPr>
          <a:xfrm>
            <a:off x="3867600" y="1633633"/>
            <a:ext cx="4964400" cy="4472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t>Example:</a:t>
            </a:r>
            <a:endParaRPr b="1"/>
          </a:p>
          <a:p>
            <a:pPr marL="0" lvl="0" indent="0" algn="l" rtl="0">
              <a:lnSpc>
                <a:spcPct val="100000"/>
              </a:lnSpc>
              <a:spcBef>
                <a:spcPts val="0"/>
              </a:spcBef>
              <a:spcAft>
                <a:spcPts val="0"/>
              </a:spcAft>
              <a:buNone/>
            </a:pPr>
            <a:endParaRPr b="1"/>
          </a:p>
          <a:p>
            <a:pPr marL="0" lvl="0" indent="0" algn="l" rtl="0">
              <a:lnSpc>
                <a:spcPct val="100000"/>
              </a:lnSpc>
              <a:spcBef>
                <a:spcPts val="0"/>
              </a:spcBef>
              <a:spcAft>
                <a:spcPts val="0"/>
              </a:spcAft>
              <a:buClr>
                <a:srgbClr val="000000"/>
              </a:buClr>
              <a:buSzPts val="1100"/>
              <a:buFont typeface="Arial"/>
              <a:buNone/>
            </a:pPr>
            <a:r>
              <a:rPr lang="en"/>
              <a:t>private static void mutate(Individual indiv) {</a:t>
            </a:r>
            <a:endParaRPr/>
          </a:p>
          <a:p>
            <a:pPr marL="0" marR="0" lvl="0" indent="0" algn="l" rtl="0">
              <a:lnSpc>
                <a:spcPct val="100000"/>
              </a:lnSpc>
              <a:spcBef>
                <a:spcPts val="0"/>
              </a:spcBef>
              <a:spcAft>
                <a:spcPts val="0"/>
              </a:spcAft>
              <a:buClr>
                <a:srgbClr val="000000"/>
              </a:buClr>
              <a:buSzPts val="1100"/>
              <a:buFont typeface="Arial"/>
              <a:buNone/>
            </a:pPr>
            <a:r>
              <a:rPr lang="en"/>
              <a:t>      for (int i = 0; i &lt; indiv.size(); i++) {</a:t>
            </a:r>
            <a:endParaRPr/>
          </a:p>
          <a:p>
            <a:pPr marL="0" marR="0" lvl="0" indent="0" algn="l" rtl="0">
              <a:lnSpc>
                <a:spcPct val="100000"/>
              </a:lnSpc>
              <a:spcBef>
                <a:spcPts val="0"/>
              </a:spcBef>
              <a:spcAft>
                <a:spcPts val="0"/>
              </a:spcAft>
              <a:buClr>
                <a:srgbClr val="000000"/>
              </a:buClr>
              <a:buSzPts val="1100"/>
              <a:buFont typeface="Arial"/>
              <a:buNone/>
            </a:pPr>
            <a:r>
              <a:rPr lang="en"/>
              <a:t>            if (Math.random() &lt;= mutationRate) {</a:t>
            </a:r>
            <a:endParaRPr/>
          </a:p>
          <a:p>
            <a:pPr marL="0" marR="0" lvl="0" indent="457200" algn="l" rtl="0">
              <a:lnSpc>
                <a:spcPct val="100000"/>
              </a:lnSpc>
              <a:spcBef>
                <a:spcPts val="0"/>
              </a:spcBef>
              <a:spcAft>
                <a:spcPts val="0"/>
              </a:spcAft>
              <a:buClr>
                <a:srgbClr val="000000"/>
              </a:buClr>
              <a:buSzPts val="1100"/>
              <a:buFont typeface="Arial"/>
              <a:buNone/>
            </a:pPr>
            <a:r>
              <a:rPr lang="en"/>
              <a:t>	Random r = new Random();</a:t>
            </a:r>
            <a:endParaRPr/>
          </a:p>
          <a:p>
            <a:pPr marL="0" marR="0" lvl="0" indent="0" algn="l" rtl="0">
              <a:lnSpc>
                <a:spcPct val="100000"/>
              </a:lnSpc>
              <a:spcBef>
                <a:spcPts val="0"/>
              </a:spcBef>
              <a:spcAft>
                <a:spcPts val="0"/>
              </a:spcAft>
              <a:buClr>
                <a:srgbClr val="000000"/>
              </a:buClr>
              <a:buSzPts val="1100"/>
              <a:buFont typeface="Arial"/>
              <a:buNone/>
            </a:pPr>
            <a:r>
              <a:rPr lang="en"/>
              <a:t>            	char c = (char)(r.nextInt(95) + 32);</a:t>
            </a:r>
            <a:endParaRPr/>
          </a:p>
          <a:p>
            <a:pPr marL="0" marR="0" lvl="0" indent="0" algn="l" rtl="0">
              <a:lnSpc>
                <a:spcPct val="100000"/>
              </a:lnSpc>
              <a:spcBef>
                <a:spcPts val="0"/>
              </a:spcBef>
              <a:spcAft>
                <a:spcPts val="0"/>
              </a:spcAft>
              <a:buClr>
                <a:srgbClr val="000000"/>
              </a:buClr>
              <a:buSzPts val="1100"/>
              <a:buFont typeface="Arial"/>
              <a:buNone/>
            </a:pPr>
            <a:r>
              <a:rPr lang="en"/>
              <a:t>                	indiv.setGene(i, c);</a:t>
            </a:r>
            <a:endParaRPr/>
          </a:p>
          <a:p>
            <a:pPr marL="0" marR="0" lvl="0" indent="0" algn="l" rtl="0">
              <a:lnSpc>
                <a:spcPct val="100000"/>
              </a:lnSpc>
              <a:spcBef>
                <a:spcPts val="0"/>
              </a:spcBef>
              <a:spcAft>
                <a:spcPts val="0"/>
              </a:spcAft>
              <a:buClr>
                <a:srgbClr val="000000"/>
              </a:buClr>
              <a:buSzPts val="1100"/>
              <a:buFont typeface="Arial"/>
              <a:buNone/>
            </a:pPr>
            <a:r>
              <a:rPr lang="en"/>
              <a:t>            }</a:t>
            </a:r>
            <a:endParaRPr/>
          </a:p>
          <a:p>
            <a:pPr marL="0" marR="0" lvl="0" indent="0" algn="l" rtl="0">
              <a:lnSpc>
                <a:spcPct val="100000"/>
              </a:lnSpc>
              <a:spcBef>
                <a:spcPts val="0"/>
              </a:spcBef>
              <a:spcAft>
                <a:spcPts val="0"/>
              </a:spcAft>
              <a:buNone/>
            </a:pPr>
            <a:r>
              <a:rPr lang="en"/>
              <a:t>      }</a:t>
            </a:r>
            <a:endParaRPr/>
          </a:p>
          <a:p>
            <a:pPr marL="0" marR="0" lvl="0" indent="0" algn="l" rtl="0">
              <a:lnSpc>
                <a:spcPct val="100000"/>
              </a:lnSpc>
              <a:spcBef>
                <a:spcPts val="0"/>
              </a:spcBef>
              <a:spcAft>
                <a:spcPts val="0"/>
              </a:spcAft>
              <a:buNone/>
            </a:pPr>
            <a:r>
              <a:rPr lang="en"/>
              <a:t>}</a:t>
            </a:r>
            <a:endParaRPr/>
          </a:p>
        </p:txBody>
      </p:sp>
      <p:sp>
        <p:nvSpPr>
          <p:cNvPr id="241" name="Google Shape;241;p38"/>
          <p:cNvSpPr/>
          <p:nvPr/>
        </p:nvSpPr>
        <p:spPr>
          <a:xfrm>
            <a:off x="5799525" y="5321300"/>
            <a:ext cx="2694300" cy="887600"/>
          </a:xfrm>
          <a:prstGeom prst="wedgeRoundRectCallout">
            <a:avLst>
              <a:gd name="adj1" fmla="val 37134"/>
              <a:gd name="adj2" fmla="val 63099"/>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Pick a random gene and mutate it randomly. </a:t>
            </a:r>
            <a:endParaRPr/>
          </a:p>
        </p:txBody>
      </p:sp>
    </p:spTree>
    <p:extLst>
      <p:ext uri="{BB962C8B-B14F-4D97-AF65-F5344CB8AC3E}">
        <p14:creationId xmlns:p14="http://schemas.microsoft.com/office/powerpoint/2010/main" val="3928039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9"/>
          <p:cNvSpPr txBox="1">
            <a:spLocks noGrp="1"/>
          </p:cNvSpPr>
          <p:nvPr>
            <p:ph type="title"/>
          </p:nvPr>
        </p:nvSpPr>
        <p:spPr>
          <a:xfrm>
            <a:off x="311700" y="421233"/>
            <a:ext cx="8520600" cy="110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Cohort Exercise </a:t>
            </a:r>
            <a:r>
              <a:rPr lang="en-US" dirty="0"/>
              <a:t>5</a:t>
            </a:r>
            <a:endParaRPr dirty="0"/>
          </a:p>
        </p:txBody>
      </p:sp>
      <p:sp>
        <p:nvSpPr>
          <p:cNvPr id="247" name="Google Shape;247;p39"/>
          <p:cNvSpPr txBox="1">
            <a:spLocks noGrp="1"/>
          </p:cNvSpPr>
          <p:nvPr>
            <p:ph type="body" idx="1"/>
          </p:nvPr>
        </p:nvSpPr>
        <p:spPr>
          <a:xfrm>
            <a:off x="311700" y="1633633"/>
            <a:ext cx="8520600" cy="447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1. Study the implementation of the Genetic Algorithm provided.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2. </a:t>
            </a:r>
            <a:r>
              <a:rPr lang="en" dirty="0"/>
              <a:t>Modify the provided genetic algorithm so that it generates any palindrome string with 64 characters.</a:t>
            </a:r>
            <a:endParaRPr dirty="0"/>
          </a:p>
          <a:p>
            <a:pPr marL="457200" lvl="0" indent="-342900" algn="l" rtl="0">
              <a:spcBef>
                <a:spcPts val="1600"/>
              </a:spcBef>
              <a:spcAft>
                <a:spcPts val="0"/>
              </a:spcAft>
              <a:buSzPts val="1800"/>
              <a:buChar char="●"/>
            </a:pPr>
            <a:r>
              <a:rPr lang="en" dirty="0"/>
              <a:t>How do you define the fitness function?</a:t>
            </a:r>
            <a:endParaRPr dirty="0"/>
          </a:p>
          <a:p>
            <a:pPr marL="457200" lvl="0" indent="-342900" algn="l" rtl="0">
              <a:spcBef>
                <a:spcPts val="0"/>
              </a:spcBef>
              <a:spcAft>
                <a:spcPts val="0"/>
              </a:spcAft>
              <a:buSzPts val="1800"/>
              <a:buChar char="●"/>
            </a:pPr>
            <a:r>
              <a:rPr lang="en" dirty="0"/>
              <a:t>How do you define the selection/crossover/mutation operator?</a:t>
            </a:r>
            <a:endParaRPr dirty="0"/>
          </a:p>
          <a:p>
            <a:pPr marL="0" lvl="0" indent="0" algn="l" rtl="0">
              <a:spcBef>
                <a:spcPts val="1600"/>
              </a:spcBef>
              <a:spcAft>
                <a:spcPts val="0"/>
              </a:spcAft>
              <a:buNone/>
            </a:pPr>
            <a:r>
              <a:rPr lang="en" dirty="0"/>
              <a:t> </a:t>
            </a:r>
            <a:endParaRPr sz="9700" dirty="0">
              <a:latin typeface="Georgia"/>
              <a:ea typeface="Georgia"/>
              <a:cs typeface="Georgia"/>
              <a:sym typeface="Georgia"/>
            </a:endParaRPr>
          </a:p>
          <a:p>
            <a:pPr marL="0" lvl="0" indent="0" algn="l" rtl="0">
              <a:spcBef>
                <a:spcPts val="1600"/>
              </a:spcBef>
              <a:spcAft>
                <a:spcPts val="1600"/>
              </a:spcAft>
              <a:buNone/>
            </a:pPr>
            <a:endParaRPr dirty="0"/>
          </a:p>
        </p:txBody>
      </p:sp>
    </p:spTree>
    <p:extLst>
      <p:ext uri="{BB962C8B-B14F-4D97-AF65-F5344CB8AC3E}">
        <p14:creationId xmlns:p14="http://schemas.microsoft.com/office/powerpoint/2010/main" val="27802529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2"/>
          <p:cNvSpPr txBox="1">
            <a:spLocks noGrp="1"/>
          </p:cNvSpPr>
          <p:nvPr>
            <p:ph type="title"/>
          </p:nvPr>
        </p:nvSpPr>
        <p:spPr>
          <a:xfrm>
            <a:off x="311700" y="421233"/>
            <a:ext cx="8520600" cy="110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Cohort Exercise </a:t>
            </a:r>
            <a:r>
              <a:rPr lang="en-US" dirty="0"/>
              <a:t>6</a:t>
            </a:r>
            <a:endParaRPr dirty="0"/>
          </a:p>
        </p:txBody>
      </p:sp>
      <p:sp>
        <p:nvSpPr>
          <p:cNvPr id="267" name="Google Shape;267;p42"/>
          <p:cNvSpPr txBox="1">
            <a:spLocks noGrp="1"/>
          </p:cNvSpPr>
          <p:nvPr>
            <p:ph type="body" idx="1"/>
          </p:nvPr>
        </p:nvSpPr>
        <p:spPr>
          <a:xfrm>
            <a:off x="311700" y="1633633"/>
            <a:ext cx="7622776" cy="447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Apply EvoSuite to generate test cases class.</a:t>
            </a:r>
            <a:endParaRPr dirty="0"/>
          </a:p>
          <a:p>
            <a:pPr marL="0" lvl="0" indent="0" algn="l" rtl="0">
              <a:spcBef>
                <a:spcPts val="1600"/>
              </a:spcBef>
              <a:spcAft>
                <a:spcPts val="0"/>
              </a:spcAft>
              <a:buNone/>
            </a:pPr>
            <a:r>
              <a:rPr lang="en" dirty="0"/>
              <a:t>Download</a:t>
            </a:r>
            <a:endParaRPr dirty="0"/>
          </a:p>
          <a:p>
            <a:pPr marL="0" lvl="0" indent="0" algn="l" rtl="0">
              <a:spcBef>
                <a:spcPts val="1600"/>
              </a:spcBef>
              <a:spcAft>
                <a:spcPts val="0"/>
              </a:spcAft>
              <a:buNone/>
            </a:pPr>
            <a:r>
              <a:rPr lang="en" u="sng" dirty="0">
                <a:solidFill>
                  <a:schemeClr val="hlink"/>
                </a:solidFill>
                <a:hlinkClick r:id="rId3"/>
              </a:rPr>
              <a:t>https://github.com/EvoSuite/evosuite/releases/download/v1.0.6/evosuite-1.0.6.jar</a:t>
            </a:r>
            <a:endParaRPr dirty="0"/>
          </a:p>
          <a:p>
            <a:pPr marL="0" lvl="0" indent="0" algn="l" rtl="0">
              <a:spcBef>
                <a:spcPts val="1600"/>
              </a:spcBef>
              <a:spcAft>
                <a:spcPts val="0"/>
              </a:spcAft>
              <a:buNone/>
            </a:pPr>
            <a:r>
              <a:rPr lang="en" dirty="0"/>
              <a:t>Add it to your project building path</a:t>
            </a:r>
            <a:endParaRPr dirty="0"/>
          </a:p>
          <a:p>
            <a:pPr marL="0" lvl="0" indent="0" algn="l" rtl="0">
              <a:spcBef>
                <a:spcPts val="1600"/>
              </a:spcBef>
              <a:spcAft>
                <a:spcPts val="1600"/>
              </a:spcAft>
              <a:buNone/>
            </a:pPr>
            <a:r>
              <a:rPr lang="en" dirty="0"/>
              <a:t>Run Test.java</a:t>
            </a:r>
            <a:endParaRPr dirty="0"/>
          </a:p>
        </p:txBody>
      </p:sp>
    </p:spTree>
    <p:extLst>
      <p:ext uri="{BB962C8B-B14F-4D97-AF65-F5344CB8AC3E}">
        <p14:creationId xmlns:p14="http://schemas.microsoft.com/office/powerpoint/2010/main" val="3385297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7"/>
          <p:cNvSpPr txBox="1">
            <a:spLocks noGrp="1"/>
          </p:cNvSpPr>
          <p:nvPr>
            <p:ph type="title"/>
          </p:nvPr>
        </p:nvSpPr>
        <p:spPr>
          <a:xfrm>
            <a:off x="311700" y="421233"/>
            <a:ext cx="8520600" cy="110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Overflow Example: Heartbleed</a:t>
            </a:r>
            <a:endParaRPr/>
          </a:p>
        </p:txBody>
      </p:sp>
      <p:sp>
        <p:nvSpPr>
          <p:cNvPr id="157" name="Google Shape;157;p27"/>
          <p:cNvSpPr txBox="1">
            <a:spLocks noGrp="1"/>
          </p:cNvSpPr>
          <p:nvPr>
            <p:ph type="body" idx="1"/>
          </p:nvPr>
        </p:nvSpPr>
        <p:spPr>
          <a:xfrm>
            <a:off x="311700" y="1633633"/>
            <a:ext cx="3999900" cy="4472000"/>
          </a:xfrm>
          <a:prstGeom prst="rect">
            <a:avLst/>
          </a:prstGeom>
        </p:spPr>
        <p:txBody>
          <a:bodyPr spcFirstLastPara="1" wrap="square" lIns="91425" tIns="91425" rIns="91425" bIns="91425" anchor="t" anchorCtr="0">
            <a:noAutofit/>
          </a:bodyPr>
          <a:lstStyle/>
          <a:p>
            <a:pPr marL="457200" marR="0" lvl="0" indent="-311150" algn="l" rtl="0">
              <a:lnSpc>
                <a:spcPct val="115000"/>
              </a:lnSpc>
              <a:spcBef>
                <a:spcPts val="0"/>
              </a:spcBef>
              <a:spcAft>
                <a:spcPts val="0"/>
              </a:spcAft>
              <a:buClr>
                <a:srgbClr val="333333"/>
              </a:buClr>
              <a:buSzPts val="1300"/>
              <a:buChar char="●"/>
            </a:pPr>
            <a:r>
              <a:rPr lang="en" sz="1300">
                <a:solidFill>
                  <a:srgbClr val="333333"/>
                </a:solidFill>
                <a:highlight>
                  <a:srgbClr val="FFFFFF"/>
                </a:highlight>
              </a:rPr>
              <a:t>Heartbleed is a </a:t>
            </a:r>
            <a:r>
              <a:rPr lang="en" sz="1300">
                <a:solidFill>
                  <a:srgbClr val="333333"/>
                </a:solidFill>
                <a:highlight>
                  <a:srgbClr val="FFFFFF"/>
                </a:highlight>
                <a:uFill>
                  <a:noFill/>
                </a:uFill>
                <a:hlinkClick r:id="rId3"/>
              </a:rPr>
              <a:t>security bug</a:t>
            </a:r>
            <a:r>
              <a:rPr lang="en" sz="1300">
                <a:solidFill>
                  <a:srgbClr val="333333"/>
                </a:solidFill>
                <a:highlight>
                  <a:srgbClr val="FFFFFF"/>
                </a:highlight>
              </a:rPr>
              <a:t> in the </a:t>
            </a:r>
            <a:r>
              <a:rPr lang="en" sz="1300">
                <a:solidFill>
                  <a:srgbClr val="333333"/>
                </a:solidFill>
                <a:highlight>
                  <a:srgbClr val="FFFFFF"/>
                </a:highlight>
                <a:uFill>
                  <a:noFill/>
                </a:uFill>
                <a:hlinkClick r:id="rId4"/>
              </a:rPr>
              <a:t>OpenSSL</a:t>
            </a:r>
            <a:r>
              <a:rPr lang="en" sz="1300">
                <a:solidFill>
                  <a:srgbClr val="333333"/>
                </a:solidFill>
                <a:highlight>
                  <a:srgbClr val="FFFFFF"/>
                </a:highlight>
              </a:rPr>
              <a:t> </a:t>
            </a:r>
            <a:r>
              <a:rPr lang="en" sz="1300">
                <a:solidFill>
                  <a:srgbClr val="333333"/>
                </a:solidFill>
                <a:highlight>
                  <a:srgbClr val="FFFFFF"/>
                </a:highlight>
                <a:uFill>
                  <a:noFill/>
                </a:uFill>
                <a:hlinkClick r:id="rId5"/>
              </a:rPr>
              <a:t>cryptography</a:t>
            </a:r>
            <a:r>
              <a:rPr lang="en" sz="1300">
                <a:solidFill>
                  <a:srgbClr val="333333"/>
                </a:solidFill>
                <a:highlight>
                  <a:srgbClr val="FFFFFF"/>
                </a:highlight>
              </a:rPr>
              <a:t> library, which is a widely used implementation of the </a:t>
            </a:r>
            <a:r>
              <a:rPr lang="en" sz="1300">
                <a:solidFill>
                  <a:srgbClr val="333333"/>
                </a:solidFill>
                <a:highlight>
                  <a:srgbClr val="FFFFFF"/>
                </a:highlight>
                <a:uFill>
                  <a:noFill/>
                </a:uFill>
                <a:hlinkClick r:id="rId6"/>
              </a:rPr>
              <a:t>Transport Layer Security</a:t>
            </a:r>
            <a:r>
              <a:rPr lang="en" sz="1300">
                <a:solidFill>
                  <a:srgbClr val="333333"/>
                </a:solidFill>
                <a:highlight>
                  <a:srgbClr val="FFFFFF"/>
                </a:highlight>
              </a:rPr>
              <a:t> (TLS) protocol. </a:t>
            </a:r>
            <a:endParaRPr sz="1300">
              <a:solidFill>
                <a:srgbClr val="333333"/>
              </a:solidFill>
              <a:highlight>
                <a:srgbClr val="FFFFFF"/>
              </a:highlight>
            </a:endParaRPr>
          </a:p>
          <a:p>
            <a:pPr marL="457200" marR="0" lvl="0" indent="-311150" algn="l" rtl="0">
              <a:lnSpc>
                <a:spcPct val="115000"/>
              </a:lnSpc>
              <a:spcBef>
                <a:spcPts val="0"/>
              </a:spcBef>
              <a:spcAft>
                <a:spcPts val="0"/>
              </a:spcAft>
              <a:buClr>
                <a:srgbClr val="333333"/>
              </a:buClr>
              <a:buSzPts val="1300"/>
              <a:buChar char="●"/>
            </a:pPr>
            <a:r>
              <a:rPr lang="en" sz="1300">
                <a:solidFill>
                  <a:srgbClr val="333333"/>
                </a:solidFill>
                <a:highlight>
                  <a:srgbClr val="FFFFFF"/>
                </a:highlight>
              </a:rPr>
              <a:t>Details can be found at: https://cve.mitre.org/cgi-bin/cvename.cgi?name=CVE-2014-0160</a:t>
            </a:r>
            <a:endParaRPr sz="1300">
              <a:solidFill>
                <a:srgbClr val="333333"/>
              </a:solidFill>
              <a:highlight>
                <a:srgbClr val="FFFFFF"/>
              </a:highlight>
            </a:endParaRPr>
          </a:p>
        </p:txBody>
      </p:sp>
      <p:pic>
        <p:nvPicPr>
          <p:cNvPr id="158" name="Google Shape;158;p27"/>
          <p:cNvPicPr preferRelativeResize="0"/>
          <p:nvPr/>
        </p:nvPicPr>
        <p:blipFill>
          <a:blip r:embed="rId7">
            <a:alphaModFix/>
          </a:blip>
          <a:stretch>
            <a:fillRect/>
          </a:stretch>
        </p:blipFill>
        <p:spPr>
          <a:xfrm>
            <a:off x="4537925" y="1771534"/>
            <a:ext cx="4294374" cy="4196199"/>
          </a:xfrm>
          <a:prstGeom prst="rect">
            <a:avLst/>
          </a:prstGeom>
          <a:noFill/>
          <a:ln>
            <a:noFill/>
          </a:ln>
        </p:spPr>
      </p:pic>
      <p:pic>
        <p:nvPicPr>
          <p:cNvPr id="159" name="Google Shape;159;p27"/>
          <p:cNvPicPr preferRelativeResize="0"/>
          <p:nvPr/>
        </p:nvPicPr>
        <p:blipFill>
          <a:blip r:embed="rId8">
            <a:alphaModFix/>
          </a:blip>
          <a:stretch>
            <a:fillRect/>
          </a:stretch>
        </p:blipFill>
        <p:spPr>
          <a:xfrm>
            <a:off x="1765523" y="4317750"/>
            <a:ext cx="1092250" cy="1738033"/>
          </a:xfrm>
          <a:prstGeom prst="rect">
            <a:avLst/>
          </a:prstGeom>
          <a:noFill/>
          <a:ln>
            <a:noFill/>
          </a:ln>
        </p:spPr>
      </p:pic>
    </p:spTree>
    <p:extLst>
      <p:ext uri="{BB962C8B-B14F-4D97-AF65-F5344CB8AC3E}">
        <p14:creationId xmlns:p14="http://schemas.microsoft.com/office/powerpoint/2010/main" val="21409149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2"/>
          <p:cNvSpPr txBox="1">
            <a:spLocks noGrp="1"/>
          </p:cNvSpPr>
          <p:nvPr>
            <p:ph type="title"/>
          </p:nvPr>
        </p:nvSpPr>
        <p:spPr>
          <a:xfrm>
            <a:off x="311700" y="421233"/>
            <a:ext cx="8520600" cy="110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Cohort Exercise </a:t>
            </a:r>
            <a:r>
              <a:rPr lang="en-US" dirty="0"/>
              <a:t>7</a:t>
            </a:r>
            <a:endParaRPr dirty="0"/>
          </a:p>
        </p:txBody>
      </p:sp>
      <p:sp>
        <p:nvSpPr>
          <p:cNvPr id="267" name="Google Shape;267;p42"/>
          <p:cNvSpPr txBox="1">
            <a:spLocks noGrp="1"/>
          </p:cNvSpPr>
          <p:nvPr>
            <p:ph type="body" idx="1"/>
          </p:nvPr>
        </p:nvSpPr>
        <p:spPr>
          <a:xfrm>
            <a:off x="311700" y="1633633"/>
            <a:ext cx="7622776" cy="4472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Write two example classes both of which have the same number of conditional branches as the </a:t>
            </a:r>
            <a:r>
              <a:rPr lang="en-US" dirty="0" err="1"/>
              <a:t>Example.java</a:t>
            </a:r>
            <a:r>
              <a:rPr lang="en-US" dirty="0"/>
              <a:t>, however, one of them is easier to test and the other is harder to test as compared to </a:t>
            </a:r>
            <a:r>
              <a:rPr lang="en-US" dirty="0" err="1"/>
              <a:t>Example.java</a:t>
            </a:r>
            <a:r>
              <a:rPr lang="en-US" dirty="0"/>
              <a:t>. </a:t>
            </a:r>
          </a:p>
          <a:p>
            <a:pPr marL="342900" lvl="0" indent="-342900" algn="just" rtl="0">
              <a:spcBef>
                <a:spcPts val="0"/>
              </a:spcBef>
              <a:spcAft>
                <a:spcPts val="0"/>
              </a:spcAft>
              <a:buFont typeface="+mj-lt"/>
              <a:buAutoNum type="arabicPeriod"/>
            </a:pPr>
            <a:r>
              <a:rPr lang="en-US" dirty="0"/>
              <a:t>Compare the performance of </a:t>
            </a:r>
            <a:r>
              <a:rPr lang="en-US" dirty="0" err="1"/>
              <a:t>Evosuite</a:t>
            </a:r>
            <a:r>
              <a:rPr lang="en-US" dirty="0"/>
              <a:t> for both the examples (the one in the previous example and the ones you come up with in this exercise). Concretely, compare the conditional branch coverage and the average coverage over all coverage criterions. Also compare the time taken for </a:t>
            </a:r>
            <a:r>
              <a:rPr lang="en-US" dirty="0" err="1"/>
              <a:t>Evosuite</a:t>
            </a:r>
            <a:r>
              <a:rPr lang="en-US" dirty="0"/>
              <a:t> for all cases.  </a:t>
            </a:r>
          </a:p>
          <a:p>
            <a:pPr marL="342900" lvl="0" indent="-342900" algn="just" rtl="0">
              <a:spcBef>
                <a:spcPts val="0"/>
              </a:spcBef>
              <a:spcAft>
                <a:spcPts val="0"/>
              </a:spcAft>
              <a:buFont typeface="+mj-lt"/>
              <a:buAutoNum type="arabicPeriod"/>
            </a:pPr>
            <a:r>
              <a:rPr lang="en-US" dirty="0"/>
              <a:t>Argue why your examples takes less/more time (they should!!!!) to test as compared to </a:t>
            </a:r>
            <a:r>
              <a:rPr lang="en-US" dirty="0" err="1"/>
              <a:t>Example.java</a:t>
            </a:r>
            <a:r>
              <a:rPr lang="en-US" dirty="0"/>
              <a:t>.</a:t>
            </a:r>
            <a:endParaRPr dirty="0"/>
          </a:p>
        </p:txBody>
      </p:sp>
    </p:spTree>
    <p:extLst>
      <p:ext uri="{BB962C8B-B14F-4D97-AF65-F5344CB8AC3E}">
        <p14:creationId xmlns:p14="http://schemas.microsoft.com/office/powerpoint/2010/main" val="2959750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3"/>
          <p:cNvSpPr txBox="1">
            <a:spLocks noGrp="1"/>
          </p:cNvSpPr>
          <p:nvPr>
            <p:ph type="title"/>
          </p:nvPr>
        </p:nvSpPr>
        <p:spPr>
          <a:xfrm>
            <a:off x="311700" y="421233"/>
            <a:ext cx="8520600" cy="110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White-Box Fuzzing</a:t>
            </a:r>
            <a:endParaRPr/>
          </a:p>
        </p:txBody>
      </p:sp>
      <p:sp>
        <p:nvSpPr>
          <p:cNvPr id="274" name="Google Shape;274;p43"/>
          <p:cNvSpPr txBox="1">
            <a:spLocks noGrp="1"/>
          </p:cNvSpPr>
          <p:nvPr>
            <p:ph type="body" idx="1"/>
          </p:nvPr>
        </p:nvSpPr>
        <p:spPr>
          <a:xfrm>
            <a:off x="311700" y="1633633"/>
            <a:ext cx="3999900" cy="447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Fuzzing is a form of random testing, which has its limitations.</a:t>
            </a:r>
            <a:endParaRPr/>
          </a:p>
          <a:p>
            <a:pPr marL="0" lvl="0" indent="0" algn="l" rtl="0">
              <a:spcBef>
                <a:spcPts val="1600"/>
              </a:spcBef>
              <a:spcAft>
                <a:spcPts val="0"/>
              </a:spcAft>
              <a:buNone/>
            </a:pPr>
            <a:r>
              <a:rPr lang="en"/>
              <a:t>Fuzzing is likely to find the bug in the following code. </a:t>
            </a:r>
            <a:endParaRPr/>
          </a:p>
          <a:p>
            <a:pPr marL="0" lvl="0" indent="0" algn="l" rtl="0">
              <a:lnSpc>
                <a:spcPct val="100000"/>
              </a:lnSpc>
              <a:spcBef>
                <a:spcPts val="1600"/>
              </a:spcBef>
              <a:spcAft>
                <a:spcPts val="0"/>
              </a:spcAft>
              <a:buNone/>
            </a:pPr>
            <a:r>
              <a:rPr lang="en"/>
              <a:t>public static void example(int x, int y) {</a:t>
            </a:r>
            <a:endParaRPr/>
          </a:p>
          <a:p>
            <a:pPr marL="0" lvl="0" indent="457200" algn="l" rtl="0">
              <a:lnSpc>
                <a:spcPct val="100000"/>
              </a:lnSpc>
              <a:spcBef>
                <a:spcPts val="0"/>
              </a:spcBef>
              <a:spcAft>
                <a:spcPts val="0"/>
              </a:spcAft>
              <a:buNone/>
            </a:pPr>
            <a:r>
              <a:rPr lang="en"/>
              <a:t>int[] array = new int[10];</a:t>
            </a:r>
            <a:endParaRPr/>
          </a:p>
          <a:p>
            <a:pPr marL="0" lvl="0" indent="457200" algn="l" rtl="0">
              <a:lnSpc>
                <a:spcPct val="100000"/>
              </a:lnSpc>
              <a:spcBef>
                <a:spcPts val="0"/>
              </a:spcBef>
              <a:spcAft>
                <a:spcPts val="0"/>
              </a:spcAft>
              <a:buNone/>
            </a:pPr>
            <a:r>
              <a:rPr lang="en"/>
              <a:t>array[x] = y; //x must be [0..9]</a:t>
            </a:r>
            <a:endParaRPr/>
          </a:p>
          <a:p>
            <a:pPr marL="0" lvl="0" indent="0" algn="l" rtl="0">
              <a:lnSpc>
                <a:spcPct val="100000"/>
              </a:lnSpc>
              <a:spcBef>
                <a:spcPts val="0"/>
              </a:spcBef>
              <a:spcAft>
                <a:spcPts val="0"/>
              </a:spcAft>
              <a:buNone/>
            </a:pPr>
            <a:r>
              <a:rPr lang="en"/>
              <a:t>}</a:t>
            </a:r>
            <a:endParaRPr/>
          </a:p>
        </p:txBody>
      </p:sp>
      <p:sp>
        <p:nvSpPr>
          <p:cNvPr id="275" name="Google Shape;275;p43"/>
          <p:cNvSpPr txBox="1">
            <a:spLocks noGrp="1"/>
          </p:cNvSpPr>
          <p:nvPr>
            <p:ph type="body" idx="2"/>
          </p:nvPr>
        </p:nvSpPr>
        <p:spPr>
          <a:xfrm>
            <a:off x="4832400" y="1633633"/>
            <a:ext cx="3999900" cy="447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Fuzzing is unlikely to find the bug in the following code.</a:t>
            </a:r>
            <a:endParaRPr/>
          </a:p>
          <a:p>
            <a:pPr marL="0" lvl="0" indent="0" algn="l" rtl="0">
              <a:lnSpc>
                <a:spcPct val="100000"/>
              </a:lnSpc>
              <a:spcBef>
                <a:spcPts val="1600"/>
              </a:spcBef>
              <a:spcAft>
                <a:spcPts val="0"/>
              </a:spcAft>
              <a:buClr>
                <a:schemeClr val="dk1"/>
              </a:buClr>
              <a:buSzPts val="1100"/>
              <a:buFont typeface="Arial"/>
              <a:buNone/>
            </a:pPr>
            <a:r>
              <a:rPr lang="en"/>
              <a:t>public static void example(int x, int y) {</a:t>
            </a:r>
            <a:endParaRPr/>
          </a:p>
          <a:p>
            <a:pPr marL="0" lvl="0" indent="457200" algn="l" rtl="0">
              <a:lnSpc>
                <a:spcPct val="100000"/>
              </a:lnSpc>
              <a:spcBef>
                <a:spcPts val="0"/>
              </a:spcBef>
              <a:spcAft>
                <a:spcPts val="0"/>
              </a:spcAft>
              <a:buClr>
                <a:schemeClr val="dk1"/>
              </a:buClr>
              <a:buSzPts val="1100"/>
              <a:buFont typeface="Arial"/>
              <a:buNone/>
            </a:pPr>
            <a:r>
              <a:rPr lang="en"/>
              <a:t>int[] array = new int[10];</a:t>
            </a:r>
            <a:endParaRPr/>
          </a:p>
          <a:p>
            <a:pPr marL="0" lvl="0" indent="457200" algn="l" rtl="0">
              <a:lnSpc>
                <a:spcPct val="100000"/>
              </a:lnSpc>
              <a:spcBef>
                <a:spcPts val="0"/>
              </a:spcBef>
              <a:spcAft>
                <a:spcPts val="0"/>
              </a:spcAft>
              <a:buNone/>
            </a:pPr>
            <a:endParaRPr/>
          </a:p>
          <a:p>
            <a:pPr marL="0" lvl="0" indent="457200" algn="l" rtl="0">
              <a:lnSpc>
                <a:spcPct val="100000"/>
              </a:lnSpc>
              <a:spcBef>
                <a:spcPts val="0"/>
              </a:spcBef>
              <a:spcAft>
                <a:spcPts val="0"/>
              </a:spcAft>
              <a:buNone/>
            </a:pPr>
            <a:r>
              <a:rPr lang="en"/>
              <a:t>if (y == 42342531) {</a:t>
            </a:r>
            <a:endParaRPr/>
          </a:p>
          <a:p>
            <a:pPr marL="457200" lvl="0" indent="457200" algn="l" rtl="0">
              <a:lnSpc>
                <a:spcPct val="100000"/>
              </a:lnSpc>
              <a:spcBef>
                <a:spcPts val="0"/>
              </a:spcBef>
              <a:spcAft>
                <a:spcPts val="0"/>
              </a:spcAft>
              <a:buNone/>
            </a:pPr>
            <a:r>
              <a:rPr lang="en"/>
              <a:t>array[x] = y; //x must be [0..9]</a:t>
            </a:r>
            <a:endParaRPr/>
          </a:p>
          <a:p>
            <a:pPr marL="457200" lvl="0" indent="0" algn="l" rtl="0">
              <a:lnSpc>
                <a:spcPct val="100000"/>
              </a:lnSpc>
              <a:spcBef>
                <a:spcPts val="0"/>
              </a:spcBef>
              <a:spcAft>
                <a:spcPts val="0"/>
              </a:spcAft>
              <a:buClr>
                <a:schemeClr val="dk1"/>
              </a:buClr>
              <a:buSzPts val="1100"/>
              <a:buFont typeface="Arial"/>
              <a:buNone/>
            </a:pPr>
            <a:r>
              <a:rPr lang="en"/>
              <a:t>}</a:t>
            </a:r>
            <a:endParaRPr/>
          </a:p>
          <a:p>
            <a:pPr marL="0" lvl="0" indent="0" algn="l" rtl="0">
              <a:lnSpc>
                <a:spcPct val="100000"/>
              </a:lnSpc>
              <a:spcBef>
                <a:spcPts val="0"/>
              </a:spcBef>
              <a:spcAft>
                <a:spcPts val="0"/>
              </a:spcAft>
              <a:buNone/>
            </a:pPr>
            <a:r>
              <a:rPr lang="en"/>
              <a:t>}</a:t>
            </a:r>
            <a:endParaRPr/>
          </a:p>
        </p:txBody>
      </p:sp>
    </p:spTree>
    <p:extLst>
      <p:ext uri="{BB962C8B-B14F-4D97-AF65-F5344CB8AC3E}">
        <p14:creationId xmlns:p14="http://schemas.microsoft.com/office/powerpoint/2010/main" val="39269815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4"/>
          <p:cNvSpPr txBox="1">
            <a:spLocks noGrp="1"/>
          </p:cNvSpPr>
          <p:nvPr>
            <p:ph type="title"/>
          </p:nvPr>
        </p:nvSpPr>
        <p:spPr>
          <a:xfrm>
            <a:off x="311700" y="421233"/>
            <a:ext cx="8520600" cy="110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We Do Logical Reasoning </a:t>
            </a:r>
            <a:endParaRPr/>
          </a:p>
        </p:txBody>
      </p:sp>
      <p:sp>
        <p:nvSpPr>
          <p:cNvPr id="282" name="Google Shape;282;p44"/>
          <p:cNvSpPr txBox="1">
            <a:spLocks noGrp="1"/>
          </p:cNvSpPr>
          <p:nvPr>
            <p:ph type="body" idx="1"/>
          </p:nvPr>
        </p:nvSpPr>
        <p:spPr>
          <a:xfrm>
            <a:off x="311700" y="1633633"/>
            <a:ext cx="3999900" cy="4472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400"/>
              <a:t>public static void example(int x, int y) {</a:t>
            </a:r>
            <a:endParaRPr sz="1400"/>
          </a:p>
          <a:p>
            <a:pPr marL="0" lvl="0" indent="457200" algn="l" rtl="0">
              <a:lnSpc>
                <a:spcPct val="100000"/>
              </a:lnSpc>
              <a:spcBef>
                <a:spcPts val="0"/>
              </a:spcBef>
              <a:spcAft>
                <a:spcPts val="0"/>
              </a:spcAft>
              <a:buNone/>
            </a:pPr>
            <a:r>
              <a:rPr lang="en" sz="1400"/>
              <a:t>int[] array = new int[10];</a:t>
            </a:r>
            <a:endParaRPr sz="1400"/>
          </a:p>
          <a:p>
            <a:pPr marL="0" lvl="0" indent="457200" algn="l" rtl="0">
              <a:lnSpc>
                <a:spcPct val="100000"/>
              </a:lnSpc>
              <a:spcBef>
                <a:spcPts val="0"/>
              </a:spcBef>
              <a:spcAft>
                <a:spcPts val="0"/>
              </a:spcAft>
              <a:buNone/>
            </a:pPr>
            <a:endParaRPr/>
          </a:p>
          <a:p>
            <a:pPr marL="0" lvl="0" indent="457200" algn="l" rtl="0">
              <a:lnSpc>
                <a:spcPct val="100000"/>
              </a:lnSpc>
              <a:spcBef>
                <a:spcPts val="0"/>
              </a:spcBef>
              <a:spcAft>
                <a:spcPts val="0"/>
              </a:spcAft>
              <a:buNone/>
            </a:pPr>
            <a:r>
              <a:rPr lang="en"/>
              <a:t>if (x &gt; 0) {</a:t>
            </a:r>
            <a:endParaRPr/>
          </a:p>
          <a:p>
            <a:pPr marL="0" lvl="0" indent="457200" algn="l" rtl="0">
              <a:lnSpc>
                <a:spcPct val="100000"/>
              </a:lnSpc>
              <a:spcBef>
                <a:spcPts val="0"/>
              </a:spcBef>
              <a:spcAft>
                <a:spcPts val="0"/>
              </a:spcAft>
              <a:buNone/>
            </a:pPr>
            <a:r>
              <a:rPr lang="en"/>
              <a:t>	assert(x&gt;=0);</a:t>
            </a:r>
            <a:endParaRPr/>
          </a:p>
          <a:p>
            <a:pPr marL="0" lvl="0" indent="457200" algn="l" rtl="0">
              <a:lnSpc>
                <a:spcPct val="100000"/>
              </a:lnSpc>
              <a:spcBef>
                <a:spcPts val="0"/>
              </a:spcBef>
              <a:spcAft>
                <a:spcPts val="0"/>
              </a:spcAft>
              <a:buNone/>
            </a:pPr>
            <a:r>
              <a:rPr lang="en"/>
              <a:t>	Array[x] = 5; </a:t>
            </a:r>
            <a:endParaRPr/>
          </a:p>
          <a:p>
            <a:pPr marL="0" lvl="0" indent="457200" algn="l" rtl="0">
              <a:lnSpc>
                <a:spcPct val="100000"/>
              </a:lnSpc>
              <a:spcBef>
                <a:spcPts val="0"/>
              </a:spcBef>
              <a:spcAft>
                <a:spcPts val="0"/>
              </a:spcAft>
              <a:buClr>
                <a:schemeClr val="dk1"/>
              </a:buClr>
              <a:buSzPts val="1100"/>
              <a:buFont typeface="Arial"/>
              <a:buNone/>
            </a:pPr>
            <a:r>
              <a:rPr lang="en"/>
              <a:t>}</a:t>
            </a:r>
            <a:endParaRPr sz="1400"/>
          </a:p>
          <a:p>
            <a:pPr marL="0" lvl="0" indent="0" algn="l" rtl="0">
              <a:lnSpc>
                <a:spcPct val="100000"/>
              </a:lnSpc>
              <a:spcBef>
                <a:spcPts val="0"/>
              </a:spcBef>
              <a:spcAft>
                <a:spcPts val="0"/>
              </a:spcAft>
              <a:buClr>
                <a:schemeClr val="dk1"/>
              </a:buClr>
              <a:buSzPts val="1100"/>
              <a:buFont typeface="Arial"/>
              <a:buNone/>
            </a:pPr>
            <a:r>
              <a:rPr lang="en" sz="1400"/>
              <a:t>}</a:t>
            </a:r>
            <a:endParaRPr sz="1400"/>
          </a:p>
          <a:p>
            <a:pPr marL="0" lvl="0" indent="88900" algn="l" rtl="0">
              <a:spcBef>
                <a:spcPts val="0"/>
              </a:spcBef>
              <a:spcAft>
                <a:spcPts val="1600"/>
              </a:spcAft>
              <a:buNone/>
            </a:pPr>
            <a:endParaRPr/>
          </a:p>
        </p:txBody>
      </p:sp>
      <p:sp>
        <p:nvSpPr>
          <p:cNvPr id="283" name="Google Shape;283;p44"/>
          <p:cNvSpPr/>
          <p:nvPr/>
        </p:nvSpPr>
        <p:spPr>
          <a:xfrm>
            <a:off x="5714800" y="5323600"/>
            <a:ext cx="2742300" cy="856000"/>
          </a:xfrm>
          <a:prstGeom prst="wedgeRoundRectCallout">
            <a:avLst>
              <a:gd name="adj1" fmla="val 42744"/>
              <a:gd name="adj2" fmla="val 64537"/>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Will assertion failure occur?</a:t>
            </a:r>
            <a:endParaRPr/>
          </a:p>
        </p:txBody>
      </p:sp>
    </p:spTree>
    <p:extLst>
      <p:ext uri="{BB962C8B-B14F-4D97-AF65-F5344CB8AC3E}">
        <p14:creationId xmlns:p14="http://schemas.microsoft.com/office/powerpoint/2010/main" val="18299532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5"/>
          <p:cNvSpPr txBox="1">
            <a:spLocks noGrp="1"/>
          </p:cNvSpPr>
          <p:nvPr>
            <p:ph type="title"/>
          </p:nvPr>
        </p:nvSpPr>
        <p:spPr>
          <a:xfrm>
            <a:off x="311700" y="421233"/>
            <a:ext cx="8520600" cy="110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We Do Logical Reasoning </a:t>
            </a:r>
            <a:endParaRPr/>
          </a:p>
        </p:txBody>
      </p:sp>
      <p:sp>
        <p:nvSpPr>
          <p:cNvPr id="289" name="Google Shape;289;p45"/>
          <p:cNvSpPr txBox="1">
            <a:spLocks noGrp="1"/>
          </p:cNvSpPr>
          <p:nvPr>
            <p:ph type="body" idx="1"/>
          </p:nvPr>
        </p:nvSpPr>
        <p:spPr>
          <a:xfrm>
            <a:off x="311700" y="1633633"/>
            <a:ext cx="3999900" cy="447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alibri"/>
                <a:ea typeface="Calibri"/>
                <a:cs typeface="Calibri"/>
                <a:sym typeface="Calibri"/>
              </a:rPr>
              <a:t>public static void func (int x, int y) {</a:t>
            </a:r>
            <a:endParaRPr sz="1800">
              <a:latin typeface="Calibri"/>
              <a:ea typeface="Calibri"/>
              <a:cs typeface="Calibri"/>
              <a:sym typeface="Calibri"/>
            </a:endParaRPr>
          </a:p>
          <a:p>
            <a:pPr marL="0" lvl="0" indent="0" algn="l" rtl="0">
              <a:spcBef>
                <a:spcPts val="0"/>
              </a:spcBef>
              <a:spcAft>
                <a:spcPts val="0"/>
              </a:spcAft>
              <a:buNone/>
            </a:pPr>
            <a:r>
              <a:rPr lang="en" sz="1800">
                <a:latin typeface="Calibri"/>
                <a:ea typeface="Calibri"/>
                <a:cs typeface="Calibri"/>
                <a:sym typeface="Calibri"/>
              </a:rPr>
              <a:t>0.  int[] array = new array [10];</a:t>
            </a:r>
            <a:endParaRPr sz="1800">
              <a:latin typeface="Calibri"/>
              <a:ea typeface="Calibri"/>
              <a:cs typeface="Calibri"/>
              <a:sym typeface="Calibri"/>
            </a:endParaRPr>
          </a:p>
          <a:p>
            <a:pPr marL="0" lvl="0" indent="0" algn="l" rtl="0">
              <a:spcBef>
                <a:spcPts val="0"/>
              </a:spcBef>
              <a:spcAft>
                <a:spcPts val="0"/>
              </a:spcAft>
              <a:buNone/>
            </a:pPr>
            <a:r>
              <a:rPr lang="en" sz="1800">
                <a:latin typeface="Calibri"/>
                <a:ea typeface="Calibri"/>
                <a:cs typeface="Calibri"/>
                <a:sym typeface="Calibri"/>
              </a:rPr>
              <a:t>1.  if (x&gt;y) {</a:t>
            </a:r>
            <a:endParaRPr sz="1800">
              <a:latin typeface="Calibri"/>
              <a:ea typeface="Calibri"/>
              <a:cs typeface="Calibri"/>
              <a:sym typeface="Calibri"/>
            </a:endParaRPr>
          </a:p>
          <a:p>
            <a:pPr marL="0" lvl="0" indent="0" algn="l" rtl="0">
              <a:spcBef>
                <a:spcPts val="0"/>
              </a:spcBef>
              <a:spcAft>
                <a:spcPts val="0"/>
              </a:spcAft>
              <a:buNone/>
            </a:pPr>
            <a:r>
              <a:rPr lang="en" sz="1800">
                <a:latin typeface="Calibri"/>
                <a:ea typeface="Calibri"/>
                <a:cs typeface="Calibri"/>
                <a:sym typeface="Calibri"/>
              </a:rPr>
              <a:t>2.         x = x + y;</a:t>
            </a:r>
            <a:endParaRPr sz="1800">
              <a:latin typeface="Calibri"/>
              <a:ea typeface="Calibri"/>
              <a:cs typeface="Calibri"/>
              <a:sym typeface="Calibri"/>
            </a:endParaRPr>
          </a:p>
          <a:p>
            <a:pPr marL="0" lvl="0" indent="0" algn="l" rtl="0">
              <a:spcBef>
                <a:spcPts val="0"/>
              </a:spcBef>
              <a:spcAft>
                <a:spcPts val="0"/>
              </a:spcAft>
              <a:buNone/>
            </a:pPr>
            <a:r>
              <a:rPr lang="en" sz="1800">
                <a:latin typeface="Calibri"/>
                <a:ea typeface="Calibri"/>
                <a:cs typeface="Calibri"/>
                <a:sym typeface="Calibri"/>
              </a:rPr>
              <a:t>3.         y = x – y;</a:t>
            </a:r>
            <a:endParaRPr sz="1800">
              <a:latin typeface="Calibri"/>
              <a:ea typeface="Calibri"/>
              <a:cs typeface="Calibri"/>
              <a:sym typeface="Calibri"/>
            </a:endParaRPr>
          </a:p>
          <a:p>
            <a:pPr marL="0" lvl="0" indent="0" algn="l" rtl="0">
              <a:spcBef>
                <a:spcPts val="0"/>
              </a:spcBef>
              <a:spcAft>
                <a:spcPts val="0"/>
              </a:spcAft>
              <a:buNone/>
            </a:pPr>
            <a:r>
              <a:rPr lang="en" sz="1800">
                <a:latin typeface="Calibri"/>
                <a:ea typeface="Calibri"/>
                <a:cs typeface="Calibri"/>
                <a:sym typeface="Calibri"/>
              </a:rPr>
              <a:t>4.         x = x – y;</a:t>
            </a:r>
            <a:endParaRPr sz="1800">
              <a:latin typeface="Calibri"/>
              <a:ea typeface="Calibri"/>
              <a:cs typeface="Calibri"/>
              <a:sym typeface="Calibri"/>
            </a:endParaRPr>
          </a:p>
          <a:p>
            <a:pPr marL="0" lvl="0" indent="0" algn="l" rtl="0">
              <a:spcBef>
                <a:spcPts val="0"/>
              </a:spcBef>
              <a:spcAft>
                <a:spcPts val="0"/>
              </a:spcAft>
              <a:buNone/>
            </a:pPr>
            <a:r>
              <a:rPr lang="en" sz="1800">
                <a:latin typeface="Calibri"/>
                <a:ea typeface="Calibri"/>
                <a:cs typeface="Calibri"/>
                <a:sym typeface="Calibri"/>
              </a:rPr>
              <a:t>5.         if (x-y&gt;0) {</a:t>
            </a:r>
            <a:endParaRPr sz="1800">
              <a:latin typeface="Calibri"/>
              <a:ea typeface="Calibri"/>
              <a:cs typeface="Calibri"/>
              <a:sym typeface="Calibri"/>
            </a:endParaRPr>
          </a:p>
          <a:p>
            <a:pPr marL="0" lvl="0" indent="0" algn="l" rtl="0">
              <a:spcBef>
                <a:spcPts val="0"/>
              </a:spcBef>
              <a:spcAft>
                <a:spcPts val="0"/>
              </a:spcAft>
              <a:buNone/>
            </a:pPr>
            <a:r>
              <a:rPr lang="en" sz="1800">
                <a:latin typeface="Calibri"/>
                <a:ea typeface="Calibri"/>
                <a:cs typeface="Calibri"/>
                <a:sym typeface="Calibri"/>
              </a:rPr>
              <a:t>6.  		array[10]=0; </a:t>
            </a:r>
            <a:endParaRPr sz="1800">
              <a:latin typeface="Calibri"/>
              <a:ea typeface="Calibri"/>
              <a:cs typeface="Calibri"/>
              <a:sym typeface="Calibri"/>
            </a:endParaRPr>
          </a:p>
          <a:p>
            <a:pPr marL="0" lvl="0" indent="0" algn="l" rtl="0">
              <a:spcBef>
                <a:spcPts val="0"/>
              </a:spcBef>
              <a:spcAft>
                <a:spcPts val="0"/>
              </a:spcAft>
              <a:buNone/>
            </a:pPr>
            <a:r>
              <a:rPr lang="en" sz="1800">
                <a:latin typeface="Calibri"/>
                <a:ea typeface="Calibri"/>
                <a:cs typeface="Calibri"/>
                <a:sym typeface="Calibri"/>
              </a:rPr>
              <a:t>7.         }</a:t>
            </a:r>
            <a:endParaRPr sz="1800">
              <a:latin typeface="Calibri"/>
              <a:ea typeface="Calibri"/>
              <a:cs typeface="Calibri"/>
              <a:sym typeface="Calibri"/>
            </a:endParaRPr>
          </a:p>
          <a:p>
            <a:pPr marL="0" lvl="0" indent="0" algn="l" rtl="0">
              <a:spcBef>
                <a:spcPts val="0"/>
              </a:spcBef>
              <a:spcAft>
                <a:spcPts val="0"/>
              </a:spcAft>
              <a:buNone/>
            </a:pPr>
            <a:r>
              <a:rPr lang="en" sz="1800">
                <a:latin typeface="Calibri"/>
                <a:ea typeface="Calibri"/>
                <a:cs typeface="Calibri"/>
                <a:sym typeface="Calibri"/>
              </a:rPr>
              <a:t>8. }</a:t>
            </a:r>
            <a:endParaRPr sz="1800">
              <a:latin typeface="Calibri"/>
              <a:ea typeface="Calibri"/>
              <a:cs typeface="Calibri"/>
              <a:sym typeface="Calibri"/>
            </a:endParaRPr>
          </a:p>
          <a:p>
            <a:pPr marL="0" lvl="0" indent="0" algn="l" rtl="0">
              <a:lnSpc>
                <a:spcPct val="100000"/>
              </a:lnSpc>
              <a:spcBef>
                <a:spcPts val="0"/>
              </a:spcBef>
              <a:spcAft>
                <a:spcPts val="0"/>
              </a:spcAft>
              <a:buNone/>
            </a:pPr>
            <a:endParaRPr/>
          </a:p>
          <a:p>
            <a:pPr marL="0" lvl="0" indent="88900" algn="l" rtl="0">
              <a:spcBef>
                <a:spcPts val="0"/>
              </a:spcBef>
              <a:spcAft>
                <a:spcPts val="1600"/>
              </a:spcAft>
              <a:buNone/>
            </a:pPr>
            <a:endParaRPr/>
          </a:p>
        </p:txBody>
      </p:sp>
      <p:sp>
        <p:nvSpPr>
          <p:cNvPr id="290" name="Google Shape;290;p45"/>
          <p:cNvSpPr/>
          <p:nvPr/>
        </p:nvSpPr>
        <p:spPr>
          <a:xfrm>
            <a:off x="5714800" y="5323600"/>
            <a:ext cx="2742300" cy="856000"/>
          </a:xfrm>
          <a:prstGeom prst="wedgeRoundRectCallout">
            <a:avLst>
              <a:gd name="adj1" fmla="val 42744"/>
              <a:gd name="adj2" fmla="val 64537"/>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Will error occur?</a:t>
            </a:r>
            <a:endParaRPr/>
          </a:p>
        </p:txBody>
      </p:sp>
    </p:spTree>
    <p:extLst>
      <p:ext uri="{BB962C8B-B14F-4D97-AF65-F5344CB8AC3E}">
        <p14:creationId xmlns:p14="http://schemas.microsoft.com/office/powerpoint/2010/main" val="20894504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6"/>
          <p:cNvSpPr txBox="1">
            <a:spLocks noGrp="1"/>
          </p:cNvSpPr>
          <p:nvPr>
            <p:ph type="title"/>
          </p:nvPr>
        </p:nvSpPr>
        <p:spPr>
          <a:xfrm>
            <a:off x="311700" y="421233"/>
            <a:ext cx="8520600" cy="110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We Do Logical Reasoning </a:t>
            </a:r>
            <a:endParaRPr/>
          </a:p>
        </p:txBody>
      </p:sp>
      <p:sp>
        <p:nvSpPr>
          <p:cNvPr id="296" name="Google Shape;296;p46"/>
          <p:cNvSpPr txBox="1">
            <a:spLocks noGrp="1"/>
          </p:cNvSpPr>
          <p:nvPr>
            <p:ph type="body" idx="1"/>
          </p:nvPr>
        </p:nvSpPr>
        <p:spPr>
          <a:xfrm>
            <a:off x="311700" y="1633633"/>
            <a:ext cx="3999900" cy="447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Calibri"/>
                <a:ea typeface="Calibri"/>
                <a:cs typeface="Calibri"/>
                <a:sym typeface="Calibri"/>
              </a:rPr>
              <a:t>public static void func (int x, int y) {</a:t>
            </a:r>
            <a:endParaRPr sz="1800" dirty="0">
              <a:latin typeface="Calibri"/>
              <a:ea typeface="Calibri"/>
              <a:cs typeface="Calibri"/>
              <a:sym typeface="Calibri"/>
            </a:endParaRPr>
          </a:p>
          <a:p>
            <a:pPr marL="0" lvl="0" indent="0" algn="l" rtl="0">
              <a:spcBef>
                <a:spcPts val="0"/>
              </a:spcBef>
              <a:spcAft>
                <a:spcPts val="0"/>
              </a:spcAft>
              <a:buNone/>
            </a:pPr>
            <a:r>
              <a:rPr lang="en" sz="1800" dirty="0">
                <a:latin typeface="Calibri"/>
                <a:ea typeface="Calibri"/>
                <a:cs typeface="Calibri"/>
                <a:sym typeface="Calibri"/>
              </a:rPr>
              <a:t>0.  int[] array = new array [10];</a:t>
            </a:r>
            <a:endParaRPr sz="1800" dirty="0">
              <a:latin typeface="Calibri"/>
              <a:ea typeface="Calibri"/>
              <a:cs typeface="Calibri"/>
              <a:sym typeface="Calibri"/>
            </a:endParaRPr>
          </a:p>
          <a:p>
            <a:pPr marL="0" lvl="0" indent="0" algn="l" rtl="0">
              <a:spcBef>
                <a:spcPts val="0"/>
              </a:spcBef>
              <a:spcAft>
                <a:spcPts val="0"/>
              </a:spcAft>
              <a:buNone/>
            </a:pPr>
            <a:r>
              <a:rPr lang="en" sz="1800" dirty="0">
                <a:latin typeface="Calibri"/>
                <a:ea typeface="Calibri"/>
                <a:cs typeface="Calibri"/>
                <a:sym typeface="Calibri"/>
              </a:rPr>
              <a:t>1.  if (x&gt;y) {</a:t>
            </a:r>
            <a:endParaRPr sz="1800" dirty="0">
              <a:latin typeface="Calibri"/>
              <a:ea typeface="Calibri"/>
              <a:cs typeface="Calibri"/>
              <a:sym typeface="Calibri"/>
            </a:endParaRPr>
          </a:p>
          <a:p>
            <a:pPr marL="0" lvl="0" indent="0" algn="l" rtl="0">
              <a:spcBef>
                <a:spcPts val="0"/>
              </a:spcBef>
              <a:spcAft>
                <a:spcPts val="0"/>
              </a:spcAft>
              <a:buNone/>
            </a:pPr>
            <a:r>
              <a:rPr lang="en" sz="1800" dirty="0">
                <a:latin typeface="Calibri"/>
                <a:ea typeface="Calibri"/>
                <a:cs typeface="Calibri"/>
                <a:sym typeface="Calibri"/>
              </a:rPr>
              <a:t>2.         x = x + y;</a:t>
            </a:r>
            <a:endParaRPr sz="1800" dirty="0">
              <a:latin typeface="Calibri"/>
              <a:ea typeface="Calibri"/>
              <a:cs typeface="Calibri"/>
              <a:sym typeface="Calibri"/>
            </a:endParaRPr>
          </a:p>
          <a:p>
            <a:pPr marL="0" lvl="0" indent="0" algn="l" rtl="0">
              <a:spcBef>
                <a:spcPts val="0"/>
              </a:spcBef>
              <a:spcAft>
                <a:spcPts val="0"/>
              </a:spcAft>
              <a:buNone/>
            </a:pPr>
            <a:r>
              <a:rPr lang="en" sz="1800" dirty="0">
                <a:latin typeface="Calibri"/>
                <a:ea typeface="Calibri"/>
                <a:cs typeface="Calibri"/>
                <a:sym typeface="Calibri"/>
              </a:rPr>
              <a:t>3.         y = x – y;</a:t>
            </a:r>
            <a:endParaRPr sz="1800" dirty="0">
              <a:latin typeface="Calibri"/>
              <a:ea typeface="Calibri"/>
              <a:cs typeface="Calibri"/>
              <a:sym typeface="Calibri"/>
            </a:endParaRPr>
          </a:p>
          <a:p>
            <a:pPr marL="0" lvl="0" indent="0" algn="l" rtl="0">
              <a:spcBef>
                <a:spcPts val="0"/>
              </a:spcBef>
              <a:spcAft>
                <a:spcPts val="0"/>
              </a:spcAft>
              <a:buNone/>
            </a:pPr>
            <a:r>
              <a:rPr lang="en" sz="1800" dirty="0">
                <a:latin typeface="Calibri"/>
                <a:ea typeface="Calibri"/>
                <a:cs typeface="Calibri"/>
                <a:sym typeface="Calibri"/>
              </a:rPr>
              <a:t>4.         x = x – y;</a:t>
            </a:r>
            <a:endParaRPr sz="1800" dirty="0">
              <a:latin typeface="Calibri"/>
              <a:ea typeface="Calibri"/>
              <a:cs typeface="Calibri"/>
              <a:sym typeface="Calibri"/>
            </a:endParaRPr>
          </a:p>
          <a:p>
            <a:pPr marL="0" lvl="0" indent="0" algn="l" rtl="0">
              <a:spcBef>
                <a:spcPts val="0"/>
              </a:spcBef>
              <a:spcAft>
                <a:spcPts val="0"/>
              </a:spcAft>
              <a:buNone/>
            </a:pPr>
            <a:r>
              <a:rPr lang="en" sz="1800" dirty="0">
                <a:latin typeface="Calibri"/>
                <a:ea typeface="Calibri"/>
                <a:cs typeface="Calibri"/>
                <a:sym typeface="Calibri"/>
              </a:rPr>
              <a:t>5.         if (x-y&gt;0) {</a:t>
            </a:r>
            <a:endParaRPr sz="1800" dirty="0">
              <a:latin typeface="Calibri"/>
              <a:ea typeface="Calibri"/>
              <a:cs typeface="Calibri"/>
              <a:sym typeface="Calibri"/>
            </a:endParaRPr>
          </a:p>
          <a:p>
            <a:pPr marL="0" lvl="0" indent="0" algn="l" rtl="0">
              <a:spcBef>
                <a:spcPts val="0"/>
              </a:spcBef>
              <a:spcAft>
                <a:spcPts val="0"/>
              </a:spcAft>
              <a:buNone/>
            </a:pPr>
            <a:r>
              <a:rPr lang="en" sz="1800" dirty="0">
                <a:solidFill>
                  <a:srgbClr val="FF0000"/>
                </a:solidFill>
                <a:latin typeface="Calibri"/>
                <a:ea typeface="Calibri"/>
                <a:cs typeface="Calibri"/>
                <a:sym typeface="Calibri"/>
              </a:rPr>
              <a:t>6.  		array[10]=0;</a:t>
            </a:r>
            <a:endParaRPr sz="1800" dirty="0">
              <a:solidFill>
                <a:srgbClr val="FF0000"/>
              </a:solidFill>
              <a:latin typeface="Calibri"/>
              <a:ea typeface="Calibri"/>
              <a:cs typeface="Calibri"/>
              <a:sym typeface="Calibri"/>
            </a:endParaRPr>
          </a:p>
          <a:p>
            <a:pPr marL="0" lvl="0" indent="0" algn="l" rtl="0">
              <a:spcBef>
                <a:spcPts val="0"/>
              </a:spcBef>
              <a:spcAft>
                <a:spcPts val="0"/>
              </a:spcAft>
              <a:buNone/>
            </a:pPr>
            <a:r>
              <a:rPr lang="en" sz="1800" dirty="0">
                <a:latin typeface="Calibri"/>
                <a:ea typeface="Calibri"/>
                <a:cs typeface="Calibri"/>
                <a:sym typeface="Calibri"/>
              </a:rPr>
              <a:t>7.         }</a:t>
            </a:r>
            <a:endParaRPr sz="1800" dirty="0">
              <a:latin typeface="Calibri"/>
              <a:ea typeface="Calibri"/>
              <a:cs typeface="Calibri"/>
              <a:sym typeface="Calibri"/>
            </a:endParaRPr>
          </a:p>
          <a:p>
            <a:pPr marL="0" lvl="0" indent="0" algn="l" rtl="0">
              <a:spcBef>
                <a:spcPts val="0"/>
              </a:spcBef>
              <a:spcAft>
                <a:spcPts val="0"/>
              </a:spcAft>
              <a:buNone/>
            </a:pPr>
            <a:r>
              <a:rPr lang="en" sz="1800" dirty="0">
                <a:latin typeface="Calibri"/>
                <a:ea typeface="Calibri"/>
                <a:cs typeface="Calibri"/>
                <a:sym typeface="Calibri"/>
              </a:rPr>
              <a:t>8. }</a:t>
            </a:r>
            <a:endParaRPr sz="1800" dirty="0">
              <a:latin typeface="Calibri"/>
              <a:ea typeface="Calibri"/>
              <a:cs typeface="Calibri"/>
              <a:sym typeface="Calibri"/>
            </a:endParaRPr>
          </a:p>
          <a:p>
            <a:pPr marL="0" lvl="0" indent="0" algn="l" rtl="0">
              <a:lnSpc>
                <a:spcPct val="100000"/>
              </a:lnSpc>
              <a:spcBef>
                <a:spcPts val="0"/>
              </a:spcBef>
              <a:spcAft>
                <a:spcPts val="0"/>
              </a:spcAft>
              <a:buNone/>
            </a:pPr>
            <a:endParaRPr dirty="0"/>
          </a:p>
          <a:p>
            <a:pPr marL="0" lvl="0" indent="88900" algn="l" rtl="0">
              <a:spcBef>
                <a:spcPts val="0"/>
              </a:spcBef>
              <a:spcAft>
                <a:spcPts val="1600"/>
              </a:spcAft>
              <a:buNone/>
            </a:pPr>
            <a:endParaRPr dirty="0"/>
          </a:p>
        </p:txBody>
      </p:sp>
      <p:pic>
        <p:nvPicPr>
          <p:cNvPr id="297" name="Google Shape;297;p46"/>
          <p:cNvPicPr preferRelativeResize="0"/>
          <p:nvPr/>
        </p:nvPicPr>
        <p:blipFill>
          <a:blip r:embed="rId3">
            <a:alphaModFix/>
          </a:blip>
          <a:stretch>
            <a:fillRect/>
          </a:stretch>
        </p:blipFill>
        <p:spPr>
          <a:xfrm>
            <a:off x="5676550" y="1633634"/>
            <a:ext cx="1918646" cy="4921967"/>
          </a:xfrm>
          <a:prstGeom prst="rect">
            <a:avLst/>
          </a:prstGeom>
          <a:noFill/>
          <a:ln>
            <a:noFill/>
          </a:ln>
        </p:spPr>
      </p:pic>
    </p:spTree>
    <p:extLst>
      <p:ext uri="{BB962C8B-B14F-4D97-AF65-F5344CB8AC3E}">
        <p14:creationId xmlns:p14="http://schemas.microsoft.com/office/powerpoint/2010/main" val="30934201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7"/>
          <p:cNvSpPr txBox="1">
            <a:spLocks noGrp="1"/>
          </p:cNvSpPr>
          <p:nvPr>
            <p:ph type="title"/>
          </p:nvPr>
        </p:nvSpPr>
        <p:spPr>
          <a:xfrm>
            <a:off x="311700" y="421233"/>
            <a:ext cx="8520600" cy="110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We Do Logical Reasoning </a:t>
            </a:r>
            <a:endParaRPr/>
          </a:p>
        </p:txBody>
      </p:sp>
      <p:sp>
        <p:nvSpPr>
          <p:cNvPr id="303" name="Google Shape;303;p47"/>
          <p:cNvSpPr txBox="1">
            <a:spLocks noGrp="1"/>
          </p:cNvSpPr>
          <p:nvPr>
            <p:ph type="body" idx="1"/>
          </p:nvPr>
        </p:nvSpPr>
        <p:spPr>
          <a:xfrm>
            <a:off x="311700" y="1633633"/>
            <a:ext cx="3999900" cy="44720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sz="1800" dirty="0">
                <a:latin typeface="Calibri"/>
                <a:ea typeface="Calibri"/>
                <a:cs typeface="Calibri"/>
                <a:sym typeface="Calibri"/>
              </a:rPr>
              <a:t>Error occurs if and only if the following path condition is satisfiable:</a:t>
            </a:r>
            <a:endParaRPr sz="1800" dirty="0">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100"/>
              <a:buFont typeface="Arial"/>
              <a:buNone/>
            </a:pPr>
            <a:r>
              <a:rPr lang="en" sz="1800" dirty="0">
                <a:latin typeface="Calibri"/>
                <a:ea typeface="Calibri"/>
                <a:cs typeface="Calibri"/>
                <a:sym typeface="Calibri"/>
              </a:rPr>
              <a:t>x1 &gt; y1 &amp;&amp;</a:t>
            </a:r>
            <a:endParaRPr sz="1800" dirty="0">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100"/>
              <a:buFont typeface="Arial"/>
              <a:buNone/>
            </a:pPr>
            <a:r>
              <a:rPr lang="en" sz="1800" dirty="0">
                <a:latin typeface="Calibri"/>
                <a:ea typeface="Calibri"/>
                <a:cs typeface="Calibri"/>
                <a:sym typeface="Calibri"/>
              </a:rPr>
              <a:t>x2=x1 &amp;&amp; y2 = y1 &amp;&amp;</a:t>
            </a:r>
            <a:endParaRPr sz="1800" dirty="0">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100"/>
              <a:buFont typeface="Arial"/>
              <a:buNone/>
            </a:pPr>
            <a:r>
              <a:rPr lang="en" sz="1800" dirty="0">
                <a:latin typeface="Calibri"/>
                <a:ea typeface="Calibri"/>
                <a:cs typeface="Calibri"/>
                <a:sym typeface="Calibri"/>
              </a:rPr>
              <a:t>x3=x2+y2 &amp;&amp; y3 = y2 &amp;&amp;</a:t>
            </a:r>
            <a:endParaRPr sz="1800" dirty="0">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100"/>
              <a:buFont typeface="Arial"/>
              <a:buNone/>
            </a:pPr>
            <a:r>
              <a:rPr lang="en" sz="1800" dirty="0">
                <a:latin typeface="Calibri"/>
                <a:ea typeface="Calibri"/>
                <a:cs typeface="Calibri"/>
                <a:sym typeface="Calibri"/>
              </a:rPr>
              <a:t>x4=x3 &amp;&amp; y4=x3-y3 &amp;&amp;</a:t>
            </a:r>
            <a:endParaRPr sz="1800" dirty="0">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100"/>
              <a:buFont typeface="Arial"/>
              <a:buNone/>
            </a:pPr>
            <a:r>
              <a:rPr lang="en" sz="1800" dirty="0">
                <a:latin typeface="Calibri"/>
                <a:ea typeface="Calibri"/>
                <a:cs typeface="Calibri"/>
                <a:sym typeface="Calibri"/>
              </a:rPr>
              <a:t>x5=x4-y4 &amp;&amp; y5=y4 &amp;&amp;</a:t>
            </a:r>
            <a:endParaRPr sz="1800" dirty="0">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100"/>
              <a:buFont typeface="Arial"/>
              <a:buNone/>
            </a:pPr>
            <a:r>
              <a:rPr lang="en" sz="1800" dirty="0">
                <a:latin typeface="Calibri"/>
                <a:ea typeface="Calibri"/>
                <a:cs typeface="Calibri"/>
                <a:sym typeface="Calibri"/>
              </a:rPr>
              <a:t>x5-y5&gt;0 </a:t>
            </a:r>
            <a:endParaRPr lang="en-US" sz="1800" dirty="0">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100"/>
              <a:buFont typeface="Arial"/>
              <a:buNone/>
            </a:pPr>
            <a:endParaRPr lang="en-US" sz="1800" dirty="0">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100"/>
              <a:buFont typeface="Arial"/>
              <a:buNone/>
            </a:pPr>
            <a:endParaRPr lang="en-US" sz="1800" dirty="0">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100"/>
              <a:buFont typeface="Arial"/>
              <a:buNone/>
            </a:pPr>
            <a:r>
              <a:rPr lang="en-US" sz="1600" i="1" dirty="0">
                <a:solidFill>
                  <a:srgbClr val="0000FF"/>
                </a:solidFill>
                <a:latin typeface="Calibri"/>
                <a:ea typeface="Calibri"/>
                <a:cs typeface="Calibri"/>
                <a:sym typeface="Calibri"/>
              </a:rPr>
              <a:t>xi = value of “x” immediately before node “</a:t>
            </a:r>
            <a:r>
              <a:rPr lang="en-US" sz="1600" i="1" dirty="0" err="1">
                <a:solidFill>
                  <a:srgbClr val="0000FF"/>
                </a:solidFill>
                <a:latin typeface="Calibri"/>
                <a:ea typeface="Calibri"/>
                <a:cs typeface="Calibri"/>
                <a:sym typeface="Calibri"/>
              </a:rPr>
              <a:t>i</a:t>
            </a:r>
            <a:r>
              <a:rPr lang="en-US" sz="1600" i="1" dirty="0">
                <a:solidFill>
                  <a:srgbClr val="0000FF"/>
                </a:solidFill>
                <a:latin typeface="Calibri"/>
                <a:ea typeface="Calibri"/>
                <a:cs typeface="Calibri"/>
                <a:sym typeface="Calibri"/>
              </a:rPr>
              <a:t>”</a:t>
            </a:r>
          </a:p>
          <a:p>
            <a:pPr marL="0" indent="0">
              <a:buClr>
                <a:srgbClr val="000000"/>
              </a:buClr>
              <a:buSzPts val="1100"/>
              <a:buNone/>
            </a:pPr>
            <a:r>
              <a:rPr lang="en-US" sz="1600" i="1" dirty="0" err="1">
                <a:solidFill>
                  <a:srgbClr val="0000FF"/>
                </a:solidFill>
                <a:latin typeface="Calibri"/>
                <a:ea typeface="Calibri"/>
                <a:cs typeface="Calibri"/>
                <a:sym typeface="Calibri"/>
              </a:rPr>
              <a:t>yi</a:t>
            </a:r>
            <a:r>
              <a:rPr lang="en-US" sz="1600" i="1" dirty="0">
                <a:solidFill>
                  <a:srgbClr val="0000FF"/>
                </a:solidFill>
                <a:latin typeface="Calibri"/>
                <a:ea typeface="Calibri"/>
                <a:cs typeface="Calibri"/>
                <a:sym typeface="Calibri"/>
              </a:rPr>
              <a:t> = value of “y” immediately before node “</a:t>
            </a:r>
            <a:r>
              <a:rPr lang="en-US" sz="1600" i="1" dirty="0" err="1">
                <a:solidFill>
                  <a:srgbClr val="0000FF"/>
                </a:solidFill>
                <a:latin typeface="Calibri"/>
                <a:ea typeface="Calibri"/>
                <a:cs typeface="Calibri"/>
                <a:sym typeface="Calibri"/>
              </a:rPr>
              <a:t>i</a:t>
            </a:r>
            <a:r>
              <a:rPr lang="en-US" sz="1600" i="1" dirty="0">
                <a:solidFill>
                  <a:srgbClr val="0000FF"/>
                </a:solidFill>
                <a:latin typeface="Calibri"/>
                <a:ea typeface="Calibri"/>
                <a:cs typeface="Calibri"/>
                <a:sym typeface="Calibri"/>
              </a:rPr>
              <a:t>”</a:t>
            </a:r>
          </a:p>
          <a:p>
            <a:pPr marL="0" marR="0" lvl="0" indent="0" algn="l" rtl="0">
              <a:lnSpc>
                <a:spcPct val="115000"/>
              </a:lnSpc>
              <a:spcBef>
                <a:spcPts val="0"/>
              </a:spcBef>
              <a:spcAft>
                <a:spcPts val="0"/>
              </a:spcAft>
              <a:buClr>
                <a:srgbClr val="000000"/>
              </a:buClr>
              <a:buSzPts val="1100"/>
              <a:buFont typeface="Arial"/>
              <a:buNone/>
            </a:pPr>
            <a:endParaRPr sz="1800" i="1" dirty="0">
              <a:solidFill>
                <a:srgbClr val="0000FF"/>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100"/>
              <a:buFont typeface="Arial"/>
              <a:buNone/>
            </a:pPr>
            <a:endParaRPr sz="1800" dirty="0">
              <a:latin typeface="Calibri"/>
              <a:ea typeface="Calibri"/>
              <a:cs typeface="Calibri"/>
              <a:sym typeface="Calibri"/>
            </a:endParaRPr>
          </a:p>
          <a:p>
            <a:pPr marL="0" marR="0" lvl="0" indent="0" algn="l" rtl="0">
              <a:lnSpc>
                <a:spcPct val="115000"/>
              </a:lnSpc>
              <a:spcBef>
                <a:spcPts val="0"/>
              </a:spcBef>
              <a:spcAft>
                <a:spcPts val="0"/>
              </a:spcAft>
              <a:buNone/>
            </a:pPr>
            <a:endParaRPr sz="1800" dirty="0">
              <a:latin typeface="Calibri"/>
              <a:ea typeface="Calibri"/>
              <a:cs typeface="Calibri"/>
              <a:sym typeface="Calibri"/>
            </a:endParaRPr>
          </a:p>
        </p:txBody>
      </p:sp>
      <p:pic>
        <p:nvPicPr>
          <p:cNvPr id="304" name="Google Shape;304;p47"/>
          <p:cNvPicPr preferRelativeResize="0"/>
          <p:nvPr/>
        </p:nvPicPr>
        <p:blipFill>
          <a:blip r:embed="rId3">
            <a:alphaModFix/>
          </a:blip>
          <a:stretch>
            <a:fillRect/>
          </a:stretch>
        </p:blipFill>
        <p:spPr>
          <a:xfrm>
            <a:off x="5676550" y="1633634"/>
            <a:ext cx="1918646" cy="4921967"/>
          </a:xfrm>
          <a:prstGeom prst="rect">
            <a:avLst/>
          </a:prstGeom>
          <a:noFill/>
          <a:ln>
            <a:noFill/>
          </a:ln>
        </p:spPr>
      </p:pic>
    </p:spTree>
    <p:extLst>
      <p:ext uri="{BB962C8B-B14F-4D97-AF65-F5344CB8AC3E}">
        <p14:creationId xmlns:p14="http://schemas.microsoft.com/office/powerpoint/2010/main" val="15530584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9"/>
          <p:cNvSpPr txBox="1">
            <a:spLocks noGrp="1"/>
          </p:cNvSpPr>
          <p:nvPr>
            <p:ph type="title"/>
          </p:nvPr>
        </p:nvSpPr>
        <p:spPr>
          <a:xfrm>
            <a:off x="311700" y="421233"/>
            <a:ext cx="8520600" cy="110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Constraint Solving</a:t>
            </a:r>
            <a:endParaRPr/>
          </a:p>
        </p:txBody>
      </p:sp>
      <p:sp>
        <p:nvSpPr>
          <p:cNvPr id="316" name="Google Shape;316;p49"/>
          <p:cNvSpPr txBox="1">
            <a:spLocks noGrp="1"/>
          </p:cNvSpPr>
          <p:nvPr>
            <p:ph type="body" idx="1"/>
          </p:nvPr>
        </p:nvSpPr>
        <p:spPr>
          <a:xfrm>
            <a:off x="311700" y="1633633"/>
            <a:ext cx="8520600" cy="447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How do we efficiently know whether the following constraint is satisfiable or not? </a:t>
            </a:r>
            <a:endParaRPr dirty="0"/>
          </a:p>
          <a:p>
            <a:pPr marL="0" lvl="0" indent="0" algn="l" rtl="0">
              <a:spcBef>
                <a:spcPts val="1600"/>
              </a:spcBef>
              <a:spcAft>
                <a:spcPts val="0"/>
              </a:spcAft>
              <a:buClr>
                <a:schemeClr val="dk1"/>
              </a:buClr>
              <a:buSzPts val="1100"/>
              <a:buFont typeface="Arial"/>
              <a:buNone/>
            </a:pPr>
            <a:r>
              <a:rPr lang="en" dirty="0">
                <a:latin typeface="Calibri"/>
                <a:ea typeface="Calibri"/>
                <a:cs typeface="Calibri"/>
                <a:sym typeface="Calibri"/>
              </a:rPr>
              <a:t>x1 &gt; y1 &amp;&amp;</a:t>
            </a:r>
            <a:endParaRPr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dirty="0">
                <a:latin typeface="Calibri"/>
                <a:ea typeface="Calibri"/>
                <a:cs typeface="Calibri"/>
                <a:sym typeface="Calibri"/>
              </a:rPr>
              <a:t>x2=x1 &amp;&amp; y2 = y1 &amp;&amp;</a:t>
            </a:r>
            <a:endParaRPr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dirty="0">
                <a:latin typeface="Calibri"/>
                <a:ea typeface="Calibri"/>
                <a:cs typeface="Calibri"/>
                <a:sym typeface="Calibri"/>
              </a:rPr>
              <a:t>x3=x2+y2 &amp;&amp; y3 = y2 &amp;&amp;</a:t>
            </a:r>
            <a:endParaRPr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dirty="0">
                <a:latin typeface="Calibri"/>
                <a:ea typeface="Calibri"/>
                <a:cs typeface="Calibri"/>
                <a:sym typeface="Calibri"/>
              </a:rPr>
              <a:t>x4=x3 &amp;&amp; y4=x3-y3 &amp;&amp;</a:t>
            </a:r>
            <a:endParaRPr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dirty="0">
                <a:latin typeface="Calibri"/>
                <a:ea typeface="Calibri"/>
                <a:cs typeface="Calibri"/>
                <a:sym typeface="Calibri"/>
              </a:rPr>
              <a:t>x5=x4-y4 &amp;&amp; y5=y4 &amp;&amp;</a:t>
            </a:r>
            <a:endParaRPr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dirty="0">
                <a:latin typeface="Calibri"/>
                <a:ea typeface="Calibri"/>
                <a:cs typeface="Calibri"/>
                <a:sym typeface="Calibri"/>
              </a:rPr>
              <a:t>x5-y5&gt;0 </a:t>
            </a:r>
            <a:endParaRPr dirty="0">
              <a:latin typeface="Calibri"/>
              <a:ea typeface="Calibri"/>
              <a:cs typeface="Calibri"/>
              <a:sym typeface="Calibri"/>
            </a:endParaRPr>
          </a:p>
          <a:p>
            <a:pPr marL="0" lvl="0" indent="0" algn="l" rtl="0">
              <a:spcBef>
                <a:spcPts val="0"/>
              </a:spcBef>
              <a:spcAft>
                <a:spcPts val="1600"/>
              </a:spcAft>
              <a:buNone/>
            </a:pPr>
            <a:endParaRPr dirty="0"/>
          </a:p>
        </p:txBody>
      </p:sp>
      <p:sp>
        <p:nvSpPr>
          <p:cNvPr id="317" name="Google Shape;317;p49"/>
          <p:cNvSpPr/>
          <p:nvPr/>
        </p:nvSpPr>
        <p:spPr>
          <a:xfrm>
            <a:off x="5714800" y="5323600"/>
            <a:ext cx="2742300" cy="856000"/>
          </a:xfrm>
          <a:prstGeom prst="wedgeRoundRectCallout">
            <a:avLst>
              <a:gd name="adj1" fmla="val 42744"/>
              <a:gd name="adj2" fmla="val 64537"/>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We use automatic constraint solvers. </a:t>
            </a:r>
            <a:endParaRPr/>
          </a:p>
        </p:txBody>
      </p:sp>
    </p:spTree>
    <p:extLst>
      <p:ext uri="{BB962C8B-B14F-4D97-AF65-F5344CB8AC3E}">
        <p14:creationId xmlns:p14="http://schemas.microsoft.com/office/powerpoint/2010/main" val="23505856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Text Placeholder 2"/>
          <p:cNvSpPr>
            <a:spLocks noGrp="1"/>
          </p:cNvSpPr>
          <p:nvPr>
            <p:ph type="body" idx="1"/>
          </p:nvPr>
        </p:nvSpPr>
        <p:spPr/>
        <p:txBody>
          <a:bodyPr/>
          <a:lstStyle/>
          <a:p>
            <a:r>
              <a:rPr lang="en-US" dirty="0"/>
              <a:t>Go to </a:t>
            </a:r>
            <a:r>
              <a:rPr lang="en-US" dirty="0">
                <a:solidFill>
                  <a:srgbClr val="0000FF"/>
                </a:solidFill>
              </a:rPr>
              <a:t>https://rise4fun.com/Z3</a:t>
            </a:r>
          </a:p>
          <a:p>
            <a:r>
              <a:rPr lang="en-US" dirty="0"/>
              <a:t>Load logical_reasoning.z3 in the box and see the result</a:t>
            </a:r>
          </a:p>
          <a:p>
            <a:r>
              <a:rPr lang="en-US" dirty="0"/>
              <a:t>Now change the last assertion to enforce x5 &lt;= y5</a:t>
            </a:r>
          </a:p>
          <a:p>
            <a:r>
              <a:rPr lang="en-US" dirty="0"/>
              <a:t>Add </a:t>
            </a:r>
            <a:r>
              <a:rPr lang="en-US" dirty="0">
                <a:solidFill>
                  <a:srgbClr val="0000FF"/>
                </a:solidFill>
              </a:rPr>
              <a:t>(get-model) </a:t>
            </a:r>
            <a:r>
              <a:rPr lang="en-US" dirty="0">
                <a:solidFill>
                  <a:schemeClr val="tx1"/>
                </a:solidFill>
              </a:rPr>
              <a:t>before the </a:t>
            </a:r>
            <a:r>
              <a:rPr lang="en-US" dirty="0">
                <a:solidFill>
                  <a:srgbClr val="0000FF"/>
                </a:solidFill>
              </a:rPr>
              <a:t>(exit)</a:t>
            </a:r>
          </a:p>
          <a:p>
            <a:r>
              <a:rPr lang="en-US" dirty="0">
                <a:solidFill>
                  <a:srgbClr val="000000"/>
                </a:solidFill>
              </a:rPr>
              <a:t>Discuss the results</a:t>
            </a:r>
          </a:p>
        </p:txBody>
      </p:sp>
    </p:spTree>
    <p:extLst>
      <p:ext uri="{BB962C8B-B14F-4D97-AF65-F5344CB8AC3E}">
        <p14:creationId xmlns:p14="http://schemas.microsoft.com/office/powerpoint/2010/main" val="4001629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8"/>
          <p:cNvSpPr txBox="1">
            <a:spLocks noGrp="1"/>
          </p:cNvSpPr>
          <p:nvPr>
            <p:ph type="title"/>
          </p:nvPr>
        </p:nvSpPr>
        <p:spPr>
          <a:xfrm>
            <a:off x="311700" y="421233"/>
            <a:ext cx="8520600" cy="110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Symbolic Execution</a:t>
            </a:r>
            <a:endParaRPr/>
          </a:p>
        </p:txBody>
      </p:sp>
      <p:sp>
        <p:nvSpPr>
          <p:cNvPr id="310" name="Google Shape;310;p48"/>
          <p:cNvSpPr txBox="1">
            <a:spLocks noGrp="1"/>
          </p:cNvSpPr>
          <p:nvPr>
            <p:ph type="body" idx="1"/>
          </p:nvPr>
        </p:nvSpPr>
        <p:spPr>
          <a:xfrm>
            <a:off x="311700" y="1633633"/>
            <a:ext cx="8520600" cy="44720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a:t>Rather than executing a program with concrete input value, execute it with symbolic variables representing the inputs.</a:t>
            </a:r>
            <a:endParaRPr/>
          </a:p>
          <a:p>
            <a:pPr marL="457200" marR="0" lvl="0" indent="-342900" algn="l" rtl="0">
              <a:lnSpc>
                <a:spcPct val="115000"/>
              </a:lnSpc>
              <a:spcBef>
                <a:spcPts val="0"/>
              </a:spcBef>
              <a:spcAft>
                <a:spcPts val="0"/>
              </a:spcAft>
              <a:buSzPts val="1800"/>
              <a:buChar char="●"/>
            </a:pPr>
            <a:r>
              <a:rPr lang="en"/>
              <a:t>Proposed in 1976: “A System to Generate Test Data and Symbolically Execute Programs”, IEEE Transactions on Software Engineering by L. A. Clarke. </a:t>
            </a:r>
            <a:endParaRPr/>
          </a:p>
          <a:p>
            <a:pPr marL="457200" marR="0" lvl="0" indent="-342900" algn="l" rtl="0">
              <a:lnSpc>
                <a:spcPct val="115000"/>
              </a:lnSpc>
              <a:spcBef>
                <a:spcPts val="0"/>
              </a:spcBef>
              <a:spcAft>
                <a:spcPts val="0"/>
              </a:spcAft>
              <a:buSzPts val="1800"/>
              <a:buChar char="●"/>
            </a:pPr>
            <a:r>
              <a:rPr lang="en"/>
              <a:t>Popularized only in recent years due to advancement in constraint solving techniques.</a:t>
            </a:r>
            <a:endParaRPr/>
          </a:p>
          <a:p>
            <a:pPr marL="457200" marR="0" lvl="0" indent="-342900" algn="l" rtl="0">
              <a:lnSpc>
                <a:spcPct val="115000"/>
              </a:lnSpc>
              <a:spcBef>
                <a:spcPts val="0"/>
              </a:spcBef>
              <a:spcAft>
                <a:spcPts val="0"/>
              </a:spcAft>
              <a:buSzPts val="1800"/>
              <a:buChar char="●"/>
            </a:pPr>
            <a:r>
              <a:rPr lang="en"/>
              <a:t>Used for white-box fuzzing, e.g. Microsoft SAGE.</a:t>
            </a:r>
            <a:endParaRPr/>
          </a:p>
          <a:p>
            <a:pPr marL="0" marR="0" lvl="0" indent="114300" algn="l" rtl="0">
              <a:lnSpc>
                <a:spcPct val="115000"/>
              </a:lnSpc>
              <a:spcBef>
                <a:spcPts val="1600"/>
              </a:spcBef>
              <a:spcAft>
                <a:spcPts val="1600"/>
              </a:spcAft>
              <a:buNone/>
            </a:pPr>
            <a:endParaRPr/>
          </a:p>
        </p:txBody>
      </p:sp>
    </p:spTree>
    <p:extLst>
      <p:ext uri="{BB962C8B-B14F-4D97-AF65-F5344CB8AC3E}">
        <p14:creationId xmlns:p14="http://schemas.microsoft.com/office/powerpoint/2010/main" val="2161439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61"/>
          <p:cNvSpPr txBox="1">
            <a:spLocks noGrp="1"/>
          </p:cNvSpPr>
          <p:nvPr>
            <p:ph type="title"/>
          </p:nvPr>
        </p:nvSpPr>
        <p:spPr>
          <a:xfrm>
            <a:off x="311700" y="421233"/>
            <a:ext cx="8520600" cy="110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Symbolic Execution Engines </a:t>
            </a:r>
            <a:endParaRPr/>
          </a:p>
        </p:txBody>
      </p:sp>
      <p:sp>
        <p:nvSpPr>
          <p:cNvPr id="399" name="Google Shape;399;p61"/>
          <p:cNvSpPr txBox="1">
            <a:spLocks noGrp="1"/>
          </p:cNvSpPr>
          <p:nvPr>
            <p:ph type="body" idx="1"/>
          </p:nvPr>
        </p:nvSpPr>
        <p:spPr>
          <a:xfrm>
            <a:off x="311700" y="1633633"/>
            <a:ext cx="8520600" cy="4472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KLEE based on LLVM</a:t>
            </a:r>
            <a:endParaRPr/>
          </a:p>
          <a:p>
            <a:pPr marL="457200" lvl="0" indent="-342900" algn="l" rtl="0">
              <a:spcBef>
                <a:spcPts val="0"/>
              </a:spcBef>
              <a:spcAft>
                <a:spcPts val="0"/>
              </a:spcAft>
              <a:buSzPts val="1800"/>
              <a:buChar char="●"/>
            </a:pPr>
            <a:r>
              <a:rPr lang="en"/>
              <a:t>Pex from Microsoft for .NET</a:t>
            </a:r>
            <a:endParaRPr/>
          </a:p>
          <a:p>
            <a:pPr marL="457200" lvl="0" indent="-342900" algn="l" rtl="0">
              <a:spcBef>
                <a:spcPts val="0"/>
              </a:spcBef>
              <a:spcAft>
                <a:spcPts val="0"/>
              </a:spcAft>
              <a:buSzPts val="1800"/>
              <a:buChar char="●"/>
            </a:pPr>
            <a:r>
              <a:rPr lang="en"/>
              <a:t>JPF (Java Path Finder) and JDart for Java programs</a:t>
            </a:r>
            <a:endParaRPr/>
          </a:p>
          <a:p>
            <a:pPr marL="457200" lvl="0" indent="-342900" algn="l" rtl="0">
              <a:spcBef>
                <a:spcPts val="0"/>
              </a:spcBef>
              <a:spcAft>
                <a:spcPts val="0"/>
              </a:spcAft>
              <a:buSzPts val="1800"/>
              <a:buChar char="●"/>
            </a:pPr>
            <a:r>
              <a:rPr lang="en"/>
              <a:t>Jalangi2 for JavaScript</a:t>
            </a:r>
            <a:endParaRPr/>
          </a:p>
          <a:p>
            <a:pPr marL="457200" lvl="0" indent="-342900" algn="l" rtl="0">
              <a:spcBef>
                <a:spcPts val="0"/>
              </a:spcBef>
              <a:spcAft>
                <a:spcPts val="0"/>
              </a:spcAft>
              <a:buSzPts val="1800"/>
              <a:buChar char="●"/>
            </a:pPr>
            <a:r>
              <a:rPr lang="en"/>
              <a:t>Oyene for smart contracts</a:t>
            </a:r>
            <a:endParaRPr/>
          </a:p>
          <a:p>
            <a:pPr marL="0" lvl="0" indent="0" algn="l" rtl="0">
              <a:spcBef>
                <a:spcPts val="1600"/>
              </a:spcBef>
              <a:spcAft>
                <a:spcPts val="1600"/>
              </a:spcAft>
              <a:buNone/>
            </a:pPr>
            <a:endParaRPr/>
          </a:p>
        </p:txBody>
      </p:sp>
    </p:spTree>
    <p:extLst>
      <p:ext uri="{BB962C8B-B14F-4D97-AF65-F5344CB8AC3E}">
        <p14:creationId xmlns:p14="http://schemas.microsoft.com/office/powerpoint/2010/main" val="2407864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txBox="1">
            <a:spLocks noGrp="1"/>
          </p:cNvSpPr>
          <p:nvPr>
            <p:ph type="title"/>
          </p:nvPr>
        </p:nvSpPr>
        <p:spPr>
          <a:xfrm>
            <a:off x="311700" y="421233"/>
            <a:ext cx="8520600" cy="110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Example: Heartbleed</a:t>
            </a:r>
            <a:endParaRPr/>
          </a:p>
        </p:txBody>
      </p:sp>
      <p:sp>
        <p:nvSpPr>
          <p:cNvPr id="165" name="Google Shape;165;p28"/>
          <p:cNvSpPr txBox="1">
            <a:spLocks noGrp="1"/>
          </p:cNvSpPr>
          <p:nvPr>
            <p:ph type="body" idx="1"/>
          </p:nvPr>
        </p:nvSpPr>
        <p:spPr>
          <a:xfrm>
            <a:off x="311700" y="1633633"/>
            <a:ext cx="3999900" cy="44720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1300">
                <a:solidFill>
                  <a:srgbClr val="333333"/>
                </a:solidFill>
                <a:highlight>
                  <a:srgbClr val="FFFFFF"/>
                </a:highlight>
              </a:rPr>
              <a:t>The Bug: </a:t>
            </a:r>
            <a:endParaRPr sz="1300">
              <a:solidFill>
                <a:srgbClr val="333333"/>
              </a:solidFill>
              <a:highlight>
                <a:srgbClr val="FFFFFF"/>
              </a:highlight>
            </a:endParaRPr>
          </a:p>
          <a:p>
            <a:pPr marL="0" marR="0" lvl="0" indent="0" algn="l" rtl="0">
              <a:lnSpc>
                <a:spcPct val="115000"/>
              </a:lnSpc>
              <a:spcBef>
                <a:spcPts val="1600"/>
              </a:spcBef>
              <a:spcAft>
                <a:spcPts val="0"/>
              </a:spcAft>
              <a:buNone/>
            </a:pPr>
            <a:r>
              <a:rPr lang="en" sz="1200">
                <a:solidFill>
                  <a:srgbClr val="333333"/>
                </a:solidFill>
                <a:highlight>
                  <a:srgbClr val="F5F5F5"/>
                </a:highlight>
                <a:latin typeface="Verdana"/>
                <a:ea typeface="Verdana"/>
                <a:cs typeface="Verdana"/>
                <a:sym typeface="Verdana"/>
              </a:rPr>
              <a:t>memcpy(bp, pl, payload);</a:t>
            </a:r>
            <a:endParaRPr sz="1200">
              <a:solidFill>
                <a:srgbClr val="333333"/>
              </a:solidFill>
              <a:highlight>
                <a:srgbClr val="F5F5F5"/>
              </a:highlight>
              <a:latin typeface="Verdana"/>
              <a:ea typeface="Verdana"/>
              <a:cs typeface="Verdana"/>
              <a:sym typeface="Verdana"/>
            </a:endParaRPr>
          </a:p>
          <a:p>
            <a:pPr marL="0" marR="0" lvl="0" indent="0" algn="l" rtl="0">
              <a:lnSpc>
                <a:spcPct val="115000"/>
              </a:lnSpc>
              <a:spcBef>
                <a:spcPts val="1600"/>
              </a:spcBef>
              <a:spcAft>
                <a:spcPts val="0"/>
              </a:spcAft>
              <a:buNone/>
            </a:pPr>
            <a:r>
              <a:rPr lang="en" sz="1300">
                <a:solidFill>
                  <a:srgbClr val="333333"/>
                </a:solidFill>
                <a:highlight>
                  <a:srgbClr val="FFFFFF"/>
                </a:highlight>
              </a:rPr>
              <a:t>where </a:t>
            </a:r>
            <a:r>
              <a:rPr lang="en" sz="1300" b="1">
                <a:solidFill>
                  <a:srgbClr val="333333"/>
                </a:solidFill>
                <a:highlight>
                  <a:srgbClr val="FFFFFF"/>
                </a:highlight>
              </a:rPr>
              <a:t>bp</a:t>
            </a:r>
            <a:r>
              <a:rPr lang="en" sz="1300">
                <a:solidFill>
                  <a:srgbClr val="333333"/>
                </a:solidFill>
                <a:highlight>
                  <a:srgbClr val="FFFFFF"/>
                </a:highlight>
              </a:rPr>
              <a:t> is a pointer, </a:t>
            </a:r>
            <a:r>
              <a:rPr lang="en" sz="1300" b="1">
                <a:solidFill>
                  <a:srgbClr val="333333"/>
                </a:solidFill>
                <a:highlight>
                  <a:srgbClr val="FFFFFF"/>
                </a:highlight>
              </a:rPr>
              <a:t>pl</a:t>
            </a:r>
            <a:r>
              <a:rPr lang="en" sz="1300">
                <a:solidFill>
                  <a:srgbClr val="333333"/>
                </a:solidFill>
                <a:highlight>
                  <a:srgbClr val="FFFFFF"/>
                </a:highlight>
              </a:rPr>
              <a:t> is where the data the client sent as a heartbeat is, and </a:t>
            </a:r>
            <a:r>
              <a:rPr lang="en" sz="1300" b="1">
                <a:solidFill>
                  <a:srgbClr val="333333"/>
                </a:solidFill>
                <a:highlight>
                  <a:srgbClr val="FFFFFF"/>
                </a:highlight>
              </a:rPr>
              <a:t>payload</a:t>
            </a:r>
            <a:r>
              <a:rPr lang="en" sz="1300">
                <a:solidFill>
                  <a:srgbClr val="333333"/>
                </a:solidFill>
                <a:highlight>
                  <a:srgbClr val="FFFFFF"/>
                </a:highlight>
              </a:rPr>
              <a:t> is a number that says how big </a:t>
            </a:r>
            <a:r>
              <a:rPr lang="en" sz="1300" b="1">
                <a:solidFill>
                  <a:srgbClr val="333333"/>
                </a:solidFill>
                <a:highlight>
                  <a:srgbClr val="FFFFFF"/>
                </a:highlight>
              </a:rPr>
              <a:t>pl</a:t>
            </a:r>
            <a:r>
              <a:rPr lang="en" sz="1300">
                <a:solidFill>
                  <a:srgbClr val="333333"/>
                </a:solidFill>
                <a:highlight>
                  <a:srgbClr val="FFFFFF"/>
                </a:highlight>
              </a:rPr>
              <a:t> is.</a:t>
            </a:r>
            <a:endParaRPr sz="1300">
              <a:solidFill>
                <a:srgbClr val="333333"/>
              </a:solidFill>
              <a:highlight>
                <a:srgbClr val="FFFFFF"/>
              </a:highlight>
            </a:endParaRPr>
          </a:p>
          <a:p>
            <a:pPr marL="0" marR="0" lvl="0" indent="0" algn="l" rtl="0">
              <a:lnSpc>
                <a:spcPct val="115000"/>
              </a:lnSpc>
              <a:spcBef>
                <a:spcPts val="1600"/>
              </a:spcBef>
              <a:spcAft>
                <a:spcPts val="0"/>
              </a:spcAft>
              <a:buNone/>
            </a:pPr>
            <a:r>
              <a:rPr lang="en" sz="1300">
                <a:solidFill>
                  <a:srgbClr val="333333"/>
                </a:solidFill>
                <a:highlight>
                  <a:srgbClr val="FFFFFF"/>
                </a:highlight>
              </a:rPr>
              <a:t>The Fix: </a:t>
            </a:r>
            <a:endParaRPr sz="1300">
              <a:solidFill>
                <a:srgbClr val="333333"/>
              </a:solidFill>
              <a:highlight>
                <a:srgbClr val="FFFFFF"/>
              </a:highlight>
            </a:endParaRPr>
          </a:p>
          <a:p>
            <a:pPr marL="127000" marR="127000" lvl="0" indent="0" algn="l" rtl="0">
              <a:lnSpc>
                <a:spcPct val="130000"/>
              </a:lnSpc>
              <a:spcBef>
                <a:spcPts val="1600"/>
              </a:spcBef>
              <a:spcAft>
                <a:spcPts val="0"/>
              </a:spcAft>
              <a:buClr>
                <a:schemeClr val="dk1"/>
              </a:buClr>
              <a:buSzPts val="1100"/>
              <a:buFont typeface="Arial"/>
              <a:buNone/>
            </a:pPr>
            <a:r>
              <a:rPr lang="en" sz="1050" b="1">
                <a:solidFill>
                  <a:srgbClr val="008000"/>
                </a:solidFill>
                <a:highlight>
                  <a:srgbClr val="F8F9FA"/>
                </a:highlight>
                <a:latin typeface="Verdana"/>
                <a:ea typeface="Verdana"/>
                <a:cs typeface="Verdana"/>
                <a:sym typeface="Verdana"/>
              </a:rPr>
              <a:t>if</a:t>
            </a:r>
            <a:r>
              <a:rPr lang="en" sz="1050">
                <a:highlight>
                  <a:srgbClr val="F8F9FA"/>
                </a:highlight>
                <a:latin typeface="Verdana"/>
                <a:ea typeface="Verdana"/>
                <a:cs typeface="Verdana"/>
                <a:sym typeface="Verdana"/>
              </a:rPr>
              <a:t> (</a:t>
            </a:r>
            <a:r>
              <a:rPr lang="en" sz="1050">
                <a:solidFill>
                  <a:srgbClr val="666666"/>
                </a:solidFill>
                <a:highlight>
                  <a:srgbClr val="F8F9FA"/>
                </a:highlight>
                <a:latin typeface="Verdana"/>
                <a:ea typeface="Verdana"/>
                <a:cs typeface="Verdana"/>
                <a:sym typeface="Verdana"/>
              </a:rPr>
              <a:t>1</a:t>
            </a:r>
            <a:r>
              <a:rPr lang="en" sz="1050">
                <a:highlight>
                  <a:srgbClr val="F8F9FA"/>
                </a:highlight>
                <a:latin typeface="Verdana"/>
                <a:ea typeface="Verdana"/>
                <a:cs typeface="Verdana"/>
                <a:sym typeface="Verdana"/>
              </a:rPr>
              <a:t> </a:t>
            </a:r>
            <a:r>
              <a:rPr lang="en" sz="1050">
                <a:solidFill>
                  <a:srgbClr val="666666"/>
                </a:solidFill>
                <a:highlight>
                  <a:srgbClr val="F8F9FA"/>
                </a:highlight>
                <a:latin typeface="Verdana"/>
                <a:ea typeface="Verdana"/>
                <a:cs typeface="Verdana"/>
                <a:sym typeface="Verdana"/>
              </a:rPr>
              <a:t>+</a:t>
            </a:r>
            <a:r>
              <a:rPr lang="en" sz="1050">
                <a:highlight>
                  <a:srgbClr val="F8F9FA"/>
                </a:highlight>
                <a:latin typeface="Verdana"/>
                <a:ea typeface="Verdana"/>
                <a:cs typeface="Verdana"/>
                <a:sym typeface="Verdana"/>
              </a:rPr>
              <a:t> </a:t>
            </a:r>
            <a:r>
              <a:rPr lang="en" sz="1050">
                <a:solidFill>
                  <a:srgbClr val="666666"/>
                </a:solidFill>
                <a:highlight>
                  <a:srgbClr val="F8F9FA"/>
                </a:highlight>
                <a:latin typeface="Verdana"/>
                <a:ea typeface="Verdana"/>
                <a:cs typeface="Verdana"/>
                <a:sym typeface="Verdana"/>
              </a:rPr>
              <a:t>2</a:t>
            </a:r>
            <a:r>
              <a:rPr lang="en" sz="1050">
                <a:highlight>
                  <a:srgbClr val="F8F9FA"/>
                </a:highlight>
                <a:latin typeface="Verdana"/>
                <a:ea typeface="Verdana"/>
                <a:cs typeface="Verdana"/>
                <a:sym typeface="Verdana"/>
              </a:rPr>
              <a:t> </a:t>
            </a:r>
            <a:r>
              <a:rPr lang="en" sz="1050">
                <a:solidFill>
                  <a:srgbClr val="666666"/>
                </a:solidFill>
                <a:highlight>
                  <a:srgbClr val="F8F9FA"/>
                </a:highlight>
                <a:latin typeface="Verdana"/>
                <a:ea typeface="Verdana"/>
                <a:cs typeface="Verdana"/>
                <a:sym typeface="Verdana"/>
              </a:rPr>
              <a:t>+</a:t>
            </a:r>
            <a:r>
              <a:rPr lang="en" sz="1050">
                <a:highlight>
                  <a:srgbClr val="F8F9FA"/>
                </a:highlight>
                <a:latin typeface="Verdana"/>
                <a:ea typeface="Verdana"/>
                <a:cs typeface="Verdana"/>
                <a:sym typeface="Verdana"/>
              </a:rPr>
              <a:t> payload </a:t>
            </a:r>
            <a:r>
              <a:rPr lang="en" sz="1050">
                <a:solidFill>
                  <a:srgbClr val="666666"/>
                </a:solidFill>
                <a:highlight>
                  <a:srgbClr val="F8F9FA"/>
                </a:highlight>
                <a:latin typeface="Verdana"/>
                <a:ea typeface="Verdana"/>
                <a:cs typeface="Verdana"/>
                <a:sym typeface="Verdana"/>
              </a:rPr>
              <a:t>+</a:t>
            </a:r>
            <a:r>
              <a:rPr lang="en" sz="1050">
                <a:highlight>
                  <a:srgbClr val="F8F9FA"/>
                </a:highlight>
                <a:latin typeface="Verdana"/>
                <a:ea typeface="Verdana"/>
                <a:cs typeface="Verdana"/>
                <a:sym typeface="Verdana"/>
              </a:rPr>
              <a:t> </a:t>
            </a:r>
            <a:r>
              <a:rPr lang="en" sz="1050">
                <a:solidFill>
                  <a:srgbClr val="666666"/>
                </a:solidFill>
                <a:highlight>
                  <a:srgbClr val="F8F9FA"/>
                </a:highlight>
                <a:latin typeface="Verdana"/>
                <a:ea typeface="Verdana"/>
                <a:cs typeface="Verdana"/>
                <a:sym typeface="Verdana"/>
              </a:rPr>
              <a:t>16</a:t>
            </a:r>
            <a:r>
              <a:rPr lang="en" sz="1050">
                <a:highlight>
                  <a:srgbClr val="F8F9FA"/>
                </a:highlight>
                <a:latin typeface="Verdana"/>
                <a:ea typeface="Verdana"/>
                <a:cs typeface="Verdana"/>
                <a:sym typeface="Verdana"/>
              </a:rPr>
              <a:t> </a:t>
            </a:r>
            <a:r>
              <a:rPr lang="en" sz="1050">
                <a:solidFill>
                  <a:srgbClr val="666666"/>
                </a:solidFill>
                <a:highlight>
                  <a:srgbClr val="F8F9FA"/>
                </a:highlight>
                <a:latin typeface="Verdana"/>
                <a:ea typeface="Verdana"/>
                <a:cs typeface="Verdana"/>
                <a:sym typeface="Verdana"/>
              </a:rPr>
              <a:t>&gt;</a:t>
            </a:r>
            <a:r>
              <a:rPr lang="en" sz="1050">
                <a:highlight>
                  <a:srgbClr val="F8F9FA"/>
                </a:highlight>
                <a:latin typeface="Verdana"/>
                <a:ea typeface="Verdana"/>
                <a:cs typeface="Verdana"/>
                <a:sym typeface="Verdana"/>
              </a:rPr>
              <a:t> s</a:t>
            </a:r>
            <a:r>
              <a:rPr lang="en" sz="1050">
                <a:solidFill>
                  <a:srgbClr val="666666"/>
                </a:solidFill>
                <a:highlight>
                  <a:srgbClr val="F8F9FA"/>
                </a:highlight>
                <a:latin typeface="Verdana"/>
                <a:ea typeface="Verdana"/>
                <a:cs typeface="Verdana"/>
                <a:sym typeface="Verdana"/>
              </a:rPr>
              <a:t>-&gt;</a:t>
            </a:r>
            <a:r>
              <a:rPr lang="en" sz="1050">
                <a:highlight>
                  <a:srgbClr val="F8F9FA"/>
                </a:highlight>
                <a:latin typeface="Verdana"/>
                <a:ea typeface="Verdana"/>
                <a:cs typeface="Verdana"/>
                <a:sym typeface="Verdana"/>
              </a:rPr>
              <a:t>s3</a:t>
            </a:r>
            <a:r>
              <a:rPr lang="en" sz="1050">
                <a:solidFill>
                  <a:srgbClr val="666666"/>
                </a:solidFill>
                <a:highlight>
                  <a:srgbClr val="F8F9FA"/>
                </a:highlight>
                <a:latin typeface="Verdana"/>
                <a:ea typeface="Verdana"/>
                <a:cs typeface="Verdana"/>
                <a:sym typeface="Verdana"/>
              </a:rPr>
              <a:t>-&gt;</a:t>
            </a:r>
            <a:r>
              <a:rPr lang="en" sz="1050">
                <a:highlight>
                  <a:srgbClr val="F8F9FA"/>
                </a:highlight>
                <a:latin typeface="Verdana"/>
                <a:ea typeface="Verdana"/>
                <a:cs typeface="Verdana"/>
                <a:sym typeface="Verdana"/>
              </a:rPr>
              <a:t>rrec.length) </a:t>
            </a:r>
            <a:r>
              <a:rPr lang="en" sz="1050" b="1">
                <a:solidFill>
                  <a:srgbClr val="008000"/>
                </a:solidFill>
                <a:highlight>
                  <a:srgbClr val="F8F9FA"/>
                </a:highlight>
                <a:latin typeface="Verdana"/>
                <a:ea typeface="Verdana"/>
                <a:cs typeface="Verdana"/>
                <a:sym typeface="Verdana"/>
              </a:rPr>
              <a:t>return</a:t>
            </a:r>
            <a:r>
              <a:rPr lang="en" sz="1050">
                <a:highlight>
                  <a:srgbClr val="F8F9FA"/>
                </a:highlight>
                <a:latin typeface="Verdana"/>
                <a:ea typeface="Verdana"/>
                <a:cs typeface="Verdana"/>
                <a:sym typeface="Verdana"/>
              </a:rPr>
              <a:t> </a:t>
            </a:r>
            <a:r>
              <a:rPr lang="en" sz="1050">
                <a:solidFill>
                  <a:srgbClr val="666666"/>
                </a:solidFill>
                <a:highlight>
                  <a:srgbClr val="F8F9FA"/>
                </a:highlight>
                <a:latin typeface="Verdana"/>
                <a:ea typeface="Verdana"/>
                <a:cs typeface="Verdana"/>
                <a:sym typeface="Verdana"/>
              </a:rPr>
              <a:t>0</a:t>
            </a:r>
            <a:r>
              <a:rPr lang="en" sz="1050">
                <a:highlight>
                  <a:srgbClr val="F8F9FA"/>
                </a:highlight>
                <a:latin typeface="Verdana"/>
                <a:ea typeface="Verdana"/>
                <a:cs typeface="Verdana"/>
                <a:sym typeface="Verdana"/>
              </a:rPr>
              <a:t>; </a:t>
            </a:r>
            <a:r>
              <a:rPr lang="en" sz="1050" i="1">
                <a:solidFill>
                  <a:srgbClr val="408080"/>
                </a:solidFill>
                <a:highlight>
                  <a:srgbClr val="F8F9FA"/>
                </a:highlight>
                <a:latin typeface="Verdana"/>
                <a:ea typeface="Verdana"/>
                <a:cs typeface="Verdana"/>
                <a:sym typeface="Verdana"/>
              </a:rPr>
              <a:t>/* silently discard per RFC 6520 sec. 4 */</a:t>
            </a:r>
            <a:endParaRPr sz="1050" i="1">
              <a:solidFill>
                <a:srgbClr val="408080"/>
              </a:solidFill>
              <a:highlight>
                <a:srgbClr val="F8F9FA"/>
              </a:highlight>
              <a:latin typeface="Verdana"/>
              <a:ea typeface="Verdana"/>
              <a:cs typeface="Verdana"/>
              <a:sym typeface="Verdana"/>
            </a:endParaRPr>
          </a:p>
          <a:p>
            <a:pPr marL="0" marR="0" lvl="0" indent="0" algn="l" rtl="0">
              <a:lnSpc>
                <a:spcPct val="115000"/>
              </a:lnSpc>
              <a:spcBef>
                <a:spcPts val="0"/>
              </a:spcBef>
              <a:spcAft>
                <a:spcPts val="1600"/>
              </a:spcAft>
              <a:buNone/>
            </a:pPr>
            <a:endParaRPr sz="1300">
              <a:solidFill>
                <a:srgbClr val="333333"/>
              </a:solidFill>
              <a:highlight>
                <a:srgbClr val="FFFFFF"/>
              </a:highlight>
            </a:endParaRPr>
          </a:p>
        </p:txBody>
      </p:sp>
      <p:pic>
        <p:nvPicPr>
          <p:cNvPr id="166" name="Google Shape;166;p28"/>
          <p:cNvPicPr preferRelativeResize="0"/>
          <p:nvPr/>
        </p:nvPicPr>
        <p:blipFill>
          <a:blip r:embed="rId3">
            <a:alphaModFix/>
          </a:blip>
          <a:stretch>
            <a:fillRect/>
          </a:stretch>
        </p:blipFill>
        <p:spPr>
          <a:xfrm>
            <a:off x="4244650" y="1808501"/>
            <a:ext cx="4527600" cy="4122236"/>
          </a:xfrm>
          <a:prstGeom prst="rect">
            <a:avLst/>
          </a:prstGeom>
          <a:noFill/>
          <a:ln>
            <a:noFill/>
          </a:ln>
        </p:spPr>
      </p:pic>
    </p:spTree>
    <p:extLst>
      <p:ext uri="{BB962C8B-B14F-4D97-AF65-F5344CB8AC3E}">
        <p14:creationId xmlns:p14="http://schemas.microsoft.com/office/powerpoint/2010/main" val="1502642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Symbolic Execution Tree</a:t>
            </a:r>
          </a:p>
        </p:txBody>
      </p:sp>
      <p:sp>
        <p:nvSpPr>
          <p:cNvPr id="3" name="Text Placeholder 2"/>
          <p:cNvSpPr>
            <a:spLocks noGrp="1"/>
          </p:cNvSpPr>
          <p:nvPr>
            <p:ph type="body" idx="1"/>
          </p:nvPr>
        </p:nvSpPr>
        <p:spPr/>
        <p:txBody>
          <a:bodyPr>
            <a:noAutofit/>
          </a:bodyPr>
          <a:lstStyle/>
          <a:p>
            <a:r>
              <a:rPr lang="en-US" sz="2000" dirty="0"/>
              <a:t>What is Symbolic Execution</a:t>
            </a:r>
          </a:p>
          <a:p>
            <a:pPr lvl="1"/>
            <a:r>
              <a:rPr lang="en-US" sz="2000" dirty="0"/>
              <a:t>Executing a program with un-instantiated values for certain variables</a:t>
            </a:r>
          </a:p>
          <a:p>
            <a:pPr lvl="2"/>
            <a:r>
              <a:rPr lang="en-US" sz="2000" dirty="0"/>
              <a:t>E.g. input variables</a:t>
            </a:r>
          </a:p>
          <a:p>
            <a:pPr lvl="1"/>
            <a:r>
              <a:rPr lang="en-US" sz="2000" dirty="0"/>
              <a:t>Since some values are un-instantiated the execution is NOT a sequential trace any more</a:t>
            </a:r>
          </a:p>
          <a:p>
            <a:pPr lvl="1"/>
            <a:r>
              <a:rPr lang="en-US" sz="2000" dirty="0"/>
              <a:t>The symbolic execution forms a tree where each path from the root of the tree to its leaf corresponds to a unique execution path</a:t>
            </a:r>
          </a:p>
          <a:p>
            <a:pPr lvl="2"/>
            <a:r>
              <a:rPr lang="en-US" sz="2000" dirty="0"/>
              <a:t>Symbolic Execution Tree</a:t>
            </a:r>
          </a:p>
        </p:txBody>
      </p:sp>
    </p:spTree>
    <p:extLst>
      <p:ext uri="{BB962C8B-B14F-4D97-AF65-F5344CB8AC3E}">
        <p14:creationId xmlns:p14="http://schemas.microsoft.com/office/powerpoint/2010/main" val="2369755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Symbolic Execution Tree</a:t>
            </a:r>
          </a:p>
        </p:txBody>
      </p:sp>
      <p:sp>
        <p:nvSpPr>
          <p:cNvPr id="3" name="Text Placeholder 2"/>
          <p:cNvSpPr>
            <a:spLocks noGrp="1"/>
          </p:cNvSpPr>
          <p:nvPr>
            <p:ph type="body" idx="1"/>
          </p:nvPr>
        </p:nvSpPr>
        <p:spPr/>
        <p:txBody>
          <a:bodyPr>
            <a:normAutofit/>
          </a:bodyPr>
          <a:lstStyle/>
          <a:p>
            <a:pPr marL="1054100" lvl="2" indent="0">
              <a:buNone/>
            </a:pPr>
            <a:endParaRPr lang="en-US" dirty="0"/>
          </a:p>
          <a:p>
            <a:r>
              <a:rPr lang="en-US" sz="2000" dirty="0"/>
              <a:t>Purpose of Symbolic Execution</a:t>
            </a:r>
          </a:p>
          <a:p>
            <a:pPr lvl="1"/>
            <a:r>
              <a:rPr lang="en-US" sz="2000" dirty="0"/>
              <a:t>Provided enough time, it can explore all execution paths of a program</a:t>
            </a:r>
          </a:p>
          <a:p>
            <a:pPr lvl="2"/>
            <a:r>
              <a:rPr lang="en-US" sz="2000" dirty="0"/>
              <a:t>Often infeasible in practice.</a:t>
            </a:r>
          </a:p>
        </p:txBody>
      </p:sp>
      <p:sp>
        <p:nvSpPr>
          <p:cNvPr id="4" name="TextBox 3"/>
          <p:cNvSpPr txBox="1"/>
          <p:nvPr/>
        </p:nvSpPr>
        <p:spPr>
          <a:xfrm>
            <a:off x="990600" y="5688191"/>
            <a:ext cx="693420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err="1"/>
              <a:t>test_sym.c</a:t>
            </a:r>
            <a:endParaRPr lang="en-US" dirty="0"/>
          </a:p>
        </p:txBody>
      </p:sp>
    </p:spTree>
    <p:extLst>
      <p:ext uri="{BB962C8B-B14F-4D97-AF65-F5344CB8AC3E}">
        <p14:creationId xmlns:p14="http://schemas.microsoft.com/office/powerpoint/2010/main" val="40372723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Text Placeholder 2"/>
          <p:cNvSpPr>
            <a:spLocks noGrp="1"/>
          </p:cNvSpPr>
          <p:nvPr>
            <p:ph type="body" idx="1"/>
          </p:nvPr>
        </p:nvSpPr>
        <p:spPr/>
        <p:txBody>
          <a:bodyPr/>
          <a:lstStyle/>
          <a:p>
            <a:r>
              <a:rPr lang="en-US" dirty="0"/>
              <a:t>Download and install </a:t>
            </a:r>
            <a:r>
              <a:rPr lang="en-US" dirty="0" err="1"/>
              <a:t>Virtualbox</a:t>
            </a:r>
            <a:r>
              <a:rPr lang="en-US" dirty="0"/>
              <a:t> and Load the virtual machine</a:t>
            </a:r>
          </a:p>
          <a:p>
            <a:pPr lvl="1"/>
            <a:r>
              <a:rPr lang="en-US" dirty="0"/>
              <a:t>User name: </a:t>
            </a:r>
            <a:r>
              <a:rPr lang="en-US" dirty="0" err="1"/>
              <a:t>side_channel</a:t>
            </a:r>
            <a:endParaRPr lang="en-US" dirty="0"/>
          </a:p>
          <a:p>
            <a:pPr lvl="1"/>
            <a:r>
              <a:rPr lang="en-US" dirty="0"/>
              <a:t>Password: </a:t>
            </a:r>
            <a:r>
              <a:rPr lang="en-US" dirty="0" err="1"/>
              <a:t>cache_channel</a:t>
            </a:r>
            <a:endParaRPr lang="en-US" dirty="0"/>
          </a:p>
          <a:p>
            <a:pPr marL="114300" indent="0">
              <a:buNone/>
            </a:pPr>
            <a:endParaRPr lang="en-US" dirty="0"/>
          </a:p>
          <a:p>
            <a:r>
              <a:rPr lang="en-US" dirty="0"/>
              <a:t>Run KLEE</a:t>
            </a:r>
          </a:p>
          <a:p>
            <a:pPr lvl="1"/>
            <a:r>
              <a:rPr lang="en-US" dirty="0"/>
              <a:t>Open a terminal and go to the folder </a:t>
            </a:r>
            <a:r>
              <a:rPr lang="en-US" b="1" dirty="0"/>
              <a:t>50.003</a:t>
            </a:r>
            <a:r>
              <a:rPr lang="en-US" dirty="0"/>
              <a:t>.</a:t>
            </a:r>
          </a:p>
          <a:p>
            <a:pPr lvl="1"/>
            <a:r>
              <a:rPr lang="en-US" dirty="0"/>
              <a:t>Run </a:t>
            </a:r>
            <a:r>
              <a:rPr lang="en-US" b="1" i="1" dirty="0" err="1"/>
              <a:t>llvm-gcc</a:t>
            </a:r>
            <a:r>
              <a:rPr lang="en-US" b="1" i="1" dirty="0"/>
              <a:t> –emit-</a:t>
            </a:r>
            <a:r>
              <a:rPr lang="en-US" b="1" i="1" dirty="0" err="1"/>
              <a:t>llvm</a:t>
            </a:r>
            <a:r>
              <a:rPr lang="en-US" b="1" i="1" dirty="0"/>
              <a:t> –o </a:t>
            </a:r>
            <a:r>
              <a:rPr lang="en-US" b="1" i="1" dirty="0" err="1"/>
              <a:t>test_simple.bc</a:t>
            </a:r>
            <a:r>
              <a:rPr lang="en-US" b="1" i="1" dirty="0"/>
              <a:t> –c </a:t>
            </a:r>
            <a:r>
              <a:rPr lang="en-US" b="1" i="1" dirty="0" err="1"/>
              <a:t>test_simple.c</a:t>
            </a:r>
            <a:endParaRPr lang="en-US" b="1" i="1" dirty="0"/>
          </a:p>
          <a:p>
            <a:pPr lvl="1"/>
            <a:r>
              <a:rPr lang="en-US" dirty="0"/>
              <a:t>Run </a:t>
            </a:r>
            <a:r>
              <a:rPr lang="en-US" b="1" i="1" dirty="0" err="1"/>
              <a:t>klee</a:t>
            </a:r>
            <a:r>
              <a:rPr lang="en-US" b="1" i="1" dirty="0"/>
              <a:t> –write-smt2s </a:t>
            </a:r>
            <a:r>
              <a:rPr lang="en-US" b="1" i="1" dirty="0" err="1"/>
              <a:t>test_simple.bc</a:t>
            </a:r>
            <a:endParaRPr lang="en-US" b="1" i="1" dirty="0"/>
          </a:p>
          <a:p>
            <a:pPr lvl="1"/>
            <a:r>
              <a:rPr lang="en-US" dirty="0"/>
              <a:t>Investigate </a:t>
            </a:r>
            <a:r>
              <a:rPr lang="en-US" dirty="0" err="1"/>
              <a:t>klee</a:t>
            </a:r>
            <a:r>
              <a:rPr lang="en-US" dirty="0"/>
              <a:t>-last/test000*.smt2</a:t>
            </a:r>
          </a:p>
        </p:txBody>
      </p:sp>
    </p:spTree>
    <p:extLst>
      <p:ext uri="{BB962C8B-B14F-4D97-AF65-F5344CB8AC3E}">
        <p14:creationId xmlns:p14="http://schemas.microsoft.com/office/powerpoint/2010/main" val="35072543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63"/>
          <p:cNvSpPr txBox="1">
            <a:spLocks noGrp="1"/>
          </p:cNvSpPr>
          <p:nvPr>
            <p:ph type="title"/>
          </p:nvPr>
        </p:nvSpPr>
        <p:spPr>
          <a:xfrm>
            <a:off x="311700" y="421233"/>
            <a:ext cx="8520600" cy="110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Symbolic Execution: Limitation</a:t>
            </a:r>
            <a:endParaRPr/>
          </a:p>
        </p:txBody>
      </p:sp>
      <p:sp>
        <p:nvSpPr>
          <p:cNvPr id="412" name="Google Shape;412;p63"/>
          <p:cNvSpPr txBox="1">
            <a:spLocks noGrp="1"/>
          </p:cNvSpPr>
          <p:nvPr>
            <p:ph type="body" idx="1"/>
          </p:nvPr>
        </p:nvSpPr>
        <p:spPr>
          <a:xfrm>
            <a:off x="311700" y="1633633"/>
            <a:ext cx="3999900" cy="4472000"/>
          </a:xfrm>
          <a:prstGeom prst="rect">
            <a:avLst/>
          </a:prstGeom>
        </p:spPr>
        <p:txBody>
          <a:bodyPr spcFirstLastPara="1" wrap="square" lIns="91425" tIns="91425" rIns="91425" bIns="91425" anchor="t" anchorCtr="0">
            <a:noAutofit/>
          </a:bodyPr>
          <a:lstStyle/>
          <a:p>
            <a:pPr marL="0" lvl="0" indent="88900" algn="l" rtl="0">
              <a:spcBef>
                <a:spcPts val="0"/>
              </a:spcBef>
              <a:spcAft>
                <a:spcPts val="0"/>
              </a:spcAft>
              <a:buNone/>
            </a:pPr>
            <a:r>
              <a:rPr lang="en" b="1"/>
              <a:t>Path Explosion</a:t>
            </a:r>
            <a:endParaRPr/>
          </a:p>
          <a:p>
            <a:pPr marL="0" marR="0" lvl="0" indent="88900" algn="l" rtl="0">
              <a:lnSpc>
                <a:spcPct val="100000"/>
              </a:lnSpc>
              <a:spcBef>
                <a:spcPts val="1600"/>
              </a:spcBef>
              <a:spcAft>
                <a:spcPts val="0"/>
              </a:spcAft>
              <a:buNone/>
            </a:pPr>
            <a:r>
              <a:rPr lang="en"/>
              <a:t>int x = input();</a:t>
            </a:r>
            <a:endParaRPr/>
          </a:p>
          <a:p>
            <a:pPr marL="0" marR="0" lvl="0" indent="88900" algn="l" rtl="0">
              <a:lnSpc>
                <a:spcPct val="100000"/>
              </a:lnSpc>
              <a:spcBef>
                <a:spcPts val="0"/>
              </a:spcBef>
              <a:spcAft>
                <a:spcPts val="0"/>
              </a:spcAft>
              <a:buNone/>
            </a:pPr>
            <a:r>
              <a:rPr lang="en"/>
              <a:t>while (x &gt; 0) {</a:t>
            </a:r>
            <a:endParaRPr/>
          </a:p>
          <a:p>
            <a:pPr marL="0" marR="0" lvl="0" indent="88900" algn="l" rtl="0">
              <a:lnSpc>
                <a:spcPct val="100000"/>
              </a:lnSpc>
              <a:spcBef>
                <a:spcPts val="0"/>
              </a:spcBef>
              <a:spcAft>
                <a:spcPts val="0"/>
              </a:spcAft>
              <a:buNone/>
            </a:pPr>
            <a:r>
              <a:rPr lang="en"/>
              <a:t>         x++;</a:t>
            </a:r>
            <a:endParaRPr/>
          </a:p>
          <a:p>
            <a:pPr marL="0" marR="0" lvl="0" indent="88900" algn="l" rtl="0">
              <a:lnSpc>
                <a:spcPct val="100000"/>
              </a:lnSpc>
              <a:spcBef>
                <a:spcPts val="0"/>
              </a:spcBef>
              <a:spcAft>
                <a:spcPts val="0"/>
              </a:spcAft>
              <a:buNone/>
            </a:pPr>
            <a:r>
              <a:rPr lang="en"/>
              <a:t>        assert(x &lt; Integer.MAX_VALUE);</a:t>
            </a:r>
            <a:endParaRPr/>
          </a:p>
          <a:p>
            <a:pPr marL="0" marR="0" lvl="0" indent="88900" algn="l" rtl="0">
              <a:lnSpc>
                <a:spcPct val="100000"/>
              </a:lnSpc>
              <a:spcBef>
                <a:spcPts val="0"/>
              </a:spcBef>
              <a:spcAft>
                <a:spcPts val="0"/>
              </a:spcAft>
              <a:buNone/>
            </a:pPr>
            <a:r>
              <a:rPr lang="en"/>
              <a:t>}</a:t>
            </a:r>
            <a:endParaRPr/>
          </a:p>
          <a:p>
            <a:pPr marL="0" marR="0" lvl="0" indent="88900" algn="l" rtl="0">
              <a:lnSpc>
                <a:spcPct val="100000"/>
              </a:lnSpc>
              <a:spcBef>
                <a:spcPts val="0"/>
              </a:spcBef>
              <a:spcAft>
                <a:spcPts val="0"/>
              </a:spcAft>
              <a:buNone/>
            </a:pPr>
            <a:r>
              <a:rPr lang="en"/>
              <a:t> </a:t>
            </a:r>
            <a:endParaRPr/>
          </a:p>
          <a:p>
            <a:pPr marL="0" lvl="0" indent="88900" algn="l" rtl="0">
              <a:lnSpc>
                <a:spcPct val="100000"/>
              </a:lnSpc>
              <a:spcBef>
                <a:spcPts val="0"/>
              </a:spcBef>
              <a:spcAft>
                <a:spcPts val="0"/>
              </a:spcAft>
              <a:buNone/>
            </a:pPr>
            <a:endParaRPr/>
          </a:p>
        </p:txBody>
      </p:sp>
      <p:sp>
        <p:nvSpPr>
          <p:cNvPr id="413" name="Google Shape;413;p63"/>
          <p:cNvSpPr txBox="1">
            <a:spLocks noGrp="1"/>
          </p:cNvSpPr>
          <p:nvPr>
            <p:ph type="body" idx="2"/>
          </p:nvPr>
        </p:nvSpPr>
        <p:spPr>
          <a:xfrm>
            <a:off x="4832400" y="1633633"/>
            <a:ext cx="3999900" cy="44720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b="1"/>
              <a:t>How do we handle loops?</a:t>
            </a:r>
            <a:endParaRPr b="1"/>
          </a:p>
          <a:p>
            <a:pPr marL="457200" marR="0" lvl="0" indent="-317500" algn="l" rtl="0">
              <a:lnSpc>
                <a:spcPct val="115000"/>
              </a:lnSpc>
              <a:spcBef>
                <a:spcPts val="1600"/>
              </a:spcBef>
              <a:spcAft>
                <a:spcPts val="0"/>
              </a:spcAft>
              <a:buSzPts val="1400"/>
              <a:buChar char="●"/>
            </a:pPr>
            <a:r>
              <a:rPr lang="en"/>
              <a:t>check all paths which reach the assertion in one iteration.</a:t>
            </a:r>
            <a:endParaRPr/>
          </a:p>
          <a:p>
            <a:pPr marL="457200" marR="0" lvl="0" indent="-317500" algn="l" rtl="0">
              <a:lnSpc>
                <a:spcPct val="115000"/>
              </a:lnSpc>
              <a:spcBef>
                <a:spcPts val="0"/>
              </a:spcBef>
              <a:spcAft>
                <a:spcPts val="0"/>
              </a:spcAft>
              <a:buSzPts val="1400"/>
              <a:buChar char="●"/>
            </a:pPr>
            <a:r>
              <a:rPr lang="en"/>
              <a:t>… in two iterations.</a:t>
            </a:r>
            <a:endParaRPr/>
          </a:p>
          <a:p>
            <a:pPr marL="457200" marR="0" lvl="0" indent="-317500" algn="l" rtl="0">
              <a:lnSpc>
                <a:spcPct val="115000"/>
              </a:lnSpc>
              <a:spcBef>
                <a:spcPts val="0"/>
              </a:spcBef>
              <a:spcAft>
                <a:spcPts val="0"/>
              </a:spcAft>
              <a:buSzPts val="1400"/>
              <a:buChar char="●"/>
            </a:pPr>
            <a:r>
              <a:rPr lang="en"/>
              <a:t>… in three iterations.</a:t>
            </a:r>
            <a:endParaRPr/>
          </a:p>
          <a:p>
            <a:pPr marL="0" marR="0" lvl="0" indent="0" algn="l" rtl="0">
              <a:lnSpc>
                <a:spcPct val="115000"/>
              </a:lnSpc>
              <a:spcBef>
                <a:spcPts val="1600"/>
              </a:spcBef>
              <a:spcAft>
                <a:spcPts val="0"/>
              </a:spcAft>
              <a:buNone/>
            </a:pPr>
            <a:r>
              <a:rPr lang="en"/>
              <a:t>When does it end?</a:t>
            </a:r>
            <a:endParaRPr/>
          </a:p>
          <a:p>
            <a:pPr marL="0" marR="0" lvl="0" indent="0" algn="l" rtl="0">
              <a:lnSpc>
                <a:spcPct val="115000"/>
              </a:lnSpc>
              <a:spcBef>
                <a:spcPts val="1600"/>
              </a:spcBef>
              <a:spcAft>
                <a:spcPts val="0"/>
              </a:spcAft>
              <a:buNone/>
            </a:pPr>
            <a:r>
              <a:rPr lang="en"/>
              <a:t>(Typical solution: we check up to certain number of iterations, or we find out somehow all possible x values). </a:t>
            </a:r>
            <a:endParaRPr/>
          </a:p>
          <a:p>
            <a:pPr marL="0" marR="0" lvl="0" indent="0" algn="l" rtl="0">
              <a:lnSpc>
                <a:spcPct val="115000"/>
              </a:lnSpc>
              <a:spcBef>
                <a:spcPts val="1600"/>
              </a:spcBef>
              <a:spcAft>
                <a:spcPts val="1600"/>
              </a:spcAft>
              <a:buNone/>
            </a:pPr>
            <a:endParaRPr/>
          </a:p>
        </p:txBody>
      </p:sp>
    </p:spTree>
    <p:extLst>
      <p:ext uri="{BB962C8B-B14F-4D97-AF65-F5344CB8AC3E}">
        <p14:creationId xmlns:p14="http://schemas.microsoft.com/office/powerpoint/2010/main" val="37024316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64"/>
          <p:cNvSpPr txBox="1">
            <a:spLocks noGrp="1"/>
          </p:cNvSpPr>
          <p:nvPr>
            <p:ph type="title"/>
          </p:nvPr>
        </p:nvSpPr>
        <p:spPr>
          <a:xfrm>
            <a:off x="311700" y="421233"/>
            <a:ext cx="8520600" cy="110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Symbolic Execution: Limitation</a:t>
            </a:r>
            <a:endParaRPr/>
          </a:p>
        </p:txBody>
      </p:sp>
      <p:sp>
        <p:nvSpPr>
          <p:cNvPr id="419" name="Google Shape;419;p64"/>
          <p:cNvSpPr txBox="1">
            <a:spLocks noGrp="1"/>
          </p:cNvSpPr>
          <p:nvPr>
            <p:ph type="body" idx="1"/>
          </p:nvPr>
        </p:nvSpPr>
        <p:spPr>
          <a:xfrm>
            <a:off x="311700" y="1633633"/>
            <a:ext cx="4319828" cy="4472000"/>
          </a:xfrm>
          <a:prstGeom prst="rect">
            <a:avLst/>
          </a:prstGeom>
        </p:spPr>
        <p:txBody>
          <a:bodyPr spcFirstLastPara="1" wrap="square" lIns="91425" tIns="91425" rIns="91425" bIns="91425" anchor="t" anchorCtr="0">
            <a:noAutofit/>
          </a:bodyPr>
          <a:lstStyle/>
          <a:p>
            <a:pPr marL="0" lvl="0" indent="88900" algn="l" rtl="0">
              <a:spcBef>
                <a:spcPts val="0"/>
              </a:spcBef>
              <a:spcAft>
                <a:spcPts val="0"/>
              </a:spcAft>
              <a:buNone/>
            </a:pPr>
            <a:r>
              <a:rPr lang="en" b="1" dirty="0"/>
              <a:t>Incompleteness</a:t>
            </a:r>
            <a:endParaRPr dirty="0"/>
          </a:p>
          <a:p>
            <a:pPr marL="0" marR="0" lvl="0" indent="88900" algn="l" rtl="0">
              <a:lnSpc>
                <a:spcPct val="100000"/>
              </a:lnSpc>
              <a:spcBef>
                <a:spcPts val="1600"/>
              </a:spcBef>
              <a:spcAft>
                <a:spcPts val="0"/>
              </a:spcAft>
              <a:buNone/>
            </a:pPr>
            <a:r>
              <a:rPr lang="en" dirty="0"/>
              <a:t>public static void func (int x, int y, int z) {</a:t>
            </a:r>
            <a:endParaRPr dirty="0"/>
          </a:p>
          <a:p>
            <a:pPr marL="457200" marR="0" lvl="0" indent="88900" algn="l" rtl="0">
              <a:lnSpc>
                <a:spcPct val="100000"/>
              </a:lnSpc>
              <a:spcBef>
                <a:spcPts val="0"/>
              </a:spcBef>
              <a:spcAft>
                <a:spcPts val="0"/>
              </a:spcAft>
              <a:buNone/>
            </a:pPr>
            <a:r>
              <a:rPr lang="en" dirty="0"/>
              <a:t>if (</a:t>
            </a:r>
            <a:r>
              <a:rPr lang="en-US" dirty="0"/>
              <a:t>x*x*x*x + y*y*y  &lt; z*z</a:t>
            </a:r>
            <a:r>
              <a:rPr lang="en" dirty="0"/>
              <a:t>) {</a:t>
            </a:r>
            <a:endParaRPr dirty="0"/>
          </a:p>
          <a:p>
            <a:pPr marL="0" marR="0" lvl="0" indent="88900" algn="l" rtl="0">
              <a:lnSpc>
                <a:spcPct val="100000"/>
              </a:lnSpc>
              <a:spcBef>
                <a:spcPts val="0"/>
              </a:spcBef>
              <a:spcAft>
                <a:spcPts val="0"/>
              </a:spcAft>
              <a:buClr>
                <a:srgbClr val="000000"/>
              </a:buClr>
              <a:buSzPts val="1100"/>
              <a:buFont typeface="Arial"/>
              <a:buNone/>
            </a:pPr>
            <a:r>
              <a:rPr lang="en" dirty="0"/>
              <a:t>         	assert(false);</a:t>
            </a:r>
            <a:endParaRPr dirty="0"/>
          </a:p>
          <a:p>
            <a:pPr marL="457200" marR="0" lvl="0" indent="88900" algn="l" rtl="0">
              <a:lnSpc>
                <a:spcPct val="100000"/>
              </a:lnSpc>
              <a:spcBef>
                <a:spcPts val="0"/>
              </a:spcBef>
              <a:spcAft>
                <a:spcPts val="0"/>
              </a:spcAft>
              <a:buNone/>
            </a:pPr>
            <a:r>
              <a:rPr lang="en" dirty="0"/>
              <a:t>}</a:t>
            </a:r>
            <a:endParaRPr dirty="0"/>
          </a:p>
          <a:p>
            <a:pPr marL="0" marR="0" lvl="0" indent="88900" algn="l" rtl="0">
              <a:lnSpc>
                <a:spcPct val="100000"/>
              </a:lnSpc>
              <a:spcBef>
                <a:spcPts val="0"/>
              </a:spcBef>
              <a:spcAft>
                <a:spcPts val="0"/>
              </a:spcAft>
              <a:buNone/>
            </a:pPr>
            <a:r>
              <a:rPr lang="en" dirty="0"/>
              <a:t>} </a:t>
            </a:r>
            <a:endParaRPr dirty="0"/>
          </a:p>
          <a:p>
            <a:pPr marL="0" lvl="0" indent="88900" algn="l" rtl="0">
              <a:lnSpc>
                <a:spcPct val="100000"/>
              </a:lnSpc>
              <a:spcBef>
                <a:spcPts val="0"/>
              </a:spcBef>
              <a:spcAft>
                <a:spcPts val="0"/>
              </a:spcAft>
              <a:buNone/>
            </a:pPr>
            <a:endParaRPr dirty="0"/>
          </a:p>
        </p:txBody>
      </p:sp>
      <p:sp>
        <p:nvSpPr>
          <p:cNvPr id="420" name="Google Shape;420;p64"/>
          <p:cNvSpPr txBox="1">
            <a:spLocks noGrp="1"/>
          </p:cNvSpPr>
          <p:nvPr>
            <p:ph type="body" idx="2"/>
          </p:nvPr>
        </p:nvSpPr>
        <p:spPr>
          <a:xfrm>
            <a:off x="4832400" y="1633633"/>
            <a:ext cx="3999900" cy="44720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b="1" dirty="0"/>
              <a:t>SMT solver is no magic</a:t>
            </a:r>
            <a:endParaRPr b="1" dirty="0"/>
          </a:p>
          <a:p>
            <a:pPr marL="457200" marR="0" lvl="0" indent="-317500" algn="l" rtl="0">
              <a:lnSpc>
                <a:spcPct val="115000"/>
              </a:lnSpc>
              <a:spcBef>
                <a:spcPts val="1600"/>
              </a:spcBef>
              <a:spcAft>
                <a:spcPts val="0"/>
              </a:spcAft>
              <a:buSzPts val="1400"/>
              <a:buChar char="●"/>
            </a:pPr>
            <a:r>
              <a:rPr lang="en" dirty="0"/>
              <a:t>Existing SMT solvers supports theories on linear integer arithmetic, bit vectors, string, etc.</a:t>
            </a:r>
            <a:endParaRPr dirty="0"/>
          </a:p>
          <a:p>
            <a:pPr marL="457200" marR="0" lvl="0" indent="-317500" algn="l" rtl="0">
              <a:lnSpc>
                <a:spcPct val="115000"/>
              </a:lnSpc>
              <a:spcBef>
                <a:spcPts val="0"/>
              </a:spcBef>
              <a:spcAft>
                <a:spcPts val="0"/>
              </a:spcAft>
              <a:buSzPts val="1400"/>
              <a:buChar char="●"/>
            </a:pPr>
            <a:r>
              <a:rPr lang="en" dirty="0"/>
              <a:t>Existing SMT solvers are not particularly scalable or efficient for certain theories.</a:t>
            </a:r>
            <a:endParaRPr dirty="0"/>
          </a:p>
          <a:p>
            <a:pPr marL="0" marR="0" lvl="0" indent="0" algn="l" rtl="0">
              <a:lnSpc>
                <a:spcPct val="115000"/>
              </a:lnSpc>
              <a:spcBef>
                <a:spcPts val="1600"/>
              </a:spcBef>
              <a:spcAft>
                <a:spcPts val="1600"/>
              </a:spcAft>
              <a:buNone/>
            </a:pPr>
            <a:endParaRPr b="1" dirty="0"/>
          </a:p>
        </p:txBody>
      </p:sp>
    </p:spTree>
    <p:extLst>
      <p:ext uri="{BB962C8B-B14F-4D97-AF65-F5344CB8AC3E}">
        <p14:creationId xmlns:p14="http://schemas.microsoft.com/office/powerpoint/2010/main" val="26441339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5" name="Content Placeholder 4"/>
          <p:cNvSpPr>
            <a:spLocks noGrp="1"/>
          </p:cNvSpPr>
          <p:nvPr>
            <p:ph idx="1"/>
          </p:nvPr>
        </p:nvSpPr>
        <p:spPr>
          <a:xfrm>
            <a:off x="457200" y="1600200"/>
            <a:ext cx="8229600" cy="4713514"/>
          </a:xfrm>
        </p:spPr>
        <p:txBody>
          <a:bodyPr>
            <a:normAutofit/>
          </a:bodyPr>
          <a:lstStyle/>
          <a:p>
            <a:pPr algn="just"/>
            <a:r>
              <a:rPr lang="en-US" sz="2400" dirty="0"/>
              <a:t>Implement a generalized </a:t>
            </a:r>
            <a:r>
              <a:rPr lang="en-US" sz="2400" dirty="0" err="1"/>
              <a:t>fuzzer</a:t>
            </a:r>
            <a:r>
              <a:rPr lang="en-US" sz="2400" dirty="0"/>
              <a:t> that will take a file, read each line of the file, randomly choose a mutation operator (swap, bit flip or trim) and produce a different file with the modified lines. This means for each input file, the </a:t>
            </a:r>
            <a:r>
              <a:rPr lang="en-US" sz="2400" dirty="0" err="1"/>
              <a:t>fuzzer</a:t>
            </a:r>
            <a:r>
              <a:rPr lang="en-US" sz="2400" dirty="0"/>
              <a:t> will produce one output file, where each line is modified with a random mutation operator. Choose any programming language. Make your program modular so that more mutation operators can be added easily. </a:t>
            </a:r>
          </a:p>
        </p:txBody>
      </p:sp>
      <p:sp>
        <p:nvSpPr>
          <p:cNvPr id="6" name="TextBox 5"/>
          <p:cNvSpPr txBox="1"/>
          <p:nvPr/>
        </p:nvSpPr>
        <p:spPr>
          <a:xfrm>
            <a:off x="990600" y="5688191"/>
            <a:ext cx="693420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a:t>mutation-fuzzing.*</a:t>
            </a:r>
          </a:p>
        </p:txBody>
      </p:sp>
    </p:spTree>
    <p:extLst>
      <p:ext uri="{BB962C8B-B14F-4D97-AF65-F5344CB8AC3E}">
        <p14:creationId xmlns:p14="http://schemas.microsoft.com/office/powerpoint/2010/main" val="448288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21233"/>
            <a:ext cx="8520600" cy="110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How Does Testing Work?</a:t>
            </a:r>
            <a:endParaRPr/>
          </a:p>
        </p:txBody>
      </p:sp>
      <p:sp>
        <p:nvSpPr>
          <p:cNvPr id="75" name="Google Shape;75;p15"/>
          <p:cNvSpPr txBox="1">
            <a:spLocks noGrp="1"/>
          </p:cNvSpPr>
          <p:nvPr>
            <p:ph type="body" idx="1"/>
          </p:nvPr>
        </p:nvSpPr>
        <p:spPr>
          <a:xfrm>
            <a:off x="311700" y="1633633"/>
            <a:ext cx="3999900" cy="447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Questions</a:t>
            </a:r>
            <a:endParaRPr b="1" dirty="0"/>
          </a:p>
          <a:p>
            <a:pPr marL="457200" lvl="0" indent="-317500" algn="l" rtl="0">
              <a:spcBef>
                <a:spcPts val="1600"/>
              </a:spcBef>
              <a:spcAft>
                <a:spcPts val="0"/>
              </a:spcAft>
              <a:buSzPts val="1400"/>
              <a:buChar char="●"/>
            </a:pPr>
            <a:r>
              <a:rPr lang="en" dirty="0"/>
              <a:t>How do we run tests?</a:t>
            </a:r>
            <a:endParaRPr dirty="0"/>
          </a:p>
          <a:p>
            <a:pPr marL="457200" lvl="0" indent="-317500" algn="l" rtl="0">
              <a:spcBef>
                <a:spcPts val="0"/>
              </a:spcBef>
              <a:spcAft>
                <a:spcPts val="0"/>
              </a:spcAft>
              <a:buSzPts val="1400"/>
              <a:buChar char="●"/>
            </a:pPr>
            <a:r>
              <a:rPr lang="en" dirty="0"/>
              <a:t>How do we know whether the output is correct or not? (The oracle problem)</a:t>
            </a:r>
            <a:endParaRPr dirty="0"/>
          </a:p>
          <a:p>
            <a:pPr marL="457200" lvl="0" indent="-317500" algn="l" rtl="0">
              <a:spcBef>
                <a:spcPts val="0"/>
              </a:spcBef>
              <a:spcAft>
                <a:spcPts val="0"/>
              </a:spcAft>
              <a:buSzPts val="1400"/>
              <a:buChar char="●"/>
            </a:pPr>
            <a:r>
              <a:rPr lang="en" dirty="0"/>
              <a:t>What inputs do we test and how do we generate them? (The test-generation problem)</a:t>
            </a:r>
            <a:endParaRPr dirty="0"/>
          </a:p>
          <a:p>
            <a:pPr marL="457200" lvl="0" indent="-317500" algn="l" rtl="0">
              <a:spcBef>
                <a:spcPts val="0"/>
              </a:spcBef>
              <a:spcAft>
                <a:spcPts val="0"/>
              </a:spcAft>
              <a:buSzPts val="1400"/>
              <a:buChar char="●"/>
            </a:pPr>
            <a:r>
              <a:rPr lang="en" dirty="0"/>
              <a:t>When have we tested enough?</a:t>
            </a:r>
            <a:endParaRPr dirty="0"/>
          </a:p>
        </p:txBody>
      </p:sp>
      <p:sp>
        <p:nvSpPr>
          <p:cNvPr id="76" name="Google Shape;76;p15"/>
          <p:cNvSpPr txBox="1">
            <a:spLocks noGrp="1"/>
          </p:cNvSpPr>
          <p:nvPr>
            <p:ph type="body" idx="2"/>
          </p:nvPr>
        </p:nvSpPr>
        <p:spPr>
          <a:xfrm>
            <a:off x="4832400" y="1633633"/>
            <a:ext cx="3999900" cy="4472000"/>
          </a:xfrm>
          <a:prstGeom prst="rect">
            <a:avLst/>
          </a:prstGeom>
        </p:spPr>
        <p:txBody>
          <a:bodyPr spcFirstLastPara="1" wrap="square" lIns="91425" tIns="91425" rIns="91425" bIns="91425" anchor="t" anchorCtr="0">
            <a:noAutofit/>
          </a:bodyPr>
          <a:lstStyle/>
          <a:p>
            <a:pPr marL="0" lvl="0" indent="88900" algn="l" rtl="0">
              <a:spcBef>
                <a:spcPts val="0"/>
              </a:spcBef>
              <a:spcAft>
                <a:spcPts val="0"/>
              </a:spcAft>
              <a:buNone/>
            </a:pPr>
            <a:r>
              <a:rPr lang="en" b="1" dirty="0"/>
              <a:t>Sample Answers</a:t>
            </a:r>
            <a:endParaRPr b="1" dirty="0"/>
          </a:p>
          <a:p>
            <a:pPr marL="457200" lvl="0" indent="-317500" algn="l" rtl="0">
              <a:spcBef>
                <a:spcPts val="1600"/>
              </a:spcBef>
              <a:spcAft>
                <a:spcPts val="0"/>
              </a:spcAft>
              <a:buSzPts val="1400"/>
              <a:buChar char="●"/>
            </a:pPr>
            <a:r>
              <a:rPr lang="en" dirty="0"/>
              <a:t>jUnit</a:t>
            </a:r>
            <a:endParaRPr lang="en-US" b="1" dirty="0"/>
          </a:p>
          <a:p>
            <a:pPr marL="457200" lvl="0" indent="-317500" algn="l" rtl="0">
              <a:spcBef>
                <a:spcPts val="1600"/>
              </a:spcBef>
              <a:spcAft>
                <a:spcPts val="0"/>
              </a:spcAft>
              <a:buSzPts val="1400"/>
              <a:buChar char="●"/>
            </a:pPr>
            <a:r>
              <a:rPr lang="en-US" dirty="0"/>
              <a:t>Selenium driver</a:t>
            </a:r>
          </a:p>
          <a:p>
            <a:pPr marL="139700" lvl="0" indent="0" algn="l" rtl="0">
              <a:spcBef>
                <a:spcPts val="1600"/>
              </a:spcBef>
              <a:spcAft>
                <a:spcPts val="0"/>
              </a:spcAft>
              <a:buSzPts val="1400"/>
              <a:buNone/>
            </a:pPr>
            <a:endParaRPr dirty="0"/>
          </a:p>
        </p:txBody>
      </p:sp>
    </p:spTree>
    <p:extLst>
      <p:ext uri="{BB962C8B-B14F-4D97-AF65-F5344CB8AC3E}">
        <p14:creationId xmlns:p14="http://schemas.microsoft.com/office/powerpoint/2010/main" val="511487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421233"/>
            <a:ext cx="8520600" cy="110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Testing: a Big Picture</a:t>
            </a:r>
            <a:endParaRPr/>
          </a:p>
        </p:txBody>
      </p:sp>
      <p:pic>
        <p:nvPicPr>
          <p:cNvPr id="82" name="Google Shape;82;p16"/>
          <p:cNvPicPr preferRelativeResize="0"/>
          <p:nvPr/>
        </p:nvPicPr>
        <p:blipFill>
          <a:blip r:embed="rId3">
            <a:alphaModFix/>
          </a:blip>
          <a:stretch>
            <a:fillRect/>
          </a:stretch>
        </p:blipFill>
        <p:spPr>
          <a:xfrm>
            <a:off x="1355700" y="1690567"/>
            <a:ext cx="6432592" cy="4921967"/>
          </a:xfrm>
          <a:prstGeom prst="rect">
            <a:avLst/>
          </a:prstGeom>
          <a:noFill/>
          <a:ln>
            <a:noFill/>
          </a:ln>
        </p:spPr>
      </p:pic>
    </p:spTree>
    <p:extLst>
      <p:ext uri="{BB962C8B-B14F-4D97-AF65-F5344CB8AC3E}">
        <p14:creationId xmlns:p14="http://schemas.microsoft.com/office/powerpoint/2010/main" val="3689445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421233"/>
            <a:ext cx="8520600" cy="110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Testing: a Big Picture</a:t>
            </a:r>
            <a:endParaRPr/>
          </a:p>
        </p:txBody>
      </p:sp>
      <p:pic>
        <p:nvPicPr>
          <p:cNvPr id="88" name="Google Shape;88;p17"/>
          <p:cNvPicPr preferRelativeResize="0"/>
          <p:nvPr/>
        </p:nvPicPr>
        <p:blipFill>
          <a:blip r:embed="rId3">
            <a:alphaModFix/>
          </a:blip>
          <a:stretch>
            <a:fillRect/>
          </a:stretch>
        </p:blipFill>
        <p:spPr>
          <a:xfrm>
            <a:off x="1518139" y="1529634"/>
            <a:ext cx="6107713" cy="4921967"/>
          </a:xfrm>
          <a:prstGeom prst="rect">
            <a:avLst/>
          </a:prstGeom>
          <a:noFill/>
          <a:ln>
            <a:noFill/>
          </a:ln>
        </p:spPr>
      </p:pic>
    </p:spTree>
    <p:extLst>
      <p:ext uri="{BB962C8B-B14F-4D97-AF65-F5344CB8AC3E}">
        <p14:creationId xmlns:p14="http://schemas.microsoft.com/office/powerpoint/2010/main" val="2938703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37240</TotalTime>
  <Words>4419</Words>
  <Application>Microsoft Office PowerPoint</Application>
  <PresentationFormat>On-screen Show (4:3)</PresentationFormat>
  <Paragraphs>491</Paragraphs>
  <Slides>65</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65</vt:i4>
      </vt:variant>
    </vt:vector>
  </HeadingPairs>
  <TitlesOfParts>
    <vt:vector size="73" baseType="lpstr">
      <vt:lpstr>Economica</vt:lpstr>
      <vt:lpstr>Open Sans</vt:lpstr>
      <vt:lpstr>Arial</vt:lpstr>
      <vt:lpstr>Calibri</vt:lpstr>
      <vt:lpstr>Georgia</vt:lpstr>
      <vt:lpstr>Times New Roman</vt:lpstr>
      <vt:lpstr>Verdana</vt:lpstr>
      <vt:lpstr>Office Theme</vt:lpstr>
      <vt:lpstr>Software Testing  (Advanced Part II)</vt:lpstr>
      <vt:lpstr>Security is often a software issue.</vt:lpstr>
      <vt:lpstr>A Simple Vulnerability</vt:lpstr>
      <vt:lpstr>A Simple Vulnerability</vt:lpstr>
      <vt:lpstr>Overflow Example: Heartbleed</vt:lpstr>
      <vt:lpstr>Example: Heartbleed</vt:lpstr>
      <vt:lpstr>How Does Testing Work?</vt:lpstr>
      <vt:lpstr>Testing: a Big Picture</vt:lpstr>
      <vt:lpstr>Testing: a Big Picture</vt:lpstr>
      <vt:lpstr>Security Relevant Testing</vt:lpstr>
      <vt:lpstr>Fuzzing</vt:lpstr>
      <vt:lpstr>Why Fuzzing</vt:lpstr>
      <vt:lpstr>Fuzzing: Pros and Cons</vt:lpstr>
      <vt:lpstr>Fuzzing Phases</vt:lpstr>
      <vt:lpstr>Security Testing</vt:lpstr>
      <vt:lpstr>Fuzzing</vt:lpstr>
      <vt:lpstr>Fuzzing</vt:lpstr>
      <vt:lpstr>PowerPoint Presentation</vt:lpstr>
      <vt:lpstr>Fuzzing</vt:lpstr>
      <vt:lpstr>Fuzzer Output</vt:lpstr>
      <vt:lpstr>Reasons for Bombing</vt:lpstr>
      <vt:lpstr>Safe Coding Practices</vt:lpstr>
      <vt:lpstr>Fuzzer Output</vt:lpstr>
      <vt:lpstr>Challenge</vt:lpstr>
      <vt:lpstr>Idea</vt:lpstr>
      <vt:lpstr>Mutation</vt:lpstr>
      <vt:lpstr>Mutation</vt:lpstr>
      <vt:lpstr>Mutation Operators</vt:lpstr>
      <vt:lpstr>Cohort Exercise 1</vt:lpstr>
      <vt:lpstr>Fuzzer Output</vt:lpstr>
      <vt:lpstr>Idea</vt:lpstr>
      <vt:lpstr>Idea</vt:lpstr>
      <vt:lpstr>Idea</vt:lpstr>
      <vt:lpstr>Idea</vt:lpstr>
      <vt:lpstr>Idea</vt:lpstr>
      <vt:lpstr>Derivation of inputs from grammar</vt:lpstr>
      <vt:lpstr>Cohort Exercise 2</vt:lpstr>
      <vt:lpstr>Cohort Exercise 3</vt:lpstr>
      <vt:lpstr>Feedback-based Fuzzing</vt:lpstr>
      <vt:lpstr>Collect Feedback</vt:lpstr>
      <vt:lpstr>Code Instrumentation </vt:lpstr>
      <vt:lpstr>Collect Feedback: Crash Detection</vt:lpstr>
      <vt:lpstr>Generate New Test Cases</vt:lpstr>
      <vt:lpstr>Genetic Algorithm</vt:lpstr>
      <vt:lpstr>Genetic Algorithm</vt:lpstr>
      <vt:lpstr>Genetic Algorithm</vt:lpstr>
      <vt:lpstr>Genetic Algorithm</vt:lpstr>
      <vt:lpstr>Cohort Exercise 5</vt:lpstr>
      <vt:lpstr>Cohort Exercise 6</vt:lpstr>
      <vt:lpstr>Cohort Exercise 7</vt:lpstr>
      <vt:lpstr>White-Box Fuzzing</vt:lpstr>
      <vt:lpstr>We Do Logical Reasoning </vt:lpstr>
      <vt:lpstr>We Do Logical Reasoning </vt:lpstr>
      <vt:lpstr>We Do Logical Reasoning </vt:lpstr>
      <vt:lpstr>We Do Logical Reasoning </vt:lpstr>
      <vt:lpstr>Constraint Solving</vt:lpstr>
      <vt:lpstr>Exercise</vt:lpstr>
      <vt:lpstr>Symbolic Execution</vt:lpstr>
      <vt:lpstr>Symbolic Execution Engines </vt:lpstr>
      <vt:lpstr>Symbolic Execution Tree</vt:lpstr>
      <vt:lpstr>Symbolic Execution Tree</vt:lpstr>
      <vt:lpstr>Exercise</vt:lpstr>
      <vt:lpstr>Symbolic Execution: Limitation</vt:lpstr>
      <vt:lpstr>Symbolic Execution: Limitation</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Sudipta Chattopadhyay</dc:creator>
  <cp:lastModifiedBy>Lim Keng Hin</cp:lastModifiedBy>
  <cp:revision>259</cp:revision>
  <dcterms:created xsi:type="dcterms:W3CDTF">2018-01-29T14:00:16Z</dcterms:created>
  <dcterms:modified xsi:type="dcterms:W3CDTF">2019-04-04T03:04:11Z</dcterms:modified>
</cp:coreProperties>
</file>