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8" r:id="rId10"/>
    <p:sldId id="267" r:id="rId11"/>
    <p:sldId id="266" r:id="rId12"/>
    <p:sldId id="265" r:id="rId13"/>
    <p:sldId id="271" r:id="rId14"/>
    <p:sldId id="270" r:id="rId15"/>
    <p:sldId id="269" r:id="rId16"/>
    <p:sldId id="264" r:id="rId17"/>
    <p:sldId id="274" r:id="rId18"/>
    <p:sldId id="275" r:id="rId19"/>
    <p:sldId id="277" r:id="rId20"/>
    <p:sldId id="276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022" autoAdjust="0"/>
  </p:normalViewPr>
  <p:slideViewPr>
    <p:cSldViewPr snapToGrid="0" snapToObjects="1">
      <p:cViewPr varScale="1">
        <p:scale>
          <a:sx n="55" d="100"/>
          <a:sy n="55" d="100"/>
        </p:scale>
        <p:origin x="-3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31DEB-B9DE-9C4A-AE1E-EE4D6883B20D}" type="datetimeFigureOut">
              <a:rPr lang="en-US" smtClean="0"/>
              <a:t>11/9/12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3575-A462-0844-9392-728A2009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Tasks are run against specific environments. Can be a single</a:t>
            </a:r>
            <a:r>
              <a:rPr lang="en-US" baseline="0" dirty="0" smtClean="0"/>
              <a:t> or multiple environments. Also supports parallel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bene</a:t>
            </a:r>
            <a:r>
              <a:rPr lang="en-US" dirty="0" smtClean="0"/>
              <a:t>” – you don’t write any code.</a:t>
            </a:r>
            <a:br>
              <a:rPr lang="en-US" dirty="0" smtClean="0"/>
            </a:br>
            <a:r>
              <a:rPr lang="en-US" dirty="0" smtClean="0"/>
              <a:t>Allows you to allocate</a:t>
            </a:r>
            <a:r>
              <a:rPr lang="en-US" baseline="0" dirty="0" smtClean="0"/>
              <a:t> AWS resources in a declarative fashion w/JSON.</a:t>
            </a:r>
          </a:p>
          <a:p>
            <a:r>
              <a:rPr lang="en-US" baseline="0" dirty="0" smtClean="0"/>
              <a:t>Composition – have a template for Mongo Replica Set which references a Data Node template and Arbiter template. Reduces duplication and indirectly “consolidates” the configuration.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Can do a lot with them</a:t>
            </a:r>
            <a:br>
              <a:rPr lang="en-US" baseline="0" dirty="0" smtClean="0"/>
            </a:br>
            <a:r>
              <a:rPr lang="en-US" baseline="0" dirty="0" smtClean="0"/>
              <a:t>package support (apt-get, yum,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Execute bash commands (whatever scripting environment is supported in the shell)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2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Verbose, but rather simple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All in one file . . .bash, package management in JSON strings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Region specific if you want to support multiple</a:t>
            </a:r>
            <a:r>
              <a:rPr lang="en-US" baseline="0" dirty="0" smtClean="0"/>
              <a:t> regions you’ll need to have copies of the template in each region. Also each template must be configured to work in any </a:t>
            </a:r>
            <a:r>
              <a:rPr lang="en-US" baseline="0" dirty="0" err="1" smtClean="0"/>
              <a:t>enviornment</a:t>
            </a:r>
            <a:r>
              <a:rPr lang="en-US" baseline="0" dirty="0" smtClean="0"/>
              <a:t>, unless you want to</a:t>
            </a:r>
            <a:br>
              <a:rPr lang="en-US" baseline="0" dirty="0" smtClean="0"/>
            </a:br>
            <a:r>
              <a:rPr lang="en-US" baseline="0" dirty="0" smtClean="0"/>
              <a:t>have separate copies of the template for each region (doesn’t scale)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r>
              <a:rPr lang="en-US" baseline="0" dirty="0" smtClean="0"/>
              <a:t> UI for CF template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6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0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– use</a:t>
            </a:r>
            <a:r>
              <a:rPr lang="en-US" baseline="0" dirty="0" smtClean="0"/>
              <a:t> the cloud in an “elastic fashion”, resources on demand. Turn it off when you don’t need it!</a:t>
            </a:r>
          </a:p>
          <a:p>
            <a:r>
              <a:rPr lang="en-US" baseline="0" dirty="0" smtClean="0"/>
              <a:t>Regions/availability zones – redundancy and availability. PD stack spread across multiple availability zones</a:t>
            </a:r>
          </a:p>
          <a:p>
            <a:r>
              <a:rPr lang="en-US" baseline="0" dirty="0" smtClean="0"/>
              <a:t>Ami  - “disk images” for your virtual machines (EC2 instances). Keep ‘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simple. We opt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pertains t</a:t>
            </a:r>
            <a:r>
              <a:rPr lang="en-US" baseline="0" dirty="0" smtClean="0"/>
              <a:t>o demo:</a:t>
            </a:r>
            <a:endParaRPr lang="en-US" dirty="0"/>
          </a:p>
          <a:p>
            <a:r>
              <a:rPr lang="en-US" dirty="0"/>
              <a:t>EC2 - mongo instances</a:t>
            </a:r>
          </a:p>
          <a:p>
            <a:r>
              <a:rPr lang="en-US" dirty="0"/>
              <a:t>EBS - root and data storage</a:t>
            </a:r>
          </a:p>
          <a:p>
            <a:r>
              <a:rPr lang="en-US" dirty="0"/>
              <a:t>Elastic IP </a:t>
            </a:r>
            <a:r>
              <a:rPr lang="en-US" dirty="0" smtClean="0"/>
              <a:t>– makes</a:t>
            </a:r>
            <a:r>
              <a:rPr lang="en-US" baseline="0" dirty="0" smtClean="0"/>
              <a:t> life easier with mongo </a:t>
            </a:r>
            <a:r>
              <a:rPr lang="en-US" baseline="0" dirty="0" err="1" smtClean="0"/>
              <a:t>rs</a:t>
            </a:r>
            <a:r>
              <a:rPr lang="en-US" baseline="0" dirty="0" smtClean="0"/>
              <a:t> starting and stopping and for failover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Importance of tagging –</a:t>
            </a:r>
            <a:r>
              <a:rPr lang="en-US" baseline="0" dirty="0" smtClean="0"/>
              <a:t> (Region Code)_(Environment)_(Tier) used as a selector</a:t>
            </a:r>
          </a:p>
          <a:p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Groups </a:t>
            </a:r>
            <a:r>
              <a:rPr lang="en-US" dirty="0" smtClean="0"/>
              <a:t>– mongo:</a:t>
            </a:r>
            <a:r>
              <a:rPr lang="en-US" baseline="0" dirty="0" smtClean="0"/>
              <a:t> port 22, and 27017 internally</a:t>
            </a:r>
            <a:endParaRPr lang="en-US" dirty="0"/>
          </a:p>
          <a:p>
            <a:r>
              <a:rPr lang="en-US" dirty="0"/>
              <a:t>Accessing Instances </a:t>
            </a:r>
            <a:r>
              <a:rPr lang="en-US" dirty="0" smtClean="0"/>
              <a:t>– SSH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servers serving same function with different OS’s, software installation locations, </a:t>
            </a:r>
            <a:r>
              <a:rPr lang="en-US" dirty="0" err="1" smtClean="0"/>
              <a:t>ssh</a:t>
            </a:r>
            <a:r>
              <a:rPr lang="en-US" dirty="0" smtClean="0"/>
              <a:t> keys,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the Zen of Python</a:t>
            </a:r>
            <a:br>
              <a:rPr lang="en-US" baseline="0" dirty="0" smtClean="0"/>
            </a:br>
            <a:r>
              <a:rPr lang="en-US" baseline="0" dirty="0" smtClean="0"/>
              <a:t>If the implementation is hard to explain, it’s a bad idea.</a:t>
            </a:r>
            <a:br>
              <a:rPr lang="en-US" baseline="0" dirty="0" smtClean="0"/>
            </a:br>
            <a:r>
              <a:rPr lang="en-US" baseline="0" dirty="0" smtClean="0"/>
              <a:t>If the implementation is easy to explain, it may be a good idea.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Great API, easy to use and if used correctly trends towards “good </a:t>
            </a:r>
            <a:r>
              <a:rPr lang="en-US" baseline="0" dirty="0" err="1" smtClean="0"/>
              <a:t>lookin</a:t>
            </a:r>
            <a:r>
              <a:rPr lang="en-US" baseline="0" dirty="0" smtClean="0"/>
              <a:t>’”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Note that connections are to</a:t>
            </a:r>
            <a:r>
              <a:rPr lang="en-US" baseline="0" dirty="0" smtClean="0"/>
              <a:t> REGIONS use of metadata as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Fabric 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3575-A462-0844-9392-728A2009A2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CFA9B04-D1FA-3C46-973C-9FB23E0F7C39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2A13842-9ABE-9248-BE1D-85AE545534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13" descr="PokitDok_logo_OnPurpleBox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309360"/>
            <a:ext cx="1676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%7Bdixon.whitmire@pokitdok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Appetite for </a:t>
            </a:r>
            <a:r>
              <a:rPr lang="en-US" dirty="0" err="1" smtClean="0"/>
              <a:t>Infrastruction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Provisioning Resources in Amazon’s Cloud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{dixon.whitmire@pokitdok.com</a:t>
            </a:r>
            <a:r>
              <a:rPr lang="en-US" dirty="0" smtClean="0"/>
              <a:t>}, @</a:t>
            </a:r>
            <a:r>
              <a:rPr lang="en-US" dirty="0" err="1" smtClean="0"/>
              <a:t>nixonhughes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0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Fabric – Python SSH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Hosted on </a:t>
            </a:r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 smtClean="0"/>
              <a:t>Encapsulates common </a:t>
            </a:r>
            <a:r>
              <a:rPr lang="en-US" sz="3200" dirty="0" err="1" smtClean="0"/>
              <a:t>ssh</a:t>
            </a:r>
            <a:r>
              <a:rPr lang="en-US" sz="3200" dirty="0" smtClean="0"/>
              <a:t>/</a:t>
            </a:r>
            <a:r>
              <a:rPr lang="en-US" sz="3200" dirty="0" err="1" smtClean="0"/>
              <a:t>scp</a:t>
            </a:r>
            <a:r>
              <a:rPr lang="en-US" sz="3200" dirty="0" smtClean="0"/>
              <a:t> operations</a:t>
            </a:r>
            <a:endParaRPr lang="en-US" sz="3200" dirty="0" smtClean="0"/>
          </a:p>
          <a:p>
            <a:r>
              <a:rPr lang="en-US" sz="3200" dirty="0" smtClean="0"/>
              <a:t>Executable </a:t>
            </a:r>
            <a:r>
              <a:rPr lang="en-US" sz="3200" dirty="0" smtClean="0"/>
              <a:t>tasks are plain ‘</a:t>
            </a:r>
            <a:r>
              <a:rPr lang="en-US" sz="3200" dirty="0" err="1" smtClean="0"/>
              <a:t>ol</a:t>
            </a:r>
            <a:r>
              <a:rPr lang="en-US" sz="3200" dirty="0" smtClean="0"/>
              <a:t> Python functions decorated with @task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522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Fabric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03" y="2293583"/>
            <a:ext cx="8901397" cy="427012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Start services</a:t>
            </a:r>
            <a:br>
              <a:rPr lang="en-US" sz="3200" dirty="0" smtClean="0"/>
            </a:br>
            <a:endParaRPr lang="en-US" sz="3200" dirty="0" smtClean="0"/>
          </a:p>
          <a:p>
            <a:pPr marL="4572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dirty="0" smtClean="0"/>
              <a:t>Command line task execution</a:t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3" descr="Screen Shot 2012-11-06 at 12.29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00" y="3049271"/>
            <a:ext cx="4990659" cy="1231986"/>
          </a:xfrm>
          <a:prstGeom prst="rect">
            <a:avLst/>
          </a:prstGeom>
        </p:spPr>
      </p:pic>
      <p:pic>
        <p:nvPicPr>
          <p:cNvPr id="5" name="Picture 4" descr="Screen Shot 2012-11-06 at 12.36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6" y="5553690"/>
            <a:ext cx="8522292" cy="5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4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AWS Cloud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Declarative </a:t>
            </a:r>
            <a:r>
              <a:rPr lang="en-US" sz="3200" dirty="0" smtClean="0"/>
              <a:t>provisioning and deployment </a:t>
            </a:r>
            <a:r>
              <a:rPr lang="en-US" sz="3200" dirty="0" smtClean="0"/>
              <a:t>tool based on JSON templates</a:t>
            </a:r>
          </a:p>
          <a:p>
            <a:r>
              <a:rPr lang="en-US" sz="3200" dirty="0" smtClean="0"/>
              <a:t>Supports composition/aggregation with template references</a:t>
            </a:r>
          </a:p>
          <a:p>
            <a:r>
              <a:rPr lang="en-US" sz="3200" dirty="0" smtClean="0"/>
              <a:t>Templates are parameterized, may include scripts, and support updates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153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AWS Cloud Formation Snippet</a:t>
            </a:r>
            <a:endParaRPr lang="en-US" dirty="0"/>
          </a:p>
        </p:txBody>
      </p:sp>
      <p:pic>
        <p:nvPicPr>
          <p:cNvPr id="4" name="Content Placeholder 3" descr="Screen Shot 2012-11-06 at 12.47.5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" b="679"/>
          <a:stretch>
            <a:fillRect/>
          </a:stretch>
        </p:blipFill>
        <p:spPr>
          <a:xfrm>
            <a:off x="914400" y="2293938"/>
            <a:ext cx="7315200" cy="3538537"/>
          </a:xfrm>
        </p:spPr>
      </p:pic>
    </p:spTree>
    <p:extLst>
      <p:ext uri="{BB962C8B-B14F-4D97-AF65-F5344CB8AC3E}">
        <p14:creationId xmlns:p14="http://schemas.microsoft.com/office/powerpoint/2010/main" val="118736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Dark Side of Cloud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66105"/>
            <a:ext cx="7315200" cy="66008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 Data, BASH, and JSON</a:t>
            </a:r>
            <a:endParaRPr lang="en-US" sz="3200" dirty="0"/>
          </a:p>
        </p:txBody>
      </p:sp>
      <p:pic>
        <p:nvPicPr>
          <p:cNvPr id="4" name="Picture 3" descr="Screen Shot 2012-11-06 at 12.52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7" y="2126072"/>
            <a:ext cx="8419758" cy="43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4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Cloud Formation is used for provisioning not configuration</a:t>
            </a:r>
          </a:p>
          <a:p>
            <a:r>
              <a:rPr lang="en-US" sz="3200" dirty="0" err="1" smtClean="0"/>
              <a:t>Boto</a:t>
            </a:r>
            <a:r>
              <a:rPr lang="en-US" sz="3200" dirty="0" smtClean="0"/>
              <a:t> creates AMIs and configures instances</a:t>
            </a:r>
          </a:p>
          <a:p>
            <a:r>
              <a:rPr lang="en-US" sz="3200" dirty="0" smtClean="0"/>
              <a:t>Fabric as an execution </a:t>
            </a:r>
            <a:r>
              <a:rPr lang="en-US" sz="3200" dirty="0" smtClean="0"/>
              <a:t>framework</a:t>
            </a:r>
          </a:p>
          <a:p>
            <a:pPr marL="4572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8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Create AMIs In the appropriate regions</a:t>
            </a:r>
          </a:p>
          <a:p>
            <a:r>
              <a:rPr lang="en-US" sz="3200" dirty="0" smtClean="0"/>
              <a:t>Upload Cloud Formation templates to S3</a:t>
            </a:r>
          </a:p>
          <a:p>
            <a:r>
              <a:rPr lang="en-US" sz="3200" dirty="0" smtClean="0"/>
              <a:t>Spin up instances using Cloud Formation</a:t>
            </a:r>
          </a:p>
          <a:p>
            <a:r>
              <a:rPr lang="en-US" sz="3200" dirty="0" smtClean="0"/>
              <a:t>Configure instances with Fabric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738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Create AMIs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Use the command:</a:t>
            </a:r>
            <a:br>
              <a:rPr lang="en-US" sz="3200" dirty="0" smtClean="0"/>
            </a:br>
            <a:r>
              <a:rPr lang="en-US" sz="2400" dirty="0" smtClean="0"/>
              <a:t>fab </a:t>
            </a:r>
            <a:r>
              <a:rPr lang="en-US" sz="2400" dirty="0" err="1" smtClean="0"/>
              <a:t>create_ami</a:t>
            </a:r>
            <a:endParaRPr lang="en-US" sz="2400" dirty="0" smtClean="0"/>
          </a:p>
          <a:p>
            <a:r>
              <a:rPr lang="en-US" sz="3200" dirty="0" smtClean="0"/>
              <a:t>Supports saving AMI to multiple regions</a:t>
            </a:r>
          </a:p>
          <a:p>
            <a:r>
              <a:rPr lang="en-US" sz="3200" dirty="0" smtClean="0"/>
              <a:t>Differentiates between general and specific functions using </a:t>
            </a:r>
            <a:r>
              <a:rPr lang="en-US" sz="3200" dirty="0" err="1" smtClean="0"/>
              <a:t>ami_type</a:t>
            </a:r>
            <a:endParaRPr lang="en-US" sz="3200" dirty="0" smtClean="0"/>
          </a:p>
          <a:p>
            <a:r>
              <a:rPr lang="en-US" sz="3200" dirty="0" smtClean="0"/>
              <a:t>Update CF Templates with AMI ID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905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Upload to CF Templates to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Publish templates using:</a:t>
            </a:r>
            <a:br>
              <a:rPr lang="en-US" sz="3200" dirty="0" smtClean="0"/>
            </a:br>
            <a:r>
              <a:rPr lang="en-US" sz="2400" dirty="0" smtClean="0"/>
              <a:t>fab push_cf_templates_to_s3</a:t>
            </a:r>
          </a:p>
          <a:p>
            <a:r>
              <a:rPr lang="en-US" sz="3200" dirty="0" smtClean="0"/>
              <a:t>Templates are stored in S3 buckets per region</a:t>
            </a:r>
          </a:p>
          <a:p>
            <a:r>
              <a:rPr lang="en-US" sz="3200" dirty="0" smtClean="0"/>
              <a:t>Publish for changes/updates to templates</a:t>
            </a:r>
          </a:p>
        </p:txBody>
      </p:sp>
    </p:spTree>
    <p:extLst>
      <p:ext uri="{BB962C8B-B14F-4D97-AF65-F5344CB8AC3E}">
        <p14:creationId xmlns:p14="http://schemas.microsoft.com/office/powerpoint/2010/main" val="37694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Cloud Formation</a:t>
            </a:r>
            <a:endParaRPr lang="en-US" dirty="0"/>
          </a:p>
        </p:txBody>
      </p:sp>
      <p:pic>
        <p:nvPicPr>
          <p:cNvPr id="4" name="Content Placeholder 3" descr="Screen Shot 2012-11-07 at 12.47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96" r="-44596"/>
          <a:stretch>
            <a:fillRect/>
          </a:stretch>
        </p:blipFill>
        <p:spPr>
          <a:xfrm>
            <a:off x="914400" y="2293938"/>
            <a:ext cx="7315200" cy="3538537"/>
          </a:xfrm>
        </p:spPr>
      </p:pic>
    </p:spTree>
    <p:extLst>
      <p:ext uri="{BB962C8B-B14F-4D97-AF65-F5344CB8AC3E}">
        <p14:creationId xmlns:p14="http://schemas.microsoft.com/office/powerpoint/2010/main" val="35068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Who Am 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Software Engineer @ </a:t>
            </a:r>
            <a:r>
              <a:rPr lang="en-US" sz="3200" dirty="0" err="1" smtClean="0"/>
              <a:t>Pokitdok</a:t>
            </a:r>
            <a:endParaRPr lang="en-US" sz="3200" dirty="0" smtClean="0"/>
          </a:p>
          <a:p>
            <a:r>
              <a:rPr lang="en-US" sz="3200" dirty="0" smtClean="0"/>
              <a:t>Tasked with scaling out infrastructure</a:t>
            </a:r>
            <a:endParaRPr lang="en-US" sz="3200" dirty="0" smtClean="0"/>
          </a:p>
          <a:p>
            <a:r>
              <a:rPr lang="en-US" sz="3200" dirty="0" smtClean="0"/>
              <a:t>Developed custom provisioning process for AWS (</a:t>
            </a:r>
            <a:r>
              <a:rPr lang="en-US" sz="3200" dirty="0" err="1" smtClean="0"/>
              <a:t>Boto</a:t>
            </a:r>
            <a:r>
              <a:rPr lang="en-US" sz="3200" dirty="0" smtClean="0"/>
              <a:t>,</a:t>
            </a:r>
            <a:r>
              <a:rPr lang="en-US" sz="3200" dirty="0"/>
              <a:t> </a:t>
            </a:r>
            <a:r>
              <a:rPr lang="en-US" sz="3200" dirty="0" smtClean="0"/>
              <a:t>Fabric, Cloud Formation)</a:t>
            </a:r>
          </a:p>
          <a:p>
            <a:pPr marL="4572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702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Wrap-</a:t>
            </a:r>
            <a:r>
              <a:rPr lang="en-US" dirty="0" smtClean="0"/>
              <a:t>Up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Does this scale?</a:t>
            </a:r>
            <a:endParaRPr lang="en-US" sz="3200" dirty="0" smtClean="0"/>
          </a:p>
          <a:p>
            <a:r>
              <a:rPr lang="en-US" sz="3200" dirty="0" smtClean="0"/>
              <a:t>Python/</a:t>
            </a:r>
            <a:r>
              <a:rPr lang="en-US" sz="3200" dirty="0" err="1" smtClean="0"/>
              <a:t>Boto</a:t>
            </a:r>
            <a:r>
              <a:rPr lang="en-US" sz="3200" dirty="0" smtClean="0"/>
              <a:t> eas</a:t>
            </a:r>
            <a:r>
              <a:rPr lang="en-US" sz="3200" dirty="0" smtClean="0"/>
              <a:t>e of us </a:t>
            </a:r>
            <a:r>
              <a:rPr lang="en-US" sz="3200" dirty="0" err="1" smtClean="0"/>
              <a:t>vs</a:t>
            </a:r>
            <a:r>
              <a:rPr lang="en-US" sz="3200" dirty="0" smtClean="0"/>
              <a:t> Cloud Formation’s declarative verbosity</a:t>
            </a:r>
            <a:endParaRPr lang="en-US" sz="3200" dirty="0" smtClean="0"/>
          </a:p>
          <a:p>
            <a:r>
              <a:rPr lang="en-US" sz="3200" dirty="0" smtClean="0"/>
              <a:t>Next iteration – fabric </a:t>
            </a:r>
            <a:r>
              <a:rPr lang="en-US" sz="3200" dirty="0" err="1" smtClean="0"/>
              <a:t>toolchain</a:t>
            </a:r>
            <a:r>
              <a:rPr lang="en-US" sz="3200" dirty="0" smtClean="0"/>
              <a:t> wrapping </a:t>
            </a:r>
            <a:r>
              <a:rPr lang="en-US" sz="3200" dirty="0" err="1" smtClean="0"/>
              <a:t>boto</a:t>
            </a:r>
            <a:r>
              <a:rPr lang="en-US" sz="3200" dirty="0" smtClean="0"/>
              <a:t> APIs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603160" y="26442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CODE !!!!!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copyright</a:t>
            </a:r>
          </a:p>
          <a:p>
            <a:r>
              <a:rPr lang="en-US" dirty="0" smtClean="0"/>
              <a:t>No terms of use</a:t>
            </a:r>
          </a:p>
          <a:p>
            <a:r>
              <a:rPr lang="en-US" dirty="0" smtClean="0"/>
              <a:t>No strings attached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dixonwh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-provisioning</a:t>
            </a:r>
          </a:p>
        </p:txBody>
      </p:sp>
    </p:spTree>
    <p:extLst>
      <p:ext uri="{BB962C8B-B14F-4D97-AF65-F5344CB8AC3E}">
        <p14:creationId xmlns:p14="http://schemas.microsoft.com/office/powerpoint/2010/main" val="20991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500error_lar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1" b="8181"/>
          <a:stretch>
            <a:fillRect/>
          </a:stretch>
        </p:blipFill>
        <p:spPr>
          <a:xfrm>
            <a:off x="914400" y="2770188"/>
            <a:ext cx="7315200" cy="3538537"/>
          </a:xfrm>
        </p:spPr>
      </p:pic>
    </p:spTree>
    <p:extLst>
      <p:ext uri="{BB962C8B-B14F-4D97-AF65-F5344CB8AC3E}">
        <p14:creationId xmlns:p14="http://schemas.microsoft.com/office/powerpoint/2010/main" val="245329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What we’ll cover . . 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Amazon Web Services Overview (EC2, ESB, Regions,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REALISTIC provisioning</a:t>
            </a:r>
          </a:p>
          <a:p>
            <a:r>
              <a:rPr lang="en-US" sz="3200" dirty="0" smtClean="0"/>
              <a:t>Building a provisioning solution with </a:t>
            </a:r>
            <a:r>
              <a:rPr lang="en-US" sz="3200" dirty="0" err="1" smtClean="0"/>
              <a:t>Boto</a:t>
            </a:r>
            <a:r>
              <a:rPr lang="en-US" sz="3200" dirty="0" smtClean="0"/>
              <a:t>, Fabric, and Cloud </a:t>
            </a:r>
            <a:r>
              <a:rPr lang="en-US" sz="3200" dirty="0" smtClean="0"/>
              <a:t>Formation to deploy a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Replica 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86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AWS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Cloud Computing and Infrastructure as a Service (</a:t>
            </a:r>
            <a:r>
              <a:rPr lang="en-US" sz="3200" dirty="0" err="1" smtClean="0"/>
              <a:t>Iaas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AWS Regions and Availability Zones</a:t>
            </a:r>
          </a:p>
          <a:p>
            <a:r>
              <a:rPr lang="en-US" sz="3200" dirty="0" smtClean="0"/>
              <a:t>Amazon Machine Images (AMI)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670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AWS Overview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Core Services</a:t>
            </a:r>
          </a:p>
          <a:p>
            <a:pPr lvl="1"/>
            <a:r>
              <a:rPr lang="en-US" sz="3000" dirty="0" smtClean="0"/>
              <a:t>Elastic Compute (EC2)</a:t>
            </a:r>
          </a:p>
          <a:p>
            <a:pPr lvl="1"/>
            <a:r>
              <a:rPr lang="en-US" sz="3000" dirty="0" smtClean="0"/>
              <a:t>Elastic Block Storage (EBS)</a:t>
            </a:r>
          </a:p>
          <a:p>
            <a:pPr lvl="1"/>
            <a:r>
              <a:rPr lang="en-US" sz="3000" dirty="0" smtClean="0"/>
              <a:t>Elastic </a:t>
            </a:r>
            <a:r>
              <a:rPr lang="en-US" sz="3000" dirty="0" smtClean="0"/>
              <a:t>IP</a:t>
            </a:r>
          </a:p>
          <a:p>
            <a:r>
              <a:rPr lang="en-US" sz="3200" dirty="0" smtClean="0"/>
              <a:t>Tagging</a:t>
            </a:r>
            <a:endParaRPr lang="en-US" sz="3200" dirty="0" smtClean="0"/>
          </a:p>
          <a:p>
            <a:r>
              <a:rPr lang="en-US" sz="3200" dirty="0" smtClean="0"/>
              <a:t>Security Groups</a:t>
            </a:r>
          </a:p>
          <a:p>
            <a:r>
              <a:rPr lang="en-US" sz="3200" dirty="0" smtClean="0"/>
              <a:t>Accessing Instances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158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Realistic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Base process off of configuration standards: directory layouts, users, etc.</a:t>
            </a:r>
          </a:p>
          <a:p>
            <a:r>
              <a:rPr lang="en-US" sz="3200" dirty="0" smtClean="0"/>
              <a:t>Processes </a:t>
            </a:r>
            <a:r>
              <a:rPr lang="en-US" sz="3200" dirty="0" smtClean="0"/>
              <a:t>are repeatable (scripted) but may not be 100% automated</a:t>
            </a:r>
          </a:p>
          <a:p>
            <a:r>
              <a:rPr lang="en-US" sz="3200" dirty="0" smtClean="0"/>
              <a:t>Iterate to improve automation </a:t>
            </a:r>
            <a:r>
              <a:rPr lang="en-US" sz="3200" dirty="0" smtClean="0"/>
              <a:t>%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409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smtClean="0"/>
              <a:t>the alternative . . . </a:t>
            </a:r>
            <a:endParaRPr lang="en-US" dirty="0"/>
          </a:p>
        </p:txBody>
      </p:sp>
      <p:pic>
        <p:nvPicPr>
          <p:cNvPr id="4" name="Content Placeholder 3" descr="tangled-wir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0" b="9690"/>
          <a:stretch>
            <a:fillRect/>
          </a:stretch>
        </p:blipFill>
        <p:spPr>
          <a:xfrm>
            <a:off x="914400" y="2293938"/>
            <a:ext cx="7315200" cy="3538537"/>
          </a:xfrm>
        </p:spPr>
      </p:pic>
    </p:spTree>
    <p:extLst>
      <p:ext uri="{BB962C8B-B14F-4D97-AF65-F5344CB8AC3E}">
        <p14:creationId xmlns:p14="http://schemas.microsoft.com/office/powerpoint/2010/main" val="317914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Boto</a:t>
            </a:r>
            <a:r>
              <a:rPr lang="en-US" dirty="0" smtClean="0"/>
              <a:t> – Python Interface for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3583"/>
            <a:ext cx="7315200" cy="353952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Hosted on </a:t>
            </a:r>
            <a:r>
              <a:rPr lang="en-US" sz="3200" dirty="0" err="1" smtClean="0"/>
              <a:t>github</a:t>
            </a:r>
            <a:endParaRPr lang="en-US" sz="3200" dirty="0" smtClean="0"/>
          </a:p>
          <a:p>
            <a:r>
              <a:rPr lang="en-US" sz="3200" dirty="0" smtClean="0"/>
              <a:t>Activate developer community on Google Groups</a:t>
            </a:r>
          </a:p>
          <a:p>
            <a:r>
              <a:rPr lang="en-US" sz="3200" dirty="0" smtClean="0"/>
              <a:t>Supports additional services such as </a:t>
            </a:r>
            <a:r>
              <a:rPr lang="en-US" sz="3200" dirty="0" err="1" smtClean="0"/>
              <a:t>OpenStack</a:t>
            </a:r>
            <a:r>
              <a:rPr lang="en-US" sz="3200" dirty="0" smtClean="0"/>
              <a:t>, Eucalyptus, and Google Storage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762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1625"/>
            <a:ext cx="7315200" cy="930430"/>
          </a:xfrm>
        </p:spPr>
        <p:txBody>
          <a:bodyPr/>
          <a:lstStyle/>
          <a:p>
            <a:r>
              <a:rPr lang="en-US" dirty="0" err="1" smtClean="0"/>
              <a:t>Boto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9" y="2293583"/>
            <a:ext cx="8876423" cy="445561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Stop all instances in us-west-2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Get all running Mongo Instances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 descr="Screen Shot 2012-11-05 at 11.56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66" y="2914130"/>
            <a:ext cx="7791845" cy="1808200"/>
          </a:xfrm>
          <a:prstGeom prst="rect">
            <a:avLst/>
          </a:prstGeom>
        </p:spPr>
      </p:pic>
      <p:pic>
        <p:nvPicPr>
          <p:cNvPr id="5" name="Picture 4" descr="Screen Shot 2012-11-06 at 12.05.4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0" y="5485405"/>
            <a:ext cx="8876423" cy="10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kitDokTechTemplat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PokitDokTechTemplate.potx</Template>
  <TotalTime>1422</TotalTime>
  <Words>673</Words>
  <Application>Microsoft Macintosh PowerPoint</Application>
  <PresentationFormat>On-screen Show (4:3)</PresentationFormat>
  <Paragraphs>123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PokitDokTechTemplate</vt:lpstr>
      <vt:lpstr>Appetite for Infrastruction</vt:lpstr>
      <vt:lpstr>Who Am I ?</vt:lpstr>
      <vt:lpstr>What we’ll cover . . . </vt:lpstr>
      <vt:lpstr>AWS Overview</vt:lpstr>
      <vt:lpstr>AWS Overview (continued)</vt:lpstr>
      <vt:lpstr>Realistic Provisioning</vt:lpstr>
      <vt:lpstr>the alternative . . . </vt:lpstr>
      <vt:lpstr>Boto – Python Interface for AWS</vt:lpstr>
      <vt:lpstr>Boto Examples</vt:lpstr>
      <vt:lpstr>Fabric – Python SSH Library</vt:lpstr>
      <vt:lpstr>Fabric Examples</vt:lpstr>
      <vt:lpstr>AWS Cloud Formation</vt:lpstr>
      <vt:lpstr>AWS Cloud Formation Snippet</vt:lpstr>
      <vt:lpstr>The Dark Side of Cloud Formation</vt:lpstr>
      <vt:lpstr>The Design</vt:lpstr>
      <vt:lpstr>The Process</vt:lpstr>
      <vt:lpstr>Create AMIs</vt:lpstr>
      <vt:lpstr>Upload to CF Templates to S3</vt:lpstr>
      <vt:lpstr>Cloud Formation</vt:lpstr>
      <vt:lpstr>Wrap-Up </vt:lpstr>
      <vt:lpstr>FREE CODE !!!!! 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Dixon Whitmire</dc:creator>
  <cp:lastModifiedBy>Dixon Whitmire</cp:lastModifiedBy>
  <cp:revision>36</cp:revision>
  <dcterms:created xsi:type="dcterms:W3CDTF">2012-11-06T18:20:35Z</dcterms:created>
  <dcterms:modified xsi:type="dcterms:W3CDTF">2012-11-10T04:33:17Z</dcterms:modified>
</cp:coreProperties>
</file>