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8" r:id="rId10"/>
    <p:sldId id="267" r:id="rId11"/>
    <p:sldId id="266" r:id="rId12"/>
    <p:sldId id="265" r:id="rId13"/>
    <p:sldId id="271" r:id="rId14"/>
    <p:sldId id="270" r:id="rId15"/>
    <p:sldId id="269" r:id="rId16"/>
    <p:sldId id="264" r:id="rId17"/>
    <p:sldId id="274" r:id="rId18"/>
    <p:sldId id="275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31DEB-B9DE-9C4A-AE1E-EE4D6883B20D}" type="datetimeFigureOut">
              <a:rPr lang="en-US" smtClean="0"/>
              <a:t>11/9/12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3575-A462-0844-9392-728A2009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13" descr="PokitDok_logo_OnPurpleBox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309360"/>
            <a:ext cx="1676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%7Bdixon.whitmire@pokitdok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Appetite for </a:t>
            </a:r>
            <a:r>
              <a:rPr lang="en-US" dirty="0" err="1" smtClean="0"/>
              <a:t>Infrastruction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Provisioning Resources in Amazon’s Cloud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{dixon.whitmire@pokitdok.com</a:t>
            </a:r>
            <a:r>
              <a:rPr lang="en-US" dirty="0" smtClean="0"/>
              <a:t>}, @</a:t>
            </a:r>
            <a:r>
              <a:rPr lang="en-US" dirty="0" err="1" smtClean="0"/>
              <a:t>nixonhughes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0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Fabric – Python SSH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Hosted on </a:t>
            </a:r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 smtClean="0"/>
              <a:t>Provides “task” execution for local and remote environments</a:t>
            </a:r>
          </a:p>
          <a:p>
            <a:r>
              <a:rPr lang="en-US" sz="3200" dirty="0" smtClean="0"/>
              <a:t>Executable tasks are plain ‘</a:t>
            </a:r>
            <a:r>
              <a:rPr lang="en-US" sz="3200" dirty="0" err="1" smtClean="0"/>
              <a:t>ol</a:t>
            </a:r>
            <a:r>
              <a:rPr lang="en-US" sz="3200" dirty="0" smtClean="0"/>
              <a:t> Python functions decorated with @task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522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Fabric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03" y="2293583"/>
            <a:ext cx="8901397" cy="427012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Start services</a:t>
            </a:r>
            <a:br>
              <a:rPr lang="en-US" sz="3200" dirty="0" smtClean="0"/>
            </a:br>
            <a:endParaRPr lang="en-US" sz="3200" dirty="0" smtClean="0"/>
          </a:p>
          <a:p>
            <a:pPr marL="4572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dirty="0" smtClean="0"/>
              <a:t>Command line task execution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3" descr="Screen Shot 2012-11-06 at 12.29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00" y="3049271"/>
            <a:ext cx="4990659" cy="1231986"/>
          </a:xfrm>
          <a:prstGeom prst="rect">
            <a:avLst/>
          </a:prstGeom>
        </p:spPr>
      </p:pic>
      <p:pic>
        <p:nvPicPr>
          <p:cNvPr id="5" name="Picture 4" descr="Screen Shot 2012-11-06 at 12.36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6" y="5553690"/>
            <a:ext cx="8522292" cy="5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AWS Cloud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Declarative provisioning tool based on JSON templates</a:t>
            </a:r>
          </a:p>
          <a:p>
            <a:r>
              <a:rPr lang="en-US" sz="3200" dirty="0" smtClean="0"/>
              <a:t>Supports composition/aggregation with template references</a:t>
            </a:r>
          </a:p>
          <a:p>
            <a:r>
              <a:rPr lang="en-US" sz="3200" dirty="0" smtClean="0"/>
              <a:t>Templates are parameterized, may include scripts, and support updates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153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AWS Cloud Formation Snippet</a:t>
            </a:r>
            <a:endParaRPr lang="en-US" dirty="0"/>
          </a:p>
        </p:txBody>
      </p:sp>
      <p:pic>
        <p:nvPicPr>
          <p:cNvPr id="4" name="Content Placeholder 3" descr="Screen Shot 2012-11-06 at 12.47.5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" b="679"/>
          <a:stretch>
            <a:fillRect/>
          </a:stretch>
        </p:blipFill>
        <p:spPr>
          <a:xfrm>
            <a:off x="914400" y="2293938"/>
            <a:ext cx="7315200" cy="3538537"/>
          </a:xfrm>
        </p:spPr>
      </p:pic>
    </p:spTree>
    <p:extLst>
      <p:ext uri="{BB962C8B-B14F-4D97-AF65-F5344CB8AC3E}">
        <p14:creationId xmlns:p14="http://schemas.microsoft.com/office/powerpoint/2010/main" val="118736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Dark Side of Cloud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66105"/>
            <a:ext cx="7315200" cy="6600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 Data, BASH, and JSON</a:t>
            </a:r>
            <a:endParaRPr lang="en-US" sz="3200" dirty="0"/>
          </a:p>
        </p:txBody>
      </p:sp>
      <p:pic>
        <p:nvPicPr>
          <p:cNvPr id="4" name="Picture 3" descr="Screen Shot 2012-11-06 at 12.5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7" y="2126072"/>
            <a:ext cx="8419758" cy="43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Cloud Formation is used for provisioning not configuration</a:t>
            </a:r>
          </a:p>
          <a:p>
            <a:r>
              <a:rPr lang="en-US" sz="3200" dirty="0" err="1" smtClean="0"/>
              <a:t>Boto</a:t>
            </a:r>
            <a:r>
              <a:rPr lang="en-US" sz="3200" dirty="0" smtClean="0"/>
              <a:t> creates AMIs and configures instances</a:t>
            </a:r>
          </a:p>
          <a:p>
            <a:r>
              <a:rPr lang="en-US" sz="3200" dirty="0" smtClean="0"/>
              <a:t>Fabric as an execution framework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8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Spinning Up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Create AMIs In the appropriate regions</a:t>
            </a:r>
          </a:p>
          <a:p>
            <a:r>
              <a:rPr lang="en-US" sz="3200" dirty="0" smtClean="0"/>
              <a:t>Upload Cloud Formation templates to S3</a:t>
            </a:r>
          </a:p>
          <a:p>
            <a:r>
              <a:rPr lang="en-US" sz="3200" dirty="0" smtClean="0"/>
              <a:t>Spin up instances using Cloud Formation</a:t>
            </a:r>
          </a:p>
          <a:p>
            <a:r>
              <a:rPr lang="en-US" sz="3200" dirty="0" smtClean="0"/>
              <a:t>Configure instances with Fabric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738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Create AMIs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Use the command:</a:t>
            </a:r>
            <a:br>
              <a:rPr lang="en-US" sz="3200" dirty="0" smtClean="0"/>
            </a:br>
            <a:r>
              <a:rPr lang="en-US" sz="2400" dirty="0" smtClean="0"/>
              <a:t>fab </a:t>
            </a:r>
            <a:r>
              <a:rPr lang="en-US" sz="2400" dirty="0" err="1" smtClean="0"/>
              <a:t>create_ami</a:t>
            </a:r>
            <a:endParaRPr lang="en-US" sz="2400" dirty="0" smtClean="0"/>
          </a:p>
          <a:p>
            <a:r>
              <a:rPr lang="en-US" sz="3200" dirty="0" smtClean="0"/>
              <a:t>Supports saving AMI to multiple regions</a:t>
            </a:r>
          </a:p>
          <a:p>
            <a:r>
              <a:rPr lang="en-US" sz="3200" dirty="0" smtClean="0"/>
              <a:t>Differentiates between general and specific functions using </a:t>
            </a:r>
            <a:r>
              <a:rPr lang="en-US" sz="3200" dirty="0" err="1" smtClean="0"/>
              <a:t>ami_type</a:t>
            </a:r>
            <a:endParaRPr lang="en-US" sz="3200" dirty="0" smtClean="0"/>
          </a:p>
          <a:p>
            <a:r>
              <a:rPr lang="en-US" sz="3200" dirty="0" smtClean="0"/>
              <a:t>Update CF Templates with AMI 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905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Upload to CF Templates to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Publish templates using:</a:t>
            </a:r>
            <a:br>
              <a:rPr lang="en-US" sz="3200" dirty="0" smtClean="0"/>
            </a:br>
            <a:r>
              <a:rPr lang="en-US" sz="2400" dirty="0" smtClean="0"/>
              <a:t>fab push_cf_templates_to_s3</a:t>
            </a:r>
          </a:p>
          <a:p>
            <a:r>
              <a:rPr lang="en-US" sz="3200" dirty="0" smtClean="0"/>
              <a:t>Templates are stored in S3 buckets per region</a:t>
            </a:r>
          </a:p>
          <a:p>
            <a:r>
              <a:rPr lang="en-US" sz="3200" dirty="0" smtClean="0"/>
              <a:t>Publish for changes/updates to templates</a:t>
            </a:r>
          </a:p>
        </p:txBody>
      </p:sp>
    </p:spTree>
    <p:extLst>
      <p:ext uri="{BB962C8B-B14F-4D97-AF65-F5344CB8AC3E}">
        <p14:creationId xmlns:p14="http://schemas.microsoft.com/office/powerpoint/2010/main" val="37694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Cloud Formation</a:t>
            </a:r>
            <a:endParaRPr lang="en-US" dirty="0"/>
          </a:p>
        </p:txBody>
      </p:sp>
      <p:pic>
        <p:nvPicPr>
          <p:cNvPr id="4" name="Content Placeholder 3" descr="Screen Shot 2012-11-07 at 12.47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96" r="-44596"/>
          <a:stretch>
            <a:fillRect/>
          </a:stretch>
        </p:blipFill>
        <p:spPr>
          <a:xfrm>
            <a:off x="914400" y="2293938"/>
            <a:ext cx="7315200" cy="3538537"/>
          </a:xfrm>
        </p:spPr>
      </p:pic>
    </p:spTree>
    <p:extLst>
      <p:ext uri="{BB962C8B-B14F-4D97-AF65-F5344CB8AC3E}">
        <p14:creationId xmlns:p14="http://schemas.microsoft.com/office/powerpoint/2010/main" val="35068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Who Am 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Engineer @ </a:t>
            </a:r>
            <a:r>
              <a:rPr lang="en-US" sz="3200" dirty="0" err="1" smtClean="0"/>
              <a:t>Pokitdok</a:t>
            </a:r>
            <a:endParaRPr lang="en-US" sz="3200" dirty="0" smtClean="0"/>
          </a:p>
          <a:p>
            <a:r>
              <a:rPr lang="en-US" sz="3200" dirty="0" smtClean="0"/>
              <a:t>Developed custom provisioning process for AWS (</a:t>
            </a:r>
            <a:r>
              <a:rPr lang="en-US" sz="3200" dirty="0" err="1" smtClean="0"/>
              <a:t>Boto</a:t>
            </a:r>
            <a:r>
              <a:rPr lang="en-US" sz="3200" dirty="0" smtClean="0"/>
              <a:t>,</a:t>
            </a:r>
            <a:r>
              <a:rPr lang="en-US" sz="3200" dirty="0"/>
              <a:t> </a:t>
            </a:r>
            <a:r>
              <a:rPr lang="en-US" sz="3200" dirty="0" smtClean="0"/>
              <a:t>Fabric, Cloud Formation)</a:t>
            </a:r>
          </a:p>
          <a:p>
            <a:r>
              <a:rPr lang="en-US" sz="3200" dirty="0" smtClean="0"/>
              <a:t>Tasked with scaling out infrastructure as needed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7029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Wrap-Up/Questions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Boto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Cloud Formation: programmatic provisioning </a:t>
            </a:r>
            <a:r>
              <a:rPr lang="en-US" sz="3200" dirty="0" err="1" smtClean="0"/>
              <a:t>vs</a:t>
            </a:r>
            <a:r>
              <a:rPr lang="en-US" sz="3200" dirty="0" smtClean="0"/>
              <a:t> declarative verboseness</a:t>
            </a:r>
          </a:p>
          <a:p>
            <a:r>
              <a:rPr lang="en-US" sz="3200" dirty="0" smtClean="0"/>
              <a:t>Iterate to support scaling out and up</a:t>
            </a:r>
          </a:p>
          <a:p>
            <a:r>
              <a:rPr lang="en-US" sz="3200" dirty="0" smtClean="0"/>
              <a:t>Metadata Management</a:t>
            </a:r>
          </a:p>
          <a:p>
            <a:r>
              <a:rPr lang="en-US" sz="3200" dirty="0" err="1" smtClean="0"/>
              <a:t>Github</a:t>
            </a:r>
            <a:r>
              <a:rPr lang="en-US" sz="3200" dirty="0" smtClean="0"/>
              <a:t>: </a:t>
            </a:r>
            <a:r>
              <a:rPr lang="en-US" sz="3200" dirty="0" err="1" smtClean="0"/>
              <a:t>dixonwh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03160" y="26442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What we’ll cover . . 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Amazon Web Services Overview (EC2, ESB, Regions,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REALISTIC provisioning</a:t>
            </a:r>
          </a:p>
          <a:p>
            <a:r>
              <a:rPr lang="en-US" sz="3200" dirty="0" smtClean="0"/>
              <a:t>Building a provisioning solution with </a:t>
            </a:r>
            <a:r>
              <a:rPr lang="en-US" sz="3200" dirty="0" err="1" smtClean="0"/>
              <a:t>Boto</a:t>
            </a:r>
            <a:r>
              <a:rPr lang="en-US" sz="3200" dirty="0" smtClean="0"/>
              <a:t>, Fabric, and Cloud 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86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AWS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Cloud Computing and Infrastructure as a Service (</a:t>
            </a:r>
            <a:r>
              <a:rPr lang="en-US" sz="3200" dirty="0" err="1" smtClean="0"/>
              <a:t>Iaas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AWS Regions and Availability Zones</a:t>
            </a:r>
          </a:p>
          <a:p>
            <a:r>
              <a:rPr lang="en-US" sz="3200" dirty="0" smtClean="0"/>
              <a:t>Amazon Machine Images (AMI)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670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AWS Overview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Core Services</a:t>
            </a:r>
          </a:p>
          <a:p>
            <a:pPr lvl="1"/>
            <a:r>
              <a:rPr lang="en-US" sz="3000" dirty="0" smtClean="0"/>
              <a:t>Elastic Compute (EC2)</a:t>
            </a:r>
          </a:p>
          <a:p>
            <a:pPr lvl="1"/>
            <a:r>
              <a:rPr lang="en-US" sz="3000" dirty="0" smtClean="0"/>
              <a:t>Elastic Block Storage (EBS)</a:t>
            </a:r>
          </a:p>
          <a:p>
            <a:pPr lvl="1"/>
            <a:r>
              <a:rPr lang="en-US" sz="3000" dirty="0" smtClean="0"/>
              <a:t>Elastic IP</a:t>
            </a:r>
          </a:p>
          <a:p>
            <a:r>
              <a:rPr lang="en-US" sz="3200" dirty="0" smtClean="0"/>
              <a:t>Security Groups</a:t>
            </a:r>
          </a:p>
          <a:p>
            <a:r>
              <a:rPr lang="en-US" sz="3200" dirty="0" smtClean="0"/>
              <a:t>Accessing Instances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158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Realistic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Processes are repeatable (scripted) but may not be 100% automated</a:t>
            </a:r>
          </a:p>
          <a:p>
            <a:r>
              <a:rPr lang="en-US" sz="3200" dirty="0" smtClean="0"/>
              <a:t>Iterate to improve automation %</a:t>
            </a:r>
          </a:p>
          <a:p>
            <a:r>
              <a:rPr lang="en-US" sz="3200" dirty="0" smtClean="0"/>
              <a:t>Base process off of configuration standards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409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the alternative . . . </a:t>
            </a:r>
            <a:endParaRPr lang="en-US" dirty="0"/>
          </a:p>
        </p:txBody>
      </p:sp>
      <p:pic>
        <p:nvPicPr>
          <p:cNvPr id="4" name="Content Placeholder 3" descr="tangled-wir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0" b="9690"/>
          <a:stretch>
            <a:fillRect/>
          </a:stretch>
        </p:blipFill>
        <p:spPr>
          <a:xfrm>
            <a:off x="914400" y="2293938"/>
            <a:ext cx="7315200" cy="3538537"/>
          </a:xfrm>
        </p:spPr>
      </p:pic>
    </p:spTree>
    <p:extLst>
      <p:ext uri="{BB962C8B-B14F-4D97-AF65-F5344CB8AC3E}">
        <p14:creationId xmlns:p14="http://schemas.microsoft.com/office/powerpoint/2010/main" val="317914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Boto</a:t>
            </a:r>
            <a:r>
              <a:rPr lang="en-US" dirty="0" smtClean="0"/>
              <a:t> – Python </a:t>
            </a:r>
            <a:r>
              <a:rPr lang="en-US" dirty="0" smtClean="0"/>
              <a:t>Interface </a:t>
            </a:r>
            <a:r>
              <a:rPr lang="en-US" dirty="0" smtClean="0"/>
              <a:t>for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Hosted on </a:t>
            </a:r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 smtClean="0"/>
              <a:t>Activate developer community on Google Groups</a:t>
            </a:r>
          </a:p>
          <a:p>
            <a:r>
              <a:rPr lang="en-US" sz="3200" dirty="0" smtClean="0"/>
              <a:t>Supports additional services such as </a:t>
            </a:r>
            <a:r>
              <a:rPr lang="en-US" sz="3200" dirty="0" err="1" smtClean="0"/>
              <a:t>OpenStack</a:t>
            </a:r>
            <a:r>
              <a:rPr lang="en-US" sz="3200" dirty="0" smtClean="0"/>
              <a:t>, Eucalyptus, and Google Storage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762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err="1" smtClean="0"/>
              <a:t>Boto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9" y="2293583"/>
            <a:ext cx="8876423" cy="44556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Stop all instances in us-west-2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Get all running Mongo Instances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 descr="Screen Shot 2012-11-05 at 11.5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6" y="2914130"/>
            <a:ext cx="7791845" cy="1808200"/>
          </a:xfrm>
          <a:prstGeom prst="rect">
            <a:avLst/>
          </a:prstGeom>
        </p:spPr>
      </p:pic>
      <p:pic>
        <p:nvPicPr>
          <p:cNvPr id="5" name="Picture 4" descr="Screen Shot 2012-11-06 at 12.05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0" y="5485405"/>
            <a:ext cx="8876423" cy="10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kitDokTechTemplat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PokitDokTechTemplate.potx</Template>
  <TotalTime>915</TotalTime>
  <Words>362</Words>
  <Application>Microsoft Macintosh PowerPoint</Application>
  <PresentationFormat>On-screen Show (4:3)</PresentationFormat>
  <Paragraphs>77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PokitDokTechTemplate</vt:lpstr>
      <vt:lpstr>Appetite for Infrastruction</vt:lpstr>
      <vt:lpstr>Who Am I ?</vt:lpstr>
      <vt:lpstr>What we’ll cover . . . </vt:lpstr>
      <vt:lpstr>AWS Overview</vt:lpstr>
      <vt:lpstr>AWS Overview (continued)</vt:lpstr>
      <vt:lpstr>Realistic Provisioning</vt:lpstr>
      <vt:lpstr>the alternative . . . </vt:lpstr>
      <vt:lpstr>Boto – Python Interface for AWS</vt:lpstr>
      <vt:lpstr>Boto Examples</vt:lpstr>
      <vt:lpstr>Fabric – Python SSH Library</vt:lpstr>
      <vt:lpstr>Fabric Examples</vt:lpstr>
      <vt:lpstr>AWS Cloud Formation</vt:lpstr>
      <vt:lpstr>AWS Cloud Formation Snippet</vt:lpstr>
      <vt:lpstr>The Dark Side of Cloud Formation</vt:lpstr>
      <vt:lpstr>The Design</vt:lpstr>
      <vt:lpstr>Spinning Up Mongo</vt:lpstr>
      <vt:lpstr>Create AMIs</vt:lpstr>
      <vt:lpstr>Upload to CF Templates to S3</vt:lpstr>
      <vt:lpstr>Cloud Formation</vt:lpstr>
      <vt:lpstr>Wrap-Up/Questions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Dixon Whitmire</dc:creator>
  <cp:lastModifiedBy>Dixon Whitmire</cp:lastModifiedBy>
  <cp:revision>24</cp:revision>
  <dcterms:created xsi:type="dcterms:W3CDTF">2012-11-06T18:20:35Z</dcterms:created>
  <dcterms:modified xsi:type="dcterms:W3CDTF">2012-11-09T18:07:22Z</dcterms:modified>
</cp:coreProperties>
</file>