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0F4D40-3245-4F06-BE4B-D2CB6970355F}">
          <p14:sldIdLst>
            <p14:sldId id="256"/>
            <p14:sldId id="257"/>
            <p14:sldId id="258"/>
          </p14:sldIdLst>
        </p14:section>
        <p14:section name="Bedrooms vs Price" id="{6A287257-7C7C-47DC-8F28-3646F4A99FF3}">
          <p14:sldIdLst>
            <p14:sldId id="260"/>
            <p14:sldId id="261"/>
            <p14:sldId id="262"/>
            <p14:sldId id="259"/>
          </p14:sldIdLst>
        </p14:section>
        <p14:section name="Living Area VS Price" id="{499EBA78-C487-46DC-9461-0D72A501429A}">
          <p14:sldIdLst>
            <p14:sldId id="263"/>
            <p14:sldId id="264"/>
            <p14:sldId id="265"/>
          </p14:sldIdLst>
        </p14:section>
        <p14:section name="Surface Area Vs Price" id="{2A5FB81E-0FF7-46E4-999D-28D686865AE0}">
          <p14:sldIdLst>
            <p14:sldId id="266"/>
            <p14:sldId id="267"/>
          </p14:sldIdLst>
        </p14:section>
        <p14:section name="Terrace Surface Vs Price" id="{B521AF03-9775-4665-85D3-2B3BD02F4F68}">
          <p14:sldIdLst>
            <p14:sldId id="271"/>
            <p14:sldId id="272"/>
          </p14:sldIdLst>
        </p14:section>
        <p14:section name="Facades Vs Price" id="{06412650-B045-40FF-9469-3B50A81FD968}">
          <p14:sldIdLst>
            <p14:sldId id="268"/>
            <p14:sldId id="269"/>
            <p14:sldId id="270"/>
          </p14:sldIdLst>
        </p14:section>
        <p14:section name="CORRELATION SUMMARY " id="{335C5835-E1A0-48D8-9DDA-27732F86DC94}">
          <p14:sldIdLst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62483-DB53-C7D6-1708-8183114DC8DB}" v="1" dt="2024-11-22T09:22:09.944"/>
    <p1510:client id="{9B9DAA22-1D38-C920-DB66-E209DDC30497}" v="2713" dt="2024-11-22T11:53:22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of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657" y="4519030"/>
            <a:ext cx="8857090" cy="1099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Distribution of proportions across quantitative and qualitative variables</a:t>
            </a:r>
            <a:endParaRPr lang="en-US"/>
          </a:p>
          <a:p>
            <a:pPr marL="342900" indent="-342900">
              <a:buChar char="•"/>
            </a:pPr>
            <a:r>
              <a:rPr lang="en-US" dirty="0"/>
              <a:t>Correlation between the price and variables &amp; relationships to price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blue bars with black text&#10;&#10;Description automatically generated">
            <a:extLst>
              <a:ext uri="{FF2B5EF4-FFF2-40B4-BE49-F238E27FC236}">
                <a16:creationId xmlns:a16="http://schemas.microsoft.com/office/drawing/2014/main" id="{F32EF58D-6879-C2F6-D8A8-C3DCB1AEE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7" y="20741"/>
            <a:ext cx="11905650" cy="6837438"/>
          </a:xfrm>
        </p:spPr>
      </p:pic>
    </p:spTree>
    <p:extLst>
      <p:ext uri="{BB962C8B-B14F-4D97-AF65-F5344CB8AC3E}">
        <p14:creationId xmlns:p14="http://schemas.microsoft.com/office/powerpoint/2010/main" val="108923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E6F8-16AF-9159-944D-6167133C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300" y="320434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Surface of the plot vs Price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blue dots&#10;&#10;Description automatically generated">
            <a:extLst>
              <a:ext uri="{FF2B5EF4-FFF2-40B4-BE49-F238E27FC236}">
                <a16:creationId xmlns:a16="http://schemas.microsoft.com/office/drawing/2014/main" id="{954CF914-286D-6A02-57FC-C916B187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028" y="1339035"/>
            <a:ext cx="6827107" cy="5222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742E7A-FEC1-972B-4A51-1B80E9D6F730}"/>
              </a:ext>
            </a:extLst>
          </p:cNvPr>
          <p:cNvSpPr txBox="1"/>
          <p:nvPr/>
        </p:nvSpPr>
        <p:spPr>
          <a:xfrm>
            <a:off x="8754717" y="1689650"/>
            <a:ext cx="27581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There does not seem to be a clear correlation.</a:t>
            </a:r>
          </a:p>
          <a:p>
            <a:endParaRPr lang="en-US" dirty="0"/>
          </a:p>
          <a:p>
            <a:r>
              <a:rPr lang="en-US" dirty="0"/>
              <a:t>The correlation coefficient is still positive but smaller than the others we've seen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properties with a small surface area still have price equality to larger surface areas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2C3A0-8252-7773-DED2-0DBB4939DD1B}"/>
              </a:ext>
            </a:extLst>
          </p:cNvPr>
          <p:cNvSpPr txBox="1"/>
          <p:nvPr/>
        </p:nvSpPr>
        <p:spPr>
          <a:xfrm>
            <a:off x="145997" y="318887"/>
            <a:ext cx="97740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62626"/>
                </a:solidFill>
                <a:cs typeface="Arial"/>
              </a:rPr>
              <a:t>Correlation Coefficient for Surface Area against </a:t>
            </a:r>
            <a:endParaRPr lang="en-US" b="1" dirty="0">
              <a:solidFill>
                <a:srgbClr val="000000"/>
              </a:solidFill>
              <a:cs typeface="Arial"/>
            </a:endParaRPr>
          </a:p>
          <a:p>
            <a:r>
              <a:rPr lang="en-US" b="1" dirty="0">
                <a:solidFill>
                  <a:srgbClr val="262626"/>
                </a:solidFill>
                <a:cs typeface="Arial"/>
              </a:rPr>
              <a:t>price in Belgium </a:t>
            </a:r>
            <a:r>
              <a:rPr lang="en-US" b="1" dirty="0">
                <a:solidFill>
                  <a:srgbClr val="262626"/>
                </a:solidFill>
                <a:latin typeface="Gill Sans MT"/>
                <a:cs typeface="Arial"/>
              </a:rPr>
              <a:t> =</a:t>
            </a:r>
            <a:r>
              <a:rPr lang="en-US" dirty="0">
                <a:solidFill>
                  <a:srgbClr val="262626"/>
                </a:solidFill>
                <a:latin typeface="Gill Sans MT"/>
                <a:cs typeface="Arial"/>
              </a:rPr>
              <a:t> </a:t>
            </a:r>
            <a:r>
              <a:rPr lang="en-US" b="1" dirty="0">
                <a:solidFill>
                  <a:srgbClr val="262626"/>
                </a:solidFill>
                <a:ea typeface="+mn-lt"/>
                <a:cs typeface="+mn-lt"/>
              </a:rPr>
              <a:t>0.28959672063355135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8933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2C149-6B9D-483E-919F-4F144811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807567"/>
            <a:ext cx="4270248" cy="70408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399D7F0-E8E2-45DB-6281-0B73B60FB2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8" y="1810392"/>
            <a:ext cx="6338531" cy="425716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FF2CA8-889C-9FA4-08B3-3A6AF31F13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316" y="1823077"/>
            <a:ext cx="5847920" cy="423819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4C016B-5956-925C-010C-1A4A144DACED}"/>
              </a:ext>
            </a:extLst>
          </p:cNvPr>
          <p:cNvSpPr txBox="1"/>
          <p:nvPr/>
        </p:nvSpPr>
        <p:spPr>
          <a:xfrm>
            <a:off x="590627" y="1344508"/>
            <a:ext cx="49176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Distribution of Surface Area of plot per Province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8FABD-B2DD-5C76-2F46-610C170E4CAD}"/>
              </a:ext>
            </a:extLst>
          </p:cNvPr>
          <p:cNvSpPr txBox="1"/>
          <p:nvPr/>
        </p:nvSpPr>
        <p:spPr>
          <a:xfrm>
            <a:off x="6803864" y="1068962"/>
            <a:ext cx="49176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Correlation Coefficient between Surface Area of plot and the Price per Province </a:t>
            </a:r>
          </a:p>
        </p:txBody>
      </p:sp>
    </p:spTree>
    <p:extLst>
      <p:ext uri="{BB962C8B-B14F-4D97-AF65-F5344CB8AC3E}">
        <p14:creationId xmlns:p14="http://schemas.microsoft.com/office/powerpoint/2010/main" val="141419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blue dots&#10;&#10;Description automatically generated">
            <a:extLst>
              <a:ext uri="{FF2B5EF4-FFF2-40B4-BE49-F238E27FC236}">
                <a16:creationId xmlns:a16="http://schemas.microsoft.com/office/drawing/2014/main" id="{CCA1760E-7495-882E-6A3B-BAEA1B6D1A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2903" y="982"/>
            <a:ext cx="9323994" cy="6862405"/>
          </a:xfrm>
        </p:spPr>
      </p:pic>
    </p:spTree>
    <p:extLst>
      <p:ext uri="{BB962C8B-B14F-4D97-AF65-F5344CB8AC3E}">
        <p14:creationId xmlns:p14="http://schemas.microsoft.com/office/powerpoint/2010/main" val="428584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22B681-1251-190A-C3B8-378788AA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640374"/>
            <a:ext cx="3363974" cy="34156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correlation appears to be more significant in certain areas </a:t>
            </a:r>
            <a:r>
              <a:rPr lang="en-US">
                <a:solidFill>
                  <a:schemeClr val="bg1"/>
                </a:solidFill>
              </a:rPr>
              <a:t>vs others.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think this has to do with the proximity to central business districts and how popular the </a:t>
            </a:r>
            <a:r>
              <a:rPr lang="en-US">
                <a:solidFill>
                  <a:schemeClr val="bg1"/>
                </a:solidFill>
              </a:rPr>
              <a:t>regions are.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would also affect the population of the region and </a:t>
            </a:r>
            <a:r>
              <a:rPr lang="en-US">
                <a:solidFill>
                  <a:schemeClr val="bg1"/>
                </a:solidFill>
              </a:rPr>
              <a:t>space available to build or buy larger properties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graph of blue bars&#10;&#10;Description automatically generated">
            <a:extLst>
              <a:ext uri="{FF2B5EF4-FFF2-40B4-BE49-F238E27FC236}">
                <a16:creationId xmlns:a16="http://schemas.microsoft.com/office/drawing/2014/main" id="{14DF2514-8068-95F8-3329-5172AB76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81149"/>
            <a:ext cx="6250769" cy="3734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B0780A-956E-3CF1-9AAC-FBFC0191DA6E}"/>
              </a:ext>
            </a:extLst>
          </p:cNvPr>
          <p:cNvSpPr txBox="1"/>
          <p:nvPr/>
        </p:nvSpPr>
        <p:spPr>
          <a:xfrm>
            <a:off x="3539646" y="413155"/>
            <a:ext cx="97740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262626"/>
                </a:solidFill>
                <a:cs typeface="Arial"/>
              </a:rPr>
              <a:t>Correlation Coefficient for Terrace Surface Area against 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algn="ctr"/>
            <a:r>
              <a:rPr lang="en-US" b="1" dirty="0">
                <a:solidFill>
                  <a:srgbClr val="262626"/>
                </a:solidFill>
                <a:cs typeface="Arial"/>
              </a:rPr>
              <a:t>price in Belgium </a:t>
            </a:r>
            <a:r>
              <a:rPr lang="en-US" b="1" dirty="0">
                <a:solidFill>
                  <a:srgbClr val="262626"/>
                </a:solidFill>
                <a:latin typeface="Gill Sans MT"/>
                <a:cs typeface="Arial"/>
              </a:rPr>
              <a:t> =</a:t>
            </a:r>
            <a:r>
              <a:rPr lang="en-US" dirty="0">
                <a:solidFill>
                  <a:srgbClr val="262626"/>
                </a:solidFill>
                <a:latin typeface="Gill Sans MT"/>
                <a:cs typeface="Arial"/>
              </a:rPr>
              <a:t> </a:t>
            </a:r>
            <a:r>
              <a:rPr lang="en-US" b="1" dirty="0">
                <a:solidFill>
                  <a:srgbClr val="262626"/>
                </a:solidFill>
                <a:ea typeface="+mn-lt"/>
                <a:cs typeface="+mn-lt"/>
              </a:rPr>
              <a:t>0.28959672063355135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4207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0AD18-30AC-C8B3-8B3A-213DB750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28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Façade count per property vs Price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BB766-CA1D-9A24-99A7-79FE239D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Due to the steps in the graph its difficult to see the relationship between the price and facades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blue dots&#10;&#10;Description automatically generated">
            <a:extLst>
              <a:ext uri="{FF2B5EF4-FFF2-40B4-BE49-F238E27FC236}">
                <a16:creationId xmlns:a16="http://schemas.microsoft.com/office/drawing/2014/main" id="{F103DD1D-CB15-C6C6-953B-34BDEB65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52" r="16665" b="-4"/>
          <a:stretch/>
        </p:blipFill>
        <p:spPr>
          <a:xfrm>
            <a:off x="7274780" y="1126397"/>
            <a:ext cx="3735391" cy="4288536"/>
          </a:xfrm>
          <a:prstGeom prst="rect">
            <a:avLst/>
          </a:prstGeom>
          <a:ln w="31750">
            <a:noFill/>
          </a:ln>
        </p:spPr>
      </p:pic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1FF25852-3744-01B3-FE39-58ACDBC2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649151"/>
            <a:ext cx="5334000" cy="52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0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F72D64-8F7C-D08E-96E7-2448D6C1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61" y="12459"/>
            <a:ext cx="11933525" cy="6845720"/>
          </a:xfrm>
        </p:spPr>
      </p:pic>
    </p:spTree>
    <p:extLst>
      <p:ext uri="{BB962C8B-B14F-4D97-AF65-F5344CB8AC3E}">
        <p14:creationId xmlns:p14="http://schemas.microsoft.com/office/powerpoint/2010/main" val="137262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blue bars with black text&#10;&#10;Description automatically generated">
            <a:extLst>
              <a:ext uri="{FF2B5EF4-FFF2-40B4-BE49-F238E27FC236}">
                <a16:creationId xmlns:a16="http://schemas.microsoft.com/office/drawing/2014/main" id="{23442D1D-13F6-8869-FBDF-D6282AA7D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30" y="95911"/>
            <a:ext cx="11160147" cy="6668654"/>
          </a:xfrm>
        </p:spPr>
      </p:pic>
    </p:spTree>
    <p:extLst>
      <p:ext uri="{BB962C8B-B14F-4D97-AF65-F5344CB8AC3E}">
        <p14:creationId xmlns:p14="http://schemas.microsoft.com/office/powerpoint/2010/main" val="302191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blue bars&#10;&#10;Description automatically generated">
            <a:extLst>
              <a:ext uri="{FF2B5EF4-FFF2-40B4-BE49-F238E27FC236}">
                <a16:creationId xmlns:a16="http://schemas.microsoft.com/office/drawing/2014/main" id="{0A0DBD23-1E93-84D7-0289-2FD203E2B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" r="81" b="4473"/>
          <a:stretch/>
        </p:blipFill>
        <p:spPr>
          <a:xfrm>
            <a:off x="1841599" y="994760"/>
            <a:ext cx="8515730" cy="58661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986EB-2E42-160B-79F3-EEEF4521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-1555"/>
            <a:ext cx="7729728" cy="740947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coefficient Summary against variables </a:t>
            </a:r>
          </a:p>
        </p:txBody>
      </p:sp>
    </p:spTree>
    <p:extLst>
      <p:ext uri="{BB962C8B-B14F-4D97-AF65-F5344CB8AC3E}">
        <p14:creationId xmlns:p14="http://schemas.microsoft.com/office/powerpoint/2010/main" val="344898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660A2BA-8C08-7068-0D40-39110EDEA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A5E-E250-C94C-9D97-92DDA51A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591" y="479783"/>
            <a:ext cx="9592394" cy="488294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prices across our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F583A-AE05-3850-C6DE-E1E56A1E8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984" y="1291075"/>
            <a:ext cx="8451909" cy="5334103"/>
          </a:xfrm>
        </p:spPr>
      </p:pic>
    </p:spTree>
    <p:extLst>
      <p:ext uri="{BB962C8B-B14F-4D97-AF65-F5344CB8AC3E}">
        <p14:creationId xmlns:p14="http://schemas.microsoft.com/office/powerpoint/2010/main" val="568619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4EC6AA7-862A-6FBF-9A3D-08EF34A59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05" r="1084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25A8-2D40-C39D-1EEE-594D45AA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43" y="210388"/>
            <a:ext cx="11809119" cy="407479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ea typeface="+mj-lt"/>
                <a:cs typeface="+mj-lt"/>
              </a:rPr>
              <a:t>Relationships between key or seemingly important variables.</a:t>
            </a:r>
            <a:endParaRPr lang="en-US" sz="1800" dirty="0"/>
          </a:p>
        </p:txBody>
      </p:sp>
      <p:pic>
        <p:nvPicPr>
          <p:cNvPr id="7" name="Content Placeholder 6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3C0AF23D-EB4B-208F-402A-0D6E69B0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1578" r="136" b="-71"/>
          <a:stretch/>
        </p:blipFill>
        <p:spPr>
          <a:xfrm>
            <a:off x="-2979" y="628254"/>
            <a:ext cx="12202102" cy="62301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ADC462-7273-54A3-B13B-608BDF52A5FD}"/>
              </a:ext>
            </a:extLst>
          </p:cNvPr>
          <p:cNvSpPr txBox="1"/>
          <p:nvPr/>
        </p:nvSpPr>
        <p:spPr>
          <a:xfrm>
            <a:off x="8083825" y="828260"/>
            <a:ext cx="387369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Living area shows a close to linear increase in price</a:t>
            </a:r>
            <a:endParaRPr lang="en-US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There appears to be some correlation between garden surface &amp; living area in the similarity of the scatter plot.</a:t>
            </a:r>
          </a:p>
          <a:p>
            <a:pPr marL="285750" indent="-285750">
              <a:buFont typeface="Calibri"/>
              <a:buChar char="-"/>
            </a:pP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dirty="0"/>
              <a:t>With bedrooms, garden and facades  its difficult to see a correlation in price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Distribution of values against the same variable appears to be the most significant on this chart</a:t>
            </a:r>
          </a:p>
        </p:txBody>
      </p:sp>
    </p:spTree>
    <p:extLst>
      <p:ext uri="{BB962C8B-B14F-4D97-AF65-F5344CB8AC3E}">
        <p14:creationId xmlns:p14="http://schemas.microsoft.com/office/powerpoint/2010/main" val="105214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8ADF-62AA-F5A2-09F8-67877DA5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45" y="451170"/>
            <a:ext cx="9071510" cy="476417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 of Bedroom Count VS Price</a:t>
            </a:r>
          </a:p>
        </p:txBody>
      </p:sp>
      <p:pic>
        <p:nvPicPr>
          <p:cNvPr id="4" name="Content Placeholder 3" descr="A diagram of a number of bedrooms&#10;&#10;Description automatically generated">
            <a:extLst>
              <a:ext uri="{FF2B5EF4-FFF2-40B4-BE49-F238E27FC236}">
                <a16:creationId xmlns:a16="http://schemas.microsoft.com/office/drawing/2014/main" id="{FCA7FA4B-9824-3799-7174-67F6248B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708" y="1220550"/>
            <a:ext cx="6500977" cy="53240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7452D-6A50-E941-A3CD-878C6D342C93}"/>
              </a:ext>
            </a:extLst>
          </p:cNvPr>
          <p:cNvSpPr txBox="1"/>
          <p:nvPr/>
        </p:nvSpPr>
        <p:spPr>
          <a:xfrm>
            <a:off x="8514521" y="1292087"/>
            <a:ext cx="31473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 closer view, its still difficult to gain insight on this metric.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3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E0A2-6978-2E11-5E0C-4F61C4E5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-1555"/>
            <a:ext cx="7729728" cy="1188720"/>
          </a:xfrm>
        </p:spPr>
        <p:txBody>
          <a:bodyPr vert="horz" lIns="182880" tIns="182880" rIns="182880" bIns="182880" rtlCol="0"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Bedroom Median Average &amp; Price Median Average Across the provinces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7161FB-12D7-E8CF-3BC7-CD2E47678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561553"/>
              </p:ext>
            </p:extLst>
          </p:nvPr>
        </p:nvGraphicFramePr>
        <p:xfrm>
          <a:off x="1131216" y="1319752"/>
          <a:ext cx="9930760" cy="517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65">
                  <a:extLst>
                    <a:ext uri="{9D8B030D-6E8A-4147-A177-3AD203B41FA5}">
                      <a16:colId xmlns:a16="http://schemas.microsoft.com/office/drawing/2014/main" val="1422817856"/>
                    </a:ext>
                  </a:extLst>
                </a:gridCol>
                <a:gridCol w="4057215">
                  <a:extLst>
                    <a:ext uri="{9D8B030D-6E8A-4147-A177-3AD203B41FA5}">
                      <a16:colId xmlns:a16="http://schemas.microsoft.com/office/drawing/2014/main" val="2561308121"/>
                    </a:ext>
                  </a:extLst>
                </a:gridCol>
                <a:gridCol w="2482690">
                  <a:extLst>
                    <a:ext uri="{9D8B030D-6E8A-4147-A177-3AD203B41FA5}">
                      <a16:colId xmlns:a16="http://schemas.microsoft.com/office/drawing/2014/main" val="1861346728"/>
                    </a:ext>
                  </a:extLst>
                </a:gridCol>
                <a:gridCol w="2482690">
                  <a:extLst>
                    <a:ext uri="{9D8B030D-6E8A-4147-A177-3AD203B41FA5}">
                      <a16:colId xmlns:a16="http://schemas.microsoft.com/office/drawing/2014/main" val="1119684723"/>
                    </a:ext>
                  </a:extLst>
                </a:gridCol>
              </a:tblGrid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sng" strike="noStrike" noProof="0" dirty="0">
                          <a:solidFill>
                            <a:schemeClr val="bg1"/>
                          </a:solidFill>
                          <a:latin typeface="Gill Sans MT"/>
                        </a:rPr>
                        <a:t>Province</a:t>
                      </a:r>
                      <a:endParaRPr lang="en-US" sz="2000" b="1" u="sng" dirty="0">
                        <a:solidFill>
                          <a:schemeClr val="bg1"/>
                        </a:solidFill>
                        <a:latin typeface="Gill Sans M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sng" strike="noStrike" noProof="0" dirty="0">
                          <a:solidFill>
                            <a:schemeClr val="bg1"/>
                          </a:solidFill>
                          <a:latin typeface="Gill Sans MT"/>
                        </a:rPr>
                        <a:t>Median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sng" strike="noStrike" noProof="0" dirty="0">
                          <a:solidFill>
                            <a:schemeClr val="bg1"/>
                          </a:solidFill>
                          <a:latin typeface="Gill Sans MT"/>
                        </a:rPr>
                        <a:t>Mean Bedrooms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25654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Walloon Brabant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Gill Sans M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425 000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Gill Sans M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3.2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345238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Flemish Brabant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398 000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2349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Antwerp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349 000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2.8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7726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Brussels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349 000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27084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East Flanders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349 000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2.9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03282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West Flanders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349 000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2.5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60962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Limburg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328 000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83745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Luxembourg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317 500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3.3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22660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Namur </a:t>
                      </a:r>
                      <a:endParaRPr lang="en-US" b="1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289 000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2.9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867829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Hainaut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275 000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3.2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77483"/>
                  </a:ext>
                </a:extLst>
              </a:tr>
              <a:tr h="4315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Liège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260 000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2.9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86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72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553FE98-BB36-CA04-CC67-08A1FF52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945967"/>
            <a:ext cx="9963978" cy="5906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5F1C9-7F92-50DF-2133-06458774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19" y="3909"/>
            <a:ext cx="7729728" cy="724894"/>
          </a:xfrm>
        </p:spPr>
        <p:txBody>
          <a:bodyPr>
            <a:normAutofit fontScale="90000"/>
          </a:bodyPr>
          <a:lstStyle/>
          <a:p>
            <a:r>
              <a:rPr lang="en-US" dirty="0"/>
              <a:t>In Graph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07A52-C597-C5D9-BFA6-39CADCC8635B}"/>
              </a:ext>
            </a:extLst>
          </p:cNvPr>
          <p:cNvSpPr txBox="1"/>
          <p:nvPr/>
        </p:nvSpPr>
        <p:spPr>
          <a:xfrm>
            <a:off x="9957985" y="1419233"/>
            <a:ext cx="20840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can see from here that there is more correlation between the bedrooms and price in different regions</a:t>
            </a:r>
          </a:p>
        </p:txBody>
      </p:sp>
    </p:spTree>
    <p:extLst>
      <p:ext uri="{BB962C8B-B14F-4D97-AF65-F5344CB8AC3E}">
        <p14:creationId xmlns:p14="http://schemas.microsoft.com/office/powerpoint/2010/main" val="49658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DE5B-B519-697D-18CF-2B81F9BC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125"/>
            <a:ext cx="7729728" cy="497422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of bedrooms to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DD29-54D8-54D4-B5D8-2D544631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8" y="681983"/>
            <a:ext cx="11217645" cy="5058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/>
              <a:t>Correlation Coefficient for Bedroom count against price in Belgium= </a:t>
            </a:r>
            <a:r>
              <a:rPr lang="en-US" b="1" dirty="0">
                <a:ea typeface="+mn-lt"/>
                <a:cs typeface="+mn-lt"/>
              </a:rPr>
              <a:t>0.4093591456634096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6" name="Picture 5" descr="A graph of blue bars with names&#10;&#10;Description automatically generated">
            <a:extLst>
              <a:ext uri="{FF2B5EF4-FFF2-40B4-BE49-F238E27FC236}">
                <a16:creationId xmlns:a16="http://schemas.microsoft.com/office/drawing/2014/main" id="{480E2F85-294E-F9C9-3590-5019AF2B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4" y="1210681"/>
            <a:ext cx="10485782" cy="55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0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scatter plot&#10;&#10;Description automatically generated">
            <a:extLst>
              <a:ext uri="{FF2B5EF4-FFF2-40B4-BE49-F238E27FC236}">
                <a16:creationId xmlns:a16="http://schemas.microsoft.com/office/drawing/2014/main" id="{1ED392A8-D584-088C-8BF5-6C0079911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36" y="550828"/>
            <a:ext cx="9392981" cy="63050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E65E4-5399-5E5C-306E-82A03CBD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84" y="434605"/>
            <a:ext cx="7729728" cy="542677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Plot: Living Area VS Price</a:t>
            </a:r>
          </a:p>
        </p:txBody>
      </p:sp>
    </p:spTree>
    <p:extLst>
      <p:ext uri="{BB962C8B-B14F-4D97-AF65-F5344CB8AC3E}">
        <p14:creationId xmlns:p14="http://schemas.microsoft.com/office/powerpoint/2010/main" val="331777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34A53-BFCC-41B8-03BA-B447E311A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96" y="1710392"/>
            <a:ext cx="3063765" cy="3263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There appears to be some correlation between living area ad price</a:t>
            </a:r>
          </a:p>
          <a:p>
            <a:endParaRPr lang="en-US" dirty="0"/>
          </a:p>
          <a:p>
            <a:r>
              <a:rPr lang="en-US" dirty="0"/>
              <a:t>This correlation however appears more heavily weighted in different regions</a:t>
            </a:r>
          </a:p>
          <a:p>
            <a:endParaRPr lang="en-US" dirty="0"/>
          </a:p>
          <a:p>
            <a:r>
              <a:rPr lang="en-US" dirty="0"/>
              <a:t>In Brussels not as significant where in Linburg one gets a greater living area for the price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verage price and living area per province&#10;&#10;Description automatically generated">
            <a:extLst>
              <a:ext uri="{FF2B5EF4-FFF2-40B4-BE49-F238E27FC236}">
                <a16:creationId xmlns:a16="http://schemas.microsoft.com/office/drawing/2014/main" id="{7909402F-2083-8059-7395-7A4FFA2C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14" y="1340723"/>
            <a:ext cx="6550085" cy="4399842"/>
          </a:xfrm>
          <a:prstGeom prst="rect">
            <a:avLst/>
          </a:prstGeom>
        </p:spPr>
      </p:pic>
      <p:pic>
        <p:nvPicPr>
          <p:cNvPr id="5" name="Picture 4" descr="A graph of average price and living area per province&#10;&#10;Description automatically generated">
            <a:extLst>
              <a:ext uri="{FF2B5EF4-FFF2-40B4-BE49-F238E27FC236}">
                <a16:creationId xmlns:a16="http://schemas.microsoft.com/office/drawing/2014/main" id="{642DA183-22AF-12E4-B7EB-BF658C6C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736" y="966994"/>
            <a:ext cx="8111573" cy="4940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91868-7668-5267-B9AC-C65BA14918A8}"/>
              </a:ext>
            </a:extLst>
          </p:cNvPr>
          <p:cNvSpPr txBox="1"/>
          <p:nvPr/>
        </p:nvSpPr>
        <p:spPr>
          <a:xfrm>
            <a:off x="1247375" y="145996"/>
            <a:ext cx="9774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262626"/>
                </a:solidFill>
                <a:cs typeface="Arial"/>
              </a:rPr>
              <a:t>Correlation Coefficient for Living Area against price in Belgium </a:t>
            </a:r>
            <a:r>
              <a:rPr lang="en-US" b="1" dirty="0">
                <a:solidFill>
                  <a:srgbClr val="262626"/>
                </a:solidFill>
                <a:latin typeface="Gill Sans MT"/>
                <a:cs typeface="Arial"/>
              </a:rPr>
              <a:t> = </a:t>
            </a:r>
            <a:r>
              <a:rPr lang="en-US" b="1" dirty="0">
                <a:latin typeface="Gill Sans MT"/>
                <a:cs typeface="Arial"/>
              </a:rPr>
              <a:t>0.5418748219987014</a:t>
            </a:r>
            <a:endParaRPr lang="en-US" b="1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08979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Parcel</vt:lpstr>
      <vt:lpstr>Data Analysis of Properties</vt:lpstr>
      <vt:lpstr>Distribution of prices across our dataset</vt:lpstr>
      <vt:lpstr>Relationships between key or seemingly important variables.</vt:lpstr>
      <vt:lpstr>Scatter Plot of Bedroom Count VS Price</vt:lpstr>
      <vt:lpstr>Bedroom Median Average &amp; Price Median Average Across the provinces </vt:lpstr>
      <vt:lpstr>In Graph format</vt:lpstr>
      <vt:lpstr>Correlation of bedrooms to price</vt:lpstr>
      <vt:lpstr>Scatter Plot: Living Area VS Price</vt:lpstr>
      <vt:lpstr>PowerPoint Presentation</vt:lpstr>
      <vt:lpstr>PowerPoint Presentation</vt:lpstr>
      <vt:lpstr>Surface of the plot vs Price</vt:lpstr>
      <vt:lpstr>PowerPoint Presentation</vt:lpstr>
      <vt:lpstr>PowerPoint Presentation</vt:lpstr>
      <vt:lpstr>PowerPoint Presentation</vt:lpstr>
      <vt:lpstr>Façade count per property vs Price</vt:lpstr>
      <vt:lpstr>PowerPoint Presentation</vt:lpstr>
      <vt:lpstr>PowerPoint Presentation</vt:lpstr>
      <vt:lpstr>Correlation coefficient Summary against variables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752</cp:revision>
  <dcterms:created xsi:type="dcterms:W3CDTF">2024-11-22T09:21:53Z</dcterms:created>
  <dcterms:modified xsi:type="dcterms:W3CDTF">2024-11-22T11:54:31Z</dcterms:modified>
</cp:coreProperties>
</file>