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21"/>
    <p:restoredTop sz="94674"/>
  </p:normalViewPr>
  <p:slideViewPr>
    <p:cSldViewPr snapToGrid="0" snapToObjects="1">
      <p:cViewPr varScale="1">
        <p:scale>
          <a:sx n="115" d="100"/>
          <a:sy n="115" d="100"/>
        </p:scale>
        <p:origin x="240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B69F92-B506-9344-9B4B-BA8D38D652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E466539-A9CA-CD40-A352-53D2FA4EEF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D04BBE-97FC-8E45-8001-8EB8DD80E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6D50A-871E-A343-86BF-2E6504B4A9DA}" type="datetimeFigureOut">
              <a:rPr kumimoji="1" lang="ko-KR" altLang="en-US" smtClean="0"/>
              <a:t>2018. 11. 6.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773562-CC62-4E44-B3AF-480BC3F21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59FE80-80FA-144D-9FB5-65138FBD3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67734-25C3-7F4C-9E5F-61DEA314FEC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79561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27ECF8-81EF-014C-A9B4-A9BC99BFD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DBB29A6-83A7-3F46-8294-9C435E9EF5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C3A28A-1B9C-6D40-8F70-2FA668CD3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6D50A-871E-A343-86BF-2E6504B4A9DA}" type="datetimeFigureOut">
              <a:rPr kumimoji="1" lang="ko-KR" altLang="en-US" smtClean="0"/>
              <a:t>2018. 11. 6.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6513FE-7F64-AF40-9EF5-A5EB543CF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E60173-F98A-D24B-A5C3-B3C609EDF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67734-25C3-7F4C-9E5F-61DEA314FEC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16236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6861525-27BB-704A-BB02-07E12CBEF8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8590191-6A88-9B43-887E-26D5351826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211F38-DC1F-794F-8F77-A402F9452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6D50A-871E-A343-86BF-2E6504B4A9DA}" type="datetimeFigureOut">
              <a:rPr kumimoji="1" lang="ko-KR" altLang="en-US" smtClean="0"/>
              <a:t>2018. 11. 6.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B10AD8-70F6-B74A-BB5F-02B58B548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980258-7D72-9949-856B-9446C2F4D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67734-25C3-7F4C-9E5F-61DEA314FEC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78054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8F37FB-CEE9-BC47-9F70-406C617D0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407414-668B-A541-9D50-9C16B224C7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932F5C-3D01-CA45-9593-89A925EEB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6D50A-871E-A343-86BF-2E6504B4A9DA}" type="datetimeFigureOut">
              <a:rPr kumimoji="1" lang="ko-KR" altLang="en-US" smtClean="0"/>
              <a:t>2018. 11. 6.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EBA188-045A-114B-BECB-6093BF4D7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7C7167-5722-A14E-8FD4-B69566295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67734-25C3-7F4C-9E5F-61DEA314FEC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12770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1CFCD5-CA79-D84A-BBDF-E83561385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B5B381-CF07-7148-BE42-0A113B8DCB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D6337B-62B7-5143-AAB4-E9539447C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6D50A-871E-A343-86BF-2E6504B4A9DA}" type="datetimeFigureOut">
              <a:rPr kumimoji="1" lang="ko-KR" altLang="en-US" smtClean="0"/>
              <a:t>2018. 11. 6.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7C51A6-07CA-AD44-BC55-1F8BB4690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EC8791-CF0B-5C4D-9E63-A4165522D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67734-25C3-7F4C-9E5F-61DEA314FEC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11501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21F414-1636-9848-AD16-B79405528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CDF38C-7E3C-CC4C-86FF-CE360F7453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E4E37B3-229F-AB4A-A67F-292D57C420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4A82F38-0343-EA44-B5D7-E349AF9A8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6D50A-871E-A343-86BF-2E6504B4A9DA}" type="datetimeFigureOut">
              <a:rPr kumimoji="1" lang="ko-KR" altLang="en-US" smtClean="0"/>
              <a:t>2018. 11. 6.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84F63BC-E5C2-3844-9CF3-D4B97084D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D427F5A-F7B4-4C49-A649-CCCE0331C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67734-25C3-7F4C-9E5F-61DEA314FEC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63891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A4B7FB-2BB4-8349-BA87-DAE0A887D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84FD6D6-F6AA-1A4D-81B2-E3F08E0051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A0F45A3-A1BB-754E-8BE6-B6BBD3DE14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19DE637-B280-8144-B832-A285677DA0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92FE564-B80F-7A4B-AF43-514C0B88DB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1C6CC13-137A-1D4A-A7D4-2D1C96928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6D50A-871E-A343-86BF-2E6504B4A9DA}" type="datetimeFigureOut">
              <a:rPr kumimoji="1" lang="ko-KR" altLang="en-US" smtClean="0"/>
              <a:t>2018. 11. 6.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B199BE3-4D5D-7A42-A539-0C23D87DF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1F057AC-AFDA-134A-A6E0-03DC8691D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67734-25C3-7F4C-9E5F-61DEA314FEC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54951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A622D7-BD1A-9B4C-87DE-6F3BB8CE7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F120847-0254-3E40-8F64-189129BD1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6D50A-871E-A343-86BF-2E6504B4A9DA}" type="datetimeFigureOut">
              <a:rPr kumimoji="1" lang="ko-KR" altLang="en-US" smtClean="0"/>
              <a:t>2018. 11. 6.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A4FA5CF-BC6F-D240-A1B8-FFF35F056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FF6ECFB-6575-B04F-8EA3-A18B4AC74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67734-25C3-7F4C-9E5F-61DEA314FEC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44519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9609914-A1F0-E94E-95D8-730D22F47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6D50A-871E-A343-86BF-2E6504B4A9DA}" type="datetimeFigureOut">
              <a:rPr kumimoji="1" lang="ko-KR" altLang="en-US" smtClean="0"/>
              <a:t>2018. 11. 6.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1C898E6-8BE0-B848-ACE8-EA34BDC10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4DDA378-F0A0-B543-BD03-3043FE0E3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67734-25C3-7F4C-9E5F-61DEA314FEC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67659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4A7FF7-5242-5848-8090-DE2A81763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BF28EE-88FE-3547-A09D-5021444FD7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4A0B38E-E1EF-D949-99CC-3F303EC1F6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39C493-27B5-2E42-914A-BB0A46111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6D50A-871E-A343-86BF-2E6504B4A9DA}" type="datetimeFigureOut">
              <a:rPr kumimoji="1" lang="ko-KR" altLang="en-US" smtClean="0"/>
              <a:t>2018. 11. 6.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F7C13E3-C214-1347-BF6B-3F9BFA1C7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D1BF0C7-CD82-DC4F-896D-BDC371500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67734-25C3-7F4C-9E5F-61DEA314FEC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91956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BB5995-7397-7445-959B-538BC2C69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06FE14B-CBBD-8D46-8D3F-0936D7ABC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731E6B7-CF4A-8244-9ED7-7B0EFA5CBC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34F53AC-B476-054E-AD05-E032F09C9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6D50A-871E-A343-86BF-2E6504B4A9DA}" type="datetimeFigureOut">
              <a:rPr kumimoji="1" lang="ko-KR" altLang="en-US" smtClean="0"/>
              <a:t>2018. 11. 6.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AE706D-30F5-7D40-80A9-C065C4900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89084E2-A575-C649-80ED-88CEB9155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67734-25C3-7F4C-9E5F-61DEA314FEC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19132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F17F0BC-B774-BC4C-9B60-ADEBD8A18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23FFBB-71B4-D545-A546-DAF6FD83C1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86530C-C95A-0343-A03D-FD06B8EFFB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16D50A-871E-A343-86BF-2E6504B4A9DA}" type="datetimeFigureOut">
              <a:rPr kumimoji="1" lang="ko-KR" altLang="en-US" smtClean="0"/>
              <a:t>2018. 11. 6.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54FE32-4E9D-614F-98E5-106AF58F32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8E9831-89E1-294F-86C9-99BF9D101A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67734-25C3-7F4C-9E5F-61DEA314FEC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88261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hyperlink" Target="https://en.wikipedia.org/wiki/Gamma_distribution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10F74A7F-8146-134B-B71C-714AB1FF393A}"/>
              </a:ext>
            </a:extLst>
          </p:cNvPr>
          <p:cNvGrpSpPr/>
          <p:nvPr/>
        </p:nvGrpSpPr>
        <p:grpSpPr>
          <a:xfrm>
            <a:off x="0" y="762000"/>
            <a:ext cx="12192000" cy="4785360"/>
            <a:chOff x="0" y="762000"/>
            <a:chExt cx="12192000" cy="4785360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BA589A2-1AD9-CF45-92AB-33967B5802E2}"/>
                </a:ext>
              </a:extLst>
            </p:cNvPr>
            <p:cNvSpPr txBox="1"/>
            <p:nvPr/>
          </p:nvSpPr>
          <p:spPr>
            <a:xfrm>
              <a:off x="2169084" y="1638876"/>
              <a:ext cx="1560547" cy="827523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600" dirty="0">
                  <a:latin typeface="Cambria Math" panose="02040503050406030204" pitchFamily="18" charset="0"/>
                </a:rPr>
                <a:t>제품별</a:t>
              </a:r>
              <a:endParaRPr kumimoji="1" lang="en-US" altLang="ko-KR" sz="1600" dirty="0">
                <a:latin typeface="Cambria Math" panose="02040503050406030204" pitchFamily="18" charset="0"/>
              </a:endParaRPr>
            </a:p>
            <a:p>
              <a:pPr algn="ctr"/>
              <a:r>
                <a:rPr kumimoji="1" lang="ko-KR" altLang="en-US" sz="1600" dirty="0">
                  <a:latin typeface="Cambria Math" panose="02040503050406030204" pitchFamily="18" charset="0"/>
                </a:rPr>
                <a:t>재 구매 확률 </a:t>
              </a:r>
              <a:r>
                <a:rPr kumimoji="1" lang="en-US" altLang="ko-KR" sz="1600" dirty="0">
                  <a:latin typeface="Cambria Math" panose="02040503050406030204" pitchFamily="18" charset="0"/>
                </a:rPr>
                <a:t>(</a:t>
              </a:r>
              <a:r>
                <a:rPr kumimoji="1" lang="en-US" altLang="ko-KR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RCP)</a:t>
              </a:r>
              <a:r>
                <a:rPr kumimoji="1" lang="ko-KR" altLang="en-US" sz="1600" dirty="0">
                  <a:latin typeface="Cambria Math" panose="02040503050406030204" pitchFamily="18" charset="0"/>
                </a:rPr>
                <a:t>계산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A3E4123-41BA-3249-BAE5-CC4198545AD0}"/>
                </a:ext>
              </a:extLst>
            </p:cNvPr>
            <p:cNvSpPr txBox="1"/>
            <p:nvPr/>
          </p:nvSpPr>
          <p:spPr>
            <a:xfrm>
              <a:off x="2169085" y="3148260"/>
              <a:ext cx="1560548" cy="58477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600" dirty="0">
                  <a:latin typeface="Cambria Math" panose="02040503050406030204" pitchFamily="18" charset="0"/>
                </a:rPr>
                <a:t>고객 </a:t>
              </a:r>
              <a:r>
                <a:rPr kumimoji="1" lang="ko-KR" altLang="en-US" sz="1600" dirty="0" err="1">
                  <a:latin typeface="Cambria Math" panose="02040503050406030204" pitchFamily="18" charset="0"/>
                </a:rPr>
                <a:t>시점별</a:t>
              </a:r>
              <a:r>
                <a:rPr kumimoji="1" lang="ko-KR" altLang="en-US" sz="1600" dirty="0">
                  <a:latin typeface="Cambria Math" panose="02040503050406030204" pitchFamily="18" charset="0"/>
                </a:rPr>
                <a:t> </a:t>
              </a:r>
              <a:endParaRPr kumimoji="1" lang="en-US" altLang="ko-KR" sz="1600" dirty="0">
                <a:latin typeface="Cambria Math" panose="02040503050406030204" pitchFamily="18" charset="0"/>
              </a:endParaRPr>
            </a:p>
            <a:p>
              <a:r>
                <a:rPr kumimoji="1" lang="ko-KR" altLang="en-US" sz="1600" dirty="0">
                  <a:latin typeface="Cambria Math" panose="02040503050406030204" pitchFamily="18" charset="0"/>
                </a:rPr>
                <a:t>제품 구매 확률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0A25A3C0-BD43-6E4B-9A30-2790C9A23610}"/>
                    </a:ext>
                  </a:extLst>
                </p:cNvPr>
                <p:cNvSpPr txBox="1"/>
                <p:nvPr/>
              </p:nvSpPr>
              <p:spPr>
                <a:xfrm>
                  <a:off x="4274397" y="1084320"/>
                  <a:ext cx="7743825" cy="4137158"/>
                </a:xfrm>
                <a:prstGeom prst="rect">
                  <a:avLst/>
                </a:prstGeom>
                <a:noFill/>
                <a:ln>
                  <a:solidFill>
                    <a:schemeClr val="accent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kumimoji="1" lang="en-US" altLang="ko-KR" sz="1600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Step1. # </a:t>
                  </a:r>
                  <a:r>
                    <a:rPr kumimoji="1" lang="ko-KR" altLang="en-US" sz="1600" u="sng" dirty="0">
                      <a:latin typeface="Cambria Math" panose="02040503050406030204" pitchFamily="18" charset="0"/>
                    </a:rPr>
                    <a:t>카테고리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1600" i="1" u="sng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1600" b="0" i="1" u="sng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kumimoji="1" lang="en-US" altLang="ko-KR" sz="1600" b="0" i="1" u="sng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kumimoji="1" lang="ko-KR" altLang="en-US" sz="1600" u="sng" dirty="0">
                      <a:latin typeface="Cambria Math" panose="02040503050406030204" pitchFamily="18" charset="0"/>
                    </a:rPr>
                    <a:t>의 모든 개별 구매고객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1600" i="1" u="sng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1600" b="0" i="1" u="sng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ko-KR" sz="1600" b="0" i="1" u="sng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a14:m>
                  <a:r>
                    <a:rPr kumimoji="1" lang="ko-KR" altLang="en-US" sz="1600" u="sng" dirty="0">
                      <a:latin typeface="Cambria Math" panose="02040503050406030204" pitchFamily="18" charset="0"/>
                    </a:rPr>
                    <a:t>의 구매 </a:t>
                  </a:r>
                  <a:r>
                    <a:rPr kumimoji="1" lang="en-US" altLang="ko-KR" sz="1600" u="sng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time-interval </a:t>
                  </a:r>
                  <a:r>
                    <a:rPr kumimoji="1" lang="ko-KR" altLang="en-US" sz="1600" u="sng" dirty="0">
                      <a:latin typeface="Cambria Math" panose="02040503050406030204" pitchFamily="18" charset="0"/>
                    </a:rPr>
                    <a:t>추출</a:t>
                  </a:r>
                  <a:r>
                    <a:rPr kumimoji="1" lang="en-US" altLang="ko-KR" sz="1600" u="sng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.</a:t>
                  </a:r>
                </a:p>
                <a:p>
                  <a:pPr marL="285750" indent="-285750">
                    <a:lnSpc>
                      <a:spcPct val="150000"/>
                    </a:lnSpc>
                    <a:buFont typeface="Arial" panose="020B0604020202020204" pitchFamily="34" charset="0"/>
                    <a:buChar char="•"/>
                  </a:pPr>
                  <a:r>
                    <a:rPr kumimoji="1" lang="ko-KR" altLang="en-US" sz="1600" dirty="0">
                      <a:latin typeface="Cambria Math" panose="02040503050406030204" pitchFamily="18" charset="0"/>
                    </a:rPr>
                    <a:t>카테고리 별</a:t>
                  </a:r>
                  <a:r>
                    <a:rPr kumimoji="1" lang="en-US" altLang="ko-KR" sz="1600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, </a:t>
                  </a:r>
                  <a:r>
                    <a:rPr kumimoji="1" lang="ko-KR" altLang="en-US" sz="1600" dirty="0">
                      <a:latin typeface="Cambria Math" panose="02040503050406030204" pitchFamily="18" charset="0"/>
                    </a:rPr>
                    <a:t>고객 전반의 성향을 살피는 단계</a:t>
                  </a:r>
                  <a:endParaRPr kumimoji="1" lang="en-US" altLang="ko-KR" sz="16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pPr marL="285750" indent="-285750">
                    <a:lnSpc>
                      <a:spcPct val="150000"/>
                    </a:lnSpc>
                    <a:buFont typeface="Arial" panose="020B0604020202020204" pitchFamily="34" charset="0"/>
                    <a:buChar char="•"/>
                  </a:pPr>
                  <a:r>
                    <a:rPr kumimoji="1" lang="ko-KR" altLang="en-US" sz="1600" dirty="0">
                      <a:latin typeface="Cambria Math" panose="02040503050406030204" pitchFamily="18" charset="0"/>
                    </a:rPr>
                    <a:t>고객들의 </a:t>
                  </a:r>
                  <a:r>
                    <a:rPr kumimoji="1" lang="en-US" altLang="ko-KR" sz="1600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Time-interval </a:t>
                  </a:r>
                  <a:r>
                    <a:rPr kumimoji="1" lang="ko-KR" altLang="en-US" sz="1600" dirty="0">
                      <a:latin typeface="Cambria Math" panose="02040503050406030204" pitchFamily="18" charset="0"/>
                    </a:rPr>
                    <a:t>추출 간 구매 이력이 </a:t>
                  </a:r>
                  <a:r>
                    <a:rPr kumimoji="1" lang="en-US" altLang="ko-KR" sz="1600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1</a:t>
                  </a:r>
                  <a:r>
                    <a:rPr kumimoji="1" lang="ko-KR" altLang="en-US" sz="1600" dirty="0">
                      <a:latin typeface="Cambria Math" panose="02040503050406030204" pitchFamily="18" charset="0"/>
                    </a:rPr>
                    <a:t>회이거나</a:t>
                  </a:r>
                  <a:r>
                    <a:rPr kumimoji="1" lang="en-US" altLang="ko-KR" sz="1600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, </a:t>
                  </a:r>
                  <a:r>
                    <a:rPr kumimoji="1" lang="ko-KR" altLang="en-US" sz="1600" dirty="0">
                      <a:latin typeface="Cambria Math" panose="02040503050406030204" pitchFamily="18" charset="0"/>
                    </a:rPr>
                    <a:t>동일 일자의 중복 구매 이력 제거 </a:t>
                  </a:r>
                  <a:r>
                    <a:rPr kumimoji="1" lang="en-US" altLang="ko-KR" sz="1600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(time-interval </a:t>
                  </a:r>
                  <a:r>
                    <a:rPr kumimoji="1" lang="ko-KR" altLang="en-US" sz="1600" dirty="0">
                      <a:latin typeface="Cambria Math" panose="02040503050406030204" pitchFamily="18" charset="0"/>
                    </a:rPr>
                    <a:t>제공 </a:t>
                  </a:r>
                  <a:r>
                    <a:rPr kumimoji="1" lang="en-US" altLang="ko-KR" sz="1600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x)</a:t>
                  </a:r>
                </a:p>
                <a:p>
                  <a:pPr marL="285750" indent="-285750">
                    <a:lnSpc>
                      <a:spcPct val="150000"/>
                    </a:lnSpc>
                    <a:buFont typeface="Arial" panose="020B0604020202020204" pitchFamily="34" charset="0"/>
                    <a:buChar char="•"/>
                  </a:pPr>
                  <a:r>
                    <a:rPr kumimoji="1" lang="ko-KR" altLang="en-US" sz="1600" dirty="0">
                      <a:latin typeface="Cambria Math" panose="02040503050406030204" pitchFamily="18" charset="0"/>
                    </a:rPr>
                    <a:t>추출 된 </a:t>
                  </a:r>
                  <a:r>
                    <a:rPr kumimoji="1" lang="en-US" altLang="ko-KR" sz="1600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time-interval</a:t>
                  </a:r>
                  <a:r>
                    <a:rPr kumimoji="1" lang="ko-KR" altLang="en-US" sz="1600" dirty="0">
                      <a:latin typeface="Cambria Math" panose="02040503050406030204" pitchFamily="18" charset="0"/>
                    </a:rPr>
                    <a:t>은 고객 전반의 성향을 살피는</a:t>
                  </a:r>
                  <a:r>
                    <a:rPr kumimoji="1" lang="en-US" altLang="ko-KR" sz="1600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(gamma distribution fitting – Prior</a:t>
                  </a:r>
                  <a:r>
                    <a:rPr kumimoji="1" lang="ko-KR" altLang="en-US" sz="1600" dirty="0">
                      <a:latin typeface="Cambria Math" panose="02040503050406030204" pitchFamily="18" charset="0"/>
                    </a:rPr>
                    <a:t>계산</a:t>
                  </a:r>
                  <a:r>
                    <a:rPr kumimoji="1" lang="en-US" altLang="ko-KR" sz="1600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)</a:t>
                  </a:r>
                  <a:r>
                    <a:rPr kumimoji="1" lang="ko-KR" altLang="en-US" sz="1600" dirty="0">
                      <a:latin typeface="Cambria Math" panose="02040503050406030204" pitchFamily="18" charset="0"/>
                    </a:rPr>
                    <a:t>데에도 사용되지만</a:t>
                  </a:r>
                  <a:r>
                    <a:rPr kumimoji="1" lang="en-US" altLang="ko-KR" sz="1600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, </a:t>
                  </a:r>
                  <a:r>
                    <a:rPr kumimoji="1" lang="ko-KR" altLang="en-US" sz="1600" dirty="0">
                      <a:latin typeface="Cambria Math" panose="02040503050406030204" pitchFamily="18" charset="0"/>
                    </a:rPr>
                    <a:t>개개의 고객마다 구매성향을 나타내는 지표를 구하는데 사용</a:t>
                  </a:r>
                  <a:endParaRPr kumimoji="1" lang="en-US" altLang="ko-KR" sz="16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pPr marL="742950" lvl="1" indent="-285750">
                    <a:lnSpc>
                      <a:spcPct val="150000"/>
                    </a:lnSpc>
                    <a:buFont typeface="Wingdings" pitchFamily="2" charset="2"/>
                    <a:buChar char="ü"/>
                  </a:pPr>
                  <a:r>
                    <a:rPr kumimoji="1" lang="en-US" altLang="ko-KR" sz="1600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K : </a:t>
                  </a:r>
                  <a:r>
                    <a:rPr kumimoji="1" lang="ko-KR" altLang="en-US" sz="1600" b="1" dirty="0">
                      <a:latin typeface="Cambria Math" panose="02040503050406030204" pitchFamily="18" charset="0"/>
                    </a:rPr>
                    <a:t>개인별</a:t>
                  </a:r>
                  <a:r>
                    <a:rPr kumimoji="1" lang="ko-KR" altLang="en-US" sz="1600" dirty="0">
                      <a:latin typeface="Cambria Math" panose="02040503050406030204" pitchFamily="18" charset="0"/>
                    </a:rPr>
                    <a:t> 구매 횟수</a:t>
                  </a:r>
                  <a:endParaRPr kumimoji="1" lang="en-US" altLang="ko-KR" sz="16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pPr marL="742950" lvl="1" indent="-285750">
                    <a:lnSpc>
                      <a:spcPct val="150000"/>
                    </a:lnSpc>
                    <a:buFont typeface="Wingdings" pitchFamily="2" charset="2"/>
                    <a:buChar char="ü"/>
                  </a:pPr>
                  <a:r>
                    <a:rPr kumimoji="1" lang="en-US" altLang="ko-KR" sz="1600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t : </a:t>
                  </a:r>
                  <a:r>
                    <a:rPr kumimoji="1" lang="ko-KR" altLang="en-US" sz="1600" b="1" dirty="0">
                      <a:latin typeface="Cambria Math" panose="02040503050406030204" pitchFamily="18" charset="0"/>
                    </a:rPr>
                    <a:t>개인의</a:t>
                  </a:r>
                  <a:r>
                    <a:rPr kumimoji="1" lang="ko-KR" altLang="en-US" sz="1600" dirty="0">
                      <a:latin typeface="Cambria Math" panose="02040503050406030204" pitchFamily="18" charset="0"/>
                    </a:rPr>
                    <a:t> 마지막 </a:t>
                  </a:r>
                  <a:r>
                    <a:rPr kumimoji="1" lang="ko-KR" altLang="en-US" sz="1600" dirty="0" err="1">
                      <a:latin typeface="Cambria Math" panose="02040503050406030204" pitchFamily="18" charset="0"/>
                    </a:rPr>
                    <a:t>구매로부터</a:t>
                  </a:r>
                  <a:r>
                    <a:rPr kumimoji="1" lang="ko-KR" altLang="en-US" sz="1600" dirty="0">
                      <a:latin typeface="Cambria Math" panose="02040503050406030204" pitchFamily="18" charset="0"/>
                    </a:rPr>
                    <a:t> 현재 시점까지의 </a:t>
                  </a:r>
                  <a:r>
                    <a:rPr kumimoji="1" lang="en-US" altLang="ko-KR" sz="1600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time-interval</a:t>
                  </a:r>
                </a:p>
                <a:p>
                  <a:pPr marL="742950" lvl="1" indent="-285750">
                    <a:lnSpc>
                      <a:spcPct val="150000"/>
                    </a:lnSpc>
                    <a:buFont typeface="Wingdings" pitchFamily="2" charset="2"/>
                    <a:buChar char="ü"/>
                  </a:pPr>
                  <a:r>
                    <a:rPr kumimoji="1" lang="en-US" altLang="ko-KR" sz="1600" dirty="0" err="1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t_purch</a:t>
                  </a:r>
                  <a:r>
                    <a:rPr kumimoji="1" lang="en-US" altLang="ko-KR" sz="1600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 : |(</a:t>
                  </a:r>
                  <a:r>
                    <a:rPr kumimoji="1" lang="ko-KR" altLang="en-US" sz="1600" b="1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개인의</a:t>
                  </a:r>
                  <a:r>
                    <a:rPr kumimoji="1" lang="en-US" altLang="ko-KR" sz="1600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)</a:t>
                  </a:r>
                  <a:r>
                    <a:rPr kumimoji="1" lang="ko-KR" altLang="en-US" sz="1600" dirty="0">
                      <a:latin typeface="Cambria Math" panose="02040503050406030204" pitchFamily="18" charset="0"/>
                    </a:rPr>
                    <a:t>최초 구매일</a:t>
                  </a:r>
                  <a:r>
                    <a:rPr kumimoji="1" lang="en-US" altLang="ko-KR" sz="1600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-</a:t>
                  </a:r>
                  <a:r>
                    <a:rPr kumimoji="1" lang="ko-KR" altLang="en-US" sz="1600" dirty="0">
                      <a:latin typeface="Cambria Math" panose="02040503050406030204" pitchFamily="18" charset="0"/>
                    </a:rPr>
                    <a:t>마지막 구매일</a:t>
                  </a:r>
                  <a:r>
                    <a:rPr kumimoji="1" lang="en-US" altLang="ko-KR" sz="1600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|</a:t>
                  </a:r>
                </a:p>
                <a:p>
                  <a:pPr marL="742950" lvl="1" indent="-285750">
                    <a:lnSpc>
                      <a:spcPct val="150000"/>
                    </a:lnSpc>
                    <a:buFont typeface="Wingdings" pitchFamily="2" charset="2"/>
                    <a:buChar char="ü"/>
                  </a:pPr>
                  <a:r>
                    <a:rPr kumimoji="1" lang="en-US" altLang="ko-KR" sz="1600" dirty="0" err="1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t_mean</a:t>
                  </a:r>
                  <a:r>
                    <a:rPr kumimoji="1" lang="en-US" altLang="ko-KR" sz="1600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 : </a:t>
                  </a:r>
                  <a:r>
                    <a:rPr kumimoji="1" lang="ko-KR" altLang="en-US" sz="1600" b="1" dirty="0">
                      <a:latin typeface="+mj-lt"/>
                      <a:ea typeface="Cambria Math" panose="02040503050406030204" pitchFamily="18" charset="0"/>
                    </a:rPr>
                    <a:t>개별 고객의</a:t>
                  </a:r>
                  <a:r>
                    <a:rPr kumimoji="1" lang="en-US" altLang="ko-KR" sz="1600" dirty="0">
                      <a:latin typeface="+mj-lt"/>
                      <a:ea typeface="Cambria Math" panose="02040503050406030204" pitchFamily="18" charset="0"/>
                    </a:rPr>
                    <a:t>, </a:t>
                  </a:r>
                  <a:r>
                    <a:rPr kumimoji="1" lang="ko-KR" altLang="en-US" sz="1600" dirty="0">
                      <a:latin typeface="Cambria Math" panose="02040503050406030204" pitchFamily="18" charset="0"/>
                    </a:rPr>
                    <a:t>평균 </a:t>
                  </a:r>
                  <a:r>
                    <a:rPr kumimoji="1" lang="ko-KR" altLang="en-US" sz="1600" dirty="0" err="1">
                      <a:latin typeface="Cambria Math" panose="02040503050406030204" pitchFamily="18" charset="0"/>
                    </a:rPr>
                    <a:t>재구매</a:t>
                  </a:r>
                  <a:r>
                    <a:rPr kumimoji="1" lang="ko-KR" altLang="en-US" sz="1600" dirty="0">
                      <a:latin typeface="Cambria Math" panose="02040503050406030204" pitchFamily="18" charset="0"/>
                    </a:rPr>
                    <a:t> </a:t>
                  </a:r>
                  <a:r>
                    <a:rPr kumimoji="1" lang="en-US" altLang="ko-KR" sz="1600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time-interval</a:t>
                  </a:r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0A25A3C0-BD43-6E4B-9A30-2790C9A236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74397" y="1084320"/>
                  <a:ext cx="7743825" cy="4137158"/>
                </a:xfrm>
                <a:prstGeom prst="rect">
                  <a:avLst/>
                </a:prstGeom>
                <a:blipFill>
                  <a:blip r:embed="rId2"/>
                  <a:stretch>
                    <a:fillRect l="-327" b="-610"/>
                  </a:stretch>
                </a:blipFill>
                <a:ln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CE291A7-D033-4146-A629-A0161922F946}"/>
                </a:ext>
              </a:extLst>
            </p:cNvPr>
            <p:cNvSpPr txBox="1"/>
            <p:nvPr/>
          </p:nvSpPr>
          <p:spPr>
            <a:xfrm>
              <a:off x="63771" y="2447348"/>
              <a:ext cx="1560547" cy="58477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dirty="0">
                  <a:latin typeface="Cambria Math" panose="02040503050406030204" pitchFamily="18" charset="0"/>
                </a:rPr>
                <a:t>Buy it again </a:t>
              </a:r>
            </a:p>
            <a:p>
              <a:pPr algn="ctr"/>
              <a:r>
                <a:rPr kumimoji="1" lang="ko-KR" altLang="en-US" sz="1600" dirty="0">
                  <a:latin typeface="Cambria Math" panose="02040503050406030204" pitchFamily="18" charset="0"/>
                </a:rPr>
                <a:t>추천 </a:t>
              </a:r>
              <a:r>
                <a:rPr kumimoji="1" lang="en-US" altLang="ko-KR" sz="1600" dirty="0">
                  <a:latin typeface="Cambria Math" panose="02040503050406030204" pitchFamily="18" charset="0"/>
                </a:rPr>
                <a:t>Score</a:t>
              </a:r>
              <a:endParaRPr kumimoji="1" lang="ko-KR" altLang="en-US" sz="1600" dirty="0">
                <a:latin typeface="Cambria Math" panose="02040503050406030204" pitchFamily="18" charset="0"/>
              </a:endParaRPr>
            </a:p>
          </p:txBody>
        </p: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27709E89-DDA9-2846-B86A-A510D0F29992}"/>
                </a:ext>
              </a:extLst>
            </p:cNvPr>
            <p:cNvCxnSpPr>
              <a:stCxn id="11" idx="3"/>
              <a:endCxn id="4" idx="1"/>
            </p:cNvCxnSpPr>
            <p:nvPr/>
          </p:nvCxnSpPr>
          <p:spPr>
            <a:xfrm flipV="1">
              <a:off x="1624318" y="2052638"/>
              <a:ext cx="544766" cy="6870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EB60B705-DC07-B343-8FD3-D7F45C881752}"/>
                </a:ext>
              </a:extLst>
            </p:cNvPr>
            <p:cNvCxnSpPr>
              <a:stCxn id="11" idx="3"/>
              <a:endCxn id="5" idx="1"/>
            </p:cNvCxnSpPr>
            <p:nvPr/>
          </p:nvCxnSpPr>
          <p:spPr>
            <a:xfrm>
              <a:off x="1624318" y="2739736"/>
              <a:ext cx="544767" cy="7009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AE2A260C-B36A-0441-A52D-623D033280FE}"/>
                </a:ext>
              </a:extLst>
            </p:cNvPr>
            <p:cNvCxnSpPr>
              <a:stCxn id="5" idx="3"/>
              <a:endCxn id="6" idx="1"/>
            </p:cNvCxnSpPr>
            <p:nvPr/>
          </p:nvCxnSpPr>
          <p:spPr>
            <a:xfrm flipV="1">
              <a:off x="3729633" y="3152899"/>
              <a:ext cx="544764" cy="2877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곱하기 18">
              <a:extLst>
                <a:ext uri="{FF2B5EF4-FFF2-40B4-BE49-F238E27FC236}">
                  <a16:creationId xmlns:a16="http://schemas.microsoft.com/office/drawing/2014/main" id="{BAF665C9-80F7-8D4D-BE58-351292949495}"/>
                </a:ext>
              </a:extLst>
            </p:cNvPr>
            <p:cNvSpPr/>
            <p:nvPr/>
          </p:nvSpPr>
          <p:spPr>
            <a:xfrm>
              <a:off x="2757488" y="2600324"/>
              <a:ext cx="357187" cy="403223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9A0C4C90-9ACF-6D49-B06C-B2EAC508C338}"/>
                </a:ext>
              </a:extLst>
            </p:cNvPr>
            <p:cNvSpPr/>
            <p:nvPr/>
          </p:nvSpPr>
          <p:spPr>
            <a:xfrm>
              <a:off x="0" y="762000"/>
              <a:ext cx="12192000" cy="47853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88650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F76BFA11-A9D3-2744-B2DA-5EC0D3DE51E0}"/>
              </a:ext>
            </a:extLst>
          </p:cNvPr>
          <p:cNvGrpSpPr/>
          <p:nvPr/>
        </p:nvGrpSpPr>
        <p:grpSpPr>
          <a:xfrm>
            <a:off x="669073" y="0"/>
            <a:ext cx="11340047" cy="6646127"/>
            <a:chOff x="669073" y="0"/>
            <a:chExt cx="11340047" cy="6646127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7DEE1604-A590-1641-8964-D5B2FBA4DCF2}"/>
                </a:ext>
              </a:extLst>
            </p:cNvPr>
            <p:cNvGrpSpPr/>
            <p:nvPr/>
          </p:nvGrpSpPr>
          <p:grpSpPr>
            <a:xfrm>
              <a:off x="669073" y="0"/>
              <a:ext cx="11340047" cy="6646127"/>
              <a:chOff x="669073" y="0"/>
              <a:chExt cx="11340047" cy="664612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" name="TextBox 3">
                    <a:extLst>
                      <a:ext uri="{FF2B5EF4-FFF2-40B4-BE49-F238E27FC236}">
                        <a16:creationId xmlns:a16="http://schemas.microsoft.com/office/drawing/2014/main" id="{635FF750-E379-F24A-A7F5-BF74C3B0B57B}"/>
                      </a:ext>
                    </a:extLst>
                  </p:cNvPr>
                  <p:cNvSpPr txBox="1"/>
                  <p:nvPr/>
                </p:nvSpPr>
                <p:spPr>
                  <a:xfrm>
                    <a:off x="900113" y="126505"/>
                    <a:ext cx="10901362" cy="1522083"/>
                  </a:xfrm>
                  <a:prstGeom prst="rect">
                    <a:avLst/>
                  </a:prstGeom>
                  <a:noFill/>
                  <a:ln>
                    <a:solidFill>
                      <a:schemeClr val="accent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lnSpc>
                        <a:spcPct val="150000"/>
                      </a:lnSpc>
                    </a:pPr>
                    <a:r>
                      <a:rPr kumimoji="1" lang="en-US" altLang="ko-KR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Step2. #</a:t>
                    </a:r>
                    <a:r>
                      <a:rPr kumimoji="1" lang="ko-KR" altLang="en-US" sz="1600" dirty="0">
                        <a:latin typeface="Cambria Math" panose="02040503050406030204" pitchFamily="18" charset="0"/>
                      </a:rPr>
                      <a:t> </a:t>
                    </a:r>
                    <a:r>
                      <a:rPr kumimoji="1" lang="en-US" altLang="ko-KR" sz="1600" u="sng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’1/Time-interval’ </a:t>
                    </a:r>
                    <a:r>
                      <a:rPr kumimoji="1" lang="ko-KR" altLang="en-US" sz="1600" u="sng" dirty="0">
                        <a:latin typeface="Cambria Math" panose="02040503050406030204" pitchFamily="18" charset="0"/>
                      </a:rPr>
                      <a:t>을 이용하여</a:t>
                    </a:r>
                    <a:r>
                      <a:rPr kumimoji="1" lang="en-US" altLang="ko-KR" sz="1600" u="sng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, Gamma </a:t>
                    </a:r>
                    <a:r>
                      <a:rPr kumimoji="1" lang="ko-KR" altLang="en-US" sz="1600" u="sng" dirty="0">
                        <a:latin typeface="Cambria Math" panose="02040503050406030204" pitchFamily="18" charset="0"/>
                      </a:rPr>
                      <a:t>분포 </a:t>
                    </a:r>
                    <a:r>
                      <a:rPr kumimoji="1" lang="en-US" altLang="ko-KR" sz="1600" u="sng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MLE </a:t>
                    </a:r>
                    <a:r>
                      <a:rPr kumimoji="1" lang="ko-KR" altLang="en-US" sz="1600" u="sng" dirty="0">
                        <a:latin typeface="Cambria Math" panose="02040503050406030204" pitchFamily="18" charset="0"/>
                      </a:rPr>
                      <a:t>구하기</a:t>
                    </a:r>
                    <a:r>
                      <a:rPr kumimoji="1" lang="en-US" altLang="ko-KR" sz="1600" u="sng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(</a:t>
                    </a:r>
                    <a:r>
                      <a:rPr kumimoji="1" lang="ko-KR" altLang="en-US" sz="1600" u="sng" dirty="0">
                        <a:latin typeface="Cambria Math" panose="02040503050406030204" pitchFamily="18" charset="0"/>
                      </a:rPr>
                      <a:t>분포 나타내는 </a:t>
                    </a:r>
                    <a:r>
                      <a:rPr kumimoji="1" lang="ko-KR" altLang="en-US" sz="1600" u="sng" dirty="0" err="1">
                        <a:latin typeface="Cambria Math" panose="02040503050406030204" pitchFamily="18" charset="0"/>
                      </a:rPr>
                      <a:t>파라미터</a:t>
                    </a:r>
                    <a:r>
                      <a:rPr kumimoji="1" lang="ko-KR" altLang="en-US" sz="1600" u="sng" dirty="0">
                        <a:latin typeface="Cambria Math" panose="02040503050406030204" pitchFamily="18" charset="0"/>
                      </a:rPr>
                      <a:t> </a:t>
                    </a:r>
                    <a:r>
                      <a:rPr kumimoji="1" lang="ko-KR" altLang="en-US" sz="1600" u="sng" dirty="0" err="1">
                        <a:latin typeface="Cambria Math" panose="02040503050406030204" pitchFamily="18" charset="0"/>
                      </a:rPr>
                      <a:t>추정값</a:t>
                    </a:r>
                    <a:r>
                      <a:rPr kumimoji="1" lang="en-US" altLang="ko-KR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).</a:t>
                    </a:r>
                    <a:endParaRPr kumimoji="1" lang="en-US" altLang="ko-KR" sz="1600" u="sng" dirty="0"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  <a:p>
                    <a:pPr marL="285750" indent="-285750">
                      <a:lnSpc>
                        <a:spcPct val="150000"/>
                      </a:lnSpc>
                      <a:buFont typeface="Arial" panose="020B0604020202020204" pitchFamily="34" charset="0"/>
                      <a:buChar char="•"/>
                    </a:pPr>
                    <a:r>
                      <a:rPr kumimoji="1" lang="ko-KR" altLang="en-US" sz="1600" dirty="0">
                        <a:latin typeface="Cambria Math" panose="02040503050406030204" pitchFamily="18" charset="0"/>
                      </a:rPr>
                      <a:t>이후에 </a:t>
                    </a:r>
                    <a:r>
                      <a:rPr kumimoji="1" lang="en-US" altLang="ko-KR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‘</a:t>
                    </a:r>
                    <a:r>
                      <a:rPr kumimoji="1" lang="ko-KR" altLang="en-US" sz="1600" dirty="0">
                        <a:latin typeface="Cambria Math" panose="02040503050406030204" pitchFamily="18" charset="0"/>
                      </a:rPr>
                      <a:t>고객들의 </a:t>
                    </a:r>
                    <a:r>
                      <a:rPr kumimoji="1" lang="ko-KR" altLang="en-US" sz="1600" dirty="0" err="1">
                        <a:latin typeface="Cambria Math" panose="02040503050406030204" pitchFamily="18" charset="0"/>
                      </a:rPr>
                      <a:t>재구매율</a:t>
                    </a:r>
                    <a:r>
                      <a:rPr kumimoji="1" lang="en-US" altLang="ko-KR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’</a:t>
                    </a:r>
                    <a:r>
                      <a:rPr kumimoji="1" lang="ko-KR" altLang="en-US" sz="1600" dirty="0">
                        <a:latin typeface="Cambria Math" panose="02040503050406030204" pitchFamily="18" charset="0"/>
                      </a:rPr>
                      <a:t>을 나타내는 </a:t>
                    </a:r>
                    <a:r>
                      <a:rPr kumimoji="1" lang="en-US" altLang="ko-KR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parameter </a:t>
                    </a:r>
                    <a14:m>
                      <m:oMath xmlns:m="http://schemas.openxmlformats.org/officeDocument/2006/math">
                        <m:r>
                          <a:rPr kumimoji="1" lang="en-US" altLang="ko-KR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oMath>
                    </a14:m>
                    <a:r>
                      <a:rPr kumimoji="1" lang="en-US" altLang="ko-KR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(lambda)</a:t>
                    </a:r>
                    <a:r>
                      <a:rPr kumimoji="1" lang="ko-KR" altLang="en-US" sz="1600" dirty="0" err="1">
                        <a:latin typeface="Cambria Math" panose="02040503050406030204" pitchFamily="18" charset="0"/>
                      </a:rPr>
                      <a:t>를</a:t>
                    </a:r>
                    <a:r>
                      <a:rPr kumimoji="1" lang="ko-KR" altLang="en-US" sz="1600" dirty="0">
                        <a:latin typeface="Cambria Math" panose="02040503050406030204" pitchFamily="18" charset="0"/>
                      </a:rPr>
                      <a:t> 추정하기 위해</a:t>
                    </a:r>
                    <a:r>
                      <a:rPr kumimoji="1" lang="en-US" altLang="ko-KR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,</a:t>
                    </a:r>
                    <a:r>
                      <a:rPr kumimoji="1" lang="ko-KR" altLang="en-US" sz="1600" dirty="0">
                        <a:latin typeface="Cambria Math" panose="02040503050406030204" pitchFamily="18" charset="0"/>
                      </a:rPr>
                      <a:t> 고객들의 </a:t>
                    </a:r>
                    <a:r>
                      <a:rPr kumimoji="1" lang="en-US" altLang="ko-KR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‘1/time-interval’</a:t>
                    </a:r>
                    <a:r>
                      <a:rPr kumimoji="1" lang="ko-KR" altLang="en-US" sz="1600" dirty="0">
                        <a:latin typeface="Cambria Math" panose="02040503050406030204" pitchFamily="18" charset="0"/>
                      </a:rPr>
                      <a:t>을 이용</a:t>
                    </a:r>
                    <a:endParaRPr kumimoji="1" lang="en-US" altLang="ko-KR" sz="1600" dirty="0"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  <a:p>
                    <a:pPr marL="285750" indent="-285750">
                      <a:lnSpc>
                        <a:spcPct val="150000"/>
                      </a:lnSpc>
                      <a:buFont typeface="Arial" panose="020B0604020202020204" pitchFamily="34" charset="0"/>
                      <a:buChar char="•"/>
                    </a:pPr>
                    <a:r>
                      <a:rPr kumimoji="1" lang="en-US" altLang="ko-KR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Gamma </a:t>
                    </a:r>
                    <a:r>
                      <a:rPr kumimoji="1" lang="ko-KR" altLang="en-US" sz="1600" dirty="0">
                        <a:latin typeface="Cambria Math" panose="02040503050406030204" pitchFamily="18" charset="0"/>
                      </a:rPr>
                      <a:t>분포의 </a:t>
                    </a:r>
                    <a:r>
                      <a:rPr kumimoji="1" lang="en-US" altLang="ko-KR" sz="1600" dirty="0" err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paramters</a:t>
                    </a:r>
                    <a:r>
                      <a:rPr kumimoji="1" lang="ko-KR" altLang="en-US" sz="1600" dirty="0">
                        <a:latin typeface="Cambria Math" panose="02040503050406030204" pitchFamily="18" charset="0"/>
                      </a:rPr>
                      <a:t>인</a:t>
                    </a:r>
                    <a:r>
                      <a:rPr kumimoji="1" lang="en-US" altLang="ko-KR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, </a:t>
                    </a:r>
                    <a14:m>
                      <m:oMath xmlns:m="http://schemas.openxmlformats.org/officeDocument/2006/math">
                        <m:r>
                          <a:rPr kumimoji="1" lang="en-US" altLang="ko-KR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oMath>
                    </a14:m>
                    <a:r>
                      <a:rPr kumimoji="1" lang="en-US" altLang="ko-KR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(shape parameter), </a:t>
                    </a:r>
                    <a14:m>
                      <m:oMath xmlns:m="http://schemas.openxmlformats.org/officeDocument/2006/math">
                        <m:r>
                          <a:rPr kumimoji="1" lang="en-US" altLang="ko-KR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oMath>
                    </a14:m>
                    <a:r>
                      <a:rPr kumimoji="1" lang="en-US" altLang="ko-KR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(rate </a:t>
                    </a:r>
                    <a:r>
                      <a:rPr kumimoji="1" lang="en-US" altLang="ko-KR" sz="1600" dirty="0" err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paramter</a:t>
                    </a:r>
                    <a:r>
                      <a:rPr kumimoji="1" lang="en-US" altLang="ko-KR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) </a:t>
                    </a:r>
                    <a:r>
                      <a:rPr kumimoji="1" lang="ko-KR" altLang="en-US" sz="1600" dirty="0">
                        <a:latin typeface="Cambria Math" panose="02040503050406030204" pitchFamily="18" charset="0"/>
                      </a:rPr>
                      <a:t>의 </a:t>
                    </a:r>
                    <a:r>
                      <a:rPr kumimoji="1" lang="en-US" altLang="ko-KR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MLE</a:t>
                    </a:r>
                    <a:r>
                      <a:rPr kumimoji="1" lang="ko-KR" altLang="en-US" sz="1600" dirty="0">
                        <a:latin typeface="Cambria Math" panose="02040503050406030204" pitchFamily="18" charset="0"/>
                      </a:rPr>
                      <a:t> 계산</a:t>
                    </a:r>
                    <a:r>
                      <a:rPr kumimoji="1" lang="en-US" altLang="ko-KR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(</a:t>
                    </a:r>
                    <a:r>
                      <a:rPr kumimoji="1" lang="en" altLang="ko-KR" sz="1600" dirty="0">
                        <a:latin typeface="Cambria Math" panose="02040503050406030204" pitchFamily="18" charset="0"/>
                        <a:ea typeface="Cambria Math" panose="02040503050406030204" pitchFamily="18" charset="0"/>
                        <a:hlinkClick r:id="rId2"/>
                      </a:rPr>
                      <a:t>https://en.wikipedia.org/wiki/Gamma_distribution</a:t>
                    </a:r>
                    <a:r>
                      <a:rPr kumimoji="1" lang="en-US" altLang="ko-KR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) </a:t>
                    </a:r>
                  </a:p>
                </p:txBody>
              </p:sp>
            </mc:Choice>
            <mc:Fallback xmlns="">
              <p:sp>
                <p:nvSpPr>
                  <p:cNvPr id="4" name="TextBox 3">
                    <a:extLst>
                      <a:ext uri="{FF2B5EF4-FFF2-40B4-BE49-F238E27FC236}">
                        <a16:creationId xmlns:a16="http://schemas.microsoft.com/office/drawing/2014/main" id="{635FF750-E379-F24A-A7F5-BF74C3B0B57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00113" y="126505"/>
                    <a:ext cx="10901362" cy="1522083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233" b="-3279"/>
                    </a:stretch>
                  </a:blipFill>
                  <a:ln>
                    <a:solidFill>
                      <a:schemeClr val="accent1"/>
                    </a:solidFill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" name="TextBox 4">
                    <a:extLst>
                      <a:ext uri="{FF2B5EF4-FFF2-40B4-BE49-F238E27FC236}">
                        <a16:creationId xmlns:a16="http://schemas.microsoft.com/office/drawing/2014/main" id="{1231D57B-E0A0-0E46-9A3B-ED4BDA3818D9}"/>
                      </a:ext>
                    </a:extLst>
                  </p:cNvPr>
                  <p:cNvSpPr txBox="1"/>
                  <p:nvPr/>
                </p:nvSpPr>
                <p:spPr>
                  <a:xfrm>
                    <a:off x="895350" y="1964842"/>
                    <a:ext cx="10901362" cy="2190903"/>
                  </a:xfrm>
                  <a:prstGeom prst="rect">
                    <a:avLst/>
                  </a:prstGeom>
                  <a:noFill/>
                  <a:ln>
                    <a:solidFill>
                      <a:schemeClr val="accent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lnSpc>
                        <a:spcPct val="150000"/>
                      </a:lnSpc>
                    </a:pPr>
                    <a:r>
                      <a:rPr kumimoji="1" lang="en-US" altLang="ko-KR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Step3. # </a:t>
                    </a:r>
                    <a:r>
                      <a:rPr kumimoji="1" lang="en-US" altLang="ko-KR" sz="1600" u="sng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step2</a:t>
                    </a:r>
                    <a:r>
                      <a:rPr kumimoji="1" lang="ko-KR" altLang="en-US" sz="1600" u="sng" dirty="0">
                        <a:latin typeface="Cambria Math" panose="02040503050406030204" pitchFamily="18" charset="0"/>
                      </a:rPr>
                      <a:t>의 계산된 </a:t>
                    </a:r>
                    <a14:m>
                      <m:oMath xmlns:m="http://schemas.openxmlformats.org/officeDocument/2006/math">
                        <m:r>
                          <a:rPr kumimoji="1" lang="en-US" altLang="ko-KR" sz="1600" i="1" u="sng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oMath>
                    </a14:m>
                    <a:r>
                      <a:rPr kumimoji="1" lang="en-US" altLang="ko-KR" sz="1600" u="sng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, </a:t>
                    </a:r>
                    <a14:m>
                      <m:oMath xmlns:m="http://schemas.openxmlformats.org/officeDocument/2006/math">
                        <m:r>
                          <a:rPr kumimoji="1" lang="en-US" altLang="ko-KR" sz="1600" i="1" u="sng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oMath>
                    </a14:m>
                    <a:r>
                      <a:rPr kumimoji="1" lang="ko-KR" altLang="en-US" sz="1600" u="sng" dirty="0" err="1">
                        <a:latin typeface="Cambria Math" panose="02040503050406030204" pitchFamily="18" charset="0"/>
                      </a:rPr>
                      <a:t>를</a:t>
                    </a:r>
                    <a:r>
                      <a:rPr kumimoji="1" lang="ko-KR" altLang="en-US" sz="1600" u="sng" dirty="0">
                        <a:latin typeface="Cambria Math" panose="02040503050406030204" pitchFamily="18" charset="0"/>
                      </a:rPr>
                      <a:t> 통해 </a:t>
                    </a:r>
                    <a:r>
                      <a:rPr kumimoji="1" lang="en-US" altLang="ko-KR" sz="1600" u="sng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‘</a:t>
                    </a:r>
                    <a:r>
                      <a:rPr kumimoji="1" lang="ko-KR" altLang="en-US" sz="1600" u="sng" dirty="0">
                        <a:latin typeface="Cambria Math" panose="02040503050406030204" pitchFamily="18" charset="0"/>
                      </a:rPr>
                      <a:t>고객들의 </a:t>
                    </a:r>
                    <a:r>
                      <a:rPr kumimoji="1" lang="ko-KR" altLang="en-US" sz="1600" u="sng" dirty="0" err="1">
                        <a:latin typeface="Cambria Math" panose="02040503050406030204" pitchFamily="18" charset="0"/>
                      </a:rPr>
                      <a:t>재구매율</a:t>
                    </a:r>
                    <a:r>
                      <a:rPr kumimoji="1" lang="en-US" altLang="ko-KR" sz="1600" u="sng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’</a:t>
                    </a:r>
                    <a:r>
                      <a:rPr kumimoji="1" lang="ko-KR" altLang="en-US" sz="1600" u="sng" dirty="0">
                        <a:latin typeface="Cambria Math" panose="02040503050406030204" pitchFamily="18" charset="0"/>
                      </a:rPr>
                      <a:t>을 나타내는 </a:t>
                    </a:r>
                    <a:r>
                      <a:rPr kumimoji="1" lang="en-US" altLang="ko-KR" sz="1600" u="sng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parameter </a:t>
                    </a:r>
                    <a14:m>
                      <m:oMath xmlns:m="http://schemas.openxmlformats.org/officeDocument/2006/math">
                        <m:r>
                          <a:rPr kumimoji="1" lang="en-US" altLang="ko-KR" sz="1600" i="1" u="sng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oMath>
                    </a14:m>
                    <a:r>
                      <a:rPr kumimoji="1" lang="en-US" altLang="ko-KR" sz="1600" u="sng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(lambda)</a:t>
                    </a:r>
                    <a:r>
                      <a:rPr kumimoji="1" lang="ko-KR" altLang="en-US" sz="1600" u="sng" dirty="0" err="1">
                        <a:latin typeface="Cambria Math" panose="02040503050406030204" pitchFamily="18" charset="0"/>
                      </a:rPr>
                      <a:t>를</a:t>
                    </a:r>
                    <a:r>
                      <a:rPr kumimoji="1" lang="ko-KR" altLang="en-US" sz="1600" u="sng" dirty="0">
                        <a:latin typeface="Cambria Math" panose="02040503050406030204" pitchFamily="18" charset="0"/>
                      </a:rPr>
                      <a:t> 추정</a:t>
                    </a:r>
                    <a:r>
                      <a:rPr kumimoji="1" lang="en-US" altLang="ko-KR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.</a:t>
                    </a:r>
                  </a:p>
                  <a:p>
                    <a:pPr marL="285750" indent="-285750">
                      <a:lnSpc>
                        <a:spcPct val="150000"/>
                      </a:lnSpc>
                      <a:buFont typeface="Arial" panose="020B0604020202020204" pitchFamily="34" charset="0"/>
                      <a:buChar char="•"/>
                    </a:pPr>
                    <a:r>
                      <a:rPr kumimoji="1" lang="ko-KR" altLang="en-US" sz="1600" dirty="0">
                        <a:latin typeface="Cambria Math" panose="02040503050406030204" pitchFamily="18" charset="0"/>
                      </a:rPr>
                      <a:t>고객 </a:t>
                    </a:r>
                    <a:r>
                      <a:rPr kumimoji="1" lang="ko-KR" altLang="en-US" sz="1600" dirty="0" err="1">
                        <a:latin typeface="Cambria Math" panose="02040503050406030204" pitchFamily="18" charset="0"/>
                      </a:rPr>
                      <a:t>마다의</a:t>
                    </a:r>
                    <a:r>
                      <a:rPr kumimoji="1" lang="en-US" altLang="ko-KR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 k(</a:t>
                    </a:r>
                    <a:r>
                      <a:rPr kumimoji="1" lang="ko-KR" altLang="en-US" sz="1600" dirty="0">
                        <a:latin typeface="Cambria Math" panose="02040503050406030204" pitchFamily="18" charset="0"/>
                      </a:rPr>
                      <a:t>구매 횟수</a:t>
                    </a:r>
                    <a:r>
                      <a:rPr kumimoji="1" lang="en-US" altLang="ko-KR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), t(</a:t>
                    </a:r>
                    <a:r>
                      <a:rPr kumimoji="1" lang="ko-KR" altLang="en-US" sz="1600" dirty="0" err="1">
                        <a:latin typeface="Cambria Math" panose="02040503050406030204" pitchFamily="18" charset="0"/>
                      </a:rPr>
                      <a:t>마지막구매</a:t>
                    </a:r>
                    <a:r>
                      <a:rPr kumimoji="1" lang="en-US" altLang="ko-KR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-</a:t>
                    </a:r>
                    <a:r>
                      <a:rPr kumimoji="1" lang="ko-KR" altLang="en-US" sz="1600" dirty="0" err="1">
                        <a:latin typeface="Cambria Math" panose="02040503050406030204" pitchFamily="18" charset="0"/>
                      </a:rPr>
                      <a:t>현재시점</a:t>
                    </a:r>
                    <a:r>
                      <a:rPr kumimoji="1" lang="en-US" altLang="ko-KR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), </a:t>
                    </a:r>
                    <a:r>
                      <a:rPr kumimoji="1" lang="en-US" altLang="ko-KR" sz="1600" dirty="0" err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t_purch</a:t>
                    </a:r>
                    <a:r>
                      <a:rPr kumimoji="1" lang="en-US" altLang="ko-KR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(</a:t>
                    </a:r>
                    <a:r>
                      <a:rPr kumimoji="1" lang="ko-KR" altLang="en-US" sz="1600" dirty="0" err="1">
                        <a:latin typeface="Cambria Math" panose="02040503050406030204" pitchFamily="18" charset="0"/>
                      </a:rPr>
                      <a:t>처음구매</a:t>
                    </a:r>
                    <a:r>
                      <a:rPr kumimoji="1" lang="en-US" altLang="ko-KR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-</a:t>
                    </a:r>
                    <a:r>
                      <a:rPr kumimoji="1" lang="ko-KR" altLang="en-US" sz="1600" dirty="0" err="1">
                        <a:latin typeface="Cambria Math" panose="02040503050406030204" pitchFamily="18" charset="0"/>
                      </a:rPr>
                      <a:t>마지막구매</a:t>
                    </a:r>
                    <a:r>
                      <a:rPr kumimoji="1" lang="en-US" altLang="ko-KR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), </a:t>
                    </a:r>
                    <a:r>
                      <a:rPr kumimoji="1" lang="en-US" altLang="ko-KR" sz="1600" dirty="0" err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t_mean</a:t>
                    </a:r>
                    <a:r>
                      <a:rPr kumimoji="1" lang="en-US" altLang="ko-KR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(</a:t>
                    </a:r>
                    <a:r>
                      <a:rPr kumimoji="1" lang="ko-KR" altLang="en-US" sz="1600" dirty="0">
                        <a:latin typeface="Cambria Math" panose="02040503050406030204" pitchFamily="18" charset="0"/>
                      </a:rPr>
                      <a:t>고객의 평균 </a:t>
                    </a:r>
                    <a:r>
                      <a:rPr kumimoji="1" lang="ko-KR" altLang="en-US" sz="1600" dirty="0" err="1">
                        <a:latin typeface="Cambria Math" panose="02040503050406030204" pitchFamily="18" charset="0"/>
                      </a:rPr>
                      <a:t>구매주기</a:t>
                    </a:r>
                    <a:r>
                      <a:rPr kumimoji="1" lang="en-US" altLang="ko-KR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)</a:t>
                    </a:r>
                    <a:r>
                      <a:rPr kumimoji="1" lang="ko-KR" altLang="en-US" sz="1600" dirty="0" err="1">
                        <a:latin typeface="Cambria Math" panose="02040503050406030204" pitchFamily="18" charset="0"/>
                      </a:rPr>
                      <a:t>를</a:t>
                    </a:r>
                    <a:r>
                      <a:rPr kumimoji="1" lang="ko-KR" altLang="en-US" sz="1600" dirty="0">
                        <a:latin typeface="Cambria Math" panose="02040503050406030204" pitchFamily="18" charset="0"/>
                      </a:rPr>
                      <a:t> 이용하여</a:t>
                    </a:r>
                    <a:r>
                      <a:rPr kumimoji="1" lang="en-US" altLang="ko-KR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, </a:t>
                    </a:r>
                    <a:r>
                      <a:rPr kumimoji="1" lang="ko-KR" altLang="en-US" sz="1600" dirty="0">
                        <a:latin typeface="Cambria Math" panose="02040503050406030204" pitchFamily="18" charset="0"/>
                      </a:rPr>
                      <a:t>아래와 같이 </a:t>
                    </a:r>
                    <a14:m>
                      <m:oMath xmlns:m="http://schemas.openxmlformats.org/officeDocument/2006/math">
                        <m:r>
                          <a:rPr kumimoji="1" lang="en-US" altLang="ko-KR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oMath>
                    </a14:m>
                    <a:r>
                      <a:rPr kumimoji="1" lang="en-US" altLang="ko-KR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(lambda)</a:t>
                    </a:r>
                    <a:r>
                      <a:rPr kumimoji="1" lang="ko-KR" altLang="en-US" sz="1600" dirty="0">
                        <a:latin typeface="Cambria Math" panose="02040503050406030204" pitchFamily="18" charset="0"/>
                      </a:rPr>
                      <a:t> 값 계산</a:t>
                    </a:r>
                    <a:endParaRPr kumimoji="1" lang="en-US" altLang="ko-KR" sz="1600" dirty="0"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  <a:p>
                    <a:pPr marL="285750" indent="-285750">
                      <a:lnSpc>
                        <a:spcPct val="150000"/>
                      </a:lnSpc>
                      <a:buFont typeface="Arial" panose="020B0604020202020204" pitchFamily="34" charset="0"/>
                      <a:buChar char="•"/>
                    </a:pPr>
                    <a:endParaRPr kumimoji="1" lang="en-US" altLang="ko-KR" sz="1600" dirty="0"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  <a:p>
                    <a:pPr marL="285750" indent="-285750">
                      <a:lnSpc>
                        <a:spcPct val="150000"/>
                      </a:lnSpc>
                      <a:buFont typeface="Arial" panose="020B0604020202020204" pitchFamily="34" charset="0"/>
                      <a:buChar char="•"/>
                    </a:pPr>
                    <a:endParaRPr kumimoji="1" lang="en-US" altLang="ko-KR" sz="1600" dirty="0"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  <a:p>
                    <a:pPr marL="285750" indent="-285750">
                      <a:lnSpc>
                        <a:spcPct val="150000"/>
                      </a:lnSpc>
                      <a:buFont typeface="Arial" panose="020B0604020202020204" pitchFamily="34" charset="0"/>
                      <a:buChar char="•"/>
                    </a:pPr>
                    <a:endParaRPr kumimoji="1" lang="en-US" altLang="ko-KR" sz="1600" dirty="0"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</mc:Choice>
            <mc:Fallback>
              <p:sp>
                <p:nvSpPr>
                  <p:cNvPr id="5" name="TextBox 4">
                    <a:extLst>
                      <a:ext uri="{FF2B5EF4-FFF2-40B4-BE49-F238E27FC236}">
                        <a16:creationId xmlns:a16="http://schemas.microsoft.com/office/drawing/2014/main" id="{1231D57B-E0A0-0E46-9A3B-ED4BDA3818D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5350" y="1964842"/>
                    <a:ext cx="10901362" cy="2190903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233"/>
                    </a:stretch>
                  </a:blipFill>
                  <a:ln>
                    <a:solidFill>
                      <a:schemeClr val="accent1"/>
                    </a:solidFill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C0F8313F-CF2F-0549-934A-BC034355CEA9}"/>
                      </a:ext>
                    </a:extLst>
                  </p:cNvPr>
                  <p:cNvSpPr txBox="1"/>
                  <p:nvPr/>
                </p:nvSpPr>
                <p:spPr>
                  <a:xfrm>
                    <a:off x="909636" y="4522299"/>
                    <a:ext cx="10901362" cy="2018245"/>
                  </a:xfrm>
                  <a:prstGeom prst="rect">
                    <a:avLst/>
                  </a:prstGeom>
                  <a:noFill/>
                  <a:ln>
                    <a:solidFill>
                      <a:schemeClr val="accent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lnSpc>
                        <a:spcPct val="150000"/>
                      </a:lnSpc>
                    </a:pPr>
                    <a:r>
                      <a:rPr kumimoji="1" lang="en-US" altLang="ko-KR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Step4. #</a:t>
                    </a:r>
                    <a:r>
                      <a:rPr kumimoji="1" lang="ko-KR" altLang="en-US" sz="1600" dirty="0">
                        <a:latin typeface="Cambria Math" panose="02040503050406030204" pitchFamily="18" charset="0"/>
                      </a:rPr>
                      <a:t> </a:t>
                    </a:r>
                    <a:r>
                      <a:rPr kumimoji="1" lang="ko-KR" altLang="en-US" sz="1600" u="sng" dirty="0">
                        <a:latin typeface="Cambria Math" panose="02040503050406030204" pitchFamily="18" charset="0"/>
                      </a:rPr>
                      <a:t>계산된 </a:t>
                    </a:r>
                    <a:r>
                      <a:rPr kumimoji="1" lang="en-US" altLang="ko-KR" sz="1600" u="sng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’</a:t>
                    </a:r>
                    <a14:m>
                      <m:oMath xmlns:m="http://schemas.openxmlformats.org/officeDocument/2006/math">
                        <m:r>
                          <a:rPr kumimoji="1" lang="en-US" altLang="ko-KR" sz="1600" i="1" u="sng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oMath>
                    </a14:m>
                    <a:r>
                      <a:rPr kumimoji="1" lang="en-US" altLang="ko-KR" sz="1600" u="sng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(lambda)’</a:t>
                    </a:r>
                    <a:r>
                      <a:rPr kumimoji="1" lang="ko-KR" altLang="en-US" sz="1600" u="sng" dirty="0" err="1">
                        <a:latin typeface="Cambria Math" panose="02040503050406030204" pitchFamily="18" charset="0"/>
                      </a:rPr>
                      <a:t>를</a:t>
                    </a:r>
                    <a:r>
                      <a:rPr kumimoji="1" lang="ko-KR" altLang="en-US" sz="1600" u="sng" dirty="0">
                        <a:latin typeface="Cambria Math" panose="02040503050406030204" pitchFamily="18" charset="0"/>
                      </a:rPr>
                      <a:t> 이용하여</a:t>
                    </a:r>
                    <a:r>
                      <a:rPr kumimoji="1" lang="en-US" altLang="ko-KR" sz="1600" u="sng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,</a:t>
                    </a:r>
                    <a:r>
                      <a:rPr kumimoji="1" lang="ko-KR" altLang="en-US" sz="1600" u="sng" dirty="0">
                        <a:latin typeface="Cambria Math" panose="02040503050406030204" pitchFamily="18" charset="0"/>
                      </a:rPr>
                      <a:t> </a:t>
                    </a:r>
                    <a:r>
                      <a:rPr kumimoji="1" lang="en-US" altLang="ko-KR" sz="1600" u="sng" dirty="0">
                        <a:latin typeface="Cambria Math" panose="02040503050406030204" pitchFamily="18" charset="0"/>
                      </a:rPr>
                      <a:t>‘</a:t>
                    </a:r>
                    <a:r>
                      <a:rPr kumimoji="1" lang="ko-KR" altLang="en-US" sz="1600" u="sng" dirty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a:t>고객 </a:t>
                    </a:r>
                    <a:r>
                      <a:rPr kumimoji="1" lang="ko-KR" altLang="en-US" sz="1600" u="sng" dirty="0" err="1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a:t>시점별</a:t>
                    </a:r>
                    <a:r>
                      <a:rPr kumimoji="1" lang="ko-KR" altLang="en-US" sz="1600" u="sng" dirty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a:t> 제품 </a:t>
                    </a:r>
                    <a:r>
                      <a:rPr kumimoji="1" lang="ko-KR" altLang="en-US" sz="1600" u="sng" dirty="0" err="1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a:t>구매확률</a:t>
                    </a:r>
                    <a:r>
                      <a:rPr kumimoji="1" lang="en-US" altLang="ko-KR" sz="1600" u="sng" dirty="0">
                        <a:latin typeface="Cambria Math" panose="02040503050406030204" pitchFamily="18" charset="0"/>
                      </a:rPr>
                      <a:t>’</a:t>
                    </a:r>
                    <a:r>
                      <a:rPr kumimoji="1" lang="en-US" altLang="ko-KR" sz="1600" u="sng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 </a:t>
                    </a:r>
                    <a:r>
                      <a:rPr kumimoji="1" lang="ko-KR" altLang="en-US" sz="1600" u="sng" dirty="0">
                        <a:latin typeface="Cambria Math" panose="02040503050406030204" pitchFamily="18" charset="0"/>
                      </a:rPr>
                      <a:t>계산</a:t>
                    </a:r>
                    <a:r>
                      <a:rPr kumimoji="1" lang="en-US" altLang="ko-KR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.</a:t>
                    </a:r>
                    <a:endParaRPr kumimoji="1" lang="en-US" altLang="ko-KR" sz="1600" u="sng" dirty="0"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  <a:p>
                    <a:pPr marL="285750" indent="-285750">
                      <a:lnSpc>
                        <a:spcPct val="150000"/>
                      </a:lnSpc>
                      <a:buFont typeface="Arial" panose="020B0604020202020204" pitchFamily="34" charset="0"/>
                      <a:buChar char="•"/>
                    </a:pPr>
                    <a:r>
                      <a:rPr kumimoji="1" lang="ko-KR" alt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계산된 </a:t>
                    </a:r>
                    <a14:m>
                      <m:oMath xmlns:m="http://schemas.openxmlformats.org/officeDocument/2006/math">
                        <m:r>
                          <a:rPr kumimoji="1" lang="en-US" altLang="ko-KR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oMath>
                    </a14:m>
                    <a:r>
                      <a:rPr kumimoji="1" lang="en-US" altLang="ko-KR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(lambda)</a:t>
                    </a:r>
                    <a:r>
                      <a:rPr kumimoji="1" lang="ko-KR" altLang="en-US" sz="1600" dirty="0" err="1">
                        <a:latin typeface="Cambria Math" panose="02040503050406030204" pitchFamily="18" charset="0"/>
                      </a:rPr>
                      <a:t>를</a:t>
                    </a:r>
                    <a:r>
                      <a:rPr kumimoji="1" lang="ko-KR" altLang="en-US" sz="1600" dirty="0">
                        <a:latin typeface="Cambria Math" panose="02040503050406030204" pitchFamily="18" charset="0"/>
                      </a:rPr>
                      <a:t> 이용하는</a:t>
                    </a:r>
                    <a:r>
                      <a:rPr kumimoji="1" lang="en-US" altLang="ko-KR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,</a:t>
                    </a:r>
                    <a:r>
                      <a:rPr kumimoji="1" lang="ko-KR" altLang="en-US" sz="1600" dirty="0">
                        <a:latin typeface="Cambria Math" panose="02040503050406030204" pitchFamily="18" charset="0"/>
                      </a:rPr>
                      <a:t> </a:t>
                    </a:r>
                    <a:r>
                      <a:rPr kumimoji="1" lang="ko-KR" altLang="en-US" sz="1600" dirty="0" err="1">
                        <a:latin typeface="Cambria Math" panose="02040503050406030204" pitchFamily="18" charset="0"/>
                      </a:rPr>
                      <a:t>포아송</a:t>
                    </a:r>
                    <a:r>
                      <a:rPr kumimoji="1" lang="ko-KR" altLang="en-US" sz="1600" dirty="0">
                        <a:latin typeface="Cambria Math" panose="02040503050406030204" pitchFamily="18" charset="0"/>
                      </a:rPr>
                      <a:t> 분포</a:t>
                    </a:r>
                    <a:r>
                      <a:rPr kumimoji="1" lang="en-US" altLang="ko-KR" sz="1600" dirty="0">
                        <a:latin typeface="Cambria Math" panose="02040503050406030204" pitchFamily="18" charset="0"/>
                      </a:rPr>
                      <a:t>(Poisson distribution)</a:t>
                    </a:r>
                    <a:r>
                      <a:rPr kumimoji="1" lang="ko-KR" altLang="en-US" sz="1600" dirty="0">
                        <a:latin typeface="Cambria Math" panose="02040503050406030204" pitchFamily="18" charset="0"/>
                      </a:rPr>
                      <a:t>의 확률값 </a:t>
                    </a:r>
                    <a:r>
                      <a:rPr kumimoji="1" lang="en-US" altLang="ko-KR" sz="1600" dirty="0">
                        <a:latin typeface="Cambria Math" panose="02040503050406030204" pitchFamily="18" charset="0"/>
                      </a:rPr>
                      <a:t>P(m=0 | </a:t>
                    </a:r>
                    <a14:m>
                      <m:oMath xmlns:m="http://schemas.openxmlformats.org/officeDocument/2006/math">
                        <m:r>
                          <a:rPr kumimoji="1" lang="en-US" altLang="ko-KR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oMath>
                    </a14:m>
                    <a:r>
                      <a:rPr kumimoji="1" lang="en-US" altLang="ko-KR" sz="1600" dirty="0">
                        <a:latin typeface="Cambria Math" panose="02040503050406030204" pitchFamily="18" charset="0"/>
                      </a:rPr>
                      <a:t>(step3</a:t>
                    </a:r>
                    <a:r>
                      <a:rPr kumimoji="1" lang="ko-KR" altLang="en-US" sz="1600" dirty="0">
                        <a:latin typeface="Cambria Math" panose="02040503050406030204" pitchFamily="18" charset="0"/>
                      </a:rPr>
                      <a:t>의 계산된 값</a:t>
                    </a:r>
                    <a:r>
                      <a:rPr kumimoji="1" lang="en-US" altLang="ko-KR" sz="1600" dirty="0">
                        <a:latin typeface="Cambria Math" panose="02040503050406030204" pitchFamily="18" charset="0"/>
                      </a:rPr>
                      <a:t>)) </a:t>
                    </a:r>
                    <a:r>
                      <a:rPr kumimoji="1" lang="ko-KR" altLang="en-US" sz="1600" dirty="0">
                        <a:latin typeface="Cambria Math" panose="02040503050406030204" pitchFamily="18" charset="0"/>
                      </a:rPr>
                      <a:t>계산</a:t>
                    </a:r>
                    <a:endParaRPr kumimoji="1" lang="en-US" altLang="ko-KR" sz="1600" dirty="0">
                      <a:latin typeface="Cambria Math" panose="02040503050406030204" pitchFamily="18" charset="0"/>
                    </a:endParaRPr>
                  </a:p>
                  <a:p>
                    <a:pPr marL="285750" indent="-285750">
                      <a:lnSpc>
                        <a:spcPct val="150000"/>
                      </a:lnSpc>
                      <a:buFont typeface="Arial" panose="020B0604020202020204" pitchFamily="34" charset="0"/>
                      <a:buChar char="•"/>
                    </a:pPr>
                    <a:r>
                      <a:rPr kumimoji="1" lang="ko-KR" alt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제공되는 </a:t>
                    </a:r>
                    <a:r>
                      <a:rPr kumimoji="1" lang="en-US" altLang="ko-KR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score</a:t>
                    </a:r>
                    <a:r>
                      <a:rPr kumimoji="1" lang="ko-KR" alt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의 한 </a:t>
                    </a:r>
                    <a:r>
                      <a:rPr kumimoji="1" lang="en-US" altLang="ko-KR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part</a:t>
                    </a:r>
                    <a:r>
                      <a:rPr kumimoji="1" lang="ko-KR" alt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인 식 </a:t>
                    </a:r>
                    <a:r>
                      <a:rPr kumimoji="1" lang="en-US" altLang="ko-KR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(8)</a:t>
                    </a:r>
                    <a:r>
                      <a:rPr kumimoji="1" lang="ko-KR" alt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과 같으며</a:t>
                    </a:r>
                    <a:r>
                      <a:rPr kumimoji="1" lang="en-US" altLang="ko-KR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, </a:t>
                    </a:r>
                    <a:r>
                      <a:rPr kumimoji="1" lang="ko-KR" alt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간단하게 </a:t>
                    </a:r>
                    <a:r>
                      <a:rPr kumimoji="1" lang="en-US" altLang="ko-KR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‘1-</a:t>
                    </a:r>
                    <a:r>
                      <a:rPr kumimoji="1" lang="en-US" altLang="ko-KR" sz="1600" dirty="0">
                        <a:latin typeface="Cambria Math" panose="02040503050406030204" pitchFamily="18" charset="0"/>
                      </a:rPr>
                      <a:t> P(m=0 | </a:t>
                    </a:r>
                    <a14:m>
                      <m:oMath xmlns:m="http://schemas.openxmlformats.org/officeDocument/2006/math">
                        <m:r>
                          <a:rPr kumimoji="1" lang="en-US" altLang="ko-KR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oMath>
                    </a14:m>
                    <a:r>
                      <a:rPr kumimoji="1" lang="en-US" altLang="ko-KR" sz="1600" dirty="0">
                        <a:latin typeface="Cambria Math" panose="02040503050406030204" pitchFamily="18" charset="0"/>
                      </a:rPr>
                      <a:t>(step3</a:t>
                    </a:r>
                    <a:r>
                      <a:rPr kumimoji="1" lang="ko-KR" altLang="en-US" sz="1600" dirty="0">
                        <a:latin typeface="Cambria Math" panose="02040503050406030204" pitchFamily="18" charset="0"/>
                      </a:rPr>
                      <a:t>의 계산된 값</a:t>
                    </a:r>
                    <a:r>
                      <a:rPr kumimoji="1" lang="en-US" altLang="ko-KR" sz="1600" dirty="0">
                        <a:latin typeface="Cambria Math" panose="02040503050406030204" pitchFamily="18" charset="0"/>
                      </a:rPr>
                      <a:t>)) </a:t>
                    </a:r>
                    <a:r>
                      <a:rPr kumimoji="1" lang="en-US" altLang="ko-KR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’</a:t>
                    </a:r>
                    <a:r>
                      <a:rPr kumimoji="1" lang="ko-KR" altLang="en-US" sz="1600" dirty="0" err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으로</a:t>
                    </a:r>
                    <a:r>
                      <a:rPr kumimoji="1" lang="ko-KR" alt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 구할 수 있음</a:t>
                    </a:r>
                    <a:endParaRPr kumimoji="1" lang="en-US" altLang="ko-KR" sz="1600" dirty="0"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  <a:p>
                    <a:pPr algn="ctr">
                      <a:lnSpc>
                        <a:spcPct val="150000"/>
                      </a:lnSpc>
                    </a:pPr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R" sz="20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ko-KR" sz="200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ko-KR" sz="20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kumimoji="1" lang="en-US" altLang="ko-KR" sz="20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kumimoji="1" lang="en-US" altLang="ko-KR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kumimoji="1" lang="en-US" altLang="ko-KR" sz="20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ko-KR" sz="20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kumimoji="1" lang="en-US" altLang="ko-KR" sz="20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kumimoji="1" lang="en-US" altLang="ko-KR" sz="20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sub>
                        </m:sSub>
                        <m:d>
                          <m:dPr>
                            <m:ctrlPr>
                              <a:rPr kumimoji="1" lang="en-US" altLang="ko-KR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ko-KR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kumimoji="1" lang="en-US" altLang="ko-KR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kumimoji="1" lang="en-US" altLang="ko-KR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kumimoji="1" lang="en-US" altLang="ko-KR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  <m:r>
                              <a:rPr kumimoji="1" lang="en-US" altLang="ko-KR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kumimoji="1" lang="en-US" altLang="ko-KR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sup>
                          <m:e>
                            <m:f>
                              <m:fPr>
                                <m:ctrlPr>
                                  <a:rPr kumimoji="1" lang="en-US" altLang="ko-KR" sz="20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func>
                                  <m:funcPr>
                                    <m:ctrlPr>
                                      <a:rPr kumimoji="1" lang="en-US" altLang="ko-KR" sz="20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kumimoji="1" lang="en-US" altLang="ko-KR" sz="2000" b="0" i="0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exp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kumimoji="1" lang="en-US" altLang="ko-KR" sz="2000" b="0" i="1" dirty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kumimoji="1" lang="en-US" altLang="ko-KR" sz="2000" b="0" i="1" dirty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kumimoji="1" lang="en-US" altLang="ko-KR" sz="2000" b="0" i="1" dirty="0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kumimoji="1" lang="en-US" altLang="ko-KR" sz="2000" b="0" i="1" dirty="0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𝜆</m:t>
                                            </m:r>
                                          </m:e>
                                          <m:sub>
                                            <m:sSub>
                                              <m:sSubPr>
                                                <m:ctrlPr>
                                                  <a:rPr kumimoji="1" lang="en-US" altLang="ko-KR" sz="2000" b="0" i="1" dirty="0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kumimoji="1" lang="en-US" altLang="ko-KR" sz="2000" b="0" i="1" dirty="0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𝐴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kumimoji="1" lang="en-US" altLang="ko-KR" sz="2000" b="0" i="1" dirty="0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  <m:r>
                                              <a:rPr kumimoji="1" lang="en-US" altLang="ko-KR" sz="2000" b="0" i="1" dirty="0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,   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kumimoji="1" lang="en-US" altLang="ko-KR" sz="2000" b="0" i="1" dirty="0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kumimoji="1" lang="en-US" altLang="ko-KR" sz="2000" b="0" i="1" dirty="0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𝐶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kumimoji="1" lang="en-US" altLang="ko-KR" sz="2000" b="0" i="1" dirty="0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</m:sub>
                                            </m:sSub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  <m:sSubSup>
                                  <m:sSubSupPr>
                                    <m:ctrlPr>
                                      <a:rPr kumimoji="1" lang="en-US" altLang="ko-KR" sz="20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1" lang="en-US" altLang="ko-KR" sz="20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kumimoji="1" lang="en-US" altLang="ko-KR" sz="2000" b="0" i="1" dirty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ko-KR" sz="2000" b="0" i="1" dirty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kumimoji="1" lang="en-US" altLang="ko-KR" sz="2000" b="0" i="1" dirty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kumimoji="1" lang="en-US" altLang="ko-KR" sz="20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   </m:t>
                                    </m:r>
                                    <m:sSub>
                                      <m:sSubPr>
                                        <m:ctrlPr>
                                          <a:rPr kumimoji="1" lang="en-US" altLang="ko-KR" sz="2000" b="0" i="1" dirty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ko-KR" sz="2000" b="0" i="1" dirty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kumimoji="1" lang="en-US" altLang="ko-KR" sz="2000" b="0" i="1" dirty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sub>
                                  <m:sup>
                                    <m:r>
                                      <a:rPr kumimoji="1" lang="en-US" altLang="ko-KR" sz="20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</m:t>
                                    </m:r>
                                  </m:sup>
                                </m:sSubSup>
                              </m:num>
                              <m:den>
                                <m:r>
                                  <a:rPr kumimoji="1" lang="en-US" altLang="ko-KR" sz="20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kumimoji="1" lang="en-US" altLang="ko-KR" sz="20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!</m:t>
                                </m:r>
                              </m:den>
                            </m:f>
                          </m:e>
                        </m:nary>
                      </m:oMath>
                    </a14:m>
                    <a:r>
                      <a:rPr kumimoji="1" lang="en-US" altLang="ko-KR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.                        </a:t>
                    </a:r>
                    <a:r>
                      <a:rPr kumimoji="1" lang="en-US" altLang="ko-KR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(8)    </a:t>
                    </a:r>
                  </a:p>
                </p:txBody>
              </p:sp>
            </mc:Choice>
            <mc:Fallback xmlns="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C0F8313F-CF2F-0549-934A-BC034355CEA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09636" y="4522299"/>
                    <a:ext cx="10901362" cy="2018245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349" b="-30435"/>
                    </a:stretch>
                  </a:blipFill>
                  <a:ln>
                    <a:solidFill>
                      <a:schemeClr val="accent1"/>
                    </a:solidFill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DD03384D-B717-5C47-90E7-8834ABAC06A3}"/>
                  </a:ext>
                </a:extLst>
              </p:cNvPr>
              <p:cNvSpPr/>
              <p:nvPr/>
            </p:nvSpPr>
            <p:spPr>
              <a:xfrm>
                <a:off x="669073" y="0"/>
                <a:ext cx="11340047" cy="664612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</p:grpSp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CFDE5FB1-87C7-4446-B99F-B08C98DEC88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063967" y="3167343"/>
              <a:ext cx="6550257" cy="98840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38240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B5197D1E-C40B-E945-8C40-CCF412E697E8}"/>
              </a:ext>
            </a:extLst>
          </p:cNvPr>
          <p:cNvGrpSpPr/>
          <p:nvPr/>
        </p:nvGrpSpPr>
        <p:grpSpPr>
          <a:xfrm>
            <a:off x="441960" y="289560"/>
            <a:ext cx="11262360" cy="1112520"/>
            <a:chOff x="441960" y="289560"/>
            <a:chExt cx="11262360" cy="111252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280EAF1E-6680-4A45-9695-AD5D0BD80646}"/>
                    </a:ext>
                  </a:extLst>
                </p:cNvPr>
                <p:cNvSpPr txBox="1"/>
                <p:nvPr/>
              </p:nvSpPr>
              <p:spPr>
                <a:xfrm>
                  <a:off x="621333" y="472193"/>
                  <a:ext cx="10901362" cy="791179"/>
                </a:xfrm>
                <a:prstGeom prst="rect">
                  <a:avLst/>
                </a:prstGeom>
                <a:noFill/>
                <a:ln>
                  <a:solidFill>
                    <a:schemeClr val="accent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kumimoji="1" lang="en-US" altLang="ko-KR" sz="1600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Step5. # Buy it again </a:t>
                  </a:r>
                  <a:r>
                    <a:rPr kumimoji="1" lang="ko-KR" altLang="en-US" sz="1600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추천 </a:t>
                  </a:r>
                  <a:r>
                    <a:rPr kumimoji="1" lang="en-US" altLang="ko-KR" sz="1600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score </a:t>
                  </a:r>
                  <a:r>
                    <a:rPr kumimoji="1" lang="ko-KR" altLang="en-US" sz="1600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계산</a:t>
                  </a:r>
                </a:p>
                <a:p>
                  <a:pPr marL="285750" indent="-285750">
                    <a:lnSpc>
                      <a:spcPct val="150000"/>
                    </a:lnSpc>
                    <a:buFont typeface="Arial" panose="020B0604020202020204" pitchFamily="34" charset="0"/>
                    <a:buChar char="•"/>
                  </a:pPr>
                  <a:r>
                    <a:rPr kumimoji="1" lang="en-US" altLang="ko-KR" sz="1600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‘</a:t>
                  </a:r>
                  <a:r>
                    <a:rPr kumimoji="1" lang="ko-KR" altLang="en-US" sz="1600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제품의 재 구매 확률</a:t>
                  </a:r>
                  <a:r>
                    <a:rPr kumimoji="1" lang="en-US" altLang="ko-KR" sz="1600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’</a:t>
                  </a:r>
                  <a:r>
                    <a:rPr kumimoji="1" lang="ko-KR" altLang="en-US" sz="1600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kumimoji="1" lang="en-US" altLang="ko-KR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a14:m>
                  <a:r>
                    <a:rPr kumimoji="1" lang="en-US" altLang="ko-KR" sz="1600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 ‘</a:t>
                  </a:r>
                  <a:r>
                    <a:rPr kumimoji="1" lang="ko-KR" altLang="en-US" sz="1600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고객 </a:t>
                  </a:r>
                  <a:r>
                    <a:rPr kumimoji="1" lang="ko-KR" altLang="en-US" sz="1600" dirty="0" err="1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시점별</a:t>
                  </a:r>
                  <a:r>
                    <a:rPr kumimoji="1" lang="ko-KR" altLang="en-US" sz="1600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 제품 구매 확률</a:t>
                  </a:r>
                  <a:r>
                    <a:rPr kumimoji="1" lang="en-US" altLang="ko-KR" sz="1600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’</a:t>
                  </a:r>
                  <a:r>
                    <a:rPr kumimoji="1" lang="ko-KR" altLang="en-US" sz="1600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 을 통해</a:t>
                  </a:r>
                  <a:r>
                    <a:rPr kumimoji="1" lang="en-US" altLang="ko-KR" sz="1600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, </a:t>
                  </a:r>
                  <a:r>
                    <a:rPr kumimoji="1" lang="ko-KR" altLang="en-US" sz="1600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추천 </a:t>
                  </a:r>
                  <a:r>
                    <a:rPr kumimoji="1" lang="en-US" altLang="ko-KR" sz="1600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score</a:t>
                  </a:r>
                  <a:r>
                    <a:rPr kumimoji="1" lang="ko-KR" altLang="en-US" sz="1600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계산</a:t>
                  </a:r>
                  <a:endParaRPr kumimoji="1" lang="en-US" altLang="ko-KR" sz="16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280EAF1E-6680-4A45-9695-AD5D0BD806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1333" y="472193"/>
                  <a:ext cx="10901362" cy="791179"/>
                </a:xfrm>
                <a:prstGeom prst="rect">
                  <a:avLst/>
                </a:prstGeom>
                <a:blipFill>
                  <a:blip r:embed="rId2"/>
                  <a:stretch>
                    <a:fillRect l="-233" b="-6250"/>
                  </a:stretch>
                </a:blipFill>
                <a:ln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84D79C95-3045-6C4A-B81D-A9C53759D9C4}"/>
                </a:ext>
              </a:extLst>
            </p:cNvPr>
            <p:cNvSpPr/>
            <p:nvPr/>
          </p:nvSpPr>
          <p:spPr>
            <a:xfrm>
              <a:off x="441960" y="289560"/>
              <a:ext cx="11262360" cy="11125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31381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386</Words>
  <Application>Microsoft Macintosh PowerPoint</Application>
  <PresentationFormat>와이드스크린</PresentationFormat>
  <Paragraphs>26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맑은 고딕</vt:lpstr>
      <vt:lpstr>Arial</vt:lpstr>
      <vt:lpstr>Cambria Math</vt:lpstr>
      <vt:lpstr>Wingdings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이명규</dc:creator>
  <cp:lastModifiedBy>이명규</cp:lastModifiedBy>
  <cp:revision>17</cp:revision>
  <dcterms:created xsi:type="dcterms:W3CDTF">2018-11-01T00:59:52Z</dcterms:created>
  <dcterms:modified xsi:type="dcterms:W3CDTF">2018-11-06T02:26:31Z</dcterms:modified>
</cp:coreProperties>
</file>