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672"/>
  </p:normalViewPr>
  <p:slideViewPr>
    <p:cSldViewPr snapToGrid="0" snapToObjects="1">
      <p:cViewPr varScale="1">
        <p:scale>
          <a:sx n="127" d="100"/>
          <a:sy n="127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A6A3-BBFF-D743-A5B7-A6C1CD96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5113C-DF49-7649-A88F-3E9D7107B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58D19-7EB7-564C-AC5A-DC7FEF17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56E98-1FE5-6C4E-87C6-A6A1EFDF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A54E3-6D8B-2A42-9C02-A503A230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00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BBEA5-14A8-184F-9FC3-788253F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32D47-F930-EC42-82F8-90904D2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F1BE1-4212-A548-B5B9-D1ED25E2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82BE-B02F-FB4B-A7A5-DF091BE4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8307C-C75F-CC4D-BCA9-E190594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8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81CFF4-BB2B-334F-9B95-95C67FE10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20366-D15F-2D42-9085-A5C22F645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7B1DB-97F1-914F-9C33-51F17411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EDB2-6101-CC4F-852E-21BA2182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C7407-BFDD-5841-976F-37302CA8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657B-8524-F245-9093-43EF425C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12844-EA9F-C44E-8CEB-EB18F580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ED90-0F3F-5741-9BA2-D555A4BB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2487D-2F2E-8A49-928B-9879E50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6E045-A3C8-7E4F-BA67-2E677928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86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7041-92C8-3444-A562-7AC084A2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D2879-A926-6A48-943F-06EDF08C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B3727-A6C6-E647-8010-95BE8C61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A5B39-59FD-7C4D-9B9B-8D56065B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767C5-0B30-2542-B42D-3FCA0D95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72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5CC87-4BD4-5D4E-8A0C-0F82BBA2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FD6B1-793B-2141-829B-468ECF54B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D4CF3-A77A-9E41-B002-B86EA547F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170FC-588D-614D-95C3-EF42209E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1CB27-10D1-FA45-BC58-302B0EAC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A82F3-5EA8-2441-AC37-3BEB3AB4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33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FE4E-8589-B945-B947-FEB718E0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A5535-EE23-654E-AFDC-032BE4F09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42F43-00F5-0C4A-BA26-0EA16509B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2505F7-2F8B-AF49-B7E6-2D806B817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D9C38-D2D7-AD4E-8FCA-50996F21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6AA5C5-32ED-2C47-8486-EBBC63A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3287E3-7DC4-0A46-A336-92E30371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B26198-71A7-D24B-BE6D-ABAB9463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4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C340E-4D3F-B54E-BFA4-BC90E584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53F419-D55B-A748-90CC-E56B5868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2CCCE-5008-BE47-BB7D-26FC4C74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C49AF3-130A-DC4E-B712-5E49FFE0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7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B482CA-D624-744C-B0EA-A6543B74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3D04F9-5583-654A-BBE6-42E2490D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EC958-80C8-154F-9B50-202F1E36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570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657E-ED00-5442-AB56-F44DBDF3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900B7-E096-B94C-9389-7369B511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5C05D-A7D8-2E49-B266-59E6A978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836A2-69A8-4B46-BA0E-4E07D7A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F2FB6-740D-1642-91AA-5A0DAF27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7DC6E-3230-B343-8BBD-2A95621C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74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82495-1CBF-CA41-92B9-D1B4CBED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3D83B3-2C41-F140-B1AE-F34564256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22D37-1394-2F43-8A72-A9258FA5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860D0-7FF8-AC4D-A155-3BA4EBE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29E2C-544E-6541-9240-15A9AC36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A09C9-09F7-ED42-9D51-7AEA5EBF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682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828761-619A-9446-A1AF-EA1AF475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19CFB-9BF8-874D-80A5-E414E026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33768-9005-594F-8C1D-D52040990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C909-FCA2-A145-919B-C7A3153789F7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2B5DE-EE67-8948-A543-834FA14CC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3DBB0-EAEE-A341-8DC8-3BEEA7CB6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A40C-FAB4-1649-BC64-B6D70202D8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881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7B38EB0-C192-6946-8D83-1DA2920C70B0}"/>
              </a:ext>
            </a:extLst>
          </p:cNvPr>
          <p:cNvGrpSpPr/>
          <p:nvPr/>
        </p:nvGrpSpPr>
        <p:grpSpPr>
          <a:xfrm>
            <a:off x="2510063" y="3667641"/>
            <a:ext cx="4739822" cy="784678"/>
            <a:chOff x="2673349" y="3547898"/>
            <a:chExt cx="4739822" cy="7846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8C42BB-CF6A-5346-A526-258A95D83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3349" y="3547898"/>
              <a:ext cx="3409783" cy="7846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4C7DAD-E44B-BF47-AA2D-44DF7AF40CF7}"/>
                </a:ext>
              </a:extLst>
            </p:cNvPr>
            <p:cNvSpPr txBox="1"/>
            <p:nvPr/>
          </p:nvSpPr>
          <p:spPr>
            <a:xfrm>
              <a:off x="6357257" y="3755571"/>
              <a:ext cx="105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(1)</a:t>
              </a:r>
              <a:endParaRPr kumimoji="1"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295CE43-DE3E-1447-8444-52B0B74B3F71}"/>
              </a:ext>
            </a:extLst>
          </p:cNvPr>
          <p:cNvGrpSpPr/>
          <p:nvPr/>
        </p:nvGrpSpPr>
        <p:grpSpPr>
          <a:xfrm>
            <a:off x="724808" y="2020919"/>
            <a:ext cx="6083300" cy="939800"/>
            <a:chOff x="724808" y="2020919"/>
            <a:chExt cx="6083300" cy="939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0BDDB9-1252-B044-A739-20D46DAC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808" y="2020919"/>
              <a:ext cx="6083300" cy="939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C273-E453-7942-8788-41BBC8A5B29E}"/>
                </a:ext>
              </a:extLst>
            </p:cNvPr>
            <p:cNvSpPr txBox="1"/>
            <p:nvPr/>
          </p:nvSpPr>
          <p:spPr>
            <a:xfrm>
              <a:off x="6274708" y="2306153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(2)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94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EF67493-8422-4E4B-97AE-EED0074F7889}"/>
              </a:ext>
            </a:extLst>
          </p:cNvPr>
          <p:cNvGrpSpPr/>
          <p:nvPr/>
        </p:nvGrpSpPr>
        <p:grpSpPr>
          <a:xfrm>
            <a:off x="322037" y="1491343"/>
            <a:ext cx="11044168" cy="518210"/>
            <a:chOff x="322037" y="1491343"/>
            <a:chExt cx="10999105" cy="282385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295CE43-DE3E-1447-8444-52B0B74B3F71}"/>
                </a:ext>
              </a:extLst>
            </p:cNvPr>
            <p:cNvGrpSpPr/>
            <p:nvPr/>
          </p:nvGrpSpPr>
          <p:grpSpPr>
            <a:xfrm>
              <a:off x="322037" y="2306833"/>
              <a:ext cx="4467678" cy="754938"/>
              <a:chOff x="724808" y="2020919"/>
              <a:chExt cx="6083300" cy="9398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70BDDB9-1252-B044-A739-20D46DACE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808" y="2020919"/>
                <a:ext cx="6083300" cy="9398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5CC273-E453-7942-8788-41BBC8A5B29E}"/>
                  </a:ext>
                </a:extLst>
              </p:cNvPr>
              <p:cNvSpPr txBox="1"/>
              <p:nvPr/>
            </p:nvSpPr>
            <p:spPr>
              <a:xfrm>
                <a:off x="6274708" y="2306153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(2)</a:t>
                </a:r>
                <a:endParaRPr kumimoji="1" lang="ko-KR" altLang="en-US" dirty="0"/>
              </a:p>
            </p:txBody>
          </p:sp>
        </p:grp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9F82A2B-19E7-0847-8EC6-79D0351CEE66}"/>
                </a:ext>
              </a:extLst>
            </p:cNvPr>
            <p:cNvCxnSpPr/>
            <p:nvPr/>
          </p:nvCxnSpPr>
          <p:spPr>
            <a:xfrm flipV="1">
              <a:off x="4855029" y="1900942"/>
              <a:ext cx="1502228" cy="776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3A5D43-14CA-2847-9A9B-0C1AF789D790}"/>
                </a:ext>
              </a:extLst>
            </p:cNvPr>
            <p:cNvSpPr txBox="1"/>
            <p:nvPr/>
          </p:nvSpPr>
          <p:spPr>
            <a:xfrm>
              <a:off x="6487885" y="1491343"/>
              <a:ext cx="4833257" cy="282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indent="-4000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1200" b="1" dirty="0" err="1"/>
                <a:t>t_purch</a:t>
              </a:r>
              <a:r>
                <a:rPr kumimoji="1" lang="en-US" altLang="ko-KR" sz="1200" b="1" dirty="0"/>
                <a:t> = 0</a:t>
              </a:r>
              <a:r>
                <a:rPr kumimoji="1" lang="ko-KR" altLang="en-US" sz="1200" b="1" dirty="0"/>
                <a:t> 인 경우</a:t>
              </a:r>
              <a:r>
                <a:rPr kumimoji="1" lang="en-US" altLang="ko-KR" sz="1200" b="1" dirty="0"/>
                <a:t>(k=1</a:t>
              </a:r>
              <a:r>
                <a:rPr kumimoji="1" lang="ko-KR" altLang="en-US" sz="1200" b="1" dirty="0"/>
                <a:t>인 경우</a:t>
              </a:r>
              <a:r>
                <a:rPr kumimoji="1" lang="en-US" altLang="ko-KR" sz="1200" b="1" dirty="0"/>
                <a:t>)</a:t>
              </a:r>
            </a:p>
            <a:p>
              <a:pPr marL="400050" indent="-4000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1" lang="en-US" altLang="ko-KR" sz="100" b="1" dirty="0"/>
            </a:p>
            <a:p>
              <a:r>
                <a:rPr kumimoji="1" lang="ko-KR" altLang="en-US" sz="1200" dirty="0"/>
                <a:t> 과거에 </a:t>
              </a:r>
              <a:r>
                <a:rPr kumimoji="1" lang="ko-KR" altLang="en-US" sz="1200" dirty="0" err="1"/>
                <a:t>구매이력이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dirty="0"/>
                <a:t>1</a:t>
              </a:r>
              <a:r>
                <a:rPr kumimoji="1" lang="ko-KR" altLang="en-US" sz="1200" dirty="0"/>
                <a:t>번 있는 고객은</a:t>
              </a:r>
              <a:r>
                <a:rPr kumimoji="1" lang="en-US" altLang="ko-KR" sz="1200" dirty="0"/>
                <a:t>,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dirty="0" err="1"/>
                <a:t>t_purch</a:t>
              </a:r>
              <a:r>
                <a:rPr kumimoji="1" lang="ko-KR" altLang="en-US" sz="1200" dirty="0"/>
                <a:t>값이 </a:t>
              </a:r>
              <a:r>
                <a:rPr kumimoji="1" lang="en-US" altLang="ko-KR" sz="1200" dirty="0"/>
                <a:t>0</a:t>
              </a:r>
              <a:r>
                <a:rPr kumimoji="1" lang="ko-KR" altLang="en-US" sz="1200" dirty="0"/>
                <a:t>이고</a:t>
              </a:r>
              <a:r>
                <a:rPr kumimoji="1" lang="en-US" altLang="ko-KR" sz="1200" dirty="0"/>
                <a:t>,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dirty="0" err="1"/>
                <a:t>구매이력이</a:t>
              </a:r>
              <a:r>
                <a:rPr kumimoji="1" lang="ko-KR" altLang="en-US" sz="1200" dirty="0"/>
                <a:t> 상당기간 존재하는 다른 고객들보다 </a:t>
              </a:r>
              <a:r>
                <a:rPr kumimoji="1" lang="en-US" altLang="ko-KR" sz="1200" dirty="0"/>
                <a:t>lambda</a:t>
              </a:r>
              <a:r>
                <a:rPr kumimoji="1" lang="ko-KR" altLang="en-US" sz="1200" dirty="0"/>
                <a:t>값이 크게 추정되는 문제가 있다</a:t>
              </a:r>
              <a:r>
                <a:rPr kumimoji="1" lang="en-US" altLang="ko-KR" sz="1200" dirty="0"/>
                <a:t>.</a:t>
              </a:r>
              <a:r>
                <a:rPr kumimoji="1" lang="ko-KR" altLang="en-US" sz="1200" dirty="0"/>
                <a:t> </a:t>
              </a:r>
              <a:endParaRPr kumimoji="1" lang="en-US" altLang="ko-KR" sz="1200" dirty="0"/>
            </a:p>
            <a:p>
              <a:endParaRPr kumimoji="1"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200" b="1" dirty="0"/>
                <a:t>같은 </a:t>
              </a:r>
              <a:r>
                <a:rPr kumimoji="1" lang="ko-KR" altLang="en-US" sz="1200" b="1" dirty="0" err="1"/>
                <a:t>구매주기</a:t>
              </a:r>
              <a:r>
                <a:rPr kumimoji="1" lang="ko-KR" altLang="en-US" sz="1200" b="1" dirty="0"/>
                <a:t> </a:t>
              </a:r>
              <a:r>
                <a:rPr kumimoji="1" lang="en-US" altLang="ko-KR" sz="1200" b="1" dirty="0"/>
                <a:t>but </a:t>
              </a:r>
              <a:r>
                <a:rPr kumimoji="1" lang="ko-KR" altLang="en-US" sz="1200" b="1" dirty="0" err="1"/>
                <a:t>구매이력이</a:t>
              </a:r>
              <a:r>
                <a:rPr kumimoji="1" lang="ko-KR" altLang="en-US" sz="1200" b="1" dirty="0"/>
                <a:t> 긴 경우</a:t>
              </a:r>
              <a:r>
                <a:rPr kumimoji="1" lang="en-US" altLang="ko-KR" sz="1200" b="1" dirty="0"/>
                <a:t>(</a:t>
              </a:r>
              <a:r>
                <a:rPr kumimoji="1" lang="en-US" altLang="ko-KR" sz="1200" b="1" dirty="0" err="1"/>
                <a:t>t_purch</a:t>
              </a:r>
              <a:r>
                <a:rPr kumimoji="1" lang="ko-KR" altLang="en-US" sz="1200" b="1" dirty="0"/>
                <a:t>가 큰 경우</a:t>
              </a:r>
              <a:r>
                <a:rPr kumimoji="1" lang="en-US" altLang="ko-KR" sz="1200" b="1" dirty="0"/>
                <a:t>)</a:t>
              </a:r>
            </a:p>
            <a:p>
              <a:endParaRPr kumimoji="1" lang="en-US" altLang="ko-KR" sz="100" b="1" dirty="0"/>
            </a:p>
            <a:p>
              <a:endParaRPr kumimoji="1" lang="en-US" altLang="ko-KR" sz="100" dirty="0"/>
            </a:p>
            <a:p>
              <a:r>
                <a:rPr kumimoji="1" lang="ko-KR" altLang="en-US" sz="1200" dirty="0"/>
                <a:t> </a:t>
              </a:r>
              <a:r>
                <a:rPr kumimoji="1" lang="en-US" altLang="ko-KR" sz="1200" dirty="0"/>
                <a:t>lambda</a:t>
              </a:r>
              <a:r>
                <a:rPr kumimoji="1" lang="ko-KR" altLang="en-US" sz="1200" dirty="0" err="1"/>
                <a:t>를</a:t>
              </a:r>
              <a:r>
                <a:rPr kumimoji="1" lang="ko-KR" altLang="en-US" sz="1200" dirty="0"/>
                <a:t> 구성하는 모든 통계량이 같고 구매 주기 비율을 살피는 </a:t>
              </a:r>
              <a:r>
                <a:rPr kumimoji="1" lang="en-US" altLang="ko-KR" sz="1200" dirty="0"/>
                <a:t>k/</a:t>
              </a:r>
              <a:r>
                <a:rPr kumimoji="1" lang="en-US" altLang="ko-KR" sz="1200" dirty="0" err="1"/>
                <a:t>t_purch</a:t>
              </a:r>
              <a:r>
                <a:rPr kumimoji="1" lang="ko-KR" altLang="en-US" sz="1200" dirty="0"/>
                <a:t> 값 자체도 비율적으로 같을 때</a:t>
              </a:r>
              <a:r>
                <a:rPr kumimoji="1" lang="en-US" altLang="ko-KR" sz="1200" dirty="0"/>
                <a:t>,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dirty="0" err="1"/>
                <a:t>t_purch</a:t>
              </a:r>
              <a:r>
                <a:rPr kumimoji="1" lang="ko-KR" altLang="en-US" sz="1200" dirty="0"/>
                <a:t>기간에 따라 추정되는 </a:t>
              </a:r>
              <a:r>
                <a:rPr kumimoji="1" lang="en-US" altLang="ko-KR" sz="1200" dirty="0"/>
                <a:t>lambda</a:t>
              </a:r>
              <a:r>
                <a:rPr kumimoji="1" lang="ko-KR" altLang="en-US" sz="1200" dirty="0"/>
                <a:t>값이 다르게 된다</a:t>
              </a:r>
              <a:r>
                <a:rPr kumimoji="1" lang="en-US" altLang="ko-KR" sz="1200" dirty="0"/>
                <a:t>.</a:t>
              </a:r>
              <a:r>
                <a:rPr kumimoji="1" lang="ko-KR" altLang="en-US" sz="1200" dirty="0"/>
                <a:t> 예를 들어</a:t>
              </a:r>
              <a:r>
                <a:rPr kumimoji="1" lang="en-US" altLang="ko-KR" sz="1200" dirty="0"/>
                <a:t>,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dirty="0"/>
                <a:t>30</a:t>
              </a:r>
              <a:r>
                <a:rPr kumimoji="1" lang="ko-KR" altLang="en-US" sz="1200" dirty="0"/>
                <a:t>일에 </a:t>
              </a:r>
              <a:r>
                <a:rPr kumimoji="1" lang="en-US" altLang="ko-KR" sz="1200" dirty="0"/>
                <a:t>1</a:t>
              </a:r>
              <a:r>
                <a:rPr kumimoji="1" lang="ko-KR" altLang="en-US" sz="1200" dirty="0"/>
                <a:t>번</a:t>
              </a:r>
              <a:r>
                <a:rPr kumimoji="1" lang="en-US" altLang="ko-KR" sz="1200" dirty="0"/>
                <a:t>(1/30)</a:t>
              </a:r>
              <a:r>
                <a:rPr kumimoji="1" lang="ko-KR" altLang="en-US" sz="1200" dirty="0"/>
                <a:t>사는 고객과 </a:t>
              </a:r>
              <a:r>
                <a:rPr kumimoji="1" lang="en-US" altLang="ko-KR" sz="1200" dirty="0"/>
                <a:t>180</a:t>
              </a:r>
              <a:r>
                <a:rPr kumimoji="1" lang="ko-KR" altLang="en-US" sz="1200" dirty="0"/>
                <a:t>일에 </a:t>
              </a:r>
              <a:r>
                <a:rPr kumimoji="1" lang="en-US" altLang="ko-KR" sz="1200" dirty="0"/>
                <a:t>6</a:t>
              </a:r>
              <a:r>
                <a:rPr kumimoji="1" lang="ko-KR" altLang="en-US" sz="1200" dirty="0"/>
                <a:t>번</a:t>
              </a:r>
              <a:r>
                <a:rPr kumimoji="1" lang="en-US" altLang="ko-KR" sz="1200" dirty="0"/>
                <a:t>(6/180)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dirty="0" err="1"/>
                <a:t>구매이력을</a:t>
              </a:r>
              <a:r>
                <a:rPr kumimoji="1" lang="ko-KR" altLang="en-US" sz="1200" dirty="0"/>
                <a:t> 나타내는 고객은 주기가 비율적으로 같기에 같은 </a:t>
              </a:r>
              <a:r>
                <a:rPr kumimoji="1" lang="en-US" altLang="ko-KR" sz="1200" dirty="0"/>
                <a:t>lambda</a:t>
              </a:r>
              <a:r>
                <a:rPr kumimoji="1" lang="ko-KR" altLang="en-US" sz="1200" dirty="0"/>
                <a:t>값이 </a:t>
              </a:r>
              <a:r>
                <a:rPr kumimoji="1" lang="ko-KR" altLang="en-US" sz="1200" dirty="0" err="1"/>
                <a:t>추정되어야</a:t>
              </a:r>
              <a:r>
                <a:rPr kumimoji="1" lang="ko-KR" altLang="en-US" sz="1200" dirty="0"/>
                <a:t> 하겠지만 실제로는 </a:t>
              </a:r>
              <a:r>
                <a:rPr kumimoji="1" lang="en-US" altLang="ko-KR" sz="1200" dirty="0"/>
                <a:t>1/30</a:t>
              </a:r>
              <a:r>
                <a:rPr kumimoji="1" lang="ko-KR" altLang="en-US" sz="1200" dirty="0"/>
                <a:t> 비율의 짧은 </a:t>
              </a:r>
              <a:r>
                <a:rPr kumimoji="1" lang="ko-KR" altLang="en-US" sz="1200" dirty="0" err="1"/>
                <a:t>구매이력을</a:t>
              </a:r>
              <a:r>
                <a:rPr kumimoji="1" lang="ko-KR" altLang="en-US" sz="1200" dirty="0"/>
                <a:t> 가진 고객이 </a:t>
              </a:r>
              <a:r>
                <a:rPr kumimoji="1" lang="en-US" altLang="ko-KR" sz="1200" dirty="0"/>
                <a:t>1.5</a:t>
              </a:r>
              <a:r>
                <a:rPr kumimoji="1" lang="ko-KR" altLang="en-US" sz="1200" dirty="0"/>
                <a:t>배에서 </a:t>
              </a:r>
              <a:r>
                <a:rPr kumimoji="1" lang="en-US" altLang="ko-KR" sz="1200" dirty="0"/>
                <a:t>2</a:t>
              </a:r>
              <a:r>
                <a:rPr kumimoji="1" lang="ko-KR" altLang="en-US" sz="1200" dirty="0"/>
                <a:t>배 더 큰 </a:t>
              </a:r>
              <a:r>
                <a:rPr kumimoji="1" lang="en-US" altLang="ko-KR" sz="1200" dirty="0"/>
                <a:t>lambda</a:t>
              </a:r>
              <a:r>
                <a:rPr kumimoji="1" lang="ko-KR" altLang="en-US" sz="1200" dirty="0"/>
                <a:t>값으로 추정이 된다</a:t>
              </a:r>
              <a:r>
                <a:rPr kumimoji="1" lang="en-US" altLang="ko-KR" sz="12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sz="12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E24B523-1526-144D-AAB6-C3CE9FFF9E44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29" y="2677358"/>
              <a:ext cx="1502228" cy="71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77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B28B9-6DCB-2641-8FB5-BE13D1A7ED15}"/>
              </a:ext>
            </a:extLst>
          </p:cNvPr>
          <p:cNvGrpSpPr/>
          <p:nvPr/>
        </p:nvGrpSpPr>
        <p:grpSpPr>
          <a:xfrm>
            <a:off x="808074" y="1477926"/>
            <a:ext cx="9643731" cy="2541181"/>
            <a:chOff x="808074" y="1477926"/>
            <a:chExt cx="9643731" cy="254118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9D6664-B235-974E-9585-5F3488A7B6F2}"/>
                </a:ext>
              </a:extLst>
            </p:cNvPr>
            <p:cNvGrpSpPr/>
            <p:nvPr/>
          </p:nvGrpSpPr>
          <p:grpSpPr>
            <a:xfrm>
              <a:off x="1031358" y="2115879"/>
              <a:ext cx="9420447" cy="701282"/>
              <a:chOff x="1031358" y="2115879"/>
              <a:chExt cx="9420447" cy="701282"/>
            </a:xfrm>
            <a:no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F265EBA-CCB0-F94D-A668-6B3A672F673B}"/>
                      </a:ext>
                    </a:extLst>
                  </p:cNvPr>
                  <p:cNvSpPr txBox="1"/>
                  <p:nvPr/>
                </p:nvSpPr>
                <p:spPr>
                  <a:xfrm>
                    <a:off x="1956390" y="2115879"/>
                    <a:ext cx="8495415" cy="70128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  , 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&gt;1  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𝑝𝑢𝑟𝑐h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F265EBA-CCB0-F94D-A668-6B3A672F6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390" y="2115879"/>
                    <a:ext cx="8495415" cy="70128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FEC7DB88-6FA9-0C4B-B975-5C005F0D4482}"/>
                  </a:ext>
                </a:extLst>
              </p:cNvPr>
              <p:cNvSpPr/>
              <p:nvPr/>
            </p:nvSpPr>
            <p:spPr>
              <a:xfrm>
                <a:off x="1031358" y="2206022"/>
                <a:ext cx="925033" cy="520995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C8A16D2-B6A1-9C45-A41F-36FC0B85E752}"/>
                </a:ext>
              </a:extLst>
            </p:cNvPr>
            <p:cNvSpPr/>
            <p:nvPr/>
          </p:nvSpPr>
          <p:spPr>
            <a:xfrm>
              <a:off x="808074" y="1477926"/>
              <a:ext cx="9643731" cy="2541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930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2BEA68-55A0-1041-8BD0-7495DBA1C757}"/>
              </a:ext>
            </a:extLst>
          </p:cNvPr>
          <p:cNvGrpSpPr/>
          <p:nvPr/>
        </p:nvGrpSpPr>
        <p:grpSpPr>
          <a:xfrm>
            <a:off x="0" y="2018119"/>
            <a:ext cx="12236233" cy="1730001"/>
            <a:chOff x="0" y="2018119"/>
            <a:chExt cx="12236233" cy="17300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297AD8-8122-834A-84D4-5576015CB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18119"/>
              <a:ext cx="6718300" cy="173000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C29B2A-B4F2-414C-A552-2FF5C20BC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050" y="2133821"/>
              <a:ext cx="5687183" cy="149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5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E05C9F-8D64-F84D-BF63-CED0FB5B7EB5}"/>
              </a:ext>
            </a:extLst>
          </p:cNvPr>
          <p:cNvGrpSpPr/>
          <p:nvPr/>
        </p:nvGrpSpPr>
        <p:grpSpPr>
          <a:xfrm>
            <a:off x="3632200" y="1644134"/>
            <a:ext cx="5394842" cy="3676057"/>
            <a:chOff x="3632200" y="1644134"/>
            <a:chExt cx="5394842" cy="36760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2CBE2A-4F5D-1145-9ADC-BABC0D3A7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200" y="1828800"/>
              <a:ext cx="4927600" cy="32004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C236AD4-9C0D-284D-AE0A-BA12AEF95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460" y="2105246"/>
              <a:ext cx="0" cy="2845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AEB172-FEBE-4F43-ACF3-1DB5326AB809}"/>
                </a:ext>
              </a:extLst>
            </p:cNvPr>
            <p:cNvSpPr txBox="1"/>
            <p:nvPr/>
          </p:nvSpPr>
          <p:spPr>
            <a:xfrm>
              <a:off x="3632200" y="1644134"/>
              <a:ext cx="1063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/>
                <a:t>lambda</a:t>
              </a:r>
              <a:endParaRPr kumimoji="1"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EB177E-86C3-4443-A943-EF799A955138}"/>
                </a:ext>
              </a:extLst>
            </p:cNvPr>
            <p:cNvSpPr txBox="1"/>
            <p:nvPr/>
          </p:nvSpPr>
          <p:spPr>
            <a:xfrm>
              <a:off x="8091968" y="4950859"/>
              <a:ext cx="935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/>
                <a:t>t(time)</a:t>
              </a:r>
              <a:endParaRPr kumimoji="1"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8A662-0D1C-4044-B6AD-554862832C67}"/>
                </a:ext>
              </a:extLst>
            </p:cNvPr>
            <p:cNvSpPr txBox="1"/>
            <p:nvPr/>
          </p:nvSpPr>
          <p:spPr>
            <a:xfrm>
              <a:off x="4163828" y="2044243"/>
              <a:ext cx="765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solidFill>
                    <a:srgbClr val="FF0000"/>
                  </a:solidFill>
                </a:rPr>
                <a:t>max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B082A116-1684-E44E-9FA7-8F8BD80E1F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3828" y="3317358"/>
              <a:ext cx="257721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7723DAD-422A-1F48-BE43-E0508D1A3E74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6733363" y="3317359"/>
              <a:ext cx="7679" cy="16515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2E3F8B10-694E-DC43-93F7-8431301F6508}"/>
                </a:ext>
              </a:extLst>
            </p:cNvPr>
            <p:cNvCxnSpPr/>
            <p:nvPr/>
          </p:nvCxnSpPr>
          <p:spPr>
            <a:xfrm>
              <a:off x="4163828" y="2105246"/>
              <a:ext cx="1397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FA272B-80CC-2645-B430-4A78A966E521}"/>
                </a:ext>
              </a:extLst>
            </p:cNvPr>
            <p:cNvSpPr txBox="1"/>
            <p:nvPr/>
          </p:nvSpPr>
          <p:spPr>
            <a:xfrm>
              <a:off x="4156740" y="3275111"/>
              <a:ext cx="765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min</a:t>
              </a:r>
              <a:endParaRPr kumimoji="1"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D23EEA-4340-E14D-95DE-91FE9CC2D003}"/>
                </a:ext>
              </a:extLst>
            </p:cNvPr>
            <p:cNvSpPr txBox="1"/>
            <p:nvPr/>
          </p:nvSpPr>
          <p:spPr>
            <a:xfrm>
              <a:off x="6268484" y="4968911"/>
              <a:ext cx="929757" cy="2616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dirty="0"/>
                <a:t>t=2*</a:t>
              </a:r>
              <a:r>
                <a:rPr kumimoji="1" lang="en-US" altLang="ko-KR" sz="1100" dirty="0" err="1"/>
                <a:t>t_mean</a:t>
              </a:r>
              <a:endParaRPr kumimoji="1"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F206B6-7FA2-F949-A73B-24D79844D6E7}"/>
                </a:ext>
              </a:extLst>
            </p:cNvPr>
            <p:cNvSpPr txBox="1"/>
            <p:nvPr/>
          </p:nvSpPr>
          <p:spPr>
            <a:xfrm>
              <a:off x="5141468" y="4950859"/>
              <a:ext cx="859984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dirty="0"/>
                <a:t>t=</a:t>
              </a:r>
              <a:r>
                <a:rPr kumimoji="1" lang="en-US" altLang="ko-KR" sz="1100" dirty="0" err="1"/>
                <a:t>t_mean</a:t>
              </a:r>
              <a:endParaRPr kumimoji="1"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62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184</Words>
  <Application>Microsoft Macintosh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이명규</dc:creator>
  <cp:lastModifiedBy>이명규</cp:lastModifiedBy>
  <cp:revision>9</cp:revision>
  <dcterms:created xsi:type="dcterms:W3CDTF">2018-11-20T00:18:21Z</dcterms:created>
  <dcterms:modified xsi:type="dcterms:W3CDTF">2019-05-29T01:58:52Z</dcterms:modified>
</cp:coreProperties>
</file>