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2" r:id="rId6"/>
    <p:sldId id="264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8DC4-228D-4706-A780-A7FBBDC16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E6E5F-C9ED-4A41-904A-2FEF0F95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0F90-399E-4005-9DFD-48CFCCB4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621D1-C2D1-4FEC-86E8-F7449B15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E4FBD-154E-434F-B8FC-E886D815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08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E0E1-E75B-4329-894A-F8D73975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2BB4F-FDBA-40E9-88B1-7CD0CE427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A321C-4171-4C44-90A4-B0934BCB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4E1E-AA7E-4D1B-962A-BC97FA17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3EBA-D096-4DDC-8AD9-B2AB24CC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291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ED2A4-E22B-4A44-8F0F-5619BBC4B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8A0C8-A717-46ED-ACD7-9336737DF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42F5-BC3B-4239-8396-E7DD4E7F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9E71-2005-41E0-B301-E196701A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7EB4-1F77-4ACA-855E-612FD17C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53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D654-62F0-4394-A9EC-32BAC48E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4301-D44C-4477-B746-DC01A779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A6E2-4BA5-4DF0-AC8A-72312A5A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2996-3BFF-4DED-9B2F-558818C1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F627-A873-4D4B-BA5D-286F16F1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38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69D7-F12C-4A86-9269-7D59CF19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20E4-B5AE-4CD3-AC52-156E8271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B6CC-EBEA-4936-87D0-B82ADD07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8935F-0EA8-4DB4-A182-4EE4B68A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1342-11B5-4873-AB46-5A0639F3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45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80E39C-2971-4D0A-9B68-A3C16FA89E10}"/>
              </a:ext>
            </a:extLst>
          </p:cNvPr>
          <p:cNvSpPr/>
          <p:nvPr userDrawn="1"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5F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9B3E4-E139-49FE-8771-CC2D8BB9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7652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E" sz="4000" b="1" kern="1200" dirty="0">
                <a:solidFill>
                  <a:srgbClr val="D35400"/>
                </a:solidFill>
                <a:latin typeface="PT Sans" panose="020B0503020203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A5AC-7547-4DC1-B509-D62C7B9FB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1670"/>
            <a:ext cx="5181600" cy="4351338"/>
          </a:xfrm>
        </p:spPr>
        <p:txBody>
          <a:bodyPr/>
          <a:lstStyle>
            <a:lvl1pPr marL="0" indent="0">
              <a:buNone/>
              <a:defRPr>
                <a:latin typeface="PT Sans" panose="020B0503020203020204" pitchFamily="34" charset="0"/>
              </a:defRPr>
            </a:lvl1pPr>
            <a:lvl2pPr>
              <a:defRPr>
                <a:latin typeface="PT Sans" panose="020B0503020203020204" pitchFamily="34" charset="0"/>
              </a:defRPr>
            </a:lvl2pPr>
            <a:lvl3pPr>
              <a:defRPr>
                <a:latin typeface="PT Sans" panose="020B0503020203020204" pitchFamily="34" charset="0"/>
              </a:defRPr>
            </a:lvl3pPr>
            <a:lvl4pPr>
              <a:defRPr>
                <a:latin typeface="PT Sans" panose="020B0503020203020204" pitchFamily="34" charset="0"/>
              </a:defRPr>
            </a:lvl4pPr>
            <a:lvl5pPr>
              <a:defRPr>
                <a:latin typeface="PT Sans" panose="020B05030202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F5DAD-600C-4F22-87C2-0DFDCBDC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0853"/>
            <a:ext cx="5181600" cy="4351338"/>
          </a:xfrm>
        </p:spPr>
        <p:txBody>
          <a:bodyPr/>
          <a:lstStyle>
            <a:lvl1pPr marL="0" indent="0">
              <a:buNone/>
              <a:defRPr lang="en-US" sz="2800" kern="1200" dirty="0">
                <a:solidFill>
                  <a:schemeClr val="tx1"/>
                </a:solidFill>
                <a:latin typeface="PT Sans" panose="020B0503020203020204" pitchFamily="34" charset="0"/>
                <a:ea typeface="+mn-ea"/>
                <a:cs typeface="+mn-cs"/>
              </a:defRPr>
            </a:lvl1pPr>
            <a:lvl2pPr>
              <a:defRPr>
                <a:latin typeface="PT Sans" panose="020B0503020203020204" pitchFamily="34" charset="0"/>
              </a:defRPr>
            </a:lvl2pPr>
            <a:lvl3pPr>
              <a:defRPr>
                <a:latin typeface="PT Sans" panose="020B0503020203020204" pitchFamily="34" charset="0"/>
              </a:defRPr>
            </a:lvl3pPr>
            <a:lvl4pPr>
              <a:defRPr>
                <a:latin typeface="PT Sans" panose="020B0503020203020204" pitchFamily="34" charset="0"/>
              </a:defRPr>
            </a:lvl4pPr>
            <a:lvl5pPr>
              <a:defRPr>
                <a:latin typeface="PT Sans" panose="020B05030202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AE817-2832-44EF-B331-B18100AB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28483-4886-4C8F-877F-A24A05A1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F2B64-03D6-46F1-9B1E-03E0BACD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D2D43-97D2-4F09-B4B7-E83AC6D9AA9A}"/>
              </a:ext>
            </a:extLst>
          </p:cNvPr>
          <p:cNvSpPr/>
          <p:nvPr userDrawn="1"/>
        </p:nvSpPr>
        <p:spPr>
          <a:xfrm>
            <a:off x="0" y="6356350"/>
            <a:ext cx="12192000" cy="5321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3346D-A7BF-4A19-A368-F4870C09C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93" y="6355841"/>
            <a:ext cx="1860882" cy="53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2500-7800-4A43-B841-E88EC172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A2B04-5752-4FE2-868F-B755C79F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A2BCB-8349-48B0-BE9D-BEB32F272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78D66-6BDE-48E4-83F8-9F34BFCB3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494AF-5A2D-466F-BFF4-5ADD2F03C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3FDD6-3689-4177-B11F-C3B8F6AF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DFADD-74D9-4540-8169-DE5BD314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A0EC1-26BD-44AF-B994-15917537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316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D476-9AD2-43B3-821F-2A638CB2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409D4-CC7B-4DA6-993B-E4BDFFCB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76335-B06E-4D72-81A2-19C8B016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A1368-64B0-4474-94CD-D8A8E5EB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916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10DF-8814-44D4-8EC0-940C3DAF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4E2F6-FF5B-443F-A179-C9B7E181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03307-A562-46EC-9487-285CE964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871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D5F2-4765-4934-82E4-FADDF094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A489-E76B-446B-8556-B53D93CE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8DFA-88BF-4B3D-BFDC-DAE1FB02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3834-6956-432A-A2C0-6EE731FF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0CAB1-670A-4605-A67D-21188F9F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27CAC-9959-41C9-BEA3-B96EB4BB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88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2D66-93DD-4A2F-9926-B0580873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70A94-EE69-4EF1-BBD8-0767D45F3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BA03B-B276-4174-917F-51E1A0ADF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A3CE5-A330-43FB-83FC-41E04232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E6B6B-C653-48D6-A38B-5A76BC66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9CD9-90D4-4B0E-ABDA-03C6D919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698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C8633-C1DF-473D-B2CC-77A80BC0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A8B07-E51B-4A54-A184-1C74FC00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9332-DB81-47B7-8510-9AC1B29AE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9380-26FE-4518-833E-4F83D02D98E9}" type="datetimeFigureOut">
              <a:rPr lang="en-IE" smtClean="0"/>
              <a:t>14/02/2019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EC72-6725-49F5-8F6C-9BA420818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4F3D-9168-4E0E-BC7C-C6C4D1B00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A61D-1F1F-4937-9E3E-0A49406343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41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B31688-1763-477E-9D44-4054D0F44B7E}"/>
              </a:ext>
            </a:extLst>
          </p:cNvPr>
          <p:cNvSpPr/>
          <p:nvPr/>
        </p:nvSpPr>
        <p:spPr>
          <a:xfrm>
            <a:off x="0" y="13253"/>
            <a:ext cx="12056012" cy="2110970"/>
          </a:xfrm>
          <a:prstGeom prst="rect">
            <a:avLst/>
          </a:prstGeom>
          <a:solidFill>
            <a:srgbClr val="F5F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E6F37-691F-49F6-847B-22BD8573B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28" y="236093"/>
            <a:ext cx="11313636" cy="1564565"/>
          </a:xfrm>
        </p:spPr>
        <p:txBody>
          <a:bodyPr>
            <a:normAutofit fontScale="90000"/>
          </a:bodyPr>
          <a:lstStyle/>
          <a:p>
            <a:br>
              <a:rPr lang="en-IE" dirty="0"/>
            </a:br>
            <a:r>
              <a:rPr lang="en-IE" sz="6700" dirty="0">
                <a:solidFill>
                  <a:srgbClr val="D35400"/>
                </a:solidFill>
                <a:latin typeface="PT Sans" panose="020B0503020203020204" pitchFamily="34" charset="0"/>
              </a:rPr>
              <a:t>1: </a:t>
            </a:r>
            <a:r>
              <a:rPr lang="en-IE" sz="6700" b="1" dirty="0">
                <a:solidFill>
                  <a:srgbClr val="D35400"/>
                </a:solidFill>
                <a:latin typeface="PT Sans" panose="020B0503020203020204" pitchFamily="34" charset="0"/>
              </a:rPr>
              <a:t>Development Environment</a:t>
            </a:r>
            <a:br>
              <a:rPr lang="en-IE" dirty="0"/>
            </a:br>
            <a:r>
              <a:rPr lang="en-IE" sz="4200" dirty="0">
                <a:latin typeface="PT Sans" panose="020B0503020203020204" pitchFamily="34" charset="0"/>
                <a:ea typeface="+mn-ea"/>
                <a:cs typeface="+mn-cs"/>
              </a:rPr>
              <a:t>Diploma in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25576-21C1-4DA0-980A-A3C14951D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006" y="5377985"/>
            <a:ext cx="9144000" cy="407254"/>
          </a:xfrm>
        </p:spPr>
        <p:txBody>
          <a:bodyPr>
            <a:normAutofit lnSpcReduction="10000"/>
          </a:bodyPr>
          <a:lstStyle/>
          <a:p>
            <a:r>
              <a:rPr lang="en-IE" dirty="0"/>
              <a:t>Transforming your laptop into a website production factory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63D26-0618-4665-A4D5-95FCB244C1E8}"/>
              </a:ext>
            </a:extLst>
          </p:cNvPr>
          <p:cNvSpPr/>
          <p:nvPr/>
        </p:nvSpPr>
        <p:spPr>
          <a:xfrm>
            <a:off x="0" y="6228522"/>
            <a:ext cx="12192000" cy="6294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F1E25-5B9F-4D14-9AEB-4423E602A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65" y="6222852"/>
            <a:ext cx="2577598" cy="682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534FF-9E78-40B6-A4E3-A83DF84B8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99" y="2561972"/>
            <a:ext cx="6307602" cy="24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4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66E5-2728-4BCA-BD69-990E4D88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Emmet </a:t>
            </a:r>
            <a:r>
              <a:rPr lang="en-IE" dirty="0" err="1"/>
              <a:t>Re:view</a:t>
            </a:r>
            <a:r>
              <a:rPr lang="en-IE" dirty="0"/>
              <a:t> extension for Google Chrome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CAFA-D288-4413-9275-30373B8E4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1031" y="1418189"/>
            <a:ext cx="3536852" cy="2872457"/>
          </a:xfrm>
        </p:spPr>
        <p:txBody>
          <a:bodyPr>
            <a:normAutofit lnSpcReduction="10000"/>
          </a:bodyPr>
          <a:lstStyle/>
          <a:p>
            <a:r>
              <a:rPr lang="en-IE" dirty="0"/>
              <a:t>Displays multiple views of a web-page side-by-side</a:t>
            </a:r>
          </a:p>
          <a:p>
            <a:r>
              <a:rPr lang="en-IE" dirty="0"/>
              <a:t>Enables you to </a:t>
            </a:r>
            <a:br>
              <a:rPr lang="en-IE" dirty="0"/>
            </a:br>
            <a:r>
              <a:rPr lang="en-IE" dirty="0"/>
              <a:t>inspect how a web page looks on different devices.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DFE954-8CD8-4D95-ACF3-9AD5B606FD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9" y="1089315"/>
            <a:ext cx="6665155" cy="5166935"/>
          </a:xfrm>
        </p:spPr>
      </p:pic>
    </p:spTree>
    <p:extLst>
      <p:ext uri="{BB962C8B-B14F-4D97-AF65-F5344CB8AC3E}">
        <p14:creationId xmlns:p14="http://schemas.microsoft.com/office/powerpoint/2010/main" val="218978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F113-E5BB-46C1-8C81-5F44867B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Emmet </a:t>
            </a:r>
            <a:r>
              <a:rPr lang="en-IE" dirty="0" err="1"/>
              <a:t>Re:view</a:t>
            </a:r>
            <a:r>
              <a:rPr lang="en-IE" dirty="0"/>
              <a:t> – Side-by-side views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105920-2F61-401B-9F80-3401EDC444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12" y="1097841"/>
            <a:ext cx="6899032" cy="4896864"/>
          </a:xfrm>
        </p:spPr>
      </p:pic>
    </p:spTree>
    <p:extLst>
      <p:ext uri="{BB962C8B-B14F-4D97-AF65-F5344CB8AC3E}">
        <p14:creationId xmlns:p14="http://schemas.microsoft.com/office/powerpoint/2010/main" val="216617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2B90-13F0-4BA1-BCA3-2AFE4293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Sublime Text: HTML and CSS Editor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5C6557-E04D-4AB7-AF0D-2DFF51CF4B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" y="1250853"/>
            <a:ext cx="6364459" cy="492732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EFFDB-2C3C-43C3-A7B8-93DB776C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7064" y="1406769"/>
            <a:ext cx="4066735" cy="426251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Cross-platform code editor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Extensible with free and paid plugins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/>
              <a:t>Free-to-evaluate</a:t>
            </a:r>
          </a:p>
          <a:p>
            <a:br>
              <a:rPr lang="en-IE" sz="2000" dirty="0"/>
            </a:br>
            <a:r>
              <a:rPr lang="en-IE" sz="2000" dirty="0"/>
              <a:t>Other code editor options: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000" dirty="0" err="1"/>
              <a:t>VSCode</a:t>
            </a:r>
            <a:endParaRPr lang="en-I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000" dirty="0"/>
              <a:t>Atom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000" dirty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58847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0EF6-C490-4EF8-8B16-08546D4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Sublime Text: Workspace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0B9EF2B-1268-4740-94CC-F61325300A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28" y="1022826"/>
            <a:ext cx="8530883" cy="5190424"/>
          </a:xfrm>
        </p:spPr>
      </p:pic>
    </p:spTree>
    <p:extLst>
      <p:ext uri="{BB962C8B-B14F-4D97-AF65-F5344CB8AC3E}">
        <p14:creationId xmlns:p14="http://schemas.microsoft.com/office/powerpoint/2010/main" val="359291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8C02-686E-4443-8EB7-55272652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1034932" cy="693469"/>
          </a:xfrm>
        </p:spPr>
        <p:txBody>
          <a:bodyPr/>
          <a:lstStyle/>
          <a:p>
            <a:r>
              <a:rPr lang="en-IE" dirty="0"/>
              <a:t>Apache Webserver</a:t>
            </a:r>
            <a:r>
              <a:rPr lang="en-IE" b="0" dirty="0"/>
              <a:t> (as part of XAMPP package)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CC2D0A-F2ED-49AC-ABA7-8532FB9B28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43" y="1522091"/>
            <a:ext cx="11518889" cy="3813817"/>
          </a:xfrm>
        </p:spPr>
      </p:pic>
    </p:spTree>
    <p:extLst>
      <p:ext uri="{BB962C8B-B14F-4D97-AF65-F5344CB8AC3E}">
        <p14:creationId xmlns:p14="http://schemas.microsoft.com/office/powerpoint/2010/main" val="273968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C99A-AAA8-42E7-84BA-D5A58FA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Installing XAMPP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D86792F-C5D6-429E-9869-0A4C82769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6" y="965146"/>
            <a:ext cx="11482355" cy="5309045"/>
          </a:xfrm>
        </p:spPr>
      </p:pic>
    </p:spTree>
    <p:extLst>
      <p:ext uri="{BB962C8B-B14F-4D97-AF65-F5344CB8AC3E}">
        <p14:creationId xmlns:p14="http://schemas.microsoft.com/office/powerpoint/2010/main" val="408032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99BF-DE2A-44ED-909E-78148E5D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Installing XAMPP</a:t>
            </a:r>
            <a:r>
              <a:rPr lang="en-IE" b="0" dirty="0"/>
              <a:t>: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08EF6-5786-4C01-B306-65E8BA6C08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1" y="1499526"/>
            <a:ext cx="11052558" cy="3550775"/>
          </a:xfrm>
        </p:spPr>
      </p:pic>
    </p:spTree>
    <p:extLst>
      <p:ext uri="{BB962C8B-B14F-4D97-AF65-F5344CB8AC3E}">
        <p14:creationId xmlns:p14="http://schemas.microsoft.com/office/powerpoint/2010/main" val="41231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3C90-7560-480A-A2F3-1FB22D6E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Running XAMPP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2D2B3-DE5D-4837-BD2A-A6806A55E6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57" y="1085719"/>
            <a:ext cx="11302716" cy="4822712"/>
          </a:xfrm>
        </p:spPr>
      </p:pic>
    </p:spTree>
    <p:extLst>
      <p:ext uri="{BB962C8B-B14F-4D97-AF65-F5344CB8AC3E}">
        <p14:creationId xmlns:p14="http://schemas.microsoft.com/office/powerpoint/2010/main" val="367798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5ADE-51B2-416A-BB03-7D0AEF1B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XAMPP Issues</a:t>
            </a:r>
            <a:r>
              <a:rPr lang="en-IE" b="0" dirty="0"/>
              <a:t>: Windows Services and Port 80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F61BF4-F6BB-47F8-B206-23CC69E597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236"/>
            <a:ext cx="4831403" cy="223093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10674-FCB3-463E-A3B6-8FAD177DD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89982"/>
            <a:ext cx="5267240" cy="3509743"/>
          </a:xfrm>
        </p:spPr>
        <p:txBody>
          <a:bodyPr>
            <a:normAutofit fontScale="70000" lnSpcReduction="20000"/>
          </a:bodyPr>
          <a:lstStyle/>
          <a:p>
            <a:r>
              <a:rPr lang="en-IE" b="1" dirty="0"/>
              <a:t>1: </a:t>
            </a:r>
            <a:r>
              <a:rPr lang="en-IE" dirty="0"/>
              <a:t> Start | </a:t>
            </a:r>
            <a:r>
              <a:rPr lang="en-IE" dirty="0" err="1"/>
              <a:t>services.msc</a:t>
            </a:r>
            <a:endParaRPr lang="en-IE" dirty="0"/>
          </a:p>
          <a:p>
            <a:pPr>
              <a:spcAft>
                <a:spcPts val="1200"/>
              </a:spcAft>
            </a:pPr>
            <a:r>
              <a:rPr lang="en-IE" b="1" dirty="0"/>
              <a:t>2:</a:t>
            </a:r>
            <a:r>
              <a:rPr lang="en-IE" dirty="0"/>
              <a:t>  Locate the following services:</a:t>
            </a:r>
          </a:p>
          <a:p>
            <a:pPr marL="457200" indent="-4572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IE" sz="2600" dirty="0"/>
              <a:t>SQL Server Reporting Services (</a:t>
            </a:r>
            <a:r>
              <a:rPr lang="en-IE" sz="2600" dirty="0" err="1"/>
              <a:t>ReportServer</a:t>
            </a:r>
            <a:r>
              <a:rPr lang="en-IE" sz="2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600" dirty="0"/>
              <a:t>Web Deployment Agent Service (</a:t>
            </a:r>
            <a:r>
              <a:rPr lang="en-IE" sz="2600" dirty="0" err="1"/>
              <a:t>MsDepSvc</a:t>
            </a:r>
            <a:r>
              <a:rPr lang="en-IE" sz="2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600" dirty="0"/>
              <a:t>BranchCache (</a:t>
            </a:r>
            <a:r>
              <a:rPr lang="en-IE" sz="2600" dirty="0" err="1"/>
              <a:t>PeerDistSvc</a:t>
            </a:r>
            <a:r>
              <a:rPr lang="en-IE" sz="2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600" dirty="0"/>
              <a:t>Sync Share Service (</a:t>
            </a:r>
            <a:r>
              <a:rPr lang="en-IE" sz="2600" dirty="0" err="1"/>
              <a:t>SyncShareSvc</a:t>
            </a:r>
            <a:r>
              <a:rPr lang="en-IE" sz="26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600" dirty="0"/>
              <a:t>World Wide Web Publishing Service (W3SVC)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600" dirty="0"/>
              <a:t>Internet Information Server (WAS, IISADMIN)</a:t>
            </a:r>
          </a:p>
          <a:p>
            <a:pPr>
              <a:lnSpc>
                <a:spcPct val="120000"/>
              </a:lnSpc>
            </a:pPr>
            <a:r>
              <a:rPr lang="en-IE" dirty="0"/>
              <a:t>Double-click Service, and change </a:t>
            </a:r>
            <a:r>
              <a:rPr lang="en-IE" b="1" dirty="0" err="1"/>
              <a:t>Startup</a:t>
            </a:r>
            <a:r>
              <a:rPr lang="en-IE" b="1" dirty="0"/>
              <a:t> Type</a:t>
            </a:r>
            <a:r>
              <a:rPr lang="en-IE" dirty="0"/>
              <a:t> to </a:t>
            </a:r>
            <a:r>
              <a:rPr lang="en-IE" b="1" dirty="0"/>
              <a:t>Disabled</a:t>
            </a:r>
            <a:r>
              <a:rPr lang="en-IE" dirty="0"/>
              <a:t>.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6307A-3567-4CB8-99DF-2710BC8DE4EF}"/>
              </a:ext>
            </a:extLst>
          </p:cNvPr>
          <p:cNvSpPr txBox="1"/>
          <p:nvPr/>
        </p:nvSpPr>
        <p:spPr>
          <a:xfrm>
            <a:off x="838199" y="1209821"/>
            <a:ext cx="10655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dirty="0">
                <a:latin typeface="PT Sans" panose="020B0503020203020204" pitchFamily="34" charset="0"/>
              </a:rPr>
              <a:t>Apache needs access to </a:t>
            </a:r>
            <a:r>
              <a:rPr lang="en-IE" sz="2200" b="1" dirty="0">
                <a:latin typeface="PT Sans" panose="020B0503020203020204" pitchFamily="34" charset="0"/>
              </a:rPr>
              <a:t>port 80</a:t>
            </a:r>
            <a:r>
              <a:rPr lang="en-IE" sz="2200" dirty="0">
                <a:latin typeface="PT Sans" panose="020B0503020203020204" pitchFamily="34" charset="0"/>
              </a:rPr>
              <a:t>. But this maybe blocked by certain MS Windows 'services' that run automatically on start-up. These services are not needed for normal Windows functionality. You can safely disable them.</a:t>
            </a:r>
          </a:p>
        </p:txBody>
      </p:sp>
    </p:spTree>
    <p:extLst>
      <p:ext uri="{BB962C8B-B14F-4D97-AF65-F5344CB8AC3E}">
        <p14:creationId xmlns:p14="http://schemas.microsoft.com/office/powerpoint/2010/main" val="336739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EA35-8126-4EAE-9232-65AD72FA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XAMPP: Change 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50F8-354D-4592-AD51-F4EE03132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750" y="2623996"/>
            <a:ext cx="5429250" cy="3675762"/>
          </a:xfrm>
        </p:spPr>
        <p:txBody>
          <a:bodyPr/>
          <a:lstStyle/>
          <a:p>
            <a:r>
              <a:rPr lang="en-IE" sz="2200" dirty="0"/>
              <a:t>From the XAMPP Control Panel, click </a:t>
            </a:r>
            <a:r>
              <a:rPr lang="en-IE" sz="2200" b="1" dirty="0"/>
              <a:t>Config</a:t>
            </a:r>
            <a:r>
              <a:rPr lang="en-IE" sz="2200" dirty="0"/>
              <a:t> for Apache.</a:t>
            </a:r>
          </a:p>
          <a:p>
            <a:r>
              <a:rPr lang="en-IE" sz="2200" dirty="0"/>
              <a:t>Open </a:t>
            </a:r>
            <a:r>
              <a:rPr lang="en-IE" sz="2200" b="1" dirty="0" err="1"/>
              <a:t>httpd.conf</a:t>
            </a:r>
            <a:r>
              <a:rPr lang="en-IE" sz="2200" dirty="0"/>
              <a:t> file.</a:t>
            </a:r>
          </a:p>
          <a:p>
            <a:r>
              <a:rPr lang="en-IE" sz="2200" dirty="0" err="1"/>
              <a:t>Ctrl+f</a:t>
            </a:r>
            <a:r>
              <a:rPr lang="en-IE" sz="2200" dirty="0"/>
              <a:t> to locate </a:t>
            </a:r>
            <a:r>
              <a:rPr lang="en-IE" sz="2200" b="1" dirty="0"/>
              <a:t>80</a:t>
            </a:r>
            <a:r>
              <a:rPr lang="en-IE" sz="2200" dirty="0"/>
              <a:t>.</a:t>
            </a:r>
          </a:p>
          <a:p>
            <a:endParaRPr lang="en-IE" dirty="0"/>
          </a:p>
          <a:p>
            <a:r>
              <a:rPr lang="en-IE" sz="2200" dirty="0"/>
              <a:t>Replace 80 with </a:t>
            </a:r>
            <a:r>
              <a:rPr lang="en-IE" sz="2200" b="1" dirty="0"/>
              <a:t>8080</a:t>
            </a:r>
          </a:p>
          <a:p>
            <a:endParaRPr lang="en-IE" b="1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71BF78-09BA-4D84-9074-EC7124F4E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0" y="3709882"/>
            <a:ext cx="4301940" cy="10492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FCDC2-3E73-4C66-B6AB-84BD87CE3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5101002"/>
            <a:ext cx="4616092" cy="10738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1AD32D-F478-46F8-9A3F-A21A206D3A65}"/>
              </a:ext>
            </a:extLst>
          </p:cNvPr>
          <p:cNvSpPr/>
          <p:nvPr/>
        </p:nvSpPr>
        <p:spPr>
          <a:xfrm>
            <a:off x="6231852" y="2623996"/>
            <a:ext cx="519771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E" sz="2200" dirty="0">
                <a:latin typeface="PT Sans" panose="020B0503020203020204" pitchFamily="34" charset="0"/>
              </a:rPr>
              <a:t>Repeat procedure for </a:t>
            </a:r>
            <a:r>
              <a:rPr lang="en-IE" sz="2200" b="1" dirty="0" err="1">
                <a:latin typeface="PT Sans" panose="020B0503020203020204" pitchFamily="34" charset="0"/>
              </a:rPr>
              <a:t>httpd-ssl.conf</a:t>
            </a:r>
            <a:r>
              <a:rPr lang="en-IE" sz="2200" dirty="0">
                <a:latin typeface="PT Sans" panose="020B0503020203020204" pitchFamily="34" charset="0"/>
              </a:rPr>
              <a:t> file.</a:t>
            </a:r>
          </a:p>
          <a:p>
            <a:r>
              <a:rPr lang="en-IE" sz="2200" dirty="0">
                <a:latin typeface="PT Sans" panose="020B0503020203020204" pitchFamily="34" charset="0"/>
              </a:rPr>
              <a:t>This time replace </a:t>
            </a:r>
            <a:r>
              <a:rPr lang="en-IE" sz="2200" b="1" dirty="0">
                <a:latin typeface="PT Sans" panose="020B0503020203020204" pitchFamily="34" charset="0"/>
              </a:rPr>
              <a:t>443</a:t>
            </a:r>
            <a:r>
              <a:rPr lang="en-IE" sz="2200" dirty="0">
                <a:latin typeface="PT Sans" panose="020B0503020203020204" pitchFamily="34" charset="0"/>
              </a:rPr>
              <a:t> with </a:t>
            </a:r>
            <a:r>
              <a:rPr lang="en-IE" sz="2200" b="1" dirty="0">
                <a:latin typeface="PT Sans" panose="020B0503020203020204" pitchFamily="34" charset="0"/>
              </a:rPr>
              <a:t>4433</a:t>
            </a:r>
            <a:r>
              <a:rPr lang="en-IE" sz="2200" dirty="0">
                <a:latin typeface="PT Sans" panose="020B0503020203020204" pitchFamily="34" charset="0"/>
              </a:rPr>
              <a:t>.</a:t>
            </a:r>
          </a:p>
          <a:p>
            <a:endParaRPr lang="en-IE" sz="2200" dirty="0">
              <a:latin typeface="PT Sans" panose="020B0503020203020204" pitchFamily="34" charset="0"/>
            </a:endParaRPr>
          </a:p>
          <a:p>
            <a:endParaRPr lang="en-IE" sz="2200" dirty="0">
              <a:latin typeface="PT Sans" panose="020B0503020203020204" pitchFamily="34" charset="0"/>
            </a:endParaRPr>
          </a:p>
          <a:p>
            <a:endParaRPr lang="en-IE" sz="2200" dirty="0">
              <a:latin typeface="PT Sans" panose="020B0503020203020204" pitchFamily="34" charset="0"/>
            </a:endParaRPr>
          </a:p>
          <a:p>
            <a:endParaRPr lang="en-IE" sz="2200" dirty="0">
              <a:latin typeface="PT Sans" panose="020B0503020203020204" pitchFamily="34" charset="0"/>
            </a:endParaRPr>
          </a:p>
          <a:p>
            <a:endParaRPr lang="en-IE" dirty="0"/>
          </a:p>
          <a:p>
            <a:pPr>
              <a:spcAft>
                <a:spcPts val="1200"/>
              </a:spcAft>
            </a:pPr>
            <a:r>
              <a:rPr lang="en-IE" sz="2200" dirty="0">
                <a:latin typeface="PT Sans" panose="020B0503020203020204" pitchFamily="34" charset="0"/>
              </a:rPr>
              <a:t>To browse localhost web server, type:</a:t>
            </a:r>
          </a:p>
          <a:p>
            <a:endParaRPr lang="en-IE" sz="2200" b="1" dirty="0">
              <a:latin typeface="PT Sans" panose="020B0503020203020204" pitchFamily="34" charset="0"/>
            </a:endParaRPr>
          </a:p>
          <a:p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A4A319-8E04-482A-9BC0-8CF400FA5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61" y="3609857"/>
            <a:ext cx="3077998" cy="1413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004A8-4476-49FF-ACFA-ECAFB4E44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61" y="5591185"/>
            <a:ext cx="3743325" cy="428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C6864C-852D-4DFA-8BA6-2ED5194BB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9348"/>
            <a:ext cx="10799488" cy="10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46FC-8271-466B-A7F1-05371774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59" y="136525"/>
            <a:ext cx="10780441" cy="627652"/>
          </a:xfrm>
        </p:spPr>
        <p:txBody>
          <a:bodyPr>
            <a:normAutofit fontScale="90000"/>
          </a:bodyPr>
          <a:lstStyle/>
          <a:p>
            <a:r>
              <a:rPr lang="en-IE" dirty="0"/>
              <a:t>Organising your workspace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22EE73-8105-4B1D-BA48-73F40A916F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9" y="1600537"/>
            <a:ext cx="3263503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6BEA13-B1B9-49A4-B4FA-1FF197FF3F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55" y="1628673"/>
            <a:ext cx="326350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AB13FB-F776-41FA-AEDB-E6AD93A2FB84}"/>
              </a:ext>
            </a:extLst>
          </p:cNvPr>
          <p:cNvSpPr txBox="1"/>
          <p:nvPr/>
        </p:nvSpPr>
        <p:spPr>
          <a:xfrm>
            <a:off x="573359" y="1069145"/>
            <a:ext cx="3263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dirty="0">
                <a:latin typeface="PT Sans" panose="020B0503020203020204" pitchFamily="34" charset="0"/>
              </a:rPr>
              <a:t>Kitchen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D9A93-7705-4A5F-863B-06159CBCF8A8}"/>
              </a:ext>
            </a:extLst>
          </p:cNvPr>
          <p:cNvSpPr txBox="1"/>
          <p:nvPr/>
        </p:nvSpPr>
        <p:spPr>
          <a:xfrm>
            <a:off x="4247371" y="1069145"/>
            <a:ext cx="3263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dirty="0">
                <a:latin typeface="PT Sans" panose="020B0503020203020204" pitchFamily="34" charset="0"/>
              </a:rPr>
              <a:t> Workshop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C3C52-771B-4C48-891C-E9F44774CC32}"/>
              </a:ext>
            </a:extLst>
          </p:cNvPr>
          <p:cNvSpPr txBox="1"/>
          <p:nvPr/>
        </p:nvSpPr>
        <p:spPr>
          <a:xfrm>
            <a:off x="8202738" y="1069145"/>
            <a:ext cx="3263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dirty="0">
                <a:latin typeface="PT Sans" panose="020B0503020203020204" pitchFamily="34" charset="0"/>
              </a:rPr>
              <a:t>Web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9C06D-8CBF-45AE-B747-64CD119BA786}"/>
              </a:ext>
            </a:extLst>
          </p:cNvPr>
          <p:cNvSpPr txBox="1"/>
          <p:nvPr/>
        </p:nvSpPr>
        <p:spPr>
          <a:xfrm>
            <a:off x="8173329" y="1631848"/>
            <a:ext cx="3445312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Set up local web server from Apache.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400" dirty="0"/>
              <a:t>Install software tools: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dirty="0">
                <a:latin typeface="PT Sans" panose="020B0503020203020204" pitchFamily="34" charset="0"/>
              </a:rPr>
              <a:t>Google Chrome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dirty="0">
                <a:latin typeface="PT Sans" panose="020B0503020203020204" pitchFamily="34" charset="0"/>
              </a:rPr>
              <a:t>Mozilla Firefox </a:t>
            </a:r>
            <a:br>
              <a:rPr lang="en-IE" dirty="0">
                <a:latin typeface="PT Sans" panose="020B0503020203020204" pitchFamily="34" charset="0"/>
              </a:rPr>
            </a:br>
            <a:r>
              <a:rPr lang="en-IE" dirty="0">
                <a:latin typeface="PT Sans" panose="020B0503020203020204" pitchFamily="34" charset="0"/>
              </a:rPr>
              <a:t>Developer Edition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dirty="0">
                <a:latin typeface="PT Sans" panose="020B0503020203020204" pitchFamily="34" charset="0"/>
              </a:rPr>
              <a:t>Emmet </a:t>
            </a:r>
            <a:r>
              <a:rPr lang="en-IE" dirty="0" err="1">
                <a:latin typeface="PT Sans" panose="020B0503020203020204" pitchFamily="34" charset="0"/>
              </a:rPr>
              <a:t>Re:view</a:t>
            </a:r>
            <a:r>
              <a:rPr lang="en-IE" dirty="0">
                <a:latin typeface="PT Sans" panose="020B0503020203020204" pitchFamily="34" charset="0"/>
              </a:rPr>
              <a:t> </a:t>
            </a:r>
            <a:br>
              <a:rPr lang="en-IE" dirty="0">
                <a:latin typeface="PT Sans" panose="020B0503020203020204" pitchFamily="34" charset="0"/>
              </a:rPr>
            </a:br>
            <a:r>
              <a:rPr lang="en-IE" dirty="0">
                <a:latin typeface="PT Sans" panose="020B0503020203020204" pitchFamily="34" charset="0"/>
              </a:rPr>
              <a:t>extension for </a:t>
            </a:r>
            <a:br>
              <a:rPr lang="en-IE" dirty="0">
                <a:latin typeface="PT Sans" panose="020B0503020203020204" pitchFamily="34" charset="0"/>
              </a:rPr>
            </a:br>
            <a:r>
              <a:rPr lang="en-IE" dirty="0">
                <a:latin typeface="PT Sans" panose="020B0503020203020204" pitchFamily="34" charset="0"/>
              </a:rPr>
              <a:t>Google Chrome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E" dirty="0">
                <a:latin typeface="PT Sans" panose="020B0503020203020204" pitchFamily="34" charset="0"/>
              </a:rPr>
              <a:t>Sublime Text </a:t>
            </a:r>
            <a:br>
              <a:rPr lang="en-IE" dirty="0">
                <a:latin typeface="PT Sans" panose="020B0503020203020204" pitchFamily="34" charset="0"/>
              </a:rPr>
            </a:br>
            <a:r>
              <a:rPr lang="en-IE" dirty="0">
                <a:latin typeface="PT Sans" panose="020B0503020203020204" pitchFamily="34" charset="0"/>
              </a:rPr>
              <a:t>web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623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6DA7A-59EC-4E68-A417-D64977073DD4}"/>
              </a:ext>
            </a:extLst>
          </p:cNvPr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5F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9571E-5F7C-418B-9AB3-B3CE1271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645"/>
            <a:ext cx="10515600" cy="619613"/>
          </a:xfrm>
        </p:spPr>
        <p:txBody>
          <a:bodyPr>
            <a:normAutofit/>
          </a:bodyPr>
          <a:lstStyle/>
          <a:p>
            <a:r>
              <a:rPr lang="en-IE" sz="3600" b="1" dirty="0">
                <a:solidFill>
                  <a:srgbClr val="D35400"/>
                </a:solidFill>
                <a:latin typeface="PT Sans" panose="020B0503020203020204" pitchFamily="34" charset="0"/>
              </a:rPr>
              <a:t>Web browsers: market share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A3C619-FFC9-48B9-94DF-C36C40BB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5052"/>
            <a:ext cx="9522803" cy="5340491"/>
          </a:xfrm>
        </p:spPr>
      </p:pic>
    </p:spTree>
    <p:extLst>
      <p:ext uri="{BB962C8B-B14F-4D97-AF65-F5344CB8AC3E}">
        <p14:creationId xmlns:p14="http://schemas.microsoft.com/office/powerpoint/2010/main" val="297873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D256F-B621-459B-A94F-481BA5CDFE65}"/>
              </a:ext>
            </a:extLst>
          </p:cNvPr>
          <p:cNvSpPr/>
          <p:nvPr/>
        </p:nvSpPr>
        <p:spPr>
          <a:xfrm>
            <a:off x="0" y="-28136"/>
            <a:ext cx="12192000" cy="940904"/>
          </a:xfrm>
          <a:prstGeom prst="rect">
            <a:avLst/>
          </a:prstGeom>
          <a:solidFill>
            <a:srgbClr val="F5F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633FE-73E7-4856-9EE1-75A11399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949"/>
            <a:ext cx="10515600" cy="436733"/>
          </a:xfrm>
        </p:spPr>
        <p:txBody>
          <a:bodyPr>
            <a:noAutofit/>
          </a:bodyPr>
          <a:lstStyle/>
          <a:p>
            <a:r>
              <a:rPr lang="en-IE" sz="3600" b="1" dirty="0">
                <a:solidFill>
                  <a:srgbClr val="D35400"/>
                </a:solidFill>
                <a:latin typeface="PT Sans" panose="020B0503020203020204" pitchFamily="34" charset="0"/>
              </a:rPr>
              <a:t>Browser Dev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D76BB-2543-4E90-B3B6-ABFD659B7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8996"/>
            <a:ext cx="5447179" cy="45694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5B9B7-F32C-4DFB-B11F-6F3D784B4660}"/>
              </a:ext>
            </a:extLst>
          </p:cNvPr>
          <p:cNvSpPr txBox="1"/>
          <p:nvPr/>
        </p:nvSpPr>
        <p:spPr>
          <a:xfrm>
            <a:off x="6710289" y="1674055"/>
            <a:ext cx="49658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latin typeface="PT Sans" panose="020B0503020203020204" pitchFamily="34" charset="0"/>
              </a:rPr>
              <a:t>Both the </a:t>
            </a:r>
            <a:r>
              <a:rPr lang="en-IE" sz="2400" b="1" dirty="0">
                <a:latin typeface="PT Sans" panose="020B0503020203020204" pitchFamily="34" charset="0"/>
              </a:rPr>
              <a:t>Chrome</a:t>
            </a:r>
            <a:r>
              <a:rPr lang="en-IE" sz="2400" dirty="0">
                <a:latin typeface="PT Sans" panose="020B0503020203020204" pitchFamily="34" charset="0"/>
              </a:rPr>
              <a:t> (from Google) web browser and the </a:t>
            </a:r>
            <a:r>
              <a:rPr lang="en-IE" sz="2400" b="1" dirty="0">
                <a:latin typeface="PT Sans" panose="020B0503020203020204" pitchFamily="34" charset="0"/>
              </a:rPr>
              <a:t>Firefox Developer Edition</a:t>
            </a:r>
            <a:r>
              <a:rPr lang="en-IE" sz="2400" dirty="0">
                <a:latin typeface="PT Sans" panose="020B0503020203020204" pitchFamily="34" charset="0"/>
              </a:rPr>
              <a:t> web browser (from Mozilla) include Dev (developer) Tools.</a:t>
            </a:r>
          </a:p>
          <a:p>
            <a:endParaRPr lang="en-IE" sz="2400" dirty="0">
              <a:latin typeface="PT Sans" panose="020B050302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000" dirty="0">
                <a:latin typeface="PT Sans" panose="020B0503020203020204" pitchFamily="34" charset="0"/>
              </a:rPr>
              <a:t>These help you debug (find errors or performance issues) with your web pages.</a:t>
            </a:r>
            <a:br>
              <a:rPr lang="en-IE" sz="2000" dirty="0">
                <a:latin typeface="PT Sans" panose="020B0503020203020204" pitchFamily="34" charset="0"/>
              </a:rPr>
            </a:br>
            <a:endParaRPr lang="en-IE" sz="2000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FDE125-ECF4-4179-814C-4F1E4E4880F1}"/>
              </a:ext>
            </a:extLst>
          </p:cNvPr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5F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396FD-5E91-494E-94EE-CC43DDEB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74"/>
            <a:ext cx="10515600" cy="575779"/>
          </a:xfrm>
        </p:spPr>
        <p:txBody>
          <a:bodyPr>
            <a:noAutofit/>
          </a:bodyPr>
          <a:lstStyle/>
          <a:p>
            <a:r>
              <a:rPr lang="en-IE" sz="3600" b="1" dirty="0">
                <a:solidFill>
                  <a:srgbClr val="D35400"/>
                </a:solidFill>
                <a:latin typeface="PT Sans" panose="020B0503020203020204" pitchFamily="34" charset="0"/>
              </a:rPr>
              <a:t>Mozilla Firefox Developer Edition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D3370-BA81-4733-BF11-1BBF52A31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61" y="1109078"/>
            <a:ext cx="9392329" cy="4226548"/>
          </a:xfrm>
        </p:spPr>
      </p:pic>
    </p:spTree>
    <p:extLst>
      <p:ext uri="{BB962C8B-B14F-4D97-AF65-F5344CB8AC3E}">
        <p14:creationId xmlns:p14="http://schemas.microsoft.com/office/powerpoint/2010/main" val="357142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5E33ED-04C2-47F7-80E6-DC26F9C2CA68}"/>
              </a:ext>
            </a:extLst>
          </p:cNvPr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5F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160F2-1607-49E3-B3C5-A1FE962A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510"/>
            <a:ext cx="10515600" cy="675884"/>
          </a:xfrm>
        </p:spPr>
        <p:txBody>
          <a:bodyPr>
            <a:normAutofit/>
          </a:bodyPr>
          <a:lstStyle/>
          <a:p>
            <a:r>
              <a:rPr lang="en-IE" sz="3200" b="1" dirty="0">
                <a:solidFill>
                  <a:srgbClr val="D35400"/>
                </a:solidFill>
                <a:latin typeface="PT Sans" panose="020B0503020203020204" pitchFamily="34" charset="0"/>
              </a:rPr>
              <a:t>Download Firefox Developer Edition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5D4D7E-5C11-4E9B-806E-D7EF0FB17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03460"/>
            <a:ext cx="8572500" cy="4267200"/>
          </a:xfrm>
        </p:spPr>
      </p:pic>
    </p:spTree>
    <p:extLst>
      <p:ext uri="{BB962C8B-B14F-4D97-AF65-F5344CB8AC3E}">
        <p14:creationId xmlns:p14="http://schemas.microsoft.com/office/powerpoint/2010/main" val="403749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D256F-B621-459B-A94F-481BA5CDFE65}"/>
              </a:ext>
            </a:extLst>
          </p:cNvPr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5F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633FE-73E7-4856-9EE1-75A11399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0"/>
            <a:ext cx="10515600" cy="575779"/>
          </a:xfrm>
        </p:spPr>
        <p:txBody>
          <a:bodyPr>
            <a:normAutofit/>
          </a:bodyPr>
          <a:lstStyle/>
          <a:p>
            <a:r>
              <a:rPr lang="en-IE" sz="3200" b="1" dirty="0">
                <a:solidFill>
                  <a:srgbClr val="D35400"/>
                </a:solidFill>
                <a:latin typeface="PT Sans" panose="020B0503020203020204" pitchFamily="34" charset="0"/>
              </a:rPr>
              <a:t>Install Firefox Developer Edition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7ACD5D-05CE-4239-8041-36FCD7D72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80" y="1137213"/>
            <a:ext cx="8694243" cy="5024435"/>
          </a:xfrm>
        </p:spPr>
      </p:pic>
    </p:spTree>
    <p:extLst>
      <p:ext uri="{BB962C8B-B14F-4D97-AF65-F5344CB8AC3E}">
        <p14:creationId xmlns:p14="http://schemas.microsoft.com/office/powerpoint/2010/main" val="267782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3C4A3C-AAD2-4785-AECE-C42876CBE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17" y="1137214"/>
            <a:ext cx="10194566" cy="537612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EDA4B-DA63-4828-8F0C-8C5595799B22}"/>
              </a:ext>
            </a:extLst>
          </p:cNvPr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5F1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028697-7E9A-4932-AACB-4FFC3B9BA160}"/>
              </a:ext>
            </a:extLst>
          </p:cNvPr>
          <p:cNvSpPr txBox="1">
            <a:spLocks/>
          </p:cNvSpPr>
          <p:nvPr/>
        </p:nvSpPr>
        <p:spPr>
          <a:xfrm>
            <a:off x="838200" y="196310"/>
            <a:ext cx="10515600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600" b="1" dirty="0">
                <a:solidFill>
                  <a:srgbClr val="D35400"/>
                </a:solidFill>
                <a:latin typeface="PT Sans" panose="020B0503020203020204" pitchFamily="34" charset="0"/>
              </a:rPr>
              <a:t>Customise Firefox Developer Edition</a:t>
            </a:r>
          </a:p>
        </p:txBody>
      </p:sp>
    </p:spTree>
    <p:extLst>
      <p:ext uri="{BB962C8B-B14F-4D97-AF65-F5344CB8AC3E}">
        <p14:creationId xmlns:p14="http://schemas.microsoft.com/office/powerpoint/2010/main" val="264363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315A-4204-43C8-905D-2ABE2D59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Firefox: Responsive Design Mode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C161E1-F870-4353-838E-1E376FABED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71" y="1172062"/>
            <a:ext cx="9602257" cy="5017721"/>
          </a:xfrm>
        </p:spPr>
      </p:pic>
    </p:spTree>
    <p:extLst>
      <p:ext uri="{BB962C8B-B14F-4D97-AF65-F5344CB8AC3E}">
        <p14:creationId xmlns:p14="http://schemas.microsoft.com/office/powerpoint/2010/main" val="24774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334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PT Sans</vt:lpstr>
      <vt:lpstr>Office Theme</vt:lpstr>
      <vt:lpstr> 1: Development Environment Diploma in Web Design</vt:lpstr>
      <vt:lpstr>Organising your workspace</vt:lpstr>
      <vt:lpstr>Web browsers: market share</vt:lpstr>
      <vt:lpstr>Browser Dev Tools</vt:lpstr>
      <vt:lpstr>Mozilla Firefox Developer Edition</vt:lpstr>
      <vt:lpstr>Download Firefox Developer Edition</vt:lpstr>
      <vt:lpstr>Install Firefox Developer Edition</vt:lpstr>
      <vt:lpstr>PowerPoint Presentation</vt:lpstr>
      <vt:lpstr>Firefox: Responsive Design Mode</vt:lpstr>
      <vt:lpstr>Emmet Re:view extension for Google Chrome</vt:lpstr>
      <vt:lpstr>Emmet Re:view – Side-by-side views</vt:lpstr>
      <vt:lpstr>Sublime Text: HTML and CSS Editor</vt:lpstr>
      <vt:lpstr>Sublime Text: Workspace</vt:lpstr>
      <vt:lpstr>Apache Webserver (as part of XAMPP package)</vt:lpstr>
      <vt:lpstr>Installing XAMPP</vt:lpstr>
      <vt:lpstr>Installing XAMPP: continued</vt:lpstr>
      <vt:lpstr>Running XAMPP</vt:lpstr>
      <vt:lpstr>XAMPP Issues: Windows Services and Port 80</vt:lpstr>
      <vt:lpstr>XAMPP: Change port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Munnelly</dc:creator>
  <cp:lastModifiedBy>Brendan Munnelly</cp:lastModifiedBy>
  <cp:revision>70</cp:revision>
  <dcterms:created xsi:type="dcterms:W3CDTF">2018-05-29T14:22:19Z</dcterms:created>
  <dcterms:modified xsi:type="dcterms:W3CDTF">2019-02-14T16:53:47Z</dcterms:modified>
</cp:coreProperties>
</file>