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5" r:id="rId5"/>
    <p:sldId id="271" r:id="rId6"/>
    <p:sldId id="260" r:id="rId7"/>
    <p:sldId id="263" r:id="rId8"/>
    <p:sldId id="259" r:id="rId9"/>
    <p:sldId id="286" r:id="rId10"/>
    <p:sldId id="282" r:id="rId11"/>
    <p:sldId id="276" r:id="rId12"/>
    <p:sldId id="278" r:id="rId13"/>
    <p:sldId id="274" r:id="rId14"/>
    <p:sldId id="275" r:id="rId15"/>
    <p:sldId id="279" r:id="rId16"/>
    <p:sldId id="281" r:id="rId17"/>
    <p:sldId id="261" r:id="rId18"/>
    <p:sldId id="267" r:id="rId19"/>
    <p:sldId id="264" r:id="rId20"/>
    <p:sldId id="266" r:id="rId21"/>
    <p:sldId id="270" r:id="rId22"/>
    <p:sldId id="283" r:id="rId23"/>
    <p:sldId id="280" r:id="rId24"/>
    <p:sldId id="284" r:id="rId25"/>
    <p:sldId id="289" r:id="rId26"/>
    <p:sldId id="268" r:id="rId27"/>
    <p:sldId id="269" r:id="rId28"/>
    <p:sldId id="272" r:id="rId29"/>
    <p:sldId id="285" r:id="rId30"/>
    <p:sldId id="288" r:id="rId31"/>
  </p:sldIdLst>
  <p:sldSz cx="9144000" cy="6858000" type="screen4x3"/>
  <p:notesSz cx="6858000" cy="9144000"/>
  <p:defaultTextStyle>
    <a:defPPr>
      <a:defRPr lang="ru-RU"/>
    </a:defPPr>
    <a:lvl1pPr marL="0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89"/>
    <a:srgbClr val="EC4024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55" autoAdjust="0"/>
    <p:restoredTop sz="91609" autoAdjust="0"/>
  </p:normalViewPr>
  <p:slideViewPr>
    <p:cSldViewPr>
      <p:cViewPr>
        <p:scale>
          <a:sx n="100" d="100"/>
          <a:sy n="100" d="100"/>
        </p:scale>
        <p:origin x="-184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DFFF1-CCAE-4211-8D86-AFBA3FC1A579}" type="datetimeFigureOut">
              <a:rPr lang="ru-RU" smtClean="0"/>
              <a:t>24.09.2014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B9C11-7FE0-4F3D-95B4-241F5B7B195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Продажи — клики</a:t>
            </a:r>
          </a:p>
          <a:p>
            <a:r>
              <a:rPr lang="ru-RU" dirty="0" smtClean="0"/>
              <a:t>Сокращение</a:t>
            </a:r>
            <a:r>
              <a:rPr lang="ru-RU" baseline="0" dirty="0" smtClean="0"/>
              <a:t> расходов </a:t>
            </a:r>
            <a:r>
              <a:rPr lang="ru-RU" dirty="0" smtClean="0"/>
              <a:t>— увеличение объемов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B9C11-7FE0-4F3D-95B4-241F5B7B1950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Стоит</a:t>
            </a:r>
            <a:r>
              <a:rPr lang="ru-RU" baseline="0" dirty="0" smtClean="0"/>
              <a:t> ли в первую очередь смотреть на стоимость? Может на стратегию?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B9C11-7FE0-4F3D-95B4-241F5B7B1950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Баннеры посредственно рисуют площадки, агентства включают их в счет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B9C11-7FE0-4F3D-95B4-241F5B7B1950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Зачастую, единственное, что предоставляют агентства</a:t>
            </a:r>
            <a:r>
              <a:rPr lang="ru-RU" baseline="0" dirty="0" smtClean="0"/>
              <a:t> во время проведения РК — это лишь «</a:t>
            </a:r>
            <a:r>
              <a:rPr lang="ru-RU" baseline="0" dirty="0" err="1" smtClean="0"/>
              <a:t>скриншоты</a:t>
            </a:r>
            <a:r>
              <a:rPr lang="ru-RU" baseline="0" dirty="0" smtClean="0"/>
              <a:t> запуска». Но что они дают Заказчику?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B9C11-7FE0-4F3D-95B4-241F5B7B1950}" type="slidenum">
              <a:rPr lang="ru-RU" smtClean="0"/>
              <a:t>19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CE83-7644-40B3-AD6E-0DEA5E329225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3857-55B5-4596-A3A4-26742E2558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CE83-7644-40B3-AD6E-0DEA5E329225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3857-55B5-4596-A3A4-26742E2558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CE83-7644-40B3-AD6E-0DEA5E329225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3857-55B5-4596-A3A4-26742E2558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CE83-7644-40B3-AD6E-0DEA5E329225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3857-55B5-4596-A3A4-26742E2558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8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1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42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CE83-7644-40B3-AD6E-0DEA5E329225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3857-55B5-4596-A3A4-26742E2558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CE83-7644-40B3-AD6E-0DEA5E329225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3857-55B5-4596-A3A4-26742E2558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13" indent="0">
              <a:buNone/>
              <a:defRPr sz="1900" b="1"/>
            </a:lvl2pPr>
            <a:lvl3pPr marL="914226" indent="0">
              <a:buNone/>
              <a:defRPr sz="1700" b="1"/>
            </a:lvl3pPr>
            <a:lvl4pPr marL="1371341" indent="0">
              <a:buNone/>
              <a:defRPr sz="1600" b="1"/>
            </a:lvl4pPr>
            <a:lvl5pPr marL="1828453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4" indent="0">
              <a:buNone/>
              <a:defRPr sz="1600" b="1"/>
            </a:lvl8pPr>
            <a:lvl9pPr marL="3656907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80"/>
            <a:ext cx="4040188" cy="395128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5"/>
            <a:ext cx="4041775" cy="63976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13" indent="0">
              <a:buNone/>
              <a:defRPr sz="1900" b="1"/>
            </a:lvl2pPr>
            <a:lvl3pPr marL="914226" indent="0">
              <a:buNone/>
              <a:defRPr sz="1700" b="1"/>
            </a:lvl3pPr>
            <a:lvl4pPr marL="1371341" indent="0">
              <a:buNone/>
              <a:defRPr sz="1600" b="1"/>
            </a:lvl4pPr>
            <a:lvl5pPr marL="1828453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4" indent="0">
              <a:buNone/>
              <a:defRPr sz="1600" b="1"/>
            </a:lvl8pPr>
            <a:lvl9pPr marL="3656907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80"/>
            <a:ext cx="4041775" cy="395128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CE83-7644-40B3-AD6E-0DEA5E329225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3857-55B5-4596-A3A4-26742E2558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CE83-7644-40B3-AD6E-0DEA5E329225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3857-55B5-4596-A3A4-26742E2558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CE83-7644-40B3-AD6E-0DEA5E329225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3857-55B5-4596-A3A4-26742E2558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3"/>
            <a:ext cx="3008313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200"/>
            </a:lvl2pPr>
            <a:lvl3pPr marL="914226" indent="0">
              <a:buNone/>
              <a:defRPr sz="1000"/>
            </a:lvl3pPr>
            <a:lvl4pPr marL="1371341" indent="0">
              <a:buNone/>
              <a:defRPr sz="1000"/>
            </a:lvl4pPr>
            <a:lvl5pPr marL="1828453" indent="0">
              <a:buNone/>
              <a:defRPr sz="1000"/>
            </a:lvl5pPr>
            <a:lvl6pPr marL="2285566" indent="0">
              <a:buNone/>
              <a:defRPr sz="1000"/>
            </a:lvl6pPr>
            <a:lvl7pPr marL="2742679" indent="0">
              <a:buNone/>
              <a:defRPr sz="1000"/>
            </a:lvl7pPr>
            <a:lvl8pPr marL="3199794" indent="0">
              <a:buNone/>
              <a:defRPr sz="1000"/>
            </a:lvl8pPr>
            <a:lvl9pPr marL="3656907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CE83-7644-40B3-AD6E-0DEA5E329225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3857-55B5-4596-A3A4-26742E2558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4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3"/>
            <a:ext cx="5486400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57113" indent="0">
              <a:buNone/>
              <a:defRPr sz="2700"/>
            </a:lvl2pPr>
            <a:lvl3pPr marL="914226" indent="0">
              <a:buNone/>
              <a:defRPr sz="2300"/>
            </a:lvl3pPr>
            <a:lvl4pPr marL="1371341" indent="0">
              <a:buNone/>
              <a:defRPr sz="1900"/>
            </a:lvl4pPr>
            <a:lvl5pPr marL="1828453" indent="0">
              <a:buNone/>
              <a:defRPr sz="1900"/>
            </a:lvl5pPr>
            <a:lvl6pPr marL="2285566" indent="0">
              <a:buNone/>
              <a:defRPr sz="1900"/>
            </a:lvl6pPr>
            <a:lvl7pPr marL="2742679" indent="0">
              <a:buNone/>
              <a:defRPr sz="1900"/>
            </a:lvl7pPr>
            <a:lvl8pPr marL="3199794" indent="0">
              <a:buNone/>
              <a:defRPr sz="1900"/>
            </a:lvl8pPr>
            <a:lvl9pPr marL="3656907" indent="0">
              <a:buNone/>
              <a:defRPr sz="19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200"/>
            </a:lvl2pPr>
            <a:lvl3pPr marL="914226" indent="0">
              <a:buNone/>
              <a:defRPr sz="1000"/>
            </a:lvl3pPr>
            <a:lvl4pPr marL="1371341" indent="0">
              <a:buNone/>
              <a:defRPr sz="1000"/>
            </a:lvl4pPr>
            <a:lvl5pPr marL="1828453" indent="0">
              <a:buNone/>
              <a:defRPr sz="1000"/>
            </a:lvl5pPr>
            <a:lvl6pPr marL="2285566" indent="0">
              <a:buNone/>
              <a:defRPr sz="1000"/>
            </a:lvl6pPr>
            <a:lvl7pPr marL="2742679" indent="0">
              <a:buNone/>
              <a:defRPr sz="1000"/>
            </a:lvl7pPr>
            <a:lvl8pPr marL="3199794" indent="0">
              <a:buNone/>
              <a:defRPr sz="1000"/>
            </a:lvl8pPr>
            <a:lvl9pPr marL="3656907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CE83-7644-40B3-AD6E-0DEA5E329225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3857-55B5-4596-A3A4-26742E2558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5"/>
            <a:ext cx="8229600" cy="1143000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5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9"/>
            <a:ext cx="2133600" cy="365123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DCE83-7644-40B3-AD6E-0DEA5E329225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9"/>
            <a:ext cx="2895600" cy="365123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9"/>
            <a:ext cx="2133600" cy="365123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83857-55B5-4596-A3A4-26742E25584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26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5" indent="-342835" algn="l" defTabSz="91422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09" indent="-285697" algn="l" defTabSz="914226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4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7" indent="-228556" algn="l" defTabSz="91422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0" indent="-228556" algn="l" defTabSz="91422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3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8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1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3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6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1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3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6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9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4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7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" y="214290"/>
            <a:ext cx="9143968" cy="646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Выбрать инструменты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err="1" smtClean="0">
                <a:solidFill>
                  <a:srgbClr val="005689"/>
                </a:solidFill>
              </a:rPr>
              <a:t>Медийная</a:t>
            </a:r>
            <a:r>
              <a:rPr lang="ru-RU" b="1" dirty="0" smtClean="0">
                <a:solidFill>
                  <a:srgbClr val="005689"/>
                </a:solidFill>
              </a:rPr>
              <a:t> реклама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Контекстная реклама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005689"/>
                </a:solidFill>
              </a:rPr>
              <a:t>SEO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005689"/>
                </a:solidFill>
              </a:rPr>
              <a:t>SMM</a:t>
            </a: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Агенты влияния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Спецпроекты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Документы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005689"/>
                </a:solidFill>
              </a:rPr>
              <a:t>KPI </a:t>
            </a:r>
            <a:r>
              <a:rPr lang="ru-RU" b="1" dirty="0" smtClean="0">
                <a:solidFill>
                  <a:srgbClr val="005689"/>
                </a:solidFill>
              </a:rPr>
              <a:t>в </a:t>
            </a:r>
            <a:r>
              <a:rPr lang="ru-RU" b="1" dirty="0" smtClean="0">
                <a:solidFill>
                  <a:srgbClr val="005689"/>
                </a:solidFill>
              </a:rPr>
              <a:t>Договоре</a:t>
            </a:r>
            <a:r>
              <a:rPr lang="en-US" b="1" dirty="0" smtClean="0">
                <a:solidFill>
                  <a:srgbClr val="005689"/>
                </a:solidFill>
              </a:rPr>
              <a:t>/</a:t>
            </a:r>
            <a:r>
              <a:rPr lang="ru-RU" b="1" dirty="0" err="1" smtClean="0">
                <a:solidFill>
                  <a:srgbClr val="005689"/>
                </a:solidFill>
              </a:rPr>
              <a:t>Медиаплане</a:t>
            </a:r>
            <a:r>
              <a:rPr lang="en-US" b="1" dirty="0" smtClean="0">
                <a:solidFill>
                  <a:srgbClr val="005689"/>
                </a:solidFill>
              </a:rPr>
              <a:t>/</a:t>
            </a:r>
            <a:r>
              <a:rPr lang="ru-RU" b="1" dirty="0" smtClean="0">
                <a:solidFill>
                  <a:srgbClr val="005689"/>
                </a:solidFill>
              </a:rPr>
              <a:t>Приложениях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Избегать слов «прогнозируемый», «приблизительно», «от»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Санкции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Подготовить «</a:t>
            </a:r>
            <a:r>
              <a:rPr lang="ru-RU" b="1" dirty="0" err="1" smtClean="0">
                <a:solidFill>
                  <a:srgbClr val="005689"/>
                </a:solidFill>
              </a:rPr>
              <a:t>креатив</a:t>
            </a:r>
            <a:r>
              <a:rPr lang="ru-RU" b="1" dirty="0" smtClean="0">
                <a:solidFill>
                  <a:srgbClr val="005689"/>
                </a:solidFill>
              </a:rPr>
              <a:t>»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err="1" smtClean="0">
                <a:solidFill>
                  <a:srgbClr val="005689"/>
                </a:solidFill>
              </a:rPr>
              <a:t>Лендинги</a:t>
            </a: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Баннеры</a:t>
            </a:r>
            <a:endParaRPr lang="en-US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005689"/>
                </a:solidFill>
              </a:rPr>
              <a:t>…</a:t>
            </a: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Системы </a:t>
            </a:r>
            <a:r>
              <a:rPr lang="ru-RU" b="1" dirty="0" err="1" smtClean="0">
                <a:solidFill>
                  <a:srgbClr val="005689"/>
                </a:solidFill>
              </a:rPr>
              <a:t>веб-аналитики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005689"/>
                </a:solidFill>
              </a:rPr>
              <a:t>Google Analytics / Universal Analytics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err="1" smtClean="0">
                <a:solidFill>
                  <a:srgbClr val="005689"/>
                </a:solidFill>
              </a:rPr>
              <a:t>Яндекс.Метрика</a:t>
            </a:r>
            <a:r>
              <a:rPr lang="ru-RU" b="1" dirty="0" smtClean="0">
                <a:solidFill>
                  <a:srgbClr val="005689"/>
                </a:solidFill>
              </a:rPr>
              <a:t> </a:t>
            </a:r>
            <a:r>
              <a:rPr lang="en-US" b="1" dirty="0" smtClean="0">
                <a:solidFill>
                  <a:srgbClr val="005689"/>
                </a:solidFill>
              </a:rPr>
              <a:t>/</a:t>
            </a:r>
            <a:r>
              <a:rPr lang="ru-RU" b="1" dirty="0" smtClean="0">
                <a:solidFill>
                  <a:srgbClr val="005689"/>
                </a:solidFill>
              </a:rPr>
              <a:t> Метрика 2.0 </a:t>
            </a:r>
            <a:r>
              <a:rPr lang="en-US" b="1" dirty="0" smtClean="0">
                <a:solidFill>
                  <a:srgbClr val="005689"/>
                </a:solidFill>
              </a:rPr>
              <a:t>Beta</a:t>
            </a: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Связать </a:t>
            </a:r>
            <a:r>
              <a:rPr lang="ru-RU" b="1" dirty="0" err="1" smtClean="0">
                <a:solidFill>
                  <a:srgbClr val="005689"/>
                </a:solidFill>
              </a:rPr>
              <a:t>Директ</a:t>
            </a:r>
            <a:r>
              <a:rPr lang="ru-RU" b="1" dirty="0" smtClean="0">
                <a:solidFill>
                  <a:srgbClr val="005689"/>
                </a:solidFill>
              </a:rPr>
              <a:t> и Метрику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Настроить цели</a:t>
            </a:r>
            <a:endParaRPr lang="en-US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005689"/>
                </a:solidFill>
              </a:rPr>
              <a:t>UTM-</a:t>
            </a:r>
            <a:r>
              <a:rPr lang="ru-RU" b="1" dirty="0" smtClean="0">
                <a:solidFill>
                  <a:srgbClr val="005689"/>
                </a:solidFill>
              </a:rPr>
              <a:t>метки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en-US" b="1" smtClean="0">
                <a:solidFill>
                  <a:srgbClr val="005689"/>
                </a:solidFill>
              </a:rPr>
              <a:t>Calltracking</a:t>
            </a: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Подготовить площадку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Провести нагрузочное тестирование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Обеспечить бесперебойность работы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Оптимизировать 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Увеличить скорость загрузки сайта</a:t>
            </a:r>
            <a:endParaRPr lang="en-US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Согласование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Площадки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Рекламные объявления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Ключевые слова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Тексты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Баннеры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Время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Своему инструменту — свое время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Накапливайте статистику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Учитывайте сезонность</a:t>
            </a: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772400" cy="1470023"/>
          </a:xfrm>
        </p:spPr>
        <p:txBody>
          <a:bodyPr>
            <a:noAutofit/>
          </a:bodyPr>
          <a:lstStyle/>
          <a:p>
            <a:pPr algn="l"/>
            <a:r>
              <a:rPr lang="ru-RU" sz="6000" b="1" dirty="0" smtClean="0">
                <a:solidFill>
                  <a:schemeClr val="bg1"/>
                </a:solidFill>
              </a:rPr>
              <a:t>На что обращать</a:t>
            </a:r>
            <a:br>
              <a:rPr lang="ru-RU" sz="6000" b="1" dirty="0" smtClean="0">
                <a:solidFill>
                  <a:schemeClr val="bg1"/>
                </a:solidFill>
              </a:rPr>
            </a:br>
            <a:r>
              <a:rPr lang="ru-RU" sz="6000" b="1" dirty="0" smtClean="0">
                <a:solidFill>
                  <a:schemeClr val="bg1"/>
                </a:solidFill>
              </a:rPr>
              <a:t>внимание</a:t>
            </a:r>
            <a:br>
              <a:rPr lang="ru-RU" sz="6000" b="1" dirty="0" smtClean="0">
                <a:solidFill>
                  <a:schemeClr val="bg1"/>
                </a:solidFill>
              </a:rPr>
            </a:br>
            <a:r>
              <a:rPr lang="ru-RU" sz="6000" b="1" dirty="0" smtClean="0">
                <a:solidFill>
                  <a:schemeClr val="bg1"/>
                </a:solidFill>
              </a:rPr>
              <a:t>в процессе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3636" y="1571612"/>
            <a:ext cx="27146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 smtClean="0">
                <a:solidFill>
                  <a:srgbClr val="EC4024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?</a:t>
            </a:r>
            <a:endParaRPr lang="ru-RU" sz="40000" dirty="0">
              <a:solidFill>
                <a:srgbClr val="EC4024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Получить Доступы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Контекст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err="1" smtClean="0">
                <a:solidFill>
                  <a:srgbClr val="005689"/>
                </a:solidFill>
              </a:rPr>
              <a:t>Медийка</a:t>
            </a: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Социальные сети</a:t>
            </a:r>
            <a:endParaRPr lang="ru-RU" b="1" dirty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Биржи ссылок</a:t>
            </a:r>
            <a:r>
              <a:rPr lang="en-US" b="1" dirty="0" smtClean="0">
                <a:solidFill>
                  <a:srgbClr val="005689"/>
                </a:solidFill>
              </a:rPr>
              <a:t>/</a:t>
            </a:r>
            <a:r>
              <a:rPr lang="ru-RU" b="1" dirty="0" smtClean="0">
                <a:solidFill>
                  <a:srgbClr val="005689"/>
                </a:solidFill>
              </a:rPr>
              <a:t>статей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Отчеты агентства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«</a:t>
            </a:r>
            <a:r>
              <a:rPr lang="ru-RU" b="1" dirty="0" err="1" smtClean="0">
                <a:solidFill>
                  <a:srgbClr val="005689"/>
                </a:solidFill>
              </a:rPr>
              <a:t>Скриншоты</a:t>
            </a:r>
            <a:r>
              <a:rPr lang="ru-RU" b="1" dirty="0" smtClean="0">
                <a:solidFill>
                  <a:srgbClr val="005689"/>
                </a:solidFill>
              </a:rPr>
              <a:t> запуска» кампании</a:t>
            </a:r>
            <a:r>
              <a:rPr lang="ru-RU" b="1" dirty="0" smtClean="0">
                <a:solidFill>
                  <a:srgbClr val="EC4024"/>
                </a:solidFill>
              </a:rPr>
              <a:t>?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Динамика изменения ключевых показателей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Качество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772400" cy="1470023"/>
          </a:xfrm>
        </p:spPr>
        <p:txBody>
          <a:bodyPr>
            <a:noAutofit/>
          </a:bodyPr>
          <a:lstStyle/>
          <a:p>
            <a:pPr algn="l"/>
            <a:r>
              <a:rPr lang="ru-RU" sz="6000" b="1" dirty="0" smtClean="0">
                <a:solidFill>
                  <a:schemeClr val="bg1"/>
                </a:solidFill>
              </a:rPr>
              <a:t>Как не потратить рекламный бюджет впустую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3636" y="1571612"/>
            <a:ext cx="27146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 smtClean="0">
                <a:solidFill>
                  <a:srgbClr val="EC4024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?</a:t>
            </a:r>
            <a:endParaRPr lang="ru-RU" sz="40000" dirty="0">
              <a:solidFill>
                <a:srgbClr val="EC4024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2071670" y="1071546"/>
            <a:ext cx="785818" cy="500066"/>
          </a:xfrm>
          <a:prstGeom prst="line">
            <a:avLst/>
          </a:prstGeom>
          <a:ln w="88900" cmpd="sng">
            <a:solidFill>
              <a:srgbClr val="EC40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Поведенческие факторы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Продолжительность визита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Глубина просмотра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Показатель отказов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00438"/>
            <a:ext cx="81137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Равномерность</a:t>
            </a:r>
            <a:endParaRPr lang="ru-RU" b="1" dirty="0">
              <a:solidFill>
                <a:srgbClr val="005689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0565" y="1871672"/>
            <a:ext cx="61245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Агенты влияния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Насколько «жива» площадка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Диалог с самим собой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Конкуренты рядом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5689"/>
                </a:solidFill>
              </a:rPr>
              <a:t>A/B</a:t>
            </a:r>
            <a:r>
              <a:rPr lang="ru-RU" b="1" dirty="0" smtClean="0">
                <a:solidFill>
                  <a:srgbClr val="005689"/>
                </a:solidFill>
              </a:rPr>
              <a:t> тестирование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Выдвигать гипотезы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Проверять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Менять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Уникальные посетители</a:t>
            </a:r>
            <a:r>
              <a:rPr lang="en-US" b="1" dirty="0" smtClean="0">
                <a:solidFill>
                  <a:srgbClr val="005689"/>
                </a:solidFill>
              </a:rPr>
              <a:t>/</a:t>
            </a:r>
            <a:r>
              <a:rPr lang="ru-RU" b="1" dirty="0" smtClean="0">
                <a:solidFill>
                  <a:srgbClr val="005689"/>
                </a:solidFill>
              </a:rPr>
              <a:t>показы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4" name="Заголовок 4"/>
          <p:cNvSpPr txBox="1">
            <a:spLocks/>
          </p:cNvSpPr>
          <p:nvPr/>
        </p:nvSpPr>
        <p:spPr>
          <a:xfrm>
            <a:off x="557242" y="1571612"/>
            <a:ext cx="8229600" cy="1143000"/>
          </a:xfrm>
          <a:prstGeom prst="rect">
            <a:avLst/>
          </a:prstGeom>
        </p:spPr>
        <p:txBody>
          <a:bodyPr vert="horz" lIns="91422" tIns="45711" rIns="91422" bIns="45711" rtlCol="0" anchor="ctr">
            <a:normAutofit fontScale="97500"/>
          </a:bodyPr>
          <a:lstStyle/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68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10000 в</a:t>
            </a:r>
            <a:r>
              <a:rPr kumimoji="0" lang="ru-RU" sz="6000" b="1" i="0" u="none" strike="noStrike" kern="1200" cap="none" spc="0" normalizeH="0" noProof="0" dirty="0" smtClean="0">
                <a:ln>
                  <a:noFill/>
                </a:ln>
                <a:solidFill>
                  <a:srgbClr val="00568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1000</a:t>
            </a:r>
            <a:endParaRPr kumimoji="0" lang="ru-RU" sz="6000" b="1" i="0" u="none" strike="noStrike" kern="1200" cap="none" spc="0" normalizeH="0" baseline="0" noProof="0" dirty="0" smtClean="0">
              <a:ln>
                <a:noFill/>
              </a:ln>
              <a:solidFill>
                <a:srgbClr val="00568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Конверсия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Клики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Действия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Звонки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Продажи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Опросы</a:t>
            </a: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772400" cy="1470023"/>
          </a:xfrm>
        </p:spPr>
        <p:txBody>
          <a:bodyPr>
            <a:noAutofit/>
          </a:bodyPr>
          <a:lstStyle/>
          <a:p>
            <a:pPr algn="l"/>
            <a:r>
              <a:rPr lang="ru-RU" sz="6000" b="1" dirty="0" smtClean="0">
                <a:solidFill>
                  <a:schemeClr val="bg1"/>
                </a:solidFill>
              </a:rPr>
              <a:t>Кто за всем этим</a:t>
            </a:r>
            <a:br>
              <a:rPr lang="ru-RU" sz="6000" b="1" dirty="0" smtClean="0">
                <a:solidFill>
                  <a:schemeClr val="bg1"/>
                </a:solidFill>
              </a:rPr>
            </a:br>
            <a:r>
              <a:rPr lang="ru-RU" sz="6000" b="1" dirty="0" smtClean="0">
                <a:solidFill>
                  <a:schemeClr val="bg1"/>
                </a:solidFill>
              </a:rPr>
              <a:t>должен следить</a:t>
            </a:r>
            <a:br>
              <a:rPr lang="ru-RU" sz="6000" b="1" dirty="0" smtClean="0">
                <a:solidFill>
                  <a:schemeClr val="bg1"/>
                </a:solidFill>
              </a:rPr>
            </a:b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3636" y="1571612"/>
            <a:ext cx="27146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 smtClean="0">
                <a:solidFill>
                  <a:srgbClr val="EC4024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?</a:t>
            </a:r>
            <a:endParaRPr lang="ru-RU" sz="40000" dirty="0">
              <a:solidFill>
                <a:srgbClr val="EC4024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Вариантов немного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Агентство (в идеале)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Аналитик на стороне Заказчика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Третья сторона (в рамках аудита кампании)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772400" cy="1470023"/>
          </a:xfrm>
        </p:spPr>
        <p:txBody>
          <a:bodyPr>
            <a:noAutofit/>
          </a:bodyPr>
          <a:lstStyle/>
          <a:p>
            <a:pPr algn="l"/>
            <a:r>
              <a:rPr lang="ru-RU" sz="6000" b="1" dirty="0" smtClean="0">
                <a:solidFill>
                  <a:schemeClr val="bg1"/>
                </a:solidFill>
              </a:rPr>
              <a:t>Как обстоят дела</a:t>
            </a:r>
            <a:br>
              <a:rPr lang="ru-RU" sz="6000" b="1" dirty="0" smtClean="0">
                <a:solidFill>
                  <a:schemeClr val="bg1"/>
                </a:solidFill>
              </a:rPr>
            </a:br>
            <a:r>
              <a:rPr lang="ru-RU" sz="6000" b="1" dirty="0" smtClean="0">
                <a:solidFill>
                  <a:schemeClr val="bg1"/>
                </a:solidFill>
              </a:rPr>
              <a:t>в жизни</a:t>
            </a:r>
            <a:br>
              <a:rPr lang="ru-RU" sz="6000" b="1" dirty="0" smtClean="0">
                <a:solidFill>
                  <a:schemeClr val="bg1"/>
                </a:solidFill>
              </a:rPr>
            </a:br>
            <a:r>
              <a:rPr lang="ru-RU" sz="6000" b="1" dirty="0" smtClean="0">
                <a:solidFill>
                  <a:schemeClr val="bg1"/>
                </a:solidFill>
              </a:rPr>
              <a:t>(из опыта)</a:t>
            </a:r>
            <a:br>
              <a:rPr lang="ru-RU" sz="6000" b="1" dirty="0" smtClean="0">
                <a:solidFill>
                  <a:schemeClr val="bg1"/>
                </a:solidFill>
              </a:rPr>
            </a:b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3636" y="1571612"/>
            <a:ext cx="27146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 smtClean="0">
                <a:solidFill>
                  <a:srgbClr val="EC4024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?</a:t>
            </a:r>
            <a:endParaRPr lang="ru-RU" sz="40000" dirty="0">
              <a:solidFill>
                <a:srgbClr val="EC4024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252435"/>
            <a:ext cx="9144000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Интересы сторон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200" b="1" dirty="0" smtClean="0">
                <a:solidFill>
                  <a:srgbClr val="005689"/>
                </a:solidFill>
              </a:rPr>
              <a:t>Заказчик</a:t>
            </a:r>
            <a:br>
              <a:rPr lang="ru-RU" sz="3200" b="1" dirty="0" smtClean="0">
                <a:solidFill>
                  <a:srgbClr val="005689"/>
                </a:solidFill>
              </a:rPr>
            </a:br>
            <a:endParaRPr lang="en-US" sz="3200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sz="2800" b="1" dirty="0" smtClean="0">
                <a:solidFill>
                  <a:srgbClr val="005689"/>
                </a:solidFill>
              </a:rPr>
              <a:t>Увеличение продаж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sz="2800" b="1" dirty="0" smtClean="0">
                <a:solidFill>
                  <a:srgbClr val="005689"/>
                </a:solidFill>
              </a:rPr>
              <a:t>Эффективное расходование средств</a:t>
            </a:r>
          </a:p>
          <a:p>
            <a:pPr>
              <a:buNone/>
            </a:pPr>
            <a:endParaRPr lang="ru-RU" sz="3200" b="1" dirty="0">
              <a:solidFill>
                <a:srgbClr val="005689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200" b="1" dirty="0" smtClean="0">
                <a:solidFill>
                  <a:srgbClr val="005689"/>
                </a:solidFill>
              </a:rPr>
              <a:t>Агентство</a:t>
            </a:r>
            <a:br>
              <a:rPr lang="ru-RU" sz="3200" b="1" dirty="0" smtClean="0">
                <a:solidFill>
                  <a:srgbClr val="005689"/>
                </a:solidFill>
              </a:rPr>
            </a:br>
            <a:endParaRPr lang="ru-RU" sz="3200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sz="2800" b="1" dirty="0" smtClean="0">
                <a:solidFill>
                  <a:srgbClr val="005689"/>
                </a:solidFill>
              </a:rPr>
              <a:t>Получение комиссии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sz="2800" b="1" dirty="0" smtClean="0">
                <a:solidFill>
                  <a:srgbClr val="005689"/>
                </a:solidFill>
              </a:rPr>
              <a:t>Увеличение оборота</a:t>
            </a:r>
            <a:endParaRPr lang="ru-RU" sz="2800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4786322"/>
            <a:ext cx="7772400" cy="1470023"/>
          </a:xfrm>
        </p:spPr>
        <p:txBody>
          <a:bodyPr>
            <a:noAutofit/>
          </a:bodyPr>
          <a:lstStyle/>
          <a:p>
            <a:pPr algn="l"/>
            <a:r>
              <a:rPr lang="ru-RU" sz="3200" b="1" dirty="0" smtClean="0">
                <a:solidFill>
                  <a:schemeClr val="bg1"/>
                </a:solidFill>
              </a:rPr>
              <a:t>Александр </a:t>
            </a:r>
            <a:r>
              <a:rPr lang="ru-RU" sz="3200" b="1" dirty="0" err="1" smtClean="0">
                <a:solidFill>
                  <a:schemeClr val="bg1"/>
                </a:solidFill>
              </a:rPr>
              <a:t>Недзельский</a:t>
            </a:r>
            <a:r>
              <a:rPr lang="ru-RU" sz="3200" b="1" dirty="0">
                <a:solidFill>
                  <a:schemeClr val="bg1"/>
                </a:solidFill>
              </a:rPr>
              <a:t/>
            </a:r>
            <a:br>
              <a:rPr lang="ru-RU" sz="3200" b="1" dirty="0">
                <a:solidFill>
                  <a:schemeClr val="bg1"/>
                </a:solidFill>
              </a:rPr>
            </a:br>
            <a:r>
              <a:rPr lang="ru-RU" sz="2400" dirty="0" smtClean="0">
                <a:solidFill>
                  <a:schemeClr val="bg1"/>
                </a:solidFill>
              </a:rPr>
              <a:t>руководитель </a:t>
            </a:r>
            <a:r>
              <a:rPr lang="ru-RU" sz="2400" dirty="0" err="1" smtClean="0">
                <a:solidFill>
                  <a:schemeClr val="bg1"/>
                </a:solidFill>
              </a:rPr>
              <a:t>веб-студии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itsoft</a:t>
            </a:r>
            <a:r>
              <a:rPr lang="en-US" sz="2400" b="1" i="1" dirty="0" smtClean="0">
                <a:solidFill>
                  <a:schemeClr val="bg1"/>
                </a:solidFill>
              </a:rPr>
              <a:t/>
            </a:r>
            <a:br>
              <a:rPr lang="en-US" sz="2400" b="1" i="1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itsoft.ru</a:t>
            </a:r>
            <a:r>
              <a:rPr lang="ru-RU" sz="6000" b="1" dirty="0" smtClean="0">
                <a:solidFill>
                  <a:schemeClr val="bg1"/>
                </a:solidFill>
              </a:rPr>
              <a:t/>
            </a:r>
            <a:br>
              <a:rPr lang="ru-RU" sz="6000" b="1" dirty="0" smtClean="0">
                <a:solidFill>
                  <a:schemeClr val="bg1"/>
                </a:solidFill>
              </a:rPr>
            </a:b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57158" y="5072074"/>
            <a:ext cx="7772400" cy="1928825"/>
          </a:xfrm>
          <a:prstGeom prst="rect">
            <a:avLst/>
          </a:prstGeom>
        </p:spPr>
        <p:txBody>
          <a:bodyPr vert="horz" lIns="91422" tIns="45711" rIns="91422" bIns="45711" rtlCol="0" anchor="ctr">
            <a:noAutofit/>
          </a:bodyPr>
          <a:lstStyle/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+7 495 988 30 40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ru-RU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ru-RU" sz="6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28596" y="214291"/>
            <a:ext cx="7772400" cy="1928825"/>
          </a:xfrm>
          <a:prstGeom prst="rect">
            <a:avLst/>
          </a:prstGeom>
        </p:spPr>
        <p:txBody>
          <a:bodyPr vert="horz" lIns="91422" tIns="45711" rIns="91422" bIns="45711" rtlCol="0" anchor="ctr">
            <a:noAutofit/>
          </a:bodyPr>
          <a:lstStyle/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nedzelsky</a:t>
            </a:r>
            <a:r>
              <a:rPr lang="en-US" sz="48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.pro/ireklama.pptx</a:t>
            </a:r>
            <a:endParaRPr kumimoji="0" lang="ru-RU" sz="48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Схема процесса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1643050"/>
            <a:ext cx="2214578" cy="64294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100" b="1" dirty="0" smtClean="0">
                <a:solidFill>
                  <a:srgbClr val="005689"/>
                </a:solidFill>
              </a:rPr>
              <a:t>Подготовка</a:t>
            </a:r>
            <a:endParaRPr lang="ru-RU" sz="3100" b="1" dirty="0">
              <a:solidFill>
                <a:srgbClr val="005689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71472" y="2714620"/>
            <a:ext cx="2214578" cy="5715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100" b="1" dirty="0" smtClean="0">
                <a:solidFill>
                  <a:srgbClr val="005689"/>
                </a:solidFill>
              </a:rPr>
              <a:t>Запуск</a:t>
            </a:r>
            <a:endParaRPr lang="ru-RU" sz="3100" b="1" dirty="0">
              <a:solidFill>
                <a:srgbClr val="005689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143372" y="2143116"/>
            <a:ext cx="3857652" cy="64294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100" b="1" dirty="0" smtClean="0">
                <a:solidFill>
                  <a:srgbClr val="005689"/>
                </a:solidFill>
              </a:rPr>
              <a:t>Сбор статистики</a:t>
            </a:r>
            <a:endParaRPr lang="ru-RU" sz="3100" b="1" dirty="0">
              <a:solidFill>
                <a:srgbClr val="005689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143372" y="3714752"/>
            <a:ext cx="3857652" cy="64294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100" b="1" dirty="0" smtClean="0">
                <a:solidFill>
                  <a:srgbClr val="005689"/>
                </a:solidFill>
              </a:rPr>
              <a:t>Анализ</a:t>
            </a:r>
            <a:endParaRPr lang="ru-RU" sz="3100" b="1" dirty="0">
              <a:solidFill>
                <a:srgbClr val="005689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143372" y="5143512"/>
            <a:ext cx="3857652" cy="64294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100" b="1" dirty="0" smtClean="0">
                <a:solidFill>
                  <a:srgbClr val="005689"/>
                </a:solidFill>
              </a:rPr>
              <a:t>Внесение изменений</a:t>
            </a:r>
            <a:endParaRPr lang="ru-RU" sz="3100" b="1" dirty="0">
              <a:solidFill>
                <a:srgbClr val="005689"/>
              </a:solidFill>
            </a:endParaRPr>
          </a:p>
        </p:txBody>
      </p:sp>
      <p:cxnSp>
        <p:nvCxnSpPr>
          <p:cNvPr id="18" name="Прямая со стрелкой 17"/>
          <p:cNvCxnSpPr>
            <a:stCxn id="7" idx="2"/>
            <a:endCxn id="12" idx="0"/>
          </p:cNvCxnSpPr>
          <p:nvPr/>
        </p:nvCxnSpPr>
        <p:spPr>
          <a:xfrm rot="5400000">
            <a:off x="1464447" y="2500306"/>
            <a:ext cx="42862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571472" y="5929330"/>
            <a:ext cx="2214578" cy="5715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100" b="1" dirty="0" smtClean="0">
                <a:solidFill>
                  <a:srgbClr val="005689"/>
                </a:solidFill>
              </a:rPr>
              <a:t>Выводы</a:t>
            </a:r>
            <a:endParaRPr lang="ru-RU" sz="3100" b="1" dirty="0">
              <a:solidFill>
                <a:srgbClr val="005689"/>
              </a:solidFill>
            </a:endParaRPr>
          </a:p>
        </p:txBody>
      </p:sp>
      <p:cxnSp>
        <p:nvCxnSpPr>
          <p:cNvPr id="82" name="Прямая со стрелкой 81"/>
          <p:cNvCxnSpPr>
            <a:stCxn id="14" idx="2"/>
            <a:endCxn id="15" idx="0"/>
          </p:cNvCxnSpPr>
          <p:nvPr/>
        </p:nvCxnSpPr>
        <p:spPr>
          <a:xfrm rot="5400000">
            <a:off x="5607851" y="3250405"/>
            <a:ext cx="92869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3214678" y="1643050"/>
            <a:ext cx="5786478" cy="48577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2" name="Shape 111"/>
          <p:cNvCxnSpPr>
            <a:stCxn id="12" idx="2"/>
            <a:endCxn id="108" idx="1"/>
          </p:cNvCxnSpPr>
          <p:nvPr/>
        </p:nvCxnSpPr>
        <p:spPr>
          <a:xfrm rot="16200000" flipH="1">
            <a:off x="2053810" y="2911074"/>
            <a:ext cx="785818" cy="153591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ная линия уступом 113"/>
          <p:cNvCxnSpPr>
            <a:endCxn id="29" idx="0"/>
          </p:cNvCxnSpPr>
          <p:nvPr/>
        </p:nvCxnSpPr>
        <p:spPr>
          <a:xfrm rot="5400000">
            <a:off x="1625184" y="4339836"/>
            <a:ext cx="1643072" cy="1535917"/>
          </a:xfrm>
          <a:prstGeom prst="bentConnector3">
            <a:avLst>
              <a:gd name="adj1" fmla="val -43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631139" y="3786190"/>
            <a:ext cx="1869423" cy="584775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5689"/>
                </a:solidFill>
              </a:rPr>
              <a:t>Контроль</a:t>
            </a:r>
            <a:endParaRPr lang="ru-RU" sz="3200" b="1" dirty="0">
              <a:solidFill>
                <a:srgbClr val="005689"/>
              </a:solidFill>
            </a:endParaRPr>
          </a:p>
        </p:txBody>
      </p:sp>
      <p:cxnSp>
        <p:nvCxnSpPr>
          <p:cNvPr id="130" name="Прямая со стрелкой 129"/>
          <p:cNvCxnSpPr>
            <a:stCxn id="15" idx="2"/>
            <a:endCxn id="16" idx="0"/>
          </p:cNvCxnSpPr>
          <p:nvPr/>
        </p:nvCxnSpPr>
        <p:spPr>
          <a:xfrm rot="5400000">
            <a:off x="5679289" y="4750603"/>
            <a:ext cx="78581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6" idx="3"/>
            <a:endCxn id="14" idx="3"/>
          </p:cNvCxnSpPr>
          <p:nvPr/>
        </p:nvCxnSpPr>
        <p:spPr>
          <a:xfrm flipV="1">
            <a:off x="8001024" y="2464587"/>
            <a:ext cx="1588" cy="3000396"/>
          </a:xfrm>
          <a:prstGeom prst="bentConnector3">
            <a:avLst>
              <a:gd name="adj1" fmla="val 3119018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На самом деле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85918" y="1643050"/>
            <a:ext cx="4929222" cy="64294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100" b="1" dirty="0" smtClean="0">
                <a:solidFill>
                  <a:srgbClr val="005689"/>
                </a:solidFill>
              </a:rPr>
              <a:t>Кто дешевле?</a:t>
            </a:r>
            <a:endParaRPr lang="ru-RU" sz="3100" b="1" dirty="0">
              <a:solidFill>
                <a:srgbClr val="005689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85918" y="2786058"/>
            <a:ext cx="4929222" cy="5715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100" b="1" dirty="0" smtClean="0">
                <a:solidFill>
                  <a:srgbClr val="005689"/>
                </a:solidFill>
              </a:rPr>
              <a:t>Запуск</a:t>
            </a:r>
            <a:endParaRPr lang="ru-RU" sz="3100" b="1" dirty="0">
              <a:solidFill>
                <a:srgbClr val="005689"/>
              </a:solidFill>
            </a:endParaRPr>
          </a:p>
        </p:txBody>
      </p:sp>
      <p:cxnSp>
        <p:nvCxnSpPr>
          <p:cNvPr id="18" name="Прямая со стрелкой 17"/>
          <p:cNvCxnSpPr>
            <a:stCxn id="7" idx="2"/>
            <a:endCxn id="12" idx="0"/>
          </p:cNvCxnSpPr>
          <p:nvPr/>
        </p:nvCxnSpPr>
        <p:spPr>
          <a:xfrm rot="5400000">
            <a:off x="4000496" y="2536025"/>
            <a:ext cx="50006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1785918" y="5143512"/>
            <a:ext cx="4929222" cy="5715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100" b="1" dirty="0" smtClean="0">
                <a:solidFill>
                  <a:srgbClr val="005689"/>
                </a:solidFill>
              </a:rPr>
              <a:t>Понравилось работать?</a:t>
            </a:r>
            <a:endParaRPr lang="ru-RU" sz="3100" b="1" dirty="0">
              <a:solidFill>
                <a:srgbClr val="005689"/>
              </a:solidFill>
            </a:endParaRPr>
          </a:p>
        </p:txBody>
      </p:sp>
      <p:cxnSp>
        <p:nvCxnSpPr>
          <p:cNvPr id="21" name="Прямая со стрелкой 20"/>
          <p:cNvCxnSpPr>
            <a:stCxn id="12" idx="2"/>
            <a:endCxn id="30" idx="3"/>
          </p:cNvCxnSpPr>
          <p:nvPr/>
        </p:nvCxnSpPr>
        <p:spPr>
          <a:xfrm rot="5400000">
            <a:off x="4011708" y="3596383"/>
            <a:ext cx="4776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блако 29"/>
          <p:cNvSpPr/>
          <p:nvPr/>
        </p:nvSpPr>
        <p:spPr>
          <a:xfrm>
            <a:off x="1785918" y="3786190"/>
            <a:ext cx="4929222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>
            <a:stCxn id="30" idx="1"/>
            <a:endCxn id="29" idx="0"/>
          </p:cNvCxnSpPr>
          <p:nvPr/>
        </p:nvCxnSpPr>
        <p:spPr>
          <a:xfrm rot="5400000">
            <a:off x="4000040" y="4893022"/>
            <a:ext cx="500979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71868" y="3883887"/>
            <a:ext cx="1289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100" b="1" dirty="0" smtClean="0">
                <a:solidFill>
                  <a:srgbClr val="005689"/>
                </a:solidFill>
              </a:rPr>
              <a:t>Магия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772400" cy="1470023"/>
          </a:xfrm>
        </p:spPr>
        <p:txBody>
          <a:bodyPr>
            <a:noAutofit/>
          </a:bodyPr>
          <a:lstStyle/>
          <a:p>
            <a:pPr algn="l"/>
            <a:r>
              <a:rPr lang="ru-RU" sz="6000" b="1" dirty="0" smtClean="0">
                <a:solidFill>
                  <a:schemeClr val="bg1"/>
                </a:solidFill>
              </a:rPr>
              <a:t>Что важно </a:t>
            </a:r>
            <a:br>
              <a:rPr lang="ru-RU" sz="6000" b="1" dirty="0" smtClean="0">
                <a:solidFill>
                  <a:schemeClr val="bg1"/>
                </a:solidFill>
              </a:rPr>
            </a:br>
            <a:r>
              <a:rPr lang="ru-RU" sz="6000" b="1" dirty="0" smtClean="0">
                <a:solidFill>
                  <a:schemeClr val="bg1"/>
                </a:solidFill>
              </a:rPr>
              <a:t>на этапе</a:t>
            </a:r>
            <a:br>
              <a:rPr lang="ru-RU" sz="6000" b="1" dirty="0" smtClean="0">
                <a:solidFill>
                  <a:schemeClr val="bg1"/>
                </a:solidFill>
              </a:rPr>
            </a:br>
            <a:r>
              <a:rPr lang="ru-RU" sz="6000" b="1" dirty="0" smtClean="0">
                <a:solidFill>
                  <a:schemeClr val="bg1"/>
                </a:solidFill>
              </a:rPr>
              <a:t>планирования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3636" y="1571612"/>
            <a:ext cx="27146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 smtClean="0">
                <a:solidFill>
                  <a:srgbClr val="EC4024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?</a:t>
            </a:r>
            <a:endParaRPr lang="ru-RU" sz="40000" dirty="0">
              <a:solidFill>
                <a:srgbClr val="EC4024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Определить </a:t>
            </a:r>
            <a:r>
              <a:rPr lang="en-US" b="1" dirty="0" smtClean="0">
                <a:solidFill>
                  <a:srgbClr val="005689"/>
                </a:solidFill>
              </a:rPr>
              <a:t>KPI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Цена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Объем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Качество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Выбор Исполнителя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Определяющий фактор</a:t>
            </a:r>
            <a:r>
              <a:rPr lang="en-US" b="1" dirty="0" smtClean="0">
                <a:solidFill>
                  <a:srgbClr val="005689"/>
                </a:solidFill>
              </a:rPr>
              <a:t> — </a:t>
            </a:r>
            <a:r>
              <a:rPr lang="ru-RU" b="1" dirty="0" smtClean="0">
                <a:solidFill>
                  <a:srgbClr val="005689"/>
                </a:solidFill>
              </a:rPr>
              <a:t>стоимость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Принцип «одного окна»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Узнать о процессе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Попросить примеры отчетов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Стоимость</a:t>
            </a:r>
            <a:endParaRPr lang="ru-RU" b="1" dirty="0">
              <a:solidFill>
                <a:srgbClr val="005689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Стоит ли доверять «скидкам»?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Проверить цены и условия напряму</a:t>
            </a:r>
            <a:r>
              <a:rPr lang="ru-RU" b="1" dirty="0" smtClean="0">
                <a:solidFill>
                  <a:srgbClr val="005689"/>
                </a:solidFill>
              </a:rPr>
              <a:t>ю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Структура расходов</a:t>
            </a: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Комиссия агентства</a:t>
            </a:r>
            <a:endParaRPr lang="en-US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+mj-lt"/>
              <a:buAutoNum type="arabicPeriod"/>
            </a:pPr>
            <a:endParaRPr lang="ru-RU" b="1" dirty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322</Words>
  <Application>Microsoft Office PowerPoint</Application>
  <PresentationFormat>Экран (4:3)</PresentationFormat>
  <Paragraphs>133</Paragraphs>
  <Slides>30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Слайд 1</vt:lpstr>
      <vt:lpstr>Как не потратить рекламный бюджет впустую</vt:lpstr>
      <vt:lpstr>Интересы сторон</vt:lpstr>
      <vt:lpstr>Схема процесса</vt:lpstr>
      <vt:lpstr>На самом деле</vt:lpstr>
      <vt:lpstr>Что важно  на этапе планирования</vt:lpstr>
      <vt:lpstr>Определить KPI</vt:lpstr>
      <vt:lpstr>Выбор Исполнителя</vt:lpstr>
      <vt:lpstr>Стоимость</vt:lpstr>
      <vt:lpstr>Выбрать инструменты</vt:lpstr>
      <vt:lpstr>Документы</vt:lpstr>
      <vt:lpstr>Подготовить «креатив»</vt:lpstr>
      <vt:lpstr>Системы веб-аналитики</vt:lpstr>
      <vt:lpstr>Подготовить площадку</vt:lpstr>
      <vt:lpstr>Согласование</vt:lpstr>
      <vt:lpstr>Время</vt:lpstr>
      <vt:lpstr>На что обращать внимание в процессе</vt:lpstr>
      <vt:lpstr>Получить Доступы</vt:lpstr>
      <vt:lpstr>Отчеты агентства</vt:lpstr>
      <vt:lpstr>Поведенческие факторы</vt:lpstr>
      <vt:lpstr>Равномерность</vt:lpstr>
      <vt:lpstr>Агенты влияния</vt:lpstr>
      <vt:lpstr>A/B тестирование</vt:lpstr>
      <vt:lpstr>Уникальные посетители/показы</vt:lpstr>
      <vt:lpstr>Конверсия</vt:lpstr>
      <vt:lpstr>Кто за всем этим должен следить </vt:lpstr>
      <vt:lpstr>Вариантов немного</vt:lpstr>
      <vt:lpstr>Как обстоят дела в жизни (из опыта) </vt:lpstr>
      <vt:lpstr>Слайд 29</vt:lpstr>
      <vt:lpstr>Александр Недзельский руководитель веб-студии itsoft  itsoft.ru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naive</dc:creator>
  <cp:lastModifiedBy>naive</cp:lastModifiedBy>
  <cp:revision>59</cp:revision>
  <dcterms:created xsi:type="dcterms:W3CDTF">2014-09-23T17:43:46Z</dcterms:created>
  <dcterms:modified xsi:type="dcterms:W3CDTF">2014-09-24T09:43:11Z</dcterms:modified>
</cp:coreProperties>
</file>