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65" r:id="rId5"/>
    <p:sldId id="271" r:id="rId6"/>
    <p:sldId id="260" r:id="rId7"/>
    <p:sldId id="263" r:id="rId8"/>
    <p:sldId id="259" r:id="rId9"/>
    <p:sldId id="286" r:id="rId10"/>
    <p:sldId id="282" r:id="rId11"/>
    <p:sldId id="276" r:id="rId12"/>
    <p:sldId id="278" r:id="rId13"/>
    <p:sldId id="274" r:id="rId14"/>
    <p:sldId id="275" r:id="rId15"/>
    <p:sldId id="279" r:id="rId16"/>
    <p:sldId id="281" r:id="rId17"/>
    <p:sldId id="261" r:id="rId18"/>
    <p:sldId id="267" r:id="rId19"/>
    <p:sldId id="264" r:id="rId20"/>
    <p:sldId id="266" r:id="rId21"/>
    <p:sldId id="291" r:id="rId22"/>
    <p:sldId id="270" r:id="rId23"/>
    <p:sldId id="290" r:id="rId24"/>
    <p:sldId id="292" r:id="rId25"/>
    <p:sldId id="283" r:id="rId26"/>
    <p:sldId id="280" r:id="rId27"/>
    <p:sldId id="284" r:id="rId28"/>
    <p:sldId id="289" r:id="rId29"/>
    <p:sldId id="268" r:id="rId30"/>
    <p:sldId id="269" r:id="rId31"/>
    <p:sldId id="272" r:id="rId32"/>
    <p:sldId id="285" r:id="rId33"/>
    <p:sldId id="288" r:id="rId34"/>
  </p:sldIdLst>
  <p:sldSz cx="9144000" cy="6858000" type="screen4x3"/>
  <p:notesSz cx="6858000" cy="9144000"/>
  <p:defaultTextStyle>
    <a:defPPr>
      <a:defRPr lang="ru-RU"/>
    </a:defPPr>
    <a:lvl1pPr algn="l" defTabSz="912813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5613" indent="1588" algn="l" defTabSz="912813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2813" indent="1588" algn="l" defTabSz="912813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0013" indent="1588" algn="l" defTabSz="912813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7213" indent="1588" algn="l" defTabSz="912813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89"/>
    <a:srgbClr val="EC4024"/>
    <a:srgbClr val="4D4D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55" autoAdjust="0"/>
    <p:restoredTop sz="91609" autoAdjust="0"/>
  </p:normalViewPr>
  <p:slideViewPr>
    <p:cSldViewPr>
      <p:cViewPr varScale="1">
        <p:scale>
          <a:sx n="102" d="100"/>
          <a:sy n="102" d="100"/>
        </p:scale>
        <p:origin x="-17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4226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4226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5EB95A0-68F2-4413-8D44-A530FB62EC83}" type="datetimeFigureOut">
              <a:rPr lang="ru-RU"/>
              <a:pPr>
                <a:defRPr/>
              </a:pPr>
              <a:t>24.09.2014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226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14226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A3FD2F7-ED14-4C13-9C07-66DAE1E491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defTabSz="912813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defTabSz="912813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013" algn="l" defTabSz="912813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13" algn="l" defTabSz="912813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smtClean="0"/>
              <a:t>Продажи — клики</a:t>
            </a:r>
          </a:p>
          <a:p>
            <a:pPr>
              <a:spcBef>
                <a:spcPct val="0"/>
              </a:spcBef>
            </a:pPr>
            <a:r>
              <a:rPr lang="ru-RU" smtClean="0"/>
              <a:t>Сокращение расходов — увеличение объемов</a:t>
            </a:r>
          </a:p>
        </p:txBody>
      </p:sp>
      <p:sp>
        <p:nvSpPr>
          <p:cNvPr id="3379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44BBF950-9945-4D1E-AE77-86ED139D042E}" type="slidenum">
              <a:rPr lang="ru-RU"/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smtClean="0"/>
              <a:t>Стоит ли в первую очередь смотреть на стоимость? Может на стратегию?</a:t>
            </a:r>
          </a:p>
        </p:txBody>
      </p:sp>
      <p:sp>
        <p:nvSpPr>
          <p:cNvPr id="3482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6B2AF7F4-798D-40FF-B36C-DA298DED9708}" type="slidenum">
              <a:rPr lang="ru-RU"/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smtClean="0"/>
              <a:t>Баннеры посредственно рисуют площадки, агентства включают их в счет</a:t>
            </a:r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959CE069-6218-401D-B320-53975B26E001}" type="slidenum">
              <a:rPr lang="ru-RU"/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smtClean="0"/>
              <a:t>Зачастую, единственное, что предоставляют агентства во время проведения РК — это лишь «скриншоты запуска». Но что они дают Заказчику?</a:t>
            </a:r>
          </a:p>
        </p:txBody>
      </p:sp>
      <p:sp>
        <p:nvSpPr>
          <p:cNvPr id="3686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38A05FCB-342C-4594-8B6D-B84488E8A298}" type="slidenum">
              <a:rPr lang="ru-RU"/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D6830-7748-4E7C-8A48-2617C2029385}" type="datetimeFigureOut">
              <a:rPr lang="ru-RU"/>
              <a:pPr>
                <a:defRPr/>
              </a:pPr>
              <a:t>24.09.2014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83BB0-9093-404C-AC80-7EFA22B320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0AAA3-4784-4636-A878-76A9AA787EE7}" type="datetimeFigureOut">
              <a:rPr lang="ru-RU"/>
              <a:pPr>
                <a:defRPr/>
              </a:pPr>
              <a:t>24.09.2014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68D5B-0444-4F49-8044-CD323740A4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A3113-FB05-41D7-B314-0B5E3009433A}" type="datetimeFigureOut">
              <a:rPr lang="ru-RU"/>
              <a:pPr>
                <a:defRPr/>
              </a:pPr>
              <a:t>24.09.2014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4971D-538D-4B8C-A314-01CDEA0703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257CD-C97D-4BC9-84AD-022C0D610EB6}" type="datetimeFigureOut">
              <a:rPr lang="ru-RU"/>
              <a:pPr>
                <a:defRPr/>
              </a:pPr>
              <a:t>24.09.2014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60BE0-B980-4A87-8F73-BB66C37737D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8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5711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9142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C6297-904F-4BA5-A4C6-AABDDAC5BBD8}" type="datetimeFigureOut">
              <a:rPr lang="ru-RU"/>
              <a:pPr>
                <a:defRPr/>
              </a:pPr>
              <a:t>24.09.2014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FD4FB-5BE5-4A2F-BBD3-FB5104CE0CA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5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5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7BD61-E340-4325-872A-F769314908EF}" type="datetimeFigureOut">
              <a:rPr lang="ru-RU"/>
              <a:pPr>
                <a:defRPr/>
              </a:pPr>
              <a:t>24.09.2014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908CC-6545-4E91-BD8D-6CAFC22BEDE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13" indent="0">
              <a:buNone/>
              <a:defRPr sz="1900" b="1"/>
            </a:lvl2pPr>
            <a:lvl3pPr marL="914226" indent="0">
              <a:buNone/>
              <a:defRPr sz="1700" b="1"/>
            </a:lvl3pPr>
            <a:lvl4pPr marL="1371341" indent="0">
              <a:buNone/>
              <a:defRPr sz="1600" b="1"/>
            </a:lvl4pPr>
            <a:lvl5pPr marL="1828453" indent="0">
              <a:buNone/>
              <a:defRPr sz="1600" b="1"/>
            </a:lvl5pPr>
            <a:lvl6pPr marL="2285566" indent="0">
              <a:buNone/>
              <a:defRPr sz="1600" b="1"/>
            </a:lvl6pPr>
            <a:lvl7pPr marL="2742679" indent="0">
              <a:buNone/>
              <a:defRPr sz="1600" b="1"/>
            </a:lvl7pPr>
            <a:lvl8pPr marL="3199794" indent="0">
              <a:buNone/>
              <a:defRPr sz="1600" b="1"/>
            </a:lvl8pPr>
            <a:lvl9pPr marL="3656907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80"/>
            <a:ext cx="4040188" cy="3951285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5"/>
            <a:ext cx="4041775" cy="63976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13" indent="0">
              <a:buNone/>
              <a:defRPr sz="1900" b="1"/>
            </a:lvl2pPr>
            <a:lvl3pPr marL="914226" indent="0">
              <a:buNone/>
              <a:defRPr sz="1700" b="1"/>
            </a:lvl3pPr>
            <a:lvl4pPr marL="1371341" indent="0">
              <a:buNone/>
              <a:defRPr sz="1600" b="1"/>
            </a:lvl4pPr>
            <a:lvl5pPr marL="1828453" indent="0">
              <a:buNone/>
              <a:defRPr sz="1600" b="1"/>
            </a:lvl5pPr>
            <a:lvl6pPr marL="2285566" indent="0">
              <a:buNone/>
              <a:defRPr sz="1600" b="1"/>
            </a:lvl6pPr>
            <a:lvl7pPr marL="2742679" indent="0">
              <a:buNone/>
              <a:defRPr sz="1600" b="1"/>
            </a:lvl7pPr>
            <a:lvl8pPr marL="3199794" indent="0">
              <a:buNone/>
              <a:defRPr sz="1600" b="1"/>
            </a:lvl8pPr>
            <a:lvl9pPr marL="3656907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80"/>
            <a:ext cx="4041775" cy="3951285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756F4-DD3D-4D54-8B35-45B5CDEFB269}" type="datetimeFigureOut">
              <a:rPr lang="ru-RU"/>
              <a:pPr>
                <a:defRPr/>
              </a:pPr>
              <a:t>24.09.2014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7CAE7-FA5A-4C9E-A396-891C962566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B0ED1-3B1D-416F-83E7-6212F94F90A0}" type="datetimeFigureOut">
              <a:rPr lang="ru-RU"/>
              <a:pPr>
                <a:defRPr/>
              </a:pPr>
              <a:t>24.09.2014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07B28-C208-43E4-B7DD-A2925DAE9A1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8F361-1DA3-41D4-B5E4-D368608213F4}" type="datetimeFigureOut">
              <a:rPr lang="ru-RU"/>
              <a:pPr>
                <a:defRPr/>
              </a:pPr>
              <a:t>24.09.2014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BA7ED-5183-4C60-B4CC-193E04B79DD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73053"/>
            <a:ext cx="3008313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43510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13" indent="0">
              <a:buNone/>
              <a:defRPr sz="1200"/>
            </a:lvl2pPr>
            <a:lvl3pPr marL="914226" indent="0">
              <a:buNone/>
              <a:defRPr sz="1000"/>
            </a:lvl3pPr>
            <a:lvl4pPr marL="1371341" indent="0">
              <a:buNone/>
              <a:defRPr sz="1000"/>
            </a:lvl4pPr>
            <a:lvl5pPr marL="1828453" indent="0">
              <a:buNone/>
              <a:defRPr sz="1000"/>
            </a:lvl5pPr>
            <a:lvl6pPr marL="2285566" indent="0">
              <a:buNone/>
              <a:defRPr sz="1000"/>
            </a:lvl6pPr>
            <a:lvl7pPr marL="2742679" indent="0">
              <a:buNone/>
              <a:defRPr sz="1000"/>
            </a:lvl7pPr>
            <a:lvl8pPr marL="3199794" indent="0">
              <a:buNone/>
              <a:defRPr sz="1000"/>
            </a:lvl8pPr>
            <a:lvl9pPr marL="3656907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188B5-99E0-4B2E-8323-FC8CCB244994}" type="datetimeFigureOut">
              <a:rPr lang="ru-RU"/>
              <a:pPr>
                <a:defRPr/>
              </a:pPr>
              <a:t>24.09.2014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6E1E4-0E44-40C8-A906-4DFCE446C3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4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3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100"/>
            </a:lvl1pPr>
            <a:lvl2pPr marL="457113" indent="0">
              <a:buNone/>
              <a:defRPr sz="2700"/>
            </a:lvl2pPr>
            <a:lvl3pPr marL="914226" indent="0">
              <a:buNone/>
              <a:defRPr sz="2300"/>
            </a:lvl3pPr>
            <a:lvl4pPr marL="1371341" indent="0">
              <a:buNone/>
              <a:defRPr sz="1900"/>
            </a:lvl4pPr>
            <a:lvl5pPr marL="1828453" indent="0">
              <a:buNone/>
              <a:defRPr sz="1900"/>
            </a:lvl5pPr>
            <a:lvl6pPr marL="2285566" indent="0">
              <a:buNone/>
              <a:defRPr sz="1900"/>
            </a:lvl6pPr>
            <a:lvl7pPr marL="2742679" indent="0">
              <a:buNone/>
              <a:defRPr sz="1900"/>
            </a:lvl7pPr>
            <a:lvl8pPr marL="3199794" indent="0">
              <a:buNone/>
              <a:defRPr sz="1900"/>
            </a:lvl8pPr>
            <a:lvl9pPr marL="3656907" indent="0">
              <a:buNone/>
              <a:defRPr sz="19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13" indent="0">
              <a:buNone/>
              <a:defRPr sz="1200"/>
            </a:lvl2pPr>
            <a:lvl3pPr marL="914226" indent="0">
              <a:buNone/>
              <a:defRPr sz="1000"/>
            </a:lvl3pPr>
            <a:lvl4pPr marL="1371341" indent="0">
              <a:buNone/>
              <a:defRPr sz="1000"/>
            </a:lvl4pPr>
            <a:lvl5pPr marL="1828453" indent="0">
              <a:buNone/>
              <a:defRPr sz="1000"/>
            </a:lvl5pPr>
            <a:lvl6pPr marL="2285566" indent="0">
              <a:buNone/>
              <a:defRPr sz="1000"/>
            </a:lvl6pPr>
            <a:lvl7pPr marL="2742679" indent="0">
              <a:buNone/>
              <a:defRPr sz="1000"/>
            </a:lvl7pPr>
            <a:lvl8pPr marL="3199794" indent="0">
              <a:buNone/>
              <a:defRPr sz="1000"/>
            </a:lvl8pPr>
            <a:lvl9pPr marL="3656907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B196C-CE98-4D86-A646-49509EAA70C9}" type="datetimeFigureOut">
              <a:rPr lang="ru-RU"/>
              <a:pPr>
                <a:defRPr/>
              </a:pPr>
              <a:t>24.09.2014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9E156-AB4C-4F62-8007-7328EF853C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l" defTabSz="914226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8AC458E-0063-469A-B851-796246112574}" type="datetimeFigureOut">
              <a:rPr lang="ru-RU"/>
              <a:pPr>
                <a:defRPr/>
              </a:pPr>
              <a:t>24.09.2014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ctr" defTabSz="914226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r" defTabSz="914226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05861CB-5C5F-48F0-8541-600F10D51E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2813" rtl="0" fontAlgn="base">
        <a:spcBef>
          <a:spcPct val="0"/>
        </a:spcBef>
        <a:spcAft>
          <a:spcPct val="0"/>
        </a:spcAft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</a:defRPr>
      </a:lvl2pPr>
      <a:lvl3pPr algn="ctr" defTabSz="912813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</a:defRPr>
      </a:lvl3pPr>
      <a:lvl4pPr algn="ctr" defTabSz="912813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</a:defRPr>
      </a:lvl4pPr>
      <a:lvl5pPr algn="ctr" defTabSz="912813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</a:defRPr>
      </a:lvl5pPr>
      <a:lvl6pPr marL="457200" algn="ctr" defTabSz="912813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</a:defRPr>
      </a:lvl6pPr>
      <a:lvl7pPr marL="914400" algn="ctr" defTabSz="912813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</a:defRPr>
      </a:lvl7pPr>
      <a:lvl8pPr marL="1371600" algn="ctr" defTabSz="912813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</a:defRPr>
      </a:lvl8pPr>
      <a:lvl9pPr marL="1828800" algn="ctr" defTabSz="912813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defTabSz="912813" rtl="0" fontAlgn="base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fontAlgn="base">
        <a:spcBef>
          <a:spcPct val="20000"/>
        </a:spcBef>
        <a:spcAft>
          <a:spcPct val="0"/>
        </a:spcAft>
        <a:buFont typeface="Arial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3" indent="-228556" algn="l" defTabSz="91422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8" indent="-228556" algn="l" defTabSz="91422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51" indent="-228556" algn="l" defTabSz="91422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63" indent="-228556" algn="l" defTabSz="91422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2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3" algn="l" defTabSz="9142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6" algn="l" defTabSz="9142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1" algn="l" defTabSz="9142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3" algn="l" defTabSz="9142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6" algn="l" defTabSz="9142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9" algn="l" defTabSz="9142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94" algn="l" defTabSz="9142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07" algn="l" defTabSz="9142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313"/>
            <a:ext cx="9144000" cy="646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smtClean="0">
                <a:solidFill>
                  <a:srgbClr val="005689"/>
                </a:solidFill>
              </a:rPr>
              <a:t>Выбрать инструменты</a:t>
            </a:r>
          </a:p>
        </p:txBody>
      </p:sp>
      <p:sp>
        <p:nvSpPr>
          <p:cNvPr id="11267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Медийная реклама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Контекстная реклама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en-US" b="1" smtClean="0">
                <a:solidFill>
                  <a:srgbClr val="005689"/>
                </a:solidFill>
              </a:rPr>
              <a:t>SEO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en-US" b="1" smtClean="0">
                <a:solidFill>
                  <a:srgbClr val="005689"/>
                </a:solidFill>
              </a:rPr>
              <a:t>SMM</a:t>
            </a:r>
            <a:endParaRPr lang="ru-RU" b="1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Агенты влияния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Спецпроекты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endParaRPr lang="ru-RU" b="1" smtClean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smtClean="0">
                <a:solidFill>
                  <a:srgbClr val="005689"/>
                </a:solidFill>
              </a:rPr>
              <a:t>Документы</a:t>
            </a:r>
          </a:p>
        </p:txBody>
      </p:sp>
      <p:sp>
        <p:nvSpPr>
          <p:cNvPr id="12291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en-US" b="1" smtClean="0">
                <a:solidFill>
                  <a:srgbClr val="005689"/>
                </a:solidFill>
              </a:rPr>
              <a:t>KPI </a:t>
            </a:r>
            <a:r>
              <a:rPr lang="ru-RU" b="1" smtClean="0">
                <a:solidFill>
                  <a:srgbClr val="005689"/>
                </a:solidFill>
              </a:rPr>
              <a:t>в Договоре</a:t>
            </a:r>
            <a:r>
              <a:rPr lang="en-US" b="1" smtClean="0">
                <a:solidFill>
                  <a:srgbClr val="005689"/>
                </a:solidFill>
              </a:rPr>
              <a:t>/</a:t>
            </a:r>
            <a:r>
              <a:rPr lang="ru-RU" b="1" smtClean="0">
                <a:solidFill>
                  <a:srgbClr val="005689"/>
                </a:solidFill>
              </a:rPr>
              <a:t>Медиаплане</a:t>
            </a:r>
            <a:r>
              <a:rPr lang="en-US" b="1" smtClean="0">
                <a:solidFill>
                  <a:srgbClr val="005689"/>
                </a:solidFill>
              </a:rPr>
              <a:t>/</a:t>
            </a:r>
            <a:r>
              <a:rPr lang="ru-RU" b="1" smtClean="0">
                <a:solidFill>
                  <a:srgbClr val="005689"/>
                </a:solidFill>
              </a:rPr>
              <a:t>Приложениях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Избегать слов «прогнозируемый», «приблизительно», «от»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Санкции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endParaRPr lang="ru-RU" b="1" smtClean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smtClean="0">
                <a:solidFill>
                  <a:srgbClr val="005689"/>
                </a:solidFill>
              </a:rPr>
              <a:t>Подготовить «креатив»</a:t>
            </a:r>
          </a:p>
        </p:txBody>
      </p:sp>
      <p:sp>
        <p:nvSpPr>
          <p:cNvPr id="13315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Лендинги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Баннеры</a:t>
            </a:r>
            <a:endParaRPr lang="en-US" b="1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en-US" b="1" smtClean="0">
                <a:solidFill>
                  <a:srgbClr val="005689"/>
                </a:solidFill>
              </a:rPr>
              <a:t>…</a:t>
            </a:r>
            <a:endParaRPr lang="ru-RU" b="1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endParaRPr lang="ru-RU" b="1" smtClean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smtClean="0">
                <a:solidFill>
                  <a:srgbClr val="005689"/>
                </a:solidFill>
              </a:rPr>
              <a:t>Системы веб-аналитики</a:t>
            </a:r>
          </a:p>
        </p:txBody>
      </p:sp>
      <p:sp>
        <p:nvSpPr>
          <p:cNvPr id="14339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en-US" b="1" smtClean="0">
                <a:solidFill>
                  <a:srgbClr val="005689"/>
                </a:solidFill>
              </a:rPr>
              <a:t>Google Analytics / Universal Analytics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Яндекс.Метрика </a:t>
            </a:r>
            <a:r>
              <a:rPr lang="en-US" b="1" smtClean="0">
                <a:solidFill>
                  <a:srgbClr val="005689"/>
                </a:solidFill>
              </a:rPr>
              <a:t>/</a:t>
            </a:r>
            <a:r>
              <a:rPr lang="ru-RU" b="1" smtClean="0">
                <a:solidFill>
                  <a:srgbClr val="005689"/>
                </a:solidFill>
              </a:rPr>
              <a:t> Метрика 2.0 </a:t>
            </a:r>
            <a:r>
              <a:rPr lang="en-US" b="1" smtClean="0">
                <a:solidFill>
                  <a:srgbClr val="005689"/>
                </a:solidFill>
              </a:rPr>
              <a:t>Beta</a:t>
            </a:r>
            <a:endParaRPr lang="ru-RU" b="1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Связать Директ и Метрику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Настроить цели</a:t>
            </a:r>
            <a:endParaRPr lang="en-US" b="1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en-US" b="1" smtClean="0">
                <a:solidFill>
                  <a:srgbClr val="005689"/>
                </a:solidFill>
              </a:rPr>
              <a:t>UTM-</a:t>
            </a:r>
            <a:r>
              <a:rPr lang="ru-RU" b="1" smtClean="0">
                <a:solidFill>
                  <a:srgbClr val="005689"/>
                </a:solidFill>
              </a:rPr>
              <a:t>метки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en-US" b="1" smtClean="0">
                <a:solidFill>
                  <a:srgbClr val="005689"/>
                </a:solidFill>
              </a:rPr>
              <a:t>Calltracking</a:t>
            </a:r>
            <a:endParaRPr lang="ru-RU" b="1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endParaRPr lang="ru-RU" b="1" smtClean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smtClean="0">
                <a:solidFill>
                  <a:srgbClr val="005689"/>
                </a:solidFill>
              </a:rPr>
              <a:t>Подготовить площадку</a:t>
            </a:r>
          </a:p>
        </p:txBody>
      </p:sp>
      <p:sp>
        <p:nvSpPr>
          <p:cNvPr id="15363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Провести нагрузочное тестирование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Оптимизировать 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Увеличить скорость загрузки сайта</a:t>
            </a:r>
            <a:endParaRPr lang="en-US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Обеспечить бесперебойность работы</a:t>
            </a:r>
            <a:endParaRPr lang="en-US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endParaRPr lang="ru-RU" b="1" dirty="0" smtClean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smtClean="0">
                <a:solidFill>
                  <a:srgbClr val="005689"/>
                </a:solidFill>
              </a:rPr>
              <a:t>Согласование</a:t>
            </a:r>
          </a:p>
        </p:txBody>
      </p:sp>
      <p:sp>
        <p:nvSpPr>
          <p:cNvPr id="16387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Площадки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Рекламные объявления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Ключевые слова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Тексты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Баннеры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endParaRPr lang="ru-RU" b="1" smtClean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smtClean="0">
                <a:solidFill>
                  <a:srgbClr val="005689"/>
                </a:solidFill>
              </a:rPr>
              <a:t>Время</a:t>
            </a:r>
          </a:p>
        </p:txBody>
      </p:sp>
      <p:sp>
        <p:nvSpPr>
          <p:cNvPr id="17411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Своему инструменту — свое время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Накапливайте статистику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Учитывайте сезонность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ctrTitle"/>
          </p:nvPr>
        </p:nvSpPr>
        <p:spPr>
          <a:xfrm>
            <a:off x="642938" y="1428750"/>
            <a:ext cx="7772400" cy="1470025"/>
          </a:xfrm>
        </p:spPr>
        <p:txBody>
          <a:bodyPr/>
          <a:lstStyle/>
          <a:p>
            <a:pPr algn="l"/>
            <a:r>
              <a:rPr lang="ru-RU" sz="6000" b="1" smtClean="0">
                <a:solidFill>
                  <a:schemeClr val="bg1"/>
                </a:solidFill>
              </a:rPr>
              <a:t>На что обращать</a:t>
            </a:r>
            <a:br>
              <a:rPr lang="ru-RU" sz="6000" b="1" smtClean="0">
                <a:solidFill>
                  <a:schemeClr val="bg1"/>
                </a:solidFill>
              </a:rPr>
            </a:br>
            <a:r>
              <a:rPr lang="ru-RU" sz="6000" b="1" smtClean="0">
                <a:solidFill>
                  <a:schemeClr val="bg1"/>
                </a:solidFill>
              </a:rPr>
              <a:t>внимание</a:t>
            </a:r>
            <a:br>
              <a:rPr lang="ru-RU" sz="6000" b="1" smtClean="0">
                <a:solidFill>
                  <a:schemeClr val="bg1"/>
                </a:solidFill>
              </a:rPr>
            </a:br>
            <a:r>
              <a:rPr lang="ru-RU" sz="6000" b="1" smtClean="0">
                <a:solidFill>
                  <a:schemeClr val="bg1"/>
                </a:solidFill>
              </a:rPr>
              <a:t>в процессе</a:t>
            </a:r>
          </a:p>
        </p:txBody>
      </p:sp>
      <p:sp>
        <p:nvSpPr>
          <p:cNvPr id="18435" name="TextBox 4"/>
          <p:cNvSpPr txBox="1">
            <a:spLocks noChangeArrowheads="1"/>
          </p:cNvSpPr>
          <p:nvPr/>
        </p:nvSpPr>
        <p:spPr bwMode="auto">
          <a:xfrm>
            <a:off x="6143625" y="1571625"/>
            <a:ext cx="2714625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0">
                <a:solidFill>
                  <a:srgbClr val="EC4024"/>
                </a:solidFill>
                <a:ea typeface="Tahoma" pitchFamily="34" charset="0"/>
              </a:rPr>
              <a:t>?</a:t>
            </a:r>
            <a:endParaRPr lang="ru-RU" sz="40000">
              <a:solidFill>
                <a:srgbClr val="EC4024"/>
              </a:solidFill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smtClean="0">
                <a:solidFill>
                  <a:srgbClr val="005689"/>
                </a:solidFill>
              </a:rPr>
              <a:t>Получить Доступы</a:t>
            </a:r>
          </a:p>
        </p:txBody>
      </p:sp>
      <p:sp>
        <p:nvSpPr>
          <p:cNvPr id="19459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Контекст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Медийка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Социальные сети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Биржи ссылок</a:t>
            </a:r>
            <a:r>
              <a:rPr lang="en-US" b="1" smtClean="0">
                <a:solidFill>
                  <a:srgbClr val="005689"/>
                </a:solidFill>
              </a:rPr>
              <a:t>/</a:t>
            </a:r>
            <a:r>
              <a:rPr lang="ru-RU" b="1" smtClean="0">
                <a:solidFill>
                  <a:srgbClr val="005689"/>
                </a:solidFill>
              </a:rPr>
              <a:t>статей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endParaRPr lang="ru-RU" b="1" smtClean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smtClean="0">
                <a:solidFill>
                  <a:srgbClr val="005689"/>
                </a:solidFill>
              </a:rPr>
              <a:t>Отчеты агентства</a:t>
            </a:r>
          </a:p>
        </p:txBody>
      </p:sp>
      <p:sp>
        <p:nvSpPr>
          <p:cNvPr id="20483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«</a:t>
            </a:r>
            <a:r>
              <a:rPr lang="ru-RU" b="1" dirty="0" err="1" smtClean="0">
                <a:solidFill>
                  <a:srgbClr val="005689"/>
                </a:solidFill>
              </a:rPr>
              <a:t>Скриншоты</a:t>
            </a:r>
            <a:r>
              <a:rPr lang="ru-RU" b="1" dirty="0" smtClean="0">
                <a:solidFill>
                  <a:srgbClr val="005689"/>
                </a:solidFill>
              </a:rPr>
              <a:t> запуска» кампании</a:t>
            </a:r>
            <a:r>
              <a:rPr lang="ru-RU" b="1" dirty="0" smtClean="0">
                <a:solidFill>
                  <a:srgbClr val="EC4024"/>
                </a:solidFill>
              </a:rPr>
              <a:t>?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Динамика изменения ключевых показателей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Качество</a:t>
            </a:r>
            <a:endParaRPr lang="en-US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Соответствие </a:t>
            </a:r>
            <a:r>
              <a:rPr lang="ru-RU" b="1" smtClean="0">
                <a:solidFill>
                  <a:srgbClr val="005689"/>
                </a:solidFill>
              </a:rPr>
              <a:t>медиаплану</a:t>
            </a:r>
            <a:endParaRPr lang="ru-RU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endParaRPr lang="ru-RU" b="1" dirty="0" smtClean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642938" y="1428750"/>
            <a:ext cx="7772400" cy="1470025"/>
          </a:xfrm>
        </p:spPr>
        <p:txBody>
          <a:bodyPr/>
          <a:lstStyle/>
          <a:p>
            <a:pPr algn="l"/>
            <a:r>
              <a:rPr lang="ru-RU" sz="6000" b="1" smtClean="0">
                <a:solidFill>
                  <a:schemeClr val="bg1"/>
                </a:solidFill>
              </a:rPr>
              <a:t>Как не потратить рекламный бюджет впустую</a:t>
            </a:r>
          </a:p>
        </p:txBody>
      </p:sp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6143625" y="1571625"/>
            <a:ext cx="2714625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0">
                <a:solidFill>
                  <a:srgbClr val="EC4024"/>
                </a:solidFill>
                <a:ea typeface="Tahoma" pitchFamily="34" charset="0"/>
              </a:rPr>
              <a:t>?</a:t>
            </a:r>
            <a:endParaRPr lang="ru-RU" sz="40000">
              <a:solidFill>
                <a:srgbClr val="EC4024"/>
              </a:solidFill>
              <a:ea typeface="Tahoma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2071688" y="1071563"/>
            <a:ext cx="785812" cy="500062"/>
          </a:xfrm>
          <a:prstGeom prst="line">
            <a:avLst/>
          </a:prstGeom>
          <a:ln w="88900" cmpd="sng">
            <a:solidFill>
              <a:srgbClr val="EC40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smtClean="0">
                <a:solidFill>
                  <a:srgbClr val="005689"/>
                </a:solidFill>
              </a:rPr>
              <a:t>Поведенческие факторы</a:t>
            </a:r>
          </a:p>
        </p:txBody>
      </p:sp>
      <p:sp>
        <p:nvSpPr>
          <p:cNvPr id="21507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Продолжительность визита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Глубина просмотра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Показатель отказов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endParaRPr lang="ru-RU" b="1" dirty="0" smtClean="0">
              <a:solidFill>
                <a:srgbClr val="005689"/>
              </a:solidFill>
            </a:endParaRP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3548078"/>
            <a:ext cx="8113713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smtClean="0">
                <a:solidFill>
                  <a:srgbClr val="005689"/>
                </a:solidFill>
              </a:rPr>
              <a:t>Поведенческие факторы</a:t>
            </a:r>
          </a:p>
        </p:txBody>
      </p:sp>
      <p:sp>
        <p:nvSpPr>
          <p:cNvPr id="21507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«</a:t>
            </a:r>
            <a:r>
              <a:rPr lang="ru-RU" b="1" dirty="0" err="1" smtClean="0">
                <a:solidFill>
                  <a:srgbClr val="005689"/>
                </a:solidFill>
              </a:rPr>
              <a:t>Вебвизор</a:t>
            </a:r>
            <a:r>
              <a:rPr lang="ru-RU" b="1" dirty="0" smtClean="0">
                <a:solidFill>
                  <a:srgbClr val="005689"/>
                </a:solidFill>
              </a:rPr>
              <a:t>»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Аналитика форм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Пути по сайту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endParaRPr lang="ru-RU" b="1" dirty="0" smtClean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smtClean="0">
                <a:solidFill>
                  <a:srgbClr val="005689"/>
                </a:solidFill>
              </a:rPr>
              <a:t>Равномерность</a:t>
            </a: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90550" y="1871663"/>
            <a:ext cx="6124575" cy="29146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rgbClr val="005689"/>
                </a:solidFill>
              </a:rPr>
              <a:t>Источники </a:t>
            </a:r>
            <a:r>
              <a:rPr lang="ru-RU" b="1" dirty="0" err="1" smtClean="0">
                <a:solidFill>
                  <a:srgbClr val="005689"/>
                </a:solidFill>
              </a:rPr>
              <a:t>траффика</a:t>
            </a:r>
            <a:endParaRPr lang="ru-RU" b="1" dirty="0" smtClean="0">
              <a:solidFill>
                <a:srgbClr val="005689"/>
              </a:solidFill>
            </a:endParaRPr>
          </a:p>
        </p:txBody>
      </p:sp>
      <p:sp>
        <p:nvSpPr>
          <p:cNvPr id="23555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Ключевые слова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Дополнительные релевантные фразы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Прямые заходы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endParaRPr lang="ru-RU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endParaRPr lang="ru-RU" b="1" dirty="0" smtClean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5689"/>
                </a:solidFill>
              </a:rPr>
              <a:t>SEO</a:t>
            </a:r>
            <a:endParaRPr lang="ru-RU" b="1" dirty="0" smtClean="0">
              <a:solidFill>
                <a:srgbClr val="005689"/>
              </a:solidFill>
            </a:endParaRPr>
          </a:p>
        </p:txBody>
      </p:sp>
      <p:sp>
        <p:nvSpPr>
          <p:cNvPr id="23555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Какие действия дают эффект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dirty="0" smtClean="0">
                <a:solidFill>
                  <a:srgbClr val="005689"/>
                </a:solidFill>
              </a:rPr>
              <a:t>Не «портить» сайт, а улучшать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Качество ссылок</a:t>
            </a:r>
            <a:endParaRPr lang="ru-RU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endParaRPr lang="ru-RU" b="1" dirty="0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endParaRPr lang="ru-RU" b="1" dirty="0" smtClean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smtClean="0">
                <a:solidFill>
                  <a:srgbClr val="005689"/>
                </a:solidFill>
              </a:rPr>
              <a:t>Агенты влияния</a:t>
            </a:r>
          </a:p>
        </p:txBody>
      </p:sp>
      <p:sp>
        <p:nvSpPr>
          <p:cNvPr id="23555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Насколько «жива» площадка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Диалог с самим собой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Конкуренты рядом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endParaRPr lang="ru-RU" b="1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endParaRPr lang="ru-RU" b="1" smtClean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>
                <a:solidFill>
                  <a:srgbClr val="005689"/>
                </a:solidFill>
              </a:rPr>
              <a:t>A/B</a:t>
            </a:r>
            <a:r>
              <a:rPr lang="ru-RU" b="1" smtClean="0">
                <a:solidFill>
                  <a:srgbClr val="005689"/>
                </a:solidFill>
              </a:rPr>
              <a:t> тестирование</a:t>
            </a:r>
          </a:p>
        </p:txBody>
      </p:sp>
      <p:sp>
        <p:nvSpPr>
          <p:cNvPr id="24579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Выдвигать гипотезы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Проверять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Менять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endParaRPr lang="ru-RU" b="1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endParaRPr lang="ru-RU" b="1" smtClean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defTabSz="914226" fontAlgn="auto">
              <a:spcAft>
                <a:spcPts val="0"/>
              </a:spcAft>
              <a:defRPr/>
            </a:pPr>
            <a:r>
              <a:rPr lang="ru-RU" b="1" dirty="0" smtClean="0">
                <a:solidFill>
                  <a:srgbClr val="005689"/>
                </a:solidFill>
              </a:rPr>
              <a:t>Уникальные посетители</a:t>
            </a:r>
            <a:r>
              <a:rPr lang="en-US" b="1" dirty="0" smtClean="0">
                <a:solidFill>
                  <a:srgbClr val="005689"/>
                </a:solidFill>
              </a:rPr>
              <a:t>/</a:t>
            </a:r>
            <a:r>
              <a:rPr lang="ru-RU" b="1" dirty="0" smtClean="0">
                <a:solidFill>
                  <a:srgbClr val="005689"/>
                </a:solidFill>
              </a:rPr>
              <a:t>показы</a:t>
            </a:r>
          </a:p>
        </p:txBody>
      </p:sp>
      <p:sp>
        <p:nvSpPr>
          <p:cNvPr id="25603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endParaRPr lang="ru-RU" b="1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endParaRPr lang="ru-RU" b="1" smtClean="0">
              <a:solidFill>
                <a:srgbClr val="005689"/>
              </a:solidFill>
            </a:endParaRPr>
          </a:p>
        </p:txBody>
      </p:sp>
      <p:sp>
        <p:nvSpPr>
          <p:cNvPr id="4" name="Заголовок 4"/>
          <p:cNvSpPr txBox="1">
            <a:spLocks/>
          </p:cNvSpPr>
          <p:nvPr/>
        </p:nvSpPr>
        <p:spPr>
          <a:xfrm>
            <a:off x="557213" y="1571625"/>
            <a:ext cx="8229600" cy="1143000"/>
          </a:xfrm>
          <a:prstGeom prst="rect">
            <a:avLst/>
          </a:prstGeom>
        </p:spPr>
        <p:txBody>
          <a:bodyPr lIns="91422" tIns="45711" rIns="91422" bIns="45711" anchor="ctr">
            <a:normAutofit fontScale="97500"/>
          </a:bodyPr>
          <a:lstStyle/>
          <a:p>
            <a:pPr defTabSz="914226" fontAlgn="auto">
              <a:spcAft>
                <a:spcPts val="0"/>
              </a:spcAft>
              <a:defRPr/>
            </a:pPr>
            <a:r>
              <a:rPr lang="ru-RU" sz="6000" b="1" dirty="0">
                <a:solidFill>
                  <a:srgbClr val="005689"/>
                </a:solidFill>
                <a:latin typeface="+mj-lt"/>
                <a:ea typeface="+mj-ea"/>
                <a:cs typeface="+mj-cs"/>
              </a:rPr>
              <a:t>10000 в 1000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smtClean="0">
                <a:solidFill>
                  <a:srgbClr val="005689"/>
                </a:solidFill>
              </a:rPr>
              <a:t>Конверсия</a:t>
            </a:r>
          </a:p>
        </p:txBody>
      </p:sp>
      <p:sp>
        <p:nvSpPr>
          <p:cNvPr id="26627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Клики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Действия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Звонки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Продажи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Опросы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ctrTitle"/>
          </p:nvPr>
        </p:nvSpPr>
        <p:spPr>
          <a:xfrm>
            <a:off x="642938" y="1428750"/>
            <a:ext cx="7772400" cy="1470025"/>
          </a:xfrm>
        </p:spPr>
        <p:txBody>
          <a:bodyPr/>
          <a:lstStyle/>
          <a:p>
            <a:pPr algn="l"/>
            <a:r>
              <a:rPr lang="ru-RU" sz="6000" b="1" smtClean="0">
                <a:solidFill>
                  <a:schemeClr val="bg1"/>
                </a:solidFill>
              </a:rPr>
              <a:t>Кто за всем этим</a:t>
            </a:r>
            <a:br>
              <a:rPr lang="ru-RU" sz="6000" b="1" smtClean="0">
                <a:solidFill>
                  <a:schemeClr val="bg1"/>
                </a:solidFill>
              </a:rPr>
            </a:br>
            <a:r>
              <a:rPr lang="ru-RU" sz="6000" b="1" smtClean="0">
                <a:solidFill>
                  <a:schemeClr val="bg1"/>
                </a:solidFill>
              </a:rPr>
              <a:t>должен следить</a:t>
            </a:r>
            <a:br>
              <a:rPr lang="ru-RU" sz="6000" b="1" smtClean="0">
                <a:solidFill>
                  <a:schemeClr val="bg1"/>
                </a:solidFill>
              </a:rPr>
            </a:br>
            <a:endParaRPr lang="ru-RU" sz="6000" b="1" smtClean="0">
              <a:solidFill>
                <a:schemeClr val="bg1"/>
              </a:solidFill>
            </a:endParaRPr>
          </a:p>
        </p:txBody>
      </p: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6143625" y="1571625"/>
            <a:ext cx="2714625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0">
                <a:solidFill>
                  <a:srgbClr val="EC4024"/>
                </a:solidFill>
                <a:ea typeface="Tahoma" pitchFamily="34" charset="0"/>
              </a:rPr>
              <a:t>?</a:t>
            </a:r>
            <a:endParaRPr lang="ru-RU" sz="40000">
              <a:solidFill>
                <a:srgbClr val="EC4024"/>
              </a:solidFill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smtClean="0">
                <a:solidFill>
                  <a:srgbClr val="005689"/>
                </a:solidFill>
              </a:rPr>
              <a:t>Интересы сторон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 rtlCol="0">
            <a:normAutofit/>
          </a:bodyPr>
          <a:lstStyle/>
          <a:p>
            <a:pPr marL="342835" indent="-342835" defTabSz="914226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200" b="1" dirty="0" smtClean="0">
                <a:solidFill>
                  <a:srgbClr val="005689"/>
                </a:solidFill>
              </a:rPr>
              <a:t>Заказчик</a:t>
            </a:r>
            <a:br>
              <a:rPr lang="ru-RU" sz="3200" b="1" dirty="0" smtClean="0">
                <a:solidFill>
                  <a:srgbClr val="005689"/>
                </a:solidFill>
              </a:rPr>
            </a:br>
            <a:endParaRPr lang="en-US" sz="3200" b="1" dirty="0" smtClean="0">
              <a:solidFill>
                <a:srgbClr val="005689"/>
              </a:solidFill>
            </a:endParaRPr>
          </a:p>
          <a:p>
            <a:pPr marL="514350" indent="-514350" defTabSz="914226" fontAlgn="auto">
              <a:spcAft>
                <a:spcPts val="0"/>
              </a:spcAft>
              <a:buClr>
                <a:srgbClr val="EC4024"/>
              </a:buClr>
              <a:buFont typeface="+mj-lt"/>
              <a:buAutoNum type="arabicPeriod"/>
              <a:defRPr/>
            </a:pPr>
            <a:r>
              <a:rPr lang="ru-RU" sz="2800" b="1" dirty="0" smtClean="0">
                <a:solidFill>
                  <a:srgbClr val="005689"/>
                </a:solidFill>
              </a:rPr>
              <a:t>Увеличение продаж</a:t>
            </a:r>
          </a:p>
          <a:p>
            <a:pPr marL="514350" indent="-514350" defTabSz="914226" fontAlgn="auto">
              <a:spcAft>
                <a:spcPts val="0"/>
              </a:spcAft>
              <a:buClr>
                <a:srgbClr val="EC4024"/>
              </a:buClr>
              <a:buFont typeface="+mj-lt"/>
              <a:buAutoNum type="arabicPeriod"/>
              <a:defRPr/>
            </a:pPr>
            <a:r>
              <a:rPr lang="ru-RU" sz="2800" b="1" dirty="0" smtClean="0">
                <a:solidFill>
                  <a:srgbClr val="005689"/>
                </a:solidFill>
              </a:rPr>
              <a:t>Эффективное расходование средств</a:t>
            </a:r>
          </a:p>
          <a:p>
            <a:pPr marL="342835" indent="-342835" defTabSz="914226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sz="3200" b="1" dirty="0" smtClean="0">
              <a:solidFill>
                <a:srgbClr val="005689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 rtlCol="0">
            <a:normAutofit/>
          </a:bodyPr>
          <a:lstStyle/>
          <a:p>
            <a:pPr marL="342835" indent="-342835" defTabSz="914226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200" b="1" dirty="0" smtClean="0">
                <a:solidFill>
                  <a:srgbClr val="005689"/>
                </a:solidFill>
              </a:rPr>
              <a:t>Агентство</a:t>
            </a:r>
            <a:br>
              <a:rPr lang="ru-RU" sz="3200" b="1" dirty="0" smtClean="0">
                <a:solidFill>
                  <a:srgbClr val="005689"/>
                </a:solidFill>
              </a:rPr>
            </a:br>
            <a:endParaRPr lang="ru-RU" sz="3200" b="1" dirty="0" smtClean="0">
              <a:solidFill>
                <a:srgbClr val="005689"/>
              </a:solidFill>
            </a:endParaRPr>
          </a:p>
          <a:p>
            <a:pPr marL="514350" indent="-514350" defTabSz="914226" fontAlgn="auto">
              <a:spcAft>
                <a:spcPts val="0"/>
              </a:spcAft>
              <a:buClr>
                <a:srgbClr val="EC4024"/>
              </a:buClr>
              <a:buFont typeface="+mj-lt"/>
              <a:buAutoNum type="arabicPeriod"/>
              <a:defRPr/>
            </a:pPr>
            <a:r>
              <a:rPr lang="ru-RU" sz="2800" b="1" dirty="0" smtClean="0">
                <a:solidFill>
                  <a:srgbClr val="005689"/>
                </a:solidFill>
              </a:rPr>
              <a:t>Получение комиссии</a:t>
            </a:r>
          </a:p>
          <a:p>
            <a:pPr marL="514350" indent="-514350" defTabSz="914226" fontAlgn="auto">
              <a:spcAft>
                <a:spcPts val="0"/>
              </a:spcAft>
              <a:buClr>
                <a:srgbClr val="EC4024"/>
              </a:buClr>
              <a:buFont typeface="+mj-lt"/>
              <a:buAutoNum type="arabicPeriod"/>
              <a:defRPr/>
            </a:pPr>
            <a:r>
              <a:rPr lang="ru-RU" sz="2800" b="1" dirty="0" smtClean="0">
                <a:solidFill>
                  <a:srgbClr val="005689"/>
                </a:solidFill>
              </a:rPr>
              <a:t>Увеличение оборота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smtClean="0">
                <a:solidFill>
                  <a:srgbClr val="005689"/>
                </a:solidFill>
              </a:rPr>
              <a:t>Вариантов немного</a:t>
            </a:r>
          </a:p>
        </p:txBody>
      </p:sp>
      <p:sp>
        <p:nvSpPr>
          <p:cNvPr id="28675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Агентство (в идеале)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Аналитик на стороне Заказчика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Третья сторона (в рамках аудита кампании)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endParaRPr lang="ru-RU" b="1" smtClean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/>
          <p:cNvSpPr>
            <a:spLocks noGrp="1"/>
          </p:cNvSpPr>
          <p:nvPr>
            <p:ph type="ctrTitle"/>
          </p:nvPr>
        </p:nvSpPr>
        <p:spPr>
          <a:xfrm>
            <a:off x="642938" y="1428750"/>
            <a:ext cx="7772400" cy="1470025"/>
          </a:xfrm>
        </p:spPr>
        <p:txBody>
          <a:bodyPr/>
          <a:lstStyle/>
          <a:p>
            <a:pPr algn="l"/>
            <a:r>
              <a:rPr lang="ru-RU" sz="6000" b="1" smtClean="0">
                <a:solidFill>
                  <a:schemeClr val="bg1"/>
                </a:solidFill>
              </a:rPr>
              <a:t>Как обстоят дела</a:t>
            </a:r>
            <a:br>
              <a:rPr lang="ru-RU" sz="6000" b="1" smtClean="0">
                <a:solidFill>
                  <a:schemeClr val="bg1"/>
                </a:solidFill>
              </a:rPr>
            </a:br>
            <a:r>
              <a:rPr lang="ru-RU" sz="6000" b="1" smtClean="0">
                <a:solidFill>
                  <a:schemeClr val="bg1"/>
                </a:solidFill>
              </a:rPr>
              <a:t>в жизни</a:t>
            </a:r>
            <a:br>
              <a:rPr lang="ru-RU" sz="6000" b="1" smtClean="0">
                <a:solidFill>
                  <a:schemeClr val="bg1"/>
                </a:solidFill>
              </a:rPr>
            </a:br>
            <a:r>
              <a:rPr lang="ru-RU" sz="6000" b="1" smtClean="0">
                <a:solidFill>
                  <a:schemeClr val="bg1"/>
                </a:solidFill>
              </a:rPr>
              <a:t>(из опыта)</a:t>
            </a:r>
            <a:br>
              <a:rPr lang="ru-RU" sz="6000" b="1" smtClean="0">
                <a:solidFill>
                  <a:schemeClr val="bg1"/>
                </a:solidFill>
              </a:rPr>
            </a:br>
            <a:endParaRPr lang="ru-RU" sz="6000" b="1" smtClean="0">
              <a:solidFill>
                <a:schemeClr val="bg1"/>
              </a:solidFill>
            </a:endParaRPr>
          </a:p>
        </p:txBody>
      </p:sp>
      <p:sp>
        <p:nvSpPr>
          <p:cNvPr id="29699" name="TextBox 4"/>
          <p:cNvSpPr txBox="1">
            <a:spLocks noChangeArrowheads="1"/>
          </p:cNvSpPr>
          <p:nvPr/>
        </p:nvSpPr>
        <p:spPr bwMode="auto">
          <a:xfrm>
            <a:off x="6143625" y="1571625"/>
            <a:ext cx="2714625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0">
                <a:solidFill>
                  <a:srgbClr val="EC4024"/>
                </a:solidFill>
                <a:ea typeface="Tahoma" pitchFamily="34" charset="0"/>
              </a:rPr>
              <a:t>?</a:t>
            </a:r>
            <a:endParaRPr lang="ru-RU" sz="40000">
              <a:solidFill>
                <a:srgbClr val="EC4024"/>
              </a:solidFill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2413"/>
            <a:ext cx="9144000" cy="646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ctrTitle"/>
          </p:nvPr>
        </p:nvSpPr>
        <p:spPr>
          <a:xfrm>
            <a:off x="500063" y="4786313"/>
            <a:ext cx="7772400" cy="1470025"/>
          </a:xfrm>
        </p:spPr>
        <p:txBody>
          <a:bodyPr/>
          <a:lstStyle/>
          <a:p>
            <a:pPr algn="l"/>
            <a:r>
              <a:rPr lang="ru-RU" sz="3200" b="1" smtClean="0">
                <a:solidFill>
                  <a:schemeClr val="bg1"/>
                </a:solidFill>
              </a:rPr>
              <a:t>Александр Недзельский</a:t>
            </a:r>
            <a:br>
              <a:rPr lang="ru-RU" sz="3200" b="1" smtClean="0">
                <a:solidFill>
                  <a:schemeClr val="bg1"/>
                </a:solidFill>
              </a:rPr>
            </a:br>
            <a:r>
              <a:rPr lang="ru-RU" sz="2400" smtClean="0">
                <a:solidFill>
                  <a:schemeClr val="bg1"/>
                </a:solidFill>
              </a:rPr>
              <a:t>руководитель веб-студии </a:t>
            </a:r>
            <a:r>
              <a:rPr lang="en-US" sz="2400" b="1" i="1" smtClean="0">
                <a:solidFill>
                  <a:schemeClr val="bg1"/>
                </a:solidFill>
              </a:rPr>
              <a:t>itsoft</a:t>
            </a:r>
            <a:br>
              <a:rPr lang="en-US" sz="2400" b="1" i="1" smtClean="0">
                <a:solidFill>
                  <a:schemeClr val="bg1"/>
                </a:solidFill>
              </a:rPr>
            </a:br>
            <a:r>
              <a:rPr lang="en-US" sz="2400" smtClean="0">
                <a:solidFill>
                  <a:schemeClr val="bg1"/>
                </a:solidFill>
              </a:rPr>
              <a:t/>
            </a:r>
            <a:br>
              <a:rPr lang="en-US" sz="2400" smtClean="0">
                <a:solidFill>
                  <a:schemeClr val="bg1"/>
                </a:solidFill>
              </a:rPr>
            </a:br>
            <a:r>
              <a:rPr lang="en-US" sz="2400" smtClean="0">
                <a:solidFill>
                  <a:schemeClr val="bg1"/>
                </a:solidFill>
              </a:rPr>
              <a:t>itsoft.ru</a:t>
            </a:r>
            <a:r>
              <a:rPr lang="ru-RU" sz="6000" b="1" smtClean="0">
                <a:solidFill>
                  <a:schemeClr val="bg1"/>
                </a:solidFill>
              </a:rPr>
              <a:t/>
            </a:r>
            <a:br>
              <a:rPr lang="ru-RU" sz="6000" b="1" smtClean="0">
                <a:solidFill>
                  <a:schemeClr val="bg1"/>
                </a:solidFill>
              </a:rPr>
            </a:br>
            <a:endParaRPr lang="ru-RU" sz="6000" b="1" smtClean="0">
              <a:solidFill>
                <a:schemeClr val="bg1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57188" y="5072063"/>
            <a:ext cx="7772400" cy="1928812"/>
          </a:xfrm>
          <a:prstGeom prst="rect">
            <a:avLst/>
          </a:prstGeom>
        </p:spPr>
        <p:txBody>
          <a:bodyPr lIns="91422" tIns="45711" rIns="91422" bIns="45711" anchor="ctr"/>
          <a:lstStyle/>
          <a:p>
            <a:pPr defTabSz="914226" fontAlgn="auto">
              <a:spcAft>
                <a:spcPts val="0"/>
              </a:spcAft>
              <a:defRPr/>
            </a:pPr>
            <a:r>
              <a:rPr lang="en-US" sz="24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4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+7 495 988 30 40</a:t>
            </a:r>
            <a:br>
              <a:rPr 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ru-RU" sz="6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ru-RU" sz="6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ru-RU" sz="60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28625" y="214313"/>
            <a:ext cx="7772400" cy="1928812"/>
          </a:xfrm>
          <a:prstGeom prst="rect">
            <a:avLst/>
          </a:prstGeom>
        </p:spPr>
        <p:txBody>
          <a:bodyPr lIns="91422" tIns="45711" rIns="91422" bIns="45711" anchor="ctr"/>
          <a:lstStyle/>
          <a:p>
            <a:pPr defTabSz="914226" fontAlgn="auto">
              <a:spcAft>
                <a:spcPts val="0"/>
              </a:spcAft>
              <a:defRPr/>
            </a:pPr>
            <a:r>
              <a:rPr lang="en-US" sz="48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nedzelsky</a:t>
            </a:r>
            <a:r>
              <a:rPr lang="en-US" sz="4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.pro/ireklama.pptx</a:t>
            </a:r>
            <a:endParaRPr lang="ru-RU" sz="48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smtClean="0">
                <a:solidFill>
                  <a:srgbClr val="005689"/>
                </a:solidFill>
              </a:rPr>
              <a:t>Схема процесса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71500" y="1643063"/>
            <a:ext cx="2214563" cy="64293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100" b="1" dirty="0">
                <a:solidFill>
                  <a:srgbClr val="005689"/>
                </a:solidFill>
              </a:rPr>
              <a:t>Подготовка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71500" y="2714625"/>
            <a:ext cx="2214563" cy="5715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100" b="1" dirty="0">
                <a:solidFill>
                  <a:srgbClr val="005689"/>
                </a:solidFill>
              </a:rPr>
              <a:t>Запуск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143375" y="2143125"/>
            <a:ext cx="3857625" cy="64293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100" b="1" dirty="0">
                <a:solidFill>
                  <a:srgbClr val="005689"/>
                </a:solidFill>
              </a:rPr>
              <a:t>Сбор статистики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143375" y="3714750"/>
            <a:ext cx="3857625" cy="64293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100" b="1" dirty="0">
                <a:solidFill>
                  <a:srgbClr val="005689"/>
                </a:solidFill>
              </a:rPr>
              <a:t>Анализ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143375" y="5143500"/>
            <a:ext cx="3857625" cy="64293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100" b="1" dirty="0">
                <a:solidFill>
                  <a:srgbClr val="005689"/>
                </a:solidFill>
              </a:rPr>
              <a:t>Внесение изменений</a:t>
            </a:r>
          </a:p>
        </p:txBody>
      </p:sp>
      <p:cxnSp>
        <p:nvCxnSpPr>
          <p:cNvPr id="18" name="Прямая со стрелкой 17"/>
          <p:cNvCxnSpPr>
            <a:stCxn id="7" idx="2"/>
            <a:endCxn id="12" idx="0"/>
          </p:cNvCxnSpPr>
          <p:nvPr/>
        </p:nvCxnSpPr>
        <p:spPr>
          <a:xfrm rot="5400000">
            <a:off x="1464469" y="2499519"/>
            <a:ext cx="428625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571500" y="5929313"/>
            <a:ext cx="2214563" cy="5715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100" b="1" dirty="0">
                <a:solidFill>
                  <a:srgbClr val="005689"/>
                </a:solidFill>
              </a:rPr>
              <a:t>Выводы</a:t>
            </a:r>
          </a:p>
        </p:txBody>
      </p:sp>
      <p:cxnSp>
        <p:nvCxnSpPr>
          <p:cNvPr id="82" name="Прямая со стрелкой 81"/>
          <p:cNvCxnSpPr>
            <a:stCxn id="14" idx="2"/>
            <a:endCxn id="15" idx="0"/>
          </p:cNvCxnSpPr>
          <p:nvPr/>
        </p:nvCxnSpPr>
        <p:spPr>
          <a:xfrm rot="5400000">
            <a:off x="5607844" y="3250407"/>
            <a:ext cx="930275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ик 107"/>
          <p:cNvSpPr/>
          <p:nvPr/>
        </p:nvSpPr>
        <p:spPr>
          <a:xfrm>
            <a:off x="3214688" y="1643063"/>
            <a:ext cx="5786437" cy="4857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26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112" name="Shape 111"/>
          <p:cNvCxnSpPr>
            <a:stCxn id="12" idx="2"/>
            <a:endCxn id="108" idx="1"/>
          </p:cNvCxnSpPr>
          <p:nvPr/>
        </p:nvCxnSpPr>
        <p:spPr>
          <a:xfrm rot="16200000" flipH="1">
            <a:off x="2053431" y="2910682"/>
            <a:ext cx="785813" cy="15367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Соединительная линия уступом 113"/>
          <p:cNvCxnSpPr>
            <a:endCxn id="29" idx="0"/>
          </p:cNvCxnSpPr>
          <p:nvPr/>
        </p:nvCxnSpPr>
        <p:spPr>
          <a:xfrm rot="5400000">
            <a:off x="1624806" y="4339432"/>
            <a:ext cx="1643063" cy="1536700"/>
          </a:xfrm>
          <a:prstGeom prst="bentConnector3">
            <a:avLst>
              <a:gd name="adj1" fmla="val -43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631139" y="3786190"/>
            <a:ext cx="1869423" cy="584775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algn="ctr" defTabSz="9142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 dirty="0">
                <a:solidFill>
                  <a:srgbClr val="005689"/>
                </a:solidFill>
                <a:latin typeface="+mn-lt"/>
                <a:cs typeface="+mn-cs"/>
              </a:rPr>
              <a:t>Контроль</a:t>
            </a:r>
          </a:p>
        </p:txBody>
      </p:sp>
      <p:cxnSp>
        <p:nvCxnSpPr>
          <p:cNvPr id="130" name="Прямая со стрелкой 129"/>
          <p:cNvCxnSpPr>
            <a:stCxn id="15" idx="2"/>
            <a:endCxn id="16" idx="0"/>
          </p:cNvCxnSpPr>
          <p:nvPr/>
        </p:nvCxnSpPr>
        <p:spPr>
          <a:xfrm rot="5400000">
            <a:off x="5680075" y="4751388"/>
            <a:ext cx="785813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16" idx="3"/>
            <a:endCxn id="14" idx="3"/>
          </p:cNvCxnSpPr>
          <p:nvPr/>
        </p:nvCxnSpPr>
        <p:spPr>
          <a:xfrm flipV="1">
            <a:off x="8001000" y="2463800"/>
            <a:ext cx="1588" cy="3001963"/>
          </a:xfrm>
          <a:prstGeom prst="bentConnector3">
            <a:avLst>
              <a:gd name="adj1" fmla="val 3119018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smtClean="0">
                <a:solidFill>
                  <a:srgbClr val="005689"/>
                </a:solidFill>
              </a:rPr>
              <a:t>На самом деле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785938" y="1643063"/>
            <a:ext cx="4929187" cy="64293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100" b="1" dirty="0">
                <a:solidFill>
                  <a:srgbClr val="005689"/>
                </a:solidFill>
              </a:rPr>
              <a:t>Кто дешевле?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785938" y="2786063"/>
            <a:ext cx="4929187" cy="5715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100" b="1" dirty="0">
                <a:solidFill>
                  <a:srgbClr val="005689"/>
                </a:solidFill>
              </a:rPr>
              <a:t>Запуск</a:t>
            </a:r>
          </a:p>
        </p:txBody>
      </p:sp>
      <p:cxnSp>
        <p:nvCxnSpPr>
          <p:cNvPr id="18" name="Прямая со стрелкой 17"/>
          <p:cNvCxnSpPr>
            <a:stCxn id="7" idx="2"/>
            <a:endCxn id="12" idx="0"/>
          </p:cNvCxnSpPr>
          <p:nvPr/>
        </p:nvCxnSpPr>
        <p:spPr>
          <a:xfrm rot="5400000">
            <a:off x="4000500" y="2535238"/>
            <a:ext cx="500063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1785938" y="5143500"/>
            <a:ext cx="4929187" cy="5715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100" b="1" dirty="0">
                <a:solidFill>
                  <a:srgbClr val="005689"/>
                </a:solidFill>
              </a:rPr>
              <a:t>Понравилось работать?</a:t>
            </a:r>
          </a:p>
        </p:txBody>
      </p:sp>
      <p:cxnSp>
        <p:nvCxnSpPr>
          <p:cNvPr id="21" name="Прямая со стрелкой 20"/>
          <p:cNvCxnSpPr>
            <a:stCxn id="12" idx="2"/>
            <a:endCxn id="30" idx="3"/>
          </p:cNvCxnSpPr>
          <p:nvPr/>
        </p:nvCxnSpPr>
        <p:spPr>
          <a:xfrm rot="5400000">
            <a:off x="4011613" y="3595688"/>
            <a:ext cx="477837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блако 29"/>
          <p:cNvSpPr/>
          <p:nvPr/>
        </p:nvSpPr>
        <p:spPr>
          <a:xfrm>
            <a:off x="1785938" y="3786188"/>
            <a:ext cx="4929187" cy="85725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26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37" name="Прямая со стрелкой 36"/>
          <p:cNvCxnSpPr>
            <a:stCxn id="30" idx="1"/>
            <a:endCxn id="29" idx="0"/>
          </p:cNvCxnSpPr>
          <p:nvPr/>
        </p:nvCxnSpPr>
        <p:spPr>
          <a:xfrm rot="5400000">
            <a:off x="3999707" y="4893469"/>
            <a:ext cx="50165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4" name="TextBox 44"/>
          <p:cNvSpPr txBox="1">
            <a:spLocks noChangeArrowheads="1"/>
          </p:cNvSpPr>
          <p:nvPr/>
        </p:nvSpPr>
        <p:spPr bwMode="auto">
          <a:xfrm>
            <a:off x="3571875" y="3884613"/>
            <a:ext cx="12890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100" b="1">
                <a:solidFill>
                  <a:srgbClr val="005689"/>
                </a:solidFill>
                <a:latin typeface="Calibri" pitchFamily="34" charset="0"/>
              </a:rPr>
              <a:t>Магия</a:t>
            </a:r>
          </a:p>
          <a:p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ctrTitle"/>
          </p:nvPr>
        </p:nvSpPr>
        <p:spPr>
          <a:xfrm>
            <a:off x="642938" y="1428750"/>
            <a:ext cx="7772400" cy="1470025"/>
          </a:xfrm>
        </p:spPr>
        <p:txBody>
          <a:bodyPr/>
          <a:lstStyle/>
          <a:p>
            <a:pPr algn="l"/>
            <a:r>
              <a:rPr lang="ru-RU" sz="6000" b="1" smtClean="0">
                <a:solidFill>
                  <a:schemeClr val="bg1"/>
                </a:solidFill>
              </a:rPr>
              <a:t>Что важно </a:t>
            </a:r>
            <a:br>
              <a:rPr lang="ru-RU" sz="6000" b="1" smtClean="0">
                <a:solidFill>
                  <a:schemeClr val="bg1"/>
                </a:solidFill>
              </a:rPr>
            </a:br>
            <a:r>
              <a:rPr lang="ru-RU" sz="6000" b="1" smtClean="0">
                <a:solidFill>
                  <a:schemeClr val="bg1"/>
                </a:solidFill>
              </a:rPr>
              <a:t>на этапе</a:t>
            </a:r>
            <a:br>
              <a:rPr lang="ru-RU" sz="6000" b="1" smtClean="0">
                <a:solidFill>
                  <a:schemeClr val="bg1"/>
                </a:solidFill>
              </a:rPr>
            </a:br>
            <a:r>
              <a:rPr lang="ru-RU" sz="6000" b="1" smtClean="0">
                <a:solidFill>
                  <a:schemeClr val="bg1"/>
                </a:solidFill>
              </a:rPr>
              <a:t>планирования</a:t>
            </a:r>
          </a:p>
        </p:txBody>
      </p:sp>
      <p:sp>
        <p:nvSpPr>
          <p:cNvPr id="7171" name="TextBox 4"/>
          <p:cNvSpPr txBox="1">
            <a:spLocks noChangeArrowheads="1"/>
          </p:cNvSpPr>
          <p:nvPr/>
        </p:nvSpPr>
        <p:spPr bwMode="auto">
          <a:xfrm>
            <a:off x="6143625" y="1571625"/>
            <a:ext cx="2714625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0">
                <a:solidFill>
                  <a:srgbClr val="EC4024"/>
                </a:solidFill>
                <a:ea typeface="Tahoma" pitchFamily="34" charset="0"/>
              </a:rPr>
              <a:t>?</a:t>
            </a:r>
            <a:endParaRPr lang="ru-RU" sz="40000">
              <a:solidFill>
                <a:srgbClr val="EC4024"/>
              </a:solidFill>
              <a:ea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smtClean="0">
                <a:solidFill>
                  <a:srgbClr val="005689"/>
                </a:solidFill>
              </a:rPr>
              <a:t>Определить </a:t>
            </a:r>
            <a:r>
              <a:rPr lang="en-US" b="1" smtClean="0">
                <a:solidFill>
                  <a:srgbClr val="005689"/>
                </a:solidFill>
              </a:rPr>
              <a:t>KPI</a:t>
            </a:r>
            <a:endParaRPr lang="ru-RU" b="1" smtClean="0">
              <a:solidFill>
                <a:srgbClr val="005689"/>
              </a:solidFill>
            </a:endParaRPr>
          </a:p>
        </p:txBody>
      </p:sp>
      <p:sp>
        <p:nvSpPr>
          <p:cNvPr id="8195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Цена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Объем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Качество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endParaRPr lang="ru-RU" b="1" smtClean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smtClean="0">
                <a:solidFill>
                  <a:srgbClr val="005689"/>
                </a:solidFill>
              </a:rPr>
              <a:t>Выбор Исполнителя</a:t>
            </a:r>
          </a:p>
        </p:txBody>
      </p:sp>
      <p:sp>
        <p:nvSpPr>
          <p:cNvPr id="9219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Определяющий фактор</a:t>
            </a:r>
            <a:r>
              <a:rPr lang="en-US" b="1" smtClean="0">
                <a:solidFill>
                  <a:srgbClr val="005689"/>
                </a:solidFill>
              </a:rPr>
              <a:t> — </a:t>
            </a:r>
            <a:r>
              <a:rPr lang="ru-RU" b="1" smtClean="0">
                <a:solidFill>
                  <a:srgbClr val="005689"/>
                </a:solidFill>
              </a:rPr>
              <a:t>стоимость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Принцип «одного окна»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Узнать о процессе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Попросить примеры отчетов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endParaRPr lang="ru-RU" b="1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endParaRPr lang="ru-RU" b="1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endParaRPr lang="ru-RU" b="1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endParaRPr lang="ru-RU" b="1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endParaRPr lang="ru-RU" b="1" smtClean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smtClean="0">
                <a:solidFill>
                  <a:srgbClr val="005689"/>
                </a:solidFill>
              </a:rPr>
              <a:t>Стоимость</a:t>
            </a:r>
          </a:p>
        </p:txBody>
      </p:sp>
      <p:sp>
        <p:nvSpPr>
          <p:cNvPr id="10243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Стоит ли доверять «скидкам»?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Проверить цены и условия напрямую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Структура расходов</a:t>
            </a: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r>
              <a:rPr lang="ru-RU" b="1" smtClean="0">
                <a:solidFill>
                  <a:srgbClr val="005689"/>
                </a:solidFill>
              </a:rPr>
              <a:t>Комиссия агентства</a:t>
            </a:r>
            <a:endParaRPr lang="en-US" b="1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endParaRPr lang="ru-RU" b="1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endParaRPr lang="ru-RU" b="1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endParaRPr lang="ru-RU" b="1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endParaRPr lang="ru-RU" b="1" smtClean="0">
              <a:solidFill>
                <a:srgbClr val="005689"/>
              </a:solidFill>
            </a:endParaRPr>
          </a:p>
          <a:p>
            <a:pPr marL="514350" indent="-514350">
              <a:buClr>
                <a:srgbClr val="EC4024"/>
              </a:buClr>
              <a:buFont typeface="Calibri" pitchFamily="34" charset="0"/>
              <a:buAutoNum type="arabicPeriod"/>
            </a:pPr>
            <a:endParaRPr lang="ru-RU" b="1" smtClean="0">
              <a:solidFill>
                <a:srgbClr val="005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358</Words>
  <Application>Microsoft Office PowerPoint</Application>
  <PresentationFormat>Экран (4:3)</PresentationFormat>
  <Paragraphs>146</Paragraphs>
  <Slides>33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Тема Office</vt:lpstr>
      <vt:lpstr>Слайд 1</vt:lpstr>
      <vt:lpstr>Как не потратить рекламный бюджет впустую</vt:lpstr>
      <vt:lpstr>Интересы сторон</vt:lpstr>
      <vt:lpstr>Схема процесса</vt:lpstr>
      <vt:lpstr>На самом деле</vt:lpstr>
      <vt:lpstr>Что важно  на этапе планирования</vt:lpstr>
      <vt:lpstr>Определить KPI</vt:lpstr>
      <vt:lpstr>Выбор Исполнителя</vt:lpstr>
      <vt:lpstr>Стоимость</vt:lpstr>
      <vt:lpstr>Выбрать инструменты</vt:lpstr>
      <vt:lpstr>Документы</vt:lpstr>
      <vt:lpstr>Подготовить «креатив»</vt:lpstr>
      <vt:lpstr>Системы веб-аналитики</vt:lpstr>
      <vt:lpstr>Подготовить площадку</vt:lpstr>
      <vt:lpstr>Согласование</vt:lpstr>
      <vt:lpstr>Время</vt:lpstr>
      <vt:lpstr>На что обращать внимание в процессе</vt:lpstr>
      <vt:lpstr>Получить Доступы</vt:lpstr>
      <vt:lpstr>Отчеты агентства</vt:lpstr>
      <vt:lpstr>Поведенческие факторы</vt:lpstr>
      <vt:lpstr>Поведенческие факторы</vt:lpstr>
      <vt:lpstr>Равномерность</vt:lpstr>
      <vt:lpstr>Источники траффика</vt:lpstr>
      <vt:lpstr>SEO</vt:lpstr>
      <vt:lpstr>Агенты влияния</vt:lpstr>
      <vt:lpstr>A/B тестирование</vt:lpstr>
      <vt:lpstr>Уникальные посетители/показы</vt:lpstr>
      <vt:lpstr>Конверсия</vt:lpstr>
      <vt:lpstr>Кто за всем этим должен следить </vt:lpstr>
      <vt:lpstr>Вариантов немного</vt:lpstr>
      <vt:lpstr>Как обстоят дела в жизни (из опыта) </vt:lpstr>
      <vt:lpstr>Слайд 32</vt:lpstr>
      <vt:lpstr>Александр Недзельский руководитель веб-студии itsoft  itsoft.ru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naive</dc:creator>
  <cp:lastModifiedBy>naive</cp:lastModifiedBy>
  <cp:revision>65</cp:revision>
  <dcterms:created xsi:type="dcterms:W3CDTF">2014-09-23T17:43:46Z</dcterms:created>
  <dcterms:modified xsi:type="dcterms:W3CDTF">2014-09-24T12:31:17Z</dcterms:modified>
</cp:coreProperties>
</file>