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0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D3CF8-A0E5-4151-9083-A0317224191C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E01BB-BAC1-436A-BE17-94AEC0AF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6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E01BB-BAC1-436A-BE17-94AEC0AF53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8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8A4D-3354-4B60-A2EA-2D93CEB3080A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43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C65A-2918-4DEC-8C86-B43834ECD8A1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3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5531-BDB1-4CA3-82DC-53A18C1F2BD9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5A2D-785E-4096-96A2-9C1B3A87471D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5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AF34-5475-4748-ADC1-5EFAB6CE5264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29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7F8E-5EBA-490F-8C69-6749EF77C469}" type="datetime1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8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4201-ABEF-4ECB-822C-C2EC34C47E09}" type="datetime1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ACA6-AF09-4CB0-855A-49D3108804F4}" type="datetime1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1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F76-9CD5-4F56-9E5C-C5855DBD04B7}" type="datetime1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6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CC6B51-A894-4763-BE9A-40EB4BC11354}" type="datetime1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3DDA0D-049A-4C24-8128-8776C2A4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3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9068-22B5-4982-891B-A26F5FB3C4AC}" type="datetime1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8BB5C8-A744-4489-8105-A3C420D068EF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3DDA0D-049A-4C24-8128-8776C2A4E8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53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Operational </a:t>
            </a:r>
            <a:r>
              <a:rPr lang="en-US" dirty="0" err="1" smtClean="0"/>
              <a:t>Transconductance</a:t>
            </a:r>
            <a:r>
              <a:rPr lang="en-US" dirty="0" smtClean="0"/>
              <a:t> Amplifier (OTA) in 45nm CMOS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YOUNGSEOK LEE</a:t>
            </a:r>
          </a:p>
          <a:p>
            <a:r>
              <a:rPr lang="en-US" dirty="0" smtClean="0"/>
              <a:t>Ming Hsieh Department of Electrical Engineering</a:t>
            </a:r>
          </a:p>
          <a:p>
            <a:r>
              <a:rPr lang="en-US" dirty="0" smtClean="0"/>
              <a:t>University of Southern California, Los Angeles, CA 90089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Both"/>
            </a:pPr>
            <a:r>
              <a:rPr lang="en-US" dirty="0"/>
              <a:t>Design Strategy</a:t>
            </a:r>
          </a:p>
          <a:p>
            <a:pPr>
              <a:buFontTx/>
              <a:buChar char="-"/>
            </a:pPr>
            <a:r>
              <a:rPr lang="en-US" dirty="0"/>
              <a:t>Two stages Folded </a:t>
            </a:r>
            <a:r>
              <a:rPr lang="en-US" dirty="0" err="1"/>
              <a:t>Cascode</a:t>
            </a:r>
            <a:r>
              <a:rPr lang="en-US" dirty="0"/>
              <a:t> Structure</a:t>
            </a:r>
          </a:p>
          <a:p>
            <a:pPr>
              <a:buFontTx/>
              <a:buChar char="-"/>
            </a:pPr>
            <a:r>
              <a:rPr lang="en-US" dirty="0"/>
              <a:t>Frequency Compensation</a:t>
            </a:r>
          </a:p>
          <a:p>
            <a:pPr>
              <a:buFontTx/>
              <a:buChar char="-"/>
            </a:pPr>
            <a:r>
              <a:rPr lang="en-US" dirty="0"/>
              <a:t>Common Mode Feedback circuitry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(2) Design </a:t>
            </a:r>
            <a:r>
              <a:rPr lang="en-US" dirty="0" err="1"/>
              <a:t>Methdology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Overdrive Voltage Budget Plan</a:t>
            </a:r>
          </a:p>
          <a:p>
            <a:pPr>
              <a:buFontTx/>
              <a:buChar char="-"/>
            </a:pPr>
            <a:r>
              <a:rPr lang="en-US" dirty="0"/>
              <a:t>Sizing independent Biasing Method</a:t>
            </a:r>
          </a:p>
          <a:p>
            <a:pPr>
              <a:buFontTx/>
              <a:buChar char="-"/>
            </a:pPr>
            <a:r>
              <a:rPr lang="en-US" dirty="0"/>
              <a:t>Gain boosting ideas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[3] Simulation Result – Closed loop gain 58 dB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07029"/>
            <a:ext cx="10329603" cy="4383087"/>
          </a:xfrm>
        </p:spPr>
      </p:pic>
    </p:spTree>
    <p:extLst>
      <p:ext uri="{BB962C8B-B14F-4D97-AF65-F5344CB8AC3E}">
        <p14:creationId xmlns:p14="http://schemas.microsoft.com/office/powerpoint/2010/main" val="475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[3] Phase Margin – Closed ; 72dB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581354" cy="453009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[3] Gain Margin – Closed ; 16dB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268180" cy="449199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6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[3] First Stage : Gain 23dB, Fu=7.5GHz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5832736" cy="262766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819" y="1737360"/>
            <a:ext cx="4225664" cy="44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[3] </a:t>
            </a:r>
            <a:r>
              <a:rPr lang="en-US" dirty="0" smtClean="0"/>
              <a:t>Second </a:t>
            </a:r>
            <a:r>
              <a:rPr lang="en-US" dirty="0"/>
              <a:t>Stage : Gain </a:t>
            </a:r>
            <a:r>
              <a:rPr lang="en-US" dirty="0" smtClean="0"/>
              <a:t>37dB</a:t>
            </a:r>
            <a:r>
              <a:rPr lang="en-US" dirty="0"/>
              <a:t>, </a:t>
            </a:r>
            <a:r>
              <a:rPr lang="en-US" dirty="0" smtClean="0"/>
              <a:t>Fu=3.6GHz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548" y="2290727"/>
            <a:ext cx="5141985" cy="361569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5767268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[3] </a:t>
            </a:r>
            <a:r>
              <a:rPr lang="en-US" dirty="0" smtClean="0"/>
              <a:t>CMFB Small-Signal Response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188417" cy="461352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8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[3] Performance Summary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730625" y="2125980"/>
          <a:ext cx="4791075" cy="3463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9360"/>
                <a:gridCol w="1592788"/>
                <a:gridCol w="1147239"/>
                <a:gridCol w="1301688"/>
              </a:tblGrid>
              <a:tr h="438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Target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Simulated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2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 A</a:t>
                      </a:r>
                      <a:r>
                        <a:rPr lang="en-US" sz="1800" baseline="-25000">
                          <a:effectLst/>
                        </a:rPr>
                        <a:t>vd</a:t>
                      </a:r>
                      <a:r>
                        <a:rPr lang="en-US" sz="1800">
                          <a:effectLst/>
                        </a:rPr>
                        <a:t> 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 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r>
                        <a:rPr lang="en-US" sz="1800" baseline="-25000">
                          <a:effectLst/>
                        </a:rPr>
                        <a:t>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 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GHz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</a:t>
                      </a:r>
                      <a:r>
                        <a:rPr lang="en-US" sz="1800" baseline="-25000">
                          <a:effectLst/>
                        </a:rPr>
                        <a:t>dd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</a:t>
                      </a:r>
                      <a:r>
                        <a:rPr lang="en-US" sz="1800" baseline="-25000">
                          <a:effectLst/>
                        </a:rPr>
                        <a:t>DC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 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r>
                        <a:rPr lang="en-US" sz="1800" baseline="-250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2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 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Degrees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[4] Conclusions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1. Highlights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of the design</a:t>
            </a:r>
          </a:p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- Folded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Cascoded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Two stage OTA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- Good performance in gain and bandwidth product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2. Improved Suggestion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- Regulated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cascodes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can be utilized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[4] Conclusions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3. Lessons learned</a:t>
            </a:r>
          </a:p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- Analog Design brings a lot of result mismatch</a:t>
            </a:r>
          </a:p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- Balancing all transistors whose characteristics are nonlinear requires much more efforts beyond the its relatively simple analysis</a:t>
            </a:r>
          </a:p>
          <a:p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Incompletion of Test measurements</a:t>
            </a:r>
          </a:p>
          <a:p>
            <a:pPr marL="457200" indent="-457200">
              <a:buAutoNum type="arabicPeriod"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Plotting works in slides are in low quality.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B. </a:t>
            </a:r>
            <a:r>
              <a:rPr lang="en-US" dirty="0" err="1"/>
              <a:t>Razavi</a:t>
            </a:r>
            <a:r>
              <a:rPr lang="en-US" dirty="0"/>
              <a:t>, Design of Analog CMOS Integrated Circuits. McGraw-Hill, 2002</a:t>
            </a:r>
            <a:r>
              <a:rPr lang="en-US" dirty="0" smtClean="0"/>
              <a:t>.</a:t>
            </a:r>
          </a:p>
          <a:p>
            <a:r>
              <a:rPr lang="en-US" dirty="0"/>
              <a:t>[2] B. Ahuja, “An improved frequency compensation technique for CMOS operational amplifiers,” IEEE J. </a:t>
            </a:r>
            <a:r>
              <a:rPr lang="en-US" dirty="0" smtClean="0"/>
              <a:t>Solid- State </a:t>
            </a:r>
            <a:r>
              <a:rPr lang="en-US" dirty="0"/>
              <a:t>Circuits, Vol. SC-18, pp. 629-633, Dec, 1983</a:t>
            </a:r>
            <a:r>
              <a:rPr lang="en-US" dirty="0" smtClean="0"/>
              <a:t>.</a:t>
            </a:r>
          </a:p>
          <a:p>
            <a:r>
              <a:rPr lang="en-US" dirty="0" smtClean="0"/>
              <a:t>[3] F. </a:t>
            </a:r>
            <a:r>
              <a:rPr lang="en-US" dirty="0" err="1" smtClean="0"/>
              <a:t>Silveira</a:t>
            </a:r>
            <a:r>
              <a:rPr lang="en-US" dirty="0" smtClean="0"/>
              <a:t>, “A gm/Id Based Methodology for the Design of CMOS Analog Circuits and Its Application to the Synthesis of a Silicon-on-Insulator </a:t>
            </a:r>
            <a:r>
              <a:rPr lang="en-US" dirty="0" err="1" smtClean="0"/>
              <a:t>Micropower</a:t>
            </a:r>
            <a:r>
              <a:rPr lang="en-US" dirty="0" smtClean="0"/>
              <a:t> OTA, IEEE J. Solid-State, VOL 31, NO 9. Sep, 1996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2. Design Summary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 Simulation and Analytical Results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4. Conclusions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[1] Introduction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1. Statement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the problem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Designing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fully differential OTA to meet the required spec</a:t>
            </a:r>
          </a:p>
          <a:p>
            <a:pPr>
              <a:buFontTx/>
              <a:buChar char="-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2. Main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Low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Vdd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: Overdrive Voltage Budget Issue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45nm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technology : Biasing issue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Large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GBW product 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[1] Introduction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9558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3. General approach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Characterize the device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Select a topology based on the required spec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Bias and Size accordingly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Tune the circuit for better performance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[2] Design Summary -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19" y="1846263"/>
            <a:ext cx="8381488" cy="402272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2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[2] Design Summary – </a:t>
            </a:r>
            <a:r>
              <a:rPr lang="en-US" sz="4400" dirty="0" smtClean="0"/>
              <a:t>DC operating points(1)</a:t>
            </a:r>
            <a:endParaRPr lang="en-US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71" y="1737360"/>
            <a:ext cx="4365545" cy="4651678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[2] Design Summary – </a:t>
            </a:r>
            <a:r>
              <a:rPr lang="en-US" sz="4400" dirty="0" smtClean="0"/>
              <a:t>DC operating points(2)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73" y="1737360"/>
            <a:ext cx="6195154" cy="4668124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[2] Design Summary </a:t>
            </a:r>
            <a:r>
              <a:rPr lang="en-US" dirty="0" smtClean="0"/>
              <a:t>– Device Sizing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225257"/>
              </p:ext>
            </p:extLst>
          </p:nvPr>
        </p:nvGraphicFramePr>
        <p:xfrm>
          <a:off x="692515" y="1881431"/>
          <a:ext cx="10719900" cy="4273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650"/>
                <a:gridCol w="1786650"/>
                <a:gridCol w="1786650"/>
                <a:gridCol w="1786650"/>
                <a:gridCol w="1786650"/>
                <a:gridCol w="1786650"/>
              </a:tblGrid>
              <a:tr h="48558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Transistors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W/L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Transistors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W/L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Transistors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W/L</a:t>
                      </a:r>
                      <a:endParaRPr lang="en-US" sz="2400" dirty="0"/>
                    </a:p>
                  </a:txBody>
                  <a:tcPr/>
                </a:tc>
              </a:tr>
              <a:tr h="8740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166.8u/180n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45u/210n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1.5u/200n</a:t>
                      </a:r>
                      <a:endParaRPr lang="en-US" sz="2400" dirty="0"/>
                    </a:p>
                  </a:txBody>
                  <a:tcPr/>
                </a:tc>
              </a:tr>
              <a:tr h="48558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60u/45n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23.38u/45n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7.586u/180n</a:t>
                      </a:r>
                      <a:endParaRPr lang="en-US" sz="2400" dirty="0"/>
                    </a:p>
                  </a:txBody>
                  <a:tcPr/>
                </a:tc>
              </a:tr>
              <a:tr h="48558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166.8u/180n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23.38u/45n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8.65u/180n</a:t>
                      </a:r>
                      <a:endParaRPr lang="en-US" sz="2400" dirty="0"/>
                    </a:p>
                  </a:txBody>
                  <a:tcPr/>
                </a:tc>
              </a:tr>
              <a:tr h="48558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60u/45n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100u/45n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8.65u/180n</a:t>
                      </a:r>
                      <a:endParaRPr lang="en-US" sz="2400" dirty="0"/>
                    </a:p>
                  </a:txBody>
                  <a:tcPr/>
                </a:tc>
              </a:tr>
              <a:tr h="48558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3.252u/45n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1.5u/200n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6.47u/180n</a:t>
                      </a:r>
                      <a:endParaRPr lang="en-US" sz="2400" dirty="0"/>
                    </a:p>
                  </a:txBody>
                  <a:tcPr/>
                </a:tc>
              </a:tr>
              <a:tr h="48558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45u/210n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22u/200n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6.47u/180n</a:t>
                      </a:r>
                      <a:endParaRPr lang="en-US" sz="2400" dirty="0"/>
                    </a:p>
                  </a:txBody>
                  <a:tcPr/>
                </a:tc>
              </a:tr>
              <a:tr h="48558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3.252u/45n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22u/200n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YOUNGSEOK LEE       EE536a Final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DA0D-049A-4C24-8128-8776C2A4E8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2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</TotalTime>
  <Words>664</Words>
  <Application>Microsoft Office PowerPoint</Application>
  <PresentationFormat>Widescreen</PresentationFormat>
  <Paragraphs>181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Retrospect</vt:lpstr>
      <vt:lpstr>Operational Transconductance Amplifier (OTA) in 45nm CMOS</vt:lpstr>
      <vt:lpstr>Remark</vt:lpstr>
      <vt:lpstr>Outline</vt:lpstr>
      <vt:lpstr>[1] Introduction - 1</vt:lpstr>
      <vt:lpstr>[1] Introduction - 2</vt:lpstr>
      <vt:lpstr>[2] Design Summary - Overview</vt:lpstr>
      <vt:lpstr>[2] Design Summary – DC operating points(1)</vt:lpstr>
      <vt:lpstr>[2] Design Summary – DC operating points(2)</vt:lpstr>
      <vt:lpstr>[2] Design Summary – Device Sizing</vt:lpstr>
      <vt:lpstr>PowerPoint Presentation</vt:lpstr>
      <vt:lpstr>[3] Simulation Result – Closed loop gain 58 dB</vt:lpstr>
      <vt:lpstr>[3] Phase Margin – Closed ; 72dB</vt:lpstr>
      <vt:lpstr>[3] Gain Margin – Closed ; 16dB</vt:lpstr>
      <vt:lpstr>[3] First Stage : Gain 23dB, Fu=7.5GHz</vt:lpstr>
      <vt:lpstr>[3] Second Stage : Gain 37dB, Fu=3.6GHz</vt:lpstr>
      <vt:lpstr>[3] CMFB Small-Signal Response</vt:lpstr>
      <vt:lpstr>[3] Performance Summary</vt:lpstr>
      <vt:lpstr>[4] Conclusions (1)</vt:lpstr>
      <vt:lpstr>[4] Conclusions (2)</vt:lpstr>
      <vt:lpstr>References</vt:lpstr>
    </vt:vector>
  </TitlesOfParts>
  <Company>University of Southern California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Transconductance Amplifier (OTA) in 45nm CMOS</dc:title>
  <dc:creator>youngseo</dc:creator>
  <cp:lastModifiedBy>youngseo</cp:lastModifiedBy>
  <cp:revision>23</cp:revision>
  <dcterms:created xsi:type="dcterms:W3CDTF">2015-04-27T12:42:40Z</dcterms:created>
  <dcterms:modified xsi:type="dcterms:W3CDTF">2015-04-27T14:54:36Z</dcterms:modified>
</cp:coreProperties>
</file>