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3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7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E2D5-80F2-4AC4-8A24-1840A46B461E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5FE9D-5AC9-4404-8884-4A0724E5E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FE9D-5AC9-4404-8884-4A0724E5EE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8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在无锁算法中，线程必须保持数据结构在任何时候都处在一致性状态，这样，任何数量的线程失败都不会阻止其他线程的继续进行</a:t>
            </a:r>
            <a:endParaRPr lang="en-US" altLang="zh-CN" dirty="0"/>
          </a:p>
          <a:p>
            <a:r>
              <a:rPr lang="zh-CN" altLang="en-US" dirty="0"/>
              <a:t>无锁算法只要保证线程的持久化操作是按照发生的顺序来进行的，那么无论崩溃发生在什么时间，重启后都可以恢复操作的执行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5FE9D-5AC9-4404-8884-4A0724E5EE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5CFF5-8CDB-45FC-BC68-A529C3077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9EC90-35F4-4735-B6A4-24BD1ACE6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285C6-6298-4DF8-9DAD-FDBF4CAC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B453C-B25C-4B94-8A07-842EACC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8F3C-3773-4340-B566-AA252FA6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6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5DF54-D5F5-4BA2-A6E0-F4AEE784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78C10-74ED-4AAB-9E28-42FF59CE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511D8-9AAA-4951-8D0A-F2746530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1FC4-EB2D-424D-B83B-463B0FC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F8115-4649-4604-8BB2-158F389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4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F9594-1619-4232-B1F7-26901C1BD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D28856-528E-4F77-8D8A-8819720C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C615D-8DC1-4EC9-9B94-250889E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66E81-BE4E-46A3-981C-A35D0F91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610F3-3658-4AA6-A8A2-14F62290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262D4-5285-4720-B4D4-D652F71B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55083-AF93-40DF-A8AB-74BE8C77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89601-D651-4953-A3A8-288C1C3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4222-3382-4A7C-9B10-5C49A34A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C2153-95FD-480D-9EAF-D8DFAEDC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C8190-7F9B-4F5B-8454-99012F19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513A-EEA6-4C60-8E3F-49B3824B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32677-4F01-4C39-AAA7-CBAE56A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E9CBC-7529-4023-8F68-11BC1646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196BB-30F0-436E-B9D8-E81AF326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2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D19E1-D795-44F7-B4B8-E038B33F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814E-4432-47E4-ABA2-9CBFEB75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364F0-64A2-4E47-9E79-4DF2087C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541DD-2EDE-4B8C-88CD-512F7F8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B17AD-A02A-4EB1-8827-3306192D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E31DC-82B0-43A0-AC6E-975E8DFF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5CB5-29D2-4DB1-91BA-3C29E88E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63C5A-C880-4172-8DAC-E4DF478C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0CFE3-F4FB-4E21-A62C-FE18C560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85B8F-FF1C-4A73-B2B3-4EF5B790A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427615-5A29-4F26-A180-F9F9F91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E6461-4424-4BA5-A500-D2E01F0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F7CCC-AA04-49BB-9A41-EB2E96BA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EDAFCF-47D6-40E2-96E9-D83A78A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6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0FFB0-540F-48BE-96EE-3BCC8438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ECE655-BC2E-4EBB-AC31-8E26C592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AF1068-08B7-49E4-8F92-7D40B183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6E5E8B-37BC-46A1-B4A9-CC360BB5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88946-BBEC-45F6-B793-EFA8CCB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FF8F2-F80A-4825-94FC-984F12D3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7ED18-7EA0-4BD4-9440-3E0D4187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1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85EF-C290-4827-8518-95FC3EAD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2D40-D926-4269-9AC7-B0AC24CC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06EA4-1810-4E8C-9360-FECC92B5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860D4-8BE7-48CC-AB82-3524AF10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F1626-4926-4BAF-92B3-13B500DE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389DD-0396-4F24-960A-03D2FA17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6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2762-9B4F-4CCF-B10E-5BB70D8A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6228AF-94B4-4ABD-A749-0C8841C3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E8766-4FEE-42D6-9712-59EE814F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EF059-57D8-4FB0-9BEF-3FB63A30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2DFD1-E461-4D33-80BE-D57D0EFA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BE7A6-FE74-4126-A24B-35FE009D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F5AD3-BA61-49BB-88D4-4B9D2527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67874-79C1-4335-9D6B-56521BBF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D120C-3F1C-4755-AEC0-9DFE55B7F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30D3-3194-4552-A11A-BDFC3E39B669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ABAAE-C4F0-47C5-B2D4-F35ABCCB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BD022-F276-4CF6-BE15-2B4E23B94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33F2-D792-4C16-899E-02A5EC827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7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BAB392-5143-427A-9872-5F7380C20F60}"/>
              </a:ext>
            </a:extLst>
          </p:cNvPr>
          <p:cNvSpPr/>
          <p:nvPr/>
        </p:nvSpPr>
        <p:spPr>
          <a:xfrm>
            <a:off x="804202" y="1566952"/>
            <a:ext cx="1058359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i="0" u="none" strike="noStrike" baseline="0" dirty="0">
                <a:latin typeface="GillSans-SemiBold"/>
              </a:rPr>
              <a:t>Log-free concurrent data structures</a:t>
            </a:r>
          </a:p>
          <a:p>
            <a:endParaRPr lang="en-US" altLang="zh-CN" sz="5400" b="1" i="0" u="none" strike="noStrike" baseline="0" dirty="0">
              <a:latin typeface="GillSans-SemiBold"/>
            </a:endParaRPr>
          </a:p>
          <a:p>
            <a:r>
              <a:rPr lang="en-US" altLang="zh-CN" sz="3200" b="0" i="0" u="none" strike="noStrike" baseline="0" dirty="0">
                <a:latin typeface="GillSansMT"/>
              </a:rPr>
              <a:t>Tudor David </a:t>
            </a:r>
            <a:r>
              <a:rPr lang="en-US" altLang="zh-CN" sz="2800" dirty="0">
                <a:latin typeface="GillSansMT"/>
              </a:rPr>
              <a:t>(IBM Research, Zurich)</a:t>
            </a:r>
          </a:p>
          <a:p>
            <a:r>
              <a:rPr lang="en-US" altLang="zh-CN" sz="3200" b="0" i="0" u="none" strike="noStrike" baseline="0" dirty="0">
                <a:latin typeface="GillSansMT"/>
              </a:rPr>
              <a:t>Aleksandar </a:t>
            </a:r>
            <a:r>
              <a:rPr lang="en-US" altLang="zh-CN" sz="3200" b="0" i="0" u="none" strike="noStrike" baseline="0" dirty="0" err="1">
                <a:latin typeface="GillSansMT"/>
              </a:rPr>
              <a:t>Dragojevic</a:t>
            </a:r>
            <a:r>
              <a:rPr lang="en-US" altLang="zh-CN" sz="3200" b="0" i="0" u="none" strike="noStrike" baseline="0" dirty="0">
                <a:latin typeface="GillSansMT"/>
              </a:rPr>
              <a:t> </a:t>
            </a:r>
            <a:r>
              <a:rPr lang="en-US" altLang="zh-CN" sz="2800" dirty="0">
                <a:latin typeface="GillSansMT"/>
              </a:rPr>
              <a:t>(Microsoft Research, Cambridge)</a:t>
            </a:r>
          </a:p>
          <a:p>
            <a:r>
              <a:rPr lang="en-US" altLang="zh-CN" sz="3200" b="0" i="0" u="none" strike="noStrike" baseline="0" dirty="0">
                <a:latin typeface="GillSansMT"/>
              </a:rPr>
              <a:t>Rachid </a:t>
            </a:r>
            <a:r>
              <a:rPr lang="en-US" altLang="zh-CN" sz="3200" b="0" i="0" u="none" strike="noStrike" baseline="0" dirty="0" err="1">
                <a:latin typeface="GillSansMT"/>
              </a:rPr>
              <a:t>Guerraoui</a:t>
            </a:r>
            <a:r>
              <a:rPr lang="en-US" altLang="zh-CN" sz="3200" b="0" i="0" u="none" strike="noStrike" baseline="0" dirty="0">
                <a:latin typeface="GillSansMT"/>
              </a:rPr>
              <a:t> </a:t>
            </a:r>
            <a:r>
              <a:rPr lang="en-US" altLang="zh-CN" sz="2800" dirty="0">
                <a:latin typeface="GillSansMT"/>
              </a:rPr>
              <a:t>(EPFL)</a:t>
            </a:r>
          </a:p>
          <a:p>
            <a:r>
              <a:rPr lang="en-US" altLang="zh-CN" sz="3200" b="0" i="0" u="none" strike="noStrike" baseline="0" dirty="0">
                <a:latin typeface="GillSansMT"/>
              </a:rPr>
              <a:t>Igor </a:t>
            </a:r>
            <a:r>
              <a:rPr lang="en-US" altLang="zh-CN" sz="3200" b="0" i="0" u="none" strike="noStrike" baseline="0" dirty="0" err="1">
                <a:latin typeface="GillSansMT"/>
              </a:rPr>
              <a:t>Zablotchi</a:t>
            </a:r>
            <a:r>
              <a:rPr lang="en-US" altLang="zh-CN" sz="3200" b="0" i="0" u="none" strike="noStrike" baseline="0" dirty="0">
                <a:latin typeface="GillSansMT"/>
              </a:rPr>
              <a:t> </a:t>
            </a:r>
            <a:r>
              <a:rPr lang="en-US" altLang="zh-CN" sz="2800" dirty="0">
                <a:latin typeface="GillSansMT"/>
              </a:rPr>
              <a:t>(EPFL)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5AA43E-FAC5-40EE-8713-CA9424A96539}"/>
              </a:ext>
            </a:extLst>
          </p:cNvPr>
          <p:cNvSpPr txBox="1"/>
          <p:nvPr/>
        </p:nvSpPr>
        <p:spPr>
          <a:xfrm>
            <a:off x="8883748" y="5767754"/>
            <a:ext cx="250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李文超</a:t>
            </a:r>
            <a:r>
              <a:rPr lang="en-US" altLang="zh-CN" sz="2000" dirty="0"/>
              <a:t> M201873327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789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79DBA6-DD33-431C-84CD-D6FDC5BD3248}"/>
              </a:ext>
            </a:extLst>
          </p:cNvPr>
          <p:cNvSpPr txBox="1"/>
          <p:nvPr/>
        </p:nvSpPr>
        <p:spPr>
          <a:xfrm>
            <a:off x="1262744" y="817443"/>
            <a:ext cx="9158513" cy="456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Link-and-persist: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在执行操作前，必须将操作的所有直接依赖关系持久化写入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当一个改变节点状态的链接更新操作运行时，链接的更新操作通常原子性地完成，但有一个标记来表明状态改变未必持久化了，然后跟新操作将修改后的链接持久化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如果另外一个依赖于被标记的链接操作发生，在更新线程持久化未完成并未移除标记前，第二个操作会自己完成这些步骤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746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79DBA6-DD33-431C-84CD-D6FDC5BD3248}"/>
              </a:ext>
            </a:extLst>
          </p:cNvPr>
          <p:cNvSpPr txBox="1"/>
          <p:nvPr/>
        </p:nvSpPr>
        <p:spPr>
          <a:xfrm>
            <a:off x="1262744" y="817443"/>
            <a:ext cx="9158513" cy="289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Link-and-persist: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每个操作在返回前都将</a:t>
            </a:r>
            <a:r>
              <a:rPr lang="en-US" altLang="zh-CN" sz="2400" dirty="0"/>
              <a:t>update</a:t>
            </a:r>
            <a:r>
              <a:rPr lang="zh-CN" altLang="en-US" sz="2400" dirty="0"/>
              <a:t>持久化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所有的操作在改变状态前都确保其依赖的其他操作都完成了持久化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8414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D7358B-B439-43F6-8DC4-98776140F3D6}"/>
              </a:ext>
            </a:extLst>
          </p:cNvPr>
          <p:cNvSpPr txBox="1"/>
          <p:nvPr/>
        </p:nvSpPr>
        <p:spPr>
          <a:xfrm>
            <a:off x="1306286" y="754743"/>
            <a:ext cx="87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Defer persist links</a:t>
            </a:r>
            <a:r>
              <a:rPr lang="zh-CN" altLang="en-US" sz="2800" b="1" dirty="0">
                <a:solidFill>
                  <a:srgbClr val="C00000"/>
                </a:solidFill>
              </a:rPr>
              <a:t>：</a:t>
            </a:r>
            <a:r>
              <a:rPr lang="en-US" altLang="zh-CN" sz="2800" b="1" dirty="0">
                <a:solidFill>
                  <a:srgbClr val="C00000"/>
                </a:solidFill>
              </a:rPr>
              <a:t>the Link Cache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D4CF2C-D1B8-484D-8CBE-6B840A30FC14}"/>
              </a:ext>
            </a:extLst>
          </p:cNvPr>
          <p:cNvSpPr/>
          <p:nvPr/>
        </p:nvSpPr>
        <p:spPr>
          <a:xfrm>
            <a:off x="1306285" y="1277963"/>
            <a:ext cx="8795657" cy="225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GillSans"/>
              </a:rPr>
              <a:t>一个链接只有在某个操作依赖于它的时候才需要被持久化</a:t>
            </a:r>
            <a:endParaRPr lang="en-US" altLang="zh-CN" sz="2400" dirty="0">
              <a:solidFill>
                <a:srgbClr val="000000"/>
              </a:solidFill>
              <a:latin typeface="Gill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GillSans"/>
              </a:rPr>
              <a:t>将所有未完成持久化的链接存储在一个快速的并发缓存中</a:t>
            </a:r>
            <a:endParaRPr lang="en-US" altLang="zh-CN" sz="2400" dirty="0">
              <a:solidFill>
                <a:srgbClr val="000000"/>
              </a:solidFill>
              <a:latin typeface="Gill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GillSans"/>
              </a:rPr>
              <a:t>当一个操作直接依赖于缓存中的一个连接时：</a:t>
            </a:r>
            <a:endParaRPr lang="en-US" altLang="zh-CN" sz="2400" dirty="0">
              <a:solidFill>
                <a:srgbClr val="000000"/>
              </a:solidFill>
              <a:latin typeface="GillSan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10000"/>
                </a:solidFill>
                <a:latin typeface="GillSans"/>
              </a:rPr>
              <a:t>     </a:t>
            </a:r>
            <a:r>
              <a:rPr lang="zh-CN" altLang="en-US" sz="2400" dirty="0">
                <a:solidFill>
                  <a:srgbClr val="C10000"/>
                </a:solidFill>
                <a:latin typeface="GillSans"/>
              </a:rPr>
              <a:t>将所有缓存中的链接批处理</a:t>
            </a:r>
            <a:r>
              <a:rPr lang="en-US" altLang="zh-CN" sz="2400" dirty="0">
                <a:solidFill>
                  <a:srgbClr val="C10000"/>
                </a:solidFill>
                <a:latin typeface="GillSans"/>
              </a:rPr>
              <a:t>Write-back</a:t>
            </a:r>
            <a:r>
              <a:rPr lang="zh-CN" altLang="en-US" sz="2400" dirty="0">
                <a:solidFill>
                  <a:srgbClr val="C10000"/>
                </a:solidFill>
                <a:latin typeface="GillSans"/>
              </a:rPr>
              <a:t>（并清空缓存）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10B72-C70B-49D1-8B15-593894C6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95" y="4053018"/>
            <a:ext cx="2438095" cy="24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3AAE63-C3AD-4197-83C5-9CF2AD8B8C9F}"/>
              </a:ext>
            </a:extLst>
          </p:cNvPr>
          <p:cNvSpPr txBox="1"/>
          <p:nvPr/>
        </p:nvSpPr>
        <p:spPr>
          <a:xfrm>
            <a:off x="1828800" y="3831771"/>
            <a:ext cx="174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Insert(x)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44A011-9EE8-44EC-9338-937E37A94EF1}"/>
              </a:ext>
            </a:extLst>
          </p:cNvPr>
          <p:cNvCxnSpPr>
            <a:cxnSpLocks/>
          </p:cNvCxnSpPr>
          <p:nvPr/>
        </p:nvCxnSpPr>
        <p:spPr>
          <a:xfrm>
            <a:off x="3105830" y="4053018"/>
            <a:ext cx="4085545" cy="80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EEC30A-7278-4189-926C-4ED2F5A36781}"/>
              </a:ext>
            </a:extLst>
          </p:cNvPr>
          <p:cNvGrpSpPr/>
          <p:nvPr/>
        </p:nvGrpSpPr>
        <p:grpSpPr>
          <a:xfrm>
            <a:off x="2245255" y="4943475"/>
            <a:ext cx="4946120" cy="431038"/>
            <a:chOff x="2245255" y="4943475"/>
            <a:chExt cx="4946120" cy="43103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B82B1C4-896B-45DB-B68B-9E9AF061549B}"/>
                </a:ext>
              </a:extLst>
            </p:cNvPr>
            <p:cNvSpPr txBox="1"/>
            <p:nvPr/>
          </p:nvSpPr>
          <p:spPr>
            <a:xfrm>
              <a:off x="2245255" y="5005181"/>
              <a:ext cx="8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Read(x)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BA568D0-3049-491E-B39D-3F0648B58CF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3105830" y="4943475"/>
              <a:ext cx="4085545" cy="24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1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236FEB-96EA-477F-8024-9DEF903B389D}"/>
              </a:ext>
            </a:extLst>
          </p:cNvPr>
          <p:cNvSpPr txBox="1"/>
          <p:nvPr/>
        </p:nvSpPr>
        <p:spPr>
          <a:xfrm>
            <a:off x="1079500" y="635000"/>
            <a:ext cx="95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</a:rPr>
              <a:t>NV-epochs:Memory</a:t>
            </a:r>
            <a:r>
              <a:rPr lang="en-US" altLang="zh-CN" sz="2800" b="1" dirty="0">
                <a:solidFill>
                  <a:srgbClr val="C00000"/>
                </a:solidFill>
              </a:rPr>
              <a:t> allocation and reclamation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4A3E4-FE09-4DED-AD9C-E51877F5B9B3}"/>
              </a:ext>
            </a:extLst>
          </p:cNvPr>
          <p:cNvSpPr txBox="1"/>
          <p:nvPr/>
        </p:nvSpPr>
        <p:spPr>
          <a:xfrm>
            <a:off x="1193800" y="1435100"/>
            <a:ext cx="746760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内存泄露：数据的内存已分配，但没有链接指向它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产生场景：插入和删除过程中发生故障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基于日志的方法：在分配内存和链接前或者断开链接和</a:t>
            </a:r>
            <a:r>
              <a:rPr lang="en-US" altLang="zh-CN" sz="2400" dirty="0"/>
              <a:t>free</a:t>
            </a:r>
            <a:r>
              <a:rPr lang="zh-CN" altLang="en-US" sz="2400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3146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236FEB-96EA-477F-8024-9DEF903B389D}"/>
              </a:ext>
            </a:extLst>
          </p:cNvPr>
          <p:cNvSpPr txBox="1"/>
          <p:nvPr/>
        </p:nvSpPr>
        <p:spPr>
          <a:xfrm>
            <a:off x="1079500" y="635000"/>
            <a:ext cx="95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</a:rPr>
              <a:t>NV-epochs:Memory</a:t>
            </a:r>
            <a:r>
              <a:rPr lang="en-US" altLang="zh-CN" sz="2800" b="1" dirty="0">
                <a:solidFill>
                  <a:srgbClr val="C00000"/>
                </a:solidFill>
              </a:rPr>
              <a:t> allocation and reclamation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E3FC77-AACA-47C7-8FA8-4745AD3C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3" y="1343285"/>
            <a:ext cx="1053333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236FEB-96EA-477F-8024-9DEF903B389D}"/>
              </a:ext>
            </a:extLst>
          </p:cNvPr>
          <p:cNvSpPr txBox="1"/>
          <p:nvPr/>
        </p:nvSpPr>
        <p:spPr>
          <a:xfrm>
            <a:off x="1079500" y="635000"/>
            <a:ext cx="956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</a:rPr>
              <a:t>NV-epochs:Memory</a:t>
            </a:r>
            <a:r>
              <a:rPr lang="en-US" altLang="zh-CN" sz="2800" b="1" dirty="0">
                <a:solidFill>
                  <a:srgbClr val="C00000"/>
                </a:solidFill>
              </a:rPr>
              <a:t> allocation and reclamation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4A3E4-FE09-4DED-AD9C-E51877F5B9B3}"/>
              </a:ext>
            </a:extLst>
          </p:cNvPr>
          <p:cNvSpPr txBox="1"/>
          <p:nvPr/>
        </p:nvSpPr>
        <p:spPr>
          <a:xfrm>
            <a:off x="1193800" y="1435100"/>
            <a:ext cx="746760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内存泄露：数据的内存已分配，但没有链接指向它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产生场景：插入和删除过程中发生故障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基于日志的方法：在分配内存和链接前或者断开链接和</a:t>
            </a:r>
            <a:r>
              <a:rPr lang="en-US" altLang="zh-CN" sz="2400" dirty="0"/>
              <a:t>free</a:t>
            </a:r>
            <a:r>
              <a:rPr lang="zh-CN" altLang="en-US" sz="2400" dirty="0"/>
              <a:t>前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粗粒度的活跃内存区域跟踪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恢复时，需要保证不存在无链接有分配的节点</a:t>
            </a:r>
          </a:p>
        </p:txBody>
      </p:sp>
    </p:spTree>
    <p:extLst>
      <p:ext uri="{BB962C8B-B14F-4D97-AF65-F5344CB8AC3E}">
        <p14:creationId xmlns:p14="http://schemas.microsoft.com/office/powerpoint/2010/main" val="392494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BDAC74-BD08-4655-8673-8AF1D54EC87F}"/>
              </a:ext>
            </a:extLst>
          </p:cNvPr>
          <p:cNvSpPr txBox="1"/>
          <p:nvPr/>
        </p:nvSpPr>
        <p:spPr>
          <a:xfrm>
            <a:off x="1003300" y="419100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D0F319-CBD9-4C56-8C6D-B05B3B1D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1567095"/>
            <a:ext cx="8847619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BDAC74-BD08-4655-8673-8AF1D54EC87F}"/>
              </a:ext>
            </a:extLst>
          </p:cNvPr>
          <p:cNvSpPr txBox="1"/>
          <p:nvPr/>
        </p:nvSpPr>
        <p:spPr>
          <a:xfrm>
            <a:off x="1003300" y="419100"/>
            <a:ext cx="816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实验结果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BD3A5B-7EA0-445A-BC19-485FB932D4E2}"/>
              </a:ext>
            </a:extLst>
          </p:cNvPr>
          <p:cNvGrpSpPr/>
          <p:nvPr/>
        </p:nvGrpSpPr>
        <p:grpSpPr>
          <a:xfrm>
            <a:off x="1167337" y="1526274"/>
            <a:ext cx="9361773" cy="2867926"/>
            <a:chOff x="1167337" y="1285097"/>
            <a:chExt cx="9361773" cy="28679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706EC21-DFD0-4221-941E-FFDA0CF5F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48036"/>
            <a:stretch/>
          </p:blipFill>
          <p:spPr>
            <a:xfrm>
              <a:off x="1167337" y="1285097"/>
              <a:ext cx="6326473" cy="286792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21EBD88-D66D-4BA9-84A2-FBC7D9F0C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069"/>
            <a:stretch/>
          </p:blipFill>
          <p:spPr>
            <a:xfrm>
              <a:off x="7493810" y="1285097"/>
              <a:ext cx="3035300" cy="2867925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637E7C1-2218-4479-B4C6-518CD3455D55}"/>
              </a:ext>
            </a:extLst>
          </p:cNvPr>
          <p:cNvSpPr txBox="1"/>
          <p:nvPr/>
        </p:nvSpPr>
        <p:spPr>
          <a:xfrm>
            <a:off x="1167337" y="4759710"/>
            <a:ext cx="9538763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始终比基于日志的数据结构快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对于中小型数据结构优势更为明显</a:t>
            </a:r>
          </a:p>
        </p:txBody>
      </p:sp>
    </p:spTree>
    <p:extLst>
      <p:ext uri="{BB962C8B-B14F-4D97-AF65-F5344CB8AC3E}">
        <p14:creationId xmlns:p14="http://schemas.microsoft.com/office/powerpoint/2010/main" val="305317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A4AA89-F3D8-4BC9-BF27-48582A6EEA27}"/>
              </a:ext>
            </a:extLst>
          </p:cNvPr>
          <p:cNvSpPr txBox="1"/>
          <p:nvPr/>
        </p:nvSpPr>
        <p:spPr>
          <a:xfrm>
            <a:off x="3549747" y="2921168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Q&amp;D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5831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FC0612-6BA8-4F72-B2E6-C379C7293008}"/>
              </a:ext>
            </a:extLst>
          </p:cNvPr>
          <p:cNvSpPr txBox="1"/>
          <p:nvPr/>
        </p:nvSpPr>
        <p:spPr>
          <a:xfrm>
            <a:off x="3324664" y="3044279"/>
            <a:ext cx="554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Thanks</a:t>
            </a:r>
            <a:r>
              <a:rPr lang="zh-CN" altLang="en-US" sz="44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9601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45E529-84E2-439A-9E6B-13ACC0AF14D7}"/>
              </a:ext>
            </a:extLst>
          </p:cNvPr>
          <p:cNvSpPr/>
          <p:nvPr/>
        </p:nvSpPr>
        <p:spPr>
          <a:xfrm>
            <a:off x="549577" y="557404"/>
            <a:ext cx="11092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GillSans-SemiBold"/>
              </a:rPr>
              <a:t>In-memory data structures – at the core of many systems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6420C-C9E4-4B86-9FF6-1FECC54B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" y="1203735"/>
            <a:ext cx="10887457" cy="46245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A92EE5-6A72-4DAD-83D1-A6F5A4F1680C}"/>
              </a:ext>
            </a:extLst>
          </p:cNvPr>
          <p:cNvSpPr txBox="1"/>
          <p:nvPr/>
        </p:nvSpPr>
        <p:spPr>
          <a:xfrm>
            <a:off x="971139" y="5682400"/>
            <a:ext cx="1004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数据结构的性能对于系统行为非常重要</a:t>
            </a:r>
          </a:p>
        </p:txBody>
      </p:sp>
    </p:spTree>
    <p:extLst>
      <p:ext uri="{BB962C8B-B14F-4D97-AF65-F5344CB8AC3E}">
        <p14:creationId xmlns:p14="http://schemas.microsoft.com/office/powerpoint/2010/main" val="142342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3F434F-EE6E-439E-8401-24288CEC52B5}"/>
              </a:ext>
            </a:extLst>
          </p:cNvPr>
          <p:cNvSpPr txBox="1"/>
          <p:nvPr/>
        </p:nvSpPr>
        <p:spPr>
          <a:xfrm>
            <a:off x="1505243" y="817003"/>
            <a:ext cx="6682154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一个理想的数据结构具有的特征：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Fast	</a:t>
            </a:r>
            <a:r>
              <a:rPr lang="zh-CN" altLang="en-US" sz="2800" b="1" dirty="0"/>
              <a:t>快速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scalable	</a:t>
            </a:r>
            <a:r>
              <a:rPr lang="zh-CN" altLang="en-US" sz="2800" b="1" dirty="0"/>
              <a:t>可扩展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C00000"/>
                </a:solidFill>
              </a:rPr>
              <a:t>durable	</a:t>
            </a:r>
            <a:r>
              <a:rPr lang="zh-CN" altLang="en-US" sz="2800" b="1" dirty="0">
                <a:solidFill>
                  <a:srgbClr val="C00000"/>
                </a:solidFill>
              </a:rPr>
              <a:t>持久化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E91B6D-6F53-42E2-B45A-41BF2E8C9FDA}"/>
              </a:ext>
            </a:extLst>
          </p:cNvPr>
          <p:cNvSpPr txBox="1"/>
          <p:nvPr/>
        </p:nvSpPr>
        <p:spPr>
          <a:xfrm>
            <a:off x="1505243" y="3429000"/>
            <a:ext cx="8581292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我们怎么保证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性能</a:t>
            </a:r>
            <a:r>
              <a:rPr lang="en-US" altLang="zh-CN" sz="2800" b="1" dirty="0">
                <a:solidFill>
                  <a:srgbClr val="C00000"/>
                </a:solidFill>
              </a:rPr>
              <a:t>+</a:t>
            </a:r>
            <a:r>
              <a:rPr lang="zh-CN" altLang="en-US" sz="2800" b="1" dirty="0">
                <a:solidFill>
                  <a:srgbClr val="C00000"/>
                </a:solidFill>
              </a:rPr>
              <a:t>一致的持久化状态</a:t>
            </a:r>
            <a:r>
              <a:rPr lang="zh-CN" altLang="en-US" sz="2800" b="1" dirty="0"/>
              <a:t>？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15EEC4-8E5E-4BC1-8657-159AC9A82C65}"/>
              </a:ext>
            </a:extLst>
          </p:cNvPr>
          <p:cNvSpPr txBox="1"/>
          <p:nvPr/>
        </p:nvSpPr>
        <p:spPr>
          <a:xfrm>
            <a:off x="1706880" y="970669"/>
            <a:ext cx="877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NV-RAM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Non-Volatile RAM </a:t>
            </a:r>
            <a:r>
              <a:rPr lang="zh-CN" altLang="en-US" sz="2800" b="1" dirty="0"/>
              <a:t>非易失随机访问存储器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80E2-813D-4A22-A760-5CA2F08B8759}"/>
              </a:ext>
            </a:extLst>
          </p:cNvPr>
          <p:cNvSpPr txBox="1"/>
          <p:nvPr/>
        </p:nvSpPr>
        <p:spPr>
          <a:xfrm>
            <a:off x="1828800" y="1871003"/>
            <a:ext cx="552860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非易失性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可持久化 </a:t>
            </a:r>
            <a:r>
              <a:rPr lang="en-US" altLang="zh-CN" sz="2400" b="1" dirty="0"/>
              <a:t>Durable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字节寻址 </a:t>
            </a:r>
            <a:r>
              <a:rPr lang="en-US" altLang="zh-CN" sz="2400" b="1" dirty="0"/>
              <a:t>Byte-addressable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延迟 </a:t>
            </a:r>
            <a:r>
              <a:rPr lang="en-US" altLang="zh-CN" sz="2400" b="1" dirty="0"/>
              <a:t>Latencies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存储密度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比</a:t>
            </a:r>
            <a:r>
              <a:rPr lang="en-US" altLang="zh-CN" sz="2400" b="1" dirty="0"/>
              <a:t>DRAM</a:t>
            </a:r>
            <a:r>
              <a:rPr lang="zh-CN" altLang="en-US" sz="2400" b="1" dirty="0"/>
              <a:t>更高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7FFE231-D394-4CE3-9238-F16AE2FAFDB5}"/>
              </a:ext>
            </a:extLst>
          </p:cNvPr>
          <p:cNvSpPr/>
          <p:nvPr/>
        </p:nvSpPr>
        <p:spPr>
          <a:xfrm>
            <a:off x="6096000" y="2590456"/>
            <a:ext cx="224642" cy="830362"/>
          </a:xfrm>
          <a:prstGeom prst="rightBrace">
            <a:avLst>
              <a:gd name="adj1" fmla="val 4785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86F0C1-4298-40B4-BF9D-17B2B2E304E4}"/>
              </a:ext>
            </a:extLst>
          </p:cNvPr>
          <p:cNvSpPr/>
          <p:nvPr/>
        </p:nvSpPr>
        <p:spPr>
          <a:xfrm>
            <a:off x="6338228" y="2791324"/>
            <a:ext cx="366054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FD60AC-CA76-496D-BB32-BF558E824D85}"/>
              </a:ext>
            </a:extLst>
          </p:cNvPr>
          <p:cNvSpPr txBox="1"/>
          <p:nvPr/>
        </p:nvSpPr>
        <p:spPr>
          <a:xfrm>
            <a:off x="6521255" y="2598003"/>
            <a:ext cx="357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与</a:t>
            </a:r>
            <a:r>
              <a:rPr lang="en-US" altLang="zh-CN" sz="2400" b="1" dirty="0"/>
              <a:t>DRAM</a:t>
            </a:r>
            <a:r>
              <a:rPr lang="zh-CN" altLang="en-US" sz="2400" b="1" dirty="0"/>
              <a:t>相匹</a:t>
            </a:r>
            <a:endParaRPr lang="en-US" altLang="zh-CN" sz="2400" b="1" dirty="0"/>
          </a:p>
          <a:p>
            <a:pPr algn="dist"/>
            <a:r>
              <a:rPr lang="en-US" altLang="zh-CN" sz="2400" b="1" dirty="0"/>
              <a:t>comparable with DRAM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1C626-BBD5-44F5-9EF6-247910B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9" y="4349321"/>
            <a:ext cx="1055238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F21841-AF65-4128-9437-E669097E76DF}"/>
              </a:ext>
            </a:extLst>
          </p:cNvPr>
          <p:cNvSpPr txBox="1"/>
          <p:nvPr/>
        </p:nvSpPr>
        <p:spPr>
          <a:xfrm>
            <a:off x="1341120" y="886265"/>
            <a:ext cx="9509760" cy="110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现代软件系统使用</a:t>
            </a:r>
            <a:r>
              <a:rPr lang="en-US" altLang="zh-CN" sz="2800" b="1" dirty="0"/>
              <a:t>NVRAM</a:t>
            </a:r>
            <a:r>
              <a:rPr lang="zh-CN" altLang="en-US" sz="2800" b="1" dirty="0"/>
              <a:t>的一个重要部分</a:t>
            </a:r>
            <a:endParaRPr lang="en-US" altLang="zh-CN" sz="2800" b="1" dirty="0"/>
          </a:p>
          <a:p>
            <a:pPr algn="r">
              <a:lnSpc>
                <a:spcPct val="150000"/>
              </a:lnSpc>
            </a:pPr>
            <a:r>
              <a:rPr lang="en-US" altLang="zh-CN" sz="2800" b="1" dirty="0"/>
              <a:t>——</a:t>
            </a:r>
            <a:r>
              <a:rPr lang="zh-CN" altLang="en-US" sz="2800" b="1" dirty="0"/>
              <a:t>并发数据结构 </a:t>
            </a:r>
            <a:r>
              <a:rPr lang="en-US" altLang="zh-CN" sz="2800" b="1" dirty="0"/>
              <a:t>Concurrent Data Structure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C93C46-E5B9-40C3-887C-0E54675D4023}"/>
              </a:ext>
            </a:extLst>
          </p:cNvPr>
          <p:cNvSpPr txBox="1"/>
          <p:nvPr/>
        </p:nvSpPr>
        <p:spPr>
          <a:xfrm>
            <a:off x="1631851" y="2588455"/>
            <a:ext cx="7554351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b="1" dirty="0"/>
              <a:t>发生了瞬时故障（如电源故障）后能恢复故障前已完成的操作状态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b="1" dirty="0"/>
              <a:t>性能和可扩展性类似与在</a:t>
            </a:r>
            <a:r>
              <a:rPr lang="en-US" altLang="zh-CN" sz="2400" b="1" dirty="0"/>
              <a:t>DRAM</a:t>
            </a:r>
            <a:r>
              <a:rPr lang="zh-CN" altLang="en-US" sz="2400" b="1" dirty="0"/>
              <a:t>中相对应的设计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BD1D7C-1CD1-4EA6-91C6-FA04A606E387}"/>
              </a:ext>
            </a:extLst>
          </p:cNvPr>
          <p:cNvSpPr txBox="1"/>
          <p:nvPr/>
        </p:nvSpPr>
        <p:spPr>
          <a:xfrm>
            <a:off x="1631851" y="4541279"/>
            <a:ext cx="9073663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寄存器和缓冲中的数据结构是不持久化的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程序不控制缓存行从缓存中转移到</a:t>
            </a:r>
            <a:r>
              <a:rPr lang="en-US" altLang="zh-CN" sz="2000" b="1" dirty="0">
                <a:solidFill>
                  <a:srgbClr val="C00000"/>
                </a:solidFill>
              </a:rPr>
              <a:t>NVRAM</a:t>
            </a:r>
            <a:r>
              <a:rPr lang="zh-CN" altLang="en-US" sz="2000" b="1" dirty="0">
                <a:solidFill>
                  <a:srgbClr val="C00000"/>
                </a:solidFill>
              </a:rPr>
              <a:t>的顺序，为了保证顺序，需要执行开销昂贵的同步操作</a:t>
            </a:r>
          </a:p>
        </p:txBody>
      </p:sp>
    </p:spTree>
    <p:extLst>
      <p:ext uri="{BB962C8B-B14F-4D97-AF65-F5344CB8AC3E}">
        <p14:creationId xmlns:p14="http://schemas.microsoft.com/office/powerpoint/2010/main" val="229946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E6B0A1-6986-491F-98F4-2565364A1DB7}"/>
              </a:ext>
            </a:extLst>
          </p:cNvPr>
          <p:cNvSpPr/>
          <p:nvPr/>
        </p:nvSpPr>
        <p:spPr>
          <a:xfrm>
            <a:off x="2413966" y="571470"/>
            <a:ext cx="7364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GillSans-SemiBold"/>
              </a:rPr>
              <a:t>Persistent, fast and correct software – not trivial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C4ECF5-3D32-477C-9EBD-5AEC8B619BBE}"/>
              </a:ext>
            </a:extLst>
          </p:cNvPr>
          <p:cNvSpPr/>
          <p:nvPr/>
        </p:nvSpPr>
        <p:spPr>
          <a:xfrm>
            <a:off x="987081" y="1567269"/>
            <a:ext cx="4123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CourierNewPSMT"/>
                <a:cs typeface="CourierNewPSMT"/>
              </a:rPr>
              <a:t>1: mark memory as allocated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2: initialize memory</a:t>
            </a:r>
          </a:p>
          <a:p>
            <a:r>
              <a:rPr lang="en-US" altLang="zh-CN" kern="0" dirty="0">
                <a:latin typeface="CourierNewPSMT"/>
                <a:cs typeface="CourierNewPSMT"/>
              </a:rPr>
              <a:t>3: change link of node 1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4: change link of node 2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5: done = 1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AE5C3-3587-4576-AC09-FDD1512D8B95}"/>
              </a:ext>
            </a:extLst>
          </p:cNvPr>
          <p:cNvSpPr/>
          <p:nvPr/>
        </p:nvSpPr>
        <p:spPr>
          <a:xfrm>
            <a:off x="987081" y="1567269"/>
            <a:ext cx="41238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CourierNewPSMT"/>
                <a:cs typeface="CourierNewPSMT"/>
              </a:rPr>
              <a:t>1: mark memory as allocated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2: </a:t>
            </a:r>
            <a:r>
              <a:rPr lang="en-US" altLang="zh-CN" b="1" kern="0" dirty="0">
                <a:latin typeface="CourierNewPS-BoldMT"/>
                <a:cs typeface="CourierNewPS-BoldMT"/>
              </a:rPr>
              <a:t>persist allocation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3: initialize memory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4: </a:t>
            </a:r>
            <a:r>
              <a:rPr lang="en-US" altLang="zh-CN" b="1" kern="0" dirty="0">
                <a:latin typeface="CourierNewPS-BoldMT"/>
                <a:cs typeface="CourierNewPS-BoldMT"/>
              </a:rPr>
              <a:t>persist memory content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5: change link of node 1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6: </a:t>
            </a:r>
            <a:r>
              <a:rPr lang="en-US" altLang="zh-CN" b="1" kern="0" dirty="0">
                <a:latin typeface="CourierNewPS-BoldMT"/>
                <a:cs typeface="CourierNewPS-BoldMT"/>
              </a:rPr>
              <a:t>persist new link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7: change link of node 2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urierNewPSMT"/>
                <a:cs typeface="CourierNewPSMT"/>
              </a:rPr>
              <a:t>8: </a:t>
            </a:r>
            <a:r>
              <a:rPr lang="en-US" altLang="zh-CN" b="1" kern="0" dirty="0">
                <a:latin typeface="CourierNewPS-BoldMT"/>
                <a:cs typeface="CourierNewPS-BoldMT"/>
              </a:rPr>
              <a:t>persist modified link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latin typeface="CourierNewPSMT"/>
                <a:cs typeface="CourierNewPSMT"/>
              </a:rPr>
              <a:t>9: done = 1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80FE6-3B33-4BF1-8590-17B6FF03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06" y="1412746"/>
            <a:ext cx="4123809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E6B0A1-6986-491F-98F4-2565364A1DB7}"/>
              </a:ext>
            </a:extLst>
          </p:cNvPr>
          <p:cNvSpPr/>
          <p:nvPr/>
        </p:nvSpPr>
        <p:spPr>
          <a:xfrm>
            <a:off x="2413966" y="250263"/>
            <a:ext cx="7364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GillSans-SemiBold"/>
              </a:rPr>
              <a:t>Persistent, fast and correct software – not trivial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C4ECF5-3D32-477C-9EBD-5AEC8B619BBE}"/>
              </a:ext>
            </a:extLst>
          </p:cNvPr>
          <p:cNvSpPr/>
          <p:nvPr/>
        </p:nvSpPr>
        <p:spPr>
          <a:xfrm>
            <a:off x="987081" y="763462"/>
            <a:ext cx="3521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 mark memory as allocated </a:t>
            </a:r>
          </a:p>
          <a:p>
            <a:r>
              <a:rPr lang="en-US" altLang="zh-CN" dirty="0"/>
              <a:t>2: </a:t>
            </a:r>
            <a:r>
              <a:rPr lang="en-US" altLang="zh-CN" b="1" dirty="0"/>
              <a:t>persist allocation</a:t>
            </a:r>
          </a:p>
          <a:p>
            <a:r>
              <a:rPr lang="en-US" altLang="zh-CN" dirty="0"/>
              <a:t>3: initialize memory</a:t>
            </a:r>
          </a:p>
          <a:p>
            <a:r>
              <a:rPr lang="en-US" altLang="zh-CN" dirty="0"/>
              <a:t>4: </a:t>
            </a:r>
            <a:r>
              <a:rPr lang="en-US" altLang="zh-CN" b="1" dirty="0"/>
              <a:t>persist memory content	</a:t>
            </a:r>
          </a:p>
          <a:p>
            <a:r>
              <a:rPr lang="en-US" altLang="zh-CN" dirty="0"/>
              <a:t>5: change link of node 1</a:t>
            </a:r>
          </a:p>
          <a:p>
            <a:r>
              <a:rPr lang="en-US" altLang="zh-CN" dirty="0"/>
              <a:t>6: </a:t>
            </a:r>
            <a:r>
              <a:rPr lang="en-US" altLang="zh-CN" b="1" dirty="0"/>
              <a:t>persist new link</a:t>
            </a:r>
          </a:p>
          <a:p>
            <a:r>
              <a:rPr lang="en-US" altLang="zh-CN" dirty="0"/>
              <a:t>7: change link of node 2</a:t>
            </a:r>
          </a:p>
          <a:p>
            <a:r>
              <a:rPr lang="en-US" altLang="zh-CN" dirty="0"/>
              <a:t>8: </a:t>
            </a:r>
            <a:r>
              <a:rPr lang="en-US" altLang="zh-CN" b="1" dirty="0"/>
              <a:t>persist modified link</a:t>
            </a:r>
          </a:p>
          <a:p>
            <a:r>
              <a:rPr lang="en-US" altLang="zh-CN" dirty="0"/>
              <a:t>9: done = 1</a:t>
            </a:r>
            <a:endParaRPr lang="zh-CN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AE5C3-3587-4576-AC09-FDD1512D8B95}"/>
              </a:ext>
            </a:extLst>
          </p:cNvPr>
          <p:cNvSpPr/>
          <p:nvPr/>
        </p:nvSpPr>
        <p:spPr>
          <a:xfrm>
            <a:off x="987081" y="763462"/>
            <a:ext cx="47533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1:</a:t>
            </a:r>
            <a:r>
              <a:rPr lang="en-US" altLang="zh-CN" b="1" dirty="0"/>
              <a:t> log[0] = starting transaction X</a:t>
            </a:r>
            <a:endParaRPr lang="zh-CN" altLang="zh-CN" dirty="0"/>
          </a:p>
          <a:p>
            <a:r>
              <a:rPr lang="en-US" altLang="zh-CN" dirty="0"/>
              <a:t>2:</a:t>
            </a:r>
            <a:r>
              <a:rPr lang="en-US" altLang="zh-CN" b="1" dirty="0"/>
              <a:t> persist log[0]</a:t>
            </a:r>
            <a:endParaRPr lang="zh-CN" altLang="zh-CN" dirty="0"/>
          </a:p>
          <a:p>
            <a:r>
              <a:rPr lang="en-US" altLang="zh-CN" dirty="0"/>
              <a:t>3: </a:t>
            </a:r>
            <a:r>
              <a:rPr lang="en-US" altLang="zh-CN" b="1" dirty="0"/>
              <a:t>log[1] = allocating a node at address A</a:t>
            </a:r>
            <a:endParaRPr lang="zh-CN" altLang="zh-CN" dirty="0"/>
          </a:p>
          <a:p>
            <a:r>
              <a:rPr lang="en-US" altLang="zh-CN" dirty="0"/>
              <a:t>4: </a:t>
            </a:r>
            <a:r>
              <a:rPr lang="en-US" altLang="zh-CN" b="1" dirty="0"/>
              <a:t>persist log[1]</a:t>
            </a:r>
            <a:endParaRPr lang="zh-CN" altLang="zh-CN" dirty="0"/>
          </a:p>
          <a:p>
            <a:r>
              <a:rPr lang="en-US" altLang="zh-CN" dirty="0"/>
              <a:t>5: mark memory as allocated</a:t>
            </a:r>
            <a:endParaRPr lang="zh-CN" altLang="zh-CN" dirty="0"/>
          </a:p>
          <a:p>
            <a:r>
              <a:rPr lang="en-US" altLang="zh-CN" dirty="0"/>
              <a:t>6: </a:t>
            </a:r>
            <a:r>
              <a:rPr lang="en-US" altLang="zh-CN" b="1" dirty="0"/>
              <a:t>persist allocation</a:t>
            </a:r>
            <a:endParaRPr lang="zh-CN" altLang="zh-CN" dirty="0"/>
          </a:p>
          <a:p>
            <a:r>
              <a:rPr lang="en-US" altLang="zh-CN" dirty="0"/>
              <a:t>7: initialize memory</a:t>
            </a:r>
            <a:endParaRPr lang="zh-CN" altLang="zh-CN" dirty="0"/>
          </a:p>
          <a:p>
            <a:r>
              <a:rPr lang="en-US" altLang="zh-CN" dirty="0"/>
              <a:t>8: </a:t>
            </a:r>
            <a:r>
              <a:rPr lang="en-US" altLang="zh-CN" b="1" dirty="0"/>
              <a:t>persist </a:t>
            </a:r>
            <a:r>
              <a:rPr lang="en-US" altLang="zh-CN" dirty="0"/>
              <a:t>memory content</a:t>
            </a:r>
            <a:endParaRPr lang="zh-CN" altLang="zh-CN" dirty="0"/>
          </a:p>
          <a:p>
            <a:r>
              <a:rPr lang="en-US" altLang="zh-CN" dirty="0"/>
              <a:t>9: </a:t>
            </a:r>
            <a:r>
              <a:rPr lang="en-US" altLang="zh-CN" b="1" dirty="0"/>
              <a:t>log[2] = previous value of link</a:t>
            </a:r>
            <a:endParaRPr lang="zh-CN" altLang="zh-CN" dirty="0"/>
          </a:p>
          <a:p>
            <a:r>
              <a:rPr lang="en-US" altLang="zh-CN" dirty="0"/>
              <a:t>10:</a:t>
            </a:r>
            <a:r>
              <a:rPr lang="en-US" altLang="zh-CN" b="1" dirty="0"/>
              <a:t>persist log[2]</a:t>
            </a:r>
            <a:endParaRPr lang="zh-CN" altLang="zh-CN" dirty="0"/>
          </a:p>
          <a:p>
            <a:r>
              <a:rPr lang="en-US" altLang="zh-CN" dirty="0"/>
              <a:t>11:change link 1</a:t>
            </a:r>
            <a:endParaRPr lang="zh-CN" altLang="zh-CN" dirty="0"/>
          </a:p>
          <a:p>
            <a:r>
              <a:rPr lang="en-US" altLang="zh-CN" dirty="0"/>
              <a:t>12:</a:t>
            </a:r>
            <a:r>
              <a:rPr lang="en-US" altLang="zh-CN" b="1" dirty="0"/>
              <a:t>persist modified link</a:t>
            </a:r>
            <a:endParaRPr lang="zh-CN" altLang="zh-CN" b="1" dirty="0"/>
          </a:p>
          <a:p>
            <a:r>
              <a:rPr lang="en-US" altLang="zh-CN" dirty="0"/>
              <a:t>13:</a:t>
            </a:r>
            <a:r>
              <a:rPr lang="en-US" altLang="zh-CN" b="1" dirty="0"/>
              <a:t>log[3] = previous value of link</a:t>
            </a:r>
            <a:endParaRPr lang="zh-CN" altLang="zh-CN" dirty="0"/>
          </a:p>
          <a:p>
            <a:r>
              <a:rPr lang="en-US" altLang="zh-CN" dirty="0"/>
              <a:t>14:</a:t>
            </a:r>
            <a:r>
              <a:rPr lang="en-US" altLang="zh-CN" b="1" dirty="0"/>
              <a:t>persist log[3]</a:t>
            </a:r>
            <a:endParaRPr lang="zh-CN" altLang="zh-CN" dirty="0"/>
          </a:p>
          <a:p>
            <a:r>
              <a:rPr lang="en-US" altLang="zh-CN" dirty="0"/>
              <a:t>15:change link 2</a:t>
            </a:r>
            <a:endParaRPr lang="zh-CN" altLang="zh-CN" dirty="0"/>
          </a:p>
          <a:p>
            <a:r>
              <a:rPr lang="en-US" altLang="zh-CN" dirty="0"/>
              <a:t>16:</a:t>
            </a:r>
            <a:r>
              <a:rPr lang="en-US" altLang="zh-CN" b="1" dirty="0"/>
              <a:t>persist modified link</a:t>
            </a:r>
            <a:endParaRPr lang="zh-CN" altLang="zh-CN" b="1" dirty="0"/>
          </a:p>
          <a:p>
            <a:r>
              <a:rPr lang="en-US" altLang="zh-CN" dirty="0"/>
              <a:t>17:done = 1</a:t>
            </a:r>
            <a:endParaRPr lang="zh-CN" altLang="zh-CN" dirty="0"/>
          </a:p>
          <a:p>
            <a:r>
              <a:rPr lang="en-US" altLang="zh-CN" dirty="0"/>
              <a:t>18:</a:t>
            </a:r>
            <a:r>
              <a:rPr lang="en-US" altLang="zh-CN" b="1" dirty="0"/>
              <a:t>persist done</a:t>
            </a:r>
            <a:endParaRPr lang="zh-CN" altLang="zh-CN" dirty="0"/>
          </a:p>
          <a:p>
            <a:r>
              <a:rPr lang="en-US" altLang="zh-CN" dirty="0"/>
              <a:t>19:</a:t>
            </a:r>
            <a:r>
              <a:rPr lang="en-US" altLang="zh-CN" b="1" dirty="0"/>
              <a:t>mark transaction X as finished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8DFC08-080D-40CF-B832-C2EB63AB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73483"/>
            <a:ext cx="4038095" cy="48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E9BAC8-A535-40A3-A79D-7AA59A5937BD}"/>
              </a:ext>
            </a:extLst>
          </p:cNvPr>
          <p:cNvSpPr txBox="1"/>
          <p:nvPr/>
        </p:nvSpPr>
        <p:spPr>
          <a:xfrm>
            <a:off x="5289453" y="5853684"/>
            <a:ext cx="649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需要频繁地等待数据持久化</a:t>
            </a:r>
          </a:p>
        </p:txBody>
      </p:sp>
    </p:spTree>
    <p:extLst>
      <p:ext uri="{BB962C8B-B14F-4D97-AF65-F5344CB8AC3E}">
        <p14:creationId xmlns:p14="http://schemas.microsoft.com/office/powerpoint/2010/main" val="34632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D26EAD-1A0E-40C3-BE13-66A682FF2169}"/>
              </a:ext>
            </a:extLst>
          </p:cNvPr>
          <p:cNvSpPr txBox="1"/>
          <p:nvPr/>
        </p:nvSpPr>
        <p:spPr>
          <a:xfrm>
            <a:off x="1505243" y="745588"/>
            <a:ext cx="649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持久化延迟</a:t>
            </a:r>
            <a:r>
              <a:rPr lang="en-US" altLang="zh-CN" sz="2800" b="1" dirty="0"/>
              <a:t>&gt;&gt;</a:t>
            </a:r>
            <a:r>
              <a:rPr lang="zh-CN" altLang="en-US" sz="2800" b="1" dirty="0"/>
              <a:t>缓存延迟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231B7-2FF0-481B-AAED-4EB2C18F59DA}"/>
              </a:ext>
            </a:extLst>
          </p:cNvPr>
          <p:cNvSpPr txBox="1"/>
          <p:nvPr/>
        </p:nvSpPr>
        <p:spPr>
          <a:xfrm>
            <a:off x="1420836" y="1828800"/>
            <a:ext cx="799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提高性能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减小等待数据持久化的时间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8BF64D-0912-4369-ACE9-C61EAF1BC2B3}"/>
              </a:ext>
            </a:extLst>
          </p:cNvPr>
          <p:cNvSpPr txBox="1"/>
          <p:nvPr/>
        </p:nvSpPr>
        <p:spPr>
          <a:xfrm>
            <a:off x="1420836" y="2588455"/>
            <a:ext cx="7779435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基于日志的方法存在的问题：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在每个更新操作前都要对</a:t>
            </a:r>
            <a:r>
              <a:rPr lang="en-US" altLang="zh-CN" sz="2400" dirty="0"/>
              <a:t>log</a:t>
            </a:r>
            <a:r>
              <a:rPr lang="zh-CN" altLang="en-US" sz="2400" dirty="0"/>
              <a:t>发起</a:t>
            </a:r>
            <a:r>
              <a:rPr lang="en-US" altLang="zh-CN" sz="2400" dirty="0"/>
              <a:t>write-back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在每个更新都要等待</a:t>
            </a:r>
            <a:r>
              <a:rPr lang="en-US" altLang="zh-CN" sz="2400" dirty="0"/>
              <a:t>log</a:t>
            </a:r>
            <a:r>
              <a:rPr lang="zh-CN" altLang="en-US" sz="2400" dirty="0"/>
              <a:t>条目持久化完成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4FD369-5E88-4171-B37D-D49F4A597C56}"/>
              </a:ext>
            </a:extLst>
          </p:cNvPr>
          <p:cNvSpPr txBox="1"/>
          <p:nvPr/>
        </p:nvSpPr>
        <p:spPr>
          <a:xfrm>
            <a:off x="1420835" y="4455591"/>
            <a:ext cx="777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最小化日志和回写操作</a:t>
            </a:r>
          </a:p>
        </p:txBody>
      </p:sp>
    </p:spTree>
    <p:extLst>
      <p:ext uri="{BB962C8B-B14F-4D97-AF65-F5344CB8AC3E}">
        <p14:creationId xmlns:p14="http://schemas.microsoft.com/office/powerpoint/2010/main" val="37735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6F2A48-4FDA-437F-8C71-64FBCEF8DCF0}"/>
              </a:ext>
            </a:extLst>
          </p:cNvPr>
          <p:cNvSpPr txBox="1"/>
          <p:nvPr/>
        </p:nvSpPr>
        <p:spPr>
          <a:xfrm>
            <a:off x="984738" y="675249"/>
            <a:ext cx="651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三种快速的持久化数据结构技术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C2EA40-07D5-4EE3-8513-CAE1E3C846CB}"/>
              </a:ext>
            </a:extLst>
          </p:cNvPr>
          <p:cNvSpPr txBox="1"/>
          <p:nvPr/>
        </p:nvSpPr>
        <p:spPr>
          <a:xfrm>
            <a:off x="984738" y="1533379"/>
            <a:ext cx="9228407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1.Link-and-persist: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使用无锁</a:t>
            </a:r>
            <a:r>
              <a:rPr lang="en-US" altLang="zh-CN" sz="2400" dirty="0"/>
              <a:t>lock-free</a:t>
            </a:r>
            <a:r>
              <a:rPr lang="zh-CN" altLang="en-US" sz="2400" dirty="0"/>
              <a:t>的算法：数据时刻保持一致性状态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b="1" dirty="0"/>
              <a:t>⇒本质上不需要日志记录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2. Link cache: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缓存更新</a:t>
            </a:r>
            <a:r>
              <a:rPr lang="en-US" altLang="zh-CN" sz="2400" dirty="0"/>
              <a:t>Buffer updates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当一个更新需要被持久化时，批处理</a:t>
            </a:r>
            <a:r>
              <a:rPr lang="en-US" altLang="zh-CN" sz="2400" dirty="0"/>
              <a:t>write-back</a:t>
            </a:r>
            <a:r>
              <a:rPr lang="zh-CN" altLang="en-US" sz="2400" dirty="0"/>
              <a:t>操作；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3. NV-epochs: coarse-grain memory management: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跟踪活跃内存区域，不适用日志记录单个的分配；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3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940</Words>
  <Application>Microsoft Office PowerPoint</Application>
  <PresentationFormat>宽屏</PresentationFormat>
  <Paragraphs>127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CourierNewPS-BoldMT</vt:lpstr>
      <vt:lpstr>CourierNewPSMT</vt:lpstr>
      <vt:lpstr>GillSans</vt:lpstr>
      <vt:lpstr>GillSansMT</vt:lpstr>
      <vt:lpstr>GillSans-SemiBold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liwc</dc:creator>
  <cp:lastModifiedBy>liwc</cp:lastModifiedBy>
  <cp:revision>29</cp:revision>
  <dcterms:created xsi:type="dcterms:W3CDTF">2018-10-14T08:19:03Z</dcterms:created>
  <dcterms:modified xsi:type="dcterms:W3CDTF">2018-10-18T05:29:44Z</dcterms:modified>
</cp:coreProperties>
</file>