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9" r:id="rId2"/>
    <p:sldId id="266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272" r:id="rId23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522" y="66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E8A47-3D46-4DC9-AB0D-52AB6CF44A06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9571-4ED6-4C81-B95F-91FC05788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0257" y="1743761"/>
            <a:ext cx="1027146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dirty="0">
                <a:latin typeface="+mn-ea"/>
                <a:cs typeface="Times New Roman" panose="02020603050405020304" pitchFamily="18" charset="0"/>
              </a:rPr>
              <a:t>On </a:t>
            </a:r>
            <a:r>
              <a:rPr lang="en-US" altLang="zh-CN" sz="4400" dirty="0" err="1">
                <a:latin typeface="+mn-ea"/>
                <a:cs typeface="Times New Roman" panose="02020603050405020304" pitchFamily="18" charset="0"/>
              </a:rPr>
              <a:t>Smartery</a:t>
            </a:r>
            <a:r>
              <a:rPr lang="en-US" altLang="zh-CN" sz="4400" dirty="0">
                <a:latin typeface="+mn-ea"/>
                <a:cs typeface="Times New Roman" panose="02020603050405020304" pitchFamily="18" charset="0"/>
              </a:rPr>
              <a:t> Routing: For Distributed</a:t>
            </a:r>
          </a:p>
          <a:p>
            <a:pPr algn="ctr"/>
            <a:r>
              <a:rPr lang="en-US" altLang="zh-CN" sz="4400" dirty="0" err="1">
                <a:latin typeface="+mn-ea"/>
                <a:cs typeface="Times New Roman" panose="02020603050405020304" pitchFamily="18" charset="0"/>
              </a:rPr>
              <a:t>Grapherying</a:t>
            </a:r>
            <a:r>
              <a:rPr lang="en-US" altLang="zh-CN" sz="4400" dirty="0">
                <a:latin typeface="+mn-ea"/>
                <a:cs typeface="Times New Roman" panose="02020603050405020304" pitchFamily="18" charset="0"/>
              </a:rPr>
              <a:t> with Decoupled Storage</a:t>
            </a:r>
            <a:endParaRPr lang="en-US" altLang="zh-CN" sz="44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16273" y="3593819"/>
            <a:ext cx="2683933" cy="58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报告人：</a:t>
            </a:r>
            <a:r>
              <a:rPr lang="zh-CN" altLang="en-US" sz="2800" dirty="0">
                <a:solidFill>
                  <a:schemeClr val="tx1"/>
                </a:solidFill>
              </a:rPr>
              <a:t>马鲁帅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05871" y="4449723"/>
            <a:ext cx="4580237" cy="58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学号</a:t>
            </a:r>
            <a:r>
              <a:rPr lang="zh-CN" altLang="en-US" sz="2800" dirty="0" smtClean="0">
                <a:solidFill>
                  <a:schemeClr val="tx1"/>
                </a:solidFill>
              </a:rPr>
              <a:t>：</a:t>
            </a:r>
            <a:r>
              <a:rPr lang="en-US" altLang="zh-CN" sz="2800" dirty="0" smtClean="0">
                <a:solidFill>
                  <a:schemeClr val="tx1"/>
                </a:solidFill>
              </a:rPr>
              <a:t>M201873218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81232" y="1013253"/>
            <a:ext cx="116153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71340" y="283797"/>
            <a:ext cx="1154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for Smart Query Routing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3487" y="1275008"/>
            <a:ext cx="623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利用缓存中的数据</a:t>
            </a:r>
            <a:endParaRPr lang="zh-CN" altLang="en-US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3487" y="1903947"/>
            <a:ext cx="623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  <a:cs typeface="Times New Roman" panose="02020603050405020304" pitchFamily="18" charset="0"/>
              </a:rPr>
              <a:t>平衡负载</a:t>
            </a:r>
            <a:endParaRPr lang="zh-CN" altLang="en-US" sz="28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3486" y="2554371"/>
            <a:ext cx="623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  <a:cs typeface="Times New Roman" panose="02020603050405020304" pitchFamily="18" charset="0"/>
              </a:rPr>
              <a:t>快速进行路由选择（时间</a:t>
            </a:r>
            <a:r>
              <a:rPr lang="en-US" altLang="zh-CN" sz="2800" dirty="0" smtClean="0">
                <a:latin typeface="+mj-ea"/>
                <a:ea typeface="+mj-ea"/>
                <a:cs typeface="Times New Roman" panose="02020603050405020304" pitchFamily="18" charset="0"/>
              </a:rPr>
              <a:t>&lt;O(n)</a:t>
            </a:r>
            <a:r>
              <a:rPr lang="zh-CN" altLang="en-US" sz="2800" dirty="0" smtClean="0">
                <a:latin typeface="+mj-ea"/>
                <a:ea typeface="+mj-ea"/>
                <a:cs typeface="Times New Roman" panose="02020603050405020304" pitchFamily="18" charset="0"/>
              </a:rPr>
              <a:t>）</a:t>
            </a:r>
            <a:endParaRPr lang="zh-CN" altLang="en-US" sz="28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869" y="1096379"/>
            <a:ext cx="5094715" cy="54899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3485" y="3257956"/>
            <a:ext cx="623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  <a:cs typeface="Times New Roman" panose="02020603050405020304" pitchFamily="18" charset="0"/>
              </a:rPr>
              <a:t>减少路由器中的存储容量小</a:t>
            </a:r>
            <a:endParaRPr lang="zh-CN" altLang="en-US" sz="28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05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81232" y="1013253"/>
            <a:ext cx="116153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71340" y="283797"/>
            <a:ext cx="1154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Smart Query Routing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25541" y="1408657"/>
            <a:ext cx="623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  <a:cs typeface="Times New Roman" panose="02020603050405020304" pitchFamily="18" charset="0"/>
              </a:rPr>
              <a:t>要</a:t>
            </a:r>
            <a:r>
              <a:rPr lang="zh-CN" altLang="en-US" sz="2800" dirty="0" smtClean="0">
                <a:latin typeface="+mn-ea"/>
                <a:cs typeface="Times New Roman" panose="02020603050405020304" pitchFamily="18" charset="0"/>
              </a:rPr>
              <a:t>实现的目的冲突</a:t>
            </a:r>
            <a:endParaRPr lang="zh-CN" altLang="en-US" sz="28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869" y="1096379"/>
            <a:ext cx="5094715" cy="54899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37170" y="2127225"/>
            <a:ext cx="6233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  <a:cs typeface="Times New Roman" panose="02020603050405020304" pitchFamily="18" charset="0"/>
              </a:rPr>
              <a:t>为了更好的利用缓存，我们将所有的查询请求发送到一个处理器（假如没有缓存置换出去），这会导致负载不平衡</a:t>
            </a:r>
            <a:endParaRPr lang="zh-CN" altLang="en-US" sz="20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59195" y="1408657"/>
            <a:ext cx="591500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37170" y="3749027"/>
            <a:ext cx="6233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  <a:cs typeface="Times New Roman" panose="02020603050405020304" pitchFamily="18" charset="0"/>
              </a:rPr>
              <a:t>路由器需要探测每个处理器中缓存的内容，但是会造成更大的网络延迟，所以路由器要进行“推理”，判断哪个处理器的缓存中最有可能包含查询的数据</a:t>
            </a:r>
            <a:endParaRPr lang="zh-CN" altLang="en-US" sz="20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26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3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81232" y="1013253"/>
            <a:ext cx="116153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71340" y="283797"/>
            <a:ext cx="1154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Smart Query Routing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711" y="1893289"/>
            <a:ext cx="2552381" cy="2990476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34851" y="1326524"/>
            <a:ext cx="7263684" cy="50742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98490" y="1622738"/>
            <a:ext cx="6065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Topology-Aware Locality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5915" y="2125014"/>
            <a:ext cx="6065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相邻节点的查询要发往同一处理器，我们可以自行定义</a:t>
            </a:r>
            <a:r>
              <a:rPr lang="en-US" altLang="zh-CN" dirty="0" smtClean="0"/>
              <a:t>h-hop</a:t>
            </a:r>
            <a:r>
              <a:rPr lang="zh-CN" altLang="en-US" dirty="0" smtClean="0"/>
              <a:t>内的节点为相邻节点</a:t>
            </a:r>
            <a:endParaRPr lang="zh-CN" altLang="en-US" dirty="0"/>
          </a:p>
        </p:txBody>
      </p:sp>
      <p:sp>
        <p:nvSpPr>
          <p:cNvPr id="14" name="七角星 13"/>
          <p:cNvSpPr/>
          <p:nvPr/>
        </p:nvSpPr>
        <p:spPr>
          <a:xfrm>
            <a:off x="637503" y="2147603"/>
            <a:ext cx="321973" cy="325141"/>
          </a:xfrm>
          <a:prstGeom prst="star7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闪电形 14"/>
          <p:cNvSpPr/>
          <p:nvPr/>
        </p:nvSpPr>
        <p:spPr>
          <a:xfrm>
            <a:off x="656821" y="3214472"/>
            <a:ext cx="283336" cy="481765"/>
          </a:xfrm>
          <a:prstGeom prst="lightningBol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65915" y="3214472"/>
            <a:ext cx="5705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但是路由器在不知道整个图的拓扑情况，怎么知道哪几个点是相邻的？</a:t>
            </a:r>
            <a:endParaRPr lang="en-US" altLang="zh-CN" dirty="0" smtClean="0"/>
          </a:p>
        </p:txBody>
      </p:sp>
      <p:sp>
        <p:nvSpPr>
          <p:cNvPr id="18" name="文本框 17"/>
          <p:cNvSpPr txBox="1"/>
          <p:nvPr/>
        </p:nvSpPr>
        <p:spPr>
          <a:xfrm>
            <a:off x="1210614" y="4869191"/>
            <a:ext cx="4829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Landmark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embed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4" grpId="0" animBg="1"/>
      <p:bldP spid="15" grpId="0" animBg="1"/>
      <p:bldP spid="16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81232" y="1013253"/>
            <a:ext cx="116153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71340" y="283797"/>
            <a:ext cx="1154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for Smart Query Routing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3487" y="1275008"/>
            <a:ext cx="6233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Stealing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8802" y="2022584"/>
            <a:ext cx="83841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       </a:t>
            </a:r>
            <a:r>
              <a:rPr lang="zh-CN" altLang="en-US" sz="2800" dirty="0" smtClean="0">
                <a:latin typeface="+mn-ea"/>
                <a:cs typeface="Times New Roman" panose="02020603050405020304" pitchFamily="18" charset="0"/>
              </a:rPr>
              <a:t>我们在路由器上使用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</a:rPr>
              <a:t>query stealing</a:t>
            </a:r>
            <a:r>
              <a:rPr lang="zh-CN" altLang="en-US" sz="2800" dirty="0" smtClean="0">
                <a:latin typeface="+mn-ea"/>
                <a:cs typeface="Times New Roman" panose="02020603050405020304" pitchFamily="18" charset="0"/>
              </a:rPr>
              <a:t>策略，无论何时，如果一台处理器处于空闲状态并且没有请求发送给它，那么路由器会将一个</a:t>
            </a:r>
            <a:r>
              <a:rPr lang="zh-CN" altLang="en-US" sz="2800" dirty="0" smtClean="0">
                <a:latin typeface="+mn-ea"/>
                <a:cs typeface="Times New Roman" panose="02020603050405020304" pitchFamily="18" charset="0"/>
              </a:rPr>
              <a:t>排队中的请求发送给该处理器，</a:t>
            </a: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Query Stealing </a:t>
            </a:r>
            <a:r>
              <a:rPr lang="zh-CN" altLang="en-US" sz="2800" dirty="0">
                <a:latin typeface="+mn-ea"/>
                <a:cs typeface="Times New Roman" panose="02020603050405020304" pitchFamily="18" charset="0"/>
              </a:rPr>
              <a:t>尽可能的维护</a:t>
            </a: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Topology-Aware Locality</a:t>
            </a:r>
            <a:endParaRPr lang="zh-CN" altLang="en-US" sz="2800" dirty="0">
              <a:latin typeface="+mn-ea"/>
              <a:cs typeface="Times New Roman" panose="02020603050405020304" pitchFamily="18" charset="0"/>
            </a:endParaRPr>
          </a:p>
          <a:p>
            <a:endParaRPr lang="zh-CN" altLang="en-US" sz="20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58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81232" y="1013253"/>
            <a:ext cx="116153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71340" y="283797"/>
            <a:ext cx="1154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Routing-1: Landmark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3487" y="1275008"/>
            <a:ext cx="62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选择一小部分节点作为“地标”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3487" y="2058473"/>
            <a:ext cx="62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计算每个节点到“地标”的距离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3487" y="2841938"/>
            <a:ext cx="6349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将每个“地标”分配到处理器上：将每一个处理器分配给一个标记地标（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 landmark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），这些标记地标之间的距离尽可能的远，然后剩余的地标分配给处理器。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3487" y="4240956"/>
            <a:ext cx="6349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定义节点到处理器的距离为节点到任何地标的距离的最小值，由于每个地标都有所属的处理器，所以地标与节点之间的距离作为节点与处理器之间的距离。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3486" y="5639974"/>
            <a:ext cx="6774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距离信息存储在路由器中，所需空间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和查询时间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791718" y="1493949"/>
            <a:ext cx="3657600" cy="1931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03842" y="1996918"/>
            <a:ext cx="2833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如果两个节点都非常靠近同一个地标，那么这两个节点有可能距离非常近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0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81232" y="1013253"/>
            <a:ext cx="116153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71340" y="283797"/>
            <a:ext cx="1154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Routing-1: Landmark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3487" y="1275008"/>
            <a:ext cx="6233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路由器计算所有的处理器到该查询节点的距离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u,p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，选择距离最小的。路由时间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O(P)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791718" y="1493949"/>
            <a:ext cx="3657600" cy="1931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03842" y="1996918"/>
            <a:ext cx="2833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如果两个节点都非常靠近同一个地标，那么这两个节点有可能距离非常近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04" y="2321334"/>
            <a:ext cx="6006958" cy="13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8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81232" y="1013253"/>
            <a:ext cx="116153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71340" y="283797"/>
            <a:ext cx="1154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Routing-2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Embed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3487" y="1275008"/>
            <a:ext cx="62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给每个节点一个坐标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3487" y="2058473"/>
            <a:ext cx="6413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距离就不用跳数表示，用坐标的距离表示方法。这样表示的好处是在预处理阶段可以独立于图的拓扑结构。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416" y="1457891"/>
            <a:ext cx="4344816" cy="383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1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81232" y="1013253"/>
            <a:ext cx="116153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71340" y="283797"/>
            <a:ext cx="1154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Routing-2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Embed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3487" y="1275008"/>
            <a:ext cx="62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预估处理器中缓存中的内容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6366" y="3623792"/>
            <a:ext cx="6413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处理器的坐标我们用缓存中查询节点来表示，如上图，我们发现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的坐标与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有关。然后按照类似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landmark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的方法将查询发送到相应的处理器上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228" y="1457891"/>
            <a:ext cx="4344816" cy="38353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87" y="2141765"/>
            <a:ext cx="6709893" cy="101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81232" y="1013253"/>
            <a:ext cx="116153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71340" y="283797"/>
            <a:ext cx="1154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3487" y="1275008"/>
            <a:ext cx="8474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台服务器，每台服务器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配有</a:t>
            </a:r>
            <a:r>
              <a:rPr lang="en-US" altLang="zh-CN" sz="2000" dirty="0" smtClean="0"/>
              <a:t>2.4 </a:t>
            </a:r>
            <a:r>
              <a:rPr lang="en-US" altLang="zh-CN" sz="2000" dirty="0"/>
              <a:t>GHz Intel Xeon </a:t>
            </a:r>
            <a:r>
              <a:rPr lang="zh-CN" altLang="en-US" sz="2000" dirty="0"/>
              <a:t>处理器</a:t>
            </a:r>
            <a:r>
              <a:rPr lang="en-US" altLang="zh-CN" sz="2000" dirty="0" smtClean="0"/>
              <a:t>, </a:t>
            </a:r>
            <a:r>
              <a:rPr lang="en-US" altLang="zh-CN" sz="2000" dirty="0"/>
              <a:t>0 – 4GB cache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3487" y="1936872"/>
            <a:ext cx="8474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10Gbps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的网络接口，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40Gbps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infiniband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相连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3487" y="2598736"/>
            <a:ext cx="8474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台服务器，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台作为路由器，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台作为处理层，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台作为存储层（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RDMA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3486" y="3260600"/>
            <a:ext cx="8474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用邻接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表存图，节点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作为哈希时的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3487" y="3922464"/>
            <a:ext cx="8474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衡量算法的标准：查询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效率，吞吐量，缓存命中率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7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81232" y="1013253"/>
            <a:ext cx="116153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71340" y="283797"/>
            <a:ext cx="1202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with Varying Number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Query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809" y="1328524"/>
            <a:ext cx="8558197" cy="261900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043189" y="4224270"/>
            <a:ext cx="9607639" cy="146819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50509" y="4635200"/>
            <a:ext cx="8992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随着处理器的增加，</a:t>
            </a:r>
            <a:r>
              <a:rPr lang="en-US" altLang="zh-CN" dirty="0" smtClean="0">
                <a:latin typeface="+mn-ea"/>
              </a:rPr>
              <a:t>Embed</a:t>
            </a:r>
            <a:r>
              <a:rPr lang="zh-CN" altLang="en-US" dirty="0" smtClean="0">
                <a:latin typeface="+mn-ea"/>
              </a:rPr>
              <a:t>方式可以保持一定的缓存命中，吞吐量随着处理器的数量线性增加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521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19" y="314714"/>
            <a:ext cx="10904762" cy="622857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81232" y="1013253"/>
            <a:ext cx="116153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71340" y="283797"/>
            <a:ext cx="1154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Sizes</a:t>
            </a:r>
            <a:endParaRPr lang="en-US" altLang="zh-CN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82" y="1291439"/>
            <a:ext cx="11177688" cy="3409350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1138125" y="4842456"/>
            <a:ext cx="9607639" cy="146819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95703" y="5330330"/>
            <a:ext cx="960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</a:t>
            </a:r>
            <a:r>
              <a:rPr lang="zh-CN" altLang="en-US" sz="2400" dirty="0" smtClean="0"/>
              <a:t>同样的缓存下，</a:t>
            </a:r>
            <a:r>
              <a:rPr lang="en-US" altLang="zh-CN" sz="2400" dirty="0" smtClean="0"/>
              <a:t>Embed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Landmark</a:t>
            </a:r>
            <a:r>
              <a:rPr lang="zh-CN" altLang="en-US" sz="2400" dirty="0" smtClean="0"/>
              <a:t>两种方法都可以提高反应时间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942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25" y="193183"/>
            <a:ext cx="10200068" cy="645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55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3700" y="2360410"/>
            <a:ext cx="8604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/>
              <a:t>THANK </a:t>
            </a:r>
            <a:r>
              <a:rPr lang="en-US" altLang="zh-CN" sz="4800" b="1" dirty="0" smtClean="0"/>
              <a:t>YOU FOR </a:t>
            </a:r>
            <a:r>
              <a:rPr lang="en-US" altLang="zh-CN" sz="4800" b="1" dirty="0"/>
              <a:t>WATCHING</a:t>
            </a:r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902173" y="498263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81232" y="1359243"/>
            <a:ext cx="116153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71340" y="143818"/>
            <a:ext cx="11541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+mn-ea"/>
              </a:rPr>
              <a:t>背景：分布式图查询系统（</a:t>
            </a:r>
            <a:r>
              <a:rPr lang="en-US" altLang="zh-CN" sz="3600" b="1" dirty="0">
                <a:latin typeface="+mn-ea"/>
              </a:rPr>
              <a:t>D</a:t>
            </a:r>
            <a:r>
              <a:rPr lang="en-US" altLang="zh-CN" sz="3600" b="1" dirty="0" smtClean="0">
                <a:latin typeface="+mn-ea"/>
              </a:rPr>
              <a:t>istributed Graph </a:t>
            </a:r>
            <a:r>
              <a:rPr lang="en-US" altLang="zh-CN" sz="3600" b="1" dirty="0">
                <a:latin typeface="+mn-ea"/>
              </a:rPr>
              <a:t>Q</a:t>
            </a:r>
            <a:r>
              <a:rPr lang="en-US" altLang="zh-CN" sz="3600" b="1" dirty="0" smtClean="0">
                <a:latin typeface="+mn-ea"/>
              </a:rPr>
              <a:t>uerying Systems</a:t>
            </a:r>
            <a:r>
              <a:rPr lang="zh-CN" altLang="en-US" sz="3600" b="1" dirty="0" smtClean="0">
                <a:latin typeface="+mn-ea"/>
              </a:rPr>
              <a:t>）</a:t>
            </a:r>
            <a:endParaRPr lang="zh-CN" altLang="en-US" sz="3600" b="1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524" y="1483433"/>
            <a:ext cx="4990476" cy="439047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7178" y="1787370"/>
            <a:ext cx="3904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首先，我们对图进行划分，划分之后的每一部分分配一个处理器，查询应答由该处理器产生</a:t>
            </a: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870" y="5873909"/>
            <a:ext cx="7485714" cy="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5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81232" y="1359243"/>
            <a:ext cx="116153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71340" y="143818"/>
            <a:ext cx="11541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+mn-ea"/>
              </a:rPr>
              <a:t>背景：分布式图查询系统（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istributed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raph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uerying Systems</a:t>
            </a:r>
            <a:r>
              <a:rPr lang="zh-CN" altLang="en-US" sz="3600" b="1" dirty="0" smtClean="0">
                <a:latin typeface="+mn-ea"/>
              </a:rPr>
              <a:t>）</a:t>
            </a:r>
            <a:endParaRPr lang="zh-CN" altLang="en-US" sz="3600" b="1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524" y="1483433"/>
            <a:ext cx="4990476" cy="439047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7135" y="1556537"/>
            <a:ext cx="390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缺点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870" y="5873909"/>
            <a:ext cx="7485714" cy="80952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91048" y="2278313"/>
            <a:ext cx="428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固定路由表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95167" y="3707775"/>
            <a:ext cx="428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图的划分</a:t>
            </a:r>
            <a:endParaRPr lang="zh-CN" altLang="en-US" dirty="0"/>
          </a:p>
        </p:txBody>
      </p:sp>
      <p:sp>
        <p:nvSpPr>
          <p:cNvPr id="11" name="燕尾形箭头 10"/>
          <p:cNvSpPr/>
          <p:nvPr/>
        </p:nvSpPr>
        <p:spPr>
          <a:xfrm>
            <a:off x="914400" y="2311173"/>
            <a:ext cx="420130" cy="310747"/>
          </a:xfrm>
          <a:prstGeom prst="notch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燕尾形箭头 11"/>
          <p:cNvSpPr/>
          <p:nvPr/>
        </p:nvSpPr>
        <p:spPr>
          <a:xfrm>
            <a:off x="914400" y="3690486"/>
            <a:ext cx="420130" cy="310747"/>
          </a:xfrm>
          <a:prstGeom prst="notch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11427" y="2770482"/>
            <a:ext cx="5008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j-ea"/>
                <a:ea typeface="+mj-ea"/>
              </a:rPr>
              <a:t>由于每一个分区有一个固定的处理器来处理请求，多以路由器要维护一个静态路由表。这会导致灵活性下降，当节点增加</a:t>
            </a:r>
            <a:r>
              <a:rPr lang="en-US" altLang="zh-CN" sz="1600" dirty="0" smtClean="0">
                <a:latin typeface="+mj-ea"/>
                <a:ea typeface="+mj-ea"/>
              </a:rPr>
              <a:t>/</a:t>
            </a:r>
            <a:r>
              <a:rPr lang="zh-CN" altLang="en-US" sz="1600" dirty="0" smtClean="0">
                <a:latin typeface="+mj-ea"/>
                <a:ea typeface="+mj-ea"/>
              </a:rPr>
              <a:t>删除时，要更新图，容错率下降。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6119" y="4148825"/>
            <a:ext cx="5008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j-ea"/>
                <a:ea typeface="+mj-ea"/>
              </a:rPr>
              <a:t>平衡负载，寻找最优的路由方法，这是个</a:t>
            </a:r>
            <a:r>
              <a:rPr lang="en-US" altLang="zh-CN" sz="1600" dirty="0" smtClean="0">
                <a:latin typeface="+mj-ea"/>
                <a:ea typeface="+mj-ea"/>
              </a:rPr>
              <a:t>NP</a:t>
            </a:r>
            <a:r>
              <a:rPr lang="zh-CN" altLang="en-US" sz="1600" dirty="0" smtClean="0">
                <a:latin typeface="+mj-ea"/>
                <a:ea typeface="+mj-ea"/>
              </a:rPr>
              <a:t>难问题。监控网络流量，平衡负载，数据迁移，对图的二次划分开销很大</a:t>
            </a:r>
            <a:endParaRPr lang="zh-CN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255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 animBg="1"/>
      <p:bldP spid="12" grpId="0" animBg="1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81232" y="1013253"/>
            <a:ext cx="116153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71340" y="283797"/>
            <a:ext cx="1154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Decoupled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raph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uerying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4249" y="1444190"/>
            <a:ext cx="5008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探究新方法，将存储层面与处理请求层面分离（逻辑层面的分离）。</a:t>
            </a: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869" y="1096379"/>
            <a:ext cx="5094715" cy="548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81232" y="1114544"/>
            <a:ext cx="116153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71340" y="271747"/>
            <a:ext cx="1154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Decoupled Graph Querying Systems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7135" y="1556537"/>
            <a:ext cx="390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优</a:t>
            </a:r>
            <a:r>
              <a:rPr lang="zh-CN" altLang="en-US" sz="2800" dirty="0" smtClean="0">
                <a:latin typeface="+mn-ea"/>
              </a:rPr>
              <a:t>点</a:t>
            </a:r>
            <a:endParaRPr lang="zh-CN" altLang="en-US" sz="2800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91048" y="2278313"/>
            <a:ext cx="428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路由选择更加灵活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95167" y="3906247"/>
            <a:ext cx="428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不再依赖于图的拓扑结构</a:t>
            </a:r>
            <a:endParaRPr lang="zh-CN" altLang="en-US" dirty="0"/>
          </a:p>
        </p:txBody>
      </p:sp>
      <p:sp>
        <p:nvSpPr>
          <p:cNvPr id="11" name="燕尾形箭头 10"/>
          <p:cNvSpPr/>
          <p:nvPr/>
        </p:nvSpPr>
        <p:spPr>
          <a:xfrm>
            <a:off x="914400" y="2311173"/>
            <a:ext cx="420130" cy="310747"/>
          </a:xfrm>
          <a:prstGeom prst="notch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燕尾形箭头 11"/>
          <p:cNvSpPr/>
          <p:nvPr/>
        </p:nvSpPr>
        <p:spPr>
          <a:xfrm>
            <a:off x="914400" y="3898532"/>
            <a:ext cx="420130" cy="310747"/>
          </a:xfrm>
          <a:prstGeom prst="notch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6119" y="2676668"/>
            <a:ext cx="50086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j-ea"/>
                <a:ea typeface="+mj-ea"/>
              </a:rPr>
              <a:t>不再使用固定的路由表，我们的路由选择更加灵活，有助于提高容错率和负载平衡。路由器可以将查询请求发送到任何一个处理器上，这样我们可以添加一些可用的处理器，并且不影响路由选择策略</a:t>
            </a:r>
            <a:endParaRPr lang="zh-CN" altLang="en-US" sz="1600" dirty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416" y="1366970"/>
            <a:ext cx="4733180" cy="507855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66119" y="2702393"/>
            <a:ext cx="5572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j-ea"/>
                <a:ea typeface="+mj-ea"/>
              </a:rPr>
              <a:t>如果处理器很繁忙，我们可以在处理层增加更多的处理器。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6119" y="3276946"/>
            <a:ext cx="5762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j-ea"/>
                <a:ea typeface="+mj-ea"/>
              </a:rPr>
              <a:t>如果整个图容量变大，我们可以在存储层增加更多的存储器。</a:t>
            </a:r>
            <a:endParaRPr lang="zh-CN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860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 animBg="1"/>
      <p:bldP spid="12" grpId="0" animBg="1"/>
      <p:bldP spid="15" grpId="0"/>
      <p:bldP spid="15" grpId="1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81232" y="1013253"/>
            <a:ext cx="116153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71340" y="283797"/>
            <a:ext cx="1154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Decoupled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raph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uerying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2581" y="1315401"/>
            <a:ext cx="5008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缺陷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869" y="1096379"/>
            <a:ext cx="5094715" cy="5489920"/>
          </a:xfrm>
          <a:prstGeom prst="rect">
            <a:avLst/>
          </a:prstGeom>
        </p:spPr>
      </p:pic>
      <p:sp>
        <p:nvSpPr>
          <p:cNvPr id="7" name="燕尾形箭头 6"/>
          <p:cNvSpPr/>
          <p:nvPr/>
        </p:nvSpPr>
        <p:spPr>
          <a:xfrm>
            <a:off x="704335" y="2248359"/>
            <a:ext cx="420130" cy="310747"/>
          </a:xfrm>
          <a:prstGeom prst="notch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66133" y="1988235"/>
            <a:ext cx="5986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由于逻辑层面将处理器与存储器分离，两者要通过互联的网络沟通，会增加反应延迟。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9" name="燕尾形箭头 8"/>
          <p:cNvSpPr/>
          <p:nvPr/>
        </p:nvSpPr>
        <p:spPr>
          <a:xfrm>
            <a:off x="704335" y="3989321"/>
            <a:ext cx="420130" cy="310747"/>
          </a:xfrm>
          <a:prstGeom prst="notch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66133" y="3871768"/>
            <a:ext cx="598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可能产生较高的争用率。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313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81232" y="1013253"/>
            <a:ext cx="116153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71340" y="270918"/>
            <a:ext cx="1154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Query Routing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869" y="1096379"/>
            <a:ext cx="5094715" cy="54899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3487" y="1275008"/>
            <a:ext cx="6233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提出使用智能查询路由（</a:t>
            </a:r>
            <a:r>
              <a:rPr lang="en-US" altLang="zh-CN" dirty="0" smtClean="0">
                <a:latin typeface="+mn-ea"/>
              </a:rPr>
              <a:t>Smart Query Routing</a:t>
            </a:r>
            <a:r>
              <a:rPr lang="zh-CN" altLang="en-US" dirty="0" smtClean="0">
                <a:latin typeface="+mn-ea"/>
              </a:rPr>
              <a:t>），在处理器方面更好的利用缓存</a:t>
            </a:r>
            <a:endParaRPr lang="zh-CN" altLang="en-US" dirty="0"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3486" y="2393323"/>
            <a:ext cx="6233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更多的缓存命中，可以减少处理器与存储器之间的通信量，也不需要过多的依赖图的拓扑划分。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701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81232" y="1013253"/>
            <a:ext cx="116153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71340" y="283797"/>
            <a:ext cx="1154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h-Hop Traversal Queries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3487" y="1275008"/>
            <a:ext cx="623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-hop neighbor aggregation</a:t>
            </a:r>
            <a:endParaRPr lang="zh-CN" altLang="en-US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3487" y="1903947"/>
            <a:ext cx="623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-step random walk with restart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3486" y="2554371"/>
            <a:ext cx="623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-hop reachability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3486" y="3204795"/>
            <a:ext cx="71735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More complex queries, e.g., node labeling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and 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classification,expert</a:t>
            </a:r>
            <a:r>
              <a:rPr lang="en-US" altLang="zh-CN" sz="2800" i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finding</a:t>
            </a:r>
            <a:r>
              <a:rPr lang="en-US" altLang="zh-CN" sz="28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ranking, discovering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functional modules</a:t>
            </a:r>
            <a:r>
              <a:rPr lang="en-US" altLang="zh-CN" sz="28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complexes,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and pathways</a:t>
            </a:r>
            <a:endParaRPr lang="zh-CN" altLang="en-US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93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1085</Words>
  <Application>Microsoft Office PowerPoint</Application>
  <PresentationFormat>宽屏</PresentationFormat>
  <Paragraphs>87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宋体</vt:lpstr>
      <vt:lpstr>微软雅黑</vt:lpstr>
      <vt:lpstr>Arial</vt:lpstr>
      <vt:lpstr>Calibri</vt:lpstr>
      <vt:lpstr>Segoe UI</vt:lpstr>
      <vt:lpstr>Segoe UI Light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虚拟点线</dc:title>
  <dc:creator>第一PPT</dc:creator>
  <cp:keywords>www.1ppt.com</cp:keywords>
  <dc:description>www.1ppt.com</dc:description>
  <cp:lastModifiedBy>Irving</cp:lastModifiedBy>
  <cp:revision>119</cp:revision>
  <dcterms:created xsi:type="dcterms:W3CDTF">2015-08-18T02:51:00Z</dcterms:created>
  <dcterms:modified xsi:type="dcterms:W3CDTF">2018-10-15T17:42:33Z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