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8" r:id="rId4"/>
    <p:sldId id="313" r:id="rId5"/>
    <p:sldId id="339" r:id="rId6"/>
    <p:sldId id="34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38" r:id="rId25"/>
    <p:sldId id="3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267"/>
    <a:srgbClr val="157E9F"/>
    <a:srgbClr val="80ABB8"/>
    <a:srgbClr val="1BA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89"/>
  </p:normalViewPr>
  <p:slideViewPr>
    <p:cSldViewPr snapToGrid="0">
      <p:cViewPr varScale="1">
        <p:scale>
          <a:sx n="50" d="100"/>
          <a:sy n="50" d="100"/>
        </p:scale>
        <p:origin x="78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4386" y="1962790"/>
            <a:ext cx="6004714" cy="1743735"/>
            <a:chOff x="3363209" y="2772285"/>
            <a:chExt cx="6004714" cy="174373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363209" y="2772285"/>
              <a:ext cx="5370286" cy="0"/>
            </a:xfrm>
            <a:prstGeom prst="line">
              <a:avLst/>
            </a:prstGeom>
            <a:ln>
              <a:solidFill>
                <a:srgbClr val="1BA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26403" y="4516020"/>
              <a:ext cx="5370286" cy="0"/>
            </a:xfrm>
            <a:prstGeom prst="line">
              <a:avLst/>
            </a:prstGeom>
            <a:ln>
              <a:solidFill>
                <a:srgbClr val="1BA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540687" y="2921877"/>
              <a:ext cx="582723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4000" b="1" dirty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使用以分区为中心的</a:t>
              </a:r>
              <a:r>
                <a:rPr kumimoji="1" lang="zh-CN" altLang="en-US" sz="40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处理</a:t>
              </a:r>
              <a:endParaRPr kumimoji="1" lang="en-US" altLang="zh-CN" sz="4000" b="1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zh-CN" altLang="en-US" sz="40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  加速</a:t>
              </a:r>
              <a:r>
                <a:rPr kumimoji="1" lang="en-US" altLang="zh-CN" sz="4000" b="1" dirty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PageRank</a:t>
              </a:r>
              <a:endParaRPr kumimoji="1" lang="zh-CN" altLang="en-US" sz="40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426798" y="86648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数据中心技术课程报告</a:t>
            </a:r>
            <a:endParaRPr kumimoji="1" lang="zh-CN" altLang="en-US" sz="2400" b="1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17867" y="5552892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报告人：熊美珍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30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2018·10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3106028" y="3865040"/>
            <a:ext cx="60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57E9F"/>
                </a:solidFill>
              </a:rPr>
              <a:t>Accelerating PageRank using  Partition-Centric Processing </a:t>
            </a:r>
            <a:endParaRPr lang="zh-CN" altLang="zh-CN" sz="2400" dirty="0">
              <a:solidFill>
                <a:srgbClr val="157E9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08" y="3901307"/>
            <a:ext cx="6397187" cy="2736443"/>
          </a:xfrm>
          <a:prstGeom prst="rect">
            <a:avLst/>
          </a:prstGeom>
        </p:spPr>
      </p:pic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310337" y="294945"/>
            <a:ext cx="4875038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Partitioning 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7753" y="-28670"/>
            <a:ext cx="148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PCPM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8766" y="896413"/>
            <a:ext cx="11206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zh-CN" altLang="zh-CN" sz="3200" dirty="0" smtClean="0"/>
              <a:t>分区</a:t>
            </a:r>
            <a:r>
              <a:rPr lang="zh-CN" altLang="zh-CN" sz="3200" dirty="0"/>
              <a:t>→</a:t>
            </a:r>
            <a:r>
              <a:rPr lang="zh-CN" altLang="zh-CN" sz="3200" dirty="0" smtClean="0"/>
              <a:t>不相交的缓存</a:t>
            </a:r>
            <a:r>
              <a:rPr lang="zh-CN" altLang="zh-CN" sz="3200" dirty="0"/>
              <a:t>顶点</a:t>
            </a:r>
            <a:r>
              <a:rPr lang="zh-CN" altLang="zh-CN" sz="3200" dirty="0" smtClean="0"/>
              <a:t>集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zh-CN" sz="3200" dirty="0"/>
              <a:t>图形的以分区为中心的抽象→节点和分区之间的链接集</a:t>
            </a:r>
            <a:br>
              <a:rPr lang="zh-CN" altLang="zh-CN" sz="3200" dirty="0"/>
            </a:br>
            <a:r>
              <a:rPr lang="en-US" altLang="zh-CN" sz="3200" dirty="0" smtClean="0"/>
              <a:t>    </a:t>
            </a:r>
            <a:r>
              <a:rPr lang="zh-CN" altLang="zh-CN" sz="3200" dirty="0" smtClean="0"/>
              <a:t>- </a:t>
            </a:r>
            <a:r>
              <a:rPr lang="zh-CN" altLang="zh-CN" sz="3200" dirty="0"/>
              <a:t>解锁通讯。 VC / EC范例无法实现效率</a:t>
            </a:r>
            <a:br>
              <a:rPr lang="zh-CN" altLang="zh-CN" sz="3200" dirty="0"/>
            </a:br>
            <a:r>
              <a:rPr lang="zh-CN" altLang="zh-CN" sz="3200" dirty="0"/>
              <a:t>•基于索引的分区</a:t>
            </a:r>
            <a:br>
              <a:rPr lang="zh-CN" altLang="zh-CN" sz="3200" dirty="0"/>
            </a:br>
            <a:r>
              <a:rPr lang="zh-CN" altLang="zh-CN" sz="3200" dirty="0"/>
              <a:t>    - 简单，低预处理开销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9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443686" y="294945"/>
            <a:ext cx="7271813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Partition-Centric Processing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Methodology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7753" y="-28670"/>
            <a:ext cx="148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PCPM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76" y="894660"/>
            <a:ext cx="2263668" cy="593334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3401" y="780360"/>
            <a:ext cx="87248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en-US" sz="3200" dirty="0"/>
              <a:t>使用</a:t>
            </a:r>
            <a:r>
              <a:rPr lang="en-US" altLang="zh-CN" sz="3200" dirty="0"/>
              <a:t>GAS</a:t>
            </a:r>
            <a:r>
              <a:rPr lang="zh-CN" altLang="en-US" sz="3200" dirty="0"/>
              <a:t>模型进行以分区为中心的</a:t>
            </a:r>
            <a:r>
              <a:rPr lang="zh-CN" altLang="en-US" sz="3200" dirty="0" smtClean="0"/>
              <a:t>处理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𝑆𝑐𝑎𝑡𝑡𝑒𝑟 </a:t>
            </a:r>
            <a:r>
              <a:rPr lang="zh-CN" altLang="zh-CN" sz="2800" dirty="0" smtClean="0"/>
              <a:t>将</a:t>
            </a:r>
            <a:r>
              <a:rPr lang="zh-CN" altLang="zh-CN" sz="2800" dirty="0"/>
              <a:t>消息从</a:t>
            </a:r>
            <a:r>
              <a:rPr lang="en-US" altLang="zh-CN" sz="2800" dirty="0"/>
              <a:t>p</a:t>
            </a:r>
            <a:r>
              <a:rPr lang="zh-CN" altLang="zh-CN" sz="2800" dirty="0"/>
              <a:t>中的节点传播到相邻</a:t>
            </a:r>
            <a:r>
              <a:rPr lang="zh-CN" altLang="zh-CN" sz="2800" dirty="0" smtClean="0"/>
              <a:t>分区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𝐺𝑎𝑡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ℎ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𝑒𝑟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每个</a:t>
            </a:r>
            <a:r>
              <a:rPr lang="zh-CN" altLang="zh-CN" sz="2800" dirty="0"/>
              <a:t>线程一次扫描发往一个分区</a:t>
            </a:r>
            <a:r>
              <a:rPr lang="en-US" altLang="zh-CN" sz="2800" dirty="0"/>
              <a:t>p</a:t>
            </a:r>
            <a:r>
              <a:rPr lang="zh-CN" altLang="zh-CN" sz="2800" dirty="0"/>
              <a:t>的所有</a:t>
            </a:r>
            <a:r>
              <a:rPr lang="zh-CN" altLang="zh-CN" sz="2800" dirty="0" smtClean="0"/>
              <a:t>消息</a:t>
            </a:r>
            <a:r>
              <a:rPr lang="en-US" altLang="zh-CN" sz="2800" smtClean="0"/>
              <a:t>,</a:t>
            </a:r>
            <a:r>
              <a:rPr lang="zh-CN" altLang="zh-CN" sz="2800" smtClean="0"/>
              <a:t>消息</a:t>
            </a:r>
            <a:r>
              <a:rPr lang="zh-CN" altLang="zh-CN" sz="2800" dirty="0"/>
              <a:t>扫描将更新值应用于该消息的邻居列表中的所有节点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en-US" sz="3200" dirty="0"/>
              <a:t>在静态分配的不相交内存空间中写入消息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𝑏𝑖𝑛𝑠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en-US" sz="2800" dirty="0"/>
              <a:t>没有锁</a:t>
            </a:r>
            <a:r>
              <a:rPr lang="en-US" altLang="zh-CN" sz="2800" dirty="0"/>
              <a:t>/</a:t>
            </a:r>
            <a:r>
              <a:rPr lang="zh-CN" altLang="en-US" sz="2800" dirty="0"/>
              <a:t>原子，↑可扩展性</a:t>
            </a:r>
            <a:br>
              <a:rPr lang="zh-CN" altLang="en-US" sz="2800" dirty="0"/>
            </a:b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–</a:t>
            </a:r>
            <a:r>
              <a:rPr lang="zh-CN" altLang="en-US" sz="2800" dirty="0"/>
              <a:t>𝐷𝑒𝑠𝑡</a:t>
            </a:r>
            <a:r>
              <a:rPr lang="en-US" altLang="zh-CN" sz="2800" dirty="0"/>
              <a:t>.</a:t>
            </a:r>
            <a:r>
              <a:rPr lang="zh-CN" altLang="en-US" sz="2800" dirty="0"/>
              <a:t>𝐼𝐷仅在第一次迭代中编写，↓</a:t>
            </a:r>
            <a:r>
              <a:rPr lang="en-US" altLang="zh-CN" sz="2800" dirty="0" err="1" smtClean="0"/>
              <a:t>comm</a:t>
            </a:r>
            <a:endParaRPr lang="en-US" altLang="zh-CN" sz="2800" dirty="0" smtClean="0"/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en-US" sz="3200" dirty="0"/>
              <a:t>每个线程一次处理</a:t>
            </a:r>
            <a:r>
              <a:rPr lang="en-US" altLang="zh-CN" sz="3200" dirty="0"/>
              <a:t>1</a:t>
            </a:r>
            <a:r>
              <a:rPr lang="zh-CN" altLang="en-US" sz="3200" dirty="0"/>
              <a:t>个分区</a:t>
            </a:r>
            <a:br>
              <a:rPr lang="zh-CN" altLang="en-US" sz="3200" dirty="0"/>
            </a:b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顶点数据可缓存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–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低延迟随机访问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52" y="1291242"/>
            <a:ext cx="4032412" cy="5285511"/>
          </a:xfrm>
          <a:prstGeom prst="rect">
            <a:avLst/>
          </a:prstGeom>
        </p:spPr>
      </p:pic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198305" y="249441"/>
            <a:ext cx="67692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10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443686" y="294945"/>
            <a:ext cx="7271813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Optimization 1: </a:t>
            </a:r>
            <a:r>
              <a:rPr lang="fr-FR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P-C </a:t>
            </a:r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Propagation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7753" y="-28670"/>
            <a:ext cx="148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PCPM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6273" y="779230"/>
            <a:ext cx="87248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zh-CN" sz="2800" dirty="0"/>
              <a:t>从节点单个更新到分区中的所有</a:t>
            </a:r>
            <a:r>
              <a:rPr lang="zh-CN" altLang="zh-CN" sz="2800" dirty="0" smtClean="0"/>
              <a:t>邻居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zh-CN" sz="2400" dirty="0"/>
              <a:t>     - PC抽象的自然结果</a:t>
            </a:r>
            <a:br>
              <a:rPr lang="zh-CN" altLang="zh-CN" sz="2400" dirty="0"/>
            </a:br>
            <a:r>
              <a:rPr lang="zh-CN" altLang="zh-CN" sz="2400" dirty="0"/>
              <a:t>     - 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大幅减少</a:t>
            </a:r>
            <a:r>
              <a:rPr lang="zh-CN" altLang="zh-CN" sz="2400" dirty="0" smtClean="0">
                <a:solidFill>
                  <a:schemeClr val="accent6">
                    <a:lumMod val="50000"/>
                  </a:schemeClr>
                </a:solidFill>
              </a:rPr>
              <a:t>通信量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US" altLang="zh-CN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Dest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IDs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MSB 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用于划分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zh-CN" sz="2400" dirty="0"/>
              <a:t>如果MSB = 1，则读取新</a:t>
            </a:r>
            <a:r>
              <a:rPr lang="zh-CN" altLang="zh-CN" sz="2400" dirty="0" smtClean="0"/>
              <a:t>更新</a:t>
            </a:r>
            <a:endParaRPr lang="en-US" altLang="zh-CN" sz="2400" dirty="0" smtClean="0"/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•要解决的问题</a:t>
            </a:r>
            <a:br>
              <a:rPr lang="zh-CN" altLang="zh-CN" sz="2800" dirty="0">
                <a:solidFill>
                  <a:srgbClr val="FF0000"/>
                </a:solidFill>
              </a:rPr>
            </a:br>
            <a:r>
              <a:rPr lang="zh-CN" altLang="zh-CN" sz="2800" dirty="0">
                <a:solidFill>
                  <a:srgbClr val="FF0000"/>
                </a:solidFill>
              </a:rPr>
              <a:t>     - 𝑆𝑐𝑎𝑡𝑡𝑒𝑟</a:t>
            </a:r>
            <a:br>
              <a:rPr lang="zh-CN" altLang="zh-CN" sz="2800" dirty="0">
                <a:solidFill>
                  <a:srgbClr val="FF0000"/>
                </a:solidFill>
              </a:rPr>
            </a:br>
            <a:r>
              <a:rPr lang="zh-CN" altLang="zh-CN" sz="2800" dirty="0">
                <a:solidFill>
                  <a:srgbClr val="FF0000"/>
                </a:solidFill>
              </a:rPr>
              <a:t>      •遍历未使用的边{（7,1），（7,2）}</a:t>
            </a:r>
            <a:br>
              <a:rPr lang="zh-CN" altLang="zh-CN" sz="2800" dirty="0">
                <a:solidFill>
                  <a:srgbClr val="FF0000"/>
                </a:solidFill>
              </a:rPr>
            </a:br>
            <a:r>
              <a:rPr lang="zh-CN" altLang="zh-CN" sz="2800" dirty="0">
                <a:solidFill>
                  <a:srgbClr val="FF0000"/>
                </a:solidFill>
              </a:rPr>
              <a:t>      •为每次更新插入切换箱</a:t>
            </a:r>
            <a:br>
              <a:rPr lang="zh-CN" altLang="zh-CN" sz="2800" dirty="0">
                <a:solidFill>
                  <a:srgbClr val="FF0000"/>
                </a:solidFill>
              </a:rPr>
            </a:br>
            <a:r>
              <a:rPr lang="zh-CN" altLang="zh-CN" sz="2800" dirty="0">
                <a:solidFill>
                  <a:srgbClr val="FF0000"/>
                </a:solidFill>
              </a:rPr>
              <a:t>    - 𝐺𝑎𝑡ℎ𝑒𝑟</a:t>
            </a:r>
            <a:br>
              <a:rPr lang="zh-CN" altLang="zh-CN" sz="2800" dirty="0">
                <a:solidFill>
                  <a:srgbClr val="FF0000"/>
                </a:solidFill>
              </a:rPr>
            </a:br>
            <a:r>
              <a:rPr lang="zh-CN" altLang="zh-CN" sz="2800" dirty="0">
                <a:solidFill>
                  <a:srgbClr val="FF0000"/>
                </a:solidFill>
              </a:rPr>
              <a:t>    •由于数据相关的不可预测的分支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3" y="4107202"/>
            <a:ext cx="10385989" cy="22542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25" y="1593282"/>
            <a:ext cx="4907047" cy="2415307"/>
          </a:xfrm>
          <a:prstGeom prst="rect">
            <a:avLst/>
          </a:prstGeom>
        </p:spPr>
      </p:pic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5" y="249441"/>
            <a:ext cx="688710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11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1700736" y="294945"/>
            <a:ext cx="7271813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Optimization 2: Data Layout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7753" y="-28670"/>
            <a:ext cx="148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PCPM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8623" y="894660"/>
            <a:ext cx="872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en-US" sz="2800" dirty="0"/>
              <a:t>二分</a:t>
            </a:r>
            <a:r>
              <a:rPr lang="zh-CN" altLang="zh-CN" sz="2800" dirty="0"/>
              <a:t>分区节点图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PNG) 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zh-CN" sz="2400" dirty="0"/>
              <a:t>节点和分区之间最多1个边缘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消除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无用的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边缘遍历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zh-CN" sz="2800" dirty="0"/>
              <a:t>按目标分区对边进行</a:t>
            </a:r>
            <a:r>
              <a:rPr lang="zh-CN" altLang="zh-CN" sz="2800" dirty="0" smtClean="0"/>
              <a:t>分组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0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一次对一个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bin 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进行所有更新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</a:rPr>
              <a:t>– </a:t>
            </a:r>
            <a:r>
              <a:rPr lang="zh-CN" altLang="en-US" sz="2400" dirty="0" smtClean="0">
                <a:solidFill>
                  <a:srgbClr val="C00000"/>
                </a:solidFill>
              </a:rPr>
              <a:t>随机访问顶点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zh-CN" sz="2800" dirty="0"/>
              <a:t>基于每个分区创建PNG</a:t>
            </a:r>
            <a:endParaRPr lang="en-US" altLang="zh-CN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zh-CN" altLang="zh-CN" sz="2400" dirty="0"/>
              <a:t>高速缓存顶点，DRAM访问</a:t>
            </a:r>
            <a:r>
              <a:rPr lang="zh-CN" altLang="en-US" sz="2400" dirty="0"/>
              <a:t>顺序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12" y="1345498"/>
            <a:ext cx="6161488" cy="3632878"/>
          </a:xfrm>
          <a:prstGeom prst="rect">
            <a:avLst/>
          </a:prstGeom>
        </p:spPr>
      </p:pic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12</a:t>
            </a:r>
            <a:endParaRPr lang="zh-CN" altLang="en-US" sz="2800" dirty="0"/>
          </a:p>
        </p:txBody>
      </p:sp>
      <p:sp>
        <p:nvSpPr>
          <p:cNvPr id="1769" name="矩形 1768"/>
          <p:cNvSpPr/>
          <p:nvPr/>
        </p:nvSpPr>
        <p:spPr>
          <a:xfrm>
            <a:off x="1948386" y="294945"/>
            <a:ext cx="7271813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Optimization 3: Branch Avoidance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7753" y="-28670"/>
            <a:ext cx="148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PCPM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301" y="936746"/>
            <a:ext cx="5715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𝐺𝑎𝑡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ℎ 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用指针读取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bins 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–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𝑑𝑒𝑠𝑡𝐼𝐷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𝑝𝑡𝑟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𝑑𝑒𝑠𝑡𝐼𝐷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𝑏𝑖𝑛𝑠 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–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𝑢𝑝𝑑𝑎𝑡𝑒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𝑝𝑡𝑟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𝑢𝑝𝑑𝑎𝑡𝑒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𝑏𝑖𝑛𝑠  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何时增加指针</a:t>
            </a:r>
            <a:r>
              <a:rPr lang="en-US" altLang="zh-CN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zh-CN" sz="3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𝑑𝑒𝑠𝑡𝐼𝐷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𝑝𝑡𝑟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 iteration 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𝑢𝑝𝑑𝑎𝑡𝑒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𝑝𝑡𝑟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MSB = 1  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000" dirty="0">
                <a:solidFill>
                  <a:schemeClr val="accent6">
                    <a:lumMod val="50000"/>
                  </a:schemeClr>
                </a:solidFill>
              </a:rPr>
              <a:t>• </a:t>
            </a:r>
            <a:r>
              <a:rPr lang="zh-CN" altLang="en-US" sz="3000" dirty="0" smtClean="0">
                <a:solidFill>
                  <a:schemeClr val="accent6">
                    <a:lumMod val="50000"/>
                  </a:schemeClr>
                </a:solidFill>
              </a:rPr>
              <a:t>直接将</a:t>
            </a:r>
            <a:r>
              <a:rPr lang="en-US" altLang="zh-CN" sz="3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3000" dirty="0">
                <a:solidFill>
                  <a:schemeClr val="accent6">
                    <a:lumMod val="50000"/>
                  </a:schemeClr>
                </a:solidFill>
              </a:rPr>
              <a:t>MSB </a:t>
            </a:r>
            <a:r>
              <a:rPr lang="zh-CN" altLang="en-US" sz="3000" dirty="0" smtClean="0">
                <a:solidFill>
                  <a:schemeClr val="accent6">
                    <a:lumMod val="50000"/>
                  </a:schemeClr>
                </a:solidFill>
              </a:rPr>
              <a:t>添加到</a:t>
            </a:r>
            <a:r>
              <a:rPr lang="en-US" altLang="zh-CN" sz="3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3000" dirty="0">
                <a:solidFill>
                  <a:schemeClr val="accent6">
                    <a:lumMod val="50000"/>
                  </a:schemeClr>
                </a:solidFill>
              </a:rPr>
              <a:t>𝑢𝑝𝑑𝑎𝑡𝑒</a:t>
            </a:r>
            <a:r>
              <a:rPr lang="en-US" altLang="zh-CN" sz="3000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zh-CN" altLang="en-US" sz="3000" dirty="0">
                <a:solidFill>
                  <a:schemeClr val="accent6">
                    <a:lumMod val="50000"/>
                  </a:schemeClr>
                </a:solidFill>
              </a:rPr>
              <a:t>𝑝𝑡𝑟 </a:t>
            </a:r>
            <a:endParaRPr lang="en-US" altLang="zh-CN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  – </a:t>
            </a:r>
            <a:r>
              <a:rPr lang="zh-CN" altLang="en-US" sz="2800" dirty="0" smtClean="0">
                <a:solidFill>
                  <a:schemeClr val="accent6">
                    <a:lumMod val="50000"/>
                  </a:schemeClr>
                </a:solidFill>
              </a:rPr>
              <a:t>没有基于分支的</a:t>
            </a:r>
            <a:r>
              <a:rPr lang="en-US" altLang="zh-CN" sz="2800" dirty="0" err="1" smtClean="0">
                <a:solidFill>
                  <a:schemeClr val="accent6">
                    <a:lumMod val="50000"/>
                  </a:schemeClr>
                </a:solidFill>
              </a:rPr>
              <a:t>cond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1948387" y="304741"/>
            <a:ext cx="454466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Parameters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071675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Analytical Evaluation </a:t>
            </a:r>
          </a:p>
        </p:txBody>
      </p:sp>
      <p:sp>
        <p:nvSpPr>
          <p:cNvPr id="19" name="圆角矩形 18"/>
          <p:cNvSpPr/>
          <p:nvPr/>
        </p:nvSpPr>
        <p:spPr>
          <a:xfrm rot="10800000" flipV="1">
            <a:off x="-188542" y="3047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13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2" y="1212290"/>
            <a:ext cx="9339580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3139596" y="309365"/>
            <a:ext cx="454466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DRAM Communication Model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071675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Analytical Evaluation </a:t>
            </a:r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10091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14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4" y="633271"/>
            <a:ext cx="11120901" cy="6224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30" y="3745636"/>
            <a:ext cx="2756420" cy="457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23" y="4139213"/>
            <a:ext cx="4792097" cy="5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2777646" y="309365"/>
            <a:ext cx="454466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Random Access Model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071675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Analytical Evaluation </a:t>
            </a:r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13901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15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670727"/>
            <a:ext cx="11041558" cy="61872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9" y="6420122"/>
            <a:ext cx="5675472" cy="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2587146" y="290315"/>
            <a:ext cx="454466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fr-FR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Experimental Setup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16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2" y="871833"/>
            <a:ext cx="10296930" cy="57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2587146" y="321559"/>
            <a:ext cx="39898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Execution Time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17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431"/>
          <a:stretch/>
        </p:blipFill>
        <p:spPr>
          <a:xfrm>
            <a:off x="1009650" y="847514"/>
            <a:ext cx="9563368" cy="56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" y="-2801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706581" y="2879595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34996" y="522540"/>
            <a:ext cx="3313970" cy="867100"/>
            <a:chOff x="4643884" y="1425422"/>
            <a:chExt cx="3313970" cy="867100"/>
          </a:xfrm>
        </p:grpSpPr>
        <p:sp>
          <p:nvSpPr>
            <p:cNvPr id="69" name="文本框 68"/>
            <p:cNvSpPr txBox="1"/>
            <p:nvPr/>
          </p:nvSpPr>
          <p:spPr>
            <a:xfrm>
              <a:off x="5534311" y="1425422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背景介绍</a:t>
              </a:r>
              <a:endParaRPr lang="zh-CN" altLang="en-US" sz="28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643884" y="153187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643884" y="1434203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562996" y="1953968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Introduction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34996" y="1581883"/>
            <a:ext cx="5286500" cy="919562"/>
            <a:chOff x="4643884" y="2313006"/>
            <a:chExt cx="5286500" cy="919562"/>
          </a:xfrm>
        </p:grpSpPr>
        <p:sp>
          <p:nvSpPr>
            <p:cNvPr id="70" name="文本框 69"/>
            <p:cNvSpPr txBox="1"/>
            <p:nvPr/>
          </p:nvSpPr>
          <p:spPr>
            <a:xfrm>
              <a:off x="5548242" y="2313006"/>
              <a:ext cx="4382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以分区为中心的处理方法</a:t>
              </a:r>
              <a:endParaRPr lang="zh-CN" altLang="en-US" sz="28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643884" y="2469325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658742" y="2358718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548242" y="2894014"/>
              <a:ext cx="438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Partition-centric Processing Methodology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0382" y="5506397"/>
            <a:ext cx="3292472" cy="861774"/>
            <a:chOff x="4734996" y="4647272"/>
            <a:chExt cx="3292472" cy="861774"/>
          </a:xfrm>
        </p:grpSpPr>
        <p:sp>
          <p:nvSpPr>
            <p:cNvPr id="72" name="文本框 71"/>
            <p:cNvSpPr txBox="1"/>
            <p:nvPr/>
          </p:nvSpPr>
          <p:spPr>
            <a:xfrm>
              <a:off x="5608722" y="4647272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总结</a:t>
              </a:r>
              <a:endParaRPr lang="zh-CN" altLang="en-US" sz="28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34996" y="4720087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34996" y="4660030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632610" y="5170492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Conclusion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6494" y="2902243"/>
            <a:ext cx="3292472" cy="883449"/>
            <a:chOff x="4672348" y="3506651"/>
            <a:chExt cx="3292472" cy="883449"/>
          </a:xfrm>
        </p:grpSpPr>
        <p:sp>
          <p:nvSpPr>
            <p:cNvPr id="128" name="文本框 127"/>
            <p:cNvSpPr txBox="1"/>
            <p:nvPr/>
          </p:nvSpPr>
          <p:spPr>
            <a:xfrm>
              <a:off x="5534636" y="350665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分析评价</a:t>
              </a:r>
              <a:endParaRPr lang="zh-CN" altLang="en-US" sz="28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4672348" y="359212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696236" y="3509408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569962" y="4051546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Analytical Evaluation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22031" y="4122825"/>
            <a:ext cx="3326935" cy="943682"/>
            <a:chOff x="4672348" y="3446418"/>
            <a:chExt cx="3326935" cy="943682"/>
          </a:xfrm>
        </p:grpSpPr>
        <p:sp>
          <p:nvSpPr>
            <p:cNvPr id="26" name="文本框 25"/>
            <p:cNvSpPr txBox="1"/>
            <p:nvPr/>
          </p:nvSpPr>
          <p:spPr>
            <a:xfrm>
              <a:off x="5604425" y="344641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实验结果</a:t>
              </a:r>
              <a:endParaRPr lang="zh-CN" altLang="en-US" sz="28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72348" y="359212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696236" y="3509408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69962" y="4051546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Experimental Results 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2701446" y="321559"/>
            <a:ext cx="39898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DRAM Performance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18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935562"/>
            <a:ext cx="9600664" cy="55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3330096" y="321559"/>
            <a:ext cx="39898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PCPM: Effect of Optimizations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19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29394"/>
          <a:stretch/>
        </p:blipFill>
        <p:spPr>
          <a:xfrm>
            <a:off x="647699" y="2328705"/>
            <a:ext cx="10252468" cy="4432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3214" y="1019910"/>
            <a:ext cx="836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以分区为中心的更新传播</a:t>
            </a:r>
            <a:endParaRPr lang="en-US" altLang="zh-CN" sz="2800" dirty="0" smtClean="0"/>
          </a:p>
          <a:p>
            <a:r>
              <a:rPr lang="zh-CN" altLang="en-US" sz="2800" dirty="0" smtClean="0"/>
              <a:t>优化</a:t>
            </a:r>
            <a:r>
              <a:rPr lang="en-US" altLang="zh-CN" sz="2800" dirty="0" smtClean="0"/>
              <a:t>2  PNG</a:t>
            </a:r>
            <a:r>
              <a:rPr lang="zh-CN" altLang="en-US" sz="2800" dirty="0" smtClean="0"/>
              <a:t>数据布局</a:t>
            </a:r>
            <a:endParaRPr lang="en-US" altLang="zh-CN" sz="2800" dirty="0" smtClean="0"/>
          </a:p>
          <a:p>
            <a:r>
              <a:rPr lang="zh-CN" altLang="en-US" sz="2800" dirty="0" smtClean="0"/>
              <a:t>优化</a:t>
            </a:r>
            <a:r>
              <a:rPr lang="en-US" altLang="zh-CN" sz="2800" dirty="0" smtClean="0"/>
              <a:t>3  </a:t>
            </a:r>
            <a:r>
              <a:rPr lang="zh-CN" altLang="en-US" sz="2800" dirty="0" smtClean="0"/>
              <a:t>在聚集时分支避免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64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3330096" y="302509"/>
            <a:ext cx="39898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PCPM: Effect of Partition Size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20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8" y="702614"/>
            <a:ext cx="10166194" cy="5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9" name="矩形 1768"/>
          <p:cNvSpPr/>
          <p:nvPr/>
        </p:nvSpPr>
        <p:spPr>
          <a:xfrm>
            <a:off x="2739546" y="302509"/>
            <a:ext cx="39898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Pre-processing Time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548" y="64139"/>
            <a:ext cx="31694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Experimental Results </a:t>
            </a:r>
          </a:p>
        </p:txBody>
      </p:sp>
      <p:sp>
        <p:nvSpPr>
          <p:cNvPr id="15" name="圆角矩形 14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21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50103"/>
          <a:stretch/>
        </p:blipFill>
        <p:spPr>
          <a:xfrm>
            <a:off x="321016" y="3327094"/>
            <a:ext cx="10537595" cy="29966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50" y="802803"/>
            <a:ext cx="6398877" cy="27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1648" y="64139"/>
            <a:ext cx="2170787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Conclusion </a:t>
            </a: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-5666" y="249441"/>
            <a:ext cx="653365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800" dirty="0" smtClean="0"/>
              <a:t>22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186156" y="931748"/>
            <a:ext cx="10363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•为PageRank提出了一种新颖的以分区为中心的方法</a:t>
            </a:r>
            <a:br>
              <a:rPr lang="zh-CN" altLang="zh-CN" sz="3200" dirty="0"/>
            </a:br>
            <a:r>
              <a:rPr lang="zh-CN" altLang="zh-CN" sz="3200" dirty="0"/>
              <a:t>•开发优化</a:t>
            </a:r>
            <a:br>
              <a:rPr lang="zh-CN" altLang="zh-CN" sz="3200" dirty="0"/>
            </a:br>
            <a:r>
              <a:rPr lang="zh-CN" altLang="zh-CN" sz="3200" dirty="0"/>
              <a:t>    - 减少DRAM流量</a:t>
            </a:r>
            <a:br>
              <a:rPr lang="zh-CN" altLang="zh-CN" sz="3200" dirty="0"/>
            </a:br>
            <a:r>
              <a:rPr lang="zh-CN" altLang="zh-CN" sz="3200" dirty="0"/>
              <a:t>    - 增强持续的DRAM带宽</a:t>
            </a:r>
            <a:br>
              <a:rPr lang="zh-CN" altLang="zh-CN" sz="3200" dirty="0"/>
            </a:br>
            <a:r>
              <a:rPr lang="zh-CN" altLang="zh-CN" sz="3200" dirty="0"/>
              <a:t>•与多核技术的最新技术进行比较</a:t>
            </a:r>
            <a:br>
              <a:rPr lang="zh-CN" altLang="zh-CN" sz="3200" dirty="0"/>
            </a:br>
            <a:r>
              <a:rPr lang="zh-CN" altLang="zh-CN" sz="3200" dirty="0"/>
              <a:t>    - 平均</a:t>
            </a:r>
            <a:r>
              <a:rPr lang="zh-CN" altLang="zh-CN" sz="3200" dirty="0">
                <a:solidFill>
                  <a:srgbClr val="FF0000"/>
                </a:solidFill>
              </a:rPr>
              <a:t>𝟐.𝟕×</a:t>
            </a:r>
            <a:r>
              <a:rPr lang="zh-CN" altLang="zh-CN" sz="3200" dirty="0"/>
              <a:t>吞吐量增加</a:t>
            </a:r>
            <a:br>
              <a:rPr lang="zh-CN" altLang="zh-CN" sz="3200" dirty="0"/>
            </a:br>
            <a:r>
              <a:rPr lang="zh-CN" altLang="zh-CN" sz="3200" dirty="0"/>
              <a:t>    - 平均</a:t>
            </a:r>
            <a:r>
              <a:rPr lang="zh-CN" altLang="zh-CN" sz="3200" dirty="0">
                <a:solidFill>
                  <a:srgbClr val="FF0000"/>
                </a:solidFill>
              </a:rPr>
              <a:t>𝟏.𝟕×</a:t>
            </a:r>
            <a:r>
              <a:rPr lang="zh-CN" altLang="zh-CN" sz="3200" dirty="0"/>
              <a:t>DRAM通信减少</a:t>
            </a:r>
            <a:br>
              <a:rPr lang="zh-CN" altLang="zh-CN" sz="3200" dirty="0"/>
            </a:br>
            <a:r>
              <a:rPr lang="zh-CN" altLang="zh-CN" sz="3200" dirty="0"/>
              <a:t>    - 平均</a:t>
            </a:r>
            <a:r>
              <a:rPr lang="zh-CN" altLang="zh-CN" sz="3200" dirty="0">
                <a:solidFill>
                  <a:srgbClr val="FF0000"/>
                </a:solidFill>
              </a:rPr>
              <a:t>𝟏.𝟔×</a:t>
            </a:r>
            <a:r>
              <a:rPr lang="zh-CN" altLang="zh-CN" sz="3200" dirty="0"/>
              <a:t>更高的持续内存带宽</a:t>
            </a:r>
            <a:br>
              <a:rPr lang="zh-CN" altLang="zh-CN" sz="3200" dirty="0"/>
            </a:br>
            <a:r>
              <a:rPr lang="zh-CN" altLang="zh-CN" sz="3200" dirty="0"/>
              <a:t>•可以扩展到</a:t>
            </a:r>
            <a:br>
              <a:rPr lang="zh-CN" altLang="zh-CN" sz="3200" dirty="0"/>
            </a:br>
            <a:r>
              <a:rPr lang="zh-CN" altLang="zh-CN" sz="3200" dirty="0"/>
              <a:t>    - 加权图和通用SpMV</a:t>
            </a:r>
            <a:br>
              <a:rPr lang="zh-CN" altLang="zh-CN" sz="3200" dirty="0"/>
            </a:br>
            <a:r>
              <a:rPr lang="zh-CN" altLang="zh-CN" sz="3200" dirty="0"/>
              <a:t>    - 其他平台，如</a:t>
            </a:r>
            <a:r>
              <a:rPr lang="zh-CN" altLang="zh-CN" sz="3200" dirty="0" smtClean="0"/>
              <a:t>GPU</a:t>
            </a:r>
            <a:r>
              <a:rPr lang="en-US" altLang="zh-CN" sz="3200" dirty="0"/>
              <a:t>s</a:t>
            </a:r>
            <a:r>
              <a:rPr lang="zh-CN" altLang="zh-CN" sz="3200" dirty="0" smtClean="0"/>
              <a:t>和FPGA</a:t>
            </a:r>
            <a:r>
              <a:rPr lang="en-US" altLang="zh-CN" sz="3200" dirty="0" smtClean="0"/>
              <a:t>s</a:t>
            </a:r>
            <a:r>
              <a:rPr lang="zh-CN" altLang="zh-CN" sz="3200" dirty="0" smtClean="0"/>
              <a:t>等</a:t>
            </a:r>
            <a:r>
              <a:rPr lang="zh-CN" altLang="zh-CN" sz="3200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97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86033" y="1223644"/>
              <a:ext cx="985389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2018.10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6397" y="1065770"/>
            <a:ext cx="5864183" cy="1628193"/>
            <a:chOff x="4725501" y="2455995"/>
            <a:chExt cx="5864183" cy="1628193"/>
          </a:xfrm>
        </p:grpSpPr>
        <p:sp>
          <p:nvSpPr>
            <p:cNvPr id="15" name="矩形 14"/>
            <p:cNvSpPr/>
            <p:nvPr/>
          </p:nvSpPr>
          <p:spPr>
            <a:xfrm>
              <a:off x="5312277" y="2455995"/>
              <a:ext cx="527740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kumimoji="1" lang="en-US" altLang="zh-CN" sz="9600" b="1" dirty="0" smtClean="0">
                  <a:solidFill>
                    <a:srgbClr val="157E9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Q&amp;A</a:t>
              </a:r>
              <a:endParaRPr kumimoji="1" lang="zh-CN" altLang="en-US" sz="96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4725501" y="2592712"/>
              <a:ext cx="5185097" cy="0"/>
            </a:xfrm>
            <a:prstGeom prst="line">
              <a:avLst/>
            </a:prstGeom>
            <a:ln>
              <a:solidFill>
                <a:srgbClr val="157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725501" y="4084188"/>
              <a:ext cx="5185097" cy="0"/>
            </a:xfrm>
            <a:prstGeom prst="line">
              <a:avLst/>
            </a:prstGeom>
            <a:ln>
              <a:solidFill>
                <a:srgbClr val="157E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124338" y="3438709"/>
            <a:ext cx="54248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sz="9600" b="1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338398" y="324309"/>
            <a:ext cx="243562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Analytics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1" name="文本框 1790"/>
          <p:cNvSpPr txBox="1"/>
          <p:nvPr/>
        </p:nvSpPr>
        <p:spPr>
          <a:xfrm>
            <a:off x="1062209" y="916772"/>
            <a:ext cx="95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Graphs →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 所 不 在 的 首 选 数 据 表 示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23" y="0"/>
            <a:ext cx="30107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Introduction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4803" y="4503912"/>
            <a:ext cx="9201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大数据时代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大图表时代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en-US" sz="3600" dirty="0"/>
              <a:t>数以亿计的节点和边缘</a:t>
            </a:r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zh-CN" altLang="en-US" sz="3600" dirty="0" smtClean="0"/>
              <a:t>需要</a:t>
            </a:r>
            <a:r>
              <a:rPr lang="zh-CN" altLang="en-US" sz="3600" dirty="0"/>
              <a:t>高性能处理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921" r="4205" b="7210"/>
          <a:stretch/>
        </p:blipFill>
        <p:spPr>
          <a:xfrm>
            <a:off x="714135" y="1605220"/>
            <a:ext cx="9802871" cy="290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173215" y="310334"/>
            <a:ext cx="243562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PageRank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8" name="文本框 1777"/>
          <p:cNvSpPr txBox="1"/>
          <p:nvPr/>
        </p:nvSpPr>
        <p:spPr>
          <a:xfrm>
            <a:off x="2614037" y="1943551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6,000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23" y="38998"/>
            <a:ext cx="29209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668" y="1099161"/>
            <a:ext cx="11750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图表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zh-CN" sz="3600" dirty="0" smtClean="0"/>
              <a:t>稀疏矩阵</a:t>
            </a:r>
            <a:r>
              <a:rPr lang="zh-CN" altLang="zh-CN" sz="3600" dirty="0"/>
              <a:t>向量乘法</a:t>
            </a:r>
            <a:endParaRPr lang="en-US" altLang="zh-CN" sz="3600" dirty="0"/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</a:t>
            </a:r>
            <a:r>
              <a:rPr lang="zh-CN" altLang="zh-CN" sz="3600" dirty="0"/>
              <a:t>许多科学和工程应用的核心</a:t>
            </a:r>
            <a:r>
              <a:rPr lang="zh-CN" altLang="zh-CN" sz="3600" dirty="0" smtClean="0"/>
              <a:t>内核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提出以分区为中心的处理方法来减少通信和随机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DRAM</a:t>
            </a:r>
          </a:p>
          <a:p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zh-CN" altLang="zh-CN" sz="3600" dirty="0" smtClean="0"/>
              <a:t>基本</a:t>
            </a:r>
            <a:r>
              <a:rPr lang="zh-CN" altLang="zh-CN" sz="3600" dirty="0"/>
              <a:t>节点排名</a:t>
            </a:r>
            <a:r>
              <a:rPr lang="zh-CN" altLang="zh-CN" sz="3600" dirty="0" smtClean="0"/>
              <a:t>算法</a:t>
            </a:r>
            <a:r>
              <a:rPr lang="en-US" altLang="zh-CN" sz="3600" dirty="0"/>
              <a:t>PageRank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迭代计算相邻节点的权重和𝑃𝑅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</a:p>
          <a:p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173215" y="310334"/>
            <a:ext cx="243562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PageRank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23" y="38998"/>
            <a:ext cx="29209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08" y="1377139"/>
            <a:ext cx="2780952" cy="1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47" y="1793324"/>
            <a:ext cx="2737757" cy="15561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18" y="4133402"/>
            <a:ext cx="6487633" cy="1500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84" y="5468459"/>
            <a:ext cx="3472395" cy="626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7061" y="1885726"/>
            <a:ext cx="203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概率转移矩阵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63809" y="3720657"/>
            <a:ext cx="56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经过一次网页跳转后用户访问到每个网页的概率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0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173215" y="310334"/>
            <a:ext cx="243562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PageRank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23" y="38998"/>
            <a:ext cx="29209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r>
              <a:rPr lang="en-US" altLang="zh-CN" sz="28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9" y="5053859"/>
            <a:ext cx="6089030" cy="119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3" y="888243"/>
            <a:ext cx="2700785" cy="1913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18" y="1265568"/>
            <a:ext cx="2409524" cy="11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35" y="1337728"/>
            <a:ext cx="3561905" cy="10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08" y="2837724"/>
            <a:ext cx="2547033" cy="22789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951" y="3086900"/>
            <a:ext cx="2342857" cy="11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8835" y="3092455"/>
            <a:ext cx="3685714" cy="11809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10212" y="967349"/>
            <a:ext cx="11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终止点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847156" y="2823919"/>
            <a:ext cx="11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陷阱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05800" y="5276473"/>
            <a:ext cx="637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zh-CN" altLang="en-US" sz="1400" dirty="0" smtClean="0"/>
              <a:t>为</a:t>
            </a:r>
            <a:r>
              <a:rPr lang="zh-CN" altLang="en-US" sz="1400" dirty="0"/>
              <a:t>用户继续点击当前网页中的链接的</a:t>
            </a:r>
            <a:r>
              <a:rPr lang="zh-CN" altLang="en-US" sz="1400" dirty="0" smtClean="0"/>
              <a:t>概率</a:t>
            </a:r>
            <a:endParaRPr lang="en-US" altLang="zh-CN" sz="1400" dirty="0" smtClean="0"/>
          </a:p>
          <a:p>
            <a:r>
              <a:rPr lang="en-US" altLang="zh-CN" sz="1400" dirty="0" smtClean="0"/>
              <a:t>(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−d)</a:t>
            </a:r>
            <a:r>
              <a:rPr lang="zh-CN" altLang="en-US" sz="1400" dirty="0" smtClean="0"/>
              <a:t>为</a:t>
            </a:r>
            <a:r>
              <a:rPr lang="zh-CN" altLang="en-US" sz="1400" dirty="0"/>
              <a:t>用户通过地址栏“逃离”的</a:t>
            </a:r>
            <a:r>
              <a:rPr lang="zh-CN" altLang="en-US" sz="1400" dirty="0" smtClean="0"/>
              <a:t>概率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19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004172" y="294945"/>
            <a:ext cx="6391392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Challenges: Pull Direction PageRank (PDPR) 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545" y="-63048"/>
            <a:ext cx="2725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696775"/>
            <a:ext cx="9988685" cy="59824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09" y="3286143"/>
            <a:ext cx="352381" cy="28571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333999" y="843944"/>
            <a:ext cx="6711139" cy="2262306"/>
            <a:chOff x="5479037" y="1804746"/>
            <a:chExt cx="6711139" cy="226230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037" y="1804746"/>
              <a:ext cx="6711139" cy="226230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1674" y="1962342"/>
              <a:ext cx="515995" cy="384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742522" y="294945"/>
            <a:ext cx="6619992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Challenges: Vertex-Centric GAS (BVGAS)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-20709"/>
            <a:ext cx="2725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608" y="989910"/>
            <a:ext cx="103634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目前被认为最先进的方法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–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𝑆𝑐𝑎𝑡𝑡𝑒𝑟 →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源顶点在其所有传出边上传输更新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𝐺𝑎𝑡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ℎ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𝑒𝑟 →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处理这些更新以计算相应目标顶点新的值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– ↑</a:t>
            </a:r>
            <a:r>
              <a:rPr lang="zh-CN" altLang="zh-CN" sz="2800" dirty="0"/>
              <a:t>缓存行利用率; 防止CPU</a:t>
            </a:r>
            <a:r>
              <a:rPr lang="zh-CN" altLang="zh-CN" sz="2800" dirty="0" smtClean="0"/>
              <a:t>停滞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Drawbacks: 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zh-CN" sz="2800" dirty="0"/>
              <a:t>遍历整个图表两</a:t>
            </a:r>
            <a:r>
              <a:rPr lang="zh-CN" altLang="zh-CN" sz="2800" dirty="0" smtClean="0"/>
              <a:t>次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</a:t>
            </a:r>
            <a:r>
              <a:rPr lang="zh-CN" altLang="zh-CN" sz="2800" dirty="0"/>
              <a:t>本质上是次优</a:t>
            </a:r>
            <a:r>
              <a:rPr lang="zh-CN" altLang="zh-CN" sz="2800" dirty="0" smtClean="0"/>
              <a:t>的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zh-CN" sz="2800" dirty="0"/>
              <a:t>忽略顶点排序诱导的局部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粗粒度随机访问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→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很差的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带宽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1987418" y="294945"/>
            <a:ext cx="4875038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Contributions 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20773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455" y="-28670"/>
            <a:ext cx="2725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157E9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</a:t>
            </a:r>
            <a:endParaRPr lang="en-US" altLang="zh-CN" sz="2800" dirty="0">
              <a:solidFill>
                <a:srgbClr val="157E9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655" y="894660"/>
            <a:ext cx="119673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•新的</a:t>
            </a:r>
            <a:r>
              <a:rPr lang="zh-CN" altLang="zh-CN" sz="3600" dirty="0">
                <a:solidFill>
                  <a:srgbClr val="FF0000"/>
                </a:solidFill>
              </a:rPr>
              <a:t>以分区为中心的处理方法</a:t>
            </a:r>
            <a:r>
              <a:rPr lang="zh-CN" altLang="zh-CN" sz="3600" dirty="0" smtClean="0">
                <a:solidFill>
                  <a:srgbClr val="FF0000"/>
                </a:solidFill>
              </a:rPr>
              <a:t/>
            </a:r>
            <a:br>
              <a:rPr lang="zh-CN" altLang="zh-CN" sz="3600" dirty="0" smtClean="0">
                <a:solidFill>
                  <a:srgbClr val="FF0000"/>
                </a:solidFill>
              </a:rPr>
            </a:br>
            <a:r>
              <a:rPr lang="zh-CN" altLang="zh-CN" sz="3600" dirty="0" smtClean="0"/>
              <a:t></a:t>
            </a:r>
            <a:r>
              <a:rPr lang="zh-CN" altLang="en-US" sz="3600" dirty="0"/>
              <a:t>提高</a:t>
            </a:r>
            <a:r>
              <a:rPr lang="zh-CN" altLang="zh-CN" sz="3600" dirty="0" smtClean="0"/>
              <a:t>处理器 </a:t>
            </a:r>
            <a:r>
              <a:rPr lang="zh-CN" altLang="zh-CN" sz="3600" dirty="0"/>
              <a:t>- DRAM</a:t>
            </a:r>
            <a:r>
              <a:rPr lang="zh-CN" altLang="zh-CN" sz="3600" dirty="0" smtClean="0"/>
              <a:t>通信</a:t>
            </a:r>
            <a:r>
              <a:rPr lang="zh-CN" altLang="en-US" sz="3600" dirty="0" smtClean="0"/>
              <a:t>的效率</a:t>
            </a:r>
            <a:r>
              <a:rPr lang="zh-CN" altLang="zh-CN" sz="3600" dirty="0"/>
              <a:t/>
            </a:r>
            <a:br>
              <a:rPr lang="zh-CN" altLang="zh-CN" sz="3600" dirty="0"/>
            </a:br>
            <a:r>
              <a:rPr lang="zh-CN" altLang="zh-CN" sz="3600" dirty="0"/>
              <a:t>•</a:t>
            </a:r>
            <a:r>
              <a:rPr lang="zh-CN" altLang="zh-CN" sz="3600" dirty="0">
                <a:solidFill>
                  <a:srgbClr val="FF0000"/>
                </a:solidFill>
              </a:rPr>
              <a:t>优化</a:t>
            </a:r>
            <a:r>
              <a:rPr lang="zh-CN" altLang="zh-CN" sz="3600" dirty="0"/>
              <a:t>以应对通信挑战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r>
              <a:rPr lang="zh-CN" altLang="zh-CN" sz="3600" dirty="0" smtClean="0"/>
              <a:t></a:t>
            </a:r>
            <a:r>
              <a:rPr lang="zh-CN" altLang="en-US" sz="3600" dirty="0" smtClean="0"/>
              <a:t>优化</a:t>
            </a:r>
            <a:r>
              <a:rPr lang="en-US" altLang="zh-CN" sz="3600" dirty="0" smtClean="0"/>
              <a:t>1: </a:t>
            </a:r>
            <a:r>
              <a:rPr lang="zh-CN" altLang="zh-CN" sz="3600" dirty="0" smtClean="0"/>
              <a:t>以</a:t>
            </a:r>
            <a:r>
              <a:rPr lang="zh-CN" altLang="zh-CN" sz="3600" dirty="0"/>
              <a:t>分区为中心的更新传播→↓DRAM流量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r>
              <a:rPr lang="zh-CN" altLang="zh-CN" sz="3600" dirty="0" smtClean="0"/>
              <a:t></a:t>
            </a:r>
            <a:r>
              <a:rPr lang="zh-CN" altLang="en-US" sz="3600" dirty="0" smtClean="0"/>
              <a:t>优化</a:t>
            </a:r>
            <a:r>
              <a:rPr lang="en-US" altLang="zh-CN" sz="3600" dirty="0" smtClean="0"/>
              <a:t>2: </a:t>
            </a:r>
            <a:r>
              <a:rPr lang="zh-CN" altLang="zh-CN" sz="3600" dirty="0" smtClean="0"/>
              <a:t>分区 </a:t>
            </a:r>
            <a:r>
              <a:rPr lang="zh-CN" altLang="zh-CN" sz="3600" dirty="0"/>
              <a:t>- 节点</a:t>
            </a:r>
            <a:r>
              <a:rPr lang="zh-CN" altLang="zh-CN" sz="3600" dirty="0" smtClean="0"/>
              <a:t>图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PNG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数据</a:t>
            </a:r>
            <a:r>
              <a:rPr lang="zh-CN" altLang="zh-CN" sz="3600" dirty="0"/>
              <a:t>布局→顺序DRAM访问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r>
              <a:rPr lang="zh-CN" altLang="zh-CN" sz="3600" dirty="0" smtClean="0"/>
              <a:t></a:t>
            </a:r>
            <a:r>
              <a:rPr lang="zh-CN" altLang="en-US" sz="3600" dirty="0" smtClean="0"/>
              <a:t>优化</a:t>
            </a:r>
            <a:r>
              <a:rPr lang="en-US" altLang="zh-CN" sz="3600" dirty="0" smtClean="0"/>
              <a:t>3: </a:t>
            </a:r>
            <a:r>
              <a:rPr lang="zh-CN" altLang="zh-CN" sz="3600" dirty="0" smtClean="0"/>
              <a:t>分支</a:t>
            </a:r>
            <a:r>
              <a:rPr lang="zh-CN" altLang="zh-CN" sz="3600" dirty="0"/>
              <a:t>避免机制→删除数据依赖分支</a:t>
            </a:r>
            <a:br>
              <a:rPr lang="zh-CN" altLang="zh-CN" sz="3600" dirty="0"/>
            </a:br>
            <a:r>
              <a:rPr lang="zh-CN" altLang="zh-CN" sz="3600" dirty="0"/>
              <a:t>•</a:t>
            </a:r>
            <a:r>
              <a:rPr lang="zh-CN" altLang="en-US" sz="3600" dirty="0">
                <a:solidFill>
                  <a:srgbClr val="FF0000"/>
                </a:solidFill>
              </a:rPr>
              <a:t>成果</a:t>
            </a:r>
            <a:r>
              <a:rPr lang="zh-CN" altLang="zh-CN" sz="3600" dirty="0"/>
              <a:t/>
            </a:r>
            <a:br>
              <a:rPr lang="zh-CN" altLang="zh-CN" sz="3600" dirty="0"/>
            </a:br>
            <a:r>
              <a:rPr lang="zh-CN" altLang="zh-CN" sz="3600" dirty="0"/>
              <a:t></a:t>
            </a:r>
            <a:r>
              <a:rPr lang="zh-CN" altLang="en-US" sz="3600" dirty="0"/>
              <a:t>在</a:t>
            </a:r>
            <a:r>
              <a:rPr lang="en-US" altLang="zh-CN" sz="3600" dirty="0"/>
              <a:t>16</a:t>
            </a:r>
            <a:r>
              <a:rPr lang="zh-CN" altLang="en-US" sz="3600" dirty="0"/>
              <a:t>核的基础上</a:t>
            </a:r>
            <a:r>
              <a:rPr lang="zh-CN" altLang="zh-CN" sz="3600" dirty="0"/>
              <a:t>达到</a:t>
            </a:r>
            <a:r>
              <a:rPr lang="zh-CN" altLang="zh-CN" sz="3600" dirty="0">
                <a:solidFill>
                  <a:srgbClr val="FF0000"/>
                </a:solidFill>
              </a:rPr>
              <a:t>𝟒.𝟕GTEPS</a:t>
            </a:r>
            <a:r>
              <a:rPr lang="zh-CN" altLang="en-US" sz="3600" dirty="0"/>
              <a:t>持续</a:t>
            </a:r>
            <a:r>
              <a:rPr lang="zh-CN" altLang="zh-CN" sz="3600" dirty="0"/>
              <a:t>吞吐量</a:t>
            </a:r>
            <a:br>
              <a:rPr lang="zh-CN" altLang="zh-CN" sz="3600" dirty="0"/>
            </a:br>
            <a:r>
              <a:rPr lang="zh-CN" altLang="zh-CN" sz="3600" dirty="0"/>
              <a:t>峰值DRAM带宽的高达</a:t>
            </a:r>
            <a:r>
              <a:rPr lang="zh-CN" altLang="zh-CN" sz="3600" dirty="0">
                <a:solidFill>
                  <a:srgbClr val="FF0000"/>
                </a:solidFill>
              </a:rPr>
              <a:t>𝟕𝟕％</a:t>
            </a:r>
            <a:r>
              <a:rPr lang="zh-CN" altLang="zh-CN" sz="3600" dirty="0"/>
              <a:t/>
            </a:r>
            <a:br>
              <a:rPr lang="zh-CN" altLang="zh-CN" sz="3600" dirty="0"/>
            </a:br>
            <a:r>
              <a:rPr lang="zh-CN" altLang="zh-CN" sz="3600" dirty="0"/>
              <a:t>•适用于加权图和通用SpMV计算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651</Words>
  <Application>Microsoft Office PowerPoint</Application>
  <PresentationFormat>宽屏</PresentationFormat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bear</cp:lastModifiedBy>
  <cp:revision>122</cp:revision>
  <dcterms:created xsi:type="dcterms:W3CDTF">2015-07-31T01:43:00Z</dcterms:created>
  <dcterms:modified xsi:type="dcterms:W3CDTF">2018-10-22T14:29:42Z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