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70" r:id="rId7"/>
    <p:sldId id="27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8" r:id="rId17"/>
    <p:sldId id="269" r:id="rId18"/>
    <p:sldId id="281" r:id="rId19"/>
  </p:sldIdLst>
  <p:sldSz cx="12190413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4D86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1" autoAdjust="0"/>
    <p:restoredTop sz="94657" autoAdjust="0"/>
  </p:normalViewPr>
  <p:slideViewPr>
    <p:cSldViewPr showGuides="1">
      <p:cViewPr varScale="1">
        <p:scale>
          <a:sx n="109" d="100"/>
          <a:sy n="109" d="100"/>
        </p:scale>
        <p:origin x="49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364CFF0-D9AD-4A96-A148-F57A9F08D364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 편집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5A375F7-3FBC-466E-8D4A-264DB60F47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BBB9A878-834B-4B77-98EA-E0568A7D90CB}" type="slidenum">
              <a:rPr lang="ko-KR" altLang="en-US" smtClean="0"/>
              <a:pPr/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267495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5936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4F84EE1F-28CD-430F-B707-1938BC921842}" type="slidenum">
              <a:rPr lang="ko-KR" altLang="en-US" smtClean="0"/>
              <a:pPr/>
              <a:t>16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596DAF9B-D172-4198-8CE0-02297A95AB81}" type="slidenum">
              <a:rPr lang="ko-KR" altLang="en-US" smtClean="0"/>
              <a:pPr/>
              <a:t>17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94EFE042-A07F-4C44-9A3A-58BBC889BC6A}" type="slidenum">
              <a:rPr lang="ko-KR" altLang="en-US" smtClean="0"/>
              <a:pPr/>
              <a:t>18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2539B05-C186-4542-A69F-17ECA5CE4AE1}" type="slidenum">
              <a:rPr lang="ko-KR" altLang="en-US" smtClean="0"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ko-KR" altLang="en-US" smtClean="0"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16FB74A-36E9-483C-B9B5-CBCFD2D83AC4}" type="slidenum">
              <a:rPr lang="ko-KR" altLang="en-US" smtClean="0"/>
              <a:pPr/>
              <a:t>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2431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204081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7352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4875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66494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22E1CAEE-E13B-4937-8400-0AD6154EBE13}" type="slidenum">
              <a:rPr lang="ko-KR" altLang="en-US" smtClean="0"/>
              <a:pPr/>
              <a:t>13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4923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4F2F-E9A5-4202-835D-006A0C869D46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5A02-34E9-41BA-B3D0-427AA7A2C7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2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1C9FD-62EC-408A-9378-AED047E8232B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029FA-E9F6-4889-B332-0D7D0E8558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1784067" y="274639"/>
            <a:ext cx="365500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2694" y="274639"/>
            <a:ext cx="1076819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67E86-9B0C-4C89-ACCD-F5161A93F41C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76FA5-B937-4613-B3FA-0DB9E8525A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7E74E-F54D-4026-BA72-727A053ECD80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1DF79-DDFF-4BAC-82CD-E78A16C8C1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4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1FEB1-399B-462C-A7B1-17E098ECB7D4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E1E9C-2593-4DB8-8340-2A27CE710CE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3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2695" y="1600201"/>
            <a:ext cx="721054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226413" y="1600201"/>
            <a:ext cx="72126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038C-83E8-4961-A568-EC2FB00166F5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B19F4-F4AE-42C1-889D-F6F2B1F9D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0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CD76C-4641-46A2-9F9E-60AAB89641C8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EFA0E-1442-4E8E-94D8-537B82A5531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B3C4F-C9FF-4BFF-AE36-6BF60050707A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D39BB-D259-4ED1-91FA-6DB7FADA284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7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271C-26E5-49FA-9CA3-6EFF53C3273F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94747-D449-474F-B175-48EB4C9B333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09484-F63C-45C9-972A-B7BC873E0E77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6FFF7-F3E5-42CB-9D56-1845C4AF3E8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2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E10DD-8CA0-4FC8-A591-9ACA027D6149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699C7-958C-4159-9395-D7ABDFEA71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456C24-EDCF-4ED9-8E42-F7F2A36BB582}" type="datetimeFigureOut">
              <a:rPr lang="ko-KR" altLang="en-US"/>
              <a:pPr>
                <a:defRPr/>
              </a:pPr>
              <a:t>2020-02-18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15A4CAE-3FF5-4CD9-A118-FF5DC52B6D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gradFill>
            <a:gsLst>
              <a:gs pos="0">
                <a:srgbClr val="007635">
                  <a:alpha val="91000"/>
                </a:srgbClr>
              </a:gs>
              <a:gs pos="100000">
                <a:srgbClr val="004D86">
                  <a:alpha val="87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077" name="그룹 13"/>
          <p:cNvGrpSpPr>
            <a:grpSpLocks/>
          </p:cNvGrpSpPr>
          <p:nvPr/>
        </p:nvGrpSpPr>
        <p:grpSpPr bwMode="auto">
          <a:xfrm>
            <a:off x="4511676" y="2433638"/>
            <a:ext cx="3246438" cy="1282700"/>
            <a:chOff x="4727516" y="2676466"/>
            <a:chExt cx="2748795" cy="1088876"/>
          </a:xfrm>
        </p:grpSpPr>
        <p:cxnSp>
          <p:nvCxnSpPr>
            <p:cNvPr id="11" name="Straight Connector 8">
              <a:extLst/>
            </p:cNvPr>
            <p:cNvCxnSpPr/>
            <p:nvPr/>
          </p:nvCxnSpPr>
          <p:spPr bwMode="auto">
            <a:xfrm>
              <a:off x="4727516" y="3765342"/>
              <a:ext cx="2748795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5301988" y="2676466"/>
              <a:ext cx="1532642" cy="862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spc="-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OOO</a:t>
              </a:r>
              <a:endParaRPr kumimoji="0" lang="en-US" altLang="ko-KR" sz="60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OO </a:t>
            </a:r>
            <a:r>
              <a:rPr kumimoji="0"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" pitchFamily="34" charset="-127"/>
                <a:ea typeface="나눔스퀘어OTF" pitchFamily="34" charset="-127"/>
              </a:rPr>
              <a:t>양성과정</a:t>
            </a:r>
            <a:endParaRPr kumimoji="0"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079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기능정의서를 기반으로 나온 명사들의 메타 명을 정의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회의를 통하여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중복된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메타명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조율</a:t>
            </a: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메타데이터 정의</a:t>
            </a:r>
            <a:endParaRPr kumimoji="0" lang="ar-SA" altLang="ko-KR" sz="240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7" name="직사각형 16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9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37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프로세스를 이해하고 이에 따라 필요한 테이블 작성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테이블간의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관계도를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통하여 필요한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외래키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추가</a:t>
            </a: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테이블정의서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8" name="직사각형 17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9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86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테이블정의서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메타데이터를 기반으로 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논리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물리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ERD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</a:t>
            </a: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논리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물리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ERD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7" name="직사각형 16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9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36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Popup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양식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메뉴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검색바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표 등 색상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폰트 스타일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크기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굵기 표준화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아이콘 통일</a:t>
            </a: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디자인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8" name="직사각형 17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9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32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영업과정을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세세하고 체계적으로 관리하도록 설계 </a:t>
            </a: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개발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CRM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프로세스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8" name="직사각형 17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9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43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 간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케이스별로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테스트 수행 후 오류발생 조치</a:t>
            </a: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테스트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테스트 케이스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7" name="직사각형 16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8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025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rgbClr val="007635"/>
              </a:gs>
              <a:gs pos="100000">
                <a:srgbClr val="004D8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18780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구현화면</a:t>
            </a:r>
          </a:p>
        </p:txBody>
      </p:sp>
      <p:grpSp>
        <p:nvGrpSpPr>
          <p:cNvPr id="29700" name="그룹 18"/>
          <p:cNvGrpSpPr>
            <a:grpSpLocks/>
          </p:cNvGrpSpPr>
          <p:nvPr/>
        </p:nvGrpSpPr>
        <p:grpSpPr bwMode="auto">
          <a:xfrm>
            <a:off x="842963" y="2057400"/>
            <a:ext cx="5178425" cy="3454400"/>
            <a:chOff x="5869025" y="2638922"/>
            <a:chExt cx="5178972" cy="3454374"/>
          </a:xfrm>
        </p:grpSpPr>
        <p:pic>
          <p:nvPicPr>
            <p:cNvPr id="29717" name="그림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025" y="2638922"/>
              <a:ext cx="5178972" cy="345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직사각형 28"/>
            <p:cNvSpPr/>
            <p:nvPr/>
          </p:nvSpPr>
          <p:spPr>
            <a:xfrm>
              <a:off x="8080646" y="4181960"/>
              <a:ext cx="755730" cy="368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655638" y="5805488"/>
            <a:ext cx="931862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5638" y="6069013"/>
            <a:ext cx="931862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CHECK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2" name="Text Placeholder 2"/>
          <p:cNvSpPr txBox="1">
            <a:spLocks/>
          </p:cNvSpPr>
          <p:nvPr/>
        </p:nvSpPr>
        <p:spPr>
          <a:xfrm>
            <a:off x="1676400" y="6015038"/>
            <a:ext cx="4591050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고객별 일정을 </a:t>
            </a:r>
            <a:r>
              <a:rPr kumimoji="0"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등록</a:t>
            </a:r>
            <a:r>
              <a:rPr kumimoji="0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/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관리 할 수 있다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29704" name="그룹 13"/>
          <p:cNvGrpSpPr>
            <a:grpSpLocks/>
          </p:cNvGrpSpPr>
          <p:nvPr/>
        </p:nvGrpSpPr>
        <p:grpSpPr bwMode="auto">
          <a:xfrm rot="5400000">
            <a:off x="8022431" y="-3539331"/>
            <a:ext cx="369888" cy="7969250"/>
            <a:chOff x="11783835" y="678528"/>
            <a:chExt cx="370108" cy="5198744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1611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bg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pic>
        <p:nvPicPr>
          <p:cNvPr id="29705" name="그림 3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009775"/>
            <a:ext cx="54006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그림 34"/>
          <p:cNvPicPr preferRelativeResize="0"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2009775"/>
            <a:ext cx="5399087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6172200" y="5805488"/>
            <a:ext cx="931863" cy="863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172200" y="6069013"/>
            <a:ext cx="931863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solidFill>
                  <a:schemeClr val="bg1"/>
                </a:solidFill>
                <a:latin typeface="나눔스퀘어OTF Bold" pitchFamily="34" charset="-127"/>
                <a:ea typeface="나눔스퀘어OTF Bold" pitchFamily="34" charset="-127"/>
              </a:rPr>
              <a:t>CHECK</a:t>
            </a:r>
            <a:endParaRPr kumimoji="0" lang="ko-KR" altLang="en-US" sz="1600" spc="-150" dirty="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8" name="Text Placeholder 2"/>
          <p:cNvSpPr txBox="1">
            <a:spLocks/>
          </p:cNvSpPr>
          <p:nvPr/>
        </p:nvSpPr>
        <p:spPr>
          <a:xfrm>
            <a:off x="7194550" y="6015038"/>
            <a:ext cx="4589463" cy="5159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등록된 영업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고객들의 통계정보를 한눈에 확인 할 수 있다</a:t>
            </a:r>
            <a:r>
              <a:rPr kumimoji="0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rgbClr val="007635"/>
              </a:gs>
              <a:gs pos="100000">
                <a:srgbClr val="004D8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408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프로젝트를 마치며</a:t>
            </a:r>
            <a:r>
              <a:rPr kumimoji="0"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…</a:t>
            </a:r>
            <a:endParaRPr kumimoji="0"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여기어때 잘난체 OTF" pitchFamily="34" charset="-127"/>
              <a:ea typeface="여기어때 잘난체 OTF" pitchFamily="34" charset="-127"/>
            </a:endParaRPr>
          </a:p>
        </p:txBody>
      </p:sp>
      <p:sp>
        <p:nvSpPr>
          <p:cNvPr id="23" name="Text Box 44"/>
          <p:cNvSpPr txBox="1">
            <a:spLocks noChangeArrowheads="1"/>
          </p:cNvSpPr>
          <p:nvPr/>
        </p:nvSpPr>
        <p:spPr bwMode="auto">
          <a:xfrm>
            <a:off x="819164" y="1700808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824752" y="3535853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6102205" y="1700808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6102205" y="3535853"/>
            <a:ext cx="5131057" cy="1705976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900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 bwMode="auto">
          <a:xfrm>
            <a:off x="1163638" y="1811338"/>
            <a:ext cx="4751387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영업기회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고객사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영업일정</a:t>
            </a:r>
            <a:endParaRPr kumimoji="0"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0" name="Text Placeholder 2"/>
          <p:cNvSpPr txBox="1">
            <a:spLocks/>
          </p:cNvSpPr>
          <p:nvPr/>
        </p:nvSpPr>
        <p:spPr bwMode="auto">
          <a:xfrm>
            <a:off x="1150938" y="2276475"/>
            <a:ext cx="4554537" cy="8604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처음으로 </a:t>
            </a:r>
            <a:r>
              <a:rPr kumimoji="0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팀프로젝트가아닌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대규모 그룹프로젝트를 해봐서 신기했고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하면서 </a:t>
            </a:r>
            <a:r>
              <a:rPr kumimoji="0"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개발공부에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많은 도움이 되었습니다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  <a:endParaRPr kumimoji="0"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41" name="Straight Connector 8"/>
          <p:cNvCxnSpPr/>
          <p:nvPr/>
        </p:nvCxnSpPr>
        <p:spPr bwMode="auto">
          <a:xfrm>
            <a:off x="1216025" y="2276475"/>
            <a:ext cx="44180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 bwMode="auto">
          <a:xfrm>
            <a:off x="1047750" y="1947863"/>
            <a:ext cx="96838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45" name="Straight Connector 8"/>
          <p:cNvCxnSpPr/>
          <p:nvPr/>
        </p:nvCxnSpPr>
        <p:spPr bwMode="auto">
          <a:xfrm>
            <a:off x="6448425" y="2870200"/>
            <a:ext cx="44942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65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5153025"/>
            <a:ext cx="223202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6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163" y="3905250"/>
            <a:ext cx="1665287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67" name="그룹 13"/>
          <p:cNvGrpSpPr>
            <a:grpSpLocks/>
          </p:cNvGrpSpPr>
          <p:nvPr/>
        </p:nvGrpSpPr>
        <p:grpSpPr bwMode="auto">
          <a:xfrm rot="5400000">
            <a:off x="8022431" y="-3539331"/>
            <a:ext cx="369888" cy="7969250"/>
            <a:chOff x="11783835" y="678528"/>
            <a:chExt cx="370108" cy="5198744"/>
          </a:xfrm>
        </p:grpSpPr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6" name="양쪽 모서리가 둥근 사각형 65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7" name="양쪽 모서리가 둥근 사각형 66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8" name="양쪽 모서리가 둥근 사각형 67"/>
            <p:cNvSpPr/>
            <p:nvPr/>
          </p:nvSpPr>
          <p:spPr>
            <a:xfrm rot="16200000" flipH="1">
              <a:off x="11535488" y="2431611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/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70" name="양쪽 모서리가 둥근 사각형 69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sp>
        <p:nvSpPr>
          <p:cNvPr id="63" name="Text Placeholder 2"/>
          <p:cNvSpPr txBox="1">
            <a:spLocks/>
          </p:cNvSpPr>
          <p:nvPr/>
        </p:nvSpPr>
        <p:spPr bwMode="auto">
          <a:xfrm>
            <a:off x="6397625" y="1811338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전체적인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CSS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수정</a:t>
            </a:r>
            <a:endParaRPr kumimoji="0"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71" name="Text Placeholder 2"/>
          <p:cNvSpPr txBox="1">
            <a:spLocks/>
          </p:cNvSpPr>
          <p:nvPr/>
        </p:nvSpPr>
        <p:spPr bwMode="auto">
          <a:xfrm>
            <a:off x="6384925" y="2276475"/>
            <a:ext cx="4554538" cy="8604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프로젝트를 </a:t>
            </a:r>
            <a:r>
              <a:rPr kumimoji="0"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팀원끼리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소통하면서 다양한 설계도 해보고 개발 실력도 많이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쌓았습니다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  <a:endParaRPr kumimoji="0"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72" name="Straight Connector 8"/>
          <p:cNvCxnSpPr/>
          <p:nvPr/>
        </p:nvCxnSpPr>
        <p:spPr bwMode="auto">
          <a:xfrm>
            <a:off x="6450013" y="2276475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 bwMode="auto">
          <a:xfrm>
            <a:off x="6310313" y="1947863"/>
            <a:ext cx="96837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7" name="Text Placeholder 2"/>
          <p:cNvSpPr txBox="1">
            <a:spLocks/>
          </p:cNvSpPr>
          <p:nvPr/>
        </p:nvSpPr>
        <p:spPr bwMode="auto">
          <a:xfrm>
            <a:off x="6397625" y="3649663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-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영업관리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(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제안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협상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계약</a:t>
            </a:r>
            <a:r>
              <a:rPr kumimoji="0"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), </a:t>
            </a:r>
            <a:r>
              <a:rPr kumimoji="0"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 </a:t>
            </a:r>
          </a:p>
        </p:txBody>
      </p:sp>
      <p:sp>
        <p:nvSpPr>
          <p:cNvPr id="78" name="Text Placeholder 2"/>
          <p:cNvSpPr txBox="1">
            <a:spLocks/>
          </p:cNvSpPr>
          <p:nvPr/>
        </p:nvSpPr>
        <p:spPr bwMode="auto">
          <a:xfrm>
            <a:off x="6384925" y="4129088"/>
            <a:ext cx="4554538" cy="50958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 발표 전에 취업이 되어 조금 아쉬웠지만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전체적으로 기획부터 개발까지 진행하여 취업하는데 굉장히 많은 도움이 되었습니다</a:t>
            </a:r>
            <a:r>
              <a:rPr kumimoji="0"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 </a:t>
            </a:r>
            <a:endParaRPr kumimoji="0"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 bwMode="auto">
          <a:xfrm>
            <a:off x="6450013" y="4114800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 bwMode="auto">
          <a:xfrm>
            <a:off x="6310313" y="3786188"/>
            <a:ext cx="96837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1" name="Text Placeholder 2"/>
          <p:cNvSpPr txBox="1">
            <a:spLocks/>
          </p:cNvSpPr>
          <p:nvPr/>
        </p:nvSpPr>
        <p:spPr bwMode="auto">
          <a:xfrm>
            <a:off x="1174750" y="3649663"/>
            <a:ext cx="4752975" cy="406400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 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– </a:t>
            </a:r>
            <a:r>
              <a:rPr kumimoji="0" lang="ko-KR" alt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고객사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 등급</a:t>
            </a:r>
            <a:r>
              <a:rPr kumimoji="0"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, </a:t>
            </a: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통계</a:t>
            </a:r>
            <a:endParaRPr kumimoji="0"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82" name="Text Placeholder 2"/>
          <p:cNvSpPr txBox="1">
            <a:spLocks/>
          </p:cNvSpPr>
          <p:nvPr/>
        </p:nvSpPr>
        <p:spPr bwMode="auto">
          <a:xfrm>
            <a:off x="1152525" y="4129088"/>
            <a:ext cx="4700588" cy="50958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프로젝트에 참여하면서 원하는 것을 구상하고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설계하고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개발하여 눈으로 확인할 수 </a:t>
            </a:r>
            <a:r>
              <a:rPr kumimoji="0"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있는 결과물까지 </a:t>
            </a:r>
            <a:r>
              <a:rPr kumimoji="0"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만들어 낼 수 있는 경험을 얻을 수 있다는 것이 제게 중요한 경험으로 남았습니다</a:t>
            </a:r>
            <a:r>
              <a:rPr kumimoji="0"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.</a:t>
            </a:r>
          </a:p>
        </p:txBody>
      </p:sp>
      <p:cxnSp>
        <p:nvCxnSpPr>
          <p:cNvPr id="83" name="Straight Connector 8"/>
          <p:cNvCxnSpPr/>
          <p:nvPr/>
        </p:nvCxnSpPr>
        <p:spPr bwMode="auto">
          <a:xfrm>
            <a:off x="1227138" y="4114800"/>
            <a:ext cx="441801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 bwMode="auto">
          <a:xfrm>
            <a:off x="1060450" y="3786188"/>
            <a:ext cx="95250" cy="1095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0413" cy="6858000"/>
          </a:xfrm>
          <a:prstGeom prst="rect">
            <a:avLst/>
          </a:prstGeom>
          <a:gradFill>
            <a:gsLst>
              <a:gs pos="0">
                <a:srgbClr val="007635">
                  <a:alpha val="91000"/>
                </a:srgbClr>
              </a:gs>
              <a:gs pos="100000">
                <a:srgbClr val="004D86">
                  <a:alpha val="87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>
            <a:spLocks/>
          </p:cNvSpPr>
          <p:nvPr/>
        </p:nvSpPr>
        <p:spPr>
          <a:xfrm>
            <a:off x="3214688" y="549275"/>
            <a:ext cx="5761037" cy="5759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33797" name="그룹 13"/>
          <p:cNvGrpSpPr>
            <a:grpSpLocks/>
          </p:cNvGrpSpPr>
          <p:nvPr/>
        </p:nvGrpSpPr>
        <p:grpSpPr bwMode="auto">
          <a:xfrm>
            <a:off x="4083050" y="2433638"/>
            <a:ext cx="4024313" cy="1282700"/>
            <a:chOff x="4363871" y="2676466"/>
            <a:chExt cx="3408880" cy="1088876"/>
          </a:xfrm>
        </p:grpSpPr>
        <p:cxnSp>
          <p:nvCxnSpPr>
            <p:cNvPr id="11" name="Straight Connector 8">
              <a:extLst/>
            </p:cNvPr>
            <p:cNvCxnSpPr/>
            <p:nvPr/>
          </p:nvCxnSpPr>
          <p:spPr bwMode="auto">
            <a:xfrm>
              <a:off x="4726947" y="3765342"/>
              <a:ext cx="2749964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4363871" y="2676466"/>
              <a:ext cx="3408880" cy="8611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감사합니다</a:t>
              </a:r>
              <a:r>
                <a:rPr kumimoji="0" lang="en-US" altLang="ko-KR" sz="60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.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30463" y="3541713"/>
            <a:ext cx="7329487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나눔스퀘어OTF" pitchFamily="34" charset="-127"/>
              <a:ea typeface="나눔스퀘어OTF" pitchFamily="34" charset="-127"/>
            </a:endParaRPr>
          </a:p>
        </p:txBody>
      </p:sp>
      <p:pic>
        <p:nvPicPr>
          <p:cNvPr id="33799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4468813"/>
            <a:ext cx="3416300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1"/>
          <p:cNvGrpSpPr>
            <a:grpSpLocks/>
          </p:cNvGrpSpPr>
          <p:nvPr/>
        </p:nvGrpSpPr>
        <p:grpSpPr bwMode="auto">
          <a:xfrm>
            <a:off x="0" y="0"/>
            <a:ext cx="12190413" cy="6858000"/>
            <a:chOff x="1" y="0"/>
            <a:chExt cx="12190412" cy="6858000"/>
          </a:xfrm>
        </p:grpSpPr>
        <p:pic>
          <p:nvPicPr>
            <p:cNvPr id="5160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25" y="0"/>
              <a:ext cx="11063287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" y="0"/>
              <a:ext cx="12190412" cy="6858000"/>
            </a:xfrm>
            <a:prstGeom prst="rect">
              <a:avLst/>
            </a:prstGeom>
            <a:gradFill>
              <a:gsLst>
                <a:gs pos="21000">
                  <a:srgbClr val="007635"/>
                </a:gs>
                <a:gs pos="100000">
                  <a:srgbClr val="004D86">
                    <a:alpha val="34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5" name="TextBox 4"/>
          <p:cNvSpPr txBox="1"/>
          <p:nvPr/>
        </p:nvSpPr>
        <p:spPr bwMode="auto">
          <a:xfrm>
            <a:off x="611188" y="476250"/>
            <a:ext cx="187801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bg1"/>
                </a:solidFill>
                <a:latin typeface="여기어때 잘난체 OTF" pitchFamily="34" charset="-127"/>
                <a:ea typeface="여기어때 잘난체 OTF" pitchFamily="34" charset="-127"/>
              </a:rPr>
              <a:t>목차안내</a:t>
            </a:r>
          </a:p>
        </p:txBody>
      </p:sp>
      <p:cxnSp>
        <p:nvCxnSpPr>
          <p:cNvPr id="42" name="Straight Connector 8"/>
          <p:cNvCxnSpPr/>
          <p:nvPr/>
        </p:nvCxnSpPr>
        <p:spPr>
          <a:xfrm>
            <a:off x="622300" y="1628775"/>
            <a:ext cx="109458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6"/>
          <p:cNvCxnSpPr/>
          <p:nvPr/>
        </p:nvCxnSpPr>
        <p:spPr>
          <a:xfrm>
            <a:off x="1820863" y="3155950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8"/>
          <p:cNvSpPr/>
          <p:nvPr/>
        </p:nvSpPr>
        <p:spPr>
          <a:xfrm>
            <a:off x="165258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27" name="TextBox 4"/>
          <p:cNvSpPr txBox="1">
            <a:spLocks noChangeArrowheads="1"/>
          </p:cNvSpPr>
          <p:nvPr/>
        </p:nvSpPr>
        <p:spPr bwMode="auto">
          <a:xfrm>
            <a:off x="166846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1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28" name="TextBox 47"/>
          <p:cNvSpPr txBox="1">
            <a:spLocks noChangeArrowheads="1"/>
          </p:cNvSpPr>
          <p:nvPr/>
        </p:nvSpPr>
        <p:spPr bwMode="auto">
          <a:xfrm>
            <a:off x="2422525" y="2817813"/>
            <a:ext cx="3430588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개요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50" name="Straight Connector 6"/>
          <p:cNvCxnSpPr/>
          <p:nvPr/>
        </p:nvCxnSpPr>
        <p:spPr>
          <a:xfrm>
            <a:off x="1833563" y="3992563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8"/>
          <p:cNvSpPr/>
          <p:nvPr/>
        </p:nvSpPr>
        <p:spPr>
          <a:xfrm>
            <a:off x="166528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2" name="TextBox 4"/>
          <p:cNvSpPr txBox="1">
            <a:spLocks noChangeArrowheads="1"/>
          </p:cNvSpPr>
          <p:nvPr/>
        </p:nvSpPr>
        <p:spPr bwMode="auto">
          <a:xfrm>
            <a:off x="167957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2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3" name="TextBox 52"/>
          <p:cNvSpPr txBox="1">
            <a:spLocks noChangeArrowheads="1"/>
          </p:cNvSpPr>
          <p:nvPr/>
        </p:nvSpPr>
        <p:spPr bwMode="auto">
          <a:xfrm>
            <a:off x="2438400" y="3656013"/>
            <a:ext cx="34083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참여인원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55" name="Straight Connector 6"/>
          <p:cNvCxnSpPr/>
          <p:nvPr/>
        </p:nvCxnSpPr>
        <p:spPr>
          <a:xfrm>
            <a:off x="1833563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48"/>
          <p:cNvSpPr/>
          <p:nvPr/>
        </p:nvSpPr>
        <p:spPr>
          <a:xfrm>
            <a:off x="1665288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37" name="TextBox 4"/>
          <p:cNvSpPr txBox="1">
            <a:spLocks noChangeArrowheads="1"/>
          </p:cNvSpPr>
          <p:nvPr/>
        </p:nvSpPr>
        <p:spPr bwMode="auto">
          <a:xfrm>
            <a:off x="1679575" y="433705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3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38" name="TextBox 57"/>
          <p:cNvSpPr txBox="1">
            <a:spLocks noChangeArrowheads="1"/>
          </p:cNvSpPr>
          <p:nvPr/>
        </p:nvSpPr>
        <p:spPr bwMode="auto">
          <a:xfrm>
            <a:off x="2438400" y="4498975"/>
            <a:ext cx="34083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일정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60" name="Straight Connector 6"/>
          <p:cNvCxnSpPr/>
          <p:nvPr/>
        </p:nvCxnSpPr>
        <p:spPr>
          <a:xfrm>
            <a:off x="1844675" y="565150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48"/>
          <p:cNvSpPr/>
          <p:nvPr/>
        </p:nvSpPr>
        <p:spPr>
          <a:xfrm>
            <a:off x="1676400" y="510857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2" name="TextBox 4"/>
          <p:cNvSpPr txBox="1">
            <a:spLocks noChangeArrowheads="1"/>
          </p:cNvSpPr>
          <p:nvPr/>
        </p:nvSpPr>
        <p:spPr bwMode="auto">
          <a:xfrm>
            <a:off x="1692275" y="515143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4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3" name="TextBox 62"/>
          <p:cNvSpPr txBox="1">
            <a:spLocks noChangeArrowheads="1"/>
          </p:cNvSpPr>
          <p:nvPr/>
        </p:nvSpPr>
        <p:spPr bwMode="auto">
          <a:xfrm>
            <a:off x="2451100" y="5313363"/>
            <a:ext cx="338931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구성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65" name="Straight Connector 6"/>
          <p:cNvCxnSpPr/>
          <p:nvPr/>
        </p:nvCxnSpPr>
        <p:spPr>
          <a:xfrm>
            <a:off x="6308725" y="3155950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48"/>
          <p:cNvSpPr/>
          <p:nvPr/>
        </p:nvSpPr>
        <p:spPr>
          <a:xfrm>
            <a:off x="6167438" y="2613025"/>
            <a:ext cx="539750" cy="39528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47" name="TextBox 4"/>
          <p:cNvSpPr txBox="1">
            <a:spLocks noChangeArrowheads="1"/>
          </p:cNvSpPr>
          <p:nvPr/>
        </p:nvSpPr>
        <p:spPr bwMode="auto">
          <a:xfrm>
            <a:off x="6183313" y="2655888"/>
            <a:ext cx="503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48" name="TextBox 67"/>
          <p:cNvSpPr txBox="1">
            <a:spLocks noChangeArrowheads="1"/>
          </p:cNvSpPr>
          <p:nvPr/>
        </p:nvSpPr>
        <p:spPr bwMode="auto">
          <a:xfrm>
            <a:off x="6886575" y="2820988"/>
            <a:ext cx="3844925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 제안</a:t>
            </a:r>
            <a:r>
              <a:rPr kumimoji="0" lang="en-US" altLang="ko-KR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/</a:t>
            </a: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내용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70" name="Straight Connector 6"/>
          <p:cNvCxnSpPr/>
          <p:nvPr/>
        </p:nvCxnSpPr>
        <p:spPr>
          <a:xfrm>
            <a:off x="6321425" y="3995738"/>
            <a:ext cx="411638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48"/>
          <p:cNvSpPr/>
          <p:nvPr/>
        </p:nvSpPr>
        <p:spPr>
          <a:xfrm>
            <a:off x="6180138" y="3449638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2" name="TextBox 4"/>
          <p:cNvSpPr txBox="1">
            <a:spLocks noChangeArrowheads="1"/>
          </p:cNvSpPr>
          <p:nvPr/>
        </p:nvSpPr>
        <p:spPr bwMode="auto">
          <a:xfrm>
            <a:off x="6194425" y="3494088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153" name="TextBox 72"/>
          <p:cNvSpPr txBox="1">
            <a:spLocks noChangeArrowheads="1"/>
          </p:cNvSpPr>
          <p:nvPr/>
        </p:nvSpPr>
        <p:spPr bwMode="auto">
          <a:xfrm>
            <a:off x="6926263" y="3659188"/>
            <a:ext cx="340836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구현화면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cxnSp>
        <p:nvCxnSpPr>
          <p:cNvPr id="36" name="Straight Connector 6"/>
          <p:cNvCxnSpPr/>
          <p:nvPr/>
        </p:nvCxnSpPr>
        <p:spPr>
          <a:xfrm>
            <a:off x="6357938" y="4835525"/>
            <a:ext cx="411638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8"/>
          <p:cNvSpPr/>
          <p:nvPr/>
        </p:nvSpPr>
        <p:spPr>
          <a:xfrm>
            <a:off x="6189663" y="4292600"/>
            <a:ext cx="539750" cy="39687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ar-SA" sz="2800">
              <a:solidFill>
                <a:schemeClr val="bg1"/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5157" name="TextBox 57"/>
          <p:cNvSpPr txBox="1">
            <a:spLocks noChangeArrowheads="1"/>
          </p:cNvSpPr>
          <p:nvPr/>
        </p:nvSpPr>
        <p:spPr bwMode="auto">
          <a:xfrm>
            <a:off x="6962775" y="4498975"/>
            <a:ext cx="340836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ts val="1300"/>
              </a:lnSpc>
              <a:spcBef>
                <a:spcPct val="0"/>
              </a:spcBef>
              <a:spcAft>
                <a:spcPts val="650"/>
              </a:spcAft>
              <a:buFontTx/>
              <a:buNone/>
            </a:pPr>
            <a:r>
              <a:rPr kumimoji="0" lang="ko-KR" altLang="en-US" sz="25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나눔고딕" panose="020D0604000000000000" pitchFamily="50" charset="-127"/>
              </a:rPr>
              <a:t>프로젝트를 마치며</a:t>
            </a:r>
            <a:endParaRPr kumimoji="0" lang="en-US" altLang="ko-KR" sz="25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나눔고딕" panose="020D0604000000000000" pitchFamily="50" charset="-127"/>
            </a:endParaRPr>
          </a:p>
        </p:txBody>
      </p:sp>
      <p:sp>
        <p:nvSpPr>
          <p:cNvPr id="5159" name="TextBox 4"/>
          <p:cNvSpPr txBox="1">
            <a:spLocks noChangeArrowheads="1"/>
          </p:cNvSpPr>
          <p:nvPr/>
        </p:nvSpPr>
        <p:spPr bwMode="auto">
          <a:xfrm>
            <a:off x="6215063" y="4337050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</a:t>
            </a:r>
            <a:endParaRPr kumimoji="0" lang="ar-SA" altLang="ko-KR" sz="2000">
              <a:solidFill>
                <a:schemeClr val="bg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rgbClr val="007635"/>
              </a:gs>
              <a:gs pos="100000">
                <a:srgbClr val="004D8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71488" y="765175"/>
            <a:ext cx="281463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개요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935683" y="2813994"/>
            <a:ext cx="4766592" cy="3567334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87413" y="2390775"/>
            <a:ext cx="2165350" cy="3190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004D86"/>
              </a:gs>
              <a:gs pos="0">
                <a:srgbClr val="007635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CRM</a:t>
            </a:r>
            <a:r>
              <a:rPr kumimoji="0" lang="ko-KR" altLang="en-US" sz="20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rPr>
              <a:t>이란 </a:t>
            </a:r>
          </a:p>
        </p:txBody>
      </p:sp>
      <p:sp>
        <p:nvSpPr>
          <p:cNvPr id="7176" name="직사각형 10"/>
          <p:cNvSpPr>
            <a:spLocks noChangeArrowheads="1"/>
          </p:cNvSpPr>
          <p:nvPr/>
        </p:nvSpPr>
        <p:spPr bwMode="auto">
          <a:xfrm>
            <a:off x="1127125" y="3071813"/>
            <a:ext cx="45751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0" lang="en-US" altLang="ko-KR" sz="17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Customer Relationship Management</a:t>
            </a:r>
            <a:r>
              <a:rPr kumimoji="0" lang="ko-KR" altLang="en-US" sz="170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 약자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우리말로 기업이 고객과 관련된 내외부 자료를 분석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통합해 고객 중심 자원을 극대화하고 이를 토대로 고객특성에 맞게 마케팅 활동을 계획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지원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·</a:t>
            </a:r>
            <a:r>
              <a:rPr kumimoji="0" lang="ko-KR" altLang="en-US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평가하는 과정이다</a:t>
            </a:r>
            <a:r>
              <a:rPr kumimoji="0" lang="en-US" altLang="ko-KR" sz="17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grpSp>
        <p:nvGrpSpPr>
          <p:cNvPr id="7177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8" y="678528"/>
            <a:chExt cx="370105" cy="5198744"/>
          </a:xfrm>
        </p:grpSpPr>
        <p:sp>
          <p:nvSpPr>
            <p:cNvPr id="59" name="양쪽 모서리가 둥근 사각형 58"/>
            <p:cNvSpPr/>
            <p:nvPr/>
          </p:nvSpPr>
          <p:spPr>
            <a:xfrm rot="16200000" flipH="1">
              <a:off x="11537043" y="5260372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108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 rot="16200000" flipH="1">
              <a:off x="11536007" y="4541660"/>
              <a:ext cx="865767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 flipH="1">
              <a:off x="11537043" y="3822950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16200000" flipH="1">
              <a:off x="11537043" y="3120809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 flipH="1">
              <a:off x="11535489" y="2431613"/>
              <a:ext cx="866803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 rot="16200000" flipH="1">
              <a:off x="11537043" y="1666818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65" name="양쪽 모서리가 둥근 사각형 64"/>
            <p:cNvSpPr/>
            <p:nvPr/>
          </p:nvSpPr>
          <p:spPr>
            <a:xfrm rot="16200000" flipH="1">
              <a:off x="11537043" y="925323"/>
              <a:ext cx="863696" cy="3701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pic>
        <p:nvPicPr>
          <p:cNvPr id="7178" name="그림 2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75" y="4652963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그림 3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4667250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그림 3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2790825"/>
            <a:ext cx="2595563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그림 3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50" y="2809875"/>
            <a:ext cx="2595563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2" name="그룹 29"/>
          <p:cNvGrpSpPr>
            <a:grpSpLocks/>
          </p:cNvGrpSpPr>
          <p:nvPr/>
        </p:nvGrpSpPr>
        <p:grpSpPr bwMode="auto">
          <a:xfrm>
            <a:off x="6764338" y="3101975"/>
            <a:ext cx="1285875" cy="1216025"/>
            <a:chOff x="8402638" y="1579563"/>
            <a:chExt cx="1566862" cy="1482319"/>
          </a:xfrm>
        </p:grpSpPr>
        <p:sp>
          <p:nvSpPr>
            <p:cNvPr id="21" name="타원 20"/>
            <p:cNvSpPr/>
            <p:nvPr/>
          </p:nvSpPr>
          <p:spPr bwMode="auto">
            <a:xfrm>
              <a:off x="8456801" y="1579563"/>
              <a:ext cx="1454667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8746961" y="1844678"/>
              <a:ext cx="932380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point.1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3" name="Straight Connector 8">
              <a:extLst/>
            </p:cNvPr>
            <p:cNvCxnSpPr/>
            <p:nvPr/>
          </p:nvCxnSpPr>
          <p:spPr bwMode="auto">
            <a:xfrm>
              <a:off x="8690863" y="2278150"/>
              <a:ext cx="1003953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영업일정</a:t>
              </a:r>
              <a:endPara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</p:grpSp>
      <p:grpSp>
        <p:nvGrpSpPr>
          <p:cNvPr id="7183" name="그룹 30"/>
          <p:cNvGrpSpPr>
            <a:grpSpLocks/>
          </p:cNvGrpSpPr>
          <p:nvPr/>
        </p:nvGrpSpPr>
        <p:grpSpPr bwMode="auto">
          <a:xfrm>
            <a:off x="9567863" y="3101975"/>
            <a:ext cx="1287462" cy="1216025"/>
            <a:chOff x="8402638" y="1579563"/>
            <a:chExt cx="1566862" cy="1482319"/>
          </a:xfrm>
        </p:grpSpPr>
        <p:sp>
          <p:nvSpPr>
            <p:cNvPr id="26" name="타원 2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27" name="직사각형 2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point.2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28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영업관리</a:t>
              </a:r>
            </a:p>
          </p:txBody>
        </p:sp>
      </p:grpSp>
      <p:grpSp>
        <p:nvGrpSpPr>
          <p:cNvPr id="7184" name="그룹 35"/>
          <p:cNvGrpSpPr>
            <a:grpSpLocks/>
          </p:cNvGrpSpPr>
          <p:nvPr/>
        </p:nvGrpSpPr>
        <p:grpSpPr bwMode="auto">
          <a:xfrm>
            <a:off x="6757988" y="4968875"/>
            <a:ext cx="1287462" cy="1216025"/>
            <a:chOff x="8402638" y="1579563"/>
            <a:chExt cx="1566862" cy="1482319"/>
          </a:xfrm>
        </p:grpSpPr>
        <p:sp>
          <p:nvSpPr>
            <p:cNvPr id="31" name="타원 30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point.3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3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고객</a:t>
              </a:r>
            </a:p>
          </p:txBody>
        </p:sp>
      </p:grpSp>
      <p:grpSp>
        <p:nvGrpSpPr>
          <p:cNvPr id="7185" name="그룹 40"/>
          <p:cNvGrpSpPr>
            <a:grpSpLocks/>
          </p:cNvGrpSpPr>
          <p:nvPr/>
        </p:nvGrpSpPr>
        <p:grpSpPr bwMode="auto">
          <a:xfrm>
            <a:off x="9567863" y="4968875"/>
            <a:ext cx="1287462" cy="1216025"/>
            <a:chOff x="8402638" y="1579563"/>
            <a:chExt cx="1566862" cy="1482319"/>
          </a:xfrm>
        </p:grpSpPr>
        <p:sp>
          <p:nvSpPr>
            <p:cNvPr id="36" name="타원 35"/>
            <p:cNvSpPr/>
            <p:nvPr/>
          </p:nvSpPr>
          <p:spPr bwMode="auto">
            <a:xfrm>
              <a:off x="8456734" y="1579563"/>
              <a:ext cx="1454805" cy="14823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8746536" y="1844678"/>
              <a:ext cx="933162" cy="412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600" spc="-150" dirty="0">
                  <a:latin typeface="나눔스퀘어OTF ExtraBold" pitchFamily="34" charset="-127"/>
                  <a:ea typeface="나눔스퀘어OTF ExtraBold" pitchFamily="34" charset="-127"/>
                </a:rPr>
                <a:t>point.4</a:t>
              </a:r>
              <a:endParaRPr kumimoji="0" lang="ko-KR" altLang="en-US" sz="1600" spc="-150" dirty="0"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cxnSp>
          <p:nvCxnSpPr>
            <p:cNvPr id="38" name="Straight Connector 8">
              <a:extLst/>
            </p:cNvPr>
            <p:cNvCxnSpPr/>
            <p:nvPr/>
          </p:nvCxnSpPr>
          <p:spPr bwMode="auto">
            <a:xfrm>
              <a:off x="8690507" y="2278150"/>
              <a:ext cx="1004647" cy="0"/>
            </a:xfrm>
            <a:prstGeom prst="line">
              <a:avLst/>
            </a:prstGeom>
            <a:ln w="3175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 bwMode="auto">
            <a:xfrm>
              <a:off x="8402638" y="2316853"/>
              <a:ext cx="1566862" cy="4683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통계</a:t>
              </a:r>
            </a:p>
          </p:txBody>
        </p:sp>
      </p:grpSp>
      <p:sp>
        <p:nvSpPr>
          <p:cNvPr id="7186" name="Text Placeholder 2"/>
          <p:cNvSpPr txBox="1">
            <a:spLocks/>
          </p:cNvSpPr>
          <p:nvPr/>
        </p:nvSpPr>
        <p:spPr bwMode="auto">
          <a:xfrm>
            <a:off x="550863" y="1485900"/>
            <a:ext cx="10256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고객과 고객사의 통합 관리와 사업의 수주를 관리하기 위한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CRM</a:t>
            </a: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기능을 제공합니다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rgbClr val="007635"/>
              </a:gs>
              <a:gs pos="100000">
                <a:srgbClr val="004D8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366236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참여인원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846263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78" name="Text Placeholder 2"/>
          <p:cNvSpPr txBox="1">
            <a:spLocks/>
          </p:cNvSpPr>
          <p:nvPr/>
        </p:nvSpPr>
        <p:spPr>
          <a:xfrm>
            <a:off x="3559175" y="2854325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79" name="Straight Connector 8"/>
          <p:cNvCxnSpPr/>
          <p:nvPr/>
        </p:nvCxnSpPr>
        <p:spPr>
          <a:xfrm>
            <a:off x="3605213" y="3282950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2"/>
          <p:cNvSpPr txBox="1">
            <a:spLocks/>
          </p:cNvSpPr>
          <p:nvPr/>
        </p:nvSpPr>
        <p:spPr>
          <a:xfrm>
            <a:off x="3611563" y="3425825"/>
            <a:ext cx="22383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영업관리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511925" y="2478088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2" name="Text Placeholder 2"/>
          <p:cNvSpPr txBox="1">
            <a:spLocks/>
          </p:cNvSpPr>
          <p:nvPr/>
        </p:nvSpPr>
        <p:spPr>
          <a:xfrm>
            <a:off x="8224838" y="2854325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83" name="Straight Connector 8"/>
          <p:cNvCxnSpPr/>
          <p:nvPr/>
        </p:nvCxnSpPr>
        <p:spPr>
          <a:xfrm>
            <a:off x="8272463" y="3282950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Placeholder 2"/>
          <p:cNvSpPr txBox="1">
            <a:spLocks/>
          </p:cNvSpPr>
          <p:nvPr/>
        </p:nvSpPr>
        <p:spPr>
          <a:xfrm>
            <a:off x="8277225" y="3425825"/>
            <a:ext cx="31178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영업기회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고객사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영업일정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846263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0" name="Text Placeholder 2"/>
          <p:cNvSpPr txBox="1">
            <a:spLocks/>
          </p:cNvSpPr>
          <p:nvPr/>
        </p:nvSpPr>
        <p:spPr>
          <a:xfrm>
            <a:off x="3559175" y="4978400"/>
            <a:ext cx="16573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1" name="Straight Connector 8"/>
          <p:cNvCxnSpPr/>
          <p:nvPr/>
        </p:nvCxnSpPr>
        <p:spPr>
          <a:xfrm>
            <a:off x="3605213" y="5407025"/>
            <a:ext cx="9207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2"/>
          <p:cNvSpPr txBox="1">
            <a:spLocks/>
          </p:cNvSpPr>
          <p:nvPr/>
        </p:nvSpPr>
        <p:spPr>
          <a:xfrm>
            <a:off x="3611563" y="5549900"/>
            <a:ext cx="2733675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디자인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CSS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수정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511925" y="4602163"/>
            <a:ext cx="1597025" cy="1419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94" name="Text Placeholder 2"/>
          <p:cNvSpPr txBox="1">
            <a:spLocks/>
          </p:cNvSpPr>
          <p:nvPr/>
        </p:nvSpPr>
        <p:spPr>
          <a:xfrm>
            <a:off x="8224838" y="4978400"/>
            <a:ext cx="1658937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홍길동</a:t>
            </a:r>
            <a:endParaRPr kumimoji="0" lang="ar-SA" sz="2000" dirty="0">
              <a:solidFill>
                <a:schemeClr val="tx1">
                  <a:lumMod val="85000"/>
                  <a:lumOff val="1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95" name="Straight Connector 8"/>
          <p:cNvCxnSpPr/>
          <p:nvPr/>
        </p:nvCxnSpPr>
        <p:spPr>
          <a:xfrm>
            <a:off x="8272463" y="5407025"/>
            <a:ext cx="91916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8277225" y="5549900"/>
            <a:ext cx="2470150" cy="33337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담당업무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개발</a:t>
            </a:r>
            <a:endParaRPr kumimoji="0"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담당파트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 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: </a:t>
            </a:r>
            <a:r>
              <a:rPr kumimoji="0"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통계</a:t>
            </a:r>
            <a:r>
              <a:rPr kumimoji="0"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, </a:t>
            </a:r>
            <a:r>
              <a:rPr kumimoji="0"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OTF Bold" pitchFamily="34" charset="-127"/>
                <a:ea typeface="나눔스퀘어OTF Bold" pitchFamily="34" charset="-127"/>
              </a:rPr>
              <a:t>고객등급</a:t>
            </a:r>
            <a:endParaRPr kumimoji="0" lang="ar-SA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9013" y="3003550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9013" y="5127625"/>
            <a:ext cx="7731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915150" y="3003550"/>
            <a:ext cx="773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915150" y="5127625"/>
            <a:ext cx="773113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이미지</a:t>
            </a:r>
            <a:endParaRPr kumimoji="0" lang="ko-KR" altLang="en-US" dirty="0">
              <a:latin typeface="+mn-lt"/>
              <a:ea typeface="+mn-ea"/>
            </a:endParaRPr>
          </a:p>
        </p:txBody>
      </p:sp>
      <p:grpSp>
        <p:nvGrpSpPr>
          <p:cNvPr id="9244" name="그룹 13"/>
          <p:cNvGrpSpPr>
            <a:grpSpLocks/>
          </p:cNvGrpSpPr>
          <p:nvPr/>
        </p:nvGrpSpPr>
        <p:grpSpPr bwMode="auto">
          <a:xfrm rot="5400000">
            <a:off x="8021638" y="-3538538"/>
            <a:ext cx="369888" cy="7967663"/>
            <a:chOff x="11783838" y="678528"/>
            <a:chExt cx="370104" cy="5198743"/>
          </a:xfrm>
        </p:grpSpPr>
        <p:sp>
          <p:nvSpPr>
            <p:cNvPr id="48" name="양쪽 모서리가 둥근 사각형 47"/>
            <p:cNvSpPr/>
            <p:nvPr/>
          </p:nvSpPr>
          <p:spPr>
            <a:xfrm rot="16200000" flipH="1">
              <a:off x="11536957" y="5255106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 flipH="1">
              <a:off x="11535921" y="4536253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108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50" name="양쪽 모서리가 둥근 사각형 49"/>
            <p:cNvSpPr/>
            <p:nvPr/>
          </p:nvSpPr>
          <p:spPr>
            <a:xfrm rot="16200000" flipH="1">
              <a:off x="11536957" y="3817398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51" name="양쪽 모서리가 둥근 사각형 50"/>
            <p:cNvSpPr/>
            <p:nvPr/>
          </p:nvSpPr>
          <p:spPr>
            <a:xfrm rot="16200000" flipH="1">
              <a:off x="11536957" y="3116154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52" name="양쪽 모서리가 둥근 사각형 51"/>
            <p:cNvSpPr/>
            <p:nvPr/>
          </p:nvSpPr>
          <p:spPr>
            <a:xfrm rot="16200000" flipH="1">
              <a:off x="11535921" y="2421124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53" name="양쪽 모서리가 둥근 사각형 52"/>
            <p:cNvSpPr/>
            <p:nvPr/>
          </p:nvSpPr>
          <p:spPr>
            <a:xfrm rot="16200000" flipH="1">
              <a:off x="11536957" y="1661873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54" name="양쪽 모서리가 둥근 사각형 53"/>
            <p:cNvSpPr/>
            <p:nvPr/>
          </p:nvSpPr>
          <p:spPr>
            <a:xfrm rot="16200000" flipH="1">
              <a:off x="11536957" y="92023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rgbClr val="007635"/>
              </a:gs>
              <a:gs pos="100000">
                <a:srgbClr val="004D8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622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일정</a:t>
            </a:r>
          </a:p>
        </p:txBody>
      </p:sp>
      <p:sp>
        <p:nvSpPr>
          <p:cNvPr id="10244" name="Text Placeholder 2"/>
          <p:cNvSpPr txBox="1">
            <a:spLocks/>
          </p:cNvSpPr>
          <p:nvPr/>
        </p:nvSpPr>
        <p:spPr bwMode="auto">
          <a:xfrm>
            <a:off x="550863" y="14859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프로젝트 기간 </a:t>
            </a:r>
            <a:r>
              <a:rPr kumimoji="0" lang="en-US" altLang="ko-KR" sz="200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2019-02-25 ~ 2019-08-08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22300" y="2122488"/>
          <a:ext cx="10974388" cy="43306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7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89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제안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분석/설계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디자인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개발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테스트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783"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rgbClr val="72AF2C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1개월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2개월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3개월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4개월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5개월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bg1"/>
                          </a:solidFill>
                          <a:latin typeface="나눔스퀘어OTF Bold" pitchFamily="34" charset="-127"/>
                          <a:ea typeface="나눔스퀘어OTF Bold" pitchFamily="34" charset="-127"/>
                        </a:rPr>
                        <a:t>6개월</a:t>
                      </a:r>
                      <a:endParaRPr lang="ko-KR" altLang="en-US" sz="1800" b="0" strike="noStrike" kern="1200" cap="none" dirty="0" smtClean="0">
                        <a:solidFill>
                          <a:schemeClr val="bg1"/>
                        </a:solidFill>
                        <a:latin typeface="나눔스퀘어OTF Bold" pitchFamily="34" charset="-127"/>
                        <a:ea typeface="나눔스퀘어OTF Bold" pitchFamily="34" charset="-127"/>
                      </a:endParaRPr>
                    </a:p>
                  </a:txBody>
                  <a:tcPr marL="90162" marR="90162" marT="46976" marB="46976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도형 5"/>
          <p:cNvSpPr>
            <a:spLocks/>
          </p:cNvSpPr>
          <p:nvPr/>
        </p:nvSpPr>
        <p:spPr>
          <a:xfrm>
            <a:off x="2178050" y="2363788"/>
            <a:ext cx="1577975" cy="212725"/>
          </a:xfrm>
          <a:prstGeom prst="rect">
            <a:avLst/>
          </a:prstGeom>
          <a:gradFill>
            <a:gsLst>
              <a:gs pos="100000">
                <a:srgbClr val="004D86"/>
              </a:gs>
              <a:gs pos="0">
                <a:srgbClr val="007635"/>
              </a:gs>
            </a:gsLst>
            <a:lin ang="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8000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2" name="도형 6"/>
          <p:cNvSpPr>
            <a:spLocks/>
          </p:cNvSpPr>
          <p:nvPr/>
        </p:nvSpPr>
        <p:spPr>
          <a:xfrm>
            <a:off x="2973388" y="3098800"/>
            <a:ext cx="1577975" cy="212725"/>
          </a:xfrm>
          <a:prstGeom prst="rect">
            <a:avLst/>
          </a:prstGeom>
          <a:gradFill>
            <a:gsLst>
              <a:gs pos="100000">
                <a:srgbClr val="004D86"/>
              </a:gs>
              <a:gs pos="0">
                <a:srgbClr val="007635"/>
              </a:gs>
            </a:gsLst>
            <a:lin ang="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8000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3" name="도형 7"/>
          <p:cNvSpPr>
            <a:spLocks/>
          </p:cNvSpPr>
          <p:nvPr/>
        </p:nvSpPr>
        <p:spPr>
          <a:xfrm>
            <a:off x="3760788" y="3841750"/>
            <a:ext cx="1554162" cy="212725"/>
          </a:xfrm>
          <a:prstGeom prst="rect">
            <a:avLst/>
          </a:prstGeom>
          <a:gradFill>
            <a:gsLst>
              <a:gs pos="100000">
                <a:srgbClr val="004D86"/>
              </a:gs>
              <a:gs pos="0">
                <a:srgbClr val="007635"/>
              </a:gs>
            </a:gsLst>
            <a:lin ang="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8000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4" name="도형 8"/>
          <p:cNvSpPr>
            <a:spLocks/>
          </p:cNvSpPr>
          <p:nvPr/>
        </p:nvSpPr>
        <p:spPr>
          <a:xfrm>
            <a:off x="5332413" y="4530725"/>
            <a:ext cx="4695825" cy="212725"/>
          </a:xfrm>
          <a:prstGeom prst="rect">
            <a:avLst/>
          </a:prstGeom>
          <a:gradFill>
            <a:gsLst>
              <a:gs pos="100000">
                <a:srgbClr val="004D86"/>
              </a:gs>
              <a:gs pos="0">
                <a:srgbClr val="007635"/>
              </a:gs>
            </a:gsLst>
            <a:lin ang="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8000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5" name="도형 9"/>
          <p:cNvSpPr>
            <a:spLocks/>
          </p:cNvSpPr>
          <p:nvPr/>
        </p:nvSpPr>
        <p:spPr>
          <a:xfrm>
            <a:off x="10021888" y="5268913"/>
            <a:ext cx="1576387" cy="212725"/>
          </a:xfrm>
          <a:prstGeom prst="rect">
            <a:avLst/>
          </a:prstGeom>
          <a:gradFill>
            <a:gsLst>
              <a:gs pos="100000">
                <a:srgbClr val="004D86"/>
              </a:gs>
              <a:gs pos="0">
                <a:srgbClr val="007635"/>
              </a:gs>
            </a:gsLst>
            <a:lin ang="0" scaled="1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08000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grpSp>
        <p:nvGrpSpPr>
          <p:cNvPr id="10308" name="그룹 13"/>
          <p:cNvGrpSpPr>
            <a:grpSpLocks/>
          </p:cNvGrpSpPr>
          <p:nvPr/>
        </p:nvGrpSpPr>
        <p:grpSpPr bwMode="auto">
          <a:xfrm rot="5400000">
            <a:off x="8021638" y="-3548063"/>
            <a:ext cx="369888" cy="7967663"/>
            <a:chOff x="11783838" y="678528"/>
            <a:chExt cx="370104" cy="5198743"/>
          </a:xfrm>
        </p:grpSpPr>
        <p:sp>
          <p:nvSpPr>
            <p:cNvPr id="20" name="양쪽 모서리가 둥근 사각형 19"/>
            <p:cNvSpPr/>
            <p:nvPr/>
          </p:nvSpPr>
          <p:spPr>
            <a:xfrm rot="16200000" flipH="1">
              <a:off x="11536957" y="5255106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9D9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1" name="양쪽 모서리가 둥근 사각형 20"/>
            <p:cNvSpPr/>
            <p:nvPr/>
          </p:nvSpPr>
          <p:spPr>
            <a:xfrm rot="16200000" flipH="1">
              <a:off x="11535921" y="4536253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16200000" flipH="1">
              <a:off x="11536957" y="3817398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 flipH="1">
              <a:off x="11536957" y="3116154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5921" y="2421124"/>
              <a:ext cx="865939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6957" y="1661873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6957" y="920231"/>
              <a:ext cx="863868" cy="37010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4763"/>
            <a:ext cx="12192000" cy="620713"/>
          </a:xfrm>
          <a:prstGeom prst="rect">
            <a:avLst/>
          </a:prstGeom>
          <a:gradFill>
            <a:gsLst>
              <a:gs pos="0">
                <a:srgbClr val="007635"/>
              </a:gs>
              <a:gs pos="100000">
                <a:srgbClr val="004D8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구성</a:t>
            </a:r>
          </a:p>
        </p:txBody>
      </p:sp>
      <p:grpSp>
        <p:nvGrpSpPr>
          <p:cNvPr id="11268" name="그룹 1"/>
          <p:cNvGrpSpPr>
            <a:grpSpLocks/>
          </p:cNvGrpSpPr>
          <p:nvPr/>
        </p:nvGrpSpPr>
        <p:grpSpPr bwMode="auto">
          <a:xfrm>
            <a:off x="622300" y="2174875"/>
            <a:ext cx="10872788" cy="3998913"/>
            <a:chOff x="694606" y="2174552"/>
            <a:chExt cx="10375900" cy="399858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4D86"/>
                </a:gs>
                <a:gs pos="0">
                  <a:srgbClr val="007635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제안 </a:t>
              </a:r>
              <a:r>
                <a:rPr kumimoji="0" lang="ko-KR" altLang="en-US" sz="1600" dirty="0" err="1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구분명</a:t>
              </a:r>
              <a:endParaRPr kumimoji="0" lang="ko-KR" altLang="en-US" sz="1600" dirty="0">
                <a:solidFill>
                  <a:schemeClr val="bg1"/>
                </a:solidFill>
                <a:latin typeface="나눔스퀘어OTF ExtraBold" pitchFamily="34" charset="-127"/>
                <a:ea typeface="나눔스퀘어OTF ExtraBold" pitchFamily="34" charset="-127"/>
              </a:endParaRPr>
            </a:p>
          </p:txBody>
        </p:sp>
        <p:sp>
          <p:nvSpPr>
            <p:cNvPr id="7180" name="직사각형 10"/>
            <p:cNvSpPr>
              <a:spLocks noChangeArrowheads="1"/>
            </p:cNvSpPr>
            <p:nvPr/>
          </p:nvSpPr>
          <p:spPr bwMode="auto">
            <a:xfrm>
              <a:off x="958207" y="2595206"/>
              <a:ext cx="4575152" cy="350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사용 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Eclipse, SQL Developer </a:t>
              </a:r>
              <a: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언어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JAVA, SQL, HTML, CSS, JavaScript, JSP, XML</a:t>
              </a:r>
              <a:b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400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기술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jQuery, JSON, Ajax</a:t>
              </a:r>
              <a:b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프레임워크</a:t>
              </a:r>
              <a:r>
                <a:rPr kumimoji="0" lang="en-US" altLang="ko-KR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r>
                <a:rPr kumimoji="0" lang="en-US" altLang="ko-KR" sz="1600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kumimoji="0" lang="en-US" altLang="ko-KR" sz="14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: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Spring, </a:t>
              </a:r>
              <a:r>
                <a:rPr kumimoji="0" lang="en-US" altLang="ko-KR" sz="1400" b="1" dirty="0" err="1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MyBatis</a:t>
              </a:r>
              <a: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/>
              </a:r>
              <a:br>
                <a:rPr kumimoji="0" lang="en-US" altLang="ko-KR" sz="1600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</a:br>
              <a:endParaRPr kumimoji="0" lang="en-US" altLang="ko-KR" sz="1600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  <a:p>
              <a:pPr eaLnBrk="1" latinLnBrk="1" hangingPunct="1">
                <a:buFontTx/>
                <a:buChar char="-"/>
                <a:defRPr/>
              </a:pPr>
              <a:r>
                <a:rPr kumimoji="0" lang="ko-KR" altLang="en-US" sz="16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시스템</a:t>
              </a:r>
            </a:p>
            <a:p>
              <a:pPr marL="0" indent="0" eaLnBrk="1" latinLnBrk="1" hangingPunct="1">
                <a:defRPr/>
              </a:pPr>
              <a:r>
                <a:rPr kumimoji="0" lang="en-US" altLang="ko-KR" sz="1400" b="1" dirty="0" smtClean="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       : </a:t>
              </a:r>
              <a:r>
                <a:rPr kumimoji="0" lang="en-US" altLang="ko-KR" sz="1400" b="1" dirty="0" smtClean="0">
                  <a:solidFill>
                    <a:schemeClr val="tx2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SVN</a:t>
              </a:r>
            </a:p>
          </p:txBody>
        </p:sp>
        <p:pic>
          <p:nvPicPr>
            <p:cNvPr id="11287" name="그림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2081" y="2597970"/>
              <a:ext cx="5178425" cy="3575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1269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0" name="그룹 13"/>
          <p:cNvGrpSpPr>
            <a:grpSpLocks/>
          </p:cNvGrpSpPr>
          <p:nvPr/>
        </p:nvGrpSpPr>
        <p:grpSpPr bwMode="auto">
          <a:xfrm rot="5400000">
            <a:off x="8022431" y="-3548856"/>
            <a:ext cx="369888" cy="7969250"/>
            <a:chOff x="11783835" y="678528"/>
            <a:chExt cx="370108" cy="5198744"/>
          </a:xfrm>
        </p:grpSpPr>
        <p:sp>
          <p:nvSpPr>
            <p:cNvPr id="22" name="양쪽 모서리가 둥근 사각형 21"/>
            <p:cNvSpPr/>
            <p:nvPr/>
          </p:nvSpPr>
          <p:spPr>
            <a:xfrm rot="16200000" flipH="1">
              <a:off x="11537041" y="5260370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개요</a:t>
              </a:r>
            </a:p>
          </p:txBody>
        </p:sp>
        <p:sp>
          <p:nvSpPr>
            <p:cNvPr id="24" name="양쪽 모서리가 둥근 사각형 23"/>
            <p:cNvSpPr/>
            <p:nvPr/>
          </p:nvSpPr>
          <p:spPr>
            <a:xfrm rot="16200000" flipH="1">
              <a:off x="11536006" y="4541659"/>
              <a:ext cx="865767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참여인원</a:t>
              </a: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rot="16200000" flipH="1">
              <a:off x="11537041" y="3822948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/>
                  </a:solidFill>
                  <a:latin typeface="여기어때 잘난체 OTF" pitchFamily="34" charset="-127"/>
                  <a:ea typeface="여기어때 잘난체 OTF" pitchFamily="34" charset="-127"/>
                </a:rPr>
                <a:t>일정</a:t>
              </a:r>
            </a:p>
          </p:txBody>
        </p:sp>
        <p:sp>
          <p:nvSpPr>
            <p:cNvPr id="26" name="양쪽 모서리가 둥근 사각형 25"/>
            <p:cNvSpPr/>
            <p:nvPr/>
          </p:nvSpPr>
          <p:spPr>
            <a:xfrm rot="16200000" flipH="1">
              <a:off x="11537041" y="3120807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bg1"/>
                  </a:solidFill>
                  <a:latin typeface="여기어때 잘난체 OTF" pitchFamily="34" charset="-127"/>
                  <a:ea typeface="여기어때 잘난체 OTF" pitchFamily="34" charset="-127"/>
                </a:rPr>
                <a:t>구성</a:t>
              </a:r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 flipH="1">
              <a:off x="11535488" y="2431611"/>
              <a:ext cx="866803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제안</a:t>
              </a:r>
              <a:r>
                <a:rPr kumimoji="0" lang="en-US" altLang="ko-KR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/</a:t>
              </a: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내용</a:t>
              </a:r>
            </a:p>
          </p:txBody>
        </p:sp>
        <p:sp>
          <p:nvSpPr>
            <p:cNvPr id="28" name="양쪽 모서리가 둥근 사각형 27"/>
            <p:cNvSpPr/>
            <p:nvPr/>
          </p:nvSpPr>
          <p:spPr>
            <a:xfrm rot="16200000" flipH="1">
              <a:off x="11537041" y="1666816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구현화면</a:t>
              </a:r>
              <a:endParaRPr kumimoji="0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>
            <a:xfrm rot="16200000" flipH="1">
              <a:off x="11537041" y="925322"/>
              <a:ext cx="863696" cy="3701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rPr>
                <a:t>소감</a:t>
              </a:r>
            </a:p>
          </p:txBody>
        </p:sp>
      </p:grpSp>
      <p:pic>
        <p:nvPicPr>
          <p:cNvPr id="11271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8" y="2917825"/>
            <a:ext cx="1541462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138" y="2724150"/>
            <a:ext cx="1739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0" y="4656138"/>
            <a:ext cx="186213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그림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238" y="4656138"/>
            <a:ext cx="8048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61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738" y="4491038"/>
            <a:ext cx="2595562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그림 60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4508500"/>
            <a:ext cx="2595562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그림 63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00" y="2633663"/>
            <a:ext cx="259556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그림 62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2633663"/>
            <a:ext cx="2595563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제안</a:t>
            </a:r>
          </a:p>
        </p:txBody>
      </p:sp>
      <p:grpSp>
        <p:nvGrpSpPr>
          <p:cNvPr id="12296" name="그룹 1"/>
          <p:cNvGrpSpPr>
            <a:grpSpLocks/>
          </p:cNvGrpSpPr>
          <p:nvPr/>
        </p:nvGrpSpPr>
        <p:grpSpPr bwMode="auto">
          <a:xfrm>
            <a:off x="622300" y="2174875"/>
            <a:ext cx="8556625" cy="3990975"/>
            <a:chOff x="694606" y="2174552"/>
            <a:chExt cx="8165586" cy="3990752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742727" y="2597970"/>
              <a:ext cx="4766592" cy="35673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gradFill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5400000" scaled="0"/>
              </a:gra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0650" tIns="70650" rIns="70650" bIns="44853"/>
            <a:lstStyle/>
            <a:p>
              <a:pPr marL="84095" indent="-84095" defTabSz="897033" eaLnBrk="1" fontAlgn="auto" latinLnBrk="1" hangingPunct="1">
                <a:spcBef>
                  <a:spcPts val="0"/>
                </a:spcBef>
                <a:spcAft>
                  <a:spcPts val="294"/>
                </a:spcAft>
                <a:buClr>
                  <a:srgbClr val="A1A1A1"/>
                </a:buClr>
                <a:buSzPct val="100000"/>
                <a:buFont typeface="Arial" pitchFamily="34" charset="0"/>
                <a:buChar char="•"/>
                <a:defRPr/>
              </a:pPr>
              <a:endParaRPr kumimoji="0" lang="ko-KR" altLang="en-US" sz="883" kern="0" dirty="0">
                <a:solidFill>
                  <a:srgbClr val="FF0000"/>
                </a:solidFill>
                <a:latin typeface="나눔고딕" panose="020D0304000000000000" pitchFamily="50" charset="-127"/>
                <a:ea typeface="나눔스퀘어"/>
                <a:sym typeface="Wingdings" pitchFamily="2" charset="2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94606" y="2174552"/>
              <a:ext cx="2164865" cy="31907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004D86"/>
                </a:gs>
                <a:gs pos="0">
                  <a:srgbClr val="007635"/>
                </a:gs>
              </a:gsLst>
              <a:lin ang="0" scaled="1"/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60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제안 내용</a:t>
              </a:r>
            </a:p>
          </p:txBody>
        </p:sp>
        <p:sp>
          <p:nvSpPr>
            <p:cNvPr id="12326" name="직사각형 10"/>
            <p:cNvSpPr>
              <a:spLocks noChangeArrowheads="1"/>
            </p:cNvSpPr>
            <p:nvPr/>
          </p:nvSpPr>
          <p:spPr bwMode="auto">
            <a:xfrm>
              <a:off x="934318" y="2968302"/>
              <a:ext cx="4575175" cy="255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Char char="-"/>
              </a:pPr>
              <a:r>
                <a:rPr kumimoji="0" lang="ko-KR" altLang="en-US" sz="20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고객사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Char char="-"/>
              </a:pPr>
              <a:r>
                <a:rPr kumimoji="0" lang="ko-KR" altLang="en-US" sz="20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영업현황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Char char="-"/>
              </a:pPr>
              <a:r>
                <a:rPr kumimoji="0" lang="ko-KR" altLang="en-US" sz="20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영업관리</a:t>
              </a:r>
            </a:p>
            <a:p>
              <a:pPr eaLnBrk="1" hangingPunct="1">
                <a:lnSpc>
                  <a:spcPct val="200000"/>
                </a:lnSpc>
                <a:spcBef>
                  <a:spcPct val="0"/>
                </a:spcBef>
                <a:buFontTx/>
                <a:buChar char="-"/>
              </a:pPr>
              <a:r>
                <a:rPr kumimoji="0" lang="ko-KR" altLang="en-US" sz="2000"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영업일정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02716" y="4222313"/>
              <a:ext cx="757476" cy="3698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이미지</a:t>
              </a:r>
              <a:endParaRPr kumimoji="0" lang="ko-KR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3" name="직사각형 12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2297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2" name="양쪽 모서리가 둥근 사각형 21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4" name="양쪽 모서리가 둥근 사각형 23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5" name="양쪽 모서리가 둥근 사각형 24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26" name="양쪽 모서리가 둥근 사각형 25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27" name="양쪽 모서리가 둥근 사각형 26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28" name="양쪽 모서리가 둥근 사각형 27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29" name="양쪽 모서리가 둥근 사각형 28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  <p:sp>
        <p:nvSpPr>
          <p:cNvPr id="35" name="타원 34"/>
          <p:cNvSpPr/>
          <p:nvPr/>
        </p:nvSpPr>
        <p:spPr bwMode="auto">
          <a:xfrm>
            <a:off x="6808788" y="2925763"/>
            <a:ext cx="1193800" cy="12160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7046913" y="3143250"/>
            <a:ext cx="76517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latin typeface="나눔스퀘어OTF ExtraBold" pitchFamily="34" charset="-127"/>
                <a:ea typeface="나눔스퀘어OTF ExtraBold" pitchFamily="34" charset="-127"/>
              </a:rPr>
              <a:t>point.1</a:t>
            </a:r>
            <a:endParaRPr kumimoji="0" lang="ko-KR" altLang="en-US" sz="1600" spc="-15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37" name="Straight Connector 8">
            <a:extLst/>
          </p:cNvPr>
          <p:cNvCxnSpPr/>
          <p:nvPr/>
        </p:nvCxnSpPr>
        <p:spPr bwMode="auto">
          <a:xfrm>
            <a:off x="7000875" y="3498850"/>
            <a:ext cx="823913" cy="0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 bwMode="auto">
          <a:xfrm>
            <a:off x="6764338" y="3530600"/>
            <a:ext cx="1285875" cy="384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고객사</a:t>
            </a:r>
            <a:endParaRPr kumimoji="0" lang="ko-KR" altLang="en-US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9612313" y="2925763"/>
            <a:ext cx="1195387" cy="12160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1" name="직사각형 40"/>
          <p:cNvSpPr/>
          <p:nvPr/>
        </p:nvSpPr>
        <p:spPr bwMode="auto">
          <a:xfrm>
            <a:off x="9850438" y="3143250"/>
            <a:ext cx="76676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latin typeface="나눔스퀘어OTF ExtraBold" pitchFamily="34" charset="-127"/>
                <a:ea typeface="나눔스퀘어OTF ExtraBold" pitchFamily="34" charset="-127"/>
              </a:rPr>
              <a:t>point.2</a:t>
            </a:r>
            <a:endParaRPr kumimoji="0" lang="ko-KR" altLang="en-US" sz="1600" spc="-15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42" name="Straight Connector 8">
            <a:extLst/>
          </p:cNvPr>
          <p:cNvCxnSpPr/>
          <p:nvPr/>
        </p:nvCxnSpPr>
        <p:spPr bwMode="auto">
          <a:xfrm>
            <a:off x="9804400" y="3498850"/>
            <a:ext cx="825500" cy="0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9567863" y="3530600"/>
            <a:ext cx="1287462" cy="384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영업현황</a:t>
            </a:r>
            <a:endParaRPr kumimoji="0" lang="ko-KR" altLang="en-US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6802438" y="4792663"/>
            <a:ext cx="1195387" cy="12160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6" name="직사각형 45"/>
          <p:cNvSpPr/>
          <p:nvPr/>
        </p:nvSpPr>
        <p:spPr bwMode="auto">
          <a:xfrm>
            <a:off x="7040563" y="5010150"/>
            <a:ext cx="76676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latin typeface="나눔스퀘어OTF ExtraBold" pitchFamily="34" charset="-127"/>
                <a:ea typeface="나눔스퀘어OTF ExtraBold" pitchFamily="34" charset="-127"/>
              </a:rPr>
              <a:t>point.3</a:t>
            </a:r>
            <a:endParaRPr kumimoji="0" lang="ko-KR" altLang="en-US" sz="1600" spc="-15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47" name="Straight Connector 8">
            <a:extLst/>
          </p:cNvPr>
          <p:cNvCxnSpPr/>
          <p:nvPr/>
        </p:nvCxnSpPr>
        <p:spPr bwMode="auto">
          <a:xfrm>
            <a:off x="6994525" y="5365750"/>
            <a:ext cx="825500" cy="0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 bwMode="auto">
          <a:xfrm>
            <a:off x="6757988" y="5397500"/>
            <a:ext cx="1287462" cy="384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영업관리</a:t>
            </a:r>
          </a:p>
        </p:txBody>
      </p:sp>
      <p:sp>
        <p:nvSpPr>
          <p:cNvPr id="50" name="타원 49"/>
          <p:cNvSpPr/>
          <p:nvPr/>
        </p:nvSpPr>
        <p:spPr bwMode="auto">
          <a:xfrm>
            <a:off x="9612313" y="4792663"/>
            <a:ext cx="1195387" cy="12160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9850438" y="5010150"/>
            <a:ext cx="76676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spc="-150" dirty="0">
                <a:latin typeface="나눔스퀘어OTF ExtraBold" pitchFamily="34" charset="-127"/>
                <a:ea typeface="나눔스퀘어OTF ExtraBold" pitchFamily="34" charset="-127"/>
              </a:rPr>
              <a:t>point.4</a:t>
            </a:r>
            <a:endParaRPr kumimoji="0" lang="ko-KR" altLang="en-US" sz="1600" spc="-150" dirty="0"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cxnSp>
        <p:nvCxnSpPr>
          <p:cNvPr id="52" name="Straight Connector 8">
            <a:extLst/>
          </p:cNvPr>
          <p:cNvCxnSpPr/>
          <p:nvPr/>
        </p:nvCxnSpPr>
        <p:spPr bwMode="auto">
          <a:xfrm>
            <a:off x="9804400" y="5365750"/>
            <a:ext cx="825500" cy="0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9567863" y="5397500"/>
            <a:ext cx="1287462" cy="3841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OTF ExtraBold" pitchFamily="34" charset="-127"/>
                <a:ea typeface="나눔스퀘어OTF ExtraBold" pitchFamily="34" charset="-127"/>
              </a:rPr>
              <a:t>영업일정</a:t>
            </a:r>
            <a:endParaRPr kumimoji="0" lang="ko-KR" altLang="en-US" sz="1400" spc="-150" dirty="0">
              <a:solidFill>
                <a:schemeClr val="tx1">
                  <a:lumMod val="65000"/>
                  <a:lumOff val="3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pic>
        <p:nvPicPr>
          <p:cNvPr id="12314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997325"/>
            <a:ext cx="15811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13316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 err="1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화면기획서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buFontTx/>
              <a:buChar char="-"/>
              <a:defRPr/>
            </a:pP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 툴 </a:t>
            </a:r>
            <a:r>
              <a:rPr kumimoji="0" lang="en-US" altLang="ko-KR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kumimoji="0" lang="en-US" altLang="ko-KR" b="1" dirty="0" smtClean="0">
                <a:solidFill>
                  <a:schemeClr val="tx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ovenapp.io</a:t>
            </a:r>
          </a:p>
          <a:p>
            <a:pPr marL="0" indent="0" eaLnBrk="1" latinLnBrk="1" hangingPunct="1">
              <a:defRPr/>
            </a:pPr>
            <a:endParaRPr kumimoji="0" lang="en-US" altLang="ko-KR" dirty="0" smtClean="0">
              <a:solidFill>
                <a:schemeClr val="tx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latinLnBrk="1" hangingPunct="1">
              <a:buFontTx/>
              <a:buChar char="-"/>
              <a:defRPr/>
            </a:pP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카카오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오븐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이용하여 기획했던 </a:t>
            </a:r>
            <a:r>
              <a:rPr kumimoji="0"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CRM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화면을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팀원간에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파트별로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나누어 구성함</a:t>
            </a:r>
            <a:r>
              <a:rPr kumimoji="0" lang="en-US" altLang="ko-KR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endParaRPr kumimoji="0"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32" name="직사각형 31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33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34" name="양쪽 모서리가 둥근 사각형 33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35" name="양쪽 모서리가 둥근 사각형 34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36" name="양쪽 모서리가 둥근 사각형 35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7" name="양쪽 모서리가 둥근 사각형 36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8" name="양쪽 모서리가 둥근 사각형 37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9" name="양쪽 모서리가 둥근 사각형 38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40" name="양쪽 모서리가 둥근 사각형 39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335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488950" y="765175"/>
            <a:ext cx="281463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여기어때 잘난체 OTF" pitchFamily="34" charset="-127"/>
                <a:ea typeface="여기어때 잘난체 OTF" pitchFamily="34" charset="-127"/>
              </a:rPr>
              <a:t>프로젝트 내용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25824" y="2132548"/>
            <a:ext cx="8452644" cy="4623437"/>
          </a:xfrm>
          <a:prstGeom prst="rect">
            <a:avLst/>
          </a:prstGeom>
          <a:solidFill>
            <a:schemeClr val="bg1"/>
          </a:solidFill>
          <a:ln w="12700" cap="flat" cmpd="sng" algn="ctr">
            <a:gradFill>
              <a:gsLst>
                <a:gs pos="0">
                  <a:sysClr val="window" lastClr="FFFFFF">
                    <a:lumMod val="85000"/>
                  </a:sysClr>
                </a:gs>
                <a:gs pos="50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0"/>
            </a:gra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0650" tIns="70650" rIns="70650" bIns="44853"/>
          <a:lstStyle/>
          <a:p>
            <a:pPr marL="84095" indent="-84095" defTabSz="897033" eaLnBrk="1" fontAlgn="auto" latinLnBrk="1" hangingPunct="1">
              <a:spcBef>
                <a:spcPts val="0"/>
              </a:spcBef>
              <a:spcAft>
                <a:spcPts val="294"/>
              </a:spcAft>
              <a:buClr>
                <a:srgbClr val="A1A1A1"/>
              </a:buClr>
              <a:buSzPct val="100000"/>
              <a:buFont typeface="Arial" pitchFamily="34" charset="0"/>
              <a:buChar char="•"/>
              <a:defRPr/>
            </a:pPr>
            <a:endParaRPr kumimoji="0" lang="ko-KR" altLang="en-US" sz="883" kern="0" dirty="0">
              <a:solidFill>
                <a:srgbClr val="FF0000"/>
              </a:solidFill>
              <a:latin typeface="나눔고딕" panose="020D0304000000000000" pitchFamily="50" charset="-127"/>
              <a:ea typeface="나눔스퀘어"/>
              <a:sym typeface="Wingdings" pitchFamily="2" charset="2"/>
            </a:endParaRPr>
          </a:p>
        </p:txBody>
      </p:sp>
      <p:sp>
        <p:nvSpPr>
          <p:cNvPr id="54" name="직사각형 10"/>
          <p:cNvSpPr>
            <a:spLocks noChangeArrowheads="1"/>
          </p:cNvSpPr>
          <p:nvPr/>
        </p:nvSpPr>
        <p:spPr bwMode="auto">
          <a:xfrm>
            <a:off x="8974683" y="2166723"/>
            <a:ext cx="309718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FontTx/>
              <a:buChar char="-"/>
            </a:pP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화면기획서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기반으로 나온 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페이지별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역할 정의</a:t>
            </a:r>
          </a:p>
          <a:p>
            <a:pPr eaLnBrk="1" hangingPunct="1">
              <a:buFontTx/>
              <a:buChar char="-"/>
            </a:pP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kumimoji="0" lang="ko-KR" altLang="en-US" b="1" dirty="0" err="1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각화면</a:t>
            </a:r>
            <a:r>
              <a:rPr kumimoji="0"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</a:t>
            </a: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필요한 </a:t>
            </a:r>
            <a:r>
              <a:rPr kumimoji="0" lang="ko-KR" altLang="en-US" b="1" dirty="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버튼 필드나 입력 필드 </a:t>
            </a:r>
            <a:r>
              <a:rPr kumimoji="0"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 기능 정의</a:t>
            </a:r>
            <a:endParaRPr kumimoji="0"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 bwMode="auto">
          <a:xfrm>
            <a:off x="509588" y="1651000"/>
            <a:ext cx="7739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분석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kumimoji="0" lang="ko-KR" altLang="en-US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설계 </a:t>
            </a:r>
            <a:r>
              <a:rPr kumimoji="0" lang="en-US" altLang="ko-KR" sz="2400" dirty="0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: </a:t>
            </a:r>
            <a:r>
              <a:rPr kumimoji="0" lang="ko-KR" altLang="en-US" sz="2400" dirty="0" err="1">
                <a:solidFill>
                  <a:schemeClr val="tx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기능정의서</a:t>
            </a:r>
            <a:endParaRPr kumimoji="0" lang="ar-SA" altLang="ko-KR" sz="2400" dirty="0">
              <a:solidFill>
                <a:schemeClr val="tx2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0" y="-4763"/>
            <a:ext cx="12192000" cy="625476"/>
            <a:chOff x="0" y="-4763"/>
            <a:chExt cx="12192000" cy="625476"/>
          </a:xfrm>
        </p:grpSpPr>
        <p:sp>
          <p:nvSpPr>
            <p:cNvPr id="18" name="직사각형 17"/>
            <p:cNvSpPr/>
            <p:nvPr/>
          </p:nvSpPr>
          <p:spPr>
            <a:xfrm>
              <a:off x="0" y="-4763"/>
              <a:ext cx="12192000" cy="620713"/>
            </a:xfrm>
            <a:prstGeom prst="rect">
              <a:avLst/>
            </a:prstGeom>
            <a:gradFill>
              <a:gsLst>
                <a:gs pos="0">
                  <a:srgbClr val="007635"/>
                </a:gs>
                <a:gs pos="100000">
                  <a:srgbClr val="004D8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/>
            </a:p>
          </p:txBody>
        </p:sp>
        <p:grpSp>
          <p:nvGrpSpPr>
            <p:cNvPr id="19" name="그룹 13"/>
            <p:cNvGrpSpPr>
              <a:grpSpLocks/>
            </p:cNvGrpSpPr>
            <p:nvPr/>
          </p:nvGrpSpPr>
          <p:grpSpPr bwMode="auto">
            <a:xfrm rot="5400000">
              <a:off x="8022431" y="-3548856"/>
              <a:ext cx="369888" cy="7969250"/>
              <a:chOff x="11783835" y="678528"/>
              <a:chExt cx="370108" cy="5198744"/>
            </a:xfrm>
          </p:grpSpPr>
          <p:sp>
            <p:nvSpPr>
              <p:cNvPr id="20" name="양쪽 모서리가 둥근 사각형 19"/>
              <p:cNvSpPr/>
              <p:nvPr/>
            </p:nvSpPr>
            <p:spPr>
              <a:xfrm rot="16200000" flipH="1">
                <a:off x="11537041" y="5260370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개요</a:t>
                </a:r>
              </a:p>
            </p:txBody>
          </p:sp>
          <p:sp>
            <p:nvSpPr>
              <p:cNvPr id="21" name="양쪽 모서리가 둥근 사각형 20"/>
              <p:cNvSpPr/>
              <p:nvPr/>
            </p:nvSpPr>
            <p:spPr>
              <a:xfrm rot="16200000" flipH="1">
                <a:off x="11536006" y="4541659"/>
                <a:ext cx="865767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참여인원</a:t>
                </a:r>
              </a:p>
            </p:txBody>
          </p:sp>
          <p:sp>
            <p:nvSpPr>
              <p:cNvPr id="23" name="양쪽 모서리가 둥근 사각형 22"/>
              <p:cNvSpPr/>
              <p:nvPr/>
            </p:nvSpPr>
            <p:spPr>
              <a:xfrm rot="16200000" flipH="1">
                <a:off x="11537041" y="3822948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일정</a:t>
                </a:r>
              </a:p>
            </p:txBody>
          </p:sp>
          <p:sp>
            <p:nvSpPr>
              <p:cNvPr id="30" name="양쪽 모서리가 둥근 사각형 29"/>
              <p:cNvSpPr/>
              <p:nvPr/>
            </p:nvSpPr>
            <p:spPr>
              <a:xfrm rot="16200000" flipH="1">
                <a:off x="11537041" y="3120807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구성</a:t>
                </a:r>
              </a:p>
            </p:txBody>
          </p:sp>
          <p:sp>
            <p:nvSpPr>
              <p:cNvPr id="31" name="양쪽 모서리가 둥근 사각형 30"/>
              <p:cNvSpPr/>
              <p:nvPr/>
            </p:nvSpPr>
            <p:spPr>
              <a:xfrm rot="16200000" flipH="1">
                <a:off x="11535488" y="2431611"/>
                <a:ext cx="866803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007635"/>
                  </a:gs>
                  <a:gs pos="100000">
                    <a:srgbClr val="004D86"/>
                  </a:gs>
                </a:gsLst>
                <a:lin ang="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제안</a:t>
                </a:r>
                <a:r>
                  <a:rPr kumimoji="0" lang="en-US" altLang="ko-KR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/</a:t>
                </a:r>
                <a:r>
                  <a:rPr kumimoji="0" lang="ko-KR" altLang="en-US" sz="1500" dirty="0">
                    <a:solidFill>
                      <a:schemeClr val="bg1"/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내용</a:t>
                </a:r>
              </a:p>
            </p:txBody>
          </p:sp>
          <p:sp>
            <p:nvSpPr>
              <p:cNvPr id="32" name="양쪽 모서리가 둥근 사각형 31"/>
              <p:cNvSpPr/>
              <p:nvPr/>
            </p:nvSpPr>
            <p:spPr>
              <a:xfrm rot="16200000" flipH="1">
                <a:off x="11537041" y="1666816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구현화면</a:t>
                </a:r>
                <a:endParaRPr kumimoji="0" lang="ko-KR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여기어때 잘난체 OTF" pitchFamily="34" charset="-127"/>
                  <a:ea typeface="여기어때 잘난체 OTF" pitchFamily="34" charset="-127"/>
                </a:endParaRPr>
              </a:p>
            </p:txBody>
          </p:sp>
          <p:sp>
            <p:nvSpPr>
              <p:cNvPr id="33" name="양쪽 모서리가 둥근 사각형 32"/>
              <p:cNvSpPr/>
              <p:nvPr/>
            </p:nvSpPr>
            <p:spPr>
              <a:xfrm rot="16200000" flipH="1">
                <a:off x="11537041" y="925322"/>
                <a:ext cx="863696" cy="37010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15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여기어때 잘난체 OTF" pitchFamily="34" charset="-127"/>
                    <a:ea typeface="여기어때 잘난체 OTF" pitchFamily="34" charset="-127"/>
                  </a:rPr>
                  <a:t>소감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139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anchor="ctr"/>
      <a:lstStyle>
        <a:defPPr algn="ctr" eaLnBrk="1" fontAlgn="auto" latinLnBrk="1" hangingPunct="1">
          <a:spcBef>
            <a:spcPts val="0"/>
          </a:spcBef>
          <a:spcAft>
            <a:spcPts val="0"/>
          </a:spcAft>
          <a:defRPr kumimoji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615</Words>
  <Application>Microsoft Office PowerPoint</Application>
  <PresentationFormat>사용자 지정</PresentationFormat>
  <Paragraphs>259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나눔고딕</vt:lpstr>
      <vt:lpstr>나눔스퀘어</vt:lpstr>
      <vt:lpstr>나눔스퀘어OTF</vt:lpstr>
      <vt:lpstr>나눔스퀘어OTF Bold</vt:lpstr>
      <vt:lpstr>나눔스퀘어OTF ExtraBold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주 재희</cp:lastModifiedBy>
  <cp:revision>35</cp:revision>
  <dcterms:created xsi:type="dcterms:W3CDTF">2019-08-26T09:16:45Z</dcterms:created>
  <dcterms:modified xsi:type="dcterms:W3CDTF">2020-02-18T05:46:46Z</dcterms:modified>
</cp:coreProperties>
</file>