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4" r:id="rId6"/>
    <p:sldId id="277" r:id="rId7"/>
    <p:sldId id="292" r:id="rId8"/>
    <p:sldId id="290" r:id="rId9"/>
    <p:sldId id="295" r:id="rId10"/>
    <p:sldId id="291" r:id="rId11"/>
    <p:sldId id="29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Автор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9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2112C-9FE2-41EA-AE74-0C1F3FD144F6}" type="datetime1">
              <a:rPr lang="ru-RU" smtClean="0"/>
              <a:t>26.06.2023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38DE80-D07B-4013-93B8-F2F379082B11}" type="datetime1">
              <a:rPr lang="ru-RU" noProof="0" smtClean="0"/>
              <a:t>26.06.2023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05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8917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42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0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251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5" name="Текст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Дата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42" name="Нижний колонтитул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43" name="Номер слайда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Дата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Рисунок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8" name="Рисунок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9" name="Рисунок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24" name="Дата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25" name="Нижний колонтитул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26" name="Номер слайда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Дата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22" name="Нижний колонтитул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23" name="Номер слайда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Дата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15" name="Нижний колонтитул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16" name="Номер слайда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Дата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22" name="Нижний колонтитул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23" name="Номер слайда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Дата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Нижний колонтитул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16" name="Номер слайда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по центру с верхней гран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Дата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9" name="Нижний колонтитул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 4</a:t>
            </a:r>
          </a:p>
        </p:txBody>
      </p:sp>
      <p:sp>
        <p:nvSpPr>
          <p:cNvPr id="21" name="Место для изображения из Интернета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22" name="Место для изображения из Интернета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23" name="Место для изображения из Интернета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24" name="Место для изображения из Интернета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25" name="Дата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26" name="Нижний колонтитул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27" name="Номер слайда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четыре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21" name="Место для изображения из Интернета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22" name="Место для изображения из Интернета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23" name="Место для изображения из Интернета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24" name="Место для изображения из Интернета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 этот значок, чтобы добавить изображение из Интернета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7" name="Текст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Маркер 4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Дата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</a:p>
        </p:txBody>
      </p:sp>
      <p:sp>
        <p:nvSpPr>
          <p:cNvPr id="31" name="Нижний колонтитул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</a:p>
        </p:txBody>
      </p:sp>
      <p:sp>
        <p:nvSpPr>
          <p:cNvPr id="32" name="Номер слайда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7/29/20XX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Обучение сотрудников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7486816" cy="2387600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веб-приложения на основе технологии RSVP и психологии </a:t>
            </a:r>
            <a:r>
              <a:rPr lang="ru-RU" sz="4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цветовосприятия</a:t>
            </a:r>
            <a:endParaRPr lang="ru-RU" sz="4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Сеславинская А.А.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7984"/>
            <a:ext cx="4063117" cy="1325563"/>
          </a:xfrm>
        </p:spPr>
        <p:txBody>
          <a:bodyPr rtlCol="0"/>
          <a:lstStyle/>
          <a:p>
            <a:pPr algn="r"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Методология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RSVP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0" y="2388826"/>
            <a:ext cx="5684520" cy="3181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4000" b="1" dirty="0">
                <a:solidFill>
                  <a:srgbClr val="002060"/>
                </a:solidFill>
              </a:rPr>
              <a:t>Rapid </a:t>
            </a:r>
          </a:p>
          <a:p>
            <a:pPr rtl="0"/>
            <a:r>
              <a:rPr lang="en-US" sz="4000" b="1" dirty="0">
                <a:solidFill>
                  <a:srgbClr val="002060"/>
                </a:solidFill>
              </a:rPr>
              <a:t>Serial </a:t>
            </a:r>
          </a:p>
          <a:p>
            <a:pPr rtl="0"/>
            <a:r>
              <a:rPr lang="en-US" sz="4000" b="1" dirty="0">
                <a:solidFill>
                  <a:srgbClr val="002060"/>
                </a:solidFill>
              </a:rPr>
              <a:t>Visual </a:t>
            </a:r>
          </a:p>
          <a:p>
            <a:pPr rtl="0"/>
            <a:r>
              <a:rPr lang="en-US" sz="4000" b="1" dirty="0">
                <a:solidFill>
                  <a:srgbClr val="002060"/>
                </a:solidFill>
              </a:rPr>
              <a:t>Presentation</a:t>
            </a:r>
            <a:endParaRPr lang="ru-RU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z="2400" smtClean="0">
                <a:latin typeface="Calibri" panose="020F0502020204030204" pitchFamily="34" charset="0"/>
                <a:cs typeface="Calibri" panose="020F0502020204030204" pitchFamily="34" charset="0"/>
              </a:rPr>
              <a:pPr rtl="0"/>
              <a:t>2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000" smtClean="0">
                <a:latin typeface="Calibri" panose="020F0502020204030204" pitchFamily="34" charset="0"/>
                <a:cs typeface="Calibri" panose="020F0502020204030204" pitchFamily="34" charset="0"/>
              </a:rPr>
              <a:pPr rtl="0"/>
              <a:t>3</a:t>
            </a:fld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6.png" descr="Foveal_and_Parafoveal_Focus">
            <a:extLst>
              <a:ext uri="{FF2B5EF4-FFF2-40B4-BE49-F238E27FC236}">
                <a16:creationId xmlns:a16="http://schemas.microsoft.com/office/drawing/2014/main" id="{2C9BC98B-7BB5-B2DE-1163-3A90357F2F7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47821" y="1245661"/>
            <a:ext cx="8296357" cy="2351515"/>
          </a:xfrm>
          <a:prstGeom prst="rect">
            <a:avLst/>
          </a:prstGeom>
          <a:ln/>
        </p:spPr>
      </p:pic>
      <p:pic>
        <p:nvPicPr>
          <p:cNvPr id="7" name="image15.png">
            <a:extLst>
              <a:ext uri="{FF2B5EF4-FFF2-40B4-BE49-F238E27FC236}">
                <a16:creationId xmlns:a16="http://schemas.microsoft.com/office/drawing/2014/main" id="{0BBF15C0-E2B1-89A0-DF39-90ACC04EFC68}"/>
              </a:ext>
            </a:extLst>
          </p:cNvPr>
          <p:cNvPicPr/>
          <p:nvPr/>
        </p:nvPicPr>
        <p:blipFill>
          <a:blip r:embed="rId4"/>
          <a:srcRect b="12991"/>
          <a:stretch>
            <a:fillRect/>
          </a:stretch>
        </p:blipFill>
        <p:spPr>
          <a:xfrm>
            <a:off x="4214865" y="3855689"/>
            <a:ext cx="3762267" cy="2683223"/>
          </a:xfrm>
          <a:prstGeom prst="rect">
            <a:avLst/>
          </a:prstGeom>
          <a:ln/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0602713-628E-00ED-2BCE-5883EE83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7004"/>
            <a:ext cx="8610600" cy="1325563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RSVP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 метод скорочтения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4F557-2B70-D3F9-BF07-6EE1A9D5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4" y="3719065"/>
            <a:ext cx="4002156" cy="1461395"/>
          </a:xfrm>
        </p:spPr>
        <p:txBody>
          <a:bodyPr>
            <a:normAutofit/>
          </a:bodyPr>
          <a:lstStyle/>
          <a:p>
            <a:r>
              <a:rPr lang="ru-RU" dirty="0"/>
              <a:t>Существующие </a:t>
            </a:r>
            <a:br>
              <a:rPr lang="ru-RU" dirty="0"/>
            </a:br>
            <a:r>
              <a:rPr lang="ru-RU" dirty="0"/>
              <a:t>решения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EB88F-DD1D-22B8-8DF2-DF9178A6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ru-RU" sz="2000" noProof="0" smtClean="0"/>
              <a:pPr/>
              <a:t>4</a:t>
            </a:fld>
            <a:endParaRPr lang="ru-RU" noProof="0" dirty="0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3A404D8A-47AB-6EB3-2994-FBF10039ED0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83700" y="198364"/>
            <a:ext cx="4842469" cy="3067148"/>
          </a:xfrm>
          <a:prstGeom prst="rect">
            <a:avLst/>
          </a:prstGeom>
          <a:ln/>
        </p:spPr>
      </p:pic>
      <p:pic>
        <p:nvPicPr>
          <p:cNvPr id="8" name="image9.png" descr="Reedy – продвинутая реализация технологии скоростного чтения">
            <a:extLst>
              <a:ext uri="{FF2B5EF4-FFF2-40B4-BE49-F238E27FC236}">
                <a16:creationId xmlns:a16="http://schemas.microsoft.com/office/drawing/2014/main" id="{CD276F11-7F02-F177-5706-F1A573B15A24}"/>
              </a:ext>
            </a:extLst>
          </p:cNvPr>
          <p:cNvPicPr/>
          <p:nvPr/>
        </p:nvPicPr>
        <p:blipFill rotWithShape="1">
          <a:blip r:embed="rId3"/>
          <a:srcRect l="29406" t="41062" r="37385" b="44955"/>
          <a:stretch/>
        </p:blipFill>
        <p:spPr>
          <a:xfrm>
            <a:off x="1783700" y="4855992"/>
            <a:ext cx="4949421" cy="949890"/>
          </a:xfrm>
          <a:prstGeom prst="rect">
            <a:avLst/>
          </a:prstGeom>
          <a:ln/>
        </p:spPr>
      </p:pic>
      <p:pic>
        <p:nvPicPr>
          <p:cNvPr id="9" name="image8.png" descr="Spreeder CX">
            <a:extLst>
              <a:ext uri="{FF2B5EF4-FFF2-40B4-BE49-F238E27FC236}">
                <a16:creationId xmlns:a16="http://schemas.microsoft.com/office/drawing/2014/main" id="{31C11611-0ACE-C41B-81CB-FDE59351273E}"/>
              </a:ext>
            </a:extLst>
          </p:cNvPr>
          <p:cNvPicPr/>
          <p:nvPr/>
        </p:nvPicPr>
        <p:blipFill>
          <a:blip r:embed="rId4"/>
          <a:srcRect l="12639" t="18015" r="11375" b="5478"/>
          <a:stretch>
            <a:fillRect/>
          </a:stretch>
        </p:blipFill>
        <p:spPr>
          <a:xfrm>
            <a:off x="8356758" y="931391"/>
            <a:ext cx="3668327" cy="2199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140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000" smtClean="0">
                <a:latin typeface="Calibri" panose="020F0502020204030204" pitchFamily="34" charset="0"/>
                <a:cs typeface="Calibri" panose="020F0502020204030204" pitchFamily="34" charset="0"/>
              </a:rPr>
              <a:pPr rtl="0"/>
              <a:t>5</a:t>
            </a:fld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29.jpg" descr="Цветовые группы Понятие цветовых групп. Сочетания цветовых тонов из разных  групп. (Лекция 7) - презентация онлайн">
            <a:extLst>
              <a:ext uri="{FF2B5EF4-FFF2-40B4-BE49-F238E27FC236}">
                <a16:creationId xmlns:a16="http://schemas.microsoft.com/office/drawing/2014/main" id="{4CBBE88E-EF27-C220-8A6B-C36E53D1F918}"/>
              </a:ext>
            </a:extLst>
          </p:cNvPr>
          <p:cNvPicPr/>
          <p:nvPr/>
        </p:nvPicPr>
        <p:blipFill rotWithShape="1">
          <a:blip r:embed="rId3"/>
          <a:srcRect t="7565"/>
          <a:stretch/>
        </p:blipFill>
        <p:spPr>
          <a:xfrm>
            <a:off x="1952322" y="1611086"/>
            <a:ext cx="7589243" cy="5246914"/>
          </a:xfrm>
          <a:prstGeom prst="rect">
            <a:avLst/>
          </a:prstGeom>
          <a:ln/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1F99A75-B363-5933-308B-26FBDC7D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771"/>
            <a:ext cx="5558972" cy="609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Цветовые ассоциации</a:t>
            </a:r>
          </a:p>
        </p:txBody>
      </p:sp>
    </p:spTree>
    <p:extLst>
      <p:ext uri="{BB962C8B-B14F-4D97-AF65-F5344CB8AC3E}">
        <p14:creationId xmlns:p14="http://schemas.microsoft.com/office/powerpoint/2010/main" val="137960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64D7B41-4CF4-A69B-F934-84375A38B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2616EF0E-FE9B-B2EB-3D7E-CAC1A27A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57393"/>
            <a:ext cx="5739882" cy="7837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image16.png">
            <a:extLst>
              <a:ext uri="{FF2B5EF4-FFF2-40B4-BE49-F238E27FC236}">
                <a16:creationId xmlns:a16="http://schemas.microsoft.com/office/drawing/2014/main" id="{F9883AF2-B4A5-0F07-3D26-F10FA6A6357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61922" y="1415265"/>
            <a:ext cx="4200091" cy="3744562"/>
          </a:xfrm>
          <a:prstGeom prst="rect">
            <a:avLst/>
          </a:prstGeom>
          <a:ln/>
        </p:spPr>
      </p:pic>
      <p:pic>
        <p:nvPicPr>
          <p:cNvPr id="9" name="image24.png">
            <a:extLst>
              <a:ext uri="{FF2B5EF4-FFF2-40B4-BE49-F238E27FC236}">
                <a16:creationId xmlns:a16="http://schemas.microsoft.com/office/drawing/2014/main" id="{D19B476C-B05A-BD2A-96BD-8A4EA0BBB6B0}"/>
              </a:ext>
            </a:extLst>
          </p:cNvPr>
          <p:cNvPicPr/>
          <p:nvPr/>
        </p:nvPicPr>
        <p:blipFill rotWithShape="1">
          <a:blip r:embed="rId4"/>
          <a:srcRect r="13164"/>
          <a:stretch/>
        </p:blipFill>
        <p:spPr>
          <a:xfrm>
            <a:off x="142508" y="607494"/>
            <a:ext cx="4546815" cy="5643012"/>
          </a:xfrm>
          <a:prstGeom prst="rect">
            <a:avLst/>
          </a:prstGeom>
          <a:ln/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1326DF-98C2-D953-6777-DC727732B3B4}"/>
              </a:ext>
            </a:extLst>
          </p:cNvPr>
          <p:cNvSpPr/>
          <p:nvPr/>
        </p:nvSpPr>
        <p:spPr>
          <a:xfrm>
            <a:off x="4467782" y="4755560"/>
            <a:ext cx="1165919" cy="68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12B8CE-9D1A-FB68-186C-3539D002FCD8}"/>
              </a:ext>
            </a:extLst>
          </p:cNvPr>
          <p:cNvSpPr txBox="1">
            <a:spLocks/>
          </p:cNvSpPr>
          <p:nvPr/>
        </p:nvSpPr>
        <p:spPr>
          <a:xfrm>
            <a:off x="8908737" y="333828"/>
            <a:ext cx="4002156" cy="1461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Use-case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41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z="2000" smtClean="0">
                <a:latin typeface="Calibri" panose="020F0502020204030204" pitchFamily="34" charset="0"/>
                <a:cs typeface="Calibri" panose="020F0502020204030204" pitchFamily="34" charset="0"/>
              </a:rPr>
              <a:pPr rtl="0"/>
              <a:t>7</a:t>
            </a:fld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748622DA-685F-28F9-1380-BF8976D56B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2326" y="2243982"/>
            <a:ext cx="4923699" cy="3495724"/>
          </a:xfrm>
          <a:prstGeom prst="rect">
            <a:avLst/>
          </a:prstGeom>
          <a:ln/>
        </p:spPr>
      </p:pic>
      <p:pic>
        <p:nvPicPr>
          <p:cNvPr id="9" name="image3.png">
            <a:extLst>
              <a:ext uri="{FF2B5EF4-FFF2-40B4-BE49-F238E27FC236}">
                <a16:creationId xmlns:a16="http://schemas.microsoft.com/office/drawing/2014/main" id="{EB6D1C95-EEE9-D225-5056-4711C0158DE0}"/>
              </a:ext>
            </a:extLst>
          </p:cNvPr>
          <p:cNvPicPr/>
          <p:nvPr/>
        </p:nvPicPr>
        <p:blipFill rotWithShape="1">
          <a:blip r:embed="rId4"/>
          <a:srcRect r="10741"/>
          <a:stretch/>
        </p:blipFill>
        <p:spPr>
          <a:xfrm>
            <a:off x="6096000" y="2326049"/>
            <a:ext cx="5713674" cy="3470318"/>
          </a:xfrm>
          <a:prstGeom prst="rect">
            <a:avLst/>
          </a:prstGeom>
          <a:ln/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949E8CC-DB6D-3C3C-3195-8BC674E8A343}"/>
              </a:ext>
            </a:extLst>
          </p:cNvPr>
          <p:cNvSpPr txBox="1">
            <a:spLocks/>
          </p:cNvSpPr>
          <p:nvPr/>
        </p:nvSpPr>
        <p:spPr>
          <a:xfrm>
            <a:off x="629069" y="0"/>
            <a:ext cx="4002156" cy="1118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1549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ED015-CEEB-5AB4-2FFB-E3AFCB4E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4561112"/>
            <a:ext cx="5684520" cy="7377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75191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3_TF03460514_Win32" id="{8629307E-C968-4C3E-ADB5-7B4924EDE9F0}" vid="{574D45C6-1F25-4E43-B139-A706BF7AA1C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новых сотрудников</Template>
  <TotalTime>58</TotalTime>
  <Words>45</Words>
  <Application>Microsoft Office PowerPoint</Application>
  <PresentationFormat>Широкоэкранный</PresentationFormat>
  <Paragraphs>24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Skeena</vt:lpstr>
      <vt:lpstr>Times New Roman</vt:lpstr>
      <vt:lpstr>Тема Office</vt:lpstr>
      <vt:lpstr>Разработка веб-приложения на основе технологии RSVP и психологии цветовосприятия</vt:lpstr>
      <vt:lpstr>Методология RSVP</vt:lpstr>
      <vt:lpstr>RSVP как метод скорочтения</vt:lpstr>
      <vt:lpstr>Существующие  решения</vt:lpstr>
      <vt:lpstr>Цветовые ассоциации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на основе технологии RSVP и психологии цветовосприятия</dc:title>
  <dc:creator>Flvme Blvck</dc:creator>
  <cp:lastModifiedBy>Flvme Blvck</cp:lastModifiedBy>
  <cp:revision>1</cp:revision>
  <dcterms:created xsi:type="dcterms:W3CDTF">2023-06-26T02:35:59Z</dcterms:created>
  <dcterms:modified xsi:type="dcterms:W3CDTF">2023-06-26T03:34:11Z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