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2" r:id="rId4"/>
    <p:sldId id="258" r:id="rId5"/>
    <p:sldId id="301" r:id="rId6"/>
    <p:sldId id="304" r:id="rId7"/>
    <p:sldId id="306" r:id="rId8"/>
    <p:sldId id="303" r:id="rId9"/>
    <p:sldId id="305" r:id="rId10"/>
    <p:sldId id="273" r:id="rId11"/>
    <p:sldId id="309" r:id="rId12"/>
    <p:sldId id="274" r:id="rId13"/>
    <p:sldId id="279" r:id="rId14"/>
    <p:sldId id="280" r:id="rId15"/>
    <p:sldId id="284" r:id="rId16"/>
    <p:sldId id="278" r:id="rId17"/>
    <p:sldId id="285" r:id="rId18"/>
    <p:sldId id="308" r:id="rId19"/>
    <p:sldId id="287" r:id="rId20"/>
    <p:sldId id="307" r:id="rId21"/>
    <p:sldId id="31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0FCD0"/>
    <a:srgbClr val="CCFFFF"/>
    <a:srgbClr val="C5D7B3"/>
    <a:srgbClr val="ECF2E6"/>
    <a:srgbClr val="EEF3E9"/>
    <a:srgbClr val="F9FBF7"/>
    <a:srgbClr val="E4F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D2072-DBF4-49A0-8AB5-55DDA246E32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5D389-A109-4159-AF7D-5075764C4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1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8E1623C-16C2-409B-91FD-A31DCCC55672}"/>
              </a:ext>
            </a:extLst>
          </p:cNvPr>
          <p:cNvSpPr/>
          <p:nvPr userDrawn="1"/>
        </p:nvSpPr>
        <p:spPr>
          <a:xfrm>
            <a:off x="838200" y="447676"/>
            <a:ext cx="11353800" cy="46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9EACC3-19A2-4397-8530-42648357B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7EDC9-7F3C-44EE-81D0-D7D8D433E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7B0F8-C923-43D3-9F36-AA0A553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941B7-4324-4A6C-A908-AC062AD70B6E}" type="datetime1">
              <a:rPr lang="ko-KR" altLang="en-US" smtClean="0"/>
              <a:t>2021-10-20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CDB0B-4CB4-4979-9BEA-56C08883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22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33661-D358-498B-BA40-4FFF300B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5B2A0-7A55-4F31-918F-34508F0F0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6ACC1-6DAD-4382-A530-4298BFC1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EA70-2B44-49F0-B9C7-2805ECEBD520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0D42C-84B4-4EA2-A859-AF167BCE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D64D4-69C6-42B3-9330-1934E4FA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AFEBFA-7CE0-4D9D-8EF8-4124262BB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952E1E-E651-4F2A-8318-926C2FB1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C195C-319F-4E86-A1C4-882BA2F5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32BA0-F704-498D-B451-6F2600B3B43E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18C30-BA9D-42C2-820E-C3D6033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DE268-FFA9-43BD-BFB6-FDC456D7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B13CA-C870-4C65-AACA-4B5BB1FF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5343A-234E-4377-928C-3BC4EB1D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5131A-A002-4AFD-80FC-C544AFBEB5A6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BAE33-C638-411C-941C-53499875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25779-0762-4B4D-BA50-04E33AE6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70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FC2E8-E993-4C0E-9D10-9D7A8BA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1042E-11E4-4448-B4A3-E7994963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22A63-F55B-4914-AD6C-5D51394F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8EB-9F61-424F-90DC-AACCBA184A8B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D787B-AE5B-4CA3-89CA-96F1AF37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802B5-6881-4DA7-8A3B-D8E48E97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426F1-D14D-4C4F-901B-6142DFE6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D9180-14B2-47BA-A621-45AE8140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11198A-BBBD-4F59-9737-FA501FBE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93897-A51E-41EB-8988-487E00B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B64C-4C72-4CF2-815E-BD9CD07649BE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706B9-3B8C-4438-9302-205D21C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CE2D78-5E8F-4672-840F-BB35EB80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7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5F678-263F-4705-BB3B-1B57A671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8726-119C-4F1E-9EDB-9244D2F4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FCBEC-0D38-4039-9514-F5CFA479D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8FA4F-9536-4C41-B28D-F468E0587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AFA47E-F7D7-4267-84DB-581B9F541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A147E5-6E2B-4AD3-9EF1-C737BCDB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B5DCA-557A-4AD0-9006-D51A772783A1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8BBF1-D78B-459B-8CDA-DD0DEF4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89DEE-2053-4D23-8B4A-49A2DEDD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15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6F0BA-4256-4D70-A475-6B92EFCF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7A399-6315-4E20-8E29-C4A18C5A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E909A-3D35-434A-9B04-5EEADD3A44E7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7ACF03-B3AC-43A3-8DAB-20BDC74F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7BB67-0DCD-4F07-B71B-07D15C0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38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93233-D013-4C73-8B25-4063ADCE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ADBCD-CBF0-4806-B2A9-10E50338B6E2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1EAE9B-A3AA-4BF4-88FC-98464F7E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9F90E-36A5-4616-AF7A-DBA3E0F5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46E4-6281-4660-A3B5-E4C2278C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D4F0B1-AB18-42C1-9BB3-4FA89FE4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647BE8-6694-46DE-8251-8ADC36F6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D9D307-0836-407A-B731-1705688D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F1EE-7DD5-4877-AE00-E48774B55C89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1671D-59F6-46F2-B6BE-D9B500BF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6365-B3D2-4394-8BD4-83A58DAD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08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9693B-C196-45BB-8A41-2B790709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730B09-FA3F-43E1-B84E-60BEA40A6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BCAB5D-D461-47A0-B1DB-A1689005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492ACA-407B-4AED-BB3A-DEA4CC5A9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78E1B-EE35-4F9C-B64D-9F6733555BE1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495B1-67A5-43DB-97BD-AD9FC5D3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3DB4B3-3D2B-4FEB-A094-6646322D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B73D37F-DB48-4657-8C7E-F23CE65E37FD}"/>
              </a:ext>
            </a:extLst>
          </p:cNvPr>
          <p:cNvSpPr/>
          <p:nvPr userDrawn="1"/>
        </p:nvSpPr>
        <p:spPr>
          <a:xfrm>
            <a:off x="-1" y="0"/>
            <a:ext cx="12192001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D5289-4DA6-42D1-B35E-43C8B6D6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5EFC4-5DA6-4953-B517-06F12B3F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4A1AC-1DDD-4FEA-AF73-1F60F6D83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608B-2B55-482E-82F6-3309B564B8F9}" type="datetime1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26660-99DF-4ACA-B698-E0A9A48A1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0573C-65E0-4CEC-9C8F-16FEDB07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0097118-DEB4-427A-972A-AA92F055A9B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그림 개체 틀 9">
            <a:extLst>
              <a:ext uri="{FF2B5EF4-FFF2-40B4-BE49-F238E27FC236}">
                <a16:creationId xmlns:a16="http://schemas.microsoft.com/office/drawing/2014/main" id="{D07EEFDA-9BD6-4BDD-ABD8-E1A614072E09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831851" cy="914401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11" name="제목 개체 틀 1">
            <a:extLst>
              <a:ext uri="{FF2B5EF4-FFF2-40B4-BE49-F238E27FC236}">
                <a16:creationId xmlns:a16="http://schemas.microsoft.com/office/drawing/2014/main" id="{F04E2315-7993-4A2E-968A-0200C29F283B}"/>
              </a:ext>
            </a:extLst>
          </p:cNvPr>
          <p:cNvSpPr txBox="1">
            <a:spLocks/>
          </p:cNvSpPr>
          <p:nvPr userDrawn="1"/>
        </p:nvSpPr>
        <p:spPr>
          <a:xfrm>
            <a:off x="838200" y="317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3859566-3208-47BD-B18B-63BC6EADF2B3}"/>
              </a:ext>
            </a:extLst>
          </p:cNvPr>
          <p:cNvSpPr/>
          <p:nvPr userDrawn="1"/>
        </p:nvSpPr>
        <p:spPr>
          <a:xfrm>
            <a:off x="833438" y="484186"/>
            <a:ext cx="10533063" cy="13208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EBA996-3EE6-422E-9F99-8DB44E60B901}"/>
              </a:ext>
            </a:extLst>
          </p:cNvPr>
          <p:cNvCxnSpPr/>
          <p:nvPr userDrawn="1"/>
        </p:nvCxnSpPr>
        <p:spPr>
          <a:xfrm>
            <a:off x="838200" y="346075"/>
            <a:ext cx="10528301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4CA4D26D-BC09-414A-B39E-6886E5F7B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8" t="-3689" r="-5228" b="3689"/>
          <a:stretch/>
        </p:blipFill>
        <p:spPr bwMode="auto">
          <a:xfrm>
            <a:off x="251130" y="2404641"/>
            <a:ext cx="12192000" cy="284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D096339-6F33-48BF-91C9-1DE0E2355E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01100" y="6356350"/>
            <a:ext cx="2743200" cy="365125"/>
          </a:xfrm>
        </p:spPr>
        <p:txBody>
          <a:bodyPr/>
          <a:lstStyle/>
          <a:p>
            <a:fld id="{BE3EB516-2290-4C8A-8B78-8F057CAD6BAA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55B9C-07EA-4FAA-9BBE-7C984AF39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55" y="4079760"/>
            <a:ext cx="632199" cy="6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3A36F9-73B3-41AF-984F-AF1DFE70F178}"/>
              </a:ext>
            </a:extLst>
          </p:cNvPr>
          <p:cNvSpPr/>
          <p:nvPr/>
        </p:nvSpPr>
        <p:spPr>
          <a:xfrm>
            <a:off x="204284" y="2575091"/>
            <a:ext cx="11817264" cy="348221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4F9BEFB-7250-454C-BE30-4C89892963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89226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42839-25F9-4F1D-A4FB-A4224B2EBE35}"/>
              </a:ext>
            </a:extLst>
          </p:cNvPr>
          <p:cNvSpPr/>
          <p:nvPr/>
        </p:nvSpPr>
        <p:spPr>
          <a:xfrm>
            <a:off x="3316245" y="2402354"/>
            <a:ext cx="149407" cy="40346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55EFBD5E-AE13-4261-ADE2-E22CF6E4B02E}"/>
              </a:ext>
            </a:extLst>
          </p:cNvPr>
          <p:cNvSpPr/>
          <p:nvPr/>
        </p:nvSpPr>
        <p:spPr>
          <a:xfrm>
            <a:off x="3120910" y="2464270"/>
            <a:ext cx="770950" cy="725163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FCC819-8730-4F8E-B5E6-D5BF6F82EABB}"/>
              </a:ext>
            </a:extLst>
          </p:cNvPr>
          <p:cNvSpPr txBox="1"/>
          <p:nvPr/>
        </p:nvSpPr>
        <p:spPr>
          <a:xfrm>
            <a:off x="527527" y="6057301"/>
            <a:ext cx="2362922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데이터서버 보호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6F104-3B0E-4A39-8292-2467E67FB205}"/>
              </a:ext>
            </a:extLst>
          </p:cNvPr>
          <p:cNvSpPr txBox="1"/>
          <p:nvPr/>
        </p:nvSpPr>
        <p:spPr>
          <a:xfrm>
            <a:off x="4556581" y="6057301"/>
            <a:ext cx="1283859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웹</a:t>
            </a:r>
            <a:r>
              <a:rPr lang="en-US" altLang="ko-KR" sz="2200" b="1" dirty="0"/>
              <a:t> </a:t>
            </a:r>
            <a:r>
              <a:rPr lang="ko-KR" altLang="en-US" sz="2200" b="1" dirty="0"/>
              <a:t>서버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C2311-D695-435B-8313-2BE8BB366F05}"/>
              </a:ext>
            </a:extLst>
          </p:cNvPr>
          <p:cNvSpPr txBox="1"/>
          <p:nvPr/>
        </p:nvSpPr>
        <p:spPr>
          <a:xfrm>
            <a:off x="7666474" y="6068844"/>
            <a:ext cx="1788723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해킹 방어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D561EE-4467-4873-951D-D039D38D3279}"/>
              </a:ext>
            </a:extLst>
          </p:cNvPr>
          <p:cNvSpPr/>
          <p:nvPr/>
        </p:nvSpPr>
        <p:spPr>
          <a:xfrm>
            <a:off x="9597704" y="2402354"/>
            <a:ext cx="149407" cy="40346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6CFAB4-CA7C-49F4-8E59-0DF815C0EB36}"/>
              </a:ext>
            </a:extLst>
          </p:cNvPr>
          <p:cNvSpPr/>
          <p:nvPr/>
        </p:nvSpPr>
        <p:spPr>
          <a:xfrm>
            <a:off x="7366372" y="2402354"/>
            <a:ext cx="149407" cy="40346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667617-F78F-499C-A8E6-E845C986FFE7}"/>
              </a:ext>
            </a:extLst>
          </p:cNvPr>
          <p:cNvSpPr txBox="1"/>
          <p:nvPr/>
        </p:nvSpPr>
        <p:spPr>
          <a:xfrm>
            <a:off x="10326748" y="6071742"/>
            <a:ext cx="1329290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/>
              <a:t>암호화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0755BD0-58FB-435A-BC31-49ABA655A76D}"/>
              </a:ext>
            </a:extLst>
          </p:cNvPr>
          <p:cNvCxnSpPr>
            <a:cxnSpLocks/>
          </p:cNvCxnSpPr>
          <p:nvPr/>
        </p:nvCxnSpPr>
        <p:spPr>
          <a:xfrm>
            <a:off x="11075010" y="3023118"/>
            <a:ext cx="359" cy="7643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1B78F94-CCCA-4A22-BE5B-BD49601A0C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2569" y="5272092"/>
            <a:ext cx="3242441" cy="49403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27704F8B-F970-47B1-8FDD-BF05C1458A90}"/>
              </a:ext>
            </a:extLst>
          </p:cNvPr>
          <p:cNvSpPr/>
          <p:nvPr/>
        </p:nvSpPr>
        <p:spPr>
          <a:xfrm>
            <a:off x="7269411" y="5407941"/>
            <a:ext cx="770950" cy="725163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곱하기 기호 43">
            <a:extLst>
              <a:ext uri="{FF2B5EF4-FFF2-40B4-BE49-F238E27FC236}">
                <a16:creationId xmlns:a16="http://schemas.microsoft.com/office/drawing/2014/main" id="{AD76B2BA-EC96-472F-B99F-E217E5478CE2}"/>
              </a:ext>
            </a:extLst>
          </p:cNvPr>
          <p:cNvSpPr/>
          <p:nvPr/>
        </p:nvSpPr>
        <p:spPr>
          <a:xfrm>
            <a:off x="10688665" y="3596953"/>
            <a:ext cx="770950" cy="725163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93A21219-DA36-4DA3-AB77-53FCA93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802" y="6421665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10</a:t>
            </a:fld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011453C-76FA-413D-A7DC-49436BE381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3178" y="2334118"/>
            <a:ext cx="6798950" cy="510785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83A5E209-94FE-42F9-B2D6-723C928B6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642" y="1939740"/>
            <a:ext cx="996238" cy="996238"/>
          </a:xfrm>
          <a:prstGeom prst="rect">
            <a:avLst/>
          </a:prstGeom>
        </p:spPr>
      </p:pic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99B8290-2987-4B37-ACD2-03A18435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단계별 보안기능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BEFB-7250-454C-BE30-4C89892963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89226"/>
            <a:ext cx="10515600" cy="1325563"/>
          </a:xfrm>
        </p:spPr>
        <p:txBody>
          <a:bodyPr/>
          <a:lstStyle/>
          <a:p>
            <a:r>
              <a:rPr lang="ko-KR" altLang="en-US" b="1" dirty="0"/>
              <a:t>프로젝트 소개</a:t>
            </a: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93A21219-DA36-4DA3-AB77-53FCA938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802" y="6421665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9" name="내용 개체 틀 2">
            <a:extLst>
              <a:ext uri="{FF2B5EF4-FFF2-40B4-BE49-F238E27FC236}">
                <a16:creationId xmlns:a16="http://schemas.microsoft.com/office/drawing/2014/main" id="{099B8290-2987-4B37-ACD2-03A18435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주요 보안기능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600" dirty="0"/>
              <a:t>OWASP </a:t>
            </a:r>
            <a:r>
              <a:rPr lang="ko-KR" altLang="en-US" sz="2600" dirty="0"/>
              <a:t>정의한 웹 주요 취약점 탐지 및 차단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(</a:t>
            </a:r>
            <a:r>
              <a:rPr lang="ko-KR" altLang="en-US" sz="1800" b="1" dirty="0">
                <a:solidFill>
                  <a:srgbClr val="FFC000"/>
                </a:solidFill>
              </a:rPr>
              <a:t>오픈소스 웹 어플리케이션 보안</a:t>
            </a:r>
            <a:r>
              <a:rPr lang="ko-KR" altLang="en-US" sz="1800" dirty="0">
                <a:solidFill>
                  <a:srgbClr val="FFC000"/>
                </a:solidFill>
              </a:rPr>
              <a:t> </a:t>
            </a:r>
            <a:r>
              <a:rPr lang="ko-KR" altLang="en-US" sz="1800" dirty="0"/>
              <a:t>프로젝트</a:t>
            </a:r>
            <a:r>
              <a:rPr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600" dirty="0"/>
              <a:t>SQL injection, LFI, </a:t>
            </a:r>
            <a:r>
              <a:rPr lang="ko-KR" altLang="en-US" sz="2600" dirty="0"/>
              <a:t>등 각종 해킹 공격 차단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2200" dirty="0" err="1"/>
              <a:t>VPN,porxy</a:t>
            </a:r>
            <a:r>
              <a:rPr lang="en-US" altLang="ko-KR" sz="2200" dirty="0"/>
              <a:t> </a:t>
            </a:r>
            <a:r>
              <a:rPr lang="ko-KR" altLang="en-US" sz="2200" dirty="0"/>
              <a:t>등 우회 접속 또한 차단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600" dirty="0"/>
              <a:t>접근제어를 통한 비정상 접근 차단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DB </a:t>
            </a:r>
            <a:r>
              <a:rPr lang="ko-KR" altLang="en-US" sz="1800" dirty="0"/>
              <a:t>외부 접속 원천 차단</a:t>
            </a:r>
            <a:r>
              <a:rPr lang="en-US" altLang="ko-KR" sz="1800" dirty="0"/>
              <a:t>, IP</a:t>
            </a:r>
            <a:r>
              <a:rPr lang="ko-KR" altLang="en-US" sz="1800" dirty="0"/>
              <a:t>와 </a:t>
            </a:r>
            <a:r>
              <a:rPr lang="en-US" altLang="ko-KR" sz="1800" dirty="0"/>
              <a:t>Port </a:t>
            </a:r>
            <a:r>
              <a:rPr lang="ko-KR" altLang="en-US" sz="1800" dirty="0"/>
              <a:t>식별 제어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2600" dirty="0"/>
              <a:t>비정상 접근 종류별로 현황 관제</a:t>
            </a:r>
            <a:endParaRPr lang="en-US" altLang="ko-KR" sz="26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그래프를 통하여 비정상 접근 한눈에 관리</a:t>
            </a:r>
            <a:endParaRPr lang="en-US" altLang="ko-KR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DFE02-1ED5-46CA-A6D0-31BFDAC58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53" y="2748449"/>
            <a:ext cx="1928228" cy="68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0547C-A4A0-4B0F-867F-4F64965E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36" y="4200767"/>
            <a:ext cx="4419600" cy="22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47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3A72033F-1832-4ACC-BBBC-636AED686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" t="-649" r="31127" b="649"/>
          <a:stretch/>
        </p:blipFill>
        <p:spPr bwMode="auto">
          <a:xfrm>
            <a:off x="447866" y="3471942"/>
            <a:ext cx="3890866" cy="31039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43D028F-908C-4A0F-B405-D13C9C146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184"/>
          <a:stretch/>
        </p:blipFill>
        <p:spPr bwMode="auto">
          <a:xfrm>
            <a:off x="4565485" y="3455347"/>
            <a:ext cx="3850728" cy="310914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B77E787F-8273-42B4-BB13-6FEDB1459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495" y="3471942"/>
            <a:ext cx="2166512" cy="30985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DA1BE-C6C7-46B0-B07E-D302C17C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D216BBD-A654-4825-A8B9-1C947835310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B9ECC41-8E8F-48AD-99EB-8A84ECB6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비대면 협업용 커뮤니티 활용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F984B-F9D5-44A0-9B00-74474E42E905}"/>
              </a:ext>
            </a:extLst>
          </p:cNvPr>
          <p:cNvSpPr txBox="1"/>
          <p:nvPr/>
        </p:nvSpPr>
        <p:spPr>
          <a:xfrm>
            <a:off x="500706" y="2715707"/>
            <a:ext cx="37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Slack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연등 시간에 사지방에서 실시간 개발 소통가능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73EBF6-1CE4-4226-B29A-F8225BF09AF2}"/>
              </a:ext>
            </a:extLst>
          </p:cNvPr>
          <p:cNvSpPr txBox="1"/>
          <p:nvPr/>
        </p:nvSpPr>
        <p:spPr>
          <a:xfrm>
            <a:off x="8693020" y="2716899"/>
            <a:ext cx="325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카카오 </a:t>
            </a:r>
            <a:r>
              <a:rPr lang="ko-KR" altLang="en-US" b="1" dirty="0" err="1"/>
              <a:t>보이스톡</a:t>
            </a:r>
            <a:r>
              <a:rPr lang="ko-KR" altLang="en-US" b="1" dirty="0"/>
              <a:t> </a:t>
            </a:r>
            <a:r>
              <a:rPr lang="ko-KR" altLang="en-US" dirty="0"/>
              <a:t>및 </a:t>
            </a:r>
            <a:r>
              <a:rPr lang="en-US" altLang="ko-KR" b="1" dirty="0"/>
              <a:t>zoom</a:t>
            </a:r>
            <a:r>
              <a:rPr lang="ko-KR" altLang="en-US" dirty="0"/>
              <a:t>을 활용하여 비대면 회의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E22CAC-1C90-4A21-BC46-C818AE778B0F}"/>
              </a:ext>
            </a:extLst>
          </p:cNvPr>
          <p:cNvSpPr/>
          <p:nvPr/>
        </p:nvSpPr>
        <p:spPr>
          <a:xfrm>
            <a:off x="401217" y="2621902"/>
            <a:ext cx="3937518" cy="398417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B951945-A3EB-49CC-BDD6-4729E77ED2C5}"/>
              </a:ext>
            </a:extLst>
          </p:cNvPr>
          <p:cNvSpPr/>
          <p:nvPr/>
        </p:nvSpPr>
        <p:spPr>
          <a:xfrm>
            <a:off x="4527960" y="2627545"/>
            <a:ext cx="3937518" cy="3984171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86DA45-AE3E-408B-BEA5-6C314E4AC234}"/>
              </a:ext>
            </a:extLst>
          </p:cNvPr>
          <p:cNvSpPr txBox="1"/>
          <p:nvPr/>
        </p:nvSpPr>
        <p:spPr>
          <a:xfrm>
            <a:off x="4612504" y="2718999"/>
            <a:ext cx="372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Notion</a:t>
            </a:r>
            <a:r>
              <a:rPr lang="ko-KR" altLang="en-US" dirty="0"/>
              <a:t>을 통해서 소프트웨어 개발정의서 등 개발 문서 공유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85FCEC-6B3C-4900-BA12-092E92DD426D}"/>
              </a:ext>
            </a:extLst>
          </p:cNvPr>
          <p:cNvSpPr/>
          <p:nvPr/>
        </p:nvSpPr>
        <p:spPr>
          <a:xfrm>
            <a:off x="8636041" y="2612375"/>
            <a:ext cx="3297810" cy="398417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26301-48C7-4E49-9C3F-51066B507A37}"/>
              </a:ext>
            </a:extLst>
          </p:cNvPr>
          <p:cNvSpPr txBox="1"/>
          <p:nvPr/>
        </p:nvSpPr>
        <p:spPr>
          <a:xfrm>
            <a:off x="346360" y="2230016"/>
            <a:ext cx="55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1</a:t>
            </a:r>
            <a:endParaRPr lang="ko-KR" altLang="en-US" sz="2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F343AB-141C-4907-98E7-36414D642607}"/>
              </a:ext>
            </a:extLst>
          </p:cNvPr>
          <p:cNvSpPr txBox="1"/>
          <p:nvPr/>
        </p:nvSpPr>
        <p:spPr>
          <a:xfrm>
            <a:off x="4479054" y="2230015"/>
            <a:ext cx="55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2</a:t>
            </a:r>
            <a:endParaRPr lang="ko-KR" altLang="en-US" sz="2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9011E2-F821-4804-BD71-9EEA4D146FEE}"/>
              </a:ext>
            </a:extLst>
          </p:cNvPr>
          <p:cNvSpPr txBox="1"/>
          <p:nvPr/>
        </p:nvSpPr>
        <p:spPr>
          <a:xfrm>
            <a:off x="8689165" y="2230015"/>
            <a:ext cx="55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3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98775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8202C5-2895-4428-B753-94CF59732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05" y="2566746"/>
            <a:ext cx="3426688" cy="40520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0F1CF-E9F5-4D25-8765-D60DEAF1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04BAF5-C843-4864-968B-5C9916D9147D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5803564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송수신 규칙 문서 작성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restAPI</a:t>
            </a:r>
            <a:r>
              <a:rPr lang="en-US" altLang="ko-KR" dirty="0"/>
              <a:t>, socket </a:t>
            </a:r>
            <a:r>
              <a:rPr lang="ko-KR" altLang="en-US" dirty="0"/>
              <a:t>공유문서 작성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데이터 주고받는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송수신 규칙 생성</a:t>
            </a:r>
            <a:endParaRPr lang="en-US" altLang="ko-KR" b="1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공유 문서인 </a:t>
            </a:r>
            <a:r>
              <a:rPr lang="en-US" altLang="ko-KR" dirty="0"/>
              <a:t>Notion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모의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테스트 오픈소스 활용</a:t>
            </a:r>
            <a:endParaRPr lang="en-US" altLang="ko-KR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ko-KR" altLang="en-US" dirty="0">
                <a:effectLst/>
              </a:rPr>
              <a:t>각 담당자가 만나서 테스트 불가</a:t>
            </a:r>
            <a:endParaRPr lang="en-US" altLang="ko-KR" dirty="0">
              <a:effectLst/>
            </a:endParaRP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  <a:effectLst/>
              </a:rPr>
              <a:t>Boomerang </a:t>
            </a:r>
            <a:r>
              <a:rPr lang="ko-KR" altLang="en-US" b="1" dirty="0">
                <a:solidFill>
                  <a:srgbClr val="0070C0"/>
                </a:solidFill>
                <a:effectLst/>
              </a:rPr>
              <a:t>오픈소스</a:t>
            </a:r>
            <a:r>
              <a:rPr lang="ko-KR" altLang="en-US" dirty="0">
                <a:effectLst/>
              </a:rPr>
              <a:t>로 모의 테스트</a:t>
            </a:r>
            <a:endParaRPr lang="en-US" altLang="ko-KR" b="1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18DB598-CBFF-40AF-A186-CFF0D29BDF2E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20828-4D79-4F43-922F-C5983E3CD463}"/>
              </a:ext>
            </a:extLst>
          </p:cNvPr>
          <p:cNvSpPr txBox="1"/>
          <p:nvPr/>
        </p:nvSpPr>
        <p:spPr>
          <a:xfrm>
            <a:off x="9100850" y="4152122"/>
            <a:ext cx="1189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송신규칙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C31ABD3C-5375-4294-B793-0D4F9FABA64E}"/>
              </a:ext>
            </a:extLst>
          </p:cNvPr>
          <p:cNvSpPr/>
          <p:nvPr/>
        </p:nvSpPr>
        <p:spPr>
          <a:xfrm>
            <a:off x="8661142" y="4152122"/>
            <a:ext cx="380222" cy="365125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62EBA4A8-EEE5-41CC-B640-BA7A10F90479}"/>
              </a:ext>
            </a:extLst>
          </p:cNvPr>
          <p:cNvSpPr/>
          <p:nvPr/>
        </p:nvSpPr>
        <p:spPr>
          <a:xfrm>
            <a:off x="8683307" y="4889111"/>
            <a:ext cx="380222" cy="1729727"/>
          </a:xfrm>
          <a:prstGeom prst="rightBrac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C9F53-D05E-4515-B6C4-F2E14A50B01F}"/>
              </a:ext>
            </a:extLst>
          </p:cNvPr>
          <p:cNvSpPr txBox="1"/>
          <p:nvPr/>
        </p:nvSpPr>
        <p:spPr>
          <a:xfrm>
            <a:off x="9100849" y="5557974"/>
            <a:ext cx="11896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수신규칙</a:t>
            </a:r>
          </a:p>
        </p:txBody>
      </p:sp>
    </p:spTree>
    <p:extLst>
      <p:ext uri="{BB962C8B-B14F-4D97-AF65-F5344CB8AC3E}">
        <p14:creationId xmlns:p14="http://schemas.microsoft.com/office/powerpoint/2010/main" val="305048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B7C9E3-C386-4963-8C60-80248C3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198" y="3736500"/>
            <a:ext cx="8052629" cy="298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A8113-6552-4FE4-BED2-92E733C30041}"/>
              </a:ext>
            </a:extLst>
          </p:cNvPr>
          <p:cNvSpPr txBox="1"/>
          <p:nvPr/>
        </p:nvSpPr>
        <p:spPr>
          <a:xfrm>
            <a:off x="8137981" y="6186294"/>
            <a:ext cx="128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F74966-703E-4343-BA67-1950A804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AA67D4-B32F-4A4C-ABD8-812AA144B10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874FB-1E20-4C2D-BD94-A62C61230F7C}"/>
              </a:ext>
            </a:extLst>
          </p:cNvPr>
          <p:cNvSpPr txBox="1"/>
          <p:nvPr/>
        </p:nvSpPr>
        <p:spPr>
          <a:xfrm>
            <a:off x="2582754" y="4683967"/>
            <a:ext cx="1324947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코드 작성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597E2-699E-4DA3-9AD7-A7FEC7F9A702}"/>
              </a:ext>
            </a:extLst>
          </p:cNvPr>
          <p:cNvSpPr txBox="1"/>
          <p:nvPr/>
        </p:nvSpPr>
        <p:spPr>
          <a:xfrm>
            <a:off x="4870580" y="4683967"/>
            <a:ext cx="197801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서버로 자동배포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FBC69-E4E1-4416-AF02-1F051609C8EE}"/>
              </a:ext>
            </a:extLst>
          </p:cNvPr>
          <p:cNvSpPr txBox="1"/>
          <p:nvPr/>
        </p:nvSpPr>
        <p:spPr>
          <a:xfrm>
            <a:off x="8134858" y="4683967"/>
            <a:ext cx="148978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자동 재시작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B9B404-E621-4658-B280-86BDC6DFD65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907701" y="4868633"/>
            <a:ext cx="9628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A47514E-A501-4DAA-9E4B-1DB46CA4D29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48594" y="4868633"/>
            <a:ext cx="128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A42F0503-28D0-487E-BDFF-DE5736C13028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자동배포 파이프라인 구축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개인 </a:t>
            </a:r>
            <a:r>
              <a:rPr lang="en-US" altLang="ko-KR" sz="2200" dirty="0"/>
              <a:t>PC</a:t>
            </a:r>
            <a:r>
              <a:rPr lang="ko-KR" altLang="en-US" sz="2200" dirty="0"/>
              <a:t>의 환경에 개발하기 보다는 </a:t>
            </a:r>
            <a:r>
              <a:rPr lang="ko-KR" altLang="en-US" sz="2200" b="1" dirty="0"/>
              <a:t>통일된 서버 환경 구축</a:t>
            </a:r>
            <a:endParaRPr lang="ko-KR" altLang="en-US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CI/CD </a:t>
            </a:r>
            <a:r>
              <a:rPr lang="ko-KR" altLang="en-US" sz="2200" dirty="0"/>
              <a:t>파이프라인으로 코드가 </a:t>
            </a:r>
            <a:r>
              <a:rPr lang="en-US" altLang="ko-KR" sz="2200" b="1" dirty="0"/>
              <a:t>CLOUD </a:t>
            </a:r>
            <a:r>
              <a:rPr lang="ko-KR" altLang="en-US" sz="2200" b="1" dirty="0"/>
              <a:t>서버로 자동 배포되고 자동 실행</a:t>
            </a:r>
            <a:endParaRPr lang="ko-KR" altLang="en-US" sz="2200" dirty="0"/>
          </a:p>
          <a:p>
            <a:endParaRPr lang="ko-KR" alt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08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A609C60-1D57-4A5A-A4A5-B530D33A6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t="-625" r="55" b="46109"/>
          <a:stretch/>
        </p:blipFill>
        <p:spPr bwMode="auto">
          <a:xfrm>
            <a:off x="1581540" y="3760237"/>
            <a:ext cx="9330301" cy="284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A1437-1556-4616-92C1-E98B122F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18015EE-8D58-456B-AD77-E21C71D2317E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78B50F-A9B0-4252-8511-59EBDC59328A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협업 코드 관리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dirty="0" err="1">
                <a:effectLst/>
              </a:rPr>
              <a:t>Github</a:t>
            </a:r>
            <a:r>
              <a:rPr lang="en-US" altLang="ko-KR" sz="2200" dirty="0">
                <a:effectLst/>
              </a:rPr>
              <a:t> Issue </a:t>
            </a:r>
            <a:r>
              <a:rPr lang="ko-KR" altLang="en-US" sz="2200" dirty="0">
                <a:effectLst/>
              </a:rPr>
              <a:t>생성으로 </a:t>
            </a:r>
            <a:r>
              <a:rPr lang="ko-KR" altLang="en-US" sz="2200" b="1" dirty="0">
                <a:effectLst/>
              </a:rPr>
              <a:t>협업에 필요한 작업 통합 관리</a:t>
            </a:r>
            <a:endParaRPr lang="en-US" altLang="ko-KR" sz="2200" b="1" dirty="0"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altLang="ko-KR" sz="2200" b="1" dirty="0"/>
              <a:t>Cloud </a:t>
            </a:r>
            <a:r>
              <a:rPr lang="ko-KR" altLang="en-US" sz="2200" b="1" dirty="0"/>
              <a:t>서버 배포용 </a:t>
            </a:r>
            <a:r>
              <a:rPr lang="en-US" altLang="ko-KR" sz="2200" b="1" dirty="0"/>
              <a:t>main </a:t>
            </a:r>
            <a:r>
              <a:rPr lang="ko-KR" altLang="en-US" sz="2200" b="1" dirty="0"/>
              <a:t>코드</a:t>
            </a:r>
            <a:r>
              <a:rPr lang="ko-KR" altLang="en-US" sz="2200" dirty="0"/>
              <a:t>와</a:t>
            </a:r>
            <a:r>
              <a:rPr lang="en-US" altLang="ko-KR" sz="2200" b="1" dirty="0"/>
              <a:t> </a:t>
            </a:r>
            <a:r>
              <a:rPr lang="ko-KR" altLang="en-US" sz="2200" dirty="0"/>
              <a:t>테스트용 코드 분리해서 관리</a:t>
            </a:r>
          </a:p>
        </p:txBody>
      </p:sp>
    </p:spTree>
    <p:extLst>
      <p:ext uri="{BB962C8B-B14F-4D97-AF65-F5344CB8AC3E}">
        <p14:creationId xmlns:p14="http://schemas.microsoft.com/office/powerpoint/2010/main" val="1271351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D064CFE-096E-4F44-9851-3E13F42E1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6" y="3906826"/>
            <a:ext cx="1686396" cy="27338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52A1278-F0B1-4D1C-8ACD-3C880D5B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3" y="4167632"/>
            <a:ext cx="5227729" cy="22122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5CAF7-A905-492F-811A-DD8AD90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BBF75D2-DEDB-48D7-98F9-B878010C9CC7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프로토 타입 </a:t>
            </a:r>
            <a:r>
              <a:rPr lang="en-US" altLang="ko-KR" sz="3000" b="1" dirty="0">
                <a:solidFill>
                  <a:srgbClr val="00B0F0"/>
                </a:solidFill>
              </a:rPr>
              <a:t>UI </a:t>
            </a:r>
            <a:r>
              <a:rPr lang="ko-KR" altLang="en-US" sz="3000" b="1" dirty="0">
                <a:solidFill>
                  <a:srgbClr val="00B0F0"/>
                </a:solidFill>
              </a:rPr>
              <a:t>제작</a:t>
            </a:r>
            <a:endParaRPr lang="en-US" altLang="ko-KR" sz="3000" b="1" dirty="0">
              <a:solidFill>
                <a:srgbClr val="00B0F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서로 달랐던 아이디어 통일을 위해 프로토타입 </a:t>
            </a:r>
            <a:r>
              <a:rPr lang="en-US" altLang="ko-KR" dirty="0"/>
              <a:t>UI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“</a:t>
            </a:r>
            <a:r>
              <a:rPr lang="ko-KR" altLang="en-US" dirty="0"/>
              <a:t>용사여 그대는 어디에</a:t>
            </a:r>
            <a:r>
              <a:rPr lang="en-US" altLang="ko-KR" dirty="0"/>
              <a:t>＂</a:t>
            </a:r>
            <a:r>
              <a:rPr lang="ko-KR" altLang="en-US" dirty="0"/>
              <a:t>와 </a:t>
            </a:r>
            <a:r>
              <a:rPr lang="en-US" altLang="ko-KR" dirty="0"/>
              <a:t>“CIMS” </a:t>
            </a:r>
            <a:r>
              <a:rPr lang="ko-KR" altLang="en-US" dirty="0"/>
              <a:t>두개의 아이디어를 </a:t>
            </a:r>
            <a:r>
              <a:rPr lang="en-US" altLang="ko-KR" dirty="0"/>
              <a:t>UMCS</a:t>
            </a:r>
            <a:r>
              <a:rPr lang="ko-KR" altLang="en-US" dirty="0"/>
              <a:t>로 통합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67138AF-36C1-45FC-A92B-1A61132AB8E2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3336418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8929EB-A7A6-47A3-906C-CC440BC9FDF2}"/>
              </a:ext>
            </a:extLst>
          </p:cNvPr>
          <p:cNvSpPr txBox="1"/>
          <p:nvPr/>
        </p:nvSpPr>
        <p:spPr>
          <a:xfrm>
            <a:off x="695323" y="1995580"/>
            <a:ext cx="5257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🏣코호트 격리 시 효과적인 솔루션 제공</a:t>
            </a:r>
            <a:endParaRPr lang="en-US" altLang="ko-KR" sz="2200" b="1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생소한 코호트 격리 대응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IoT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신속한 설치 이동경로 파악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호실별로 이동동선 관리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5356E-BC9B-4195-9C0B-04B8C994E2F4}"/>
              </a:ext>
            </a:extLst>
          </p:cNvPr>
          <p:cNvSpPr txBox="1"/>
          <p:nvPr/>
        </p:nvSpPr>
        <p:spPr>
          <a:xfrm>
            <a:off x="695323" y="4080039"/>
            <a:ext cx="4972049" cy="179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🔰코로나 대비 병력 관리 편의성 증대 </a:t>
            </a:r>
            <a:endParaRPr lang="en-US" altLang="ko-KR" sz="2200" b="1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병사의 유동병력 실시간 파악 기능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시설인원 파악으로 불필요 이동 감소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비대면 시스템으로 코로나 확산 감소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8D9C3D-94D6-4896-8CA7-A248381E3BF8}"/>
              </a:ext>
            </a:extLst>
          </p:cNvPr>
          <p:cNvSpPr txBox="1"/>
          <p:nvPr/>
        </p:nvSpPr>
        <p:spPr>
          <a:xfrm>
            <a:off x="6238879" y="1995580"/>
            <a:ext cx="4724400" cy="179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🌐보고 및 허가 프로세스 간편화</a:t>
            </a:r>
            <a:endParaRPr lang="en-US" altLang="ko-KR" sz="2200" b="1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ffectLst/>
              </a:rPr>
              <a:t>보고를 위해 이동 불필요</a:t>
            </a:r>
            <a:endParaRPr lang="en-US" altLang="ko-KR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보고 및 결제 현황 실시간 파악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비대면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실시간으로 이루어지는 보고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85023-E9A7-47D5-A4AE-627FD4C5F7BF}"/>
              </a:ext>
            </a:extLst>
          </p:cNvPr>
          <p:cNvSpPr txBox="1"/>
          <p:nvPr/>
        </p:nvSpPr>
        <p:spPr>
          <a:xfrm>
            <a:off x="6238879" y="4080039"/>
            <a:ext cx="5286375" cy="2289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effectLst/>
              </a:rPr>
              <a:t>📛강력한 보안기능과 신뢰성 높은 관리</a:t>
            </a:r>
            <a:endParaRPr lang="en-US" altLang="ko-KR" sz="2200" b="1" dirty="0">
              <a:effectLst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당일 당직사관만 열람이 가능한 체계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구간 암호화로 데이터 보호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각종 해킹 방어 기능을 제공</a:t>
            </a:r>
          </a:p>
          <a:p>
            <a:pPr>
              <a:lnSpc>
                <a:spcPct val="150000"/>
              </a:lnSpc>
            </a:pPr>
            <a:endParaRPr lang="ko-KR" altLang="en-US" sz="22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17123F-2431-40F2-BE01-1AB9963B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67945A6-A44F-4813-8132-A4FD5E4D045D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기대효과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군부대 기대효과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286170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A502185-7195-461F-8D37-D59B5C3FF73E}"/>
              </a:ext>
            </a:extLst>
          </p:cNvPr>
          <p:cNvSpPr/>
          <p:nvPr/>
        </p:nvSpPr>
        <p:spPr>
          <a:xfrm>
            <a:off x="7543801" y="3362325"/>
            <a:ext cx="4448174" cy="2908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FDFB4-5E63-439C-9865-BF815AE72B4D}"/>
              </a:ext>
            </a:extLst>
          </p:cNvPr>
          <p:cNvSpPr txBox="1"/>
          <p:nvPr/>
        </p:nvSpPr>
        <p:spPr>
          <a:xfrm>
            <a:off x="1046463" y="2736086"/>
            <a:ext cx="6497337" cy="1839286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기존의 제한 사항</a:t>
            </a:r>
            <a:endParaRPr lang="en-US" altLang="ko-KR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내부시설은 </a:t>
            </a:r>
            <a:r>
              <a:rPr lang="en-US" altLang="ko-KR" dirty="0"/>
              <a:t>GPS </a:t>
            </a:r>
            <a:r>
              <a:rPr lang="ko-KR" altLang="en-US" dirty="0"/>
              <a:t>사용 제한으로 이동경로 파악 어려움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24</a:t>
            </a:r>
            <a:r>
              <a:rPr lang="ko-KR" altLang="en-US" dirty="0"/>
              <a:t>시간 모든 인원 이동경로 감시 불가능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감염성 질환의 환자의 투명한 이동경로 파악이 필요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1EC34-EBBB-47D8-8D4D-61990CD55EA8}"/>
              </a:ext>
            </a:extLst>
          </p:cNvPr>
          <p:cNvSpPr txBox="1"/>
          <p:nvPr/>
        </p:nvSpPr>
        <p:spPr>
          <a:xfrm>
            <a:off x="1046463" y="4928355"/>
            <a:ext cx="6659262" cy="179312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b="1" dirty="0"/>
              <a:t>UMCS </a:t>
            </a:r>
            <a:r>
              <a:rPr lang="ko-KR" altLang="en-US" sz="2200" b="1" dirty="0"/>
              <a:t>프로그램 이점</a:t>
            </a:r>
            <a:endParaRPr lang="en-US" altLang="ko-KR" sz="22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주요시설에 </a:t>
            </a:r>
            <a:r>
              <a:rPr lang="en-US" altLang="ko-KR" dirty="0"/>
              <a:t>IoT </a:t>
            </a:r>
            <a:r>
              <a:rPr lang="ko-KR" altLang="en-US" dirty="0"/>
              <a:t>블루투스 비콘 설치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자동으로 해당 시설 방문 기록으로 실시간 파악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감염 환자의 이동경로를 쉽게 파악하여 </a:t>
            </a:r>
            <a:r>
              <a:rPr lang="ko-KR" altLang="en-US" dirty="0">
                <a:solidFill>
                  <a:srgbClr val="D33D3D"/>
                </a:solidFill>
                <a:effectLst/>
              </a:rPr>
              <a:t>감염확산 관리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7BFF-1E70-484D-ABF7-CF7AC40C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E3EE3A-7C6E-4E3F-805B-65B9BDA0091D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기대효과</a:t>
            </a:r>
            <a:r>
              <a:rPr lang="en-US" altLang="ko-KR" sz="2600" b="1" dirty="0"/>
              <a:t>(</a:t>
            </a:r>
            <a:r>
              <a:rPr lang="ko-KR" altLang="en-US" sz="2600" b="1" dirty="0"/>
              <a:t>민간분야 기대효과</a:t>
            </a:r>
            <a:r>
              <a:rPr lang="en-US" altLang="ko-KR" sz="2600" b="1" dirty="0"/>
              <a:t>)</a:t>
            </a:r>
            <a:endParaRPr lang="ko-KR" altLang="en-US" sz="2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0E39C-3E40-4E4A-B7C7-571FBFC4F13E}"/>
              </a:ext>
            </a:extLst>
          </p:cNvPr>
          <p:cNvSpPr txBox="1"/>
          <p:nvPr/>
        </p:nvSpPr>
        <p:spPr>
          <a:xfrm>
            <a:off x="845900" y="1959750"/>
            <a:ext cx="9470962" cy="58477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B0F0"/>
                </a:solidFill>
              </a:rPr>
              <a:t>대형 병원 및 코호트 격리 관리 프로그램으로 발전</a:t>
            </a:r>
            <a:endParaRPr lang="en-US" altLang="ko-KR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6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EF10CC8-B880-4C6C-A6F1-AED63FE92A7A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9489156" cy="538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데이터 분석 시스템 추가</a:t>
            </a:r>
            <a:endParaRPr lang="en-US" altLang="ko-KR" sz="500" b="1" dirty="0">
              <a:solidFill>
                <a:srgbClr val="00B0F0"/>
              </a:solidFill>
            </a:endParaRPr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확진자 이동동선 분석 및 의심경로 분석 기능</a:t>
            </a:r>
            <a:endParaRPr lang="en-US" altLang="ko-KR" sz="2400" b="1" dirty="0"/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확진자와 이동동선 겹치는 인원 알림 기능</a:t>
            </a:r>
            <a:endParaRPr lang="en-US" altLang="ko-KR" sz="2400" b="1" dirty="0"/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이상증상자 이동동선 겹치는 인원 사전에 관리</a:t>
            </a:r>
            <a:endParaRPr lang="en-US" altLang="ko-KR" sz="2400" b="1" dirty="0"/>
          </a:p>
          <a:p>
            <a:pPr>
              <a:lnSpc>
                <a:spcPct val="270000"/>
              </a:lnSpc>
            </a:pPr>
            <a:r>
              <a:rPr lang="ko-KR" altLang="en-US" sz="2400" b="1" dirty="0"/>
              <a:t>           비정상적인 이동동선 기록의 알람 기능 </a:t>
            </a:r>
            <a:endParaRPr lang="en-US" altLang="ko-KR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E2B39-19E4-4294-B8CF-52228CC12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08" y="5859907"/>
            <a:ext cx="947603" cy="9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937BFF-1E70-484D-ABF7-CF7AC40C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4E3EE3A-7C6E-4E3F-805B-65B9BDA0091D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발전계획</a:t>
            </a:r>
            <a:endParaRPr lang="ko-KR" altLang="en-US" sz="2600" b="1" dirty="0"/>
          </a:p>
        </p:txBody>
      </p:sp>
      <p:pic>
        <p:nvPicPr>
          <p:cNvPr id="1028" name="Picture 4" descr="격리 무료 아이콘 의 Covid-19 Care">
            <a:extLst>
              <a:ext uri="{FF2B5EF4-FFF2-40B4-BE49-F238E27FC236}">
                <a16:creationId xmlns:a16="http://schemas.microsoft.com/office/drawing/2014/main" id="{AF7A6382-96EA-487A-B43A-FB7DD353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94" y="3959868"/>
            <a:ext cx="820433" cy="78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격리 - 무료 사회적인개 아이콘">
            <a:extLst>
              <a:ext uri="{FF2B5EF4-FFF2-40B4-BE49-F238E27FC236}">
                <a16:creationId xmlns:a16="http://schemas.microsoft.com/office/drawing/2014/main" id="{54A4F9CE-D569-41FB-8A90-D7F4A752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18" y="5071625"/>
            <a:ext cx="793218" cy="79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백신 완전 접종자를 위한 임시 공중보건 권고사항 | CDC">
            <a:extLst>
              <a:ext uri="{FF2B5EF4-FFF2-40B4-BE49-F238E27FC236}">
                <a16:creationId xmlns:a16="http://schemas.microsoft.com/office/drawing/2014/main" id="{6ACFCBAB-986A-42D1-AE4A-981A4446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310" y="2773705"/>
            <a:ext cx="947603" cy="94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1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708D05-668D-465C-9A6A-784EEB7855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8" t="19311" r="763" b="-19311"/>
          <a:stretch/>
        </p:blipFill>
        <p:spPr>
          <a:xfrm>
            <a:off x="1590675" y="3429000"/>
            <a:ext cx="9010650" cy="4180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79EB13-7873-41B1-B0B4-19FBE3D7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16" y="495194"/>
            <a:ext cx="3076284" cy="1021843"/>
          </a:xfrm>
          <a:prstGeom prst="rect">
            <a:avLst/>
          </a:prstGeom>
          <a:effectLst>
            <a:softEdge rad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81631D-F713-4024-8B46-B4967CEDFD0F}"/>
              </a:ext>
            </a:extLst>
          </p:cNvPr>
          <p:cNvSpPr txBox="1"/>
          <p:nvPr/>
        </p:nvSpPr>
        <p:spPr>
          <a:xfrm>
            <a:off x="809625" y="1682047"/>
            <a:ext cx="10858500" cy="1746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35CFF"/>
                </a:solidFill>
                <a:effectLst/>
              </a:rPr>
              <a:t>비개발 부대</a:t>
            </a:r>
            <a:r>
              <a:rPr lang="en-US" altLang="ko-KR" sz="2000" b="1" dirty="0">
                <a:solidFill>
                  <a:srgbClr val="735CFF"/>
                </a:solidFill>
                <a:effectLst/>
              </a:rPr>
              <a:t>, </a:t>
            </a:r>
            <a:r>
              <a:rPr lang="ko-KR" altLang="en-US" sz="2000" b="1" dirty="0" err="1">
                <a:solidFill>
                  <a:srgbClr val="735CFF"/>
                </a:solidFill>
                <a:effectLst/>
              </a:rPr>
              <a:t>해커톤</a:t>
            </a:r>
            <a:r>
              <a:rPr lang="ko-KR" altLang="en-US" sz="2000" b="1" dirty="0">
                <a:solidFill>
                  <a:srgbClr val="735CFF"/>
                </a:solidFill>
                <a:effectLst/>
              </a:rPr>
              <a:t> 경험 무</a:t>
            </a:r>
            <a:r>
              <a:rPr lang="en-US" altLang="ko-KR" sz="2000" b="1" dirty="0">
                <a:solidFill>
                  <a:srgbClr val="735CFF"/>
                </a:solidFill>
                <a:effectLst/>
              </a:rPr>
              <a:t>, </a:t>
            </a:r>
            <a:r>
              <a:rPr lang="ko-KR" altLang="en-US" sz="2000" b="1" dirty="0" err="1">
                <a:solidFill>
                  <a:srgbClr val="735CFF"/>
                </a:solidFill>
                <a:effectLst/>
              </a:rPr>
              <a:t>오픈소스아카데미</a:t>
            </a:r>
            <a:r>
              <a:rPr lang="ko-KR" altLang="en-US" sz="2000" b="1" dirty="0">
                <a:solidFill>
                  <a:srgbClr val="735CFF"/>
                </a:solidFill>
                <a:effectLst/>
              </a:rPr>
              <a:t> 교육으로 배운 것을 토대로 성장한 팀</a:t>
            </a:r>
            <a:r>
              <a:rPr lang="en-US" altLang="ko-KR" sz="2000" b="1" dirty="0">
                <a:solidFill>
                  <a:srgbClr val="735CFF"/>
                </a:solidFill>
                <a:effectLst/>
              </a:rPr>
              <a:t>!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비대면으로 얼굴조차 모르는 </a:t>
            </a:r>
            <a:r>
              <a:rPr lang="ko-KR" altLang="en-US" b="1" dirty="0"/>
              <a:t>육군 </a:t>
            </a:r>
            <a:r>
              <a:rPr lang="en-US" altLang="ko-KR" b="1" dirty="0"/>
              <a:t>2</a:t>
            </a:r>
            <a:r>
              <a:rPr lang="ko-KR" altLang="en-US" b="1" dirty="0"/>
              <a:t>명</a:t>
            </a:r>
            <a:r>
              <a:rPr lang="en-US" altLang="ko-KR" b="1" dirty="0"/>
              <a:t>, </a:t>
            </a:r>
            <a:r>
              <a:rPr lang="ko-KR" altLang="en-US" b="1" dirty="0"/>
              <a:t>공군 </a:t>
            </a:r>
            <a:r>
              <a:rPr lang="en-US" altLang="ko-KR" b="1" dirty="0"/>
              <a:t>2</a:t>
            </a:r>
            <a:r>
              <a:rPr lang="ko-KR" altLang="en-US" b="1" dirty="0"/>
              <a:t>명 그리고 장교와 병사들이 팀을 이룬 </a:t>
            </a:r>
            <a:r>
              <a:rPr lang="en-US" altLang="ko-KR" b="1" dirty="0"/>
              <a:t>team6(</a:t>
            </a:r>
            <a:r>
              <a:rPr lang="ko-KR" altLang="en-US" b="1" dirty="0"/>
              <a:t>육</a:t>
            </a:r>
            <a:r>
              <a:rPr lang="en-US" altLang="ko-KR" b="1" dirty="0"/>
              <a:t>)0(</a:t>
            </a:r>
            <a:r>
              <a:rPr lang="ko-KR" altLang="en-US" b="1" dirty="0"/>
              <a:t>공</a:t>
            </a:r>
            <a:r>
              <a:rPr lang="en-US" altLang="ko-KR" b="1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현장에서 피부로 느낀 필요성</a:t>
            </a:r>
            <a:r>
              <a:rPr lang="ko-KR" altLang="en-US" dirty="0"/>
              <a:t>을 바탕으로 교육과 멘토링을 통해서 짧은 기간동안 성장하며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열정과 의지가 있는 사람들이 모여서 개발한 저희의 대단한 프로그램을 소개합니다</a:t>
            </a:r>
            <a:r>
              <a:rPr lang="en-US" altLang="ko-KR" dirty="0"/>
              <a:t>!!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9BED3F-BF1D-48F2-BC75-13564195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87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6064E23-6D37-4EA0-A61F-54D27F51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1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Infra: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Backend: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App: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Web: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/>
              <a:t>       IoT: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B3EC8F-99E4-405A-82B9-048277DB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BDF2B7-C022-4EA8-BE57-0F1DE8234E6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사용기술 및 오픈소스</a:t>
            </a:r>
            <a:endParaRPr lang="ko-KR" altLang="en-US" sz="2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D054A3-7939-4480-AEDE-97C1FF6D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5" y="2174308"/>
            <a:ext cx="4423629" cy="9180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C4FD8E-2B48-46CE-9B47-755DD7A5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363" y="2963165"/>
            <a:ext cx="7680012" cy="9452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CD26A6-22F5-415B-9BD5-E06A2169E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237" y="3855126"/>
            <a:ext cx="4074226" cy="9218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2C6FC-50C1-4707-9076-59B22D664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621" y="5598757"/>
            <a:ext cx="825614" cy="7753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9FFA52-633C-4334-B8C1-56FEB04FF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606" y="4728755"/>
            <a:ext cx="7928726" cy="8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2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B3EC8F-99E4-405A-82B9-048277DB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3BDF2B7-C022-4EA8-BE57-0F1DE8234E6C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사용기술 및 오픈소스</a:t>
            </a:r>
            <a:endParaRPr lang="ko-KR" altLang="en-US" sz="2600" b="1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D02CF89-F446-4E03-AF74-A3BCAF9B43A0}"/>
              </a:ext>
            </a:extLst>
          </p:cNvPr>
          <p:cNvSpPr txBox="1">
            <a:spLocks/>
          </p:cNvSpPr>
          <p:nvPr/>
        </p:nvSpPr>
        <p:spPr>
          <a:xfrm>
            <a:off x="830501" y="1753950"/>
            <a:ext cx="10515600" cy="5022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600" dirty="0">
                <a:effectLst/>
              </a:rPr>
              <a:t>사용한 오픈소스</a:t>
            </a:r>
            <a:endParaRPr lang="en-US" altLang="ko-KR" sz="2600" dirty="0">
              <a:effectLst/>
            </a:endParaRPr>
          </a:p>
          <a:p>
            <a:pPr>
              <a:lnSpc>
                <a:spcPct val="150000"/>
              </a:lnSpc>
            </a:pPr>
            <a:endParaRPr lang="en-US" altLang="ko-KR" sz="2600" dirty="0"/>
          </a:p>
          <a:p>
            <a:pPr>
              <a:lnSpc>
                <a:spcPct val="150000"/>
              </a:lnSpc>
            </a:pPr>
            <a:endParaRPr lang="en-US" altLang="ko-KR" sz="26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6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2600" dirty="0"/>
              <a:t>오픈소스 기여</a:t>
            </a:r>
            <a:endParaRPr lang="en-US" altLang="ko-KR" sz="2600" dirty="0"/>
          </a:p>
          <a:p>
            <a:pPr lvl="1">
              <a:lnSpc>
                <a:spcPct val="150000"/>
              </a:lnSpc>
            </a:pPr>
            <a:r>
              <a:rPr lang="en-US" altLang="ko-KR" sz="2200" dirty="0" err="1"/>
              <a:t>Pub.dev</a:t>
            </a:r>
            <a:r>
              <a:rPr lang="en-US" altLang="ko-KR" sz="2200" dirty="0"/>
              <a:t> </a:t>
            </a:r>
            <a:r>
              <a:rPr lang="ko-KR" altLang="en-US" sz="2200" dirty="0"/>
              <a:t>사이트에 오픈소스 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688A43-24D3-4F16-8028-6A4F7126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28" y="4911849"/>
            <a:ext cx="4180115" cy="1864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5780D8-729D-4DC0-9379-D0EA2B1F5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59" y="2472613"/>
            <a:ext cx="2306199" cy="2336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B79999-6C7B-4A6D-9046-319FE7609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702" y="4307450"/>
            <a:ext cx="1975738" cy="2849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019CA2-A055-400D-A090-4A13D35F7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223" y="2472612"/>
            <a:ext cx="1713214" cy="16533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DD9CA51-2F66-4C7C-A489-8FCAE7358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1559" y="2472612"/>
            <a:ext cx="1423647" cy="23366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9FBFD-3F9D-47A5-ACCE-A621ED39BD23}"/>
              </a:ext>
            </a:extLst>
          </p:cNvPr>
          <p:cNvSpPr txBox="1"/>
          <p:nvPr/>
        </p:nvSpPr>
        <p:spPr>
          <a:xfrm>
            <a:off x="979795" y="2412548"/>
            <a:ext cx="4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APP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2A470-7F1F-4749-9B28-F96ACF1E08B7}"/>
              </a:ext>
            </a:extLst>
          </p:cNvPr>
          <p:cNvSpPr txBox="1"/>
          <p:nvPr/>
        </p:nvSpPr>
        <p:spPr>
          <a:xfrm>
            <a:off x="3555694" y="2412548"/>
            <a:ext cx="4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WEB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3DCE08-DAA8-428F-BE20-4B5F9BF622B2}"/>
              </a:ext>
            </a:extLst>
          </p:cNvPr>
          <p:cNvSpPr txBox="1"/>
          <p:nvPr/>
        </p:nvSpPr>
        <p:spPr>
          <a:xfrm>
            <a:off x="5558568" y="4078188"/>
            <a:ext cx="48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IoT</a:t>
            </a:r>
            <a:endParaRPr lang="ko-KR" altLang="en-US" sz="12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67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57411F-30E7-4133-A60A-4033044F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924" y="463109"/>
            <a:ext cx="3292151" cy="196779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1428AB-2FC6-47FB-8DCB-85556C44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BB5A85-4168-47C3-8A5D-C70E1BBF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261519"/>
            <a:ext cx="10595688" cy="44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8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69A1C0-DD3B-4B8D-9DA0-10C35DB0D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4" y="1658700"/>
            <a:ext cx="9971994" cy="515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11FC094-6F1E-4F3C-94E6-0B36AB5A319B}"/>
              </a:ext>
            </a:extLst>
          </p:cNvPr>
          <p:cNvSpPr/>
          <p:nvPr/>
        </p:nvSpPr>
        <p:spPr>
          <a:xfrm rot="10800000">
            <a:off x="5141162" y="6069667"/>
            <a:ext cx="3169404" cy="197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카메라 - 무료 과학 기술개 아이콘">
            <a:extLst>
              <a:ext uri="{FF2B5EF4-FFF2-40B4-BE49-F238E27FC236}">
                <a16:creationId xmlns:a16="http://schemas.microsoft.com/office/drawing/2014/main" id="{8F859988-5F3E-4B88-A085-8707CF3D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76" y="5239487"/>
            <a:ext cx="1731047" cy="173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PS 아이콘 로열티 무료 사진, 그림, 이미지 그리고 스톡포토그래피. Image 72069167.">
            <a:extLst>
              <a:ext uri="{FF2B5EF4-FFF2-40B4-BE49-F238E27FC236}">
                <a16:creationId xmlns:a16="http://schemas.microsoft.com/office/drawing/2014/main" id="{A79DCEAE-B0D3-4468-A722-DD30433A3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29" y="5765135"/>
            <a:ext cx="748787" cy="6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899D004C-E9CE-4308-ADCC-4A2569EA1F06}"/>
              </a:ext>
            </a:extLst>
          </p:cNvPr>
          <p:cNvSpPr/>
          <p:nvPr/>
        </p:nvSpPr>
        <p:spPr>
          <a:xfrm>
            <a:off x="6673919" y="5879003"/>
            <a:ext cx="446791" cy="58089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83E51-8530-48EE-BF59-771AD8F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7118-DEB4-427A-972A-AA92F055A9B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0B763FC-E1FF-4A4D-A666-23E108E5674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133D0BF-6586-4547-BB63-2E3258FF6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26" y="165870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시스템 구성도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9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6">
            <a:extLst>
              <a:ext uri="{FF2B5EF4-FFF2-40B4-BE49-F238E27FC236}">
                <a16:creationId xmlns:a16="http://schemas.microsoft.com/office/drawing/2014/main" id="{AB75B6F8-501B-4A57-BC63-6F511B38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77" y="4631543"/>
            <a:ext cx="1886539" cy="195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5584C-657F-4CFD-9548-AFE341CB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83" y="4680647"/>
            <a:ext cx="2187508" cy="1560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BEC55-BBD2-41E4-BE11-676DB7D8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59" y="4222299"/>
            <a:ext cx="2126704" cy="64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AFDB9-2CF2-41FE-8A80-F009BD5A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876" y="4285234"/>
            <a:ext cx="1941479" cy="6619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비대면 이동보고</a:t>
            </a:r>
            <a:r>
              <a:rPr lang="en-US" altLang="ko-KR" sz="3000" b="1" dirty="0">
                <a:solidFill>
                  <a:srgbClr val="00B0F0"/>
                </a:solidFill>
              </a:rPr>
              <a:t>&amp;</a:t>
            </a:r>
            <a:r>
              <a:rPr lang="ko-KR" altLang="en-US" sz="3000" b="1" dirty="0">
                <a:solidFill>
                  <a:srgbClr val="00B0F0"/>
                </a:solidFill>
              </a:rPr>
              <a:t>승인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3" y="2490064"/>
            <a:ext cx="5501606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병사의 비대면 시설 이동보고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간부에게 비대면으로 이동 및 사유보고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병사는 실시간 승인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52340" y="2499792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간부의 이동보고 현황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실시간 이동보고 전체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이동보고 승인 혹은 거부 처리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982D56-BF3A-46BC-B699-9339189196C1}"/>
              </a:ext>
            </a:extLst>
          </p:cNvPr>
          <p:cNvCxnSpPr/>
          <p:nvPr/>
        </p:nvCxnSpPr>
        <p:spPr>
          <a:xfrm>
            <a:off x="4772636" y="5539487"/>
            <a:ext cx="19163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38ABB-F876-4BA9-97DB-42E7C5DED432}"/>
              </a:ext>
            </a:extLst>
          </p:cNvPr>
          <p:cNvCxnSpPr/>
          <p:nvPr/>
        </p:nvCxnSpPr>
        <p:spPr>
          <a:xfrm flipH="1">
            <a:off x="4772636" y="5789164"/>
            <a:ext cx="185798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93567D59-3517-4098-91B8-4A13AA127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6" b="25872"/>
          <a:stretch/>
        </p:blipFill>
        <p:spPr bwMode="auto">
          <a:xfrm>
            <a:off x="3711587" y="5198092"/>
            <a:ext cx="595398" cy="1042733"/>
          </a:xfrm>
          <a:prstGeom prst="rect">
            <a:avLst/>
          </a:prstGeom>
          <a:noFill/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CD2539-FDF3-4200-8D02-034E4D99E8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012" t="-2788" r="662" b="2788"/>
          <a:stretch/>
        </p:blipFill>
        <p:spPr>
          <a:xfrm>
            <a:off x="9028291" y="5105007"/>
            <a:ext cx="2096254" cy="985093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1AD70D-1108-4C21-AED3-54188AC5EC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30" y="5355313"/>
            <a:ext cx="357891" cy="35789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7FCA4F-F7E5-4DFC-BB74-EA5B8CAAB1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60" y="5300146"/>
            <a:ext cx="453796" cy="4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5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05584C-657F-4CFD-9548-AFE341CB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08" y="4602254"/>
            <a:ext cx="2187508" cy="1560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79164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491" y="1762265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실시간 시설 이용현황 확인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2" y="2490064"/>
            <a:ext cx="5896795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시설 이용자 현황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에서 자동으로 이용시설 전송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이용자 인원파악으로 불필요 이동동선 감소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52340" y="2499792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시설 이용현황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간부는 전체 부대시설 이용현황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부대시설 관리 편리성 증대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982D56-BF3A-46BC-B699-9339189196C1}"/>
              </a:ext>
            </a:extLst>
          </p:cNvPr>
          <p:cNvCxnSpPr>
            <a:cxnSpLocks/>
          </p:cNvCxnSpPr>
          <p:nvPr/>
        </p:nvCxnSpPr>
        <p:spPr>
          <a:xfrm>
            <a:off x="6906640" y="5576898"/>
            <a:ext cx="7295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38ABB-F876-4BA9-97DB-42E7C5DED432}"/>
              </a:ext>
            </a:extLst>
          </p:cNvPr>
          <p:cNvCxnSpPr>
            <a:cxnSpLocks/>
          </p:cNvCxnSpPr>
          <p:nvPr/>
        </p:nvCxnSpPr>
        <p:spPr>
          <a:xfrm flipH="1">
            <a:off x="3414408" y="5540937"/>
            <a:ext cx="66148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2FF63C98-1E73-4B19-AB5F-8AF162864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489" y="4720319"/>
            <a:ext cx="1835260" cy="18093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A277938-992F-4E3D-AC53-605BC29ED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556" y="4869702"/>
            <a:ext cx="887537" cy="1188964"/>
          </a:xfrm>
          <a:prstGeom prst="rect">
            <a:avLst/>
          </a:prstGeom>
        </p:spPr>
      </p:pic>
      <p:pic>
        <p:nvPicPr>
          <p:cNvPr id="26" name="내용 개체 틀 6">
            <a:extLst>
              <a:ext uri="{FF2B5EF4-FFF2-40B4-BE49-F238E27FC236}">
                <a16:creationId xmlns:a16="http://schemas.microsoft.com/office/drawing/2014/main" id="{E80CC92A-AC0A-4BA2-B99D-4245DD8A0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909" y="4555942"/>
            <a:ext cx="1886539" cy="1957216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8E1CA9A4-AE6D-4A25-8D5B-9E2AF5A59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2" b="7873"/>
          <a:stretch/>
        </p:blipFill>
        <p:spPr bwMode="auto">
          <a:xfrm>
            <a:off x="2630116" y="4895682"/>
            <a:ext cx="814031" cy="1162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A3AF43E-2FDA-4443-A156-671F8CA27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7383" y="5125584"/>
            <a:ext cx="314325" cy="4381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3162C8E-78CA-4274-A4AA-1723E2F14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0872" y="4840666"/>
            <a:ext cx="577955" cy="50448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3587356-388C-46ED-BF4C-0188F23940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1977" y="4838945"/>
            <a:ext cx="577955" cy="5044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3286D79-1625-4510-AD4E-8B10E69A2E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764" y="5170973"/>
            <a:ext cx="2323559" cy="7087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2448A47-2D07-47E1-93BC-CF2F425AD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38" y="5271336"/>
            <a:ext cx="357891" cy="3578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0AC16E1-222F-48B2-AADF-26E7E5AD0F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172" y="5216168"/>
            <a:ext cx="453796" cy="4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8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실내 코호트 격리 발령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564282" y="2499785"/>
            <a:ext cx="5793436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코호트 발령 인지 및 이용현황 확인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병사들은 코호트 격리 상황 실시간 인지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실외가 아닌 실내이동보고 기능 활성화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70881" y="2530818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실내시설 이용인원 파악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내부시설별로 블루투스 비콘 설치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내부시설인원현황 실시간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6B12C39-C02A-4B4C-B074-D1C6F21D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516" y="4556979"/>
            <a:ext cx="2636063" cy="1599711"/>
          </a:xfrm>
          <a:prstGeom prst="rect">
            <a:avLst/>
          </a:prstGeom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7A2EC8-FCDF-4E59-8BBA-71A46775A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5" y="4716960"/>
            <a:ext cx="2389941" cy="14595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FF4BB9-D203-49B4-8375-9FE889274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" y="4803803"/>
            <a:ext cx="5295454" cy="13255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1A6D925-4359-40CA-89CD-B28C78841D81}"/>
              </a:ext>
            </a:extLst>
          </p:cNvPr>
          <p:cNvCxnSpPr>
            <a:cxnSpLocks/>
          </p:cNvCxnSpPr>
          <p:nvPr/>
        </p:nvCxnSpPr>
        <p:spPr>
          <a:xfrm>
            <a:off x="5453974" y="5539487"/>
            <a:ext cx="12025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7EC512A-1CB4-4DD5-92C3-9F8CC0C43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200" y="4369306"/>
            <a:ext cx="293085" cy="43890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EFAA464-AE7B-41FD-AF22-DE5ACBEC9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878" y="4320746"/>
            <a:ext cx="293085" cy="43890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E261754-EAA6-42AD-8262-C9114A4FE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925" y="4356188"/>
            <a:ext cx="293085" cy="43890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AF44B5-C4FC-4439-BB06-F3F6F5F24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036" y="4336904"/>
            <a:ext cx="293085" cy="43890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56CFF97-1014-409A-92E8-DE500A19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851" y="6181584"/>
            <a:ext cx="293085" cy="43890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69C5A63-FEAA-48A6-B7A6-32F030D29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045" y="6165023"/>
            <a:ext cx="293085" cy="43890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8D34291-5155-4E2F-80FB-87FDFFD4A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02" y="6181738"/>
            <a:ext cx="293085" cy="43890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4BBF849-508A-4CA0-9236-4496A51F1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0" y="6186367"/>
            <a:ext cx="293085" cy="43890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4ED1E90-79D8-45AE-97B2-A163B2B98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8010" y="6202783"/>
            <a:ext cx="293085" cy="43890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C1A6E4-F55D-4324-8888-4F7896AC6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37" y="5486765"/>
            <a:ext cx="372857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1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내용 개체 틀 6">
            <a:extLst>
              <a:ext uri="{FF2B5EF4-FFF2-40B4-BE49-F238E27FC236}">
                <a16:creationId xmlns:a16="http://schemas.microsoft.com/office/drawing/2014/main" id="{40C64896-8949-418E-A0FA-5FA40D1D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89" y="4631543"/>
            <a:ext cx="1886539" cy="195721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BEC55-BBD2-41E4-BE11-676DB7D83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859" y="4324940"/>
            <a:ext cx="2126704" cy="64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AFDB9-2CF2-41FE-8A80-F009BD5A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348" y="4267082"/>
            <a:ext cx="2051683" cy="6619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코호트 이동동선 분리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3" y="2499785"/>
            <a:ext cx="5501606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병사는 이동가능 시간 확인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간부에게 비대면으로 이동 및 사유보고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병사는 실시간 승인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70881" y="2505800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실내시설 이용 시간표 작성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실시간 이동보고 전체 현황 파악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격리인원 동선이 겹치면 알람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ED38ABB-F876-4BA9-97DB-42E7C5DED432}"/>
              </a:ext>
            </a:extLst>
          </p:cNvPr>
          <p:cNvCxnSpPr>
            <a:cxnSpLocks/>
          </p:cNvCxnSpPr>
          <p:nvPr/>
        </p:nvCxnSpPr>
        <p:spPr>
          <a:xfrm flipH="1">
            <a:off x="6184698" y="5507223"/>
            <a:ext cx="86553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DEB64A16-FD8A-4BE3-A596-1AA42E8C8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726" y="5020253"/>
            <a:ext cx="928155" cy="95267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3BC88A-E5A2-4980-A733-73FFBF55B545}"/>
              </a:ext>
            </a:extLst>
          </p:cNvPr>
          <p:cNvCxnSpPr>
            <a:cxnSpLocks/>
          </p:cNvCxnSpPr>
          <p:nvPr/>
        </p:nvCxnSpPr>
        <p:spPr>
          <a:xfrm flipH="1">
            <a:off x="4363738" y="5497125"/>
            <a:ext cx="82223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A75460-8064-4A45-A370-56C6257D699B}"/>
              </a:ext>
            </a:extLst>
          </p:cNvPr>
          <p:cNvSpPr txBox="1"/>
          <p:nvPr/>
        </p:nvSpPr>
        <p:spPr>
          <a:xfrm>
            <a:off x="8003118" y="4530739"/>
            <a:ext cx="176958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병사는 시설이용 분리할 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5354D-8A23-4B4C-BAA4-B01029F2D283}"/>
              </a:ext>
            </a:extLst>
          </p:cNvPr>
          <p:cNvSpPr txBox="1"/>
          <p:nvPr/>
        </p:nvSpPr>
        <p:spPr>
          <a:xfrm>
            <a:off x="2953679" y="4607372"/>
            <a:ext cx="17372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내 호실 이동 시간 확인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527D931-725C-4470-A8A9-CDBE698B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528" y="5128976"/>
            <a:ext cx="2281648" cy="9306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A34328B-A806-4286-B3AB-C26747E8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00" y="4937602"/>
            <a:ext cx="737273" cy="14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810B1EE-784E-474F-AD0E-E7815B1E4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57" y="4821481"/>
            <a:ext cx="1964796" cy="15061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75E83DB-DFD5-44DA-9215-3FA237B6F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23" y="5355313"/>
            <a:ext cx="357891" cy="35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6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370106D3-2797-4212-B955-E43ED3DA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89" y="4631543"/>
            <a:ext cx="1886539" cy="195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05584C-657F-4CFD-9548-AFE341CB9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783" y="4680647"/>
            <a:ext cx="2187508" cy="156017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2DD3A-7714-4C29-A138-D33E3A3D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901" y="6201914"/>
            <a:ext cx="2743200" cy="365125"/>
          </a:xfrm>
        </p:spPr>
        <p:txBody>
          <a:bodyPr/>
          <a:lstStyle/>
          <a:p>
            <a:fld id="{D0097118-DEB4-427A-972A-AA92F055A9B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6BEC55-BBD2-41E4-BE11-676DB7D8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59" y="4324940"/>
            <a:ext cx="2126704" cy="64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CAFDB9-2CF2-41FE-8A80-F009BD5A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876" y="4285234"/>
            <a:ext cx="1941479" cy="66196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0780DE4-F3CF-4190-8DA6-71B3479F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01" y="1753950"/>
            <a:ext cx="10515600" cy="50226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3000" b="1" dirty="0">
                <a:solidFill>
                  <a:srgbClr val="00B0F0"/>
                </a:solidFill>
              </a:rPr>
              <a:t>비대면 당직업무 관리</a:t>
            </a:r>
            <a:endParaRPr lang="en-US" altLang="ko-KR" sz="3000" b="1" dirty="0">
              <a:solidFill>
                <a:srgbClr val="00B0F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82259F8-A2ED-4EAB-8157-B73A08FD9C0F}"/>
              </a:ext>
            </a:extLst>
          </p:cNvPr>
          <p:cNvSpPr txBox="1">
            <a:spLocks/>
          </p:cNvSpPr>
          <p:nvPr/>
        </p:nvSpPr>
        <p:spPr>
          <a:xfrm>
            <a:off x="845900" y="3774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8A5D-74B8-463C-BDF5-042511A0E12B}"/>
              </a:ext>
            </a:extLst>
          </p:cNvPr>
          <p:cNvSpPr txBox="1"/>
          <p:nvPr/>
        </p:nvSpPr>
        <p:spPr>
          <a:xfrm>
            <a:off x="694913" y="2490064"/>
            <a:ext cx="5994072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병사는 체온과 이상증상 비대면 보고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간부에게 비대면으로 체온측정 후 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이상증상을 느낄 시 간부에게 즉각보고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FB4868-8162-4301-8BD9-4D4A77CAF055}"/>
              </a:ext>
            </a:extLst>
          </p:cNvPr>
          <p:cNvSpPr txBox="1"/>
          <p:nvPr/>
        </p:nvSpPr>
        <p:spPr>
          <a:xfrm>
            <a:off x="6152340" y="2499792"/>
            <a:ext cx="5978053" cy="142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간부는 기록관리 및 당직근무 관리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병사들 이상증상 및 체온 기록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요일별 당직근무자만 현황 파악 권한부여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982D56-BF3A-46BC-B699-9339189196C1}"/>
              </a:ext>
            </a:extLst>
          </p:cNvPr>
          <p:cNvCxnSpPr/>
          <p:nvPr/>
        </p:nvCxnSpPr>
        <p:spPr>
          <a:xfrm>
            <a:off x="4772636" y="5539487"/>
            <a:ext cx="191634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8201060-52E3-474B-B3BE-14F37A71B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514" y="4685592"/>
            <a:ext cx="754309" cy="7543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40B737-6E72-494C-99FB-44A34B71D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290" y="5062534"/>
            <a:ext cx="2236437" cy="1178291"/>
          </a:xfrm>
          <a:prstGeom prst="rect">
            <a:avLst/>
          </a:prstGeom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CD109AA-80B7-4DFA-8748-8DAFE4595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67" y="4947203"/>
            <a:ext cx="759006" cy="15601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5C1B01-A09B-4202-B414-2B78BD617E28}"/>
              </a:ext>
            </a:extLst>
          </p:cNvPr>
          <p:cNvSpPr txBox="1"/>
          <p:nvPr/>
        </p:nvSpPr>
        <p:spPr>
          <a:xfrm>
            <a:off x="2953679" y="4607372"/>
            <a:ext cx="17372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36.5</a:t>
            </a:r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도 정상 체온입니다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B1DE4-6622-4614-9CD8-75C7A4C174BB}"/>
              </a:ext>
            </a:extLst>
          </p:cNvPr>
          <p:cNvSpPr txBox="1"/>
          <p:nvPr/>
        </p:nvSpPr>
        <p:spPr>
          <a:xfrm>
            <a:off x="7951975" y="4540953"/>
            <a:ext cx="160257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오늘은 아픈사람이 없네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011AAD-FD80-4653-9F27-20B744C6D0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23" y="5355313"/>
            <a:ext cx="357891" cy="3578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0DF5CB-7AC5-47C8-8CEB-349F4388B2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060" y="5300146"/>
            <a:ext cx="453796" cy="4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7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710</Words>
  <Application>Microsoft Office PowerPoint</Application>
  <PresentationFormat>와이드스크린</PresentationFormat>
  <Paragraphs>170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소개</vt:lpstr>
      <vt:lpstr>프로젝트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재형</dc:creator>
  <cp:lastModifiedBy>박 재형</cp:lastModifiedBy>
  <cp:revision>124</cp:revision>
  <dcterms:created xsi:type="dcterms:W3CDTF">2021-10-08T12:33:43Z</dcterms:created>
  <dcterms:modified xsi:type="dcterms:W3CDTF">2021-10-20T04:23:20Z</dcterms:modified>
</cp:coreProperties>
</file>