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305" r:id="rId4"/>
    <p:sldId id="310" r:id="rId5"/>
    <p:sldId id="312" r:id="rId6"/>
    <p:sldId id="314" r:id="rId7"/>
    <p:sldId id="315" r:id="rId8"/>
    <p:sldId id="316" r:id="rId9"/>
    <p:sldId id="307" r:id="rId10"/>
    <p:sldId id="308" r:id="rId11"/>
    <p:sldId id="287" r:id="rId12"/>
    <p:sldId id="288" r:id="rId13"/>
    <p:sldId id="289" r:id="rId14"/>
    <p:sldId id="304" r:id="rId15"/>
    <p:sldId id="317" r:id="rId16"/>
    <p:sldId id="293" r:id="rId17"/>
    <p:sldId id="309" r:id="rId18"/>
    <p:sldId id="319" r:id="rId19"/>
    <p:sldId id="31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eunyoung0208/LatteIsPand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daykorea.co.kr/news/articleView.html?idxno=275733" TargetMode="External"/><Relationship Id="rId4" Type="http://schemas.openxmlformats.org/officeDocument/2006/relationships/hyperlink" Target="http://www.todaykorea.co.kr/news/articleView.html?idxno=2758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00819135000004?input=1195m" TargetMode="External"/><Relationship Id="rId4" Type="http://schemas.openxmlformats.org/officeDocument/2006/relationships/hyperlink" Target="https://www.seoul.co.kr/news/newsView.php?id=20201219500033&amp;wlog_tag3=nav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9D%BC%EB%96%BC%ED%8C%90%EB%8B%A4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8607" y="1635934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 err="1">
                <a:solidFill>
                  <a:schemeClr val="bg1"/>
                </a:solidFill>
                <a:latin typeface="+mj-lt"/>
              </a:rPr>
              <a:t>Keras</a:t>
            </a: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를 이용한 마스크 착용 유도 시스템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4E8A2-B306-4092-B170-E15791B2EA33}"/>
              </a:ext>
            </a:extLst>
          </p:cNvPr>
          <p:cNvSpPr txBox="1"/>
          <p:nvPr/>
        </p:nvSpPr>
        <p:spPr>
          <a:xfrm>
            <a:off x="6792966" y="3165678"/>
            <a:ext cx="53042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팀 이름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라떼는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판다야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컴퓨터공학과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21812161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이진주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전자공학과     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21611620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박재환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21712175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이현정</a:t>
            </a:r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</a:t>
            </a:r>
            <a:r>
              <a:rPr lang="en-US" altLang="ko-KR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21812009 </a:t>
            </a:r>
            <a:r>
              <a:rPr lang="ko-KR" altLang="en-US" sz="2200" b="1" dirty="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조은영</a:t>
            </a:r>
            <a:endParaRPr lang="en-US" altLang="ko-KR" sz="2200" b="1" dirty="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200" b="1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권남규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endParaRPr lang="en-US" altLang="ko-KR" sz="2200" dirty="0">
              <a:solidFill>
                <a:schemeClr val="bg1"/>
              </a:solidFill>
              <a:latin typeface="+mj-lt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2D25F0B5-A7BC-4077-9661-6E8944F0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808" y="542631"/>
            <a:ext cx="8112664" cy="57727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95F9B-0760-40B9-B553-3373A654C575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44338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전반적인 알고리즘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89D001-F75C-4FC8-8370-B5CDFB0C4E90}"/>
              </a:ext>
            </a:extLst>
          </p:cNvPr>
          <p:cNvSpPr/>
          <p:nvPr/>
        </p:nvSpPr>
        <p:spPr>
          <a:xfrm>
            <a:off x="236682" y="6438127"/>
            <a:ext cx="7858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학습 데이터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구현 코드는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에서 더욱 자세히 보실 수 있습니다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choeunyoung0208/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LatteIsPanda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program that uses latte pandas to tell people if they wear masks. (github.com)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1C286-0F4C-489B-B14D-36F30BF3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30" y="1299263"/>
            <a:ext cx="3638550" cy="51911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EB11D3A-66D9-45B7-9989-FD14A3CE5995}"/>
              </a:ext>
            </a:extLst>
          </p:cNvPr>
          <p:cNvGrpSpPr/>
          <p:nvPr/>
        </p:nvGrpSpPr>
        <p:grpSpPr>
          <a:xfrm>
            <a:off x="4749380" y="3084459"/>
            <a:ext cx="7169205" cy="713272"/>
            <a:chOff x="5292665" y="3084459"/>
            <a:chExt cx="7169205" cy="713272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6F6E708-4B7E-4F32-A388-C8CF7B7DD27E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B4F304-2D60-4D88-BA1F-767CA20AD684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조원 중 한 명을 집 주인으로 가정하여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대략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200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장의 사진을 찍는다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F9AEB2-4216-4B09-8824-417E97512CED}"/>
              </a:ext>
            </a:extLst>
          </p:cNvPr>
          <p:cNvGrpSpPr/>
          <p:nvPr/>
        </p:nvGrpSpPr>
        <p:grpSpPr>
          <a:xfrm>
            <a:off x="4749380" y="4287617"/>
            <a:ext cx="7169205" cy="713272"/>
            <a:chOff x="5292665" y="3084459"/>
            <a:chExt cx="7169205" cy="71327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2DD95A8F-E5F3-492A-9641-938CCD781D4A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F3EC64-F90C-427A-A939-0D00AE32C172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200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장의 사진을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Jetson nano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에 학습시킨다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 (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학습시키는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E0D2E1-D1B2-49DF-9291-FC565B39012B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</p:spTree>
    <p:extLst>
      <p:ext uri="{BB962C8B-B14F-4D97-AF65-F5344CB8AC3E}">
        <p14:creationId xmlns:p14="http://schemas.microsoft.com/office/powerpoint/2010/main" val="22731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4E9FA-6AD8-4846-889D-374F15DD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20" y="1112808"/>
            <a:ext cx="4907445" cy="55805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8EE7E57-BC06-4502-95D7-FF95B41BCD4F}"/>
              </a:ext>
            </a:extLst>
          </p:cNvPr>
          <p:cNvGrpSpPr/>
          <p:nvPr/>
        </p:nvGrpSpPr>
        <p:grpSpPr>
          <a:xfrm>
            <a:off x="4956413" y="1967011"/>
            <a:ext cx="7169205" cy="426993"/>
            <a:chOff x="5292665" y="3226468"/>
            <a:chExt cx="7169205" cy="426993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F24D499E-FFB4-4881-9BAE-BABAC209CC57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1D6BCC-A744-47D6-BA86-14765F8C979A}"/>
                </a:ext>
              </a:extLst>
            </p:cNvPr>
            <p:cNvSpPr txBox="1"/>
            <p:nvPr/>
          </p:nvSpPr>
          <p:spPr>
            <a:xfrm>
              <a:off x="6072817" y="3228729"/>
              <a:ext cx="6389053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주차에서 배운 카메라 구동 명령어를 이용해 카메라 구동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5C10D9-0D70-470C-92C3-D8524895FA93}"/>
              </a:ext>
            </a:extLst>
          </p:cNvPr>
          <p:cNvGrpSpPr/>
          <p:nvPr/>
        </p:nvGrpSpPr>
        <p:grpSpPr>
          <a:xfrm>
            <a:off x="4954864" y="2606520"/>
            <a:ext cx="7169205" cy="713272"/>
            <a:chOff x="5292665" y="3084459"/>
            <a:chExt cx="7169205" cy="713272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E5AE911-13C0-4BC4-9E6D-6829CCC5F209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1D7D6-E882-4B3C-98F5-5C80AC6170A7}"/>
                </a:ext>
              </a:extLst>
            </p:cNvPr>
            <p:cNvSpPr txBox="1"/>
            <p:nvPr/>
          </p:nvSpPr>
          <p:spPr>
            <a:xfrm>
              <a:off x="6289737" y="3084459"/>
              <a:ext cx="6172133" cy="713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카메라로 얼굴이 인식될 때 동안 계속 반복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(Face detection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수행하는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471951-146F-4293-9D7F-DB2E094CCB81}"/>
              </a:ext>
            </a:extLst>
          </p:cNvPr>
          <p:cNvGrpSpPr/>
          <p:nvPr/>
        </p:nvGrpSpPr>
        <p:grpSpPr>
          <a:xfrm>
            <a:off x="5821230" y="3532308"/>
            <a:ext cx="3568237" cy="2419124"/>
            <a:chOff x="5292665" y="2231535"/>
            <a:chExt cx="4082547" cy="2419124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0CF5C130-D6D3-4CCA-9933-0086AEEE2C85}"/>
                </a:ext>
              </a:extLst>
            </p:cNvPr>
            <p:cNvSpPr/>
            <p:nvPr/>
          </p:nvSpPr>
          <p:spPr>
            <a:xfrm>
              <a:off x="5292665" y="3226468"/>
              <a:ext cx="609600" cy="405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EACF63-88C2-4486-9957-FC0DF1F7C52F}"/>
                </a:ext>
              </a:extLst>
            </p:cNvPr>
            <p:cNvSpPr txBox="1"/>
            <p:nvPr/>
          </p:nvSpPr>
          <p:spPr>
            <a:xfrm>
              <a:off x="6289737" y="2231535"/>
              <a:ext cx="3085475" cy="24191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학습된 얼굴이면 초록색으로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ROI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표시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학습되지 않은 얼굴이면 빨간색으로 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ROI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표시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(Classification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기능을 수행하는 코드 구현 필요</a:t>
              </a:r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9687FF51-5000-4BF8-B14B-BFCA7A957C98}"/>
              </a:ext>
            </a:extLst>
          </p:cNvPr>
          <p:cNvSpPr/>
          <p:nvPr/>
        </p:nvSpPr>
        <p:spPr>
          <a:xfrm>
            <a:off x="5298738" y="3705610"/>
            <a:ext cx="268497" cy="2039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Object Detection] 1. Object Detection 논문 흐름 및 리뷰">
            <a:extLst>
              <a:ext uri="{FF2B5EF4-FFF2-40B4-BE49-F238E27FC236}">
                <a16:creationId xmlns:a16="http://schemas.microsoft.com/office/drawing/2014/main" id="{68C5C540-4F96-4569-84CA-0A717803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467" y="3537012"/>
            <a:ext cx="2528478" cy="25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2B9F6-97B9-4CFA-A7DF-2CB5E7C846BB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</p:spTree>
    <p:extLst>
      <p:ext uri="{BB962C8B-B14F-4D97-AF65-F5344CB8AC3E}">
        <p14:creationId xmlns:p14="http://schemas.microsoft.com/office/powerpoint/2010/main" val="5420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1821DE-D83A-4C2B-9BE6-81EE1310FA2D}"/>
              </a:ext>
            </a:extLst>
          </p:cNvPr>
          <p:cNvGrpSpPr/>
          <p:nvPr/>
        </p:nvGrpSpPr>
        <p:grpSpPr>
          <a:xfrm>
            <a:off x="275228" y="1171545"/>
            <a:ext cx="6182910" cy="400109"/>
            <a:chOff x="483341" y="1345415"/>
            <a:chExt cx="9074283" cy="40010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7128E9C-F91E-408F-8D1C-F5F836A75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A144A-9567-4C70-AB95-76A5F4336911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구체적인 구현 과정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2B18D3-4824-45F0-826E-15C458A93EA8}"/>
              </a:ext>
            </a:extLst>
          </p:cNvPr>
          <p:cNvSpPr txBox="1"/>
          <p:nvPr/>
        </p:nvSpPr>
        <p:spPr>
          <a:xfrm>
            <a:off x="4946314" y="457200"/>
            <a:ext cx="229937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</p:spTree>
    <p:extLst>
      <p:ext uri="{BB962C8B-B14F-4D97-AF65-F5344CB8AC3E}">
        <p14:creationId xmlns:p14="http://schemas.microsoft.com/office/powerpoint/2010/main" val="295480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99AF40-76BA-4890-B866-EB3D329AD203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44F3A4-7E95-4C45-BA87-46706B88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BC515-EE4D-4964-B11E-D63F4B6BCBA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시연 동영상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4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4CB04-29F9-4C42-9E57-A0AF88C6657F}"/>
              </a:ext>
            </a:extLst>
          </p:cNvPr>
          <p:cNvSpPr txBox="1"/>
          <p:nvPr/>
        </p:nvSpPr>
        <p:spPr>
          <a:xfrm>
            <a:off x="5072149" y="457200"/>
            <a:ext cx="204770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99AF40-76BA-4890-B866-EB3D329AD203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44F3A4-7E95-4C45-BA87-46706B88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BC515-EE4D-4964-B11E-D63F4B6BCBA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목표 달성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73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결론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B4F304-2D60-4D88-BA1F-767CA20AD684}"/>
              </a:ext>
            </a:extLst>
          </p:cNvPr>
          <p:cNvSpPr txBox="1"/>
          <p:nvPr/>
        </p:nvSpPr>
        <p:spPr>
          <a:xfrm>
            <a:off x="965099" y="2451680"/>
            <a:ext cx="10778372" cy="319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Jetson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활용하여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embedded system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이해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Linux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명령어 이해 및 활용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Python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기반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딥러닝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프로그램 구현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다양한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library(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Tensorflow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Open CV,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활용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얼굴인식 프로그램을 다양한 분야에 실용적으로 적용가능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공장 로봇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상업용 </a:t>
            </a:r>
            <a:r>
              <a:rPr lang="ko-KR" altLang="en-US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드론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스마트 카메라 구현 등 다양한 분야에 접근 가능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A483F-7503-462F-959A-2979658634B7}"/>
              </a:ext>
            </a:extLst>
          </p:cNvPr>
          <p:cNvSpPr txBox="1"/>
          <p:nvPr/>
        </p:nvSpPr>
        <p:spPr>
          <a:xfrm>
            <a:off x="4806269" y="457200"/>
            <a:ext cx="257946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결론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341580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4806269" y="457200"/>
            <a:ext cx="2579462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결론 및 향후 계획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향후 계획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B3B86E-9E3C-43B7-BD3F-43464E6E8D4B}"/>
              </a:ext>
            </a:extLst>
          </p:cNvPr>
          <p:cNvSpPr txBox="1"/>
          <p:nvPr/>
        </p:nvSpPr>
        <p:spPr>
          <a:xfrm>
            <a:off x="879069" y="2389635"/>
            <a:ext cx="11132542" cy="3372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현재의 미흡한 점을 보완해 졸업 작품으로 연계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앱을 개발하여 질병관리본부 등 중앙 센터에 실시간으로 알림을 줄 수 있는 기능 구현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MobileNetV2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가 아닌 다른 망을 사용하여 성능을 더 좋게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　　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웹캠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성능 개발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사용되는 시제품을 벤치마킹해 현재 작품을 보완하고 실제 현장에서 원활한 작동이 가능하게 제작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인공지능 관련 공부를 추가적으로 하여 관련 프로젝트를 진행하거나 인공지능 및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회사 입사를 목표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32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4968145" y="457200"/>
            <a:ext cx="22557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4471B0-BF12-4954-8957-5ECBFCDD195E}"/>
              </a:ext>
            </a:extLst>
          </p:cNvPr>
          <p:cNvGrpSpPr/>
          <p:nvPr/>
        </p:nvGrpSpPr>
        <p:grpSpPr>
          <a:xfrm>
            <a:off x="879069" y="1702334"/>
            <a:ext cx="6182910" cy="400109"/>
            <a:chOff x="483341" y="1345415"/>
            <a:chExt cx="9074283" cy="40010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60F1AE6-0011-42B8-AE0E-ADC8587A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41" y="1370603"/>
              <a:ext cx="4" cy="374921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DB39A7-CB3D-45E9-A56A-AA7D8E1C3986}"/>
                </a:ext>
              </a:extLst>
            </p:cNvPr>
            <p:cNvSpPr txBox="1"/>
            <p:nvPr/>
          </p:nvSpPr>
          <p:spPr>
            <a:xfrm>
              <a:off x="609602" y="1345415"/>
              <a:ext cx="894802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예산 집행 내역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0242F0-5982-4A5B-9FD4-CB853F1CD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03977"/>
              </p:ext>
            </p:extLst>
          </p:nvPr>
        </p:nvGraphicFramePr>
        <p:xfrm>
          <a:off x="859493" y="2293048"/>
          <a:ext cx="10314640" cy="417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293">
                  <a:extLst>
                    <a:ext uri="{9D8B030D-6E8A-4147-A177-3AD203B41FA5}">
                      <a16:colId xmlns:a16="http://schemas.microsoft.com/office/drawing/2014/main" val="2807845083"/>
                    </a:ext>
                  </a:extLst>
                </a:gridCol>
                <a:gridCol w="1495954">
                  <a:extLst>
                    <a:ext uri="{9D8B030D-6E8A-4147-A177-3AD203B41FA5}">
                      <a16:colId xmlns:a16="http://schemas.microsoft.com/office/drawing/2014/main" val="1310303072"/>
                    </a:ext>
                  </a:extLst>
                </a:gridCol>
                <a:gridCol w="3288393">
                  <a:extLst>
                    <a:ext uri="{9D8B030D-6E8A-4147-A177-3AD203B41FA5}">
                      <a16:colId xmlns:a16="http://schemas.microsoft.com/office/drawing/2014/main" val="2277901217"/>
                    </a:ext>
                  </a:extLst>
                </a:gridCol>
              </a:tblGrid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금 액 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원</a:t>
                      </a:r>
                      <a:r>
                        <a:rPr lang="en-US" altLang="ko-KR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b="0" i="0" kern="0" spc="0" dirty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 출 내 역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85512991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ABKO APC930 QHD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웹캠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67,300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 카메라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60368904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델타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432 DFR0543 (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라이센스 미포함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및 얼굴인식 용</a:t>
                      </a:r>
                      <a:r>
                        <a:rPr lang="ko-KR" altLang="en-US" sz="1200" i="0" kern="0" spc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싱글 보드 컴퓨터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328543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샤오미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미니 블루투스 스피커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MDZ-28-DI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경보음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221855137"/>
                  </a:ext>
                </a:extLst>
              </a:tr>
              <a:tr h="38837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[SMG]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Uno(R3)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용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5V WS2812 Flexible LED IP67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방수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우레탄쉴드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5M/1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[SY-LD038]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41,495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경고등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출력 용도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966617453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980 PRO series 250GB M.2 </a:t>
                      </a:r>
                      <a:r>
                        <a:rPr 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NVMe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250GB MZ-V8P250BW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용량 추가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166803187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삼성 마이크로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핀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To USB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고속충전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케이블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블루투스 스피커 충전용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6074619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TAMUZ Ultra high speed HDMI 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케이블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Ver2.1] 2M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17,000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모니터 출력용 케이블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993922520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</a:t>
                      </a:r>
                      <a:r>
                        <a:rPr lang="en-US" altLang="ko-KR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DFRobot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]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나무 케이스 </a:t>
                      </a:r>
                      <a:r>
                        <a:rPr lang="en-US" altLang="ko-KR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[FIT0475]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12,400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라떼판다보드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보호용 케이스</a:t>
                      </a: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55473678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2,500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컴퓨존</a:t>
                      </a:r>
                      <a:r>
                        <a:rPr lang="ko-KR" altLang="en-US" sz="1200" i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주문 </a:t>
                      </a:r>
                      <a:r>
                        <a:rPr lang="ko-KR" altLang="en-US" sz="1200" i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배송비</a:t>
                      </a:r>
                      <a:endParaRPr lang="ko-KR" altLang="en-US" sz="1200" i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845410286"/>
                  </a:ext>
                </a:extLst>
              </a:tr>
              <a:tr h="377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chemeClr val="tx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602,195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i="0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356951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6680" y="3081212"/>
            <a:ext cx="1197864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3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FAA6D-EFAA-4174-B231-29DAF0E3699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877C26-CAFD-40FC-8342-5BEF0BAF42C5}"/>
              </a:ext>
            </a:extLst>
          </p:cNvPr>
          <p:cNvSpPr/>
          <p:nvPr/>
        </p:nvSpPr>
        <p:spPr>
          <a:xfrm>
            <a:off x="4311277" y="1371600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01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BEFEEB6-B42A-4286-92AA-0C0149C1049A}"/>
              </a:ext>
            </a:extLst>
          </p:cNvPr>
          <p:cNvSpPr/>
          <p:nvPr/>
        </p:nvSpPr>
        <p:spPr>
          <a:xfrm>
            <a:off x="4311276" y="2444312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02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E6BC52-B3F6-49CB-83E4-8F88E8DE2F2A}"/>
              </a:ext>
            </a:extLst>
          </p:cNvPr>
          <p:cNvSpPr/>
          <p:nvPr/>
        </p:nvSpPr>
        <p:spPr>
          <a:xfrm>
            <a:off x="4311276" y="3517024"/>
            <a:ext cx="631437" cy="6314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03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8C703-8245-47FB-956F-4A7178872FBF}"/>
              </a:ext>
            </a:extLst>
          </p:cNvPr>
          <p:cNvSpPr txBox="1"/>
          <p:nvPr/>
        </p:nvSpPr>
        <p:spPr>
          <a:xfrm>
            <a:off x="5383893" y="1480883"/>
            <a:ext cx="1367426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1C2825-02DD-42B0-ABAA-905EF9237881}"/>
              </a:ext>
            </a:extLst>
          </p:cNvPr>
          <p:cNvSpPr txBox="1"/>
          <p:nvPr/>
        </p:nvSpPr>
        <p:spPr>
          <a:xfrm>
            <a:off x="5383891" y="2553595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상세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E7BE88-5ED3-4705-95D3-C3E54AD20F8A}"/>
              </a:ext>
            </a:extLst>
          </p:cNvPr>
          <p:cNvSpPr txBox="1"/>
          <p:nvPr/>
        </p:nvSpPr>
        <p:spPr>
          <a:xfrm>
            <a:off x="5383891" y="3621995"/>
            <a:ext cx="1715250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시연 동영상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273D955-32AC-4BE9-B577-E36BA92C0591}"/>
              </a:ext>
            </a:extLst>
          </p:cNvPr>
          <p:cNvSpPr/>
          <p:nvPr/>
        </p:nvSpPr>
        <p:spPr>
          <a:xfrm>
            <a:off x="4311276" y="458973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04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12DDFD-4BC4-47F7-B235-348A8478BC7B}"/>
              </a:ext>
            </a:extLst>
          </p:cNvPr>
          <p:cNvSpPr txBox="1"/>
          <p:nvPr/>
        </p:nvSpPr>
        <p:spPr>
          <a:xfrm>
            <a:off x="5383891" y="4694707"/>
            <a:ext cx="2414603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결론 및 향후 계획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627B-E0C1-46FA-B21D-E2B2F11FA545}"/>
              </a:ext>
            </a:extLst>
          </p:cNvPr>
          <p:cNvSpPr txBox="1"/>
          <p:nvPr/>
        </p:nvSpPr>
        <p:spPr>
          <a:xfrm>
            <a:off x="5705295" y="457200"/>
            <a:ext cx="78141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C24563-0790-4299-946A-1F87837B0EEC}"/>
              </a:ext>
            </a:extLst>
          </p:cNvPr>
          <p:cNvSpPr/>
          <p:nvPr/>
        </p:nvSpPr>
        <p:spPr>
          <a:xfrm>
            <a:off x="4311277" y="5662448"/>
            <a:ext cx="631437" cy="6314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05</a:t>
            </a:r>
            <a:endParaRPr lang="ko-KR" altLang="en-US" sz="1400" b="1" dirty="0">
              <a:ln>
                <a:solidFill>
                  <a:schemeClr val="bg1">
                    <a:alpha val="3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132C1-CD1D-497D-B6D4-645958C20AF1}"/>
              </a:ext>
            </a:extLst>
          </p:cNvPr>
          <p:cNvSpPr txBox="1"/>
          <p:nvPr/>
        </p:nvSpPr>
        <p:spPr>
          <a:xfrm>
            <a:off x="5383891" y="5771731"/>
            <a:ext cx="2015197" cy="41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예산 집행 내역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1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3084C2-96D5-4EAD-9637-9ADD1699641D}"/>
              </a:ext>
            </a:extLst>
          </p:cNvPr>
          <p:cNvGrpSpPr/>
          <p:nvPr/>
        </p:nvGrpSpPr>
        <p:grpSpPr>
          <a:xfrm>
            <a:off x="755523" y="1645209"/>
            <a:ext cx="9074283" cy="400109"/>
            <a:chOff x="9015319" y="4351213"/>
            <a:chExt cx="2374573" cy="6589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28159D-34FB-47FB-83B7-2E0FD6EAD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A729FC-DE2D-4F8C-AA8D-B38AF77990A7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필요성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328795" y="2672539"/>
            <a:ext cx="5271083" cy="2707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최근 코로나 바이러스가 전세계적으로 유행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코로나 바이러스 집단 감염을 막기 위해 마스크 착용이 아주 중요함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그럼에도 불구하고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마스크가 불편하다며 마스크를 착용하지 않고 대중시설 등을 이용하면서 집단감염이 늘어남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17E014-597C-49FE-B705-4931894C0656}"/>
              </a:ext>
            </a:extLst>
          </p:cNvPr>
          <p:cNvGrpSpPr/>
          <p:nvPr/>
        </p:nvGrpSpPr>
        <p:grpSpPr>
          <a:xfrm>
            <a:off x="881783" y="2629456"/>
            <a:ext cx="5001601" cy="2789486"/>
            <a:chOff x="770024" y="2118188"/>
            <a:chExt cx="4794665" cy="2547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7E96F6-9D5F-4F1C-992C-11A227D51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24" y="2118188"/>
              <a:ext cx="4794665" cy="172608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CFDC1-D8B0-40F1-84D2-6B90C064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024" y="3844268"/>
              <a:ext cx="4749932" cy="82097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5E5700-F1AC-4D7D-B516-31FEE4E6407A}"/>
              </a:ext>
            </a:extLst>
          </p:cNvPr>
          <p:cNvGrpSpPr/>
          <p:nvPr/>
        </p:nvGrpSpPr>
        <p:grpSpPr>
          <a:xfrm>
            <a:off x="4598276" y="6277689"/>
            <a:ext cx="7907758" cy="525997"/>
            <a:chOff x="4598276" y="6277689"/>
            <a:chExt cx="7907758" cy="525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72E5C2-E7CB-452A-BDE2-E0BEDD25431D}"/>
                </a:ext>
              </a:extLst>
            </p:cNvPr>
            <p:cNvSpPr/>
            <p:nvPr/>
          </p:nvSpPr>
          <p:spPr>
            <a:xfrm>
              <a:off x="4598276" y="6277689"/>
              <a:ext cx="75937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속보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19]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신규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확진자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371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명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,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국내 전 지역 발생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일반뉴스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사회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81DF4-0C1A-463C-95F8-39968190AE02}"/>
                </a:ext>
              </a:extLst>
            </p:cNvPr>
            <p:cNvSpPr/>
            <p:nvPr/>
          </p:nvSpPr>
          <p:spPr>
            <a:xfrm>
              <a:off x="6410034" y="6425966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코로나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19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로 대학로도 집단 감염 비상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문화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·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연예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기사본문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투데이코리아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(todaykorea.co.kr)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802D1-F63C-4E69-80E3-6CD619DC9CF7}"/>
                </a:ext>
              </a:extLst>
            </p:cNvPr>
            <p:cNvSpPr/>
            <p:nvPr/>
          </p:nvSpPr>
          <p:spPr>
            <a:xfrm>
              <a:off x="9524282" y="6557465"/>
              <a:ext cx="26677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https://news.joins.com/article/23948896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53717-6B1C-47AC-8CBA-610C36DDB86C}"/>
              </a:ext>
            </a:extLst>
          </p:cNvPr>
          <p:cNvSpPr txBox="1"/>
          <p:nvPr/>
        </p:nvSpPr>
        <p:spPr>
          <a:xfrm>
            <a:off x="6513353" y="2523956"/>
            <a:ext cx="5271083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미착용자에게 마스크를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써달라는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말을 하면 말싸움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몸싸움이 일어나 인력 동원 없이 해결하기 어려움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BAB82-45B1-4BCF-B3E8-E63383B907B3}"/>
              </a:ext>
            </a:extLst>
          </p:cNvPr>
          <p:cNvSpPr txBox="1"/>
          <p:nvPr/>
        </p:nvSpPr>
        <p:spPr>
          <a:xfrm>
            <a:off x="6513353" y="4470753"/>
            <a:ext cx="5214443" cy="713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그러나 인력이 부족하기에 마스크 미착용자에 대한 조치가 제대로 이뤄지지 못함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B1F37F-6DA0-4176-9BF1-38D9007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7" y="4304553"/>
            <a:ext cx="5415793" cy="90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66ED1F-B362-4CDD-86D6-032EF3D0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0" y="2571210"/>
            <a:ext cx="5413600" cy="97578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216A8D-7CB8-4C18-9AAA-639D1C69A594}"/>
              </a:ext>
            </a:extLst>
          </p:cNvPr>
          <p:cNvGrpSpPr/>
          <p:nvPr/>
        </p:nvGrpSpPr>
        <p:grpSpPr>
          <a:xfrm>
            <a:off x="7074715" y="6399441"/>
            <a:ext cx="5969467" cy="400110"/>
            <a:chOff x="7074715" y="6399441"/>
            <a:chExt cx="5969467" cy="4001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2EE32DA-4DEA-4DEA-9C5B-5C68D29EE290}"/>
                </a:ext>
              </a:extLst>
            </p:cNvPr>
            <p:cNvSpPr/>
            <p:nvPr/>
          </p:nvSpPr>
          <p:spPr>
            <a:xfrm>
              <a:off x="7486565" y="6399441"/>
              <a:ext cx="55576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출처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 [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서울신문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] 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마스크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써달라는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말이 그렇게도 기분 </a:t>
              </a:r>
              <a:r>
                <a:rPr lang="ko-KR" altLang="en-US" sz="1000" u="sng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나쁜가요</a:t>
              </a:r>
              <a:r>
                <a:rPr lang="ko-KR" altLang="en-US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altLang="ko-KR" sz="1000" u="sng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(seoul.co.kr)</a:t>
              </a:r>
              <a:endParaRPr lang="en-US" altLang="ko-KR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endParaRPr lang="ko-KR" altLang="en-US" sz="1000" u="sng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6E241A-C26B-4679-AC8E-2F7621CDFD6A}"/>
                </a:ext>
              </a:extLst>
            </p:cNvPr>
            <p:cNvSpPr/>
            <p:nvPr/>
          </p:nvSpPr>
          <p:spPr>
            <a:xfrm>
              <a:off x="7074715" y="6553330"/>
              <a:ext cx="51172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지하철 마스크 미착용 신고해도 </a:t>
              </a:r>
              <a:r>
                <a:rPr lang="ko-KR" altLang="en-US" sz="1000" dirty="0" err="1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안내방송뿐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…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문제는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인력부족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' | 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연합뉴스 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바탕" panose="02030600000101010101" pitchFamily="18" charset="-127"/>
                  <a:ea typeface="바탕" panose="02030600000101010101" pitchFamily="18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(yna.co.kr)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965673" y="3211272"/>
            <a:ext cx="11036171" cy="17104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미착용자가 있을 경우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인력 동원 없이 실시간으로 조치를 취할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미착용으로 인해 발생하는 집단 감염을 막을 수 있도록 함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D06178-F68C-4E5A-BBE2-FA78D15DC7A9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5D8FAD-6730-4E00-8139-BB7F4074F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0ACB90-14B9-4361-A4D6-4CA5B084BEC6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해결하려는 문제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2B284B-059C-490E-AA9B-345AD817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64" y="2482603"/>
            <a:ext cx="4688152" cy="2911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5850744" y="3289340"/>
            <a:ext cx="6014750" cy="1045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 여부를 판단하고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미착용자가 확인될 시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LED/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효과음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미착용자의 얼굴을 캡처하는 프로그램을 개발하였음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문제 해결을 위해 개발한 프로그램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CC940-A29A-49D0-9501-D92D4994CC64}"/>
              </a:ext>
            </a:extLst>
          </p:cNvPr>
          <p:cNvSpPr txBox="1"/>
          <p:nvPr/>
        </p:nvSpPr>
        <p:spPr>
          <a:xfrm>
            <a:off x="537049" y="2666082"/>
            <a:ext cx="7826742" cy="30400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Platform : </a:t>
            </a: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라떼판다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델타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OS : windows10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INPUT : Webcam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OUTPUT : LED, Bluetooth speaker, Google Drive</a:t>
            </a:r>
          </a:p>
          <a:p>
            <a:pPr>
              <a:lnSpc>
                <a:spcPct val="120000"/>
              </a:lnSpc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Deep learning Library : </a:t>
            </a:r>
            <a:r>
              <a:rPr lang="en-US" altLang="ko-KR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Keras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작품 개발 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7E419E-EC33-462A-8C44-5803620578EE}"/>
              </a:ext>
            </a:extLst>
          </p:cNvPr>
          <p:cNvGrpSpPr/>
          <p:nvPr/>
        </p:nvGrpSpPr>
        <p:grpSpPr>
          <a:xfrm>
            <a:off x="646466" y="1772653"/>
            <a:ext cx="9074283" cy="400109"/>
            <a:chOff x="9015319" y="4351213"/>
            <a:chExt cx="2374573" cy="6589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03EC9FD-2969-4B8B-B642-30F64CDBC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BDF846-C9F9-4155-85AA-6C492F581262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라떼판다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델타</a:t>
              </a:r>
              <a:r>
                <a:rPr lang="en-US" altLang="ko-KR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소개</a:t>
              </a:r>
            </a:p>
          </p:txBody>
        </p:sp>
      </p:grpSp>
      <p:pic>
        <p:nvPicPr>
          <p:cNvPr id="1026" name="Picture 2" descr="LattePanda Delta...">
            <a:extLst>
              <a:ext uri="{FF2B5EF4-FFF2-40B4-BE49-F238E27FC236}">
                <a16:creationId xmlns:a16="http://schemas.microsoft.com/office/drawing/2014/main" id="{A7E71AEB-73A5-4D63-A496-441A08D8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31" y="2382475"/>
            <a:ext cx="3707934" cy="37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B39D943-65D7-461E-8387-FD0046D0FDC1}"/>
              </a:ext>
            </a:extLst>
          </p:cNvPr>
          <p:cNvSpPr/>
          <p:nvPr/>
        </p:nvSpPr>
        <p:spPr>
          <a:xfrm>
            <a:off x="9720749" y="6611779"/>
            <a:ext cx="2515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라떼판다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나무위키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namu.wiki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2486-FF37-4B14-8C88-21D21393A9B3}"/>
              </a:ext>
            </a:extLst>
          </p:cNvPr>
          <p:cNvSpPr txBox="1"/>
          <p:nvPr/>
        </p:nvSpPr>
        <p:spPr>
          <a:xfrm>
            <a:off x="6096000" y="3031015"/>
            <a:ext cx="5268132" cy="23752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Windows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기본으로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Wi-fi, Bluetooth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 가능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칩셋이 내장되어 있음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USB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연결 포트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IO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핀 지원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8ADF22C-9BA2-45E1-92F0-40C57895A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4101"/>
              </p:ext>
            </p:extLst>
          </p:nvPr>
        </p:nvGraphicFramePr>
        <p:xfrm>
          <a:off x="943064" y="2535478"/>
          <a:ext cx="10465963" cy="335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70">
                  <a:extLst>
                    <a:ext uri="{9D8B030D-6E8A-4147-A177-3AD203B41FA5}">
                      <a16:colId xmlns:a16="http://schemas.microsoft.com/office/drawing/2014/main" val="595960697"/>
                    </a:ext>
                  </a:extLst>
                </a:gridCol>
                <a:gridCol w="9529893">
                  <a:extLst>
                    <a:ext uri="{9D8B030D-6E8A-4147-A177-3AD203B41FA5}">
                      <a16:colId xmlns:a16="http://schemas.microsoft.com/office/drawing/2014/main" val="1620464205"/>
                    </a:ext>
                  </a:extLst>
                </a:gridCol>
              </a:tblGrid>
              <a:tr h="4510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팀원 별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266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박재환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와 </a:t>
                      </a:r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라떼판다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연결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85658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이진주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데이터 학습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96959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이현정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mask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하드웨어 구성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567094"/>
                  </a:ext>
                </a:extLst>
              </a:tr>
              <a:tr h="726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조은영</a:t>
                      </a:r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 조사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학습 데이터 생성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mask detection/face detection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코드 구현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디버깅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보고서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550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E0F48E-3904-45C1-90F2-44B80C2A604F}"/>
              </a:ext>
            </a:extLst>
          </p:cNvPr>
          <p:cNvSpPr txBox="1"/>
          <p:nvPr/>
        </p:nvSpPr>
        <p:spPr>
          <a:xfrm>
            <a:off x="5292665" y="457200"/>
            <a:ext cx="1606670" cy="42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작품 개요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725484-82E4-43B6-814A-29011D74970C}"/>
              </a:ext>
            </a:extLst>
          </p:cNvPr>
          <p:cNvGrpSpPr/>
          <p:nvPr/>
        </p:nvGrpSpPr>
        <p:grpSpPr>
          <a:xfrm>
            <a:off x="629689" y="1720710"/>
            <a:ext cx="9074283" cy="400109"/>
            <a:chOff x="9015319" y="4351213"/>
            <a:chExt cx="2374573" cy="6589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B1A423-4846-4A64-BCC0-96D0EEA36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64E151-1992-4038-BC82-667083520CB5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팀원 별 역할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61877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868</Words>
  <Application>Microsoft Office PowerPoint</Application>
  <PresentationFormat>와이드스크린</PresentationFormat>
  <Paragraphs>161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바탕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317-4-1</cp:lastModifiedBy>
  <cp:revision>73</cp:revision>
  <dcterms:created xsi:type="dcterms:W3CDTF">2020-06-11T03:04:01Z</dcterms:created>
  <dcterms:modified xsi:type="dcterms:W3CDTF">2020-12-20T09:35:25Z</dcterms:modified>
</cp:coreProperties>
</file>