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5" r:id="rId2"/>
    <p:sldId id="317" r:id="rId3"/>
    <p:sldId id="31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8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469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641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36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98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774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85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78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183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81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67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54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27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13" name="TextBox 4912">
            <a:extLst>
              <a:ext uri="{FF2B5EF4-FFF2-40B4-BE49-F238E27FC236}">
                <a16:creationId xmlns:a16="http://schemas.microsoft.com/office/drawing/2014/main" id="{0C374517-F175-4AE6-B683-56F14EEC3864}"/>
              </a:ext>
            </a:extLst>
          </p:cNvPr>
          <p:cNvSpPr txBox="1"/>
          <p:nvPr/>
        </p:nvSpPr>
        <p:spPr>
          <a:xfrm>
            <a:off x="5130021" y="457200"/>
            <a:ext cx="1931958" cy="42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ko-KR" altLang="en-US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예산 집행 내역</a:t>
            </a:r>
            <a:endParaRPr lang="ko-KR" altLang="en-US" sz="20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314716"/>
              </p:ext>
            </p:extLst>
          </p:nvPr>
        </p:nvGraphicFramePr>
        <p:xfrm>
          <a:off x="718816" y="1906186"/>
          <a:ext cx="9421645" cy="4564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1505">
                  <a:extLst>
                    <a:ext uri="{9D8B030D-6E8A-4147-A177-3AD203B41FA5}">
                      <a16:colId xmlns:a16="http://schemas.microsoft.com/office/drawing/2014/main" val="2807845083"/>
                    </a:ext>
                  </a:extLst>
                </a:gridCol>
                <a:gridCol w="1366441">
                  <a:extLst>
                    <a:ext uri="{9D8B030D-6E8A-4147-A177-3AD203B41FA5}">
                      <a16:colId xmlns:a16="http://schemas.microsoft.com/office/drawing/2014/main" val="1310303072"/>
                    </a:ext>
                  </a:extLst>
                </a:gridCol>
                <a:gridCol w="3003699">
                  <a:extLst>
                    <a:ext uri="{9D8B030D-6E8A-4147-A177-3AD203B41FA5}">
                      <a16:colId xmlns:a16="http://schemas.microsoft.com/office/drawing/2014/main" val="2277901217"/>
                    </a:ext>
                  </a:extLst>
                </a:gridCol>
              </a:tblGrid>
              <a:tr h="4140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kern="0" spc="0" dirty="0" smtClean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항 목</a:t>
                      </a:r>
                      <a:endParaRPr lang="ko-KR" altLang="en-US" sz="1200" i="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금 액 </a:t>
                      </a:r>
                      <a:r>
                        <a:rPr lang="en-US" altLang="ko-KR" sz="1200" b="1" i="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(</a:t>
                      </a:r>
                      <a:r>
                        <a:rPr lang="ko-KR" altLang="en-US" sz="1200" b="1" i="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원</a:t>
                      </a:r>
                      <a:r>
                        <a:rPr lang="en-US" altLang="ko-KR" sz="1200" b="1" i="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)</a:t>
                      </a:r>
                      <a:endParaRPr lang="ko-KR" altLang="en-US" sz="1200" i="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산 출 내 역</a:t>
                      </a:r>
                      <a:endParaRPr lang="ko-KR" altLang="en-US" sz="1200" i="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3985512991"/>
                  </a:ext>
                </a:extLst>
              </a:tr>
              <a:tr h="4140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ABKO APC930 QHD </a:t>
                      </a:r>
                      <a:r>
                        <a:rPr lang="ko-KR" altLang="en-US" sz="1200" i="0" kern="0" spc="0" dirty="0" err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웹캠</a:t>
                      </a:r>
                      <a:endParaRPr lang="ko-KR" altLang="en-US" sz="1200" i="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0" kern="0" spc="0" dirty="0">
                          <a:solidFill>
                            <a:schemeClr val="tx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67,300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i="0" kern="0" spc="0" dirty="0">
                          <a:solidFill>
                            <a:schemeClr val="tx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마스크 및 얼굴인식 </a:t>
                      </a:r>
                      <a:r>
                        <a:rPr lang="ko-KR" altLang="en-US" sz="1200" i="0" kern="0" spc="0" dirty="0" smtClean="0">
                          <a:solidFill>
                            <a:schemeClr val="tx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용 카메라</a:t>
                      </a:r>
                      <a:endParaRPr lang="ko-KR" altLang="en-US" sz="1200" i="0" kern="0" spc="0" dirty="0">
                        <a:solidFill>
                          <a:schemeClr val="tx1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603689046"/>
                  </a:ext>
                </a:extLst>
              </a:tr>
              <a:tr h="41403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i="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[</a:t>
                      </a:r>
                      <a:r>
                        <a:rPr lang="en-US" altLang="ko-KR" sz="1200" i="0" kern="0" spc="0" dirty="0" err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DFRobot</a:t>
                      </a:r>
                      <a:r>
                        <a:rPr lang="en-US" altLang="ko-KR" sz="1200" i="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] </a:t>
                      </a:r>
                      <a:r>
                        <a:rPr lang="ko-KR" altLang="en-US" sz="1200" i="0" kern="0" spc="0" dirty="0" err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라떼판다</a:t>
                      </a:r>
                      <a:r>
                        <a:rPr lang="ko-KR" altLang="en-US" sz="1200" i="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델타 </a:t>
                      </a:r>
                      <a:r>
                        <a:rPr lang="en-US" altLang="ko-KR" sz="1200" i="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432 DFR0543 (</a:t>
                      </a:r>
                      <a:r>
                        <a:rPr lang="ko-KR" altLang="en-US" sz="1200" i="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라이센스 미포함</a:t>
                      </a:r>
                      <a:r>
                        <a:rPr lang="en-US" altLang="ko-KR" sz="1200" i="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)</a:t>
                      </a:r>
                      <a:endParaRPr lang="ko-KR" altLang="en-US" sz="1200" i="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0" kern="0" spc="0" dirty="0">
                          <a:solidFill>
                            <a:schemeClr val="tx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319,000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i="0" kern="0" spc="0" dirty="0">
                          <a:solidFill>
                            <a:schemeClr val="tx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마스크 및 얼굴인식 </a:t>
                      </a:r>
                      <a:r>
                        <a:rPr lang="ko-KR" altLang="en-US" sz="1200" i="0" kern="0" spc="0" dirty="0" smtClean="0">
                          <a:solidFill>
                            <a:schemeClr val="tx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용</a:t>
                      </a:r>
                      <a:r>
                        <a:rPr lang="ko-KR" altLang="en-US" sz="1200" i="0" kern="0" spc="0" baseline="0" dirty="0" smtClean="0">
                          <a:solidFill>
                            <a:schemeClr val="tx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</a:t>
                      </a:r>
                      <a:r>
                        <a:rPr lang="ko-KR" altLang="en-US" sz="1200" i="0" kern="0" spc="0" dirty="0" smtClean="0">
                          <a:solidFill>
                            <a:schemeClr val="tx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싱글 </a:t>
                      </a:r>
                      <a:r>
                        <a:rPr lang="ko-KR" altLang="en-US" sz="1200" i="0" kern="0" spc="0" dirty="0">
                          <a:solidFill>
                            <a:schemeClr val="tx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보드 컴퓨터</a:t>
                      </a: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223285438"/>
                  </a:ext>
                </a:extLst>
              </a:tr>
              <a:tr h="414032">
                <a:tc>
                  <a:txBody>
                    <a:bodyPr/>
                    <a:lstStyle/>
                    <a:p>
                      <a:pPr marL="0" marR="0" indent="0" algn="ctr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i="0" kern="0" spc="0" dirty="0" err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샤오미</a:t>
                      </a:r>
                      <a:r>
                        <a:rPr lang="ko-KR" altLang="en-US" sz="1200" i="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미니 블루투스 스피커 </a:t>
                      </a:r>
                      <a:r>
                        <a:rPr lang="en-US" altLang="ko-KR" sz="1200" i="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</a:t>
                      </a:r>
                      <a:r>
                        <a:rPr lang="ko-KR" altLang="en-US" sz="1200" i="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세대 </a:t>
                      </a:r>
                      <a:r>
                        <a:rPr lang="en-US" altLang="ko-KR" sz="1200" i="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MDZ-28-DI</a:t>
                      </a:r>
                      <a:endParaRPr lang="ko-KR" altLang="en-US" sz="1200" i="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0" kern="0" spc="0" dirty="0">
                          <a:solidFill>
                            <a:schemeClr val="tx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14,500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i="0" kern="0" spc="0" dirty="0" err="1">
                          <a:solidFill>
                            <a:schemeClr val="tx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경보음</a:t>
                      </a:r>
                      <a:r>
                        <a:rPr lang="ko-KR" altLang="en-US" sz="1200" i="0" kern="0" spc="0" dirty="0">
                          <a:solidFill>
                            <a:schemeClr val="tx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출력 용도</a:t>
                      </a: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2221855137"/>
                  </a:ext>
                </a:extLst>
              </a:tr>
              <a:tr h="424632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i="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[SMG] </a:t>
                      </a:r>
                      <a:r>
                        <a:rPr lang="ko-KR" altLang="en-US" sz="1200" i="0" kern="0" spc="0" dirty="0" err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아두이노</a:t>
                      </a:r>
                      <a:r>
                        <a:rPr lang="ko-KR" altLang="en-US" sz="1200" i="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</a:t>
                      </a:r>
                      <a:r>
                        <a:rPr lang="en-US" altLang="ko-KR" sz="1200" i="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Uno(R3)</a:t>
                      </a:r>
                      <a:r>
                        <a:rPr lang="ko-KR" altLang="en-US" sz="1200" i="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용 </a:t>
                      </a:r>
                      <a:r>
                        <a:rPr lang="en-US" altLang="ko-KR" sz="1200" i="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5V WS2812 Flexible LED IP67</a:t>
                      </a:r>
                      <a:r>
                        <a:rPr lang="ko-KR" altLang="en-US" sz="1200" i="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방수 </a:t>
                      </a:r>
                      <a:r>
                        <a:rPr lang="ko-KR" altLang="en-US" sz="1200" i="0" kern="0" spc="0" dirty="0" err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우레탄쉴드</a:t>
                      </a:r>
                      <a:r>
                        <a:rPr lang="ko-KR" altLang="en-US" sz="1200" i="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</a:t>
                      </a:r>
                      <a:r>
                        <a:rPr lang="en-US" altLang="ko-KR" sz="1200" i="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5M/1</a:t>
                      </a:r>
                      <a:r>
                        <a:rPr lang="ko-KR" altLang="en-US" sz="1200" i="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롤 </a:t>
                      </a:r>
                      <a:r>
                        <a:rPr lang="en-US" altLang="ko-KR" sz="1200" i="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[SY-LD038]</a:t>
                      </a:r>
                      <a:endParaRPr lang="ko-KR" altLang="en-US" sz="1200" i="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0" kern="0" spc="0" dirty="0">
                          <a:solidFill>
                            <a:schemeClr val="tx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41,495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i="0" kern="0" spc="0" dirty="0" err="1">
                          <a:solidFill>
                            <a:schemeClr val="tx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경고등</a:t>
                      </a:r>
                      <a:r>
                        <a:rPr lang="ko-KR" altLang="en-US" sz="1200" i="0" kern="0" spc="0" dirty="0">
                          <a:solidFill>
                            <a:schemeClr val="tx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출력 용도</a:t>
                      </a: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3966617453"/>
                  </a:ext>
                </a:extLst>
              </a:tr>
              <a:tr h="41403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980 PRO series 250GB M.2 </a:t>
                      </a:r>
                      <a:r>
                        <a:rPr lang="en-US" sz="1200" i="0" kern="0" spc="0" dirty="0" err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NVMe</a:t>
                      </a:r>
                      <a:r>
                        <a:rPr lang="en-US" sz="1200" i="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250GB MZ-V8P250BW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0" kern="0" spc="0" dirty="0">
                          <a:solidFill>
                            <a:schemeClr val="tx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119,000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i="0" kern="0" spc="0" dirty="0" err="1">
                          <a:solidFill>
                            <a:schemeClr val="tx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라떼판다보드</a:t>
                      </a:r>
                      <a:r>
                        <a:rPr lang="ko-KR" altLang="en-US" sz="1200" i="0" kern="0" spc="0" dirty="0">
                          <a:solidFill>
                            <a:schemeClr val="tx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용량 추가</a:t>
                      </a: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1668031870"/>
                  </a:ext>
                </a:extLst>
              </a:tr>
              <a:tr h="41403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i="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삼성 마이크로</a:t>
                      </a:r>
                      <a:r>
                        <a:rPr lang="en-US" altLang="ko-KR" sz="1200" i="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5</a:t>
                      </a:r>
                      <a:r>
                        <a:rPr lang="ko-KR" altLang="en-US" sz="1200" i="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핀 </a:t>
                      </a:r>
                      <a:r>
                        <a:rPr lang="en-US" altLang="ko-KR" sz="1200" i="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To USB </a:t>
                      </a:r>
                      <a:r>
                        <a:rPr lang="ko-KR" altLang="en-US" sz="1200" i="0" kern="0" spc="0" dirty="0" err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고속충전</a:t>
                      </a:r>
                      <a:r>
                        <a:rPr lang="ko-KR" altLang="en-US" sz="1200" i="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케이블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0" kern="0" spc="0" dirty="0">
                          <a:solidFill>
                            <a:schemeClr val="tx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9,000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i="0" kern="0" spc="0" dirty="0">
                          <a:solidFill>
                            <a:schemeClr val="tx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블루투스 스피커 충전용 케이블</a:t>
                      </a: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36074619"/>
                  </a:ext>
                </a:extLst>
              </a:tr>
              <a:tr h="41403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TAMUZ Ultra high speed HDMI </a:t>
                      </a:r>
                      <a:r>
                        <a:rPr lang="ko-KR" altLang="en-US" sz="1200" i="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케이블 </a:t>
                      </a:r>
                      <a:r>
                        <a:rPr lang="en-US" altLang="ko-KR" sz="1200" i="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[</a:t>
                      </a:r>
                      <a:r>
                        <a:rPr lang="en-US" sz="1200" i="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Ver2.1] 2M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0" kern="0" spc="0" dirty="0">
                          <a:solidFill>
                            <a:schemeClr val="tx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17,000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i="0" kern="0" spc="0" dirty="0" err="1">
                          <a:solidFill>
                            <a:schemeClr val="tx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라떼판다보드</a:t>
                      </a:r>
                      <a:r>
                        <a:rPr lang="ko-KR" altLang="en-US" sz="1200" i="0" kern="0" spc="0" dirty="0">
                          <a:solidFill>
                            <a:schemeClr val="tx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모니터 출력용 케이블</a:t>
                      </a: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993922520"/>
                  </a:ext>
                </a:extLst>
              </a:tr>
              <a:tr h="41403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i="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[</a:t>
                      </a:r>
                      <a:r>
                        <a:rPr lang="en-US" altLang="ko-KR" sz="1200" i="0" kern="0" spc="0" dirty="0" err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DFRobot</a:t>
                      </a:r>
                      <a:r>
                        <a:rPr lang="en-US" altLang="ko-KR" sz="1200" i="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] </a:t>
                      </a:r>
                      <a:r>
                        <a:rPr lang="ko-KR" altLang="en-US" sz="1200" i="0" kern="0" spc="0" dirty="0" err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라떼판다</a:t>
                      </a:r>
                      <a:r>
                        <a:rPr lang="ko-KR" altLang="en-US" sz="1200" i="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나무 케이스 </a:t>
                      </a:r>
                      <a:r>
                        <a:rPr lang="en-US" altLang="ko-KR" sz="1200" i="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[FIT0475]</a:t>
                      </a:r>
                      <a:endParaRPr lang="ko-KR" altLang="en-US" sz="1200" i="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0" kern="0" spc="0" dirty="0">
                          <a:solidFill>
                            <a:schemeClr val="tx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12,400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i="0" kern="0" spc="0" dirty="0" err="1">
                          <a:solidFill>
                            <a:schemeClr val="tx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라떼판다보드</a:t>
                      </a:r>
                      <a:r>
                        <a:rPr lang="ko-KR" altLang="en-US" sz="1200" i="0" kern="0" spc="0" dirty="0">
                          <a:solidFill>
                            <a:schemeClr val="tx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보호용 케이스</a:t>
                      </a: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2955473678"/>
                  </a:ext>
                </a:extLst>
              </a:tr>
              <a:tr h="41403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i="0" kern="0" spc="0" dirty="0" err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컴퓨존</a:t>
                      </a:r>
                      <a:r>
                        <a:rPr lang="ko-KR" altLang="en-US" sz="1200" i="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주문 </a:t>
                      </a:r>
                      <a:r>
                        <a:rPr lang="ko-KR" altLang="en-US" sz="1200" i="0" kern="0" spc="0" dirty="0" err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배송비</a:t>
                      </a:r>
                      <a:endParaRPr lang="ko-KR" altLang="en-US" sz="1200" i="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0" kern="0" spc="0" dirty="0">
                          <a:solidFill>
                            <a:schemeClr val="tx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2,500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i="0" kern="0" spc="0" dirty="0" err="1">
                          <a:solidFill>
                            <a:schemeClr val="tx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컴퓨존</a:t>
                      </a:r>
                      <a:r>
                        <a:rPr lang="ko-KR" altLang="en-US" sz="1200" i="0" kern="0" spc="0" dirty="0">
                          <a:solidFill>
                            <a:schemeClr val="tx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주문 </a:t>
                      </a:r>
                      <a:r>
                        <a:rPr lang="ko-KR" altLang="en-US" sz="1200" i="0" kern="0" spc="0" dirty="0" err="1">
                          <a:solidFill>
                            <a:schemeClr val="tx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배송비</a:t>
                      </a:r>
                      <a:endParaRPr lang="ko-KR" altLang="en-US" sz="1200" i="0" kern="0" spc="0" dirty="0">
                        <a:solidFill>
                          <a:schemeClr val="tx1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2845410286"/>
                  </a:ext>
                </a:extLst>
              </a:tr>
              <a:tr h="4140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계</a:t>
                      </a:r>
                      <a:endParaRPr lang="ko-KR" altLang="en-US" sz="1200" i="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kern="0" spc="0" dirty="0">
                          <a:solidFill>
                            <a:schemeClr val="tx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602,195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i="0" kern="0" spc="0" dirty="0">
                        <a:solidFill>
                          <a:schemeClr val="tx1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3569517517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614471B0-BF12-4954-8957-5ECBFCDD195E}"/>
              </a:ext>
            </a:extLst>
          </p:cNvPr>
          <p:cNvGrpSpPr/>
          <p:nvPr/>
        </p:nvGrpSpPr>
        <p:grpSpPr>
          <a:xfrm>
            <a:off x="459969" y="1341953"/>
            <a:ext cx="6182910" cy="400109"/>
            <a:chOff x="483341" y="1345415"/>
            <a:chExt cx="9074283" cy="400109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260F1AE6-0011-42B8-AE0E-ADC8587AEE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341" y="1370603"/>
              <a:ext cx="4" cy="374921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DB39A7-CB3D-45E9-A56A-AA7D8E1C3986}"/>
                </a:ext>
              </a:extLst>
            </p:cNvPr>
            <p:cNvSpPr txBox="1"/>
            <p:nvPr/>
          </p:nvSpPr>
          <p:spPr>
            <a:xfrm>
              <a:off x="609602" y="1345415"/>
              <a:ext cx="8948022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smtClean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예산 집행 내역</a:t>
              </a:r>
              <a:endParaRPr lang="ko-KR" altLang="en-US" sz="20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162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13" name="TextBox 4912">
            <a:extLst>
              <a:ext uri="{FF2B5EF4-FFF2-40B4-BE49-F238E27FC236}">
                <a16:creationId xmlns:a16="http://schemas.microsoft.com/office/drawing/2014/main" id="{0C374517-F175-4AE6-B683-56F14EEC3864}"/>
              </a:ext>
            </a:extLst>
          </p:cNvPr>
          <p:cNvSpPr txBox="1"/>
          <p:nvPr/>
        </p:nvSpPr>
        <p:spPr>
          <a:xfrm>
            <a:off x="5130021" y="457200"/>
            <a:ext cx="1931958" cy="42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ko-KR" altLang="en-US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예산 집행 내역</a:t>
            </a:r>
            <a:endParaRPr lang="ko-KR" altLang="en-US" sz="20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727138"/>
              </p:ext>
            </p:extLst>
          </p:nvPr>
        </p:nvGraphicFramePr>
        <p:xfrm>
          <a:off x="859493" y="2293048"/>
          <a:ext cx="9421645" cy="4179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1505">
                  <a:extLst>
                    <a:ext uri="{9D8B030D-6E8A-4147-A177-3AD203B41FA5}">
                      <a16:colId xmlns:a16="http://schemas.microsoft.com/office/drawing/2014/main" val="2807845083"/>
                    </a:ext>
                  </a:extLst>
                </a:gridCol>
                <a:gridCol w="1366441">
                  <a:extLst>
                    <a:ext uri="{9D8B030D-6E8A-4147-A177-3AD203B41FA5}">
                      <a16:colId xmlns:a16="http://schemas.microsoft.com/office/drawing/2014/main" val="1310303072"/>
                    </a:ext>
                  </a:extLst>
                </a:gridCol>
                <a:gridCol w="3003699">
                  <a:extLst>
                    <a:ext uri="{9D8B030D-6E8A-4147-A177-3AD203B41FA5}">
                      <a16:colId xmlns:a16="http://schemas.microsoft.com/office/drawing/2014/main" val="2277901217"/>
                    </a:ext>
                  </a:extLst>
                </a:gridCol>
              </a:tblGrid>
              <a:tr h="3777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kern="0" spc="0" dirty="0" smtClean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항 목</a:t>
                      </a:r>
                      <a:endParaRPr lang="ko-KR" altLang="en-US" sz="1200" i="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금 액 </a:t>
                      </a:r>
                      <a:r>
                        <a:rPr lang="en-US" altLang="ko-KR" sz="1200" b="1" i="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(</a:t>
                      </a:r>
                      <a:r>
                        <a:rPr lang="ko-KR" altLang="en-US" sz="1200" b="1" i="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원</a:t>
                      </a:r>
                      <a:r>
                        <a:rPr lang="en-US" altLang="ko-KR" sz="1200" b="1" i="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)</a:t>
                      </a:r>
                      <a:endParaRPr lang="ko-KR" altLang="en-US" sz="1200" i="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산 출 내 역</a:t>
                      </a:r>
                      <a:endParaRPr lang="ko-KR" altLang="en-US" sz="1200" i="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3985512991"/>
                  </a:ext>
                </a:extLst>
              </a:tr>
              <a:tr h="3777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ABKO APC930 QHD </a:t>
                      </a:r>
                      <a:r>
                        <a:rPr lang="ko-KR" altLang="en-US" sz="1200" i="0" kern="0" spc="0" dirty="0" err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웹캠</a:t>
                      </a:r>
                      <a:endParaRPr lang="ko-KR" altLang="en-US" sz="1200" i="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0" kern="0" spc="0" dirty="0">
                          <a:solidFill>
                            <a:schemeClr val="tx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67,300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i="0" kern="0" spc="0" dirty="0">
                          <a:solidFill>
                            <a:schemeClr val="tx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마스크 및 얼굴인식 </a:t>
                      </a:r>
                      <a:r>
                        <a:rPr lang="ko-KR" altLang="en-US" sz="1200" i="0" kern="0" spc="0" dirty="0" smtClean="0">
                          <a:solidFill>
                            <a:schemeClr val="tx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용 카메라</a:t>
                      </a:r>
                      <a:endParaRPr lang="ko-KR" altLang="en-US" sz="1200" i="0" kern="0" spc="0" dirty="0">
                        <a:solidFill>
                          <a:schemeClr val="tx1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603689046"/>
                  </a:ext>
                </a:extLst>
              </a:tr>
              <a:tr h="37779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i="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[</a:t>
                      </a:r>
                      <a:r>
                        <a:rPr lang="en-US" altLang="ko-KR" sz="1200" i="0" kern="0" spc="0" dirty="0" err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DFRobot</a:t>
                      </a:r>
                      <a:r>
                        <a:rPr lang="en-US" altLang="ko-KR" sz="1200" i="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] </a:t>
                      </a:r>
                      <a:r>
                        <a:rPr lang="ko-KR" altLang="en-US" sz="1200" i="0" kern="0" spc="0" dirty="0" err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라떼판다</a:t>
                      </a:r>
                      <a:r>
                        <a:rPr lang="ko-KR" altLang="en-US" sz="1200" i="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델타 </a:t>
                      </a:r>
                      <a:r>
                        <a:rPr lang="en-US" altLang="ko-KR" sz="1200" i="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432 DFR0543 (</a:t>
                      </a:r>
                      <a:r>
                        <a:rPr lang="ko-KR" altLang="en-US" sz="1200" i="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라이센스 미포함</a:t>
                      </a:r>
                      <a:r>
                        <a:rPr lang="en-US" altLang="ko-KR" sz="1200" i="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)</a:t>
                      </a:r>
                      <a:endParaRPr lang="ko-KR" altLang="en-US" sz="1200" i="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0" kern="0" spc="0" dirty="0">
                          <a:solidFill>
                            <a:schemeClr val="tx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319,000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i="0" kern="0" spc="0" dirty="0">
                          <a:solidFill>
                            <a:schemeClr val="tx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마스크 및 얼굴인식 </a:t>
                      </a:r>
                      <a:r>
                        <a:rPr lang="ko-KR" altLang="en-US" sz="1200" i="0" kern="0" spc="0" dirty="0" smtClean="0">
                          <a:solidFill>
                            <a:schemeClr val="tx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용</a:t>
                      </a:r>
                      <a:r>
                        <a:rPr lang="ko-KR" altLang="en-US" sz="1200" i="0" kern="0" spc="0" baseline="0" dirty="0" smtClean="0">
                          <a:solidFill>
                            <a:schemeClr val="tx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</a:t>
                      </a:r>
                      <a:r>
                        <a:rPr lang="ko-KR" altLang="en-US" sz="1200" i="0" kern="0" spc="0" dirty="0" smtClean="0">
                          <a:solidFill>
                            <a:schemeClr val="tx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싱글 </a:t>
                      </a:r>
                      <a:r>
                        <a:rPr lang="ko-KR" altLang="en-US" sz="1200" i="0" kern="0" spc="0" dirty="0">
                          <a:solidFill>
                            <a:schemeClr val="tx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보드 컴퓨터</a:t>
                      </a: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223285438"/>
                  </a:ext>
                </a:extLst>
              </a:tr>
              <a:tr h="377799">
                <a:tc>
                  <a:txBody>
                    <a:bodyPr/>
                    <a:lstStyle/>
                    <a:p>
                      <a:pPr marL="0" marR="0" indent="0" algn="ctr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i="0" kern="0" spc="0" dirty="0" err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샤오미</a:t>
                      </a:r>
                      <a:r>
                        <a:rPr lang="ko-KR" altLang="en-US" sz="1200" i="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미니 블루투스 스피커 </a:t>
                      </a:r>
                      <a:r>
                        <a:rPr lang="en-US" altLang="ko-KR" sz="1200" i="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</a:t>
                      </a:r>
                      <a:r>
                        <a:rPr lang="ko-KR" altLang="en-US" sz="1200" i="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세대 </a:t>
                      </a:r>
                      <a:r>
                        <a:rPr lang="en-US" altLang="ko-KR" sz="1200" i="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MDZ-28-DI</a:t>
                      </a:r>
                      <a:endParaRPr lang="ko-KR" altLang="en-US" sz="1200" i="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0" kern="0" spc="0" dirty="0">
                          <a:solidFill>
                            <a:schemeClr val="tx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14,500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i="0" kern="0" spc="0" dirty="0" err="1">
                          <a:solidFill>
                            <a:schemeClr val="tx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경보음</a:t>
                      </a:r>
                      <a:r>
                        <a:rPr lang="ko-KR" altLang="en-US" sz="1200" i="0" kern="0" spc="0" dirty="0">
                          <a:solidFill>
                            <a:schemeClr val="tx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출력 용도</a:t>
                      </a: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2221855137"/>
                  </a:ext>
                </a:extLst>
              </a:tr>
              <a:tr h="388374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i="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[SMG] </a:t>
                      </a:r>
                      <a:r>
                        <a:rPr lang="ko-KR" altLang="en-US" sz="1200" i="0" kern="0" spc="0" dirty="0" err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아두이노</a:t>
                      </a:r>
                      <a:r>
                        <a:rPr lang="ko-KR" altLang="en-US" sz="1200" i="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</a:t>
                      </a:r>
                      <a:r>
                        <a:rPr lang="en-US" altLang="ko-KR" sz="1200" i="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Uno(R3)</a:t>
                      </a:r>
                      <a:r>
                        <a:rPr lang="ko-KR" altLang="en-US" sz="1200" i="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용 </a:t>
                      </a:r>
                      <a:r>
                        <a:rPr lang="en-US" altLang="ko-KR" sz="1200" i="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5V WS2812 Flexible LED IP67</a:t>
                      </a:r>
                      <a:r>
                        <a:rPr lang="ko-KR" altLang="en-US" sz="1200" i="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방수 </a:t>
                      </a:r>
                      <a:r>
                        <a:rPr lang="ko-KR" altLang="en-US" sz="1200" i="0" kern="0" spc="0" dirty="0" err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우레탄쉴드</a:t>
                      </a:r>
                      <a:r>
                        <a:rPr lang="ko-KR" altLang="en-US" sz="1200" i="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</a:t>
                      </a:r>
                      <a:r>
                        <a:rPr lang="en-US" altLang="ko-KR" sz="1200" i="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5M/1</a:t>
                      </a:r>
                      <a:r>
                        <a:rPr lang="ko-KR" altLang="en-US" sz="1200" i="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롤 </a:t>
                      </a:r>
                      <a:r>
                        <a:rPr lang="en-US" altLang="ko-KR" sz="1200" i="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[SY-LD038]</a:t>
                      </a:r>
                      <a:endParaRPr lang="ko-KR" altLang="en-US" sz="1200" i="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0" kern="0" spc="0" dirty="0">
                          <a:solidFill>
                            <a:schemeClr val="tx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41,495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i="0" kern="0" spc="0" dirty="0" err="1">
                          <a:solidFill>
                            <a:schemeClr val="tx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경고등</a:t>
                      </a:r>
                      <a:r>
                        <a:rPr lang="ko-KR" altLang="en-US" sz="1200" i="0" kern="0" spc="0" dirty="0">
                          <a:solidFill>
                            <a:schemeClr val="tx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출력 용도</a:t>
                      </a: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3966617453"/>
                  </a:ext>
                </a:extLst>
              </a:tr>
              <a:tr h="37779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980 PRO series 250GB M.2 </a:t>
                      </a:r>
                      <a:r>
                        <a:rPr lang="en-US" sz="1200" i="0" kern="0" spc="0" dirty="0" err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NVMe</a:t>
                      </a:r>
                      <a:r>
                        <a:rPr lang="en-US" sz="1200" i="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250GB MZ-V8P250BW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0" kern="0" spc="0" dirty="0">
                          <a:solidFill>
                            <a:schemeClr val="tx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119,000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i="0" kern="0" spc="0" dirty="0" err="1">
                          <a:solidFill>
                            <a:schemeClr val="tx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라떼판다보드</a:t>
                      </a:r>
                      <a:r>
                        <a:rPr lang="ko-KR" altLang="en-US" sz="1200" i="0" kern="0" spc="0" dirty="0">
                          <a:solidFill>
                            <a:schemeClr val="tx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용량 추가</a:t>
                      </a: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1668031870"/>
                  </a:ext>
                </a:extLst>
              </a:tr>
              <a:tr h="37779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i="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삼성 마이크로</a:t>
                      </a:r>
                      <a:r>
                        <a:rPr lang="en-US" altLang="ko-KR" sz="1200" i="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5</a:t>
                      </a:r>
                      <a:r>
                        <a:rPr lang="ko-KR" altLang="en-US" sz="1200" i="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핀 </a:t>
                      </a:r>
                      <a:r>
                        <a:rPr lang="en-US" altLang="ko-KR" sz="1200" i="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To USB </a:t>
                      </a:r>
                      <a:r>
                        <a:rPr lang="ko-KR" altLang="en-US" sz="1200" i="0" kern="0" spc="0" dirty="0" err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고속충전</a:t>
                      </a:r>
                      <a:r>
                        <a:rPr lang="ko-KR" altLang="en-US" sz="1200" i="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케이블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0" kern="0" spc="0" dirty="0">
                          <a:solidFill>
                            <a:schemeClr val="tx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9,000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i="0" kern="0" spc="0" dirty="0">
                          <a:solidFill>
                            <a:schemeClr val="tx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블루투스 스피커 충전용 케이블</a:t>
                      </a: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36074619"/>
                  </a:ext>
                </a:extLst>
              </a:tr>
              <a:tr h="37779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TAMUZ Ultra high speed HDMI </a:t>
                      </a:r>
                      <a:r>
                        <a:rPr lang="ko-KR" altLang="en-US" sz="1200" i="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케이블 </a:t>
                      </a:r>
                      <a:r>
                        <a:rPr lang="en-US" altLang="ko-KR" sz="1200" i="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[</a:t>
                      </a:r>
                      <a:r>
                        <a:rPr lang="en-US" sz="1200" i="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Ver2.1] 2M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0" kern="0" spc="0" dirty="0">
                          <a:solidFill>
                            <a:schemeClr val="tx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17,000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i="0" kern="0" spc="0" dirty="0" err="1">
                          <a:solidFill>
                            <a:schemeClr val="tx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라떼판다보드</a:t>
                      </a:r>
                      <a:r>
                        <a:rPr lang="ko-KR" altLang="en-US" sz="1200" i="0" kern="0" spc="0" dirty="0">
                          <a:solidFill>
                            <a:schemeClr val="tx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모니터 출력용 케이블</a:t>
                      </a: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993922520"/>
                  </a:ext>
                </a:extLst>
              </a:tr>
              <a:tr h="37779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i="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[</a:t>
                      </a:r>
                      <a:r>
                        <a:rPr lang="en-US" altLang="ko-KR" sz="1200" i="0" kern="0" spc="0" dirty="0" err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DFRobot</a:t>
                      </a:r>
                      <a:r>
                        <a:rPr lang="en-US" altLang="ko-KR" sz="1200" i="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] </a:t>
                      </a:r>
                      <a:r>
                        <a:rPr lang="ko-KR" altLang="en-US" sz="1200" i="0" kern="0" spc="0" dirty="0" err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라떼판다</a:t>
                      </a:r>
                      <a:r>
                        <a:rPr lang="ko-KR" altLang="en-US" sz="1200" i="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나무 케이스 </a:t>
                      </a:r>
                      <a:r>
                        <a:rPr lang="en-US" altLang="ko-KR" sz="1200" i="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[FIT0475]</a:t>
                      </a:r>
                      <a:endParaRPr lang="ko-KR" altLang="en-US" sz="1200" i="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0" kern="0" spc="0" dirty="0">
                          <a:solidFill>
                            <a:schemeClr val="tx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12,400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i="0" kern="0" spc="0" dirty="0" err="1">
                          <a:solidFill>
                            <a:schemeClr val="tx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라떼판다보드</a:t>
                      </a:r>
                      <a:r>
                        <a:rPr lang="ko-KR" altLang="en-US" sz="1200" i="0" kern="0" spc="0" dirty="0">
                          <a:solidFill>
                            <a:schemeClr val="tx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보호용 케이스</a:t>
                      </a: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2955473678"/>
                  </a:ext>
                </a:extLst>
              </a:tr>
              <a:tr h="37779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i="0" kern="0" spc="0" dirty="0" err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컴퓨존</a:t>
                      </a:r>
                      <a:r>
                        <a:rPr lang="ko-KR" altLang="en-US" sz="1200" i="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주문 </a:t>
                      </a:r>
                      <a:r>
                        <a:rPr lang="ko-KR" altLang="en-US" sz="1200" i="0" kern="0" spc="0" dirty="0" err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배송비</a:t>
                      </a:r>
                      <a:endParaRPr lang="ko-KR" altLang="en-US" sz="1200" i="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0" kern="0" spc="0" dirty="0">
                          <a:solidFill>
                            <a:schemeClr val="tx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2,500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i="0" kern="0" spc="0" dirty="0" err="1">
                          <a:solidFill>
                            <a:schemeClr val="tx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컴퓨존</a:t>
                      </a:r>
                      <a:r>
                        <a:rPr lang="ko-KR" altLang="en-US" sz="1200" i="0" kern="0" spc="0" dirty="0">
                          <a:solidFill>
                            <a:schemeClr val="tx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주문 </a:t>
                      </a:r>
                      <a:r>
                        <a:rPr lang="ko-KR" altLang="en-US" sz="1200" i="0" kern="0" spc="0" dirty="0" err="1">
                          <a:solidFill>
                            <a:schemeClr val="tx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배송비</a:t>
                      </a:r>
                      <a:endParaRPr lang="ko-KR" altLang="en-US" sz="1200" i="0" kern="0" spc="0" dirty="0">
                        <a:solidFill>
                          <a:schemeClr val="tx1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2845410286"/>
                  </a:ext>
                </a:extLst>
              </a:tr>
              <a:tr h="3777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계</a:t>
                      </a:r>
                      <a:endParaRPr lang="ko-KR" altLang="en-US" sz="1200" i="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kern="0" spc="0" dirty="0">
                          <a:solidFill>
                            <a:schemeClr val="tx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602,195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i="0" kern="0" spc="0" dirty="0">
                        <a:solidFill>
                          <a:schemeClr val="tx1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3569517517"/>
                  </a:ext>
                </a:extLst>
              </a:tr>
            </a:tbl>
          </a:graphicData>
        </a:graphic>
      </p:graphicFrame>
      <p:grpSp>
        <p:nvGrpSpPr>
          <p:cNvPr id="10" name="그룹 9">
            <a:extLst>
              <a:ext uri="{FF2B5EF4-FFF2-40B4-BE49-F238E27FC236}">
                <a16:creationId xmlns:a16="http://schemas.microsoft.com/office/drawing/2014/main" id="{EA2A7933-D030-4B2E-9527-06A622DC008E}"/>
              </a:ext>
            </a:extLst>
          </p:cNvPr>
          <p:cNvGrpSpPr/>
          <p:nvPr/>
        </p:nvGrpSpPr>
        <p:grpSpPr>
          <a:xfrm>
            <a:off x="646466" y="1754266"/>
            <a:ext cx="9074283" cy="400109"/>
            <a:chOff x="9015319" y="4351213"/>
            <a:chExt cx="2374573" cy="6589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75B6F233-881C-4D3F-81D1-65105FF496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15319" y="4355361"/>
              <a:ext cx="1" cy="61742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426A7DD-0777-4D2B-BB4E-E9EC0D94123C}"/>
                </a:ext>
              </a:extLst>
            </p:cNvPr>
            <p:cNvSpPr txBox="1"/>
            <p:nvPr/>
          </p:nvSpPr>
          <p:spPr>
            <a:xfrm>
              <a:off x="9048359" y="4351213"/>
              <a:ext cx="2341533" cy="65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smtClean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예산 집행 내역</a:t>
              </a:r>
              <a:endParaRPr lang="ko-KR" altLang="en-US" sz="20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788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13" name="TextBox 4912">
            <a:extLst>
              <a:ext uri="{FF2B5EF4-FFF2-40B4-BE49-F238E27FC236}">
                <a16:creationId xmlns:a16="http://schemas.microsoft.com/office/drawing/2014/main" id="{0C374517-F175-4AE6-B683-56F14EEC3864}"/>
              </a:ext>
            </a:extLst>
          </p:cNvPr>
          <p:cNvSpPr txBox="1"/>
          <p:nvPr/>
        </p:nvSpPr>
        <p:spPr>
          <a:xfrm>
            <a:off x="5130021" y="457200"/>
            <a:ext cx="1931958" cy="42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ko-KR" altLang="en-US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향후 계획</a:t>
            </a:r>
            <a:endParaRPr lang="ko-KR" altLang="en-US" sz="20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A2A7933-D030-4B2E-9527-06A622DC008E}"/>
              </a:ext>
            </a:extLst>
          </p:cNvPr>
          <p:cNvGrpSpPr/>
          <p:nvPr/>
        </p:nvGrpSpPr>
        <p:grpSpPr>
          <a:xfrm>
            <a:off x="646466" y="1754266"/>
            <a:ext cx="9074283" cy="400109"/>
            <a:chOff x="9015319" y="4351213"/>
            <a:chExt cx="2374573" cy="6589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75B6F233-881C-4D3F-81D1-65105FF496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15319" y="4355361"/>
              <a:ext cx="1" cy="61742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426A7DD-0777-4D2B-BB4E-E9EC0D94123C}"/>
                </a:ext>
              </a:extLst>
            </p:cNvPr>
            <p:cNvSpPr txBox="1"/>
            <p:nvPr/>
          </p:nvSpPr>
          <p:spPr>
            <a:xfrm>
              <a:off x="9048359" y="4351213"/>
              <a:ext cx="2341533" cy="65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smtClean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향후 계획</a:t>
              </a:r>
              <a:endParaRPr lang="ko-KR" altLang="en-US" sz="20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B336F74-FF34-4261-A698-1F956DDF7749}"/>
              </a:ext>
            </a:extLst>
          </p:cNvPr>
          <p:cNvSpPr txBox="1"/>
          <p:nvPr/>
        </p:nvSpPr>
        <p:spPr>
          <a:xfrm>
            <a:off x="930504" y="2329408"/>
            <a:ext cx="11132542" cy="24191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현재의 미흡한 점을 보완해 졸업 작품으로 연계</a:t>
            </a:r>
            <a:endParaRPr lang="en-US" altLang="ko-KR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사용되는 시제품을 벤치마킹해 현재 작품을 보완하고 실제 현장에서 원활한 작동이 가능하게 제작</a:t>
            </a:r>
            <a:endParaRPr lang="en-US" altLang="ko-KR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인공지능 관련 공부를 추가적으로 하여 관련 프로젝트를 진행하거나 인공지능 및 </a:t>
            </a:r>
            <a:r>
              <a:rPr lang="en-US" altLang="ko-KR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SW</a:t>
            </a:r>
            <a:r>
              <a:rPr lang="ko-KR" altLang="en-US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회사 입사를 목표</a:t>
            </a:r>
            <a:endParaRPr lang="en-US" altLang="ko-KR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353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3215</TotalTime>
  <Words>323</Words>
  <Application>Microsoft Office PowerPoint</Application>
  <PresentationFormat>와이드스크린</PresentationFormat>
  <Paragraphs>77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바탕</vt:lpstr>
      <vt:lpstr>Arial</vt:lpstr>
      <vt:lpstr>7_Office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IT</cp:lastModifiedBy>
  <cp:revision>61</cp:revision>
  <dcterms:created xsi:type="dcterms:W3CDTF">2020-06-11T03:04:01Z</dcterms:created>
  <dcterms:modified xsi:type="dcterms:W3CDTF">2020-12-20T09:18:52Z</dcterms:modified>
</cp:coreProperties>
</file>