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305" r:id="rId4"/>
    <p:sldId id="310" r:id="rId5"/>
    <p:sldId id="312" r:id="rId6"/>
    <p:sldId id="314" r:id="rId7"/>
    <p:sldId id="307" r:id="rId8"/>
    <p:sldId id="308" r:id="rId9"/>
    <p:sldId id="287" r:id="rId10"/>
    <p:sldId id="288" r:id="rId11"/>
    <p:sldId id="289" r:id="rId12"/>
    <p:sldId id="304" r:id="rId13"/>
    <p:sldId id="309" r:id="rId14"/>
    <p:sldId id="293" r:id="rId15"/>
    <p:sldId id="311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daykorea.co.kr/news/articleView.html?idxno=275733" TargetMode="External"/><Relationship Id="rId4" Type="http://schemas.openxmlformats.org/officeDocument/2006/relationships/hyperlink" Target="http://www.todaykorea.co.kr/news/articleView.html?idxno=27585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200819135000004?input=1195m" TargetMode="External"/><Relationship Id="rId4" Type="http://schemas.openxmlformats.org/officeDocument/2006/relationships/hyperlink" Target="https://www.seoul.co.kr/news/newsView.php?id=20201219500033&amp;wlog_tag3=nav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607" y="1635934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err="1">
                <a:solidFill>
                  <a:schemeClr val="bg1"/>
                </a:solidFill>
                <a:latin typeface="+mj-lt"/>
              </a:rPr>
              <a:t>Keras</a:t>
            </a: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를 이용한 마스크 착용 유도 시스템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4E8A2-B306-4092-B170-E15791B2EA33}"/>
              </a:ext>
            </a:extLst>
          </p:cNvPr>
          <p:cNvSpPr txBox="1"/>
          <p:nvPr/>
        </p:nvSpPr>
        <p:spPr>
          <a:xfrm>
            <a:off x="6792966" y="3165678"/>
            <a:ext cx="5304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팀 이름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라떼는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판다야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컴퓨터공학과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21812161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이진주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전자공학과    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21611620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박재환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21712175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이현정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21812009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조은영</a:t>
            </a:r>
            <a:endParaRPr lang="en-US" altLang="ko-KR" sz="2200" b="1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권남규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2200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구현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4E9FA-6AD8-4846-889D-374F15DD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20" y="1112808"/>
            <a:ext cx="4907445" cy="55805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8EE7E57-BC06-4502-95D7-FF95B41BCD4F}"/>
              </a:ext>
            </a:extLst>
          </p:cNvPr>
          <p:cNvGrpSpPr/>
          <p:nvPr/>
        </p:nvGrpSpPr>
        <p:grpSpPr>
          <a:xfrm>
            <a:off x="4956413" y="1967011"/>
            <a:ext cx="7169205" cy="426993"/>
            <a:chOff x="5292665" y="3226468"/>
            <a:chExt cx="7169205" cy="426993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F24D499E-FFB4-4881-9BAE-BABAC209CC57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1D6BCC-A744-47D6-BA86-14765F8C979A}"/>
                </a:ext>
              </a:extLst>
            </p:cNvPr>
            <p:cNvSpPr txBox="1"/>
            <p:nvPr/>
          </p:nvSpPr>
          <p:spPr>
            <a:xfrm>
              <a:off x="6072817" y="3228729"/>
              <a:ext cx="6389053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주차에서 배운 카메라 구동 명령어를 이용해 카메라 구동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5C10D9-0D70-470C-92C3-D8524895FA93}"/>
              </a:ext>
            </a:extLst>
          </p:cNvPr>
          <p:cNvGrpSpPr/>
          <p:nvPr/>
        </p:nvGrpSpPr>
        <p:grpSpPr>
          <a:xfrm>
            <a:off x="4954864" y="2606520"/>
            <a:ext cx="7169205" cy="713272"/>
            <a:chOff x="5292665" y="3084459"/>
            <a:chExt cx="7169205" cy="713272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E5AE911-13C0-4BC4-9E6D-6829CCC5F209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1D7D6-E882-4B3C-98F5-5C80AC6170A7}"/>
                </a:ext>
              </a:extLst>
            </p:cNvPr>
            <p:cNvSpPr txBox="1"/>
            <p:nvPr/>
          </p:nvSpPr>
          <p:spPr>
            <a:xfrm>
              <a:off x="6289737" y="3084459"/>
              <a:ext cx="6172133" cy="713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카메라로 얼굴이 인식될 때 동안 계속 반복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(Face detection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기능을 수행하는 코드 구현 필요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471951-146F-4293-9D7F-DB2E094CCB81}"/>
              </a:ext>
            </a:extLst>
          </p:cNvPr>
          <p:cNvGrpSpPr/>
          <p:nvPr/>
        </p:nvGrpSpPr>
        <p:grpSpPr>
          <a:xfrm>
            <a:off x="5821230" y="3532308"/>
            <a:ext cx="3568237" cy="2419124"/>
            <a:chOff x="5292665" y="2231535"/>
            <a:chExt cx="4082547" cy="2419124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0CF5C130-D6D3-4CCA-9933-0086AEEE2C85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EACF63-88C2-4486-9957-FC0DF1F7C52F}"/>
                </a:ext>
              </a:extLst>
            </p:cNvPr>
            <p:cNvSpPr txBox="1"/>
            <p:nvPr/>
          </p:nvSpPr>
          <p:spPr>
            <a:xfrm>
              <a:off x="6289737" y="2231535"/>
              <a:ext cx="3085475" cy="24191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학습된 얼굴이면 초록색으로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ROI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표시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학습되지 않은 얼굴이면 빨간색으로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ROI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표시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(Classification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기능을 수행하는 코드 구현 필요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9687FF51-5000-4BF8-B14B-BFCA7A957C98}"/>
              </a:ext>
            </a:extLst>
          </p:cNvPr>
          <p:cNvSpPr/>
          <p:nvPr/>
        </p:nvSpPr>
        <p:spPr>
          <a:xfrm>
            <a:off x="5298738" y="3705610"/>
            <a:ext cx="268497" cy="2039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Object Detection] 1. Object Detection 논문 흐름 및 리뷰">
            <a:extLst>
              <a:ext uri="{FF2B5EF4-FFF2-40B4-BE49-F238E27FC236}">
                <a16:creationId xmlns:a16="http://schemas.microsoft.com/office/drawing/2014/main" id="{68C5C540-4F96-4569-84CA-0A717803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467" y="3537012"/>
            <a:ext cx="2528478" cy="252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구현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27522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구체적인 구현 과정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096000" y="1768785"/>
            <a:ext cx="6014750" cy="3910151"/>
            <a:chOff x="6096000" y="1768785"/>
            <a:chExt cx="6014750" cy="39101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A50CCF-70F0-4143-B688-4CE00170F4FE}"/>
                </a:ext>
              </a:extLst>
            </p:cNvPr>
            <p:cNvSpPr txBox="1"/>
            <p:nvPr/>
          </p:nvSpPr>
          <p:spPr>
            <a:xfrm>
              <a:off x="6096000" y="1768785"/>
              <a:ext cx="6014750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</a:t>
              </a:r>
              <a:r>
                <a:rPr lang="ko-KR" altLang="en-US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 시킬 데이터를 수집</a:t>
              </a:r>
              <a:endPara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2FD98564-91C1-4FF7-B94F-DCA826B7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518711"/>
              <a:ext cx="5764971" cy="31602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8" name="그룹 7"/>
          <p:cNvGrpSpPr/>
          <p:nvPr/>
        </p:nvGrpSpPr>
        <p:grpSpPr>
          <a:xfrm>
            <a:off x="275228" y="1768181"/>
            <a:ext cx="6014750" cy="4203069"/>
            <a:chOff x="275228" y="1768181"/>
            <a:chExt cx="6014750" cy="42030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811D20-569B-4261-AEC9-3B7FF5FF3FA6}"/>
                </a:ext>
              </a:extLst>
            </p:cNvPr>
            <p:cNvSpPr txBox="1"/>
            <p:nvPr/>
          </p:nvSpPr>
          <p:spPr>
            <a:xfrm>
              <a:off x="275228" y="1768181"/>
              <a:ext cx="6014750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Jetpack </a:t>
              </a:r>
              <a:r>
                <a:rPr lang="ko-KR" altLang="en-US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재설치 후</a:t>
              </a:r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OpenCV</a:t>
              </a:r>
              <a:r>
                <a:rPr lang="ko-KR" altLang="en-US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와 </a:t>
              </a:r>
              <a:r>
                <a:rPr lang="en-US" altLang="ko-KR" b="1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Tensorflow</a:t>
              </a:r>
              <a:r>
                <a:rPr lang="en-US" altLang="ko-KR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설치</a:t>
              </a:r>
              <a:endPara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28" y="2345581"/>
              <a:ext cx="5792788" cy="3625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8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구현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4471B0-BF12-4954-8957-5ECBFCDD195E}"/>
              </a:ext>
            </a:extLst>
          </p:cNvPr>
          <p:cNvGrpSpPr/>
          <p:nvPr/>
        </p:nvGrpSpPr>
        <p:grpSpPr>
          <a:xfrm>
            <a:off x="459969" y="1341953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60F1AE6-0011-42B8-AE0E-ADC8587A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B39A7-CB3D-45E9-A56A-AA7D8E1C398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시스템에 등록된 사람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B4F304-2D60-4D88-BA1F-767CA20AD684}"/>
              </a:ext>
            </a:extLst>
          </p:cNvPr>
          <p:cNvSpPr txBox="1"/>
          <p:nvPr/>
        </p:nvSpPr>
        <p:spPr>
          <a:xfrm>
            <a:off x="1510149" y="5818588"/>
            <a:ext cx="10778372" cy="35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시스템에 등록된 얼굴인 경우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얼굴 부분을 초록색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ROI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표시하면서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Haejun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이라는 문구가 뜨는 것을 볼 수 있었다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75" y="2336493"/>
            <a:ext cx="3854924" cy="2887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4F304-2D60-4D88-BA1F-767CA20AD684}"/>
              </a:ext>
            </a:extLst>
          </p:cNvPr>
          <p:cNvSpPr txBox="1"/>
          <p:nvPr/>
        </p:nvSpPr>
        <p:spPr>
          <a:xfrm>
            <a:off x="11239221" y="965338"/>
            <a:ext cx="1241867" cy="35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63534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130021" y="457200"/>
            <a:ext cx="1931958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논의 및 결론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A94FD4-2DE2-404B-9C9E-1F84679F66F5}"/>
              </a:ext>
            </a:extLst>
          </p:cNvPr>
          <p:cNvGrpSpPr/>
          <p:nvPr/>
        </p:nvGrpSpPr>
        <p:grpSpPr>
          <a:xfrm>
            <a:off x="4267200" y="2273969"/>
            <a:ext cx="3657600" cy="3657600"/>
            <a:chOff x="4090736" y="1944304"/>
            <a:chExt cx="3657600" cy="3657600"/>
          </a:xfrm>
        </p:grpSpPr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9AC1866F-131C-4B75-91D5-C8528952C934}"/>
                </a:ext>
              </a:extLst>
            </p:cNvPr>
            <p:cNvSpPr/>
            <p:nvPr/>
          </p:nvSpPr>
          <p:spPr>
            <a:xfrm>
              <a:off x="4090736" y="1944304"/>
              <a:ext cx="1828800" cy="18288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박해준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B3792E6-A96E-480A-8A3C-5B99765EF2F5}"/>
                </a:ext>
              </a:extLst>
            </p:cNvPr>
            <p:cNvSpPr/>
            <p:nvPr/>
          </p:nvSpPr>
          <p:spPr>
            <a:xfrm>
              <a:off x="5919536" y="1944304"/>
              <a:ext cx="1828800" cy="18288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이서현</a:t>
              </a: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F2DF038-5088-4D66-9F33-58BC95227BE0}"/>
                </a:ext>
              </a:extLst>
            </p:cNvPr>
            <p:cNvSpPr/>
            <p:nvPr/>
          </p:nvSpPr>
          <p:spPr>
            <a:xfrm>
              <a:off x="4090736" y="3773104"/>
              <a:ext cx="1828800" cy="18288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정보미</a:t>
              </a:r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0E2A7719-593D-4791-B870-620179D4D12A}"/>
                </a:ext>
              </a:extLst>
            </p:cNvPr>
            <p:cNvSpPr/>
            <p:nvPr/>
          </p:nvSpPr>
          <p:spPr>
            <a:xfrm>
              <a:off x="5919536" y="3773104"/>
              <a:ext cx="1828800" cy="18288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조은영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CC66D60-BBF1-4243-B1CF-A047D3CC0163}"/>
              </a:ext>
            </a:extLst>
          </p:cNvPr>
          <p:cNvCxnSpPr>
            <a:cxnSpLocks/>
          </p:cNvCxnSpPr>
          <p:nvPr/>
        </p:nvCxnSpPr>
        <p:spPr>
          <a:xfrm>
            <a:off x="3829251" y="4558897"/>
            <a:ext cx="0" cy="916543"/>
          </a:xfrm>
          <a:prstGeom prst="line">
            <a:avLst/>
          </a:prstGeom>
          <a:ln w="31750">
            <a:solidFill>
              <a:srgbClr val="FE7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9D0F67-71C6-4FCD-98E1-DC288603D385}"/>
              </a:ext>
            </a:extLst>
          </p:cNvPr>
          <p:cNvCxnSpPr>
            <a:cxnSpLocks/>
          </p:cNvCxnSpPr>
          <p:nvPr/>
        </p:nvCxnSpPr>
        <p:spPr>
          <a:xfrm>
            <a:off x="3829251" y="2730097"/>
            <a:ext cx="0" cy="9165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368D2E-633E-4ACD-810A-42D3DA8C3B7C}"/>
              </a:ext>
            </a:extLst>
          </p:cNvPr>
          <p:cNvCxnSpPr>
            <a:cxnSpLocks/>
          </p:cNvCxnSpPr>
          <p:nvPr/>
        </p:nvCxnSpPr>
        <p:spPr>
          <a:xfrm>
            <a:off x="8362750" y="2730097"/>
            <a:ext cx="0" cy="916543"/>
          </a:xfrm>
          <a:prstGeom prst="line">
            <a:avLst/>
          </a:prstGeom>
          <a:ln w="31750">
            <a:solidFill>
              <a:srgbClr val="EE5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763F23-0AD7-4E69-AEFB-4EBFB4A0558D}"/>
              </a:ext>
            </a:extLst>
          </p:cNvPr>
          <p:cNvCxnSpPr>
            <a:cxnSpLocks/>
          </p:cNvCxnSpPr>
          <p:nvPr/>
        </p:nvCxnSpPr>
        <p:spPr>
          <a:xfrm>
            <a:off x="8362750" y="4558896"/>
            <a:ext cx="0" cy="916543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A0B32-050C-4131-83C2-4E9214F22405}"/>
              </a:ext>
            </a:extLst>
          </p:cNvPr>
          <p:cNvSpPr txBox="1"/>
          <p:nvPr/>
        </p:nvSpPr>
        <p:spPr>
          <a:xfrm>
            <a:off x="357447" y="2821153"/>
            <a:ext cx="33873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인식할 수 있도록 학습하는 사람이 한명이 아닌 </a:t>
            </a:r>
            <a:r>
              <a:rPr lang="ko-KR" altLang="en-US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명을 인식할 수 있게 하면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더욱 상용화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되기 좋을 것 같다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4471B0-BF12-4954-8957-5ECBFCDD195E}"/>
              </a:ext>
            </a:extLst>
          </p:cNvPr>
          <p:cNvGrpSpPr/>
          <p:nvPr/>
        </p:nvGrpSpPr>
        <p:grpSpPr>
          <a:xfrm>
            <a:off x="879069" y="1702334"/>
            <a:ext cx="6182910" cy="400109"/>
            <a:chOff x="483341" y="1345415"/>
            <a:chExt cx="9074283" cy="40010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60F1AE6-0011-42B8-AE0E-ADC8587A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DB39A7-CB3D-45E9-A56A-AA7D8E1C398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논의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52A0B32-050C-4131-83C2-4E9214F22405}"/>
              </a:ext>
            </a:extLst>
          </p:cNvPr>
          <p:cNvSpPr txBox="1"/>
          <p:nvPr/>
        </p:nvSpPr>
        <p:spPr>
          <a:xfrm>
            <a:off x="402773" y="4786331"/>
            <a:ext cx="33873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기회가 된다면 카카오 오픈 소스를 받아서 </a:t>
            </a:r>
            <a:r>
              <a:rPr lang="ko-KR" altLang="en-US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카카오 알림 서비스로 확장해보고 싶다</a:t>
            </a:r>
            <a:r>
              <a:rPr lang="en-US" altLang="ko-KR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200" b="1" u="sng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A0B32-050C-4131-83C2-4E9214F22405}"/>
              </a:ext>
            </a:extLst>
          </p:cNvPr>
          <p:cNvSpPr txBox="1"/>
          <p:nvPr/>
        </p:nvSpPr>
        <p:spPr>
          <a:xfrm>
            <a:off x="8447193" y="4601664"/>
            <a:ext cx="33873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학습 데이터를 대략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장 정도 가지고 학습시켰는데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추후에 </a:t>
            </a:r>
            <a:r>
              <a:rPr lang="ko-KR" altLang="en-US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데이터를 </a:t>
            </a:r>
            <a:r>
              <a:rPr lang="en-US" altLang="ko-KR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10000</a:t>
            </a:r>
            <a:r>
              <a:rPr lang="ko-KR" altLang="en-US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장 정도 수집하여 </a:t>
            </a:r>
            <a:r>
              <a:rPr lang="en-US" altLang="ko-KR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classification </a:t>
            </a:r>
            <a:r>
              <a:rPr lang="ko-KR" altLang="en-US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수행 능력을 더 강화시키면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좋을 것 같다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200" b="1" u="sng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A0B32-050C-4131-83C2-4E9214F22405}"/>
              </a:ext>
            </a:extLst>
          </p:cNvPr>
          <p:cNvSpPr txBox="1"/>
          <p:nvPr/>
        </p:nvSpPr>
        <p:spPr>
          <a:xfrm>
            <a:off x="8447193" y="2772869"/>
            <a:ext cx="33873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앱을 개발하여 침입자가 발생했을 때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200" b="1" u="sng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알람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갈 수 있도록 하고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집 안에 어린이가 혼자 있다면 바로 </a:t>
            </a:r>
            <a:r>
              <a:rPr lang="ko-KR" altLang="en-US" sz="1200" b="1" u="sng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신고 조치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취할 수 있는 시스템을 개발한다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32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130021" y="457200"/>
            <a:ext cx="1931958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논의 및 결론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4471B0-BF12-4954-8957-5ECBFCDD195E}"/>
              </a:ext>
            </a:extLst>
          </p:cNvPr>
          <p:cNvGrpSpPr/>
          <p:nvPr/>
        </p:nvGrpSpPr>
        <p:grpSpPr>
          <a:xfrm>
            <a:off x="879069" y="1702334"/>
            <a:ext cx="6182910" cy="400109"/>
            <a:chOff x="483341" y="1345415"/>
            <a:chExt cx="9074283" cy="40010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60F1AE6-0011-42B8-AE0E-ADC8587A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DB39A7-CB3D-45E9-A56A-AA7D8E1C398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결론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B4F304-2D60-4D88-BA1F-767CA20AD684}"/>
              </a:ext>
            </a:extLst>
          </p:cNvPr>
          <p:cNvSpPr txBox="1"/>
          <p:nvPr/>
        </p:nvSpPr>
        <p:spPr>
          <a:xfrm>
            <a:off x="965099" y="2451680"/>
            <a:ext cx="10778372" cy="319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Jetson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nano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활용하여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embedded system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이해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Linux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명령어 이해 및 활용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Python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기반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딥러닝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프로그램 구현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다양한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library(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Tensorflow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Open CV,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keras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활용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얼굴인식 프로그램을 다양한 분야에 실용적으로 적용가능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공장 로봇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상업용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드론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스마트 카메라 구현 등 다양한 분야에 접근 가능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80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130021" y="457200"/>
            <a:ext cx="193195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Reference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96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4884" y="224074"/>
            <a:ext cx="11350172" cy="6466114"/>
            <a:chOff x="369207" y="391887"/>
            <a:chExt cx="11350172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69207" y="391887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369207" y="1305308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66518" y="454031"/>
            <a:ext cx="595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What is </a:t>
            </a:r>
            <a:r>
              <a:rPr lang="en-US" altLang="ko-KR" sz="2400" b="1" dirty="0" err="1">
                <a:solidFill>
                  <a:schemeClr val="bg1"/>
                </a:solidFill>
              </a:rPr>
              <a:t>Lattepanda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5337" y="1291597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22CB01-61D1-41D9-A248-81B84C57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9" y="1476262"/>
            <a:ext cx="3576594" cy="40626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FD0DB3-14B6-4A9A-8E90-61F255CB33C5}"/>
              </a:ext>
            </a:extLst>
          </p:cNvPr>
          <p:cNvSpPr txBox="1"/>
          <p:nvPr/>
        </p:nvSpPr>
        <p:spPr>
          <a:xfrm>
            <a:off x="5084178" y="1476263"/>
            <a:ext cx="73650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Window 10</a:t>
            </a:r>
            <a:r>
              <a:rPr lang="ko-KR" altLang="en-US" sz="24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이 기본으로 내장</a:t>
            </a:r>
            <a:r>
              <a:rPr lang="en-US" altLang="ko-KR" sz="24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내장 </a:t>
            </a:r>
            <a:r>
              <a:rPr lang="ko-KR" altLang="en-US" sz="2400" dirty="0" err="1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아두이노</a:t>
            </a:r>
            <a:r>
              <a:rPr lang="ko-KR" altLang="en-US" sz="24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칩셋</a:t>
            </a:r>
            <a:endParaRPr lang="en-US" altLang="ko-KR" sz="24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다른 스펙들 </a:t>
            </a:r>
            <a:r>
              <a:rPr lang="en-US" altLang="ko-KR" sz="2400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바탕"/>
              <a:ea typeface="바탕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FAA6D-EFAA-4174-B231-29DAF0E3699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877C26-CAFD-40FC-8342-5BEF0BAF42C5}"/>
              </a:ext>
            </a:extLst>
          </p:cNvPr>
          <p:cNvSpPr/>
          <p:nvPr/>
        </p:nvSpPr>
        <p:spPr>
          <a:xfrm>
            <a:off x="1970748" y="273430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EFEEB6-B42A-4286-92AA-0C0149C1049A}"/>
              </a:ext>
            </a:extLst>
          </p:cNvPr>
          <p:cNvSpPr/>
          <p:nvPr/>
        </p:nvSpPr>
        <p:spPr>
          <a:xfrm>
            <a:off x="1970748" y="4451805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E6BC52-B3F6-49CB-83E4-8F88E8DE2F2A}"/>
              </a:ext>
            </a:extLst>
          </p:cNvPr>
          <p:cNvSpPr/>
          <p:nvPr/>
        </p:nvSpPr>
        <p:spPr>
          <a:xfrm>
            <a:off x="6779048" y="2734305"/>
            <a:ext cx="631437" cy="6314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8C703-8245-47FB-956F-4A7178872FBF}"/>
              </a:ext>
            </a:extLst>
          </p:cNvPr>
          <p:cNvSpPr txBox="1"/>
          <p:nvPr/>
        </p:nvSpPr>
        <p:spPr>
          <a:xfrm>
            <a:off x="3043364" y="2843588"/>
            <a:ext cx="1367426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1C2825-02DD-42B0-ABAA-905EF9237881}"/>
              </a:ext>
            </a:extLst>
          </p:cNvPr>
          <p:cNvSpPr txBox="1"/>
          <p:nvPr/>
        </p:nvSpPr>
        <p:spPr>
          <a:xfrm>
            <a:off x="3043363" y="4561088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7BE88-5ED3-4705-95D3-C3E54AD20F8A}"/>
              </a:ext>
            </a:extLst>
          </p:cNvPr>
          <p:cNvSpPr txBox="1"/>
          <p:nvPr/>
        </p:nvSpPr>
        <p:spPr>
          <a:xfrm>
            <a:off x="8063493" y="2843588"/>
            <a:ext cx="1444100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73D955-32AC-4BE9-B577-E36BA92C0591}"/>
              </a:ext>
            </a:extLst>
          </p:cNvPr>
          <p:cNvSpPr/>
          <p:nvPr/>
        </p:nvSpPr>
        <p:spPr>
          <a:xfrm>
            <a:off x="6779048" y="4456117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12DDFD-4BC4-47F7-B235-348A8478BC7B}"/>
              </a:ext>
            </a:extLst>
          </p:cNvPr>
          <p:cNvSpPr txBox="1"/>
          <p:nvPr/>
        </p:nvSpPr>
        <p:spPr>
          <a:xfrm>
            <a:off x="7945800" y="4561088"/>
            <a:ext cx="2414603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향후 계획 및 결론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2627B-E0C1-46FA-B21D-E2B2F11FA545}"/>
              </a:ext>
            </a:extLst>
          </p:cNvPr>
          <p:cNvSpPr txBox="1"/>
          <p:nvPr/>
        </p:nvSpPr>
        <p:spPr>
          <a:xfrm>
            <a:off x="5705295" y="457200"/>
            <a:ext cx="7814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8341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3084C2-96D5-4EAD-9637-9ADD1699641D}"/>
              </a:ext>
            </a:extLst>
          </p:cNvPr>
          <p:cNvGrpSpPr/>
          <p:nvPr/>
        </p:nvGrpSpPr>
        <p:grpSpPr>
          <a:xfrm>
            <a:off x="755523" y="1645209"/>
            <a:ext cx="9074283" cy="400109"/>
            <a:chOff x="9015319" y="4351213"/>
            <a:chExt cx="2374573" cy="6589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28159D-34FB-47FB-83B7-2E0FD6EAD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A729FC-DE2D-4F8C-AA8D-B38AF77990A7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필요성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328795" y="2672539"/>
            <a:ext cx="5271083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최근 코로나 바이러스가 전세계적으로 유행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코로나 바이러스 집단 감염을 막기 위해 마스크 착용이 아주 중요함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그럼에도 불구하고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마스크가 불편하다며 마스크를 착용하지 않고 대중시설 등을 이용하면서 집단감염이 늘어남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17E014-597C-49FE-B705-4931894C0656}"/>
              </a:ext>
            </a:extLst>
          </p:cNvPr>
          <p:cNvGrpSpPr/>
          <p:nvPr/>
        </p:nvGrpSpPr>
        <p:grpSpPr>
          <a:xfrm>
            <a:off x="881783" y="2629456"/>
            <a:ext cx="5001601" cy="2789486"/>
            <a:chOff x="770024" y="2118188"/>
            <a:chExt cx="4794665" cy="2547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7E96F6-9D5F-4F1C-992C-11A227D5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24" y="2118188"/>
              <a:ext cx="4794665" cy="17260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CFDC1-D8B0-40F1-84D2-6B90C064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24" y="3844268"/>
              <a:ext cx="4749932" cy="8209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5E5700-F1AC-4D7D-B516-31FEE4E6407A}"/>
              </a:ext>
            </a:extLst>
          </p:cNvPr>
          <p:cNvGrpSpPr/>
          <p:nvPr/>
        </p:nvGrpSpPr>
        <p:grpSpPr>
          <a:xfrm>
            <a:off x="4598276" y="6277689"/>
            <a:ext cx="7907758" cy="525997"/>
            <a:chOff x="4598276" y="6277689"/>
            <a:chExt cx="7907758" cy="525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72E5C2-E7CB-452A-BDE2-E0BEDD25431D}"/>
                </a:ext>
              </a:extLst>
            </p:cNvPr>
            <p:cNvSpPr/>
            <p:nvPr/>
          </p:nvSpPr>
          <p:spPr>
            <a:xfrm>
              <a:off x="4598276" y="6277689"/>
              <a:ext cx="75937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속보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19]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신규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확진자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371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명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국내 전 지역 발생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일반뉴스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사회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381DF4-0C1A-463C-95F8-39968190AE02}"/>
                </a:ext>
              </a:extLst>
            </p:cNvPr>
            <p:cNvSpPr/>
            <p:nvPr/>
          </p:nvSpPr>
          <p:spPr>
            <a:xfrm>
              <a:off x="6410034" y="6425966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로 대학로도 집단 감염 비상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·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연예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802D1-F63C-4E69-80E3-6CD619DC9CF7}"/>
                </a:ext>
              </a:extLst>
            </p:cNvPr>
            <p:cNvSpPr/>
            <p:nvPr/>
          </p:nvSpPr>
          <p:spPr>
            <a:xfrm>
              <a:off x="9524282" y="6557465"/>
              <a:ext cx="26677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https://news.joins.com/article/23948896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1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513353" y="2523956"/>
            <a:ext cx="5271083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미착용자에게 마스크를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써달라는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말을 하면 말싸움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몸싸움이 일어나 인력 동원 없이 해결하기 어려움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BAB82-45B1-4BCF-B3E8-E63383B907B3}"/>
              </a:ext>
            </a:extLst>
          </p:cNvPr>
          <p:cNvSpPr txBox="1"/>
          <p:nvPr/>
        </p:nvSpPr>
        <p:spPr>
          <a:xfrm>
            <a:off x="6513353" y="4470753"/>
            <a:ext cx="5214443" cy="713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그러나 인력이 부족하기에 마스크 미착용자에 대한 조치가 제대로 이뤄지지 못함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B1F37F-6DA0-4176-9BF1-38D90073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7" y="4304553"/>
            <a:ext cx="5415793" cy="909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66ED1F-B362-4CDD-86D6-032EF3D0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0" y="2571210"/>
            <a:ext cx="5413600" cy="97578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8216A8D-7CB8-4C18-9AAA-639D1C69A594}"/>
              </a:ext>
            </a:extLst>
          </p:cNvPr>
          <p:cNvGrpSpPr/>
          <p:nvPr/>
        </p:nvGrpSpPr>
        <p:grpSpPr>
          <a:xfrm>
            <a:off x="7074715" y="6399441"/>
            <a:ext cx="5969467" cy="400110"/>
            <a:chOff x="7074715" y="6399441"/>
            <a:chExt cx="5969467" cy="4001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2EE32DA-4DEA-4DEA-9C5B-5C68D29EE290}"/>
                </a:ext>
              </a:extLst>
            </p:cNvPr>
            <p:cNvSpPr/>
            <p:nvPr/>
          </p:nvSpPr>
          <p:spPr>
            <a:xfrm>
              <a:off x="7486565" y="6399441"/>
              <a:ext cx="55576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[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서울신문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 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마스크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써달라는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말이 그렇게도 기분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나쁜가요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(seoul.co.kr)</a:t>
              </a:r>
              <a:endParaRPr lang="en-US" altLang="ko-KR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endParaRPr lang="ko-KR" altLang="en-US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6E241A-C26B-4679-AC8E-2F7621CDFD6A}"/>
                </a:ext>
              </a:extLst>
            </p:cNvPr>
            <p:cNvSpPr/>
            <p:nvPr/>
          </p:nvSpPr>
          <p:spPr>
            <a:xfrm>
              <a:off x="7074715" y="6553330"/>
              <a:ext cx="51172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지하철 마스크 미착용 신고해도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안내방송뿐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…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문제는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인력부족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 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연합뉴스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(yna.co.kr)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965673" y="3211272"/>
            <a:ext cx="11036171" cy="17104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미착용자가 있을 경우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인력 동원 없이 실시간으로 조치를 취할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미착용으로 인해 발생하는 집단 감염을 막을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D06178-F68C-4E5A-BBE2-FA78D15DC7A9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5D8FAD-6730-4E00-8139-BB7F4074F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ACB90-14B9-4361-A4D6-4CA5B084BEC6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해결하려는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3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2B284B-059C-490E-AA9B-345AD81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4" y="2482603"/>
            <a:ext cx="4688152" cy="2911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5850744" y="3289340"/>
            <a:ext cx="6014750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착용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 여부를 판단하고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미착용자가 확인될 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효과음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미착용자의 얼굴을 캡처하는 프로그램을 개발하였음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문제 해결을 위해 개발한 프로그램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8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E29981-9DA0-49F1-88B8-847835C38105}"/>
              </a:ext>
            </a:extLst>
          </p:cNvPr>
          <p:cNvGrpSpPr/>
          <p:nvPr/>
        </p:nvGrpSpPr>
        <p:grpSpPr>
          <a:xfrm>
            <a:off x="5457000" y="1747817"/>
            <a:ext cx="6510099" cy="400109"/>
            <a:chOff x="483341" y="1345415"/>
            <a:chExt cx="9074283" cy="40010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4A3B67D-0B1C-44E4-8838-ED166B7AA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B2C52-73F7-43DA-BDF9-D79666E3A8DE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팀원 별 역할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8CC940-A29A-49D0-9501-D92D4994CC64}"/>
              </a:ext>
            </a:extLst>
          </p:cNvPr>
          <p:cNvSpPr txBox="1"/>
          <p:nvPr/>
        </p:nvSpPr>
        <p:spPr>
          <a:xfrm>
            <a:off x="545434" y="2486394"/>
            <a:ext cx="6014750" cy="30839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Platform : NVIDIA Jetson nano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OS : embedded Linux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INPUT :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카메라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OUTPUT :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모니터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Library : OpenCV,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Tensorflow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Keras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8ADF22C-9BA2-45E1-92F0-40C57895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23875"/>
              </p:ext>
            </p:extLst>
          </p:nvPr>
        </p:nvGraphicFramePr>
        <p:xfrm>
          <a:off x="5783806" y="2527089"/>
          <a:ext cx="5939492" cy="304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28">
                  <a:extLst>
                    <a:ext uri="{9D8B030D-6E8A-4147-A177-3AD203B41FA5}">
                      <a16:colId xmlns:a16="http://schemas.microsoft.com/office/drawing/2014/main" val="595960697"/>
                    </a:ext>
                  </a:extLst>
                </a:gridCol>
                <a:gridCol w="4658264">
                  <a:extLst>
                    <a:ext uri="{9D8B030D-6E8A-4147-A177-3AD203B41FA5}">
                      <a16:colId xmlns:a16="http://schemas.microsoft.com/office/drawing/2014/main" val="1620464205"/>
                    </a:ext>
                  </a:extLst>
                </a:gridCol>
              </a:tblGrid>
              <a:tr h="6092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팀원 별 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2669"/>
                  </a:ext>
                </a:extLst>
              </a:tr>
              <a:tr h="609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박재환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85658"/>
                  </a:ext>
                </a:extLst>
              </a:tr>
              <a:tr h="609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이진주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96959"/>
                  </a:ext>
                </a:extLst>
              </a:tr>
              <a:tr h="609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이현정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67094"/>
                  </a:ext>
                </a:extLst>
              </a:tr>
              <a:tr h="609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조은영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550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작품 소개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작품 개발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2D25F0B5-A7BC-4077-9661-6E8944F0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68" y="989011"/>
            <a:ext cx="8112664" cy="57727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구현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전반적인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34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구현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1C286-0F4C-489B-B14D-36F30BF3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30" y="1299263"/>
            <a:ext cx="3638550" cy="51911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EB11D3A-66D9-45B7-9989-FD14A3CE5995}"/>
              </a:ext>
            </a:extLst>
          </p:cNvPr>
          <p:cNvGrpSpPr/>
          <p:nvPr/>
        </p:nvGrpSpPr>
        <p:grpSpPr>
          <a:xfrm>
            <a:off x="4749380" y="3084459"/>
            <a:ext cx="7169205" cy="713272"/>
            <a:chOff x="5292665" y="3084459"/>
            <a:chExt cx="7169205" cy="713272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E6F6E708-4B7E-4F32-A388-C8CF7B7DD27E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B4F304-2D60-4D88-BA1F-767CA20AD684}"/>
                </a:ext>
              </a:extLst>
            </p:cNvPr>
            <p:cNvSpPr txBox="1"/>
            <p:nvPr/>
          </p:nvSpPr>
          <p:spPr>
            <a:xfrm>
              <a:off x="6289737" y="3084459"/>
              <a:ext cx="6172133" cy="713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조원 중 한 명을 집 주인으로 가정하여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대략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200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장의 사진을 찍는다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F9AEB2-4216-4B09-8824-417E97512CED}"/>
              </a:ext>
            </a:extLst>
          </p:cNvPr>
          <p:cNvGrpSpPr/>
          <p:nvPr/>
        </p:nvGrpSpPr>
        <p:grpSpPr>
          <a:xfrm>
            <a:off x="4749380" y="4287617"/>
            <a:ext cx="7169205" cy="713272"/>
            <a:chOff x="5292665" y="3084459"/>
            <a:chExt cx="7169205" cy="71327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2DD95A8F-E5F3-492A-9641-938CCD781D4A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F3EC64-F90C-427A-A939-0D00AE32C172}"/>
                </a:ext>
              </a:extLst>
            </p:cNvPr>
            <p:cNvSpPr txBox="1"/>
            <p:nvPr/>
          </p:nvSpPr>
          <p:spPr>
            <a:xfrm>
              <a:off x="6289737" y="3084459"/>
              <a:ext cx="6172133" cy="713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200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장의 사진을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Jetson nano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에 학습시킨다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 (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학습시키는 코드 구현 필요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1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612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바탕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317-4-1</cp:lastModifiedBy>
  <cp:revision>57</cp:revision>
  <dcterms:created xsi:type="dcterms:W3CDTF">2020-06-11T03:04:01Z</dcterms:created>
  <dcterms:modified xsi:type="dcterms:W3CDTF">2020-12-20T08:39:06Z</dcterms:modified>
</cp:coreProperties>
</file>