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22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B216D-7955-462D-95E1-197F684D58C0}" type="datetimeFigureOut">
              <a:rPr lang="en-US" smtClean="0"/>
              <a:t>28-Dec-16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765FA-8CBD-4BC2-9406-55BA19D8B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167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B216D-7955-462D-95E1-197F684D58C0}" type="datetimeFigureOut">
              <a:rPr lang="en-US" smtClean="0"/>
              <a:t>28-Dec-16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765FA-8CBD-4BC2-9406-55BA19D8B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717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B216D-7955-462D-95E1-197F684D58C0}" type="datetimeFigureOut">
              <a:rPr lang="en-US" smtClean="0"/>
              <a:t>28-Dec-16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765FA-8CBD-4BC2-9406-55BA19D8B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601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B216D-7955-462D-95E1-197F684D58C0}" type="datetimeFigureOut">
              <a:rPr lang="en-US" smtClean="0"/>
              <a:t>28-Dec-16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765FA-8CBD-4BC2-9406-55BA19D8B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665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B216D-7955-462D-95E1-197F684D58C0}" type="datetimeFigureOut">
              <a:rPr lang="en-US" smtClean="0"/>
              <a:t>28-Dec-16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765FA-8CBD-4BC2-9406-55BA19D8B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675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B216D-7955-462D-95E1-197F684D58C0}" type="datetimeFigureOut">
              <a:rPr lang="en-US" smtClean="0"/>
              <a:t>28-Dec-16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765FA-8CBD-4BC2-9406-55BA19D8B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085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B216D-7955-462D-95E1-197F684D58C0}" type="datetimeFigureOut">
              <a:rPr lang="en-US" smtClean="0"/>
              <a:t>28-Dec-16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765FA-8CBD-4BC2-9406-55BA19D8B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49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B216D-7955-462D-95E1-197F684D58C0}" type="datetimeFigureOut">
              <a:rPr lang="en-US" smtClean="0"/>
              <a:t>28-Dec-16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765FA-8CBD-4BC2-9406-55BA19D8B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997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B216D-7955-462D-95E1-197F684D58C0}" type="datetimeFigureOut">
              <a:rPr lang="en-US" smtClean="0"/>
              <a:t>28-Dec-16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765FA-8CBD-4BC2-9406-55BA19D8B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162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B216D-7955-462D-95E1-197F684D58C0}" type="datetimeFigureOut">
              <a:rPr lang="en-US" smtClean="0"/>
              <a:t>28-Dec-16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765FA-8CBD-4BC2-9406-55BA19D8B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806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B216D-7955-462D-95E1-197F684D58C0}" type="datetimeFigureOut">
              <a:rPr lang="en-US" smtClean="0"/>
              <a:t>28-Dec-16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765FA-8CBD-4BC2-9406-55BA19D8B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101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1B216D-7955-462D-95E1-197F684D58C0}" type="datetimeFigureOut">
              <a:rPr lang="en-US" smtClean="0"/>
              <a:t>28-Dec-16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765FA-8CBD-4BC2-9406-55BA19D8B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57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3060248" y="2106930"/>
            <a:ext cx="8982075" cy="19050"/>
          </a:xfrm>
          <a:prstGeom prst="line">
            <a:avLst/>
          </a:prstGeom>
          <a:ln w="25400">
            <a:solidFill>
              <a:srgbClr val="9696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060248" y="6597221"/>
            <a:ext cx="8982075" cy="19050"/>
          </a:xfrm>
          <a:prstGeom prst="line">
            <a:avLst/>
          </a:prstGeom>
          <a:ln w="25400">
            <a:solidFill>
              <a:srgbClr val="9696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060247" y="1737598"/>
            <a:ext cx="2688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969696"/>
                </a:solidFill>
              </a:rPr>
              <a:t>ENDUSERS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60246" y="6227889"/>
            <a:ext cx="3850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969696"/>
                </a:solidFill>
              </a:rPr>
              <a:t>WEB HOSTING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0960" y="2602729"/>
            <a:ext cx="967138" cy="96713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907" y="2656009"/>
            <a:ext cx="967138" cy="96713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0844" y="795855"/>
            <a:ext cx="780290" cy="78029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3111" y="725951"/>
            <a:ext cx="915465" cy="915465"/>
          </a:xfrm>
          <a:prstGeom prst="rect">
            <a:avLst/>
          </a:prstGeom>
        </p:spPr>
      </p:pic>
      <p:sp>
        <p:nvSpPr>
          <p:cNvPr id="20" name="Rectangle: Rounded Corners 19"/>
          <p:cNvSpPr/>
          <p:nvPr/>
        </p:nvSpPr>
        <p:spPr>
          <a:xfrm>
            <a:off x="8588309" y="2332580"/>
            <a:ext cx="2674335" cy="1512277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Rectangle: Rounded Corners 20"/>
          <p:cNvSpPr/>
          <p:nvPr/>
        </p:nvSpPr>
        <p:spPr>
          <a:xfrm>
            <a:off x="3987362" y="2279299"/>
            <a:ext cx="2674335" cy="1512277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333197" y="2279299"/>
            <a:ext cx="1812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Bma.client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567680" y="2324820"/>
            <a:ext cx="2723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ApiServer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149306" y="3431768"/>
            <a:ext cx="2294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Web Application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922164" y="3479060"/>
            <a:ext cx="2193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Web API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284679" y="288877"/>
            <a:ext cx="1712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Scientist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723684" y="289576"/>
            <a:ext cx="1712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Web browser</a:t>
            </a: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08700" y="771427"/>
            <a:ext cx="824040" cy="82404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8922164" y="177025"/>
            <a:ext cx="1712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Browser local storage</a:t>
            </a:r>
          </a:p>
        </p:txBody>
      </p:sp>
      <p:cxnSp>
        <p:nvCxnSpPr>
          <p:cNvPr id="36" name="Connector: Elbow 35"/>
          <p:cNvCxnSpPr>
            <a:stCxn id="15" idx="3"/>
            <a:endCxn id="16" idx="1"/>
          </p:cNvCxnSpPr>
          <p:nvPr/>
        </p:nvCxnSpPr>
        <p:spPr>
          <a:xfrm flipV="1">
            <a:off x="5531134" y="1183684"/>
            <a:ext cx="1691976" cy="2317"/>
          </a:xfrm>
          <a:prstGeom prst="bentConnector3">
            <a:avLst/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/>
          <p:cNvCxnSpPr>
            <a:stCxn id="16" idx="3"/>
            <a:endCxn id="33" idx="1"/>
          </p:cNvCxnSpPr>
          <p:nvPr/>
        </p:nvCxnSpPr>
        <p:spPr>
          <a:xfrm flipV="1">
            <a:off x="8138576" y="1183447"/>
            <a:ext cx="1270125" cy="236"/>
          </a:xfrm>
          <a:prstGeom prst="bentConnector3">
            <a:avLst/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/>
          <p:cNvCxnSpPr/>
          <p:nvPr/>
        </p:nvCxnSpPr>
        <p:spPr>
          <a:xfrm rot="5400000">
            <a:off x="6268718" y="2121892"/>
            <a:ext cx="1573879" cy="805292"/>
          </a:xfrm>
          <a:prstGeom prst="bentConnector2">
            <a:avLst/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/>
          <p:cNvCxnSpPr/>
          <p:nvPr/>
        </p:nvCxnSpPr>
        <p:spPr>
          <a:xfrm rot="16200000" flipH="1">
            <a:off x="7496933" y="2213229"/>
            <a:ext cx="1545862" cy="644030"/>
          </a:xfrm>
          <a:prstGeom prst="bentConnector2">
            <a:avLst/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/>
          <p:cNvCxnSpPr>
            <a:stCxn id="27" idx="2"/>
          </p:cNvCxnSpPr>
          <p:nvPr/>
        </p:nvCxnSpPr>
        <p:spPr>
          <a:xfrm rot="16200000" flipH="1">
            <a:off x="9598957" y="4268338"/>
            <a:ext cx="842716" cy="2824"/>
          </a:xfrm>
          <a:prstGeom prst="bentConnector3">
            <a:avLst>
              <a:gd name="adj1" fmla="val 50000"/>
            </a:avLst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6001580" y="1064703"/>
            <a:ext cx="250361" cy="25036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6" name="Oval 55"/>
          <p:cNvSpPr/>
          <p:nvPr/>
        </p:nvSpPr>
        <p:spPr>
          <a:xfrm>
            <a:off x="6363260" y="1064703"/>
            <a:ext cx="250361" cy="25036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7" name="Oval 56"/>
          <p:cNvSpPr/>
          <p:nvPr/>
        </p:nvSpPr>
        <p:spPr>
          <a:xfrm>
            <a:off x="7341809" y="2512262"/>
            <a:ext cx="250361" cy="25036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graphicFrame>
        <p:nvGraphicFramePr>
          <p:cNvPr id="58" name="Table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9257033"/>
              </p:ext>
            </p:extLst>
          </p:nvPr>
        </p:nvGraphicFramePr>
        <p:xfrm>
          <a:off x="169510" y="144365"/>
          <a:ext cx="2782230" cy="65432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5130">
                  <a:extLst>
                    <a:ext uri="{9D8B030D-6E8A-4147-A177-3AD203B41FA5}">
                      <a16:colId xmlns:a16="http://schemas.microsoft.com/office/drawing/2014/main" val="1606733640"/>
                    </a:ext>
                  </a:extLst>
                </a:gridCol>
                <a:gridCol w="2377100">
                  <a:extLst>
                    <a:ext uri="{9D8B030D-6E8A-4147-A177-3AD203B41FA5}">
                      <a16:colId xmlns:a16="http://schemas.microsoft.com/office/drawing/2014/main" val="1921626851"/>
                    </a:ext>
                  </a:extLst>
                </a:gridCol>
              </a:tblGrid>
              <a:tr h="646922"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User navigates</a:t>
                      </a:r>
                      <a:r>
                        <a:rPr lang="en-US" sz="1600" baseline="0" dirty="0"/>
                        <a:t> to BMA web page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424720"/>
                  </a:ext>
                </a:extLst>
              </a:tr>
              <a:tr h="646922"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Web browser loads tool’s contents</a:t>
                      </a:r>
                      <a:r>
                        <a:rPr lang="en-US" sz="1600" baseline="0" dirty="0"/>
                        <a:t> and code from BMA client web app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1237459"/>
                  </a:ext>
                </a:extLst>
              </a:tr>
              <a:tr h="646922">
                <a:tc>
                  <a:txBody>
                    <a:bodyPr/>
                    <a:lstStyle/>
                    <a:p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User works</a:t>
                      </a:r>
                      <a:r>
                        <a:rPr lang="en-US" sz="1600" baseline="0" dirty="0"/>
                        <a:t> with BMA tool in the web browser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310474"/>
                  </a:ext>
                </a:extLst>
              </a:tr>
              <a:tr h="646922">
                <a:tc>
                  <a:txBody>
                    <a:bodyPr/>
                    <a:lstStyle/>
                    <a:p>
                      <a:r>
                        <a:rPr lang="en-US" sz="2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Web browser loads/saves</a:t>
                      </a:r>
                      <a:r>
                        <a:rPr lang="en-US" sz="1600" baseline="0" dirty="0"/>
                        <a:t> model from its local storage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9379618"/>
                  </a:ext>
                </a:extLst>
              </a:tr>
              <a:tr h="646922">
                <a:tc>
                  <a:txBody>
                    <a:bodyPr/>
                    <a:lstStyle/>
                    <a:p>
                      <a:r>
                        <a:rPr lang="en-US" sz="2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Web browser</a:t>
                      </a:r>
                      <a:r>
                        <a:rPr lang="en-US" sz="1600" baseline="0" dirty="0"/>
                        <a:t> sends analysis requests to </a:t>
                      </a:r>
                      <a:r>
                        <a:rPr lang="en-US" sz="1600" baseline="0" dirty="0" err="1"/>
                        <a:t>ApiServer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4601876"/>
                  </a:ext>
                </a:extLst>
              </a:tr>
              <a:tr h="646922">
                <a:tc>
                  <a:txBody>
                    <a:bodyPr/>
                    <a:lstStyle/>
                    <a:p>
                      <a:r>
                        <a:rPr lang="en-US" sz="2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In</a:t>
                      </a:r>
                      <a:r>
                        <a:rPr lang="en-US" sz="1600" baseline="0" dirty="0"/>
                        <a:t> case of failure Compute Service stores failure information and model that causes failure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4987012"/>
                  </a:ext>
                </a:extLst>
              </a:tr>
              <a:tr h="646922">
                <a:tc>
                  <a:txBody>
                    <a:bodyPr/>
                    <a:lstStyle/>
                    <a:p>
                      <a:r>
                        <a:rPr lang="en-US" sz="2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Web browser sends user</a:t>
                      </a:r>
                      <a:r>
                        <a:rPr lang="en-US" sz="1600" baseline="0" dirty="0"/>
                        <a:t> activity statistics to </a:t>
                      </a:r>
                      <a:r>
                        <a:rPr lang="en-US" sz="1600" baseline="0" dirty="0" err="1"/>
                        <a:t>ApiServer</a:t>
                      </a:r>
                      <a:r>
                        <a:rPr lang="en-US" sz="1600" baseline="0" dirty="0"/>
                        <a:t> when it is being closed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1823120"/>
                  </a:ext>
                </a:extLst>
              </a:tr>
              <a:tr h="646922">
                <a:tc>
                  <a:txBody>
                    <a:bodyPr/>
                    <a:lstStyle/>
                    <a:p>
                      <a:r>
                        <a:rPr lang="en-US" sz="2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err="1"/>
                        <a:t>ApiServer</a:t>
                      </a:r>
                      <a:r>
                        <a:rPr lang="en-US" sz="1600" dirty="0"/>
                        <a:t> updates activity</a:t>
                      </a:r>
                      <a:r>
                        <a:rPr lang="en-US" sz="1600" baseline="0" dirty="0"/>
                        <a:t> statistics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9596275"/>
                  </a:ext>
                </a:extLst>
              </a:tr>
            </a:tbl>
          </a:graphicData>
        </a:graphic>
      </p:graphicFrame>
      <p:sp>
        <p:nvSpPr>
          <p:cNvPr id="60" name="Oval 59"/>
          <p:cNvSpPr/>
          <p:nvPr/>
        </p:nvSpPr>
        <p:spPr>
          <a:xfrm>
            <a:off x="8535815" y="1050328"/>
            <a:ext cx="250361" cy="25036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1" name="Oval 60"/>
          <p:cNvSpPr/>
          <p:nvPr/>
        </p:nvSpPr>
        <p:spPr>
          <a:xfrm>
            <a:off x="7824870" y="2402142"/>
            <a:ext cx="250361" cy="25036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62" name="Oval 61"/>
          <p:cNvSpPr/>
          <p:nvPr/>
        </p:nvSpPr>
        <p:spPr>
          <a:xfrm>
            <a:off x="7821500" y="2796548"/>
            <a:ext cx="250361" cy="25036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65" name="Oval 64"/>
          <p:cNvSpPr/>
          <p:nvPr/>
        </p:nvSpPr>
        <p:spPr>
          <a:xfrm>
            <a:off x="9883789" y="3920746"/>
            <a:ext cx="250361" cy="25036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66" name="Oval 65"/>
          <p:cNvSpPr/>
          <p:nvPr/>
        </p:nvSpPr>
        <p:spPr>
          <a:xfrm>
            <a:off x="9893498" y="4248487"/>
            <a:ext cx="250361" cy="25036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9515" y="5194994"/>
            <a:ext cx="780290" cy="780290"/>
          </a:xfrm>
          <a:prstGeom prst="rect">
            <a:avLst/>
          </a:prstGeom>
        </p:spPr>
      </p:pic>
      <p:sp>
        <p:nvSpPr>
          <p:cNvPr id="48" name="Rectangle: Rounded Corners 21"/>
          <p:cNvSpPr/>
          <p:nvPr/>
        </p:nvSpPr>
        <p:spPr>
          <a:xfrm>
            <a:off x="9059801" y="4691108"/>
            <a:ext cx="1918203" cy="1669675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9059801" y="4706420"/>
            <a:ext cx="1943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CSV or Trace</a:t>
            </a:r>
          </a:p>
        </p:txBody>
      </p:sp>
    </p:spTree>
    <p:extLst>
      <p:ext uri="{BB962C8B-B14F-4D97-AF65-F5344CB8AC3E}">
        <p14:creationId xmlns:p14="http://schemas.microsoft.com/office/powerpoint/2010/main" val="2944384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3060248" y="2106930"/>
            <a:ext cx="8982075" cy="19050"/>
          </a:xfrm>
          <a:prstGeom prst="line">
            <a:avLst/>
          </a:prstGeom>
          <a:ln w="25400">
            <a:solidFill>
              <a:srgbClr val="9696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060248" y="6597221"/>
            <a:ext cx="8982075" cy="19050"/>
          </a:xfrm>
          <a:prstGeom prst="line">
            <a:avLst/>
          </a:prstGeom>
          <a:ln w="25400">
            <a:solidFill>
              <a:srgbClr val="9696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060247" y="1737598"/>
            <a:ext cx="2688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969696"/>
                </a:solidFill>
              </a:rPr>
              <a:t>ENDUSERS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60246" y="6227889"/>
            <a:ext cx="4303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969696"/>
                </a:solidFill>
              </a:rPr>
              <a:t>MICROSOFT AZURE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0844" y="795855"/>
            <a:ext cx="780290" cy="78029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3111" y="725951"/>
            <a:ext cx="915465" cy="91546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1695" y="5206963"/>
            <a:ext cx="780290" cy="78029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5876" y="5196006"/>
            <a:ext cx="780290" cy="78029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0057" y="5196006"/>
            <a:ext cx="780290" cy="780290"/>
          </a:xfrm>
          <a:prstGeom prst="rect">
            <a:avLst/>
          </a:prstGeom>
        </p:spPr>
      </p:pic>
      <p:sp>
        <p:nvSpPr>
          <p:cNvPr id="20" name="Rectangle: Rounded Corners 19"/>
          <p:cNvSpPr/>
          <p:nvPr/>
        </p:nvSpPr>
        <p:spPr>
          <a:xfrm>
            <a:off x="8588309" y="2332580"/>
            <a:ext cx="2674335" cy="1512277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Rectangle: Rounded Corners 20"/>
          <p:cNvSpPr/>
          <p:nvPr/>
        </p:nvSpPr>
        <p:spPr>
          <a:xfrm>
            <a:off x="3987362" y="2279299"/>
            <a:ext cx="2674335" cy="1512277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Rectangle: Rounded Corners 21"/>
          <p:cNvSpPr/>
          <p:nvPr/>
        </p:nvSpPr>
        <p:spPr>
          <a:xfrm>
            <a:off x="8071861" y="4706623"/>
            <a:ext cx="3727353" cy="1669675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333197" y="2279299"/>
            <a:ext cx="1812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Bma.client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567680" y="2324820"/>
            <a:ext cx="2723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ApiServer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535816" y="4691108"/>
            <a:ext cx="2971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Storage account (Azure)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968155" y="3431768"/>
            <a:ext cx="2682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Web App in App Service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611612" y="3479060"/>
            <a:ext cx="2663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API App in App Service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369590" y="5876489"/>
            <a:ext cx="1096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Activity table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9411569" y="5877553"/>
            <a:ext cx="1096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Failures</a:t>
            </a:r>
          </a:p>
          <a:p>
            <a:pPr algn="ctr"/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table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0471833" y="5887162"/>
            <a:ext cx="11976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Blobs with failed models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284679" y="288877"/>
            <a:ext cx="1712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Scientist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723684" y="289576"/>
            <a:ext cx="1712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Web browser</a:t>
            </a: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08700" y="771427"/>
            <a:ext cx="824040" cy="82404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8922164" y="177025"/>
            <a:ext cx="1712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Browser local storage</a:t>
            </a:r>
          </a:p>
        </p:txBody>
      </p:sp>
      <p:cxnSp>
        <p:nvCxnSpPr>
          <p:cNvPr id="36" name="Connector: Elbow 35"/>
          <p:cNvCxnSpPr>
            <a:stCxn id="15" idx="3"/>
            <a:endCxn id="16" idx="1"/>
          </p:cNvCxnSpPr>
          <p:nvPr/>
        </p:nvCxnSpPr>
        <p:spPr>
          <a:xfrm flipV="1">
            <a:off x="5531134" y="1183684"/>
            <a:ext cx="1691976" cy="2317"/>
          </a:xfrm>
          <a:prstGeom prst="bentConnector3">
            <a:avLst/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/>
          <p:cNvCxnSpPr>
            <a:stCxn id="16" idx="3"/>
            <a:endCxn id="33" idx="1"/>
          </p:cNvCxnSpPr>
          <p:nvPr/>
        </p:nvCxnSpPr>
        <p:spPr>
          <a:xfrm flipV="1">
            <a:off x="8138576" y="1183447"/>
            <a:ext cx="1270125" cy="236"/>
          </a:xfrm>
          <a:prstGeom prst="bentConnector3">
            <a:avLst/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/>
          <p:cNvCxnSpPr/>
          <p:nvPr/>
        </p:nvCxnSpPr>
        <p:spPr>
          <a:xfrm rot="5400000">
            <a:off x="6268718" y="2121892"/>
            <a:ext cx="1573879" cy="805292"/>
          </a:xfrm>
          <a:prstGeom prst="bentConnector2">
            <a:avLst/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/>
          <p:cNvCxnSpPr/>
          <p:nvPr/>
        </p:nvCxnSpPr>
        <p:spPr>
          <a:xfrm rot="16200000" flipH="1">
            <a:off x="7496933" y="2213229"/>
            <a:ext cx="1545862" cy="644030"/>
          </a:xfrm>
          <a:prstGeom prst="bentConnector2">
            <a:avLst/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/>
          <p:cNvCxnSpPr>
            <a:stCxn id="27" idx="2"/>
            <a:endCxn id="25" idx="0"/>
          </p:cNvCxnSpPr>
          <p:nvPr/>
        </p:nvCxnSpPr>
        <p:spPr>
          <a:xfrm rot="16200000" flipH="1">
            <a:off x="9561089" y="4230470"/>
            <a:ext cx="842716" cy="78559"/>
          </a:xfrm>
          <a:prstGeom prst="bentConnector3">
            <a:avLst>
              <a:gd name="adj1" fmla="val 50000"/>
            </a:avLst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6001580" y="1064703"/>
            <a:ext cx="250361" cy="25036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6" name="Oval 55"/>
          <p:cNvSpPr/>
          <p:nvPr/>
        </p:nvSpPr>
        <p:spPr>
          <a:xfrm>
            <a:off x="6363260" y="1064703"/>
            <a:ext cx="250361" cy="25036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7" name="Oval 56"/>
          <p:cNvSpPr/>
          <p:nvPr/>
        </p:nvSpPr>
        <p:spPr>
          <a:xfrm>
            <a:off x="7341809" y="2512262"/>
            <a:ext cx="250361" cy="25036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graphicFrame>
        <p:nvGraphicFramePr>
          <p:cNvPr id="58" name="Table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6648398"/>
              </p:ext>
            </p:extLst>
          </p:nvPr>
        </p:nvGraphicFramePr>
        <p:xfrm>
          <a:off x="169510" y="144365"/>
          <a:ext cx="2782230" cy="65432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5130">
                  <a:extLst>
                    <a:ext uri="{9D8B030D-6E8A-4147-A177-3AD203B41FA5}">
                      <a16:colId xmlns:a16="http://schemas.microsoft.com/office/drawing/2014/main" val="1606733640"/>
                    </a:ext>
                  </a:extLst>
                </a:gridCol>
                <a:gridCol w="2377100">
                  <a:extLst>
                    <a:ext uri="{9D8B030D-6E8A-4147-A177-3AD203B41FA5}">
                      <a16:colId xmlns:a16="http://schemas.microsoft.com/office/drawing/2014/main" val="1921626851"/>
                    </a:ext>
                  </a:extLst>
                </a:gridCol>
              </a:tblGrid>
              <a:tr h="646922"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User navigates</a:t>
                      </a:r>
                      <a:r>
                        <a:rPr lang="en-US" sz="1600" baseline="0" dirty="0"/>
                        <a:t> to BMA web page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424720"/>
                  </a:ext>
                </a:extLst>
              </a:tr>
              <a:tr h="646922"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Web browser loads tool’s contents</a:t>
                      </a:r>
                      <a:r>
                        <a:rPr lang="en-US" sz="1600" baseline="0" dirty="0"/>
                        <a:t> and code from BMA client web app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1237459"/>
                  </a:ext>
                </a:extLst>
              </a:tr>
              <a:tr h="646922">
                <a:tc>
                  <a:txBody>
                    <a:bodyPr/>
                    <a:lstStyle/>
                    <a:p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User works</a:t>
                      </a:r>
                      <a:r>
                        <a:rPr lang="en-US" sz="1600" baseline="0" dirty="0"/>
                        <a:t> with BMA tool in the web browser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310474"/>
                  </a:ext>
                </a:extLst>
              </a:tr>
              <a:tr h="646922">
                <a:tc>
                  <a:txBody>
                    <a:bodyPr/>
                    <a:lstStyle/>
                    <a:p>
                      <a:r>
                        <a:rPr lang="en-US" sz="2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Web browser loads/saves</a:t>
                      </a:r>
                      <a:r>
                        <a:rPr lang="en-US" sz="1600" baseline="0" dirty="0"/>
                        <a:t> model from its local storage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9379618"/>
                  </a:ext>
                </a:extLst>
              </a:tr>
              <a:tr h="646922">
                <a:tc>
                  <a:txBody>
                    <a:bodyPr/>
                    <a:lstStyle/>
                    <a:p>
                      <a:r>
                        <a:rPr lang="en-US" sz="2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Web browser</a:t>
                      </a:r>
                      <a:r>
                        <a:rPr lang="en-US" sz="1600" baseline="0" dirty="0"/>
                        <a:t> sends analysis requests to </a:t>
                      </a:r>
                      <a:r>
                        <a:rPr lang="en-US" sz="1600" baseline="0" dirty="0" err="1"/>
                        <a:t>ApiServer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4601876"/>
                  </a:ext>
                </a:extLst>
              </a:tr>
              <a:tr h="646922">
                <a:tc>
                  <a:txBody>
                    <a:bodyPr/>
                    <a:lstStyle/>
                    <a:p>
                      <a:r>
                        <a:rPr lang="en-US" sz="2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In</a:t>
                      </a:r>
                      <a:r>
                        <a:rPr lang="en-US" sz="1600" baseline="0" dirty="0"/>
                        <a:t> case of failure </a:t>
                      </a:r>
                      <a:r>
                        <a:rPr lang="en-US" sz="1600" baseline="0" dirty="0" err="1"/>
                        <a:t>ApiServer</a:t>
                      </a:r>
                      <a:r>
                        <a:rPr lang="en-US" sz="1600" baseline="0" dirty="0"/>
                        <a:t> stores failure information and model that causes failure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4987012"/>
                  </a:ext>
                </a:extLst>
              </a:tr>
              <a:tr h="646922">
                <a:tc>
                  <a:txBody>
                    <a:bodyPr/>
                    <a:lstStyle/>
                    <a:p>
                      <a:r>
                        <a:rPr lang="en-US" sz="2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Web browser sends user</a:t>
                      </a:r>
                      <a:r>
                        <a:rPr lang="en-US" sz="1600" baseline="0" dirty="0"/>
                        <a:t> activity statistics to </a:t>
                      </a:r>
                      <a:r>
                        <a:rPr lang="en-US" sz="1600" baseline="0" dirty="0" err="1"/>
                        <a:t>ApiServer</a:t>
                      </a:r>
                      <a:r>
                        <a:rPr lang="en-US" sz="1600" baseline="0" dirty="0"/>
                        <a:t> when it is being closed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1823120"/>
                  </a:ext>
                </a:extLst>
              </a:tr>
              <a:tr h="646922">
                <a:tc>
                  <a:txBody>
                    <a:bodyPr/>
                    <a:lstStyle/>
                    <a:p>
                      <a:r>
                        <a:rPr lang="en-US" sz="2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err="1"/>
                        <a:t>ApiServer</a:t>
                      </a:r>
                      <a:r>
                        <a:rPr lang="en-US" sz="1600" baseline="0" dirty="0"/>
                        <a:t> </a:t>
                      </a:r>
                      <a:r>
                        <a:rPr lang="en-US" sz="1600" dirty="0"/>
                        <a:t>updates activity</a:t>
                      </a:r>
                      <a:r>
                        <a:rPr lang="en-US" sz="1600" baseline="0" dirty="0"/>
                        <a:t> statistics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9596275"/>
                  </a:ext>
                </a:extLst>
              </a:tr>
            </a:tbl>
          </a:graphicData>
        </a:graphic>
      </p:graphicFrame>
      <p:sp>
        <p:nvSpPr>
          <p:cNvPr id="60" name="Oval 59"/>
          <p:cNvSpPr/>
          <p:nvPr/>
        </p:nvSpPr>
        <p:spPr>
          <a:xfrm>
            <a:off x="8535815" y="1050328"/>
            <a:ext cx="250361" cy="25036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1" name="Oval 60"/>
          <p:cNvSpPr/>
          <p:nvPr/>
        </p:nvSpPr>
        <p:spPr>
          <a:xfrm>
            <a:off x="7824870" y="2402142"/>
            <a:ext cx="250361" cy="25036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62" name="Oval 61"/>
          <p:cNvSpPr/>
          <p:nvPr/>
        </p:nvSpPr>
        <p:spPr>
          <a:xfrm>
            <a:off x="7821500" y="2796548"/>
            <a:ext cx="250361" cy="25036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65" name="Oval 64"/>
          <p:cNvSpPr/>
          <p:nvPr/>
        </p:nvSpPr>
        <p:spPr>
          <a:xfrm>
            <a:off x="9883789" y="3920746"/>
            <a:ext cx="250361" cy="25036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66" name="Oval 65"/>
          <p:cNvSpPr/>
          <p:nvPr/>
        </p:nvSpPr>
        <p:spPr>
          <a:xfrm>
            <a:off x="9893498" y="4248487"/>
            <a:ext cx="250361" cy="25036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pic>
        <p:nvPicPr>
          <p:cNvPr id="1026" name="Picture 2" descr="Image result for microsoft azure cloud api app icon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1729" y="2724464"/>
            <a:ext cx="720512" cy="72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irtual Machines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7306" y="2677435"/>
            <a:ext cx="713069" cy="713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1896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58588" y="2158689"/>
            <a:ext cx="11147403" cy="23642"/>
          </a:xfrm>
          <a:prstGeom prst="line">
            <a:avLst/>
          </a:prstGeom>
          <a:ln w="25400">
            <a:solidFill>
              <a:srgbClr val="9696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58588" y="6648980"/>
            <a:ext cx="11294106" cy="23954"/>
          </a:xfrm>
          <a:prstGeom prst="line">
            <a:avLst/>
          </a:prstGeom>
          <a:ln w="25400">
            <a:solidFill>
              <a:srgbClr val="9696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58587" y="1789357"/>
            <a:ext cx="2688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969696"/>
                </a:solidFill>
              </a:rPr>
              <a:t>ENDUSERS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8587" y="6279648"/>
            <a:ext cx="2688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969696"/>
                </a:solidFill>
              </a:rPr>
              <a:t>MICROSOFT AZURE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300" y="2654488"/>
            <a:ext cx="967138" cy="96713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0247" y="2707768"/>
            <a:ext cx="967138" cy="96713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184" y="847614"/>
            <a:ext cx="780290" cy="78029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451" y="777710"/>
            <a:ext cx="915465" cy="91546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2615" y="5112070"/>
            <a:ext cx="780290" cy="78029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7016" y="5101113"/>
            <a:ext cx="780290" cy="78029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1417" y="5101113"/>
            <a:ext cx="780290" cy="780290"/>
          </a:xfrm>
          <a:prstGeom prst="rect">
            <a:avLst/>
          </a:prstGeom>
        </p:spPr>
      </p:pic>
      <p:sp>
        <p:nvSpPr>
          <p:cNvPr id="20" name="Rectangle: Rounded Corners 19"/>
          <p:cNvSpPr/>
          <p:nvPr/>
        </p:nvSpPr>
        <p:spPr>
          <a:xfrm>
            <a:off x="6086649" y="2384339"/>
            <a:ext cx="2674335" cy="1512277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Rectangle: Rounded Corners 20"/>
          <p:cNvSpPr/>
          <p:nvPr/>
        </p:nvSpPr>
        <p:spPr>
          <a:xfrm>
            <a:off x="1485702" y="2331058"/>
            <a:ext cx="2674335" cy="1512277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Rectangle: Rounded Corners 21"/>
          <p:cNvSpPr/>
          <p:nvPr/>
        </p:nvSpPr>
        <p:spPr>
          <a:xfrm>
            <a:off x="5570201" y="4611730"/>
            <a:ext cx="6135790" cy="1868821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831537" y="2331058"/>
            <a:ext cx="1812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Bma.client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066020" y="2376579"/>
            <a:ext cx="2723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ApiServer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034156" y="4596215"/>
            <a:ext cx="2971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Storage account (Azure)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647646" y="3483527"/>
            <a:ext cx="2294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Web Application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420504" y="3530819"/>
            <a:ext cx="2193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Web API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600510" y="5781596"/>
            <a:ext cx="1096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Activity table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452709" y="5782660"/>
            <a:ext cx="1096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Failures</a:t>
            </a:r>
          </a:p>
          <a:p>
            <a:pPr algn="ctr"/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table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323193" y="5792269"/>
            <a:ext cx="11976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Blobs with failed models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783019" y="340636"/>
            <a:ext cx="1712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Scientist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222024" y="341335"/>
            <a:ext cx="1712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Web browser</a:t>
            </a: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07040" y="823186"/>
            <a:ext cx="824040" cy="82404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6420504" y="228784"/>
            <a:ext cx="1712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Browser local storage</a:t>
            </a:r>
          </a:p>
        </p:txBody>
      </p:sp>
      <p:cxnSp>
        <p:nvCxnSpPr>
          <p:cNvPr id="36" name="Connector: Elbow 35"/>
          <p:cNvCxnSpPr>
            <a:stCxn id="15" idx="3"/>
            <a:endCxn id="16" idx="1"/>
          </p:cNvCxnSpPr>
          <p:nvPr/>
        </p:nvCxnSpPr>
        <p:spPr>
          <a:xfrm flipV="1">
            <a:off x="3029474" y="1235443"/>
            <a:ext cx="1691976" cy="2317"/>
          </a:xfrm>
          <a:prstGeom prst="bentConnector3">
            <a:avLst/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/>
          <p:cNvCxnSpPr>
            <a:stCxn id="16" idx="3"/>
            <a:endCxn id="33" idx="1"/>
          </p:cNvCxnSpPr>
          <p:nvPr/>
        </p:nvCxnSpPr>
        <p:spPr>
          <a:xfrm flipV="1">
            <a:off x="5636916" y="1235206"/>
            <a:ext cx="1270125" cy="236"/>
          </a:xfrm>
          <a:prstGeom prst="bentConnector3">
            <a:avLst/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/>
          <p:cNvCxnSpPr/>
          <p:nvPr/>
        </p:nvCxnSpPr>
        <p:spPr>
          <a:xfrm rot="5400000">
            <a:off x="3775742" y="2173651"/>
            <a:ext cx="1573879" cy="805292"/>
          </a:xfrm>
          <a:prstGeom prst="bentConnector2">
            <a:avLst/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/>
          <p:cNvCxnSpPr/>
          <p:nvPr/>
        </p:nvCxnSpPr>
        <p:spPr>
          <a:xfrm rot="16200000" flipH="1">
            <a:off x="4995273" y="2264988"/>
            <a:ext cx="1545862" cy="644030"/>
          </a:xfrm>
          <a:prstGeom prst="bentConnector2">
            <a:avLst/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/>
          <p:cNvCxnSpPr>
            <a:stCxn id="27" idx="2"/>
            <a:endCxn id="25" idx="0"/>
          </p:cNvCxnSpPr>
          <p:nvPr/>
        </p:nvCxnSpPr>
        <p:spPr>
          <a:xfrm rot="16200000" flipH="1">
            <a:off x="7170623" y="4246771"/>
            <a:ext cx="696064" cy="2824"/>
          </a:xfrm>
          <a:prstGeom prst="bentConnector3">
            <a:avLst>
              <a:gd name="adj1" fmla="val 50000"/>
            </a:avLst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: Rounded Corners 19"/>
          <p:cNvSpPr/>
          <p:nvPr/>
        </p:nvSpPr>
        <p:spPr>
          <a:xfrm>
            <a:off x="9003153" y="2410205"/>
            <a:ext cx="2674335" cy="1512277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8982524" y="2402445"/>
            <a:ext cx="2723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LTL Check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9337008" y="3556685"/>
            <a:ext cx="2193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Worker Role</a:t>
            </a:r>
          </a:p>
        </p:txBody>
      </p:sp>
      <p:pic>
        <p:nvPicPr>
          <p:cNvPr id="2050" name="Picture 2" descr="Virtual Machines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9224" y="2813690"/>
            <a:ext cx="763396" cy="763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4" name="Connector: Elbow 50"/>
          <p:cNvCxnSpPr>
            <a:stCxn id="53" idx="2"/>
          </p:cNvCxnSpPr>
          <p:nvPr/>
        </p:nvCxnSpPr>
        <p:spPr>
          <a:xfrm rot="5400000">
            <a:off x="10096442" y="4258912"/>
            <a:ext cx="670200" cy="4411"/>
          </a:xfrm>
          <a:prstGeom prst="bentConnector3">
            <a:avLst>
              <a:gd name="adj1" fmla="val 50000"/>
            </a:avLst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5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3273" y="5103716"/>
            <a:ext cx="780290" cy="780290"/>
          </a:xfrm>
          <a:prstGeom prst="rect">
            <a:avLst/>
          </a:prstGeom>
        </p:spPr>
      </p:pic>
      <p:sp>
        <p:nvSpPr>
          <p:cNvPr id="63" name="TextBox 62"/>
          <p:cNvSpPr txBox="1"/>
          <p:nvPr/>
        </p:nvSpPr>
        <p:spPr>
          <a:xfrm>
            <a:off x="8871168" y="5773242"/>
            <a:ext cx="1096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Jobs </a:t>
            </a:r>
          </a:p>
          <a:p>
            <a:pPr algn="ctr"/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table</a:t>
            </a:r>
          </a:p>
        </p:txBody>
      </p:sp>
      <p:pic>
        <p:nvPicPr>
          <p:cNvPr id="64" name="Picture 6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8422" y="5101008"/>
            <a:ext cx="780290" cy="780290"/>
          </a:xfrm>
          <a:prstGeom prst="rect">
            <a:avLst/>
          </a:prstGeom>
        </p:spPr>
      </p:pic>
      <p:sp>
        <p:nvSpPr>
          <p:cNvPr id="67" name="TextBox 66"/>
          <p:cNvSpPr txBox="1"/>
          <p:nvPr/>
        </p:nvSpPr>
        <p:spPr>
          <a:xfrm>
            <a:off x="9770198" y="5792164"/>
            <a:ext cx="119761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Blobs with tasks and results</a:t>
            </a:r>
          </a:p>
        </p:txBody>
      </p:sp>
      <p:pic>
        <p:nvPicPr>
          <p:cNvPr id="2056" name="Picture 8" descr="https://media.licdn.com/mpr/mpr/shrinknp_400_400/AAEAAQAAAAAAAAOvAAAAJDMyMjQwMzZjLTRkYmYtNGRiMS05NjczLWE0YWFjMzkyNWM1NQ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2861" y="5102578"/>
            <a:ext cx="788659" cy="788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TextBox 67"/>
          <p:cNvSpPr txBox="1"/>
          <p:nvPr/>
        </p:nvSpPr>
        <p:spPr>
          <a:xfrm>
            <a:off x="10662834" y="5805074"/>
            <a:ext cx="1096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Scheduling</a:t>
            </a:r>
          </a:p>
          <a:p>
            <a:pPr algn="ctr"/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queues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6417018"/>
              </p:ext>
            </p:extLst>
          </p:nvPr>
        </p:nvGraphicFramePr>
        <p:xfrm>
          <a:off x="9317597" y="241540"/>
          <a:ext cx="2782230" cy="90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5130">
                  <a:extLst>
                    <a:ext uri="{9D8B030D-6E8A-4147-A177-3AD203B41FA5}">
                      <a16:colId xmlns:a16="http://schemas.microsoft.com/office/drawing/2014/main" val="3294309951"/>
                    </a:ext>
                  </a:extLst>
                </a:gridCol>
                <a:gridCol w="2377100">
                  <a:extLst>
                    <a:ext uri="{9D8B030D-6E8A-4147-A177-3AD203B41FA5}">
                      <a16:colId xmlns:a16="http://schemas.microsoft.com/office/drawing/2014/main" val="1937515525"/>
                    </a:ext>
                  </a:extLst>
                </a:gridCol>
              </a:tblGrid>
              <a:tr h="90000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Enabled</a:t>
                      </a:r>
                      <a:r>
                        <a:rPr lang="en-US" sz="1600" baseline="0" dirty="0"/>
                        <a:t> long-running LTL analysis</a:t>
                      </a:r>
                      <a:endParaRPr lang="en-US" sz="1600" dirty="0"/>
                    </a:p>
                    <a:p>
                      <a:r>
                        <a:rPr lang="en-US" sz="1600" b="0" dirty="0"/>
                        <a:t>/</a:t>
                      </a:r>
                      <a:r>
                        <a:rPr lang="en-US" sz="1600" b="0" dirty="0" err="1"/>
                        <a:t>sln</a:t>
                      </a:r>
                      <a:r>
                        <a:rPr lang="en-US" sz="1600" b="0" dirty="0"/>
                        <a:t>/</a:t>
                      </a:r>
                      <a:r>
                        <a:rPr lang="en-US" sz="1600" b="0" dirty="0" err="1"/>
                        <a:t>bmaclient-lra</a:t>
                      </a:r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60210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853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222</TotalTime>
  <Words>276</Words>
  <Application>Microsoft Office PowerPoint</Application>
  <PresentationFormat>Widescreen</PresentationFormat>
  <Paragraphs>95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Segoe UI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Сергей Березин</dc:creator>
  <cp:lastModifiedBy>Dmitry Voitsekhovskiy (Business Guest)</cp:lastModifiedBy>
  <cp:revision>31</cp:revision>
  <dcterms:created xsi:type="dcterms:W3CDTF">2016-08-10T05:31:44Z</dcterms:created>
  <dcterms:modified xsi:type="dcterms:W3CDTF">2016-12-28T13:47:40Z</dcterms:modified>
</cp:coreProperties>
</file>