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56" r:id="rId3"/>
    <p:sldId id="265" r:id="rId4"/>
    <p:sldId id="276" r:id="rId5"/>
    <p:sldId id="267" r:id="rId6"/>
    <p:sldId id="278" r:id="rId7"/>
    <p:sldId id="279" r:id="rId8"/>
    <p:sldId id="280" r:id="rId9"/>
    <p:sldId id="281" r:id="rId10"/>
    <p:sldId id="282" r:id="rId11"/>
    <p:sldId id="284" r:id="rId12"/>
    <p:sldId id="287" r:id="rId13"/>
    <p:sldId id="285" r:id="rId14"/>
    <p:sldId id="286" r:id="rId15"/>
    <p:sldId id="288" r:id="rId16"/>
    <p:sldId id="289" r:id="rId17"/>
    <p:sldId id="283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8" autoAdjust="0"/>
    <p:restoredTop sz="90276" autoAdjust="0"/>
  </p:normalViewPr>
  <p:slideViewPr>
    <p:cSldViewPr>
      <p:cViewPr varScale="1">
        <p:scale>
          <a:sx n="110" d="100"/>
          <a:sy n="110" d="100"/>
        </p:scale>
        <p:origin x="-139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F487D7-7DAA-6B4D-AA43-F5F1D0BE958E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8C859136-78E5-C14C-BDF8-C2533F70F41F}">
      <dgm:prSet phldrT="[文本]"/>
      <dgm:spPr/>
      <dgm:t>
        <a:bodyPr/>
        <a:lstStyle/>
        <a:p>
          <a:r>
            <a:rPr lang="en-US" altLang="zh-CN" dirty="0" err="1" smtClean="0"/>
            <a:t>Bootloader</a:t>
          </a:r>
          <a:r>
            <a:rPr lang="zh-CN" altLang="en-US" dirty="0" smtClean="0"/>
            <a:t>汇编代码</a:t>
          </a:r>
          <a:endParaRPr lang="zh-CN" altLang="en-US" dirty="0"/>
        </a:p>
      </dgm:t>
    </dgm:pt>
    <dgm:pt modelId="{6E48DD8D-58BE-D54D-A1DD-2498D2234E3A}" type="parTrans" cxnId="{B84AFF2F-C72E-654D-83FF-00B1AB33A0F6}">
      <dgm:prSet/>
      <dgm:spPr/>
      <dgm:t>
        <a:bodyPr/>
        <a:lstStyle/>
        <a:p>
          <a:endParaRPr lang="zh-CN" altLang="en-US"/>
        </a:p>
      </dgm:t>
    </dgm:pt>
    <dgm:pt modelId="{63E90F60-761B-EC4F-BE20-D8D11DC2E7DA}" type="sibTrans" cxnId="{B84AFF2F-C72E-654D-83FF-00B1AB33A0F6}">
      <dgm:prSet/>
      <dgm:spPr/>
      <dgm:t>
        <a:bodyPr/>
        <a:lstStyle/>
        <a:p>
          <a:endParaRPr lang="zh-CN" altLang="en-US"/>
        </a:p>
      </dgm:t>
    </dgm:pt>
    <dgm:pt modelId="{77982490-1EBA-8A48-A51E-ED6BEC169D3C}">
      <dgm:prSet phldrT="[文本]"/>
      <dgm:spPr/>
      <dgm:t>
        <a:bodyPr/>
        <a:lstStyle/>
        <a:p>
          <a:r>
            <a:rPr lang="en-US" altLang="zh-CN" dirty="0" smtClean="0"/>
            <a:t>MIPS32</a:t>
          </a:r>
          <a:r>
            <a:rPr lang="zh-CN" altLang="en-US" dirty="0" smtClean="0"/>
            <a:t>   机器指令</a:t>
          </a:r>
          <a:endParaRPr lang="zh-CN" altLang="en-US" dirty="0"/>
        </a:p>
      </dgm:t>
    </dgm:pt>
    <dgm:pt modelId="{04DBF49A-298D-4249-85A0-46ACFF0B74C1}" type="parTrans" cxnId="{74E4691F-C5B6-9B45-B649-7F609EDC4301}">
      <dgm:prSet/>
      <dgm:spPr/>
      <dgm:t>
        <a:bodyPr/>
        <a:lstStyle/>
        <a:p>
          <a:endParaRPr lang="zh-CN" altLang="en-US"/>
        </a:p>
      </dgm:t>
    </dgm:pt>
    <dgm:pt modelId="{D0F0CACC-6277-594E-8FD9-AA55C9F12098}" type="sibTrans" cxnId="{74E4691F-C5B6-9B45-B649-7F609EDC4301}">
      <dgm:prSet/>
      <dgm:spPr/>
      <dgm:t>
        <a:bodyPr/>
        <a:lstStyle/>
        <a:p>
          <a:endParaRPr lang="zh-CN" altLang="en-US"/>
        </a:p>
      </dgm:t>
    </dgm:pt>
    <dgm:pt modelId="{A426AA49-3245-EB4D-8ABE-24899A22BC7E}">
      <dgm:prSet phldrT="[文本]"/>
      <dgm:spPr/>
      <dgm:t>
        <a:bodyPr/>
        <a:lstStyle/>
        <a:p>
          <a:r>
            <a:rPr lang="en-US" altLang="zh-CN" dirty="0" smtClean="0"/>
            <a:t>VHDL</a:t>
          </a:r>
          <a:endParaRPr lang="zh-CN" altLang="en-US" dirty="0"/>
        </a:p>
      </dgm:t>
    </dgm:pt>
    <dgm:pt modelId="{D7DD4F95-0477-D646-A482-A98F1E2006E9}" type="parTrans" cxnId="{BC35E839-0AE7-3740-9E53-02ABBC5E8E32}">
      <dgm:prSet/>
      <dgm:spPr/>
      <dgm:t>
        <a:bodyPr/>
        <a:lstStyle/>
        <a:p>
          <a:endParaRPr lang="zh-CN" altLang="en-US"/>
        </a:p>
      </dgm:t>
    </dgm:pt>
    <dgm:pt modelId="{18E57317-FBFB-3D4D-81D2-D7F02AA2DD11}" type="sibTrans" cxnId="{BC35E839-0AE7-3740-9E53-02ABBC5E8E32}">
      <dgm:prSet/>
      <dgm:spPr/>
      <dgm:t>
        <a:bodyPr/>
        <a:lstStyle/>
        <a:p>
          <a:endParaRPr lang="zh-CN" altLang="en-US"/>
        </a:p>
      </dgm:t>
    </dgm:pt>
    <dgm:pt modelId="{77C7BB36-FBA8-8945-8815-3E4C94BCDB58}">
      <dgm:prSet/>
      <dgm:spPr/>
      <dgm:t>
        <a:bodyPr/>
        <a:lstStyle/>
        <a:p>
          <a:r>
            <a:rPr lang="zh-CN" altLang="en-US" dirty="0" smtClean="0"/>
            <a:t>片上</a:t>
          </a:r>
          <a:r>
            <a:rPr lang="en-US" altLang="zh-CN" dirty="0" smtClean="0"/>
            <a:t>ROM</a:t>
          </a:r>
          <a:endParaRPr lang="zh-CN" altLang="en-US" dirty="0"/>
        </a:p>
      </dgm:t>
    </dgm:pt>
    <dgm:pt modelId="{2FD74970-8E02-8C40-8B7A-40082EE79AEA}" type="parTrans" cxnId="{6C541BD8-6C09-7444-A23D-B39F73927454}">
      <dgm:prSet/>
      <dgm:spPr/>
      <dgm:t>
        <a:bodyPr/>
        <a:lstStyle/>
        <a:p>
          <a:endParaRPr lang="zh-CN" altLang="en-US"/>
        </a:p>
      </dgm:t>
    </dgm:pt>
    <dgm:pt modelId="{9AA24DDA-03ED-DF4C-A226-070661E5B544}" type="sibTrans" cxnId="{6C541BD8-6C09-7444-A23D-B39F73927454}">
      <dgm:prSet/>
      <dgm:spPr/>
      <dgm:t>
        <a:bodyPr/>
        <a:lstStyle/>
        <a:p>
          <a:endParaRPr lang="zh-CN" altLang="en-US"/>
        </a:p>
      </dgm:t>
    </dgm:pt>
    <dgm:pt modelId="{99DC242F-1B71-894A-9894-2065995C5BEE}" type="pres">
      <dgm:prSet presAssocID="{24F487D7-7DAA-6B4D-AA43-F5F1D0BE958E}" presName="Name0" presStyleCnt="0">
        <dgm:presLayoutVars>
          <dgm:dir/>
          <dgm:resizeHandles val="exact"/>
        </dgm:presLayoutVars>
      </dgm:prSet>
      <dgm:spPr/>
    </dgm:pt>
    <dgm:pt modelId="{8629035E-4DB3-3F46-9FA7-286D92D34A7E}" type="pres">
      <dgm:prSet presAssocID="{8C859136-78E5-C14C-BDF8-C2533F70F41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2F6B1A-3EDA-374B-88F5-6FDCA0122E04}" type="pres">
      <dgm:prSet presAssocID="{63E90F60-761B-EC4F-BE20-D8D11DC2E7DA}" presName="sibTrans" presStyleLbl="sibTrans2D1" presStyleIdx="0" presStyleCnt="3"/>
      <dgm:spPr/>
    </dgm:pt>
    <dgm:pt modelId="{FF970BA9-F4A9-C94F-AE04-2E6D073151D6}" type="pres">
      <dgm:prSet presAssocID="{63E90F60-761B-EC4F-BE20-D8D11DC2E7DA}" presName="connectorText" presStyleLbl="sibTrans2D1" presStyleIdx="0" presStyleCnt="3"/>
      <dgm:spPr/>
    </dgm:pt>
    <dgm:pt modelId="{CFCBB68B-DB3F-F749-934D-C30F5DD12151}" type="pres">
      <dgm:prSet presAssocID="{77982490-1EBA-8A48-A51E-ED6BEC169D3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CE1FB3-864D-7B4A-97EC-DF88F8FA59A6}" type="pres">
      <dgm:prSet presAssocID="{D0F0CACC-6277-594E-8FD9-AA55C9F12098}" presName="sibTrans" presStyleLbl="sibTrans2D1" presStyleIdx="1" presStyleCnt="3"/>
      <dgm:spPr/>
    </dgm:pt>
    <dgm:pt modelId="{FFC535F9-05E3-6D46-89E6-B0955B351EFD}" type="pres">
      <dgm:prSet presAssocID="{D0F0CACC-6277-594E-8FD9-AA55C9F12098}" presName="connectorText" presStyleLbl="sibTrans2D1" presStyleIdx="1" presStyleCnt="3"/>
      <dgm:spPr/>
    </dgm:pt>
    <dgm:pt modelId="{3BF9EE2B-C5E7-0044-806A-018F73C8B6B3}" type="pres">
      <dgm:prSet presAssocID="{A426AA49-3245-EB4D-8ABE-24899A22BC7E}" presName="node" presStyleLbl="node1" presStyleIdx="2" presStyleCnt="4">
        <dgm:presLayoutVars>
          <dgm:bulletEnabled val="1"/>
        </dgm:presLayoutVars>
      </dgm:prSet>
      <dgm:spPr/>
    </dgm:pt>
    <dgm:pt modelId="{1C5F183E-C589-8E45-B29A-14DD43CCEB72}" type="pres">
      <dgm:prSet presAssocID="{18E57317-FBFB-3D4D-81D2-D7F02AA2DD11}" presName="sibTrans" presStyleLbl="sibTrans2D1" presStyleIdx="2" presStyleCnt="3"/>
      <dgm:spPr/>
    </dgm:pt>
    <dgm:pt modelId="{736F8578-1680-4D4A-9213-A74F07CAE804}" type="pres">
      <dgm:prSet presAssocID="{18E57317-FBFB-3D4D-81D2-D7F02AA2DD11}" presName="connectorText" presStyleLbl="sibTrans2D1" presStyleIdx="2" presStyleCnt="3"/>
      <dgm:spPr/>
    </dgm:pt>
    <dgm:pt modelId="{927E0DFF-8E91-6B4D-8EC9-6F1E5D0D405F}" type="pres">
      <dgm:prSet presAssocID="{77C7BB36-FBA8-8945-8815-3E4C94BCDB5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FCE77DA-171C-C84A-9AC1-3770791B55C3}" type="presOf" srcId="{18E57317-FBFB-3D4D-81D2-D7F02AA2DD11}" destId="{1C5F183E-C589-8E45-B29A-14DD43CCEB72}" srcOrd="0" destOrd="0" presId="urn:microsoft.com/office/officeart/2005/8/layout/process1"/>
    <dgm:cxn modelId="{0FB4BA20-3C01-A94F-A68D-44ACC3819A47}" type="presOf" srcId="{63E90F60-761B-EC4F-BE20-D8D11DC2E7DA}" destId="{3B2F6B1A-3EDA-374B-88F5-6FDCA0122E04}" srcOrd="0" destOrd="0" presId="urn:microsoft.com/office/officeart/2005/8/layout/process1"/>
    <dgm:cxn modelId="{B0DF914E-59B9-6A41-83D0-8575B513F85A}" type="presOf" srcId="{A426AA49-3245-EB4D-8ABE-24899A22BC7E}" destId="{3BF9EE2B-C5E7-0044-806A-018F73C8B6B3}" srcOrd="0" destOrd="0" presId="urn:microsoft.com/office/officeart/2005/8/layout/process1"/>
    <dgm:cxn modelId="{5677F675-CF09-F540-8AD0-6F89A69C9EB6}" type="presOf" srcId="{D0F0CACC-6277-594E-8FD9-AA55C9F12098}" destId="{FFC535F9-05E3-6D46-89E6-B0955B351EFD}" srcOrd="1" destOrd="0" presId="urn:microsoft.com/office/officeart/2005/8/layout/process1"/>
    <dgm:cxn modelId="{2C5984EC-2667-7945-86ED-7D721CCA1859}" type="presOf" srcId="{24F487D7-7DAA-6B4D-AA43-F5F1D0BE958E}" destId="{99DC242F-1B71-894A-9894-2065995C5BEE}" srcOrd="0" destOrd="0" presId="urn:microsoft.com/office/officeart/2005/8/layout/process1"/>
    <dgm:cxn modelId="{74E4691F-C5B6-9B45-B649-7F609EDC4301}" srcId="{24F487D7-7DAA-6B4D-AA43-F5F1D0BE958E}" destId="{77982490-1EBA-8A48-A51E-ED6BEC169D3C}" srcOrd="1" destOrd="0" parTransId="{04DBF49A-298D-4249-85A0-46ACFF0B74C1}" sibTransId="{D0F0CACC-6277-594E-8FD9-AA55C9F12098}"/>
    <dgm:cxn modelId="{BC35E839-0AE7-3740-9E53-02ABBC5E8E32}" srcId="{24F487D7-7DAA-6B4D-AA43-F5F1D0BE958E}" destId="{A426AA49-3245-EB4D-8ABE-24899A22BC7E}" srcOrd="2" destOrd="0" parTransId="{D7DD4F95-0477-D646-A482-A98F1E2006E9}" sibTransId="{18E57317-FBFB-3D4D-81D2-D7F02AA2DD11}"/>
    <dgm:cxn modelId="{6C541BD8-6C09-7444-A23D-B39F73927454}" srcId="{24F487D7-7DAA-6B4D-AA43-F5F1D0BE958E}" destId="{77C7BB36-FBA8-8945-8815-3E4C94BCDB58}" srcOrd="3" destOrd="0" parTransId="{2FD74970-8E02-8C40-8B7A-40082EE79AEA}" sibTransId="{9AA24DDA-03ED-DF4C-A226-070661E5B544}"/>
    <dgm:cxn modelId="{14D77549-D799-394C-A06C-71BCB9E6A969}" type="presOf" srcId="{63E90F60-761B-EC4F-BE20-D8D11DC2E7DA}" destId="{FF970BA9-F4A9-C94F-AE04-2E6D073151D6}" srcOrd="1" destOrd="0" presId="urn:microsoft.com/office/officeart/2005/8/layout/process1"/>
    <dgm:cxn modelId="{72B30699-A4A1-7F41-9554-E4F168983DBE}" type="presOf" srcId="{8C859136-78E5-C14C-BDF8-C2533F70F41F}" destId="{8629035E-4DB3-3F46-9FA7-286D92D34A7E}" srcOrd="0" destOrd="0" presId="urn:microsoft.com/office/officeart/2005/8/layout/process1"/>
    <dgm:cxn modelId="{06AFAD72-9404-A941-AEA6-0DE3E9F0B34C}" type="presOf" srcId="{77C7BB36-FBA8-8945-8815-3E4C94BCDB58}" destId="{927E0DFF-8E91-6B4D-8EC9-6F1E5D0D405F}" srcOrd="0" destOrd="0" presId="urn:microsoft.com/office/officeart/2005/8/layout/process1"/>
    <dgm:cxn modelId="{B84AFF2F-C72E-654D-83FF-00B1AB33A0F6}" srcId="{24F487D7-7DAA-6B4D-AA43-F5F1D0BE958E}" destId="{8C859136-78E5-C14C-BDF8-C2533F70F41F}" srcOrd="0" destOrd="0" parTransId="{6E48DD8D-58BE-D54D-A1DD-2498D2234E3A}" sibTransId="{63E90F60-761B-EC4F-BE20-D8D11DC2E7DA}"/>
    <dgm:cxn modelId="{7B07A06F-0143-6349-AB90-B802958C684B}" type="presOf" srcId="{D0F0CACC-6277-594E-8FD9-AA55C9F12098}" destId="{F0CE1FB3-864D-7B4A-97EC-DF88F8FA59A6}" srcOrd="0" destOrd="0" presId="urn:microsoft.com/office/officeart/2005/8/layout/process1"/>
    <dgm:cxn modelId="{EB25A0F2-F5EB-FF4B-818D-B540A565A833}" type="presOf" srcId="{18E57317-FBFB-3D4D-81D2-D7F02AA2DD11}" destId="{736F8578-1680-4D4A-9213-A74F07CAE804}" srcOrd="1" destOrd="0" presId="urn:microsoft.com/office/officeart/2005/8/layout/process1"/>
    <dgm:cxn modelId="{A97F02F3-577E-B64A-9220-FC08143F3EF8}" type="presOf" srcId="{77982490-1EBA-8A48-A51E-ED6BEC169D3C}" destId="{CFCBB68B-DB3F-F749-934D-C30F5DD12151}" srcOrd="0" destOrd="0" presId="urn:microsoft.com/office/officeart/2005/8/layout/process1"/>
    <dgm:cxn modelId="{A86588E2-FD88-AB43-A58F-743CB11B554E}" type="presParOf" srcId="{99DC242F-1B71-894A-9894-2065995C5BEE}" destId="{8629035E-4DB3-3F46-9FA7-286D92D34A7E}" srcOrd="0" destOrd="0" presId="urn:microsoft.com/office/officeart/2005/8/layout/process1"/>
    <dgm:cxn modelId="{78A21D7B-99E6-AD41-9F11-4B57E90636BF}" type="presParOf" srcId="{99DC242F-1B71-894A-9894-2065995C5BEE}" destId="{3B2F6B1A-3EDA-374B-88F5-6FDCA0122E04}" srcOrd="1" destOrd="0" presId="urn:microsoft.com/office/officeart/2005/8/layout/process1"/>
    <dgm:cxn modelId="{68CC16AE-6B3D-1947-A700-659FCD4B02D2}" type="presParOf" srcId="{3B2F6B1A-3EDA-374B-88F5-6FDCA0122E04}" destId="{FF970BA9-F4A9-C94F-AE04-2E6D073151D6}" srcOrd="0" destOrd="0" presId="urn:microsoft.com/office/officeart/2005/8/layout/process1"/>
    <dgm:cxn modelId="{49DE7827-B0BF-4941-BD43-070C1D67151E}" type="presParOf" srcId="{99DC242F-1B71-894A-9894-2065995C5BEE}" destId="{CFCBB68B-DB3F-F749-934D-C30F5DD12151}" srcOrd="2" destOrd="0" presId="urn:microsoft.com/office/officeart/2005/8/layout/process1"/>
    <dgm:cxn modelId="{C5ABE09B-0B42-F344-9E69-FBE5118B5E4C}" type="presParOf" srcId="{99DC242F-1B71-894A-9894-2065995C5BEE}" destId="{F0CE1FB3-864D-7B4A-97EC-DF88F8FA59A6}" srcOrd="3" destOrd="0" presId="urn:microsoft.com/office/officeart/2005/8/layout/process1"/>
    <dgm:cxn modelId="{84CE3323-8D66-0548-945F-F93BBDD91AD5}" type="presParOf" srcId="{F0CE1FB3-864D-7B4A-97EC-DF88F8FA59A6}" destId="{FFC535F9-05E3-6D46-89E6-B0955B351EFD}" srcOrd="0" destOrd="0" presId="urn:microsoft.com/office/officeart/2005/8/layout/process1"/>
    <dgm:cxn modelId="{9149C284-1C7E-DD4F-B207-7316EFBA354A}" type="presParOf" srcId="{99DC242F-1B71-894A-9894-2065995C5BEE}" destId="{3BF9EE2B-C5E7-0044-806A-018F73C8B6B3}" srcOrd="4" destOrd="0" presId="urn:microsoft.com/office/officeart/2005/8/layout/process1"/>
    <dgm:cxn modelId="{4F2F2017-2B74-6642-87AC-2A9EEDC47F89}" type="presParOf" srcId="{99DC242F-1B71-894A-9894-2065995C5BEE}" destId="{1C5F183E-C589-8E45-B29A-14DD43CCEB72}" srcOrd="5" destOrd="0" presId="urn:microsoft.com/office/officeart/2005/8/layout/process1"/>
    <dgm:cxn modelId="{36D2AAAA-A525-4A4A-82D3-82C93483D594}" type="presParOf" srcId="{1C5F183E-C589-8E45-B29A-14DD43CCEB72}" destId="{736F8578-1680-4D4A-9213-A74F07CAE804}" srcOrd="0" destOrd="0" presId="urn:microsoft.com/office/officeart/2005/8/layout/process1"/>
    <dgm:cxn modelId="{6383818E-B64C-FC42-BDD4-4754C46D02DE}" type="presParOf" srcId="{99DC242F-1B71-894A-9894-2065995C5BEE}" destId="{927E0DFF-8E91-6B4D-8EC9-6F1E5D0D405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9035E-4DB3-3F46-9FA7-286D92D34A7E}">
      <dsp:nvSpPr>
        <dsp:cNvPr id="0" name=""/>
        <dsp:cNvSpPr/>
      </dsp:nvSpPr>
      <dsp:spPr>
        <a:xfrm>
          <a:off x="3575" y="1223163"/>
          <a:ext cx="1563413" cy="9380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err="1" smtClean="0"/>
            <a:t>Bootloader</a:t>
          </a:r>
          <a:r>
            <a:rPr lang="zh-CN" altLang="en-US" sz="2200" kern="1200" dirty="0" smtClean="0"/>
            <a:t>汇编代码</a:t>
          </a:r>
          <a:endParaRPr lang="zh-CN" altLang="en-US" sz="2200" kern="1200" dirty="0"/>
        </a:p>
      </dsp:txBody>
      <dsp:txXfrm>
        <a:off x="31049" y="1250637"/>
        <a:ext cx="1508465" cy="883100"/>
      </dsp:txXfrm>
    </dsp:sp>
    <dsp:sp modelId="{3B2F6B1A-3EDA-374B-88F5-6FDCA0122E04}">
      <dsp:nvSpPr>
        <dsp:cNvPr id="0" name=""/>
        <dsp:cNvSpPr/>
      </dsp:nvSpPr>
      <dsp:spPr>
        <a:xfrm>
          <a:off x="1723331" y="1498324"/>
          <a:ext cx="331443" cy="3877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723331" y="1575869"/>
        <a:ext cx="232010" cy="232636"/>
      </dsp:txXfrm>
    </dsp:sp>
    <dsp:sp modelId="{CFCBB68B-DB3F-F749-934D-C30F5DD12151}">
      <dsp:nvSpPr>
        <dsp:cNvPr id="0" name=""/>
        <dsp:cNvSpPr/>
      </dsp:nvSpPr>
      <dsp:spPr>
        <a:xfrm>
          <a:off x="2192355" y="1223163"/>
          <a:ext cx="1563413" cy="9380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MIPS32</a:t>
          </a:r>
          <a:r>
            <a:rPr lang="zh-CN" altLang="en-US" sz="2200" kern="1200" dirty="0" smtClean="0"/>
            <a:t>   机器指令</a:t>
          </a:r>
          <a:endParaRPr lang="zh-CN" altLang="en-US" sz="2200" kern="1200" dirty="0"/>
        </a:p>
      </dsp:txBody>
      <dsp:txXfrm>
        <a:off x="2219829" y="1250637"/>
        <a:ext cx="1508465" cy="883100"/>
      </dsp:txXfrm>
    </dsp:sp>
    <dsp:sp modelId="{F0CE1FB3-864D-7B4A-97EC-DF88F8FA59A6}">
      <dsp:nvSpPr>
        <dsp:cNvPr id="0" name=""/>
        <dsp:cNvSpPr/>
      </dsp:nvSpPr>
      <dsp:spPr>
        <a:xfrm>
          <a:off x="3912110" y="1498324"/>
          <a:ext cx="331443" cy="3877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912110" y="1575869"/>
        <a:ext cx="232010" cy="232636"/>
      </dsp:txXfrm>
    </dsp:sp>
    <dsp:sp modelId="{3BF9EE2B-C5E7-0044-806A-018F73C8B6B3}">
      <dsp:nvSpPr>
        <dsp:cNvPr id="0" name=""/>
        <dsp:cNvSpPr/>
      </dsp:nvSpPr>
      <dsp:spPr>
        <a:xfrm>
          <a:off x="4381134" y="1223163"/>
          <a:ext cx="1563413" cy="9380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VHDL</a:t>
          </a:r>
          <a:endParaRPr lang="zh-CN" altLang="en-US" sz="2200" kern="1200" dirty="0"/>
        </a:p>
      </dsp:txBody>
      <dsp:txXfrm>
        <a:off x="4408608" y="1250637"/>
        <a:ext cx="1508465" cy="883100"/>
      </dsp:txXfrm>
    </dsp:sp>
    <dsp:sp modelId="{1C5F183E-C589-8E45-B29A-14DD43CCEB72}">
      <dsp:nvSpPr>
        <dsp:cNvPr id="0" name=""/>
        <dsp:cNvSpPr/>
      </dsp:nvSpPr>
      <dsp:spPr>
        <a:xfrm>
          <a:off x="6100890" y="1498324"/>
          <a:ext cx="331443" cy="3877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6100890" y="1575869"/>
        <a:ext cx="232010" cy="232636"/>
      </dsp:txXfrm>
    </dsp:sp>
    <dsp:sp modelId="{927E0DFF-8E91-6B4D-8EC9-6F1E5D0D405F}">
      <dsp:nvSpPr>
        <dsp:cNvPr id="0" name=""/>
        <dsp:cNvSpPr/>
      </dsp:nvSpPr>
      <dsp:spPr>
        <a:xfrm>
          <a:off x="6569914" y="1223163"/>
          <a:ext cx="1563413" cy="9380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片上</a:t>
          </a:r>
          <a:r>
            <a:rPr lang="en-US" altLang="zh-CN" sz="2200" kern="1200" dirty="0" smtClean="0"/>
            <a:t>ROM</a:t>
          </a:r>
          <a:endParaRPr lang="zh-CN" altLang="en-US" sz="2200" kern="1200" dirty="0"/>
        </a:p>
      </dsp:txBody>
      <dsp:txXfrm>
        <a:off x="6597388" y="1250637"/>
        <a:ext cx="1508465" cy="883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62B48F5-BACC-47D6-A0F7-82FBF9C6BC85}" type="datetimeFigureOut">
              <a:rPr lang="en-US" altLang="zh-CN"/>
              <a:t>12/12/20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5ACAF8E-318A-4EFE-8633-D9E72ABCE0ED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CB1CD00-5424-4675-AB18-2C419B060449}" type="datetimeFigureOut">
              <a:t>12/12/20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5EE2CF44-2B13-41B4-A334-1CDF534EEBBF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313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gray">
          <a:xfrm>
            <a:off x="-1191" y="2825016"/>
            <a:ext cx="9141714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矩形 6"/>
          <p:cNvSpPr/>
          <p:nvPr userDrawn="1"/>
        </p:nvSpPr>
        <p:spPr bwMode="black">
          <a:xfrm>
            <a:off x="-1191" y="3075710"/>
            <a:ext cx="9141714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 bwMode="white">
          <a:xfrm>
            <a:off x="800100" y="3165764"/>
            <a:ext cx="7543800" cy="1711037"/>
          </a:xfrm>
        </p:spPr>
        <p:txBody>
          <a:bodyPr anchor="b">
            <a:normAutofit/>
          </a:bodyPr>
          <a:lstStyle>
            <a:lvl1pPr algn="l" latinLnBrk="0">
              <a:lnSpc>
                <a:spcPct val="80000"/>
              </a:lnSpc>
              <a:defRPr lang="zh-CN" sz="54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white">
          <a:xfrm>
            <a:off x="800100" y="4953000"/>
            <a:ext cx="7543800" cy="6858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accent1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12/12/20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457325" cy="56388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457200"/>
            <a:ext cx="5286375" cy="56388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12/12/20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12/12/20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6858000" cy="2743200"/>
          </a:xfrm>
        </p:spPr>
        <p:txBody>
          <a:bodyPr anchor="b">
            <a:normAutofit/>
          </a:bodyPr>
          <a:lstStyle>
            <a:lvl1pPr latinLnBrk="0">
              <a:defRPr lang="zh-CN" sz="54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3000" y="4589464"/>
            <a:ext cx="6858000" cy="1506537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accent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43000" y="1825626"/>
            <a:ext cx="3257550" cy="4270375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43450" y="1825626"/>
            <a:ext cx="3257550" cy="4270375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12/12/20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5286" y="457200"/>
            <a:ext cx="68580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5286" y="1828800"/>
            <a:ext cx="3257550" cy="6858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2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45286" y="2514601"/>
            <a:ext cx="3257550" cy="35814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45736" y="1828800"/>
            <a:ext cx="3257550" cy="6858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2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45736" y="2514601"/>
            <a:ext cx="3257550" cy="35814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12/12/20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12/12/20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12/12/20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01941" y="1600200"/>
            <a:ext cx="2341960" cy="1828800"/>
          </a:xfrm>
        </p:spPr>
        <p:txBody>
          <a:bodyPr anchor="b">
            <a:normAutofit/>
          </a:bodyPr>
          <a:lstStyle>
            <a:lvl1pPr latinLnBrk="0">
              <a:defRPr lang="zh-CN" sz="3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0309" y="762000"/>
            <a:ext cx="4800600" cy="5334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00780" y="3429000"/>
            <a:ext cx="2343121" cy="1828800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12/12/20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blackWhite">
          <a:xfrm>
            <a:off x="483068" y="640080"/>
            <a:ext cx="500634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98464" y="1600200"/>
            <a:ext cx="2345436" cy="1828800"/>
          </a:xfrm>
        </p:spPr>
        <p:txBody>
          <a:bodyPr anchor="b">
            <a:normAutofit/>
          </a:bodyPr>
          <a:lstStyle>
            <a:lvl1pPr latinLnBrk="0">
              <a:defRPr lang="zh-CN" sz="3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5938" y="777240"/>
            <a:ext cx="4800600" cy="530352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98464" y="3429000"/>
            <a:ext cx="2345436" cy="1828800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12/12/20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3000" y="1828800"/>
            <a:ext cx="6858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457950" y="6362700"/>
            <a:ext cx="7429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7CC0096-1860-4642-9CD2-0079EA5E7CD1}" type="datetimeFigureOut">
              <a:rPr lang="en-US" altLang="zh-CN" smtClean="0"/>
              <a:pPr/>
              <a:t>12/12/20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43000" y="6362700"/>
            <a:ext cx="5161165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62700"/>
            <a:ext cx="6286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4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lang="zh-CN" sz="20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lang="zh-CN" sz="18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6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1152" userDrawn="1">
          <p15:clr>
            <a:srgbClr val="F26B43"/>
          </p15:clr>
        </p15:guide>
        <p15:guide id="5" orient="horz" pos="3840" userDrawn="1">
          <p15:clr>
            <a:srgbClr val="F26B43"/>
          </p15:clr>
        </p15:guide>
        <p15:guide id="6" orient="horz" pos="288" userDrawn="1">
          <p15:clr>
            <a:srgbClr val="F26B43"/>
          </p15:clr>
        </p15:guide>
        <p15:guide id="7" pos="5040" userDrawn="1">
          <p15:clr>
            <a:srgbClr val="F26B43"/>
          </p15:clr>
        </p15:guide>
        <p15:guide id="8" pos="720" userDrawn="1">
          <p15:clr>
            <a:srgbClr val="F26B43"/>
          </p15:clr>
        </p15:guide>
        <p15:guide id="9" pos="504" userDrawn="1">
          <p15:clr>
            <a:srgbClr val="F26B43"/>
          </p15:clr>
        </p15:guide>
        <p15:guide id="10" pos="52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MIPS32</a:t>
            </a:r>
            <a:r>
              <a:rPr lang="zh-CN" altLang="en-US" dirty="0" smtClean="0"/>
              <a:t>计算机系统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设计与实现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计</a:t>
            </a:r>
            <a:r>
              <a:rPr lang="en-US" altLang="zh-CN" dirty="0" smtClean="0"/>
              <a:t>02 </a:t>
            </a:r>
            <a:r>
              <a:rPr lang="zh-CN" altLang="en-US" dirty="0" smtClean="0"/>
              <a:t>郭家宝</a:t>
            </a:r>
            <a:r>
              <a:rPr lang="en-US" altLang="zh-CN" dirty="0" smtClean="0"/>
              <a:t>	</a:t>
            </a:r>
            <a:r>
              <a:rPr lang="zh-CN" altLang="en-US" dirty="0" smtClean="0"/>
              <a:t>自</a:t>
            </a:r>
            <a:r>
              <a:rPr lang="en-US" altLang="zh-CN" dirty="0" smtClean="0"/>
              <a:t>94 </a:t>
            </a:r>
            <a:r>
              <a:rPr lang="zh-CN" altLang="en-US" dirty="0" smtClean="0"/>
              <a:t>周越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测试代码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03648" y="2348880"/>
            <a:ext cx="6408712" cy="2569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300" dirty="0">
                <a:latin typeface="+mj-lt"/>
              </a:rPr>
              <a:t>#Load a number and send it to </a:t>
            </a:r>
            <a:r>
              <a:rPr lang="en-US" altLang="zh-CN" sz="2300" dirty="0" smtClean="0">
                <a:latin typeface="+mj-lt"/>
              </a:rPr>
              <a:t>COM</a:t>
            </a:r>
          </a:p>
          <a:p>
            <a:r>
              <a:rPr lang="en-US" altLang="zh-CN" sz="2300" dirty="0" smtClean="0">
                <a:latin typeface="+mj-lt"/>
              </a:rPr>
              <a:t>start</a:t>
            </a:r>
            <a:r>
              <a:rPr lang="en-US" altLang="zh-CN" sz="2300" dirty="0">
                <a:latin typeface="+mj-lt"/>
              </a:rPr>
              <a:t>: </a:t>
            </a:r>
            <a:endParaRPr lang="en-US" altLang="zh-CN" sz="2300" dirty="0" smtClean="0">
              <a:latin typeface="+mj-lt"/>
            </a:endParaRPr>
          </a:p>
          <a:p>
            <a:r>
              <a:rPr lang="en-US" altLang="zh-CN" sz="2300" dirty="0" smtClean="0">
                <a:latin typeface="+mj-lt"/>
              </a:rPr>
              <a:t>  .</a:t>
            </a:r>
            <a:r>
              <a:rPr lang="en-US" altLang="zh-CN" sz="2300" dirty="0">
                <a:latin typeface="+mj-lt"/>
              </a:rPr>
              <a:t>text </a:t>
            </a:r>
            <a:r>
              <a:rPr lang="en-US" altLang="zh-CN" sz="2300" dirty="0" smtClean="0">
                <a:latin typeface="+mj-lt"/>
              </a:rPr>
              <a:t>0</a:t>
            </a:r>
          </a:p>
          <a:p>
            <a:r>
              <a:rPr lang="en-US" altLang="zh-CN" sz="2300" dirty="0" smtClean="0">
                <a:latin typeface="+mj-lt"/>
              </a:rPr>
              <a:t>  </a:t>
            </a:r>
            <a:r>
              <a:rPr lang="en-US" altLang="zh-CN" sz="2300" dirty="0">
                <a:latin typeface="+mj-lt"/>
              </a:rPr>
              <a:t>la $4, </a:t>
            </a:r>
            <a:r>
              <a:rPr lang="en-US" altLang="zh-CN" sz="2300" dirty="0" smtClean="0">
                <a:latin typeface="+mj-lt"/>
              </a:rPr>
              <a:t>0x1234</a:t>
            </a:r>
          </a:p>
          <a:p>
            <a:r>
              <a:rPr lang="en-US" altLang="zh-CN" sz="2300" dirty="0" smtClean="0">
                <a:latin typeface="+mj-lt"/>
              </a:rPr>
              <a:t>  </a:t>
            </a:r>
            <a:r>
              <a:rPr lang="en-US" altLang="zh-CN" sz="2300" dirty="0">
                <a:latin typeface="+mj-lt"/>
              </a:rPr>
              <a:t>la $5, 0xBFD003F8 </a:t>
            </a:r>
            <a:r>
              <a:rPr lang="en-US" altLang="zh-CN" sz="2300" dirty="0" smtClean="0">
                <a:latin typeface="+mj-lt"/>
              </a:rPr>
              <a:t>  # </a:t>
            </a:r>
            <a:r>
              <a:rPr lang="en-US" altLang="zh-CN" sz="2300" dirty="0">
                <a:latin typeface="+mj-lt"/>
              </a:rPr>
              <a:t>r5 := </a:t>
            </a:r>
            <a:r>
              <a:rPr lang="en-US" altLang="zh-CN" sz="2300" dirty="0" smtClean="0">
                <a:latin typeface="+mj-lt"/>
              </a:rPr>
              <a:t>COM_ADDR</a:t>
            </a:r>
          </a:p>
          <a:p>
            <a:r>
              <a:rPr lang="en-US" altLang="zh-CN" sz="2300" dirty="0" smtClean="0">
                <a:latin typeface="+mj-lt"/>
              </a:rPr>
              <a:t>  </a:t>
            </a:r>
            <a:r>
              <a:rPr lang="en-US" altLang="zh-CN" sz="2300" dirty="0" err="1">
                <a:latin typeface="+mj-lt"/>
              </a:rPr>
              <a:t>sw</a:t>
            </a:r>
            <a:r>
              <a:rPr lang="en-US" altLang="zh-CN" sz="2300" dirty="0">
                <a:latin typeface="+mj-lt"/>
              </a:rPr>
              <a:t> $4, 0($5) </a:t>
            </a:r>
            <a:r>
              <a:rPr lang="en-US" altLang="zh-CN" sz="2300" dirty="0" smtClean="0">
                <a:latin typeface="+mj-lt"/>
              </a:rPr>
              <a:t>       # </a:t>
            </a:r>
            <a:r>
              <a:rPr lang="en-US" altLang="zh-CN" sz="2300" dirty="0" err="1">
                <a:latin typeface="+mj-lt"/>
              </a:rPr>
              <a:t>mem</a:t>
            </a:r>
            <a:r>
              <a:rPr lang="en-US" altLang="zh-CN" sz="2300" dirty="0">
                <a:latin typeface="+mj-lt"/>
              </a:rPr>
              <a:t>[r5] := </a:t>
            </a:r>
            <a:r>
              <a:rPr lang="en-US" altLang="zh-CN" sz="2300" dirty="0" smtClean="0">
                <a:latin typeface="+mj-lt"/>
              </a:rPr>
              <a:t>r4</a:t>
            </a:r>
          </a:p>
          <a:p>
            <a:r>
              <a:rPr lang="en-US" altLang="zh-CN" sz="2300" dirty="0" smtClean="0">
                <a:latin typeface="+mj-lt"/>
              </a:rPr>
              <a:t>  </a:t>
            </a:r>
            <a:r>
              <a:rPr lang="en-US" altLang="zh-CN" sz="2300" dirty="0">
                <a:latin typeface="+mj-lt"/>
              </a:rPr>
              <a:t>break</a:t>
            </a:r>
            <a:endParaRPr lang="zh-CN" altLang="en-US" sz="2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482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生成的内存映象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03648" y="2348880"/>
            <a:ext cx="6408712" cy="186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altLang="zh-CN" sz="2300" dirty="0">
                <a:latin typeface="+mj-lt"/>
              </a:rPr>
              <a:t>80000000 24041234</a:t>
            </a:r>
          </a:p>
          <a:p>
            <a:r>
              <a:rPr lang="nl-NL" altLang="zh-CN" sz="2300" dirty="0">
                <a:latin typeface="+mj-lt"/>
              </a:rPr>
              <a:t>80000004 3c05bfd0</a:t>
            </a:r>
          </a:p>
          <a:p>
            <a:r>
              <a:rPr lang="nl-NL" altLang="zh-CN" sz="2300" dirty="0">
                <a:latin typeface="+mj-lt"/>
              </a:rPr>
              <a:t>80000008 34a503f8</a:t>
            </a:r>
          </a:p>
          <a:p>
            <a:r>
              <a:rPr lang="nl-NL" altLang="zh-CN" sz="2300" dirty="0">
                <a:latin typeface="+mj-lt"/>
              </a:rPr>
              <a:t>8000000c aca40000</a:t>
            </a:r>
          </a:p>
          <a:p>
            <a:r>
              <a:rPr lang="nl-NL" altLang="zh-CN" sz="2300" dirty="0">
                <a:latin typeface="+mj-lt"/>
              </a:rPr>
              <a:t>80000010 0000000d</a:t>
            </a:r>
            <a:endParaRPr lang="zh-CN" altLang="en-US" sz="2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02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运行结果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03648" y="2348880"/>
            <a:ext cx="6408712" cy="446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300" dirty="0">
                <a:latin typeface="+mj-lt"/>
              </a:rPr>
              <a:t>0x34</a:t>
            </a:r>
            <a:endParaRPr lang="zh-CN" altLang="en-US" sz="2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291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Debug</a:t>
            </a:r>
            <a:r>
              <a:rPr lang="zh-CN" altLang="en-US" dirty="0" smtClean="0"/>
              <a:t>输出节选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03648" y="2348880"/>
            <a:ext cx="6408712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altLang="zh-CN" sz="2000" dirty="0">
                <a:latin typeface="+mj-lt"/>
              </a:rPr>
              <a:t>fetch instr @ </a:t>
            </a:r>
            <a:r>
              <a:rPr lang="pt-BR" altLang="zh-CN" sz="2000" dirty="0" smtClean="0">
                <a:latin typeface="+mj-lt"/>
              </a:rPr>
              <a:t>0x80000000</a:t>
            </a:r>
          </a:p>
          <a:p>
            <a:r>
              <a:rPr lang="pt-BR" altLang="zh-CN" sz="2000" dirty="0" smtClean="0">
                <a:latin typeface="+mj-lt"/>
              </a:rPr>
              <a:t>MMU[0x80000000</a:t>
            </a:r>
            <a:r>
              <a:rPr lang="pt-BR" altLang="zh-CN" sz="2000" dirty="0">
                <a:latin typeface="+mj-lt"/>
              </a:rPr>
              <a:t>] :  </a:t>
            </a:r>
            <a:r>
              <a:rPr lang="pt-BR" altLang="zh-CN" sz="2000" dirty="0" smtClean="0">
                <a:latin typeface="+mj-lt"/>
              </a:rPr>
              <a:t>0x00000000</a:t>
            </a:r>
          </a:p>
          <a:p>
            <a:r>
              <a:rPr lang="pt-BR" altLang="zh-CN" sz="2000" dirty="0" smtClean="0">
                <a:latin typeface="+mj-lt"/>
              </a:rPr>
              <a:t>Mem[0x00000000</a:t>
            </a:r>
            <a:r>
              <a:rPr lang="pt-BR" altLang="zh-CN" sz="2000" dirty="0">
                <a:latin typeface="+mj-lt"/>
              </a:rPr>
              <a:t>] :  </a:t>
            </a:r>
            <a:r>
              <a:rPr lang="pt-BR" altLang="zh-CN" sz="2000" dirty="0" smtClean="0">
                <a:latin typeface="+mj-lt"/>
              </a:rPr>
              <a:t>0x24041234</a:t>
            </a:r>
          </a:p>
          <a:p>
            <a:r>
              <a:rPr lang="pt-BR" altLang="zh-CN" sz="2000" dirty="0" smtClean="0">
                <a:latin typeface="+mj-lt"/>
              </a:rPr>
              <a:t>001001 </a:t>
            </a:r>
            <a:r>
              <a:rPr lang="pt-BR" altLang="zh-CN" sz="2000" dirty="0">
                <a:latin typeface="+mj-lt"/>
              </a:rPr>
              <a:t>| 00000 | 00100 | </a:t>
            </a:r>
            <a:r>
              <a:rPr lang="pt-BR" altLang="zh-CN" sz="2000" dirty="0" smtClean="0">
                <a:latin typeface="+mj-lt"/>
              </a:rPr>
              <a:t>0001001000110100</a:t>
            </a:r>
          </a:p>
          <a:p>
            <a:r>
              <a:rPr lang="pt-BR" altLang="zh-CN" sz="2000" dirty="0" smtClean="0">
                <a:latin typeface="+mj-lt"/>
              </a:rPr>
              <a:t>ADDIU    </a:t>
            </a:r>
            <a:r>
              <a:rPr lang="pt-BR" altLang="zh-CN" sz="2000" dirty="0">
                <a:latin typeface="+mj-lt"/>
              </a:rPr>
              <a:t>rs: 0   rt: 4   </a:t>
            </a:r>
            <a:r>
              <a:rPr lang="pt-BR" altLang="zh-CN" sz="2000" dirty="0" smtClean="0">
                <a:latin typeface="+mj-lt"/>
              </a:rPr>
              <a:t>imm:0x1234</a:t>
            </a:r>
          </a:p>
          <a:p>
            <a:r>
              <a:rPr lang="pt-BR" altLang="zh-CN" sz="2000" dirty="0" smtClean="0">
                <a:latin typeface="+mj-lt"/>
              </a:rPr>
              <a:t>R</a:t>
            </a:r>
            <a:r>
              <a:rPr lang="pt-BR" altLang="zh-CN" sz="2000" dirty="0">
                <a:latin typeface="+mj-lt"/>
              </a:rPr>
              <a:t>[ 0] :  </a:t>
            </a:r>
            <a:r>
              <a:rPr lang="pt-BR" altLang="zh-CN" sz="2000" dirty="0" smtClean="0">
                <a:latin typeface="+mj-lt"/>
              </a:rPr>
              <a:t>0x00000000</a:t>
            </a:r>
          </a:p>
          <a:p>
            <a:r>
              <a:rPr lang="pt-BR" altLang="zh-CN" sz="2000" dirty="0" smtClean="0">
                <a:latin typeface="+mj-lt"/>
              </a:rPr>
              <a:t>alu_a </a:t>
            </a:r>
            <a:r>
              <a:rPr lang="pt-BR" altLang="zh-CN" sz="2000" dirty="0">
                <a:latin typeface="+mj-lt"/>
              </a:rPr>
              <a:t>&lt;= </a:t>
            </a:r>
            <a:r>
              <a:rPr lang="pt-BR" altLang="zh-CN" sz="2000" dirty="0" smtClean="0">
                <a:latin typeface="+mj-lt"/>
              </a:rPr>
              <a:t>0x00000000</a:t>
            </a:r>
          </a:p>
          <a:p>
            <a:r>
              <a:rPr lang="pt-BR" altLang="zh-CN" sz="2000" dirty="0" smtClean="0">
                <a:latin typeface="+mj-lt"/>
              </a:rPr>
              <a:t>alu_b </a:t>
            </a:r>
            <a:r>
              <a:rPr lang="pt-BR" altLang="zh-CN" sz="2000" dirty="0">
                <a:latin typeface="+mj-lt"/>
              </a:rPr>
              <a:t>&lt;= </a:t>
            </a:r>
            <a:r>
              <a:rPr lang="pt-BR" altLang="zh-CN" sz="2000" dirty="0" smtClean="0">
                <a:latin typeface="+mj-lt"/>
              </a:rPr>
              <a:t>0x00001234</a:t>
            </a:r>
          </a:p>
          <a:p>
            <a:r>
              <a:rPr lang="pt-BR" altLang="zh-CN" sz="2000" dirty="0" smtClean="0">
                <a:latin typeface="+mj-lt"/>
              </a:rPr>
              <a:t>alu_r </a:t>
            </a:r>
            <a:r>
              <a:rPr lang="pt-BR" altLang="zh-CN" sz="2000" dirty="0">
                <a:latin typeface="+mj-lt"/>
              </a:rPr>
              <a:t>:  </a:t>
            </a:r>
            <a:r>
              <a:rPr lang="pt-BR" altLang="zh-CN" sz="2000" dirty="0" smtClean="0">
                <a:latin typeface="+mj-lt"/>
              </a:rPr>
              <a:t>0x00001234</a:t>
            </a:r>
          </a:p>
          <a:p>
            <a:r>
              <a:rPr lang="pt-BR" altLang="zh-CN" sz="2000" dirty="0" smtClean="0">
                <a:latin typeface="+mj-lt"/>
              </a:rPr>
              <a:t>R</a:t>
            </a:r>
            <a:r>
              <a:rPr lang="pt-BR" altLang="zh-CN" sz="2000" dirty="0">
                <a:latin typeface="+mj-lt"/>
              </a:rPr>
              <a:t>[ 4] &lt;= </a:t>
            </a:r>
            <a:r>
              <a:rPr lang="pt-BR" altLang="zh-CN" sz="2000" dirty="0" smtClean="0">
                <a:latin typeface="+mj-lt"/>
              </a:rPr>
              <a:t>0x00001234</a:t>
            </a:r>
            <a:endParaRPr lang="zh-CN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786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测试流程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016" y="1628800"/>
            <a:ext cx="6957392" cy="498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0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自动批量测试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b="15655"/>
          <a:stretch/>
        </p:blipFill>
        <p:spPr>
          <a:xfrm>
            <a:off x="1547664" y="2247191"/>
            <a:ext cx="6272201" cy="38488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10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功能方面</a:t>
            </a:r>
            <a:endParaRPr lang="en-US" altLang="zh-CN" dirty="0"/>
          </a:p>
          <a:p>
            <a:pPr lvl="1"/>
            <a:r>
              <a:rPr lang="zh-CN" altLang="en-US" dirty="0"/>
              <a:t>更</a:t>
            </a:r>
            <a:r>
              <a:rPr lang="zh-CN" altLang="en-US" dirty="0" smtClean="0"/>
              <a:t>多指令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更多类型异常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更多</a:t>
            </a:r>
            <a:r>
              <a:rPr lang="en-US" altLang="zh-CN" dirty="0" smtClean="0"/>
              <a:t>CP0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流水线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更多外设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方法方面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使用命令行版本的综合、布线工具，利用脚本实现自动化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模式下增加串口输出（也可以考虑</a:t>
            </a:r>
            <a:r>
              <a:rPr lang="en-US" altLang="zh-CN" dirty="0" smtClean="0"/>
              <a:t>JTAG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95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欢迎提问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31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实现结果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精简</a:t>
            </a:r>
            <a:r>
              <a:rPr lang="en-US" altLang="zh-CN" dirty="0" smtClean="0"/>
              <a:t>MIPS32</a:t>
            </a:r>
            <a:r>
              <a:rPr lang="zh-CN" altLang="en-US" dirty="0" smtClean="0"/>
              <a:t>多周期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核心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50</a:t>
            </a:r>
            <a:r>
              <a:rPr lang="zh-CN" altLang="en-US" dirty="0" smtClean="0"/>
              <a:t>条必要指令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7</a:t>
            </a:r>
            <a:r>
              <a:rPr lang="zh-CN" altLang="en-US" dirty="0" smtClean="0"/>
              <a:t>种异常（硬件中断为异常之一）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时钟、串口硬件中断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MMU</a:t>
            </a:r>
            <a:r>
              <a:rPr lang="zh-CN" altLang="en-US" dirty="0" smtClean="0"/>
              <a:t>（实现了</a:t>
            </a:r>
            <a:r>
              <a:rPr lang="en-US" altLang="zh-CN" dirty="0" smtClean="0"/>
              <a:t>TLB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特权极</a:t>
            </a:r>
            <a:endParaRPr 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片上</a:t>
            </a:r>
            <a:r>
              <a:rPr lang="en-US" altLang="zh-CN" dirty="0" smtClean="0"/>
              <a:t>ROM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SRAM</a:t>
            </a:r>
            <a:r>
              <a:rPr lang="zh-CN" altLang="en-US" dirty="0" smtClean="0"/>
              <a:t>，串口，</a:t>
            </a:r>
            <a:r>
              <a:rPr lang="en-US" altLang="zh-CN" dirty="0" smtClean="0"/>
              <a:t>Flash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简单程序</a:t>
            </a:r>
            <a:r>
              <a:rPr lang="en-US" altLang="zh-CN" dirty="0" smtClean="0"/>
              <a:t>50MHz  </a:t>
            </a:r>
            <a:r>
              <a:rPr lang="zh-CN" altLang="en-US" dirty="0" smtClean="0"/>
              <a:t>操作系统</a:t>
            </a:r>
            <a:r>
              <a:rPr lang="en-US" altLang="zh-CN" dirty="0" smtClean="0"/>
              <a:t>25MHz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CPU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可以使用异步时钟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实现结果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验证与运行结果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964038"/>
              </p:ext>
            </p:extLst>
          </p:nvPr>
        </p:nvGraphicFramePr>
        <p:xfrm>
          <a:off x="1431030" y="2291680"/>
          <a:ext cx="659735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1"/>
                <a:gridCol w="1599051"/>
                <a:gridCol w="1599051"/>
                <a:gridCol w="1599051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软件仿真验证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简单程序验证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操作系统验证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算术逻辑运算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分支与跳转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访存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乘法寄存器读写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CP0</a:t>
                      </a:r>
                      <a:r>
                        <a:rPr lang="zh-CN" altLang="en-US" dirty="0" smtClean="0"/>
                        <a:t>寄存器读写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软件异常</a:t>
                      </a:r>
                      <a:endParaRPr lang="en-US" altLang="zh-CN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时钟、串口中断</a:t>
                      </a:r>
                      <a:endParaRPr lang="en-US" altLang="zh-CN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MMU(</a:t>
                      </a:r>
                      <a:r>
                        <a:rPr lang="zh-CN" altLang="en-US" dirty="0" smtClean="0"/>
                        <a:t>直接映射</a:t>
                      </a:r>
                      <a:r>
                        <a:rPr lang="en-US" altLang="zh-CN" dirty="0" smtClean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MMU(TLB)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02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设计亮点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43000" y="1825627"/>
            <a:ext cx="3257550" cy="25394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模块化设计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仿真专用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统一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异步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zh-CN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842792" y="461681"/>
            <a:ext cx="419370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400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实用工具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sz="half" idx="1"/>
          </p:nvPr>
        </p:nvSpPr>
        <p:spPr>
          <a:xfrm>
            <a:off x="4842792" y="1830108"/>
            <a:ext cx="3257550" cy="18869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版本管理：</a:t>
            </a:r>
            <a:r>
              <a:rPr lang="en-US" altLang="zh-CN" dirty="0"/>
              <a:t>git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自动生成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仿真软件：</a:t>
            </a:r>
            <a:r>
              <a:rPr lang="en-US" altLang="zh-CN" dirty="0" smtClean="0"/>
              <a:t>ModelSim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自动测试脚本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模块结构图</a:t>
            </a:r>
            <a:endParaRPr lang="zh-CN" altLang="en-US" dirty="0"/>
          </a:p>
        </p:txBody>
      </p:sp>
      <p:grpSp>
        <p:nvGrpSpPr>
          <p:cNvPr id="1027" name="组合 1026"/>
          <p:cNvGrpSpPr/>
          <p:nvPr/>
        </p:nvGrpSpPr>
        <p:grpSpPr>
          <a:xfrm>
            <a:off x="1163638" y="1844824"/>
            <a:ext cx="6858000" cy="4267199"/>
            <a:chOff x="1163638" y="1916832"/>
            <a:chExt cx="6858000" cy="4267199"/>
          </a:xfrm>
        </p:grpSpPr>
        <p:sp>
          <p:nvSpPr>
            <p:cNvPr id="125" name="圆角矩形 124"/>
            <p:cNvSpPr/>
            <p:nvPr/>
          </p:nvSpPr>
          <p:spPr>
            <a:xfrm>
              <a:off x="1163638" y="1916832"/>
              <a:ext cx="6858000" cy="4267199"/>
            </a:xfrm>
            <a:prstGeom prst="roundRect">
              <a:avLst>
                <a:gd name="adj" fmla="val 472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4000" dirty="0" smtClean="0"/>
                <a:t>System/System_sim</a:t>
              </a:r>
              <a:endParaRPr lang="zh-CN" altLang="en-US" sz="4000" dirty="0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6084168" y="2204864"/>
              <a:ext cx="1336648" cy="48289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Clocks</a:t>
              </a:r>
              <a:endParaRPr lang="zh-CN" altLang="en-US" dirty="0"/>
            </a:p>
          </p:txBody>
        </p:sp>
        <p:grpSp>
          <p:nvGrpSpPr>
            <p:cNvPr id="1025" name="组合 1024"/>
            <p:cNvGrpSpPr/>
            <p:nvPr/>
          </p:nvGrpSpPr>
          <p:grpSpPr>
            <a:xfrm>
              <a:off x="5538084" y="2910245"/>
              <a:ext cx="2337286" cy="3111536"/>
              <a:chOff x="5578587" y="2910245"/>
              <a:chExt cx="2337286" cy="3111536"/>
            </a:xfrm>
          </p:grpSpPr>
          <p:sp>
            <p:nvSpPr>
              <p:cNvPr id="177" name="圆角矩形 176"/>
              <p:cNvSpPr/>
              <p:nvPr/>
            </p:nvSpPr>
            <p:spPr>
              <a:xfrm>
                <a:off x="5578587" y="2910245"/>
                <a:ext cx="2337286" cy="3111536"/>
              </a:xfrm>
              <a:prstGeom prst="roundRect">
                <a:avLst>
                  <a:gd name="adj" fmla="val 944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2800" dirty="0" smtClean="0"/>
                  <a:t>Memory/</a:t>
                </a:r>
              </a:p>
              <a:p>
                <a:r>
                  <a:rPr lang="en-US" altLang="zh-CN" sz="2800" dirty="0" smtClean="0"/>
                  <a:t>Memory_sim</a:t>
                </a:r>
                <a:endParaRPr lang="zh-CN" altLang="en-US" sz="2800" dirty="0"/>
              </a:p>
            </p:txBody>
          </p:sp>
          <p:grpSp>
            <p:nvGrpSpPr>
              <p:cNvPr id="1024" name="组合 1023"/>
              <p:cNvGrpSpPr/>
              <p:nvPr/>
            </p:nvGrpSpPr>
            <p:grpSpPr>
              <a:xfrm>
                <a:off x="5755156" y="4077072"/>
                <a:ext cx="2000186" cy="1512168"/>
                <a:chOff x="5696143" y="4077072"/>
                <a:chExt cx="2000186" cy="1512168"/>
              </a:xfrm>
            </p:grpSpPr>
            <p:sp>
              <p:nvSpPr>
                <p:cNvPr id="178" name="矩形 177"/>
                <p:cNvSpPr/>
                <p:nvPr/>
              </p:nvSpPr>
              <p:spPr>
                <a:xfrm>
                  <a:off x="5696143" y="4077072"/>
                  <a:ext cx="949099" cy="709142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ROM</a:t>
                  </a:r>
                  <a:endParaRPr lang="zh-CN" altLang="en-US" dirty="0"/>
                </a:p>
              </p:txBody>
            </p:sp>
            <p:sp>
              <p:nvSpPr>
                <p:cNvPr id="180" name="矩形 179"/>
                <p:cNvSpPr/>
                <p:nvPr/>
              </p:nvSpPr>
              <p:spPr>
                <a:xfrm>
                  <a:off x="6747230" y="4077072"/>
                  <a:ext cx="949099" cy="709142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SRAM</a:t>
                  </a:r>
                  <a:endParaRPr lang="zh-CN" altLang="en-US" dirty="0"/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>
                  <a:off x="5696143" y="4880098"/>
                  <a:ext cx="949099" cy="709142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COM</a:t>
                  </a:r>
                  <a:endParaRPr lang="zh-CN" altLang="en-US" dirty="0"/>
                </a:p>
              </p:txBody>
            </p:sp>
            <p:sp>
              <p:nvSpPr>
                <p:cNvPr id="182" name="矩形 181"/>
                <p:cNvSpPr/>
                <p:nvPr/>
              </p:nvSpPr>
              <p:spPr>
                <a:xfrm>
                  <a:off x="6747230" y="4880098"/>
                  <a:ext cx="949099" cy="709142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Flash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1026" name="组合 1025"/>
            <p:cNvGrpSpPr/>
            <p:nvPr/>
          </p:nvGrpSpPr>
          <p:grpSpPr>
            <a:xfrm>
              <a:off x="1331641" y="2780928"/>
              <a:ext cx="4032448" cy="3240360"/>
              <a:chOff x="1331641" y="2780928"/>
              <a:chExt cx="4032448" cy="3240360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1331641" y="2780928"/>
                <a:ext cx="4032448" cy="3240360"/>
              </a:xfrm>
              <a:prstGeom prst="roundRect">
                <a:avLst>
                  <a:gd name="adj" fmla="val 944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3200" dirty="0" smtClean="0"/>
                  <a:t>CPU/CPU_sim</a:t>
                </a:r>
                <a:endParaRPr lang="zh-CN" altLang="en-US" sz="3200" dirty="0"/>
              </a:p>
            </p:txBody>
          </p:sp>
          <p:grpSp>
            <p:nvGrpSpPr>
              <p:cNvPr id="184" name="组合 183"/>
              <p:cNvGrpSpPr/>
              <p:nvPr/>
            </p:nvGrpSpPr>
            <p:grpSpPr>
              <a:xfrm>
                <a:off x="1537832" y="3601499"/>
                <a:ext cx="3615340" cy="2252972"/>
                <a:chOff x="5696143" y="4077072"/>
                <a:chExt cx="2000186" cy="1512168"/>
              </a:xfrm>
            </p:grpSpPr>
            <p:sp>
              <p:nvSpPr>
                <p:cNvPr id="185" name="矩形 184"/>
                <p:cNvSpPr/>
                <p:nvPr/>
              </p:nvSpPr>
              <p:spPr>
                <a:xfrm>
                  <a:off x="5696143" y="4077072"/>
                  <a:ext cx="949099" cy="709142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ALU</a:t>
                  </a:r>
                  <a:endParaRPr lang="zh-CN" altLang="en-US" dirty="0"/>
                </a:p>
              </p:txBody>
            </p:sp>
            <p:sp>
              <p:nvSpPr>
                <p:cNvPr id="186" name="矩形 185"/>
                <p:cNvSpPr/>
                <p:nvPr/>
              </p:nvSpPr>
              <p:spPr>
                <a:xfrm>
                  <a:off x="6747230" y="4077072"/>
                  <a:ext cx="949099" cy="709142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AluOpEncoder</a:t>
                  </a:r>
                  <a:endParaRPr lang="zh-CN" altLang="en-US" dirty="0"/>
                </a:p>
              </p:txBody>
            </p:sp>
            <p:sp>
              <p:nvSpPr>
                <p:cNvPr id="187" name="矩形 186"/>
                <p:cNvSpPr/>
                <p:nvPr/>
              </p:nvSpPr>
              <p:spPr>
                <a:xfrm>
                  <a:off x="5696143" y="4880098"/>
                  <a:ext cx="949099" cy="709142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MMU</a:t>
                  </a:r>
                  <a:endParaRPr lang="zh-CN" altLang="en-US" dirty="0"/>
                </a:p>
              </p:txBody>
            </p:sp>
            <p:sp>
              <p:nvSpPr>
                <p:cNvPr id="188" name="矩形 187"/>
                <p:cNvSpPr/>
                <p:nvPr/>
              </p:nvSpPr>
              <p:spPr>
                <a:xfrm>
                  <a:off x="6747230" y="4880098"/>
                  <a:ext cx="949099" cy="709142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CP0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9908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所有存贮、</a:t>
            </a:r>
            <a:r>
              <a:rPr lang="zh-CN" altLang="en-US" dirty="0" smtClean="0"/>
              <a:t>外设统一到一个模块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给不同外设分配了不同的物理地址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Memory</a:t>
            </a:r>
            <a:r>
              <a:rPr lang="zh-CN" altLang="en-US" dirty="0" smtClean="0"/>
              <a:t>有反馈信号，可以节省周期，可以使用不同时钟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实现虚拟的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模块用于软件仿真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8510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版本管理工具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进行版本控制，可以回退到任何一个版本，保护了代码的安全性，同时也便于多人协作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在使用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提交之前，必须确保代码可以正确编译、综合，并且通过软件仿真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258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自动生成工具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zh-CN" altLang="en-US" dirty="0" smtClean="0"/>
              <a:t>了</a:t>
            </a:r>
            <a:r>
              <a:rPr lang="en-US" altLang="zh-CN" dirty="0" err="1" smtClean="0"/>
              <a:t>gcc</a:t>
            </a:r>
            <a:r>
              <a:rPr lang="zh-CN" altLang="en-US" dirty="0" smtClean="0"/>
              <a:t>交叉工具链汇编</a:t>
            </a:r>
            <a:r>
              <a:rPr lang="zh-CN" altLang="en-US" dirty="0" smtClean="0"/>
              <a:t>、链接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Bootloader</a:t>
            </a:r>
            <a:r>
              <a:rPr lang="zh-CN" altLang="en-US" dirty="0" smtClean="0"/>
              <a:t>代码由汇编写成，首先由</a:t>
            </a:r>
            <a:r>
              <a:rPr lang="en-US" altLang="zh-CN" dirty="0" err="1" smtClean="0"/>
              <a:t>gcc</a:t>
            </a:r>
            <a:r>
              <a:rPr lang="zh-CN" altLang="en-US" dirty="0" smtClean="0"/>
              <a:t>汇编为</a:t>
            </a:r>
            <a:r>
              <a:rPr lang="en-US" altLang="zh-CN" dirty="0" smtClean="0"/>
              <a:t>MIPS32</a:t>
            </a:r>
            <a:r>
              <a:rPr lang="zh-CN" altLang="en-US" dirty="0" smtClean="0"/>
              <a:t>机器代码，然后使用自己编写的生成器，将代码翻译为</a:t>
            </a:r>
            <a:r>
              <a:rPr lang="en-US" altLang="zh-CN" dirty="0" smtClean="0"/>
              <a:t>VHDL</a:t>
            </a:r>
            <a:r>
              <a:rPr lang="zh-CN" altLang="en-US" dirty="0" smtClean="0"/>
              <a:t>存储器，再综合为片上</a:t>
            </a:r>
            <a:r>
              <a:rPr lang="en-US" altLang="zh-CN" dirty="0" smtClean="0"/>
              <a:t>ROM</a:t>
            </a:r>
            <a:r>
              <a:rPr lang="zh-CN" altLang="en-US" dirty="0" smtClean="0"/>
              <a:t>，开机时由此启动</a:t>
            </a:r>
            <a:endParaRPr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184390150"/>
              </p:ext>
            </p:extLst>
          </p:nvPr>
        </p:nvGraphicFramePr>
        <p:xfrm>
          <a:off x="559907" y="2924944"/>
          <a:ext cx="8136904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553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软件仿真验证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828800"/>
            <a:ext cx="6858000" cy="46245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仿真软件：</a:t>
            </a:r>
            <a:r>
              <a:rPr lang="en-US" altLang="zh-CN" dirty="0" smtClean="0"/>
              <a:t>ModelSim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仿真输入输出：</a:t>
            </a:r>
            <a:r>
              <a:rPr lang="en-US" altLang="zh-CN" dirty="0" smtClean="0"/>
              <a:t>std.textio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marL="365760" lvl="1" indent="0">
              <a:buNone/>
            </a:pPr>
            <a:r>
              <a:rPr lang="zh-CN" altLang="en-US" dirty="0" smtClean="0"/>
              <a:t>从文件输入输出</a:t>
            </a:r>
            <a:r>
              <a:rPr lang="zh-CN" altLang="en-US" dirty="0"/>
              <a:t>；</a:t>
            </a:r>
            <a:r>
              <a:rPr lang="zh-CN" altLang="en-US" dirty="0" smtClean="0"/>
              <a:t>标准输出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模块参数化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Debug</a:t>
            </a:r>
            <a:r>
              <a:rPr lang="zh-CN" altLang="en-US" dirty="0" smtClean="0"/>
              <a:t>开关</a:t>
            </a:r>
            <a:endParaRPr lang="en-US" altLang="zh-CN" dirty="0" smtClean="0"/>
          </a:p>
          <a:p>
            <a:pPr lvl="1"/>
            <a:r>
              <a:rPr lang="zh-CN" altLang="en-US" dirty="0"/>
              <a:t>起始</a:t>
            </a:r>
            <a:r>
              <a:rPr lang="zh-CN" altLang="en-US" dirty="0" smtClean="0"/>
              <a:t>执行地址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时钟（用于硬件）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使用脚本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调用交叉工具链汇编、链接、反汇编，生成内存映象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调用命令行版</a:t>
            </a:r>
            <a:r>
              <a:rPr lang="en-US" altLang="zh-CN" dirty="0" smtClean="0"/>
              <a:t>ModelSim</a:t>
            </a:r>
            <a:r>
              <a:rPr lang="zh-CN" altLang="en-US" dirty="0" smtClean="0"/>
              <a:t>编译、仿真设计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处理、比较仿真输出，统计测试结果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28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Computer_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D472324-6816-447D-A73C-4FA00160DF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电路板设计演示文稿(宽屏)</Template>
  <TotalTime>0</TotalTime>
  <Words>484</Words>
  <Application>Microsoft Macintosh PowerPoint</Application>
  <PresentationFormat>全屏显示(4:3)</PresentationFormat>
  <Paragraphs>150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TechComputer_16x9</vt:lpstr>
      <vt:lpstr>MIPS32计算机系统 设计与实现</vt:lpstr>
      <vt:lpstr>实现结果</vt:lpstr>
      <vt:lpstr>实现结果</vt:lpstr>
      <vt:lpstr>设计亮点</vt:lpstr>
      <vt:lpstr>模块结构图</vt:lpstr>
      <vt:lpstr>Memory模块</vt:lpstr>
      <vt:lpstr>版本管理工具</vt:lpstr>
      <vt:lpstr>自动生成工具</vt:lpstr>
      <vt:lpstr>软件仿真验证</vt:lpstr>
      <vt:lpstr>仿真过程</vt:lpstr>
      <vt:lpstr>仿真过程</vt:lpstr>
      <vt:lpstr>仿真过程</vt:lpstr>
      <vt:lpstr>仿真过程</vt:lpstr>
      <vt:lpstr>测试流程</vt:lpstr>
      <vt:lpstr>测试流程</vt:lpstr>
      <vt:lpstr>改进</vt:lpstr>
      <vt:lpstr>欢迎提问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2012-12-19T11:10:44Z</dcterms:created>
  <dcterms:modified xsi:type="dcterms:W3CDTF">2012-12-20T01:06:27Z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