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handoutMasterIdLst>
    <p:handoutMasterId r:id="rId15"/>
  </p:handoutMasterIdLst>
  <p:sldIdLst>
    <p:sldId id="256" r:id="rId2"/>
    <p:sldId id="265" r:id="rId3"/>
    <p:sldId id="266" r:id="rId4"/>
    <p:sldId id="267" r:id="rId5"/>
    <p:sldId id="258" r:id="rId6"/>
    <p:sldId id="257" r:id="rId7"/>
    <p:sldId id="259" r:id="rId8"/>
    <p:sldId id="260" r:id="rId9"/>
    <p:sldId id="261" r:id="rId10"/>
    <p:sldId id="262" r:id="rId11"/>
    <p:sldId id="264" r:id="rId12"/>
    <p:sldId id="263" r:id="rId13"/>
  </p:sldIdLst>
  <p:sldSz cx="9144000" cy="6858000" type="screen4x3"/>
  <p:notesSz cx="9144000" cy="6858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FF0000"/>
    <a:srgbClr val="CECECE"/>
    <a:srgbClr val="F7F7F7"/>
    <a:srgbClr val="F3F3F3"/>
    <a:srgbClr val="E6E6E6"/>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32" autoAdjust="0"/>
  </p:normalViewPr>
  <p:slideViewPr>
    <p:cSldViewPr>
      <p:cViewPr varScale="1">
        <p:scale>
          <a:sx n="72" d="100"/>
          <a:sy n="72" d="100"/>
        </p:scale>
        <p:origin x="1668" y="27"/>
      </p:cViewPr>
      <p:guideLst>
        <p:guide orient="horz" pos="2160"/>
        <p:guide pos="2880"/>
      </p:guideLst>
    </p:cSldViewPr>
  </p:slideViewPr>
  <p:outlineViewPr>
    <p:cViewPr>
      <p:scale>
        <a:sx n="33" d="100"/>
        <a:sy n="33" d="100"/>
      </p:scale>
      <p:origin x="0" y="1592"/>
    </p:cViewPr>
  </p:outlineViewPr>
  <p:notesTextViewPr>
    <p:cViewPr>
      <p:scale>
        <a:sx n="100" d="100"/>
        <a:sy n="100" d="100"/>
      </p:scale>
      <p:origin x="0" y="0"/>
    </p:cViewPr>
  </p:notesTextViewPr>
  <p:sorterViewPr>
    <p:cViewPr>
      <p:scale>
        <a:sx n="150" d="100"/>
        <a:sy n="150" d="100"/>
      </p:scale>
      <p:origin x="0" y="10056"/>
    </p:cViewPr>
  </p:sorterViewPr>
  <p:notesViewPr>
    <p:cSldViewPr>
      <p:cViewPr varScale="1">
        <p:scale>
          <a:sx n="116" d="100"/>
          <a:sy n="116" d="100"/>
        </p:scale>
        <p:origin x="-1464" y="-11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D6D74DC-80FB-B442-8FE4-B84BEA745E3F}" type="datetime1">
              <a:rPr lang="en-US"/>
              <a:pPr/>
              <a:t>2/11/2018</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3C5A759-2B41-7D42-AC8D-FBE298043B2E}" type="slidenum">
              <a:rPr lang="en-US"/>
              <a:pPr/>
              <a:t>‹#›</a:t>
            </a:fld>
            <a:endParaRPr lang="en-US"/>
          </a:p>
        </p:txBody>
      </p:sp>
    </p:spTree>
    <p:extLst>
      <p:ext uri="{BB962C8B-B14F-4D97-AF65-F5344CB8AC3E}">
        <p14:creationId xmlns:p14="http://schemas.microsoft.com/office/powerpoint/2010/main" val="2530802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171" name="Rectangle 3"/>
          <p:cNvSpPr>
            <a:spLocks noGrp="1" noChangeArrowheads="1"/>
          </p:cNvSpPr>
          <p:nvPr>
            <p:ph type="dt"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175"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9362B49B-C8F4-604C-B177-B77C44DF4E04}" type="slidenum">
              <a:rPr lang="en-US"/>
              <a:pPr/>
              <a:t>‹#›</a:t>
            </a:fld>
            <a:endParaRPr lang="en-US"/>
          </a:p>
        </p:txBody>
      </p:sp>
    </p:spTree>
    <p:extLst>
      <p:ext uri="{BB962C8B-B14F-4D97-AF65-F5344CB8AC3E}">
        <p14:creationId xmlns:p14="http://schemas.microsoft.com/office/powerpoint/2010/main" val="1902574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9730E11-8A82-B541-98A3-3D5F1E021ADA}" type="slidenum">
              <a:rPr lang="en-US" sz="1200"/>
              <a:pPr/>
              <a:t>1</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64389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it-IT" sz="1200" b="0" i="0" kern="1200" dirty="0" smtClean="0">
                <a:solidFill>
                  <a:schemeClr val="tx1"/>
                </a:solidFill>
                <a:effectLst/>
                <a:latin typeface="Arial" pitchFamily="-65" charset="0"/>
                <a:ea typeface="ＭＳ Ｐゴシック" pitchFamily="-65" charset="-128"/>
                <a:cs typeface="ＭＳ Ｐゴシック" pitchFamily="-65" charset="-128"/>
              </a:rPr>
              <a:t>Computational Modelling in Neuroscience: https://www.gribblelab.org/compneuro/</a:t>
            </a:r>
          </a:p>
          <a:p>
            <a:endParaRPr lang="it-IT" sz="1200" b="0" i="0" kern="1200" dirty="0" smtClean="0">
              <a:solidFill>
                <a:schemeClr val="tx1"/>
              </a:solidFill>
              <a:effectLst/>
              <a:latin typeface="Arial" pitchFamily="-65" charset="0"/>
              <a:ea typeface="ＭＳ Ｐゴシック" pitchFamily="-65" charset="-128"/>
              <a:cs typeface="ＭＳ Ｐゴシック" pitchFamily="-65" charset="-128"/>
            </a:endParaRPr>
          </a:p>
          <a:p>
            <a:endParaRPr lang="en-CA" dirty="0"/>
          </a:p>
        </p:txBody>
      </p:sp>
      <p:sp>
        <p:nvSpPr>
          <p:cNvPr id="4" name="Slide Number Placeholder 3"/>
          <p:cNvSpPr>
            <a:spLocks noGrp="1"/>
          </p:cNvSpPr>
          <p:nvPr>
            <p:ph type="sldNum" sz="quarter" idx="10"/>
          </p:nvPr>
        </p:nvSpPr>
        <p:spPr/>
        <p:txBody>
          <a:bodyPr/>
          <a:lstStyle/>
          <a:p>
            <a:fld id="{9362B49B-C8F4-604C-B177-B77C44DF4E04}" type="slidenum">
              <a:rPr lang="en-US" smtClean="0"/>
              <a:pPr/>
              <a:t>2</a:t>
            </a:fld>
            <a:endParaRPr lang="en-US"/>
          </a:p>
        </p:txBody>
      </p:sp>
    </p:spTree>
    <p:extLst>
      <p:ext uri="{BB962C8B-B14F-4D97-AF65-F5344CB8AC3E}">
        <p14:creationId xmlns:p14="http://schemas.microsoft.com/office/powerpoint/2010/main" val="282205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it-IT" sz="1200" b="0" i="0" kern="1200" dirty="0" smtClean="0">
                <a:solidFill>
                  <a:schemeClr val="tx1"/>
                </a:solidFill>
                <a:effectLst/>
                <a:latin typeface="Arial" pitchFamily="-65" charset="0"/>
                <a:ea typeface="ＭＳ Ｐゴシック" pitchFamily="-65" charset="-128"/>
                <a:cs typeface="ＭＳ Ｐゴシック" pitchFamily="-65" charset="-128"/>
              </a:rPr>
              <a:t>Computational Modelling in Neuroscience: https://www.gribblelab.org/compneuro/</a:t>
            </a:r>
          </a:p>
          <a:p>
            <a:endParaRPr lang="en-CA" dirty="0"/>
          </a:p>
        </p:txBody>
      </p:sp>
      <p:sp>
        <p:nvSpPr>
          <p:cNvPr id="4" name="Slide Number Placeholder 3"/>
          <p:cNvSpPr>
            <a:spLocks noGrp="1"/>
          </p:cNvSpPr>
          <p:nvPr>
            <p:ph type="sldNum" sz="quarter" idx="10"/>
          </p:nvPr>
        </p:nvSpPr>
        <p:spPr/>
        <p:txBody>
          <a:bodyPr/>
          <a:lstStyle/>
          <a:p>
            <a:fld id="{9362B49B-C8F4-604C-B177-B77C44DF4E04}" type="slidenum">
              <a:rPr lang="en-US" smtClean="0"/>
              <a:pPr/>
              <a:t>3</a:t>
            </a:fld>
            <a:endParaRPr lang="en-US"/>
          </a:p>
        </p:txBody>
      </p:sp>
    </p:spTree>
    <p:extLst>
      <p:ext uri="{BB962C8B-B14F-4D97-AF65-F5344CB8AC3E}">
        <p14:creationId xmlns:p14="http://schemas.microsoft.com/office/powerpoint/2010/main" val="43971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From </a:t>
            </a:r>
            <a:r>
              <a:rPr lang="it-IT" sz="1200" b="0" i="0" kern="1200" dirty="0" smtClean="0">
                <a:solidFill>
                  <a:schemeClr val="tx1"/>
                </a:solidFill>
                <a:effectLst/>
                <a:latin typeface="Arial" pitchFamily="-65" charset="0"/>
                <a:ea typeface="ＭＳ Ｐゴシック" pitchFamily="-65" charset="-128"/>
                <a:cs typeface="ＭＳ Ｐゴシック" pitchFamily="-65" charset="-128"/>
              </a:rPr>
              <a:t>Computational Modelling in Neuroscience: https://www.gribblelab.org/compneuro/</a:t>
            </a:r>
          </a:p>
          <a:p>
            <a:endParaRPr lang="en-CA" dirty="0"/>
          </a:p>
        </p:txBody>
      </p:sp>
      <p:sp>
        <p:nvSpPr>
          <p:cNvPr id="4" name="Slide Number Placeholder 3"/>
          <p:cNvSpPr>
            <a:spLocks noGrp="1"/>
          </p:cNvSpPr>
          <p:nvPr>
            <p:ph type="sldNum" sz="quarter" idx="10"/>
          </p:nvPr>
        </p:nvSpPr>
        <p:spPr/>
        <p:txBody>
          <a:bodyPr/>
          <a:lstStyle/>
          <a:p>
            <a:fld id="{9362B49B-C8F4-604C-B177-B77C44DF4E04}" type="slidenum">
              <a:rPr lang="en-US" smtClean="0"/>
              <a:pPr/>
              <a:t>4</a:t>
            </a:fld>
            <a:endParaRPr lang="en-US"/>
          </a:p>
        </p:txBody>
      </p:sp>
    </p:spTree>
    <p:extLst>
      <p:ext uri="{BB962C8B-B14F-4D97-AF65-F5344CB8AC3E}">
        <p14:creationId xmlns:p14="http://schemas.microsoft.com/office/powerpoint/2010/main" val="4054923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A1B79E1-536E-2148-B32C-B264419A1F42}" type="slidenum">
              <a:rPr lang="en-US"/>
              <a:pPr/>
              <a:t>‹#›</a:t>
            </a:fld>
            <a:endParaRPr lang="en-US"/>
          </a:p>
        </p:txBody>
      </p:sp>
    </p:spTree>
    <p:extLst>
      <p:ext uri="{BB962C8B-B14F-4D97-AF65-F5344CB8AC3E}">
        <p14:creationId xmlns:p14="http://schemas.microsoft.com/office/powerpoint/2010/main" val="1537121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45E6A9C-6F7A-E645-A158-C28D8C615254}" type="slidenum">
              <a:rPr lang="en-US"/>
              <a:pPr/>
              <a:t>‹#›</a:t>
            </a:fld>
            <a:endParaRPr lang="en-US"/>
          </a:p>
        </p:txBody>
      </p:sp>
    </p:spTree>
    <p:extLst>
      <p:ext uri="{BB962C8B-B14F-4D97-AF65-F5344CB8AC3E}">
        <p14:creationId xmlns:p14="http://schemas.microsoft.com/office/powerpoint/2010/main" val="123532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934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76200"/>
            <a:ext cx="6705600" cy="6934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D3E1CD3-99A0-074C-8B2F-249AAED55252}" type="slidenum">
              <a:rPr lang="en-US"/>
              <a:pPr/>
              <a:t>‹#›</a:t>
            </a:fld>
            <a:endParaRPr lang="en-US"/>
          </a:p>
        </p:txBody>
      </p:sp>
    </p:spTree>
    <p:extLst>
      <p:ext uri="{BB962C8B-B14F-4D97-AF65-F5344CB8AC3E}">
        <p14:creationId xmlns:p14="http://schemas.microsoft.com/office/powerpoint/2010/main" val="219971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D3EEB80-3B01-2247-A392-D2CA1A22344E}" type="slidenum">
              <a:rPr lang="en-US"/>
              <a:pPr/>
              <a:t>‹#›</a:t>
            </a:fld>
            <a:endParaRPr lang="en-US"/>
          </a:p>
        </p:txBody>
      </p:sp>
    </p:spTree>
    <p:extLst>
      <p:ext uri="{BB962C8B-B14F-4D97-AF65-F5344CB8AC3E}">
        <p14:creationId xmlns:p14="http://schemas.microsoft.com/office/powerpoint/2010/main" val="42522078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9C61617-E5BB-0A43-8E5F-B46228CCEC8B}" type="slidenum">
              <a:rPr lang="en-US"/>
              <a:pPr/>
              <a:t>‹#›</a:t>
            </a:fld>
            <a:endParaRPr lang="en-US"/>
          </a:p>
        </p:txBody>
      </p:sp>
    </p:spTree>
    <p:extLst>
      <p:ext uri="{BB962C8B-B14F-4D97-AF65-F5344CB8AC3E}">
        <p14:creationId xmlns:p14="http://schemas.microsoft.com/office/powerpoint/2010/main" val="223475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910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813D9FA-09FB-2A4E-882D-D91FDA6DFC87}" type="slidenum">
              <a:rPr lang="en-US"/>
              <a:pPr/>
              <a:t>‹#›</a:t>
            </a:fld>
            <a:endParaRPr lang="en-US"/>
          </a:p>
        </p:txBody>
      </p:sp>
    </p:spTree>
    <p:extLst>
      <p:ext uri="{BB962C8B-B14F-4D97-AF65-F5344CB8AC3E}">
        <p14:creationId xmlns:p14="http://schemas.microsoft.com/office/powerpoint/2010/main" val="131041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5221D1E0-F53C-2241-97C7-B435E6026A85}" type="slidenum">
              <a:rPr lang="en-US"/>
              <a:pPr/>
              <a:t>‹#›</a:t>
            </a:fld>
            <a:endParaRPr lang="en-US"/>
          </a:p>
        </p:txBody>
      </p:sp>
    </p:spTree>
    <p:extLst>
      <p:ext uri="{BB962C8B-B14F-4D97-AF65-F5344CB8AC3E}">
        <p14:creationId xmlns:p14="http://schemas.microsoft.com/office/powerpoint/2010/main" val="261940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64B531C-3ED8-BF43-984F-204380EDE1C2}" type="slidenum">
              <a:rPr lang="en-US"/>
              <a:pPr/>
              <a:t>‹#›</a:t>
            </a:fld>
            <a:endParaRPr lang="en-US"/>
          </a:p>
        </p:txBody>
      </p:sp>
    </p:spTree>
    <p:extLst>
      <p:ext uri="{BB962C8B-B14F-4D97-AF65-F5344CB8AC3E}">
        <p14:creationId xmlns:p14="http://schemas.microsoft.com/office/powerpoint/2010/main" val="6855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40036D9-6F1D-754F-AAE8-9DCDF8060DC0}" type="slidenum">
              <a:rPr lang="en-US"/>
              <a:pPr/>
              <a:t>‹#›</a:t>
            </a:fld>
            <a:endParaRPr lang="en-US"/>
          </a:p>
        </p:txBody>
      </p:sp>
    </p:spTree>
    <p:extLst>
      <p:ext uri="{BB962C8B-B14F-4D97-AF65-F5344CB8AC3E}">
        <p14:creationId xmlns:p14="http://schemas.microsoft.com/office/powerpoint/2010/main" val="363238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7523CF8-925E-1E4D-B035-AAF53A08F1D8}" type="slidenum">
              <a:rPr lang="en-US"/>
              <a:pPr/>
              <a:t>‹#›</a:t>
            </a:fld>
            <a:endParaRPr lang="en-US"/>
          </a:p>
        </p:txBody>
      </p:sp>
    </p:spTree>
    <p:extLst>
      <p:ext uri="{BB962C8B-B14F-4D97-AF65-F5344CB8AC3E}">
        <p14:creationId xmlns:p14="http://schemas.microsoft.com/office/powerpoint/2010/main" val="350743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8CB2EEF-2BEC-F549-A953-6C68987EDFC8}" type="slidenum">
              <a:rPr lang="en-US"/>
              <a:pPr/>
              <a:t>‹#›</a:t>
            </a:fld>
            <a:endParaRPr lang="en-US"/>
          </a:p>
        </p:txBody>
      </p:sp>
    </p:spTree>
    <p:extLst>
      <p:ext uri="{BB962C8B-B14F-4D97-AF65-F5344CB8AC3E}">
        <p14:creationId xmlns:p14="http://schemas.microsoft.com/office/powerpoint/2010/main" val="153593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76200"/>
            <a:ext cx="9144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7"/>
          <p:cNvSpPr>
            <a:spLocks noChangeArrowheads="1"/>
          </p:cNvSpPr>
          <p:nvPr userDrawn="1"/>
        </p:nvSpPr>
        <p:spPr bwMode="auto">
          <a:xfrm>
            <a:off x="0" y="0"/>
            <a:ext cx="9144000" cy="6858000"/>
          </a:xfrm>
          <a:prstGeom prst="rect">
            <a:avLst/>
          </a:prstGeom>
          <a:noFill/>
          <a:ln w="9525">
            <a:noFill/>
            <a:miter lim="800000"/>
            <a:headEnd/>
            <a:tailEnd/>
          </a:ln>
        </p:spPr>
        <p:txBody>
          <a:bodyPr wrap="none" anchor="ctr"/>
          <a:lstStyle/>
          <a:p>
            <a:pPr>
              <a:defRPr/>
            </a:pPr>
            <a:endParaRPr lang="en-US">
              <a:ea typeface="ＭＳ Ｐゴシック" charset="-128"/>
              <a:cs typeface="ＭＳ Ｐゴシック" charset="-128"/>
            </a:endParaRPr>
          </a:p>
        </p:txBody>
      </p:sp>
      <p:sp>
        <p:nvSpPr>
          <p:cNvPr id="1028" name="Rectangle 3"/>
          <p:cNvSpPr>
            <a:spLocks noGrp="1" noChangeArrowheads="1"/>
          </p:cNvSpPr>
          <p:nvPr>
            <p:ph type="body" idx="1"/>
          </p:nvPr>
        </p:nvSpPr>
        <p:spPr bwMode="auto">
          <a:xfrm>
            <a:off x="304800" y="1143000"/>
            <a:ext cx="8534400" cy="579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cs typeface="ＭＳ Ｐゴシック" charset="-128"/>
              </a:defRPr>
            </a:lvl1pPr>
          </a:lstStyle>
          <a:p>
            <a:pPr>
              <a:defRPr/>
            </a:pPr>
            <a:endParaRPr lang="en-US"/>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128"/>
                <a:cs typeface="ＭＳ Ｐゴシック" charset="-128"/>
              </a:defRPr>
            </a:lvl1pPr>
          </a:lstStyle>
          <a:p>
            <a:pPr>
              <a:defRPr/>
            </a:pPr>
            <a:endParaRPr lang="en-US"/>
          </a:p>
        </p:txBody>
      </p:sp>
      <p:sp>
        <p:nvSpPr>
          <p:cNvPr id="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75B49028-4CFC-1E43-BFF1-076B821A8B94}" type="slidenum">
              <a:rPr lang="en-US"/>
              <a:pPr/>
              <a:t>‹#›</a:t>
            </a:fld>
            <a:endParaRPr lang="en-US"/>
          </a:p>
        </p:txBody>
      </p:sp>
      <p:sp>
        <p:nvSpPr>
          <p:cNvPr id="8" name="Rectangle 5"/>
          <p:cNvSpPr txBox="1">
            <a:spLocks noChangeArrowheads="1"/>
          </p:cNvSpPr>
          <p:nvPr userDrawn="1"/>
        </p:nvSpPr>
        <p:spPr>
          <a:xfrm>
            <a:off x="63500" y="6527800"/>
            <a:ext cx="9144000" cy="381000"/>
          </a:xfrm>
          <a:prstGeom prst="rect">
            <a:avLst/>
          </a:prstGeom>
        </p:spPr>
        <p:txBody>
          <a:bodyPr/>
          <a:lstStyle>
            <a:defPPr>
              <a:defRPr lang="en-US"/>
            </a:defPPr>
            <a:lvl1pPr algn="l" rtl="0" eaLnBrk="0" fontAlgn="base" hangingPunct="0">
              <a:spcBef>
                <a:spcPct val="0"/>
              </a:spcBef>
              <a:spcAft>
                <a:spcPct val="0"/>
              </a:spcAft>
              <a:defRPr sz="1200" i="1" kern="1200">
                <a:solidFill>
                  <a:srgbClr val="6C6C6C"/>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defRPr/>
            </a:pPr>
            <a:r>
              <a:rPr lang="en-US" dirty="0"/>
              <a:t>Kendrick Kay, </a:t>
            </a:r>
            <a:r>
              <a:rPr lang="en-US"/>
              <a:t>Washington Univ. in St. Louis</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fontAlgn="base">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6pPr>
      <a:lvl7pPr marL="914400" algn="ctr" rtl="0" fontAlgn="base">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7pPr>
      <a:lvl8pPr marL="1371600" algn="ctr" rtl="0" fontAlgn="base">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8pPr>
      <a:lvl9pPr marL="1828800" algn="ctr" rtl="0" fontAlgn="base">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image" Target="../media/image62.png"/><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0" y="914400"/>
            <a:ext cx="9144000" cy="5257800"/>
          </a:xfrm>
        </p:spPr>
        <p:txBody>
          <a:bodyPr/>
          <a:lstStyle/>
          <a:p>
            <a:pPr eaLnBrk="1" hangingPunct="1"/>
            <a:r>
              <a:rPr lang="en-US" sz="2800" dirty="0" smtClean="0">
                <a:latin typeface="Arial" charset="0"/>
                <a:ea typeface="ＭＳ Ｐゴシック" charset="0"/>
                <a:cs typeface="ＭＳ Ｐゴシック" charset="0"/>
              </a:rPr>
              <a:t>Modeling </a:t>
            </a:r>
            <a:br>
              <a:rPr lang="en-US" sz="2800" dirty="0" smtClean="0">
                <a:latin typeface="Arial" charset="0"/>
                <a:ea typeface="ＭＳ Ｐゴシック" charset="0"/>
                <a:cs typeface="ＭＳ Ｐゴシック" charset="0"/>
              </a:rPr>
            </a:br>
            <a:r>
              <a:rPr lang="en-US" sz="2800" dirty="0" smtClean="0">
                <a:latin typeface="Arial" charset="0"/>
                <a:ea typeface="ＭＳ Ｐゴシック" charset="0"/>
                <a:cs typeface="ＭＳ Ｐゴシック" charset="0"/>
              </a:rPr>
              <a:t/>
            </a:r>
            <a:br>
              <a:rPr lang="en-US" sz="2800" dirty="0" smtClean="0">
                <a:latin typeface="Arial" charset="0"/>
                <a:ea typeface="ＭＳ Ｐゴシック" charset="0"/>
                <a:cs typeface="ＭＳ Ｐゴシック" charset="0"/>
              </a:rPr>
            </a:br>
            <a:r>
              <a:rPr lang="en-US" sz="2000" dirty="0" smtClean="0">
                <a:latin typeface="Arial" charset="0"/>
                <a:ea typeface="ＭＳ Ｐゴシック" charset="0"/>
                <a:cs typeface="ＭＳ Ｐゴシック" charset="0"/>
              </a:rPr>
              <a:t>From </a:t>
            </a:r>
            <a:r>
              <a:rPr lang="en-US" sz="2000" dirty="0" smtClean="0">
                <a:latin typeface="Arial" charset="0"/>
                <a:ea typeface="ＭＳ Ｐゴシック" charset="0"/>
                <a:cs typeface="ＭＳ Ｐゴシック" charset="0"/>
              </a:rPr>
              <a:t>Statistics </a:t>
            </a:r>
            <a:r>
              <a:rPr lang="en-US" sz="2000" dirty="0">
                <a:latin typeface="Arial" charset="0"/>
                <a:ea typeface="ＭＳ Ｐゴシック" charset="0"/>
                <a:cs typeface="ＭＳ Ｐゴシック" charset="0"/>
              </a:rPr>
              <a:t>and Data Analysis in MATLAB</a:t>
            </a:r>
            <a:br>
              <a:rPr lang="en-US" sz="2000" dirty="0">
                <a:latin typeface="Arial" charset="0"/>
                <a:ea typeface="ＭＳ Ｐゴシック" charset="0"/>
                <a:cs typeface="ＭＳ Ｐゴシック" charset="0"/>
              </a:rPr>
            </a:br>
            <a:r>
              <a:rPr lang="en-US" sz="2000" dirty="0">
                <a:latin typeface="Arial" charset="0"/>
                <a:ea typeface="ＭＳ Ｐゴシック" charset="0"/>
                <a:cs typeface="ＭＳ Ｐゴシック" charset="0"/>
              </a:rPr>
              <a:t/>
            </a:r>
            <a:br>
              <a:rPr lang="en-US" sz="2000" dirty="0">
                <a:latin typeface="Arial" charset="0"/>
                <a:ea typeface="ＭＳ Ｐゴシック" charset="0"/>
                <a:cs typeface="ＭＳ Ｐゴシック" charset="0"/>
              </a:rPr>
            </a:br>
            <a:r>
              <a:rPr lang="en-US" sz="2000" dirty="0">
                <a:latin typeface="Arial" charset="0"/>
                <a:ea typeface="ＭＳ Ｐゴシック" charset="0"/>
                <a:cs typeface="ＭＳ Ｐゴシック" charset="0"/>
              </a:rPr>
              <a:t>Lecture 3:</a:t>
            </a:r>
            <a:br>
              <a:rPr lang="en-US" sz="2000" dirty="0">
                <a:latin typeface="Arial" charset="0"/>
                <a:ea typeface="ＭＳ Ｐゴシック" charset="0"/>
                <a:cs typeface="ＭＳ Ｐゴシック" charset="0"/>
              </a:rPr>
            </a:br>
            <a:r>
              <a:rPr lang="en-US" sz="2000" dirty="0">
                <a:latin typeface="Arial" charset="0"/>
                <a:ea typeface="ＭＳ Ｐゴシック" charset="0"/>
                <a:cs typeface="ＭＳ Ｐゴシック" charset="0"/>
              </a:rPr>
              <a:t>Model specification</a:t>
            </a:r>
            <a:br>
              <a:rPr lang="en-US" sz="2000" dirty="0">
                <a:latin typeface="Arial" charset="0"/>
                <a:ea typeface="ＭＳ Ｐゴシック" charset="0"/>
                <a:cs typeface="ＭＳ Ｐゴシック" charset="0"/>
              </a:rPr>
            </a:br>
            <a:r>
              <a:rPr lang="en-US" sz="2000" dirty="0">
                <a:latin typeface="Arial" charset="0"/>
                <a:ea typeface="ＭＳ Ｐゴシック" charset="0"/>
                <a:cs typeface="ＭＳ Ｐゴシック" charset="0"/>
              </a:rPr>
              <a:t/>
            </a:r>
            <a:br>
              <a:rPr lang="en-US" sz="2000" dirty="0">
                <a:latin typeface="Arial" charset="0"/>
                <a:ea typeface="ＭＳ Ｐゴシック" charset="0"/>
                <a:cs typeface="ＭＳ Ｐゴシック" charset="0"/>
              </a:rPr>
            </a:br>
            <a:r>
              <a:rPr lang="en-US" sz="1800" b="0" dirty="0">
                <a:latin typeface="Arial" charset="0"/>
                <a:ea typeface="ＭＳ Ｐゴシック" charset="0"/>
                <a:cs typeface="Arial" charset="0"/>
              </a:rPr>
              <a:t>Kendrick Kay</a:t>
            </a:r>
            <a:br>
              <a:rPr lang="en-US" sz="1800" b="0" dirty="0">
                <a:latin typeface="Arial" charset="0"/>
                <a:ea typeface="ＭＳ Ｐゴシック" charset="0"/>
                <a:cs typeface="Arial" charset="0"/>
              </a:rPr>
            </a:br>
            <a:r>
              <a:rPr lang="en-US" sz="1800" b="0" dirty="0">
                <a:latin typeface="Arial" charset="0"/>
                <a:ea typeface="ＭＳ Ｐゴシック" charset="0"/>
                <a:cs typeface="Arial" charset="0"/>
              </a:rPr>
              <a:t>Washington University in St. Louis</a:t>
            </a:r>
            <a:br>
              <a:rPr lang="en-US" sz="1800" b="0" dirty="0">
                <a:latin typeface="Arial" charset="0"/>
                <a:ea typeface="ＭＳ Ｐゴシック" charset="0"/>
                <a:cs typeface="Arial" charset="0"/>
              </a:rPr>
            </a:br>
            <a:r>
              <a:rPr lang="en-US" sz="1800" b="0" dirty="0">
                <a:latin typeface="Arial" charset="0"/>
                <a:ea typeface="ＭＳ Ｐゴシック" charset="0"/>
                <a:cs typeface="Arial" charset="0"/>
              </a:rPr>
              <a:t>February 21, 2014</a:t>
            </a:r>
            <a:endParaRPr lang="en-US" sz="1600" b="0" i="1" dirty="0">
              <a:solidFill>
                <a:srgbClr val="000000"/>
              </a:solidFill>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nlinearmodel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5" name="Picture 4" descr="nonlinearmodel02-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6" name="Picture 5" descr="nonlinearmodel03-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7" name="Picture 6" descr="nonlinearmodel04-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8" name="Picture 7" descr="nonlinearmodel05-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9" name="Picture 8" descr="nonlinearmodel06-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10" name="Picture 9" descr="nonlinearmodel07-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11" name="Picture 10" descr="nonlinearmodel08-0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12" name="Picture 11" descr="nonlinearmodel09-0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pic>
        <p:nvPicPr>
          <p:cNvPr id="13" name="Picture 12" descr="nonlinearmodel10-0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200" y="800891"/>
            <a:ext cx="8856495" cy="5176575"/>
          </a:xfrm>
          <a:prstGeom prst="rect">
            <a:avLst/>
          </a:prstGeom>
        </p:spPr>
      </p:pic>
    </p:spTree>
    <p:extLst>
      <p:ext uri="{BB962C8B-B14F-4D97-AF65-F5344CB8AC3E}">
        <p14:creationId xmlns:p14="http://schemas.microsoft.com/office/powerpoint/2010/main" val="246524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ableTITLE-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1955799"/>
            <a:ext cx="8127622" cy="1049867"/>
          </a:xfrm>
          <a:prstGeom prst="rect">
            <a:avLst/>
          </a:prstGeom>
        </p:spPr>
      </p:pic>
      <p:pic>
        <p:nvPicPr>
          <p:cNvPr id="4" name="Picture 3" descr="table01-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4" y="2787726"/>
            <a:ext cx="8908816" cy="1674208"/>
          </a:xfrm>
          <a:prstGeom prst="rect">
            <a:avLst/>
          </a:prstGeom>
        </p:spPr>
      </p:pic>
      <p:pic>
        <p:nvPicPr>
          <p:cNvPr id="5" name="Picture 4" descr="table02-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04" y="2787726"/>
            <a:ext cx="8908816" cy="1674208"/>
          </a:xfrm>
          <a:prstGeom prst="rect">
            <a:avLst/>
          </a:prstGeom>
        </p:spPr>
      </p:pic>
      <p:pic>
        <p:nvPicPr>
          <p:cNvPr id="6" name="Picture 5" descr="table03-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04" y="2787726"/>
            <a:ext cx="8908816" cy="1674208"/>
          </a:xfrm>
          <a:prstGeom prst="rect">
            <a:avLst/>
          </a:prstGeom>
        </p:spPr>
      </p:pic>
      <p:pic>
        <p:nvPicPr>
          <p:cNvPr id="7" name="Picture 6" descr="table04-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504" y="2787726"/>
            <a:ext cx="8908816" cy="1674208"/>
          </a:xfrm>
          <a:prstGeom prst="rect">
            <a:avLst/>
          </a:prstGeom>
        </p:spPr>
      </p:pic>
      <p:pic>
        <p:nvPicPr>
          <p:cNvPr id="8" name="Picture 7" descr="table05-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504" y="2787726"/>
            <a:ext cx="8908816" cy="1674208"/>
          </a:xfrm>
          <a:prstGeom prst="rect">
            <a:avLst/>
          </a:prstGeom>
        </p:spPr>
      </p:pic>
      <p:pic>
        <p:nvPicPr>
          <p:cNvPr id="9" name="Picture 8" descr="table06-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504" y="2787726"/>
            <a:ext cx="8908816" cy="1674208"/>
          </a:xfrm>
          <a:prstGeom prst="rect">
            <a:avLst/>
          </a:prstGeom>
        </p:spPr>
      </p:pic>
      <p:pic>
        <p:nvPicPr>
          <p:cNvPr id="10" name="Picture 9" descr="table07-0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504" y="2787726"/>
            <a:ext cx="8908816" cy="1674208"/>
          </a:xfrm>
          <a:prstGeom prst="rect">
            <a:avLst/>
          </a:prstGeom>
        </p:spPr>
      </p:pic>
      <p:pic>
        <p:nvPicPr>
          <p:cNvPr id="11" name="Picture 10" descr="table08-0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504" y="2787726"/>
            <a:ext cx="8908816" cy="1674208"/>
          </a:xfrm>
          <a:prstGeom prst="rect">
            <a:avLst/>
          </a:prstGeom>
        </p:spPr>
      </p:pic>
    </p:spTree>
    <p:extLst>
      <p:ext uri="{BB962C8B-B14F-4D97-AF65-F5344CB8AC3E}">
        <p14:creationId xmlns:p14="http://schemas.microsoft.com/office/powerpoint/2010/main" val="20964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trixrepresentation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5" name="Picture 4" descr="matrixrepresentation02-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6" name="Picture 5" descr="matrixrepresentation03-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7" name="Picture 6" descr="matrixrepresentation04-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8" name="Picture 7" descr="matrixrepresentation05-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9" name="Picture 8" descr="matrixrepresentation06-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0" name="Picture 9" descr="matrixrepresentation07-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1" name="Picture 10" descr="matrixrepresentation08-0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2" name="Picture 11" descr="matrixrepresentation09-0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3" name="Picture 12" descr="matrixrepresentation10-0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4" name="Picture 13" descr="matrixrepresentation11-0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5" name="Picture 14" descr="matrixrepresentation12-0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6" name="Picture 15" descr="matrixrepresentation13-01.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7" name="Picture 16" descr="matrixrepresentation14-0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18" name="Picture 17" descr="matrixrepresentation15-01.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pic>
        <p:nvPicPr>
          <p:cNvPr id="2" name="Picture 1" descr="matrixrepresentation16-01.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7338" y="499533"/>
            <a:ext cx="8025161" cy="5806440"/>
          </a:xfrm>
          <a:prstGeom prst="rect">
            <a:avLst/>
          </a:prstGeom>
        </p:spPr>
      </p:pic>
    </p:spTree>
    <p:extLst>
      <p:ext uri="{BB962C8B-B14F-4D97-AF65-F5344CB8AC3E}">
        <p14:creationId xmlns:p14="http://schemas.microsoft.com/office/powerpoint/2010/main" val="192163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dirty="0"/>
          </a:p>
        </p:txBody>
      </p:sp>
      <p:pic>
        <p:nvPicPr>
          <p:cNvPr id="4" name="Picture 3"/>
          <p:cNvPicPr>
            <a:picLocks noChangeAspect="1"/>
          </p:cNvPicPr>
          <p:nvPr/>
        </p:nvPicPr>
        <p:blipFill>
          <a:blip r:embed="rId3"/>
          <a:stretch>
            <a:fillRect/>
          </a:stretch>
        </p:blipFill>
        <p:spPr>
          <a:xfrm>
            <a:off x="152400" y="887896"/>
            <a:ext cx="8743950" cy="5943600"/>
          </a:xfrm>
          <a:prstGeom prst="rect">
            <a:avLst/>
          </a:prstGeom>
        </p:spPr>
      </p:pic>
    </p:spTree>
    <p:extLst>
      <p:ext uri="{BB962C8B-B14F-4D97-AF65-F5344CB8AC3E}">
        <p14:creationId xmlns:p14="http://schemas.microsoft.com/office/powerpoint/2010/main" val="395019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3"/>
          <a:stretch>
            <a:fillRect/>
          </a:stretch>
        </p:blipFill>
        <p:spPr>
          <a:xfrm>
            <a:off x="285750" y="261937"/>
            <a:ext cx="8572500" cy="6334125"/>
          </a:xfrm>
          <a:prstGeom prst="rect">
            <a:avLst/>
          </a:prstGeom>
        </p:spPr>
      </p:pic>
    </p:spTree>
    <p:extLst>
      <p:ext uri="{BB962C8B-B14F-4D97-AF65-F5344CB8AC3E}">
        <p14:creationId xmlns:p14="http://schemas.microsoft.com/office/powerpoint/2010/main" val="98111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systems</a:t>
            </a:r>
            <a:endParaRPr lang="en-CA" dirty="0"/>
          </a:p>
        </p:txBody>
      </p:sp>
      <p:sp>
        <p:nvSpPr>
          <p:cNvPr id="3" name="Content Placeholder 2"/>
          <p:cNvSpPr>
            <a:spLocks noGrp="1"/>
          </p:cNvSpPr>
          <p:nvPr>
            <p:ph idx="1"/>
          </p:nvPr>
        </p:nvSpPr>
        <p:spPr>
          <a:xfrm>
            <a:off x="304800" y="1143000"/>
            <a:ext cx="7086600" cy="5791200"/>
          </a:xfrm>
        </p:spPr>
        <p:txBody>
          <a:bodyPr/>
          <a:lstStyle/>
          <a:p>
            <a:r>
              <a:rPr lang="en-CA" sz="2400" dirty="0"/>
              <a:t>A static system has an output that only depends on its input. </a:t>
            </a:r>
            <a:endParaRPr lang="en-CA" sz="2400" dirty="0" smtClean="0"/>
          </a:p>
          <a:p>
            <a:pPr lvl="1"/>
            <a:r>
              <a:rPr lang="en-CA" sz="2000" dirty="0" smtClean="0"/>
              <a:t>A </a:t>
            </a:r>
            <a:r>
              <a:rPr lang="en-CA" sz="2000" dirty="0"/>
              <a:t>mechanical example of such a system is an idealized, massless (mass=0) spring. The length of the spring depends only on the force (the input) that acts upon it. Change the input force, and the length of the spring will change, and this will happen instantaneously (obviously a massless spring is a theoretical construct</a:t>
            </a:r>
            <a:r>
              <a:rPr lang="en-CA" sz="2000" dirty="0" smtClean="0"/>
              <a:t>).</a:t>
            </a:r>
          </a:p>
          <a:p>
            <a:r>
              <a:rPr lang="en-CA" sz="2400" dirty="0"/>
              <a:t>A system becomes dynamical </a:t>
            </a:r>
            <a:r>
              <a:rPr lang="en-CA" sz="2400" dirty="0" smtClean="0"/>
              <a:t>when </a:t>
            </a:r>
            <a:r>
              <a:rPr lang="en-CA" sz="2400" dirty="0"/>
              <a:t>a mass is attached to the </a:t>
            </a:r>
            <a:r>
              <a:rPr lang="en-CA" sz="2400" dirty="0" smtClean="0"/>
              <a:t>spring and the </a:t>
            </a:r>
            <a:r>
              <a:rPr lang="en-CA" sz="2400" dirty="0"/>
              <a:t>position of the mass </a:t>
            </a:r>
            <a:r>
              <a:rPr lang="en-CA" sz="2400" dirty="0" smtClean="0"/>
              <a:t>is </a:t>
            </a:r>
            <a:r>
              <a:rPr lang="en-CA" sz="2400" dirty="0"/>
              <a:t>no longer directly dependent on the input force, but is also tied to the acceleration of the mass, which in turn depends on the sum of all forces acting upon </a:t>
            </a:r>
            <a:r>
              <a:rPr lang="en-CA" sz="2400" dirty="0" smtClean="0"/>
              <a:t>it.</a:t>
            </a:r>
            <a:endParaRPr lang="en-CA" sz="2400" dirty="0"/>
          </a:p>
        </p:txBody>
      </p:sp>
      <p:pic>
        <p:nvPicPr>
          <p:cNvPr id="1026" name="Picture 2" descr="spring-m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00287"/>
            <a:ext cx="238125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4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sues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753" y="1552094"/>
            <a:ext cx="4667714" cy="3629506"/>
          </a:xfrm>
          <a:prstGeom prst="rect">
            <a:avLst/>
          </a:prstGeom>
        </p:spPr>
      </p:pic>
      <p:pic>
        <p:nvPicPr>
          <p:cNvPr id="5" name="Picture 4" descr="issues02-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753" y="1552094"/>
            <a:ext cx="4667714" cy="3629506"/>
          </a:xfrm>
          <a:prstGeom prst="rect">
            <a:avLst/>
          </a:prstGeom>
        </p:spPr>
      </p:pic>
      <p:pic>
        <p:nvPicPr>
          <p:cNvPr id="6" name="Picture 5" descr="issues03-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753" y="1552094"/>
            <a:ext cx="4667714" cy="3629506"/>
          </a:xfrm>
          <a:prstGeom prst="rect">
            <a:avLst/>
          </a:prstGeom>
        </p:spPr>
      </p:pic>
      <p:pic>
        <p:nvPicPr>
          <p:cNvPr id="7" name="Picture 6" descr="issues04-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5753" y="1552094"/>
            <a:ext cx="4667714" cy="3629506"/>
          </a:xfrm>
          <a:prstGeom prst="rect">
            <a:avLst/>
          </a:prstGeom>
        </p:spPr>
      </p:pic>
      <p:pic>
        <p:nvPicPr>
          <p:cNvPr id="8" name="Picture 7" descr="issues05-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753" y="1552094"/>
            <a:ext cx="4667714" cy="3629506"/>
          </a:xfrm>
          <a:prstGeom prst="rect">
            <a:avLst/>
          </a:prstGeom>
        </p:spPr>
      </p:pic>
      <p:pic>
        <p:nvPicPr>
          <p:cNvPr id="9" name="Picture 8" descr="issues06-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5753" y="1552094"/>
            <a:ext cx="4667714" cy="3629506"/>
          </a:xfrm>
          <a:prstGeom prst="rect">
            <a:avLst/>
          </a:prstGeom>
        </p:spPr>
      </p:pic>
    </p:spTree>
    <p:extLst>
      <p:ext uri="{BB962C8B-B14F-4D97-AF65-F5344CB8AC3E}">
        <p14:creationId xmlns:p14="http://schemas.microsoft.com/office/powerpoint/2010/main" val="276676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nearmodel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83" y="698369"/>
            <a:ext cx="8799377" cy="5473831"/>
          </a:xfrm>
          <a:prstGeom prst="rect">
            <a:avLst/>
          </a:prstGeom>
        </p:spPr>
      </p:pic>
      <p:pic>
        <p:nvPicPr>
          <p:cNvPr id="5" name="Picture 4" descr="linearmodel02-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83" y="698369"/>
            <a:ext cx="8799377" cy="5473831"/>
          </a:xfrm>
          <a:prstGeom prst="rect">
            <a:avLst/>
          </a:prstGeom>
        </p:spPr>
      </p:pic>
      <p:pic>
        <p:nvPicPr>
          <p:cNvPr id="6" name="Picture 5" descr="linearmodel03-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83" y="698369"/>
            <a:ext cx="8799377" cy="5473831"/>
          </a:xfrm>
          <a:prstGeom prst="rect">
            <a:avLst/>
          </a:prstGeom>
        </p:spPr>
      </p:pic>
      <p:pic>
        <p:nvPicPr>
          <p:cNvPr id="7" name="Picture 6" descr="linearmodel04-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83" y="698369"/>
            <a:ext cx="8799377" cy="5473831"/>
          </a:xfrm>
          <a:prstGeom prst="rect">
            <a:avLst/>
          </a:prstGeom>
        </p:spPr>
      </p:pic>
      <p:pic>
        <p:nvPicPr>
          <p:cNvPr id="8" name="Picture 7" descr="linearmodel05-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983" y="698369"/>
            <a:ext cx="8799377" cy="5473831"/>
          </a:xfrm>
          <a:prstGeom prst="rect">
            <a:avLst/>
          </a:prstGeom>
        </p:spPr>
      </p:pic>
      <p:pic>
        <p:nvPicPr>
          <p:cNvPr id="9" name="Picture 8" descr="linearmodel06-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983" y="698369"/>
            <a:ext cx="8799377" cy="5473831"/>
          </a:xfrm>
          <a:prstGeom prst="rect">
            <a:avLst/>
          </a:prstGeom>
        </p:spPr>
      </p:pic>
      <p:pic>
        <p:nvPicPr>
          <p:cNvPr id="10" name="Picture 9" descr="linearmodel07-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983" y="698369"/>
            <a:ext cx="8799377" cy="5473831"/>
          </a:xfrm>
          <a:prstGeom prst="rect">
            <a:avLst/>
          </a:prstGeom>
        </p:spPr>
      </p:pic>
    </p:spTree>
    <p:extLst>
      <p:ext uri="{BB962C8B-B14F-4D97-AF65-F5344CB8AC3E}">
        <p14:creationId xmlns:p14="http://schemas.microsoft.com/office/powerpoint/2010/main" val="311119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sofmodels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84" y="504403"/>
            <a:ext cx="8817216" cy="5591597"/>
          </a:xfrm>
          <a:prstGeom prst="rect">
            <a:avLst/>
          </a:prstGeom>
        </p:spPr>
      </p:pic>
      <p:pic>
        <p:nvPicPr>
          <p:cNvPr id="5" name="Picture 4" descr="typesofmodels02-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84" y="504403"/>
            <a:ext cx="8817216" cy="5591597"/>
          </a:xfrm>
          <a:prstGeom prst="rect">
            <a:avLst/>
          </a:prstGeom>
        </p:spPr>
      </p:pic>
      <p:pic>
        <p:nvPicPr>
          <p:cNvPr id="6" name="Picture 5" descr="typesofmodels03-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84" y="504403"/>
            <a:ext cx="8817216" cy="5591597"/>
          </a:xfrm>
          <a:prstGeom prst="rect">
            <a:avLst/>
          </a:prstGeom>
        </p:spPr>
      </p:pic>
      <p:pic>
        <p:nvPicPr>
          <p:cNvPr id="7" name="Picture 6" descr="typesofmodels04-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84" y="504403"/>
            <a:ext cx="8817216" cy="5591597"/>
          </a:xfrm>
          <a:prstGeom prst="rect">
            <a:avLst/>
          </a:prstGeom>
        </p:spPr>
      </p:pic>
      <p:pic>
        <p:nvPicPr>
          <p:cNvPr id="8" name="Picture 7" descr="typesofmodels05-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384" y="504403"/>
            <a:ext cx="8817216" cy="5591597"/>
          </a:xfrm>
          <a:prstGeom prst="rect">
            <a:avLst/>
          </a:prstGeom>
        </p:spPr>
      </p:pic>
      <p:pic>
        <p:nvPicPr>
          <p:cNvPr id="9" name="Picture 8" descr="typesofmodels06-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84" y="504403"/>
            <a:ext cx="8817216" cy="5591597"/>
          </a:xfrm>
          <a:prstGeom prst="rect">
            <a:avLst/>
          </a:prstGeom>
        </p:spPr>
      </p:pic>
    </p:spTree>
    <p:extLst>
      <p:ext uri="{BB962C8B-B14F-4D97-AF65-F5344CB8AC3E}">
        <p14:creationId xmlns:p14="http://schemas.microsoft.com/office/powerpoint/2010/main" val="229729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pervisedlearning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39" y="1658601"/>
            <a:ext cx="5829841" cy="3447575"/>
          </a:xfrm>
          <a:prstGeom prst="rect">
            <a:avLst/>
          </a:prstGeom>
        </p:spPr>
      </p:pic>
      <p:pic>
        <p:nvPicPr>
          <p:cNvPr id="5" name="Picture 4" descr="supervisedlearning02-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39" y="1658601"/>
            <a:ext cx="5829841" cy="3447575"/>
          </a:xfrm>
          <a:prstGeom prst="rect">
            <a:avLst/>
          </a:prstGeom>
        </p:spPr>
      </p:pic>
      <p:pic>
        <p:nvPicPr>
          <p:cNvPr id="6" name="Picture 5" descr="supervisedlearning03-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439" y="1658601"/>
            <a:ext cx="5829841" cy="3447575"/>
          </a:xfrm>
          <a:prstGeom prst="rect">
            <a:avLst/>
          </a:prstGeom>
        </p:spPr>
      </p:pic>
      <p:pic>
        <p:nvPicPr>
          <p:cNvPr id="7" name="Picture 6" descr="supervisedlearning04-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439" y="1658601"/>
            <a:ext cx="5829841" cy="3447575"/>
          </a:xfrm>
          <a:prstGeom prst="rect">
            <a:avLst/>
          </a:prstGeom>
        </p:spPr>
      </p:pic>
      <p:pic>
        <p:nvPicPr>
          <p:cNvPr id="8" name="Picture 7" descr="supervisedlearning05-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439" y="1658601"/>
            <a:ext cx="5829841" cy="3447575"/>
          </a:xfrm>
          <a:prstGeom prst="rect">
            <a:avLst/>
          </a:prstGeom>
        </p:spPr>
      </p:pic>
      <p:pic>
        <p:nvPicPr>
          <p:cNvPr id="9" name="Picture 8" descr="supervisedlearning06-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2439" y="1658601"/>
            <a:ext cx="5829841" cy="3447575"/>
          </a:xfrm>
          <a:prstGeom prst="rect">
            <a:avLst/>
          </a:prstGeom>
        </p:spPr>
      </p:pic>
    </p:spTree>
    <p:extLst>
      <p:ext uri="{BB962C8B-B14F-4D97-AF65-F5344CB8AC3E}">
        <p14:creationId xmlns:p14="http://schemas.microsoft.com/office/powerpoint/2010/main" val="165108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nearandlinearized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5" name="Picture 4" descr="linearandlinearized02-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6" name="Picture 5" descr="linearandlinearized03-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7" name="Picture 6" descr="linearandlinearized04-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8" name="Picture 7" descr="linearandlinearized05-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9" name="Picture 8" descr="linearandlinearized06-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10" name="Picture 9" descr="linearandlinearized07-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11" name="Picture 10" descr="linearandlinearized08-0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12" name="Picture 11" descr="linearandlinearized09-0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13" name="Picture 12" descr="linearandlinearized10-0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14" name="Picture 13" descr="linearandlinearized11-0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15" name="Picture 14" descr="linearandlinearized12-0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16" name="Picture 15" descr="linearandlinearized13-01.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pic>
        <p:nvPicPr>
          <p:cNvPr id="17" name="Picture 16" descr="linearandlinearized14-0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3160" y="689275"/>
            <a:ext cx="8760536" cy="5330525"/>
          </a:xfrm>
          <a:prstGeom prst="rect">
            <a:avLst/>
          </a:prstGeom>
        </p:spPr>
      </p:pic>
    </p:spTree>
    <p:extLst>
      <p:ext uri="{BB962C8B-B14F-4D97-AF65-F5344CB8AC3E}">
        <p14:creationId xmlns:p14="http://schemas.microsoft.com/office/powerpoint/2010/main" val="33498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TheWindingSheet:Applications:Microsoft Office 2004:Templates:Presentations:Designs:Blank Presentation</Template>
  <TotalTime>36957</TotalTime>
  <Words>170</Words>
  <Application>Microsoft Office PowerPoint</Application>
  <PresentationFormat>On-screen Show (4:3)</PresentationFormat>
  <Paragraphs>12</Paragraphs>
  <Slides>12</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ＭＳ Ｐゴシック</vt:lpstr>
      <vt:lpstr>Arial</vt:lpstr>
      <vt:lpstr>Blank Presentation</vt:lpstr>
      <vt:lpstr>Modeling   From Statistics and Data Analysis in MATLAB  Lecture 3: Model specification  Kendrick Kay Washington University in St. Louis February 21, 2014</vt:lpstr>
      <vt:lpstr>PowerPoint Presentation</vt:lpstr>
      <vt:lpstr>PowerPoint Presentation</vt:lpstr>
      <vt:lpstr>Static and Dynamic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Kendrick Kay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shape representation in human visual cortex using fMRI</dc:title>
  <dc:creator>Kendrick Kay</dc:creator>
  <cp:lastModifiedBy>Miodrag Bolic</cp:lastModifiedBy>
  <cp:revision>513</cp:revision>
  <cp:lastPrinted>2012-03-30T06:05:48Z</cp:lastPrinted>
  <dcterms:created xsi:type="dcterms:W3CDTF">2011-03-02T07:08:13Z</dcterms:created>
  <dcterms:modified xsi:type="dcterms:W3CDTF">2018-02-11T23:12:10Z</dcterms:modified>
</cp:coreProperties>
</file>