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91" r:id="rId4"/>
    <p:sldId id="299" r:id="rId5"/>
    <p:sldId id="289" r:id="rId6"/>
    <p:sldId id="300" r:id="rId7"/>
    <p:sldId id="301" r:id="rId8"/>
    <p:sldId id="286" r:id="rId9"/>
    <p:sldId id="287" r:id="rId10"/>
    <p:sldId id="288" r:id="rId11"/>
    <p:sldId id="292" r:id="rId12"/>
    <p:sldId id="293" r:id="rId13"/>
    <p:sldId id="294" r:id="rId14"/>
    <p:sldId id="290" r:id="rId15"/>
    <p:sldId id="302" r:id="rId16"/>
    <p:sldId id="295" r:id="rId17"/>
    <p:sldId id="296" r:id="rId18"/>
    <p:sldId id="297" r:id="rId19"/>
    <p:sldId id="298" r:id="rId20"/>
    <p:sldId id="257" r:id="rId21"/>
    <p:sldId id="258" r:id="rId22"/>
    <p:sldId id="260" r:id="rId23"/>
    <p:sldId id="261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995" autoAdjust="0"/>
  </p:normalViewPr>
  <p:slideViewPr>
    <p:cSldViewPr snapToGrid="0">
      <p:cViewPr varScale="1">
        <p:scale>
          <a:sx n="75" d="100"/>
          <a:sy n="75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2E6A4-2DC8-4D0A-97BD-DEDE8917248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B5994-2B75-47B2-B6F5-0B64B0A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m.unmc.edu/dxtests/LR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classification performances measure cheat sheet</a:t>
            </a:r>
          </a:p>
          <a:p>
            <a:r>
              <a:rPr lang="en-US" dirty="0" smtClean="0"/>
              <a:t>Damien François – v1.1 - 2009 (damien.francois@uclouvain.be)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BCD720-B612-4795-8F97-AD333D95AE34}" type="slidenum">
              <a:rPr lang="en-GB" altLang="en-US" sz="1200"/>
              <a:pPr eaLnBrk="1" hangingPunct="1"/>
              <a:t>22</a:t>
            </a:fld>
            <a:endParaRPr lang="en-GB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07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EA36F7-8891-483D-AB1B-9FF264490B57}" type="slidenum">
              <a:rPr lang="en-GB" altLang="en-US" sz="1200"/>
              <a:pPr eaLnBrk="1" hangingPunct="1"/>
              <a:t>24</a:t>
            </a:fld>
            <a:endParaRPr lang="en-GB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30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11C2A0-A374-428B-B1F1-0F83D6EC4736}" type="slidenum">
              <a:rPr lang="en-GB" altLang="en-US" sz="1200"/>
              <a:pPr eaLnBrk="1" hangingPunct="1"/>
              <a:t>25</a:t>
            </a:fld>
            <a:endParaRPr lang="en-GB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00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1A70ECB-2A9C-4C30-9807-347DAE72B076}" type="slidenum">
              <a:rPr lang="en-GB" altLang="en-US" sz="1200"/>
              <a:pPr eaLnBrk="1" hangingPunct="1"/>
              <a:t>26</a:t>
            </a:fld>
            <a:endParaRPr lang="en-GB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906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EABD65-662E-4CF7-A519-775E9D4324BB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2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51A4E3-325A-4995-94C3-C6DCEF0020B0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1168FA-D58D-4806-9273-77C75CB2BE5E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720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D5AE0ED-EF6A-405C-A58C-6F6EFA7E0ABB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pPr eaLnBrk="1" hangingPunct="1">
              <a:defRPr/>
            </a:pPr>
            <a:endParaRPr lang="en-GB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49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smtClean="0"/>
              <a:t>http://people.bath.ac.uk/jb335/Y1%20Research%20Skills%20(FH10040).html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hypothyroidism data from the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likelihood ratio section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illustrate how sensitivity and specificity change depending on the choice of T4 level that defines hypothyroidism. Recall the data on patients with suspected hypothyroidism reported by Goldstein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Mushlin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 Gen Intern Med 1987;2:20-24.). The data on T4 values in hypothyroid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euthyroid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patients are shown graphically (below left) and in a simplified tabular form (below right).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http://gim.unmc.edu/dxtests/roc2.htm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http://gim.unmc.edu/dxtests/roc2.htm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Performance Evaluation for Learning Algorithms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200" dirty="0" smtClean="0"/>
              <a:t> </a:t>
            </a:r>
            <a:r>
              <a:rPr lang="en-CA" sz="1200" b="1" dirty="0" smtClean="0"/>
              <a:t>Nathalie Japkowicz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slides of the tutorial presentation given at Canadian AI 2016</a:t>
            </a:r>
          </a:p>
          <a:p>
            <a:r>
              <a:rPr lang="en-US" dirty="0" smtClean="0"/>
              <a:t>http://www.site.uottawa.ca/~nat/#Tutorials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Introduction to Study Skills &amp; Research Methods</a:t>
            </a:r>
            <a:r>
              <a:rPr lang="en-GB" dirty="0" smtClean="0"/>
              <a:t> (HL10040)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Dr James Betts</a:t>
            </a:r>
          </a:p>
          <a:p>
            <a:r>
              <a:rPr lang="en-US" dirty="0" smtClean="0"/>
              <a:t>http://people.bath.ac.uk/jb335/Y1%20Research%20Skills%20(FH10040).html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B5994-2B75-47B2-B6F5-0B64B0A76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D3DC-BA0B-44BE-93EF-295DA90D2FC5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E91-3D71-4338-8C07-555277DCC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courses.science.psu.edu/stat509/node/162" TargetMode="External"/><Relationship Id="rId3" Type="http://schemas.openxmlformats.org/officeDocument/2006/relationships/hyperlink" Target="https://onlinecourses.science.psu.edu/stat509/node/157" TargetMode="External"/><Relationship Id="rId7" Type="http://schemas.openxmlformats.org/officeDocument/2006/relationships/hyperlink" Target="https://onlinecourses.science.psu.edu/stat509/node/161" TargetMode="External"/><Relationship Id="rId2" Type="http://schemas.openxmlformats.org/officeDocument/2006/relationships/hyperlink" Target="https://onlinecourses.science.psu.edu/stat509/node/1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courses.science.psu.edu/stat509/node/160" TargetMode="External"/><Relationship Id="rId5" Type="http://schemas.openxmlformats.org/officeDocument/2006/relationships/hyperlink" Target="https://onlinecourses.science.psu.edu/stat509/node/159" TargetMode="External"/><Relationship Id="rId4" Type="http://schemas.openxmlformats.org/officeDocument/2006/relationships/hyperlink" Target="https://onlinecourses.science.psu.edu/stat509/node/15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7476" y="1825625"/>
            <a:ext cx="3536324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Any classifier that appears in the  lower right triangle performs worse than random guessing.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365124"/>
            <a:ext cx="6867402" cy="59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94694"/>
            <a:ext cx="8721960" cy="64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1" y="1996281"/>
            <a:ext cx="4181475" cy="40100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24596" y="759854"/>
            <a:ext cx="6636846" cy="52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685" y="1825625"/>
            <a:ext cx="409011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Accuracy </a:t>
            </a:r>
            <a:r>
              <a:rPr lang="en-US" dirty="0"/>
              <a:t>is measured by the area under the ROC curve. An area of 1 represents a perfect test; an area of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.90-1 = excellent (A)</a:t>
            </a:r>
          </a:p>
          <a:p>
            <a:r>
              <a:rPr lang="en-US" dirty="0"/>
              <a:t>.80-.90 = good (B)</a:t>
            </a:r>
          </a:p>
          <a:p>
            <a:r>
              <a:rPr lang="en-US" dirty="0"/>
              <a:t>.70-.80 = fair (C)</a:t>
            </a:r>
          </a:p>
          <a:p>
            <a:r>
              <a:rPr lang="en-US" dirty="0"/>
              <a:t>.60-.70 = poor (D)</a:t>
            </a:r>
          </a:p>
          <a:p>
            <a:r>
              <a:rPr lang="en-US" dirty="0"/>
              <a:t>.50-.60 = fail (F)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3" y="1975581"/>
            <a:ext cx="6382641" cy="4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19" y="743285"/>
            <a:ext cx="9504762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3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7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1143000"/>
          </a:xfrm>
        </p:spPr>
        <p:txBody>
          <a:bodyPr/>
          <a:lstStyle/>
          <a:p>
            <a:r>
              <a:rPr lang="en-CA" dirty="0" smtClean="0"/>
              <a:t>Is the AUC the answer?</a:t>
            </a:r>
          </a:p>
        </p:txBody>
      </p:sp>
      <p:sp>
        <p:nvSpPr>
          <p:cNvPr id="25603" name="Content Placeholder 8"/>
          <p:cNvSpPr>
            <a:spLocks noGrp="1"/>
          </p:cNvSpPr>
          <p:nvPr>
            <p:ph idx="1"/>
          </p:nvPr>
        </p:nvSpPr>
        <p:spPr>
          <a:xfrm>
            <a:off x="1981201" y="1935163"/>
            <a:ext cx="8435975" cy="4373562"/>
          </a:xfrm>
        </p:spPr>
        <p:txBody>
          <a:bodyPr/>
          <a:lstStyle/>
          <a:p>
            <a:r>
              <a:rPr lang="en-CA" smtClean="0"/>
              <a:t>Many researchers have now adopted the AUC (the area under the ROC Curve). </a:t>
            </a:r>
          </a:p>
          <a:p>
            <a:r>
              <a:rPr lang="en-CA" smtClean="0"/>
              <a:t>The principal advantage of the AUC is that it is more robust than Accuracy in class imbalanced situations.</a:t>
            </a:r>
          </a:p>
          <a:p>
            <a:r>
              <a:rPr lang="en-CA" smtClean="0"/>
              <a:t>Indeed, given a 95% imbalance (in favour of the negative class, say), the accuracy of the default classifier that issues “negative” all the time will be 95%, whereas a more interesting classifier that actually deals with the issue, is likely to obtain a worse score.</a:t>
            </a:r>
          </a:p>
          <a:p>
            <a:r>
              <a:rPr lang="en-CA" smtClean="0"/>
              <a:t>The AUC takes the class distribution into consideration.</a:t>
            </a:r>
          </a:p>
        </p:txBody>
      </p:sp>
      <p:sp>
        <p:nvSpPr>
          <p:cNvPr id="25604" name="Slide Number Placeholder 3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FD7C476-C067-4F07-861E-9CC8F4C88384}" type="slidenum">
              <a:rPr lang="en-US" sz="1200">
                <a:solidFill>
                  <a:srgbClr val="045C75"/>
                </a:solidFill>
              </a:rPr>
              <a:pPr algn="r" eaLnBrk="1" hangingPunct="1"/>
              <a:t>15</a:t>
            </a:fld>
            <a:endParaRPr 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agreement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05500"/>
            <a:ext cx="11185113" cy="299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hlinkClick r:id="rId2"/>
              </a:rPr>
              <a:t>18.1 - Pearson Correlation Coefficient</a:t>
            </a:r>
            <a:endParaRPr lang="en-US" dirty="0"/>
          </a:p>
          <a:p>
            <a:r>
              <a:rPr lang="en-US" dirty="0">
                <a:hlinkClick r:id="rId3"/>
              </a:rPr>
              <a:t>18.2 - Spearman Correlation Coefficient</a:t>
            </a:r>
            <a:endParaRPr lang="en-US" dirty="0"/>
          </a:p>
          <a:p>
            <a:r>
              <a:rPr lang="en-US" dirty="0">
                <a:hlinkClick r:id="rId4"/>
              </a:rPr>
              <a:t>18.3 - Kendall Tau-b Correlation Coefficient</a:t>
            </a:r>
            <a:endParaRPr lang="en-US" dirty="0"/>
          </a:p>
          <a:p>
            <a:r>
              <a:rPr lang="en-US" dirty="0">
                <a:hlinkClick r:id="rId5"/>
              </a:rPr>
              <a:t>18.4 - Example - Correlation Coefficients</a:t>
            </a:r>
            <a:endParaRPr lang="en-US" dirty="0"/>
          </a:p>
          <a:p>
            <a:r>
              <a:rPr lang="en-US" dirty="0">
                <a:hlinkClick r:id="rId6"/>
              </a:rPr>
              <a:t>18.5 - Use and Misuse of Correlation Coefficients</a:t>
            </a:r>
            <a:endParaRPr lang="en-US" dirty="0"/>
          </a:p>
          <a:p>
            <a:r>
              <a:rPr lang="en-US" dirty="0">
                <a:hlinkClick r:id="rId7"/>
              </a:rPr>
              <a:t>18.6 - Concordance Correlation Coefficient for Measuring Agreement</a:t>
            </a:r>
            <a:endParaRPr lang="en-US" dirty="0"/>
          </a:p>
          <a:p>
            <a:r>
              <a:rPr lang="en-US" dirty="0">
                <a:hlinkClick r:id="rId8"/>
              </a:rPr>
              <a:t>18.7 - Cohen's Kappa Statistic for Measuring Agreement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9688" y="214313"/>
            <a:ext cx="8458201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4800" b="1" dirty="0">
                <a:solidFill>
                  <a:srgbClr val="0070C0"/>
                </a:solidFill>
                <a:latin typeface="Comic Sans MS" pitchFamily="66" charset="0"/>
              </a:rPr>
              <a:t>Quantitative Agreement</a:t>
            </a:r>
            <a:endParaRPr lang="en-US" sz="48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38313" y="2286001"/>
            <a:ext cx="7772400" cy="4010025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1) In Science often measurement differs with different ‘</a:t>
            </a:r>
            <a:r>
              <a:rPr lang="en-GB" b="1" dirty="0" err="1" smtClean="0">
                <a:latin typeface="Comic Sans MS" pitchFamily="66" charset="0"/>
              </a:rPr>
              <a:t>raters’</a:t>
            </a:r>
            <a:endParaRPr lang="en-GB" b="1" dirty="0" smtClean="0">
              <a:latin typeface="Comic Sans MS" pitchFamily="66" charset="0"/>
            </a:endParaRPr>
          </a:p>
          <a:p>
            <a:pPr marL="514350" indent="-514350">
              <a:buClr>
                <a:srgbClr val="DDDDDD"/>
              </a:buClr>
              <a:defRPr/>
            </a:pPr>
            <a:r>
              <a:rPr lang="en-GB" sz="2000" b="1" dirty="0">
                <a:latin typeface="Comic Sans MS" pitchFamily="66" charset="0"/>
              </a:rPr>
              <a:t>Two radiologists reading same chest x-ray for signs 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sz="2000" b="1" dirty="0">
                <a:latin typeface="Comic Sans MS" pitchFamily="66" charset="0"/>
              </a:rPr>
              <a:t>	of pneumoconiosis</a:t>
            </a:r>
          </a:p>
          <a:p>
            <a:pPr marL="514350" indent="-514350">
              <a:buClr>
                <a:srgbClr val="DDDDDD"/>
              </a:buClr>
              <a:defRPr/>
            </a:pPr>
            <a:r>
              <a:rPr lang="en-GB" sz="2000" b="1" dirty="0">
                <a:latin typeface="Comic Sans MS" pitchFamily="66" charset="0"/>
              </a:rPr>
              <a:t>Two laboratory scientists counting radioactively marked cells from liver tissue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2) Often same </a:t>
            </a:r>
            <a:r>
              <a:rPr lang="en-GB" b="1" dirty="0" err="1" smtClean="0">
                <a:latin typeface="Comic Sans MS" pitchFamily="66" charset="0"/>
              </a:rPr>
              <a:t>rater</a:t>
            </a:r>
            <a:r>
              <a:rPr lang="en-GB" b="1" dirty="0" smtClean="0">
                <a:latin typeface="Comic Sans MS" pitchFamily="66" charset="0"/>
              </a:rPr>
              <a:t> differs when measuring the same thing on </a:t>
            </a:r>
          </a:p>
          <a:p>
            <a:pPr marL="514350" indent="-514350">
              <a:buClr>
                <a:srgbClr val="DDDDDD"/>
              </a:buClr>
              <a:buNone/>
              <a:defRPr/>
            </a:pPr>
            <a:r>
              <a:rPr lang="en-GB" b="1" dirty="0" smtClean="0">
                <a:latin typeface="Comic Sans MS" pitchFamily="66" charset="0"/>
              </a:rPr>
              <a:t>	a different occasion</a:t>
            </a:r>
          </a:p>
        </p:txBody>
      </p:sp>
      <p:pic>
        <p:nvPicPr>
          <p:cNvPr id="5124" name="Picture 5" descr="C:\Users\ptdonnan\AppData\Local\Microsoft\Windows\Temporary Internet Files\Content.IE5\7MHBAR1Z\MPj0422207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9" y="1500188"/>
            <a:ext cx="1476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C:\Users\ptdonnan\AppData\Local\Microsoft\Windows\Temporary Internet Files\Content.IE5\S4ABB6RF\MPj0400436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243513"/>
            <a:ext cx="2093913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458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4000" b="1" dirty="0">
                <a:solidFill>
                  <a:srgbClr val="0070C0"/>
                </a:solidFill>
                <a:latin typeface="Comic Sans MS" pitchFamily="66" charset="0"/>
              </a:rPr>
              <a:t>Measures of Agreement</a:t>
            </a:r>
            <a:endParaRPr lang="en-US" sz="4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7539" y="2060576"/>
            <a:ext cx="8351837" cy="2779713"/>
          </a:xfrm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normAutofit fontScale="77500" lnSpcReduction="20000"/>
          </a:bodyPr>
          <a:lstStyle/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Without good agreement results are difficult to interpret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Measurements are unreliable or inconsistent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Need measures of agreement </a:t>
            </a:r>
          </a:p>
          <a:p>
            <a:pPr marL="609600" indent="-609600">
              <a:buClr>
                <a:srgbClr val="DDDDDD"/>
              </a:buClr>
              <a:defRPr/>
            </a:pPr>
            <a:r>
              <a:rPr lang="en-GB" sz="3600" b="1" dirty="0">
                <a:latin typeface="Comic Sans MS" pitchFamily="66" charset="0"/>
              </a:rPr>
              <a:t>Mainly two types depending on whether data is  1) continuous or 2) categorical</a:t>
            </a:r>
            <a:r>
              <a:rPr lang="en-GB" b="1" dirty="0" smtClean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8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381000"/>
            <a:ext cx="84582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sz="4800" b="1" dirty="0">
                <a:solidFill>
                  <a:srgbClr val="0070C0"/>
                </a:solidFill>
                <a:latin typeface="Comic Sans MS" pitchFamily="66" charset="0"/>
              </a:rPr>
              <a:t>Agreement NOT same as Correlation!</a:t>
            </a:r>
            <a:endParaRPr lang="en-US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7171" name="AutoShape 5"/>
          <p:cNvSpPr>
            <a:spLocks noChangeArrowheads="1"/>
          </p:cNvSpPr>
          <p:nvPr/>
        </p:nvSpPr>
        <p:spPr bwMode="auto">
          <a:xfrm>
            <a:off x="3452813" y="5214938"/>
            <a:ext cx="163512" cy="17621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2" name="AutoShape 18"/>
          <p:cNvSpPr>
            <a:spLocks noChangeArrowheads="1"/>
          </p:cNvSpPr>
          <p:nvPr/>
        </p:nvSpPr>
        <p:spPr bwMode="auto">
          <a:xfrm>
            <a:off x="3595688" y="5072063"/>
            <a:ext cx="163512" cy="176212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3" name="AutoShape 19"/>
          <p:cNvSpPr>
            <a:spLocks noChangeArrowheads="1"/>
          </p:cNvSpPr>
          <p:nvPr/>
        </p:nvSpPr>
        <p:spPr bwMode="auto">
          <a:xfrm>
            <a:off x="4452938" y="4929188"/>
            <a:ext cx="163512" cy="177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4" name="AutoShape 21"/>
          <p:cNvSpPr>
            <a:spLocks noChangeArrowheads="1"/>
          </p:cNvSpPr>
          <p:nvPr/>
        </p:nvSpPr>
        <p:spPr bwMode="auto">
          <a:xfrm>
            <a:off x="4167189" y="4000501"/>
            <a:ext cx="161925" cy="176213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7175" name="Line 37"/>
          <p:cNvSpPr>
            <a:spLocks noChangeShapeType="1"/>
          </p:cNvSpPr>
          <p:nvPr/>
        </p:nvSpPr>
        <p:spPr bwMode="auto">
          <a:xfrm flipV="1">
            <a:off x="4524375" y="44291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/>
          <p:cNvSpPr>
            <a:spLocks noChangeShapeType="1"/>
          </p:cNvSpPr>
          <p:nvPr/>
        </p:nvSpPr>
        <p:spPr bwMode="auto">
          <a:xfrm flipV="1">
            <a:off x="4238625" y="41433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67625" y="2214564"/>
            <a:ext cx="257175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Pearson Correlation r = 0.775</a:t>
            </a:r>
          </a:p>
          <a:p>
            <a:pPr>
              <a:defRPr/>
            </a:pP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CCC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= 0.02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1376" y="6215063"/>
            <a:ext cx="24288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Rater</a:t>
            </a:r>
            <a:r>
              <a:rPr lang="en-GB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2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1785938"/>
            <a:ext cx="4857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27" name="Straight Connector 26"/>
          <p:cNvCxnSpPr/>
          <p:nvPr/>
        </p:nvCxnSpPr>
        <p:spPr bwMode="auto">
          <a:xfrm rot="10800000" flipV="1">
            <a:off x="2881314" y="3714750"/>
            <a:ext cx="4143375" cy="285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Classification 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Agreement (non-parametric)</a:t>
            </a:r>
          </a:p>
          <a:p>
            <a:r>
              <a:rPr lang="en-US" dirty="0" smtClean="0"/>
              <a:t>Errors and error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92313" y="47625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>
              <a:defRPr/>
            </a:pPr>
            <a:r>
              <a:rPr lang="en-GB" dirty="0" smtClean="0">
                <a:ea typeface="ＭＳ Ｐゴシック" charset="0"/>
                <a:cs typeface="+mj-cs"/>
              </a:rPr>
              <a:t>Errors and Bland-Altman:</a:t>
            </a:r>
            <a:endParaRPr lang="en-GB" dirty="0">
              <a:ea typeface="ＭＳ Ｐゴシック" charset="0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9650" y="1484313"/>
            <a:ext cx="7848600" cy="38163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GB">
              <a:ea typeface="ＭＳ Ｐゴシック" charset="0"/>
              <a:cs typeface="+mn-cs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351089" y="1295401"/>
            <a:ext cx="82073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Measurement Errors Continued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Types of Errors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GB" sz="3200" dirty="0"/>
              <a:t>Assessment of </a:t>
            </a:r>
            <a:r>
              <a:rPr lang="en-GB" sz="3200" dirty="0" smtClean="0"/>
              <a:t>Error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600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Measurement Errors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2313" y="1268413"/>
            <a:ext cx="8229600" cy="42481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dirty="0" smtClean="0"/>
              <a:t>Virtually all measurements have errors</a:t>
            </a:r>
          </a:p>
          <a:p>
            <a:pPr lvl="1" eaLnBrk="1" hangingPunct="1"/>
            <a:r>
              <a:rPr lang="en-GB" altLang="en-US" dirty="0" smtClean="0"/>
              <a:t>i.e.</a:t>
            </a:r>
          </a:p>
          <a:p>
            <a:pPr lvl="1" algn="ctr" eaLnBrk="1" hangingPunct="1">
              <a:buFontTx/>
              <a:buNone/>
            </a:pPr>
            <a:r>
              <a:rPr lang="en-GB" altLang="en-US" dirty="0" smtClean="0"/>
              <a:t>Measured Score = ‘True’ Score </a:t>
            </a:r>
            <a:r>
              <a:rPr lang="en-GB" altLang="en-US" dirty="0" smtClean="0">
                <a:sym typeface="Symbol" panose="05050102010706020507" pitchFamily="18" charset="2"/>
              </a:rPr>
              <a:t> </a:t>
            </a:r>
            <a:r>
              <a:rPr lang="en-GB" altLang="en-US" dirty="0" smtClean="0">
                <a:sym typeface="Symbol" panose="05050102010706020507" pitchFamily="18" charset="2"/>
              </a:rPr>
              <a:t>Error</a:t>
            </a:r>
          </a:p>
          <a:p>
            <a:pPr lvl="1" eaLnBrk="1" hangingPunct="1">
              <a:buFontTx/>
              <a:buNone/>
            </a:pPr>
            <a:endParaRPr lang="en-GB" altLang="en-US" dirty="0"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GB" altLang="en-US" dirty="0" smtClean="0">
                <a:sym typeface="Symbol" panose="05050102010706020507" pitchFamily="18" charset="2"/>
              </a:rPr>
              <a:t>Therefore </a:t>
            </a:r>
            <a:r>
              <a:rPr lang="en-GB" altLang="en-US" dirty="0">
                <a:sym typeface="Symbol" panose="05050102010706020507" pitchFamily="18" charset="2"/>
              </a:rPr>
              <a:t>inherently linked to SD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4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2279650" y="549276"/>
            <a:ext cx="2305050" cy="4968875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100000">
                <a:srgbClr val="CBF2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Total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2711451" y="115888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(SD</a:t>
            </a:r>
            <a:r>
              <a:rPr lang="en-GB" baseline="30000"/>
              <a:t>2</a:t>
            </a:r>
            <a:r>
              <a:rPr lang="en-GB"/>
              <a:t>)</a:t>
            </a:r>
            <a:endParaRPr lang="en-GB" baseline="30000"/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4656138" y="2781301"/>
            <a:ext cx="295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This total variance can then be </a:t>
            </a:r>
            <a:r>
              <a:rPr lang="en-GB" altLang="en-US" i="1"/>
              <a:t>‘partitioned’ </a:t>
            </a:r>
            <a:r>
              <a:rPr lang="en-GB" altLang="en-US"/>
              <a:t> </a:t>
            </a: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751763" y="549276"/>
            <a:ext cx="2305050" cy="3527425"/>
          </a:xfrm>
          <a:prstGeom prst="rect">
            <a:avLst/>
          </a:prstGeom>
          <a:gradFill rotWithShape="1">
            <a:gsLst>
              <a:gs pos="0">
                <a:srgbClr val="33CCCC"/>
              </a:gs>
              <a:gs pos="100000">
                <a:srgbClr val="CBF2F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Systematic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7751763" y="4076700"/>
            <a:ext cx="2305050" cy="1435100"/>
          </a:xfrm>
          <a:prstGeom prst="rect">
            <a:avLst/>
          </a:prstGeom>
          <a:gradFill rotWithShape="1">
            <a:gsLst>
              <a:gs pos="0">
                <a:srgbClr val="EFDF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Error</a:t>
            </a:r>
          </a:p>
          <a:p>
            <a:pPr>
              <a:defRPr/>
            </a:pPr>
            <a:r>
              <a:rPr lang="en-GB">
                <a:latin typeface="Times New Roman" charset="0"/>
                <a:ea typeface="ＭＳ Ｐゴシック" charset="0"/>
              </a:rPr>
              <a:t>Variance</a:t>
            </a: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7032625" y="1522413"/>
            <a:ext cx="719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4800600" y="1125539"/>
            <a:ext cx="230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Caused by systematic error </a:t>
            </a:r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>
            <a:off x="7032625" y="4797425"/>
            <a:ext cx="719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4795838" y="4378326"/>
            <a:ext cx="230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/>
              <a:t>Caused by random error </a:t>
            </a:r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4872039" y="1052514"/>
            <a:ext cx="2160587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4872039" y="4325939"/>
            <a:ext cx="2160587" cy="936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48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 animBg="1"/>
      <p:bldP spid="314375" grpId="0"/>
      <p:bldP spid="314376" grpId="0"/>
      <p:bldP spid="314377" grpId="0" animBg="1"/>
      <p:bldP spid="314378" grpId="0" animBg="1"/>
      <p:bldP spid="314381" grpId="0"/>
      <p:bldP spid="314383" grpId="0"/>
      <p:bldP spid="314384" grpId="0" animBg="1"/>
      <p:bldP spid="3143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92313" y="188913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Types of Errors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0" y="981075"/>
            <a:ext cx="7920038" cy="47513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Systematic Error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Any variable causing a consistent shift in the mean in a given direction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e.g. Retrospective diet records tend to omit the snacks between meals</a:t>
            </a:r>
          </a:p>
          <a:p>
            <a:pPr lvl="1" eaLnBrk="1" hangingPunct="1">
              <a:buFontTx/>
              <a:buNone/>
              <a:defRPr/>
            </a:pPr>
            <a:endParaRPr lang="en-GB">
              <a:ea typeface="ＭＳ Ｐゴシック" charset="0"/>
            </a:endParaRPr>
          </a:p>
          <a:p>
            <a:pPr eaLnBrk="1" hangingPunct="1">
              <a:defRPr/>
            </a:pPr>
            <a:r>
              <a:rPr lang="en-GB">
                <a:ea typeface="ＭＳ Ｐゴシック" charset="0"/>
                <a:cs typeface="+mn-cs"/>
              </a:rPr>
              <a:t>Random Error</a:t>
            </a:r>
          </a:p>
          <a:p>
            <a:pPr lvl="1" eaLnBrk="1" hangingPunct="1">
              <a:defRPr/>
            </a:pPr>
            <a:r>
              <a:rPr lang="en-GB">
                <a:ea typeface="ＭＳ Ｐゴシック" charset="0"/>
              </a:rPr>
              <a:t>The fluctuation of scores due to chance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e.g. Innaccurate descriptions of the food consumed </a:t>
            </a:r>
          </a:p>
          <a:p>
            <a:pPr lvl="1" eaLnBrk="1" hangingPunct="1">
              <a:defRPr/>
            </a:pPr>
            <a:endParaRPr lang="en-GB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93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Assessment of Error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92313" y="981075"/>
            <a:ext cx="3167062" cy="12525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3600">
                <a:ea typeface="ＭＳ Ｐゴシック" charset="0"/>
              </a:rPr>
              <a:t>Systematic </a:t>
            </a:r>
            <a:r>
              <a:rPr lang="en-GB" sz="4400" b="1">
                <a:solidFill>
                  <a:srgbClr val="FF3300"/>
                </a:solidFill>
                <a:ea typeface="ＭＳ Ｐゴシック" charset="0"/>
              </a:rPr>
              <a:t>&amp;</a:t>
            </a:r>
            <a:r>
              <a:rPr lang="en-GB" sz="3600">
                <a:ea typeface="ＭＳ Ｐゴシック" charset="0"/>
              </a:rPr>
              <a:t> Random Error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11451" y="2276476"/>
            <a:ext cx="73453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Callipers       </a:t>
            </a:r>
            <a:r>
              <a:rPr lang="en-GB" dirty="0" err="1">
                <a:latin typeface="Times New Roman" charset="0"/>
                <a:ea typeface="ＭＳ Ｐゴシック" charset="0"/>
              </a:rPr>
              <a:t>HydroStat</a:t>
            </a:r>
            <a:r>
              <a:rPr lang="en-GB" dirty="0">
                <a:latin typeface="Times New Roman" charset="0"/>
                <a:ea typeface="ＭＳ Ｐゴシック" charset="0"/>
              </a:rPr>
              <a:t>.     </a:t>
            </a:r>
            <a:r>
              <a:rPr lang="en-GB" dirty="0" smtClean="0">
                <a:latin typeface="Times New Roman" charset="0"/>
                <a:ea typeface="ＭＳ Ｐゴシック" charset="0"/>
              </a:rPr>
              <a:t>	 	Difference               </a:t>
            </a:r>
            <a:r>
              <a:rPr lang="en-GB" dirty="0">
                <a:latin typeface="Times New Roman" charset="0"/>
                <a:ea typeface="ＭＳ Ｐゴシック" charset="0"/>
              </a:rPr>
              <a:t>Mean   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10.00		17.00		7.00		13.50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12.00		22.00		10.00		17.00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8.00		14.00		6.00		11.00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11.00		12.00		1.00		11.50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14.00		11.00		-3.00		12.50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18.00		15.00		-3.00		16.50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10.00		21.00		11.00		15.50</a:t>
            </a:r>
          </a:p>
          <a:p>
            <a:pPr algn="l">
              <a:defRPr/>
            </a:pPr>
            <a:r>
              <a:rPr lang="en-GB" dirty="0">
                <a:latin typeface="Times New Roman" charset="0"/>
                <a:ea typeface="ＭＳ Ｐゴシック" charset="0"/>
              </a:rPr>
              <a:t>  9.00		17.00		8.00		13.00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820195" y="2592365"/>
            <a:ext cx="65516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6327822" y="2160564"/>
            <a:ext cx="1368425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7951793" y="2160564"/>
            <a:ext cx="1368425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nimBg="1"/>
      <p:bldP spid="4341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Assessment of Error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92313" y="981075"/>
            <a:ext cx="3167062" cy="12525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3600" dirty="0">
                <a:ea typeface="ＭＳ Ｐゴシック" charset="0"/>
              </a:rPr>
              <a:t>Systematic </a:t>
            </a:r>
            <a:r>
              <a:rPr lang="en-GB" sz="3600" b="1" dirty="0">
                <a:solidFill>
                  <a:srgbClr val="FF3300"/>
                </a:solidFill>
                <a:ea typeface="ＭＳ Ｐゴシック" charset="0"/>
              </a:rPr>
              <a:t>&amp;</a:t>
            </a:r>
            <a:r>
              <a:rPr lang="en-GB" sz="3600" dirty="0">
                <a:ea typeface="ＭＳ Ｐゴシック" charset="0"/>
              </a:rPr>
              <a:t> Random Error</a:t>
            </a: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908050"/>
            <a:ext cx="4824412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1631951" y="2244725"/>
            <a:ext cx="460851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 u="sng"/>
              <a:t>The “Bland-Altman” Plot             </a:t>
            </a:r>
            <a:r>
              <a:rPr lang="en-GB" altLang="en-US"/>
              <a:t>3 points of visual assessment: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Systematic Error</a:t>
            </a:r>
            <a:r>
              <a:rPr lang="en-GB" altLang="en-US"/>
              <a:t>: are points evenly distributed about the zero line?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Random Error</a:t>
            </a:r>
            <a:r>
              <a:rPr lang="en-GB" altLang="en-US"/>
              <a:t>: do points deviate greatly from the mean line?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altLang="en-US"/>
              <a:t>-</a:t>
            </a:r>
            <a:r>
              <a:rPr lang="en-GB" altLang="en-US" i="1"/>
              <a:t>Nature of error</a:t>
            </a:r>
            <a:r>
              <a:rPr lang="en-GB" altLang="en-US"/>
              <a:t>: is the error consistent left-right?</a:t>
            </a:r>
            <a:endParaRPr lang="en-GB" altLang="en-US" i="1"/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 flipV="1">
            <a:off x="5486400" y="3816351"/>
            <a:ext cx="896938" cy="244475"/>
          </a:xfrm>
          <a:custGeom>
            <a:avLst/>
            <a:gdLst>
              <a:gd name="T0" fmla="*/ 0 w 453"/>
              <a:gd name="T1" fmla="*/ 2147483647 h 182"/>
              <a:gd name="T2" fmla="*/ 2147483647 w 453"/>
              <a:gd name="T3" fmla="*/ 2147483647 h 182"/>
              <a:gd name="T4" fmla="*/ 2147483647 w 453"/>
              <a:gd name="T5" fmla="*/ 2147483647 h 182"/>
              <a:gd name="T6" fmla="*/ 2147483647 w 453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3" h="182">
                <a:moveTo>
                  <a:pt x="0" y="182"/>
                </a:moveTo>
                <a:cubicBezTo>
                  <a:pt x="64" y="170"/>
                  <a:pt x="128" y="159"/>
                  <a:pt x="181" y="136"/>
                </a:cubicBezTo>
                <a:cubicBezTo>
                  <a:pt x="234" y="113"/>
                  <a:pt x="272" y="69"/>
                  <a:pt x="317" y="46"/>
                </a:cubicBezTo>
                <a:cubicBezTo>
                  <a:pt x="362" y="23"/>
                  <a:pt x="407" y="11"/>
                  <a:pt x="453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>
            <a:off x="6600826" y="4076700"/>
            <a:ext cx="33829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00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2531" name="Group 16"/>
          <p:cNvGrpSpPr>
            <a:grpSpLocks/>
          </p:cNvGrpSpPr>
          <p:nvPr/>
        </p:nvGrpSpPr>
        <p:grpSpPr bwMode="auto">
          <a:xfrm>
            <a:off x="3708400" y="4270375"/>
            <a:ext cx="6948488" cy="376238"/>
            <a:chOff x="1383" y="1752"/>
            <a:chExt cx="4377" cy="237"/>
          </a:xfrm>
        </p:grpSpPr>
        <p:sp>
          <p:nvSpPr>
            <p:cNvPr id="15384" name="Line 10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85" name="Line 11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386" name="Text Box 12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5365" name="Line 13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5367" name="Oval 15"/>
          <p:cNvSpPr>
            <a:spLocks noChangeArrowheads="1"/>
          </p:cNvSpPr>
          <p:nvPr/>
        </p:nvSpPr>
        <p:spPr bwMode="auto">
          <a:xfrm>
            <a:off x="379253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8" name="Oval 17"/>
          <p:cNvSpPr>
            <a:spLocks noChangeArrowheads="1"/>
          </p:cNvSpPr>
          <p:nvPr/>
        </p:nvSpPr>
        <p:spPr bwMode="auto">
          <a:xfrm>
            <a:off x="5232401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9" name="Oval 18"/>
          <p:cNvSpPr>
            <a:spLocks noChangeArrowheads="1"/>
          </p:cNvSpPr>
          <p:nvPr/>
        </p:nvSpPr>
        <p:spPr bwMode="auto">
          <a:xfrm>
            <a:off x="4151314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0" name="Oval 19"/>
          <p:cNvSpPr>
            <a:spLocks noChangeArrowheads="1"/>
          </p:cNvSpPr>
          <p:nvPr/>
        </p:nvSpPr>
        <p:spPr bwMode="auto">
          <a:xfrm>
            <a:off x="4367214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1" name="Oval 20"/>
          <p:cNvSpPr>
            <a:spLocks noChangeArrowheads="1"/>
          </p:cNvSpPr>
          <p:nvPr/>
        </p:nvSpPr>
        <p:spPr bwMode="auto">
          <a:xfrm>
            <a:off x="4727576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2" name="Oval 21"/>
          <p:cNvSpPr>
            <a:spLocks noChangeArrowheads="1"/>
          </p:cNvSpPr>
          <p:nvPr/>
        </p:nvSpPr>
        <p:spPr bwMode="auto">
          <a:xfrm>
            <a:off x="573563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3" name="Oval 22"/>
          <p:cNvSpPr>
            <a:spLocks noChangeArrowheads="1"/>
          </p:cNvSpPr>
          <p:nvPr/>
        </p:nvSpPr>
        <p:spPr bwMode="auto">
          <a:xfrm>
            <a:off x="6167439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4" name="Oval 23"/>
          <p:cNvSpPr>
            <a:spLocks noChangeArrowheads="1"/>
          </p:cNvSpPr>
          <p:nvPr/>
        </p:nvSpPr>
        <p:spPr bwMode="auto">
          <a:xfrm>
            <a:off x="6672264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5" name="Oval 24"/>
          <p:cNvSpPr>
            <a:spLocks noChangeArrowheads="1"/>
          </p:cNvSpPr>
          <p:nvPr/>
        </p:nvSpPr>
        <p:spPr bwMode="auto">
          <a:xfrm>
            <a:off x="7248526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6" name="Oval 25"/>
          <p:cNvSpPr>
            <a:spLocks noChangeArrowheads="1"/>
          </p:cNvSpPr>
          <p:nvPr/>
        </p:nvSpPr>
        <p:spPr bwMode="auto">
          <a:xfrm>
            <a:off x="5519739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7" name="Oval 26"/>
          <p:cNvSpPr>
            <a:spLocks noChangeArrowheads="1"/>
          </p:cNvSpPr>
          <p:nvPr/>
        </p:nvSpPr>
        <p:spPr bwMode="auto">
          <a:xfrm>
            <a:off x="6959601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8" name="Oval 27"/>
          <p:cNvSpPr>
            <a:spLocks noChangeArrowheads="1"/>
          </p:cNvSpPr>
          <p:nvPr/>
        </p:nvSpPr>
        <p:spPr bwMode="auto">
          <a:xfrm>
            <a:off x="8183564" y="41497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79" name="Oval 28"/>
          <p:cNvSpPr>
            <a:spLocks noChangeArrowheads="1"/>
          </p:cNvSpPr>
          <p:nvPr/>
        </p:nvSpPr>
        <p:spPr bwMode="auto">
          <a:xfrm>
            <a:off x="4872039" y="41481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0" name="Oval 29"/>
          <p:cNvSpPr>
            <a:spLocks noChangeArrowheads="1"/>
          </p:cNvSpPr>
          <p:nvPr/>
        </p:nvSpPr>
        <p:spPr bwMode="auto">
          <a:xfrm>
            <a:off x="7608889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1" name="Oval 30"/>
          <p:cNvSpPr>
            <a:spLocks noChangeArrowheads="1"/>
          </p:cNvSpPr>
          <p:nvPr/>
        </p:nvSpPr>
        <p:spPr bwMode="auto">
          <a:xfrm>
            <a:off x="5951539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82" name="Oval 31"/>
          <p:cNvSpPr>
            <a:spLocks noChangeArrowheads="1"/>
          </p:cNvSpPr>
          <p:nvPr/>
        </p:nvSpPr>
        <p:spPr bwMode="auto">
          <a:xfrm>
            <a:off x="6456364" y="42926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5536" name="Text Box 32"/>
          <p:cNvSpPr txBox="1">
            <a:spLocks noChangeArrowheads="1"/>
          </p:cNvSpPr>
          <p:nvPr/>
        </p:nvSpPr>
        <p:spPr bwMode="auto">
          <a:xfrm>
            <a:off x="4367213" y="24209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Random Error</a:t>
            </a:r>
          </a:p>
        </p:txBody>
      </p:sp>
    </p:spTree>
    <p:extLst>
      <p:ext uri="{BB962C8B-B14F-4D97-AF65-F5344CB8AC3E}">
        <p14:creationId xmlns:p14="http://schemas.microsoft.com/office/powerpoint/2010/main" val="1302317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3719514" y="3573464"/>
            <a:ext cx="6948487" cy="376237"/>
            <a:chOff x="1383" y="1752"/>
            <a:chExt cx="4377" cy="237"/>
          </a:xfrm>
        </p:grpSpPr>
        <p:sp>
          <p:nvSpPr>
            <p:cNvPr id="16410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412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379253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5232401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4151314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4" name="Oval 13"/>
          <p:cNvSpPr>
            <a:spLocks noChangeArrowheads="1"/>
          </p:cNvSpPr>
          <p:nvPr/>
        </p:nvSpPr>
        <p:spPr bwMode="auto">
          <a:xfrm>
            <a:off x="4367214" y="34290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5" name="Oval 14"/>
          <p:cNvSpPr>
            <a:spLocks noChangeArrowheads="1"/>
          </p:cNvSpPr>
          <p:nvPr/>
        </p:nvSpPr>
        <p:spPr bwMode="auto">
          <a:xfrm>
            <a:off x="4727576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6" name="Oval 15"/>
          <p:cNvSpPr>
            <a:spLocks noChangeArrowheads="1"/>
          </p:cNvSpPr>
          <p:nvPr/>
        </p:nvSpPr>
        <p:spPr bwMode="auto">
          <a:xfrm>
            <a:off x="573563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7" name="Oval 16"/>
          <p:cNvSpPr>
            <a:spLocks noChangeArrowheads="1"/>
          </p:cNvSpPr>
          <p:nvPr/>
        </p:nvSpPr>
        <p:spPr bwMode="auto">
          <a:xfrm>
            <a:off x="6167439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8" name="Oval 17"/>
          <p:cNvSpPr>
            <a:spLocks noChangeArrowheads="1"/>
          </p:cNvSpPr>
          <p:nvPr/>
        </p:nvSpPr>
        <p:spPr bwMode="auto">
          <a:xfrm>
            <a:off x="6672264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9" name="Oval 18"/>
          <p:cNvSpPr>
            <a:spLocks noChangeArrowheads="1"/>
          </p:cNvSpPr>
          <p:nvPr/>
        </p:nvSpPr>
        <p:spPr bwMode="auto">
          <a:xfrm>
            <a:off x="7248526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0" name="Oval 19"/>
          <p:cNvSpPr>
            <a:spLocks noChangeArrowheads="1"/>
          </p:cNvSpPr>
          <p:nvPr/>
        </p:nvSpPr>
        <p:spPr bwMode="auto">
          <a:xfrm>
            <a:off x="5519739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1" name="Oval 20"/>
          <p:cNvSpPr>
            <a:spLocks noChangeArrowheads="1"/>
          </p:cNvSpPr>
          <p:nvPr/>
        </p:nvSpPr>
        <p:spPr bwMode="auto">
          <a:xfrm>
            <a:off x="6959601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2" name="Oval 21"/>
          <p:cNvSpPr>
            <a:spLocks noChangeArrowheads="1"/>
          </p:cNvSpPr>
          <p:nvPr/>
        </p:nvSpPr>
        <p:spPr bwMode="auto">
          <a:xfrm>
            <a:off x="8183564" y="35020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3" name="Oval 22"/>
          <p:cNvSpPr>
            <a:spLocks noChangeArrowheads="1"/>
          </p:cNvSpPr>
          <p:nvPr/>
        </p:nvSpPr>
        <p:spPr bwMode="auto">
          <a:xfrm>
            <a:off x="4872039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4" name="Oval 23"/>
          <p:cNvSpPr>
            <a:spLocks noChangeArrowheads="1"/>
          </p:cNvSpPr>
          <p:nvPr/>
        </p:nvSpPr>
        <p:spPr bwMode="auto">
          <a:xfrm>
            <a:off x="7608889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5" name="Oval 24"/>
          <p:cNvSpPr>
            <a:spLocks noChangeArrowheads="1"/>
          </p:cNvSpPr>
          <p:nvPr/>
        </p:nvSpPr>
        <p:spPr bwMode="auto">
          <a:xfrm>
            <a:off x="5951539" y="34290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06" name="Oval 25"/>
          <p:cNvSpPr>
            <a:spLocks noChangeArrowheads="1"/>
          </p:cNvSpPr>
          <p:nvPr/>
        </p:nvSpPr>
        <p:spPr bwMode="auto">
          <a:xfrm>
            <a:off x="6456364" y="36449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7578" name="Text Box 26"/>
          <p:cNvSpPr txBox="1">
            <a:spLocks noChangeArrowheads="1"/>
          </p:cNvSpPr>
          <p:nvPr/>
        </p:nvSpPr>
        <p:spPr bwMode="auto">
          <a:xfrm>
            <a:off x="4367213" y="19891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Random Error</a:t>
            </a:r>
          </a:p>
        </p:txBody>
      </p:sp>
      <p:sp>
        <p:nvSpPr>
          <p:cNvPr id="407579" name="Freeform 27"/>
          <p:cNvSpPr>
            <a:spLocks/>
          </p:cNvSpPr>
          <p:nvPr/>
        </p:nvSpPr>
        <p:spPr bwMode="auto">
          <a:xfrm>
            <a:off x="7680325" y="2276475"/>
            <a:ext cx="839788" cy="1657350"/>
          </a:xfrm>
          <a:custGeom>
            <a:avLst/>
            <a:gdLst>
              <a:gd name="T0" fmla="*/ 0 w 529"/>
              <a:gd name="T1" fmla="*/ 0 h 1044"/>
              <a:gd name="T2" fmla="*/ 2147483647 w 529"/>
              <a:gd name="T3" fmla="*/ 2147483647 h 1044"/>
              <a:gd name="T4" fmla="*/ 2147483647 w 529"/>
              <a:gd name="T5" fmla="*/ 2147483647 h 1044"/>
              <a:gd name="T6" fmla="*/ 2147483647 w 529"/>
              <a:gd name="T7" fmla="*/ 2147483647 h 1044"/>
              <a:gd name="T8" fmla="*/ 2147483647 w 529"/>
              <a:gd name="T9" fmla="*/ 2147483647 h 10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9" h="1044">
                <a:moveTo>
                  <a:pt x="0" y="0"/>
                </a:moveTo>
                <a:cubicBezTo>
                  <a:pt x="75" y="26"/>
                  <a:pt x="151" y="53"/>
                  <a:pt x="227" y="136"/>
                </a:cubicBezTo>
                <a:cubicBezTo>
                  <a:pt x="303" y="219"/>
                  <a:pt x="409" y="378"/>
                  <a:pt x="454" y="499"/>
                </a:cubicBezTo>
                <a:cubicBezTo>
                  <a:pt x="499" y="620"/>
                  <a:pt x="529" y="771"/>
                  <a:pt x="499" y="862"/>
                </a:cubicBezTo>
                <a:cubicBezTo>
                  <a:pt x="469" y="953"/>
                  <a:pt x="370" y="998"/>
                  <a:pt x="272" y="1044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80" name="Line 28"/>
          <p:cNvSpPr>
            <a:spLocks noChangeShapeType="1"/>
          </p:cNvSpPr>
          <p:nvPr/>
        </p:nvSpPr>
        <p:spPr bwMode="auto">
          <a:xfrm>
            <a:off x="8112125" y="3573463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03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3708400" y="4270375"/>
            <a:ext cx="6948488" cy="376238"/>
            <a:chOff x="1383" y="1752"/>
            <a:chExt cx="4377" cy="237"/>
          </a:xfrm>
        </p:grpSpPr>
        <p:sp>
          <p:nvSpPr>
            <p:cNvPr id="17434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435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436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7413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3792539" y="50847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5159376" y="35734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3935414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8" name="Oval 13"/>
          <p:cNvSpPr>
            <a:spLocks noChangeArrowheads="1"/>
          </p:cNvSpPr>
          <p:nvPr/>
        </p:nvSpPr>
        <p:spPr bwMode="auto">
          <a:xfrm>
            <a:off x="4367214" y="47244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9" name="Oval 14"/>
          <p:cNvSpPr>
            <a:spLocks noChangeArrowheads="1"/>
          </p:cNvSpPr>
          <p:nvPr/>
        </p:nvSpPr>
        <p:spPr bwMode="auto">
          <a:xfrm>
            <a:off x="4800601" y="32131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0" name="Oval 15"/>
          <p:cNvSpPr>
            <a:spLocks noChangeArrowheads="1"/>
          </p:cNvSpPr>
          <p:nvPr/>
        </p:nvSpPr>
        <p:spPr bwMode="auto">
          <a:xfrm>
            <a:off x="5664201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1" name="Oval 16"/>
          <p:cNvSpPr>
            <a:spLocks noChangeArrowheads="1"/>
          </p:cNvSpPr>
          <p:nvPr/>
        </p:nvSpPr>
        <p:spPr bwMode="auto">
          <a:xfrm>
            <a:off x="6167439" y="32845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2" name="Oval 17"/>
          <p:cNvSpPr>
            <a:spLocks noChangeArrowheads="1"/>
          </p:cNvSpPr>
          <p:nvPr/>
        </p:nvSpPr>
        <p:spPr bwMode="auto">
          <a:xfrm>
            <a:off x="6672264" y="37893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3" name="Oval 18"/>
          <p:cNvSpPr>
            <a:spLocks noChangeArrowheads="1"/>
          </p:cNvSpPr>
          <p:nvPr/>
        </p:nvSpPr>
        <p:spPr bwMode="auto">
          <a:xfrm>
            <a:off x="7248526" y="27813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4" name="Oval 19"/>
          <p:cNvSpPr>
            <a:spLocks noChangeArrowheads="1"/>
          </p:cNvSpPr>
          <p:nvPr/>
        </p:nvSpPr>
        <p:spPr bwMode="auto">
          <a:xfrm>
            <a:off x="5519739" y="45815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5" name="Oval 20"/>
          <p:cNvSpPr>
            <a:spLocks noChangeArrowheads="1"/>
          </p:cNvSpPr>
          <p:nvPr/>
        </p:nvSpPr>
        <p:spPr bwMode="auto">
          <a:xfrm>
            <a:off x="6959601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6" name="Oval 21"/>
          <p:cNvSpPr>
            <a:spLocks noChangeArrowheads="1"/>
          </p:cNvSpPr>
          <p:nvPr/>
        </p:nvSpPr>
        <p:spPr bwMode="auto">
          <a:xfrm>
            <a:off x="8183564" y="31416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7" name="Oval 22"/>
          <p:cNvSpPr>
            <a:spLocks noChangeArrowheads="1"/>
          </p:cNvSpPr>
          <p:nvPr/>
        </p:nvSpPr>
        <p:spPr bwMode="auto">
          <a:xfrm>
            <a:off x="4872039" y="48688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8" name="Oval 23"/>
          <p:cNvSpPr>
            <a:spLocks noChangeArrowheads="1"/>
          </p:cNvSpPr>
          <p:nvPr/>
        </p:nvSpPr>
        <p:spPr bwMode="auto">
          <a:xfrm>
            <a:off x="7608889" y="47974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9" name="Oval 24"/>
          <p:cNvSpPr>
            <a:spLocks noChangeArrowheads="1"/>
          </p:cNvSpPr>
          <p:nvPr/>
        </p:nvSpPr>
        <p:spPr bwMode="auto">
          <a:xfrm>
            <a:off x="5951539" y="47974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30" name="Oval 25"/>
          <p:cNvSpPr>
            <a:spLocks noChangeArrowheads="1"/>
          </p:cNvSpPr>
          <p:nvPr/>
        </p:nvSpPr>
        <p:spPr bwMode="auto">
          <a:xfrm>
            <a:off x="6456364" y="50133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4367213" y="1773239"/>
            <a:ext cx="3744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Very Little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Random Error</a:t>
            </a:r>
          </a:p>
        </p:txBody>
      </p:sp>
      <p:sp>
        <p:nvSpPr>
          <p:cNvPr id="409627" name="Freeform 27"/>
          <p:cNvSpPr>
            <a:spLocks/>
          </p:cNvSpPr>
          <p:nvPr/>
        </p:nvSpPr>
        <p:spPr bwMode="auto">
          <a:xfrm>
            <a:off x="7269163" y="2598739"/>
            <a:ext cx="723900" cy="1468437"/>
          </a:xfrm>
          <a:custGeom>
            <a:avLst/>
            <a:gdLst>
              <a:gd name="T0" fmla="*/ 2147483647 w 456"/>
              <a:gd name="T1" fmla="*/ 0 h 925"/>
              <a:gd name="T2" fmla="*/ 2147483647 w 456"/>
              <a:gd name="T3" fmla="*/ 2147483647 h 925"/>
              <a:gd name="T4" fmla="*/ 2147483647 w 456"/>
              <a:gd name="T5" fmla="*/ 2147483647 h 925"/>
              <a:gd name="T6" fmla="*/ 2147483647 w 456"/>
              <a:gd name="T7" fmla="*/ 2147483647 h 925"/>
              <a:gd name="T8" fmla="*/ 0 w 456"/>
              <a:gd name="T9" fmla="*/ 2147483647 h 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925">
                <a:moveTo>
                  <a:pt x="144" y="0"/>
                </a:moveTo>
                <a:cubicBezTo>
                  <a:pt x="219" y="26"/>
                  <a:pt x="319" y="72"/>
                  <a:pt x="371" y="136"/>
                </a:cubicBezTo>
                <a:cubicBezTo>
                  <a:pt x="423" y="200"/>
                  <a:pt x="456" y="283"/>
                  <a:pt x="454" y="382"/>
                </a:cubicBezTo>
                <a:cubicBezTo>
                  <a:pt x="452" y="481"/>
                  <a:pt x="435" y="637"/>
                  <a:pt x="359" y="728"/>
                </a:cubicBezTo>
                <a:cubicBezTo>
                  <a:pt x="283" y="819"/>
                  <a:pt x="75" y="884"/>
                  <a:pt x="0" y="925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8" name="Line 28"/>
          <p:cNvSpPr>
            <a:spLocks noChangeShapeType="1"/>
          </p:cNvSpPr>
          <p:nvPr/>
        </p:nvSpPr>
        <p:spPr bwMode="auto">
          <a:xfrm>
            <a:off x="7248525" y="2852738"/>
            <a:ext cx="0" cy="2303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95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3719514" y="2852739"/>
            <a:ext cx="6948487" cy="376237"/>
            <a:chOff x="1383" y="1752"/>
            <a:chExt cx="4377" cy="237"/>
          </a:xfrm>
        </p:grpSpPr>
        <p:sp>
          <p:nvSpPr>
            <p:cNvPr id="18456" name="Line 5"/>
            <p:cNvSpPr>
              <a:spLocks noChangeShapeType="1"/>
            </p:cNvSpPr>
            <p:nvPr/>
          </p:nvSpPr>
          <p:spPr bwMode="auto">
            <a:xfrm>
              <a:off x="1383" y="1752"/>
              <a:ext cx="3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457" name="Line 6"/>
            <p:cNvSpPr>
              <a:spLocks noChangeShapeType="1"/>
            </p:cNvSpPr>
            <p:nvPr/>
          </p:nvSpPr>
          <p:spPr bwMode="auto">
            <a:xfrm>
              <a:off x="4513" y="175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458" name="Text Box 7"/>
            <p:cNvSpPr txBox="1">
              <a:spLocks noChangeArrowheads="1"/>
            </p:cNvSpPr>
            <p:nvPr/>
          </p:nvSpPr>
          <p:spPr bwMode="auto">
            <a:xfrm>
              <a:off x="4535" y="1797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sz="1400">
                  <a:latin typeface="Arial Black" charset="0"/>
                </a:rPr>
                <a:t>Mean difference</a:t>
              </a:r>
            </a:p>
          </p:txBody>
        </p:sp>
      </p:grp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8439" name="Oval 26"/>
          <p:cNvSpPr>
            <a:spLocks noChangeArrowheads="1"/>
          </p:cNvSpPr>
          <p:nvPr/>
        </p:nvSpPr>
        <p:spPr bwMode="auto">
          <a:xfrm>
            <a:off x="3935414" y="37877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0" name="Oval 27"/>
          <p:cNvSpPr>
            <a:spLocks noChangeArrowheads="1"/>
          </p:cNvSpPr>
          <p:nvPr/>
        </p:nvSpPr>
        <p:spPr bwMode="auto">
          <a:xfrm>
            <a:off x="5302251" y="22764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1" name="Oval 28"/>
          <p:cNvSpPr>
            <a:spLocks noChangeArrowheads="1"/>
          </p:cNvSpPr>
          <p:nvPr/>
        </p:nvSpPr>
        <p:spPr bwMode="auto">
          <a:xfrm>
            <a:off x="4078289" y="24193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2" name="Oval 29"/>
          <p:cNvSpPr>
            <a:spLocks noChangeArrowheads="1"/>
          </p:cNvSpPr>
          <p:nvPr/>
        </p:nvSpPr>
        <p:spPr bwMode="auto">
          <a:xfrm>
            <a:off x="4510089" y="34274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3" name="Oval 30"/>
          <p:cNvSpPr>
            <a:spLocks noChangeArrowheads="1"/>
          </p:cNvSpPr>
          <p:nvPr/>
        </p:nvSpPr>
        <p:spPr bwMode="auto">
          <a:xfrm>
            <a:off x="4943476" y="19161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4" name="Oval 31"/>
          <p:cNvSpPr>
            <a:spLocks noChangeArrowheads="1"/>
          </p:cNvSpPr>
          <p:nvPr/>
        </p:nvSpPr>
        <p:spPr bwMode="auto">
          <a:xfrm>
            <a:off x="5807076" y="24193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5" name="Oval 32"/>
          <p:cNvSpPr>
            <a:spLocks noChangeArrowheads="1"/>
          </p:cNvSpPr>
          <p:nvPr/>
        </p:nvSpPr>
        <p:spPr bwMode="auto">
          <a:xfrm>
            <a:off x="6310314" y="198755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6" name="Oval 33"/>
          <p:cNvSpPr>
            <a:spLocks noChangeArrowheads="1"/>
          </p:cNvSpPr>
          <p:nvPr/>
        </p:nvSpPr>
        <p:spPr bwMode="auto">
          <a:xfrm>
            <a:off x="6815139" y="24923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7" name="Oval 34"/>
          <p:cNvSpPr>
            <a:spLocks noChangeArrowheads="1"/>
          </p:cNvSpPr>
          <p:nvPr/>
        </p:nvSpPr>
        <p:spPr bwMode="auto">
          <a:xfrm>
            <a:off x="7391401" y="148431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8" name="Oval 35"/>
          <p:cNvSpPr>
            <a:spLocks noChangeArrowheads="1"/>
          </p:cNvSpPr>
          <p:nvPr/>
        </p:nvSpPr>
        <p:spPr bwMode="auto">
          <a:xfrm>
            <a:off x="5662614" y="32845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9" name="Oval 36"/>
          <p:cNvSpPr>
            <a:spLocks noChangeArrowheads="1"/>
          </p:cNvSpPr>
          <p:nvPr/>
        </p:nvSpPr>
        <p:spPr bwMode="auto">
          <a:xfrm>
            <a:off x="7102476" y="33559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0" name="Oval 37"/>
          <p:cNvSpPr>
            <a:spLocks noChangeArrowheads="1"/>
          </p:cNvSpPr>
          <p:nvPr/>
        </p:nvSpPr>
        <p:spPr bwMode="auto">
          <a:xfrm>
            <a:off x="8326439" y="18446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1" name="Oval 38"/>
          <p:cNvSpPr>
            <a:spLocks noChangeArrowheads="1"/>
          </p:cNvSpPr>
          <p:nvPr/>
        </p:nvSpPr>
        <p:spPr bwMode="auto">
          <a:xfrm>
            <a:off x="5014914" y="35718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2" name="Oval 39"/>
          <p:cNvSpPr>
            <a:spLocks noChangeArrowheads="1"/>
          </p:cNvSpPr>
          <p:nvPr/>
        </p:nvSpPr>
        <p:spPr bwMode="auto">
          <a:xfrm>
            <a:off x="775176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3" name="Oval 40"/>
          <p:cNvSpPr>
            <a:spLocks noChangeArrowheads="1"/>
          </p:cNvSpPr>
          <p:nvPr/>
        </p:nvSpPr>
        <p:spPr bwMode="auto">
          <a:xfrm>
            <a:off x="609441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54" name="Oval 41"/>
          <p:cNvSpPr>
            <a:spLocks noChangeArrowheads="1"/>
          </p:cNvSpPr>
          <p:nvPr/>
        </p:nvSpPr>
        <p:spPr bwMode="auto">
          <a:xfrm>
            <a:off x="6599239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11690" name="Text Box 42"/>
          <p:cNvSpPr txBox="1">
            <a:spLocks noChangeArrowheads="1"/>
          </p:cNvSpPr>
          <p:nvPr/>
        </p:nvSpPr>
        <p:spPr bwMode="auto">
          <a:xfrm>
            <a:off x="4295776" y="3800476"/>
            <a:ext cx="3744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Systematic Error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Some Random Error</a:t>
            </a:r>
          </a:p>
        </p:txBody>
      </p:sp>
    </p:spTree>
    <p:extLst>
      <p:ext uri="{BB962C8B-B14F-4D97-AF65-F5344CB8AC3E}">
        <p14:creationId xmlns:p14="http://schemas.microsoft.com/office/powerpoint/2010/main" val="347698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" y="243285"/>
            <a:ext cx="10735613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82296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Examples of Bland-Altman Plots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908051"/>
            <a:ext cx="727233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0" name="Line 8"/>
          <p:cNvSpPr>
            <a:spLocks noChangeShapeType="1"/>
          </p:cNvSpPr>
          <p:nvPr/>
        </p:nvSpPr>
        <p:spPr bwMode="auto">
          <a:xfrm>
            <a:off x="3648075" y="4221163"/>
            <a:ext cx="51117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8599489" y="4076700"/>
            <a:ext cx="865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>
                <a:latin typeface="Arial Black" charset="0"/>
              </a:rPr>
              <a:t>Zero</a:t>
            </a:r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3935414" y="40767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3" name="Oval 11"/>
          <p:cNvSpPr>
            <a:spLocks noChangeArrowheads="1"/>
          </p:cNvSpPr>
          <p:nvPr/>
        </p:nvSpPr>
        <p:spPr bwMode="auto">
          <a:xfrm>
            <a:off x="5448301" y="38608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4" name="Oval 12"/>
          <p:cNvSpPr>
            <a:spLocks noChangeArrowheads="1"/>
          </p:cNvSpPr>
          <p:nvPr/>
        </p:nvSpPr>
        <p:spPr bwMode="auto">
          <a:xfrm>
            <a:off x="4295776" y="42211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5" name="Oval 13"/>
          <p:cNvSpPr>
            <a:spLocks noChangeArrowheads="1"/>
          </p:cNvSpPr>
          <p:nvPr/>
        </p:nvSpPr>
        <p:spPr bwMode="auto">
          <a:xfrm>
            <a:off x="4511676" y="393382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6" name="Oval 14"/>
          <p:cNvSpPr>
            <a:spLocks noChangeArrowheads="1"/>
          </p:cNvSpPr>
          <p:nvPr/>
        </p:nvSpPr>
        <p:spPr bwMode="auto">
          <a:xfrm>
            <a:off x="5016501" y="37893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6167439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8" name="Oval 16"/>
          <p:cNvSpPr>
            <a:spLocks noChangeArrowheads="1"/>
          </p:cNvSpPr>
          <p:nvPr/>
        </p:nvSpPr>
        <p:spPr bwMode="auto">
          <a:xfrm>
            <a:off x="6743701" y="46529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9" name="Oval 17"/>
          <p:cNvSpPr>
            <a:spLocks noChangeArrowheads="1"/>
          </p:cNvSpPr>
          <p:nvPr/>
        </p:nvSpPr>
        <p:spPr bwMode="auto">
          <a:xfrm>
            <a:off x="6816726" y="29972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0" name="Oval 18"/>
          <p:cNvSpPr>
            <a:spLocks noChangeArrowheads="1"/>
          </p:cNvSpPr>
          <p:nvPr/>
        </p:nvSpPr>
        <p:spPr bwMode="auto">
          <a:xfrm>
            <a:off x="7680326" y="24923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1" name="Oval 19"/>
          <p:cNvSpPr>
            <a:spLocks noChangeArrowheads="1"/>
          </p:cNvSpPr>
          <p:nvPr/>
        </p:nvSpPr>
        <p:spPr bwMode="auto">
          <a:xfrm>
            <a:off x="5664201" y="44370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2" name="Oval 20"/>
          <p:cNvSpPr>
            <a:spLocks noChangeArrowheads="1"/>
          </p:cNvSpPr>
          <p:nvPr/>
        </p:nvSpPr>
        <p:spPr bwMode="auto">
          <a:xfrm>
            <a:off x="7391401" y="4868863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3" name="Oval 21"/>
          <p:cNvSpPr>
            <a:spLocks noChangeArrowheads="1"/>
          </p:cNvSpPr>
          <p:nvPr/>
        </p:nvSpPr>
        <p:spPr bwMode="auto">
          <a:xfrm>
            <a:off x="8326439" y="1844676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4" name="Oval 22"/>
          <p:cNvSpPr>
            <a:spLocks noChangeArrowheads="1"/>
          </p:cNvSpPr>
          <p:nvPr/>
        </p:nvSpPr>
        <p:spPr bwMode="auto">
          <a:xfrm>
            <a:off x="5016501" y="4292601"/>
            <a:ext cx="142875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5" name="Oval 23"/>
          <p:cNvSpPr>
            <a:spLocks noChangeArrowheads="1"/>
          </p:cNvSpPr>
          <p:nvPr/>
        </p:nvSpPr>
        <p:spPr bwMode="auto">
          <a:xfrm>
            <a:off x="8328026" y="494188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6" name="Oval 24"/>
          <p:cNvSpPr>
            <a:spLocks noChangeArrowheads="1"/>
          </p:cNvSpPr>
          <p:nvPr/>
        </p:nvSpPr>
        <p:spPr bwMode="auto">
          <a:xfrm>
            <a:off x="6094414" y="35004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77" name="Oval 25"/>
          <p:cNvSpPr>
            <a:spLocks noChangeArrowheads="1"/>
          </p:cNvSpPr>
          <p:nvPr/>
        </p:nvSpPr>
        <p:spPr bwMode="auto">
          <a:xfrm>
            <a:off x="6599239" y="3716338"/>
            <a:ext cx="142875" cy="1444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3863976" y="1700214"/>
            <a:ext cx="3744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Nature of Error: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>
                <a:solidFill>
                  <a:srgbClr val="FF3300"/>
                </a:solidFill>
              </a:rPr>
              <a:t>Funnelling Effect?</a:t>
            </a:r>
          </a:p>
        </p:txBody>
      </p:sp>
    </p:spTree>
    <p:extLst>
      <p:ext uri="{BB962C8B-B14F-4D97-AF65-F5344CB8AC3E}">
        <p14:creationId xmlns:p14="http://schemas.microsoft.com/office/powerpoint/2010/main" val="370516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GB">
                <a:ea typeface="ＭＳ Ｐゴシック" charset="0"/>
                <a:cs typeface="+mj-cs"/>
              </a:rPr>
              <a:t>Why is Error Important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5188" y="1125538"/>
            <a:ext cx="8064500" cy="33845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sz="3000">
                <a:ea typeface="ＭＳ Ｐゴシック" charset="0"/>
              </a:rPr>
              <a:t>Measurement Error is clearly of importance when evaluating the agreement between two measurement tools</a:t>
            </a:r>
          </a:p>
          <a:p>
            <a:pPr eaLnBrk="1" hangingPunct="1">
              <a:defRPr/>
            </a:pPr>
            <a:endParaRPr lang="en-GB" sz="3000">
              <a:ea typeface="ＭＳ Ｐゴシック" charset="0"/>
            </a:endParaRPr>
          </a:p>
          <a:p>
            <a:pPr eaLnBrk="1" hangingPunct="1">
              <a:defRPr/>
            </a:pPr>
            <a:r>
              <a:rPr lang="en-GB" sz="3000">
                <a:ea typeface="ＭＳ Ｐゴシック" charset="0"/>
              </a:rPr>
              <a:t>A consideration of error is also relevant when attempting to establish intervention effects/treatment differences</a:t>
            </a:r>
          </a:p>
          <a:p>
            <a:pPr lvl="1" eaLnBrk="1" hangingPunct="1">
              <a:buFontTx/>
              <a:buNone/>
              <a:defRPr/>
            </a:pPr>
            <a:r>
              <a:rPr lang="en-GB">
                <a:ea typeface="ＭＳ Ｐゴシック" charset="0"/>
              </a:rPr>
              <a:t>i.e. where some of the variance between trials is due to the independent variable...</a:t>
            </a:r>
          </a:p>
        </p:txBody>
      </p:sp>
    </p:spTree>
    <p:extLst>
      <p:ext uri="{BB962C8B-B14F-4D97-AF65-F5344CB8AC3E}">
        <p14:creationId xmlns:p14="http://schemas.microsoft.com/office/powerpoint/2010/main" val="2795170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9175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 Few Confusion Matrix-Based Performance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CE09F-9D34-44F7-8C74-87594E0EE22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22532" name="Slide Number Placeholder 6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sz="1200">
              <a:solidFill>
                <a:srgbClr val="045C75"/>
              </a:solidFill>
            </a:endParaRPr>
          </a:p>
        </p:txBody>
      </p:sp>
      <p:graphicFrame>
        <p:nvGraphicFramePr>
          <p:cNvPr id="7" name="Group 81"/>
          <p:cNvGraphicFramePr>
            <a:graphicFrameLocks/>
          </p:cNvGraphicFramePr>
          <p:nvPr/>
        </p:nvGraphicFramePr>
        <p:xfrm>
          <a:off x="1919288" y="2517776"/>
          <a:ext cx="4343400" cy="269557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Hypothesized | class              V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FP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P=TP+FN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N=FP+TN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5" name="Rectangle 68"/>
          <p:cNvSpPr txBox="1">
            <a:spLocks noChangeArrowheads="1"/>
          </p:cNvSpPr>
          <p:nvPr/>
        </p:nvSpPr>
        <p:spPr bwMode="auto">
          <a:xfrm>
            <a:off x="6477000" y="2060576"/>
            <a:ext cx="403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Accuracy</a:t>
            </a:r>
            <a:r>
              <a:rPr lang="en-US" sz="2400">
                <a:latin typeface="Constantia" pitchFamily="18" charset="0"/>
              </a:rPr>
              <a:t> = (TP+TN)/(P+N)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Precision </a:t>
            </a:r>
            <a:r>
              <a:rPr lang="en-US" sz="2400">
                <a:latin typeface="Constantia" pitchFamily="18" charset="0"/>
              </a:rPr>
              <a:t>= TP/(TP+FP)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Recall/TP rate </a:t>
            </a:r>
            <a:r>
              <a:rPr lang="en-US" sz="2400">
                <a:latin typeface="Constantia" pitchFamily="18" charset="0"/>
              </a:rPr>
              <a:t>= TP/P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FP Rate </a:t>
            </a:r>
            <a:r>
              <a:rPr lang="en-US" sz="2400">
                <a:latin typeface="Constantia" pitchFamily="18" charset="0"/>
              </a:rPr>
              <a:t>=  FP/N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ROC Analysis </a:t>
            </a:r>
            <a:r>
              <a:rPr lang="en-US" sz="2400">
                <a:latin typeface="Constantia" pitchFamily="18" charset="0"/>
              </a:rPr>
              <a:t>moves the threshold between the positive and negative class from a small FP rate to a large one. It plots the value of the Recall against that of the FP Rate at each FP Rate considered.</a:t>
            </a:r>
          </a:p>
        </p:txBody>
      </p:sp>
      <p:sp>
        <p:nvSpPr>
          <p:cNvPr id="22556" name="Text Box 71"/>
          <p:cNvSpPr txBox="1">
            <a:spLocks noChangeArrowheads="1"/>
          </p:cNvSpPr>
          <p:nvPr/>
        </p:nvSpPr>
        <p:spPr bwMode="auto">
          <a:xfrm>
            <a:off x="2498725" y="5451476"/>
            <a:ext cx="2769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/>
              <a:t>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757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4" y="117310"/>
            <a:ext cx="9114286" cy="6314286"/>
          </a:xfrm>
          <a:prstGeom prst="rect">
            <a:avLst/>
          </a:prstGeom>
        </p:spPr>
      </p:pic>
      <p:pic>
        <p:nvPicPr>
          <p:cNvPr id="3074" name="Picture 2" descr="http://gim.unmc.edu/dxtests/distri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15" y="1527183"/>
            <a:ext cx="3312185" cy="331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B3927-B5A8-4764-AC0E-94C8CD2565F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  <p:sp>
        <p:nvSpPr>
          <p:cNvPr id="23555" name="Slide Number Placeholder 7"/>
          <p:cNvSpPr txBox="1">
            <a:spLocks/>
          </p:cNvSpPr>
          <p:nvPr/>
        </p:nvSpPr>
        <p:spPr bwMode="auto">
          <a:xfrm>
            <a:off x="8077200" y="62468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23556" name="Rectangle 5"/>
          <p:cNvSpPr txBox="1">
            <a:spLocks noChangeArrowheads="1"/>
          </p:cNvSpPr>
          <p:nvPr/>
        </p:nvSpPr>
        <p:spPr bwMode="auto">
          <a:xfrm>
            <a:off x="1981200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5000" dirty="0">
                <a:solidFill>
                  <a:schemeClr val="tx2"/>
                </a:solidFill>
                <a:latin typeface="Calibri" pitchFamily="34" charset="0"/>
              </a:rPr>
              <a:t>Issues with </a:t>
            </a:r>
            <a:r>
              <a:rPr lang="en-US" sz="5000" dirty="0">
                <a:solidFill>
                  <a:schemeClr val="accent1"/>
                </a:solidFill>
                <a:latin typeface="Calibri" pitchFamily="34" charset="0"/>
              </a:rPr>
              <a:t>Accuracy</a:t>
            </a:r>
            <a:endParaRPr lang="en-US" sz="50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7" name="Group 109"/>
          <p:cNvGraphicFramePr>
            <a:graphicFrameLocks/>
          </p:cNvGraphicFramePr>
          <p:nvPr/>
        </p:nvGraphicFramePr>
        <p:xfrm>
          <a:off x="1981200" y="1598614"/>
          <a:ext cx="4038600" cy="2189161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17"/>
          <p:cNvGraphicFramePr>
            <a:graphicFrameLocks/>
          </p:cNvGraphicFramePr>
          <p:nvPr/>
        </p:nvGraphicFramePr>
        <p:xfrm>
          <a:off x="6172200" y="1598613"/>
          <a:ext cx="4038600" cy="219075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01" name="Rectangle 93"/>
          <p:cNvSpPr txBox="1">
            <a:spLocks noChangeArrowheads="1"/>
          </p:cNvSpPr>
          <p:nvPr/>
        </p:nvSpPr>
        <p:spPr bwMode="auto">
          <a:xfrm>
            <a:off x="1981200" y="3940175"/>
            <a:ext cx="82296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39763" indent="-246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Blip>
                <a:blip r:embed="rId3"/>
              </a:buBlip>
            </a:pPr>
            <a:r>
              <a:rPr lang="en-US" sz="2800">
                <a:latin typeface="Constantia" pitchFamily="18" charset="0"/>
              </a:rPr>
              <a:t>Both classifiers obtain 60% accuracy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Blip>
                <a:blip r:embed="rId3"/>
              </a:buBlip>
            </a:pPr>
            <a:r>
              <a:rPr lang="en-US" sz="2800">
                <a:latin typeface="Constantia" pitchFamily="18" charset="0"/>
              </a:rPr>
              <a:t>They exhibit very different behaviours: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en-US" sz="2400">
                <a:latin typeface="Constantia" pitchFamily="18" charset="0"/>
              </a:rPr>
              <a:t>On the left: 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weak</a:t>
            </a:r>
            <a:r>
              <a:rPr lang="en-US" sz="2400">
                <a:solidFill>
                  <a:schemeClr val="folHlink"/>
                </a:solidFill>
                <a:latin typeface="Constantia" pitchFamily="18" charset="0"/>
              </a:rPr>
              <a:t> </a:t>
            </a:r>
            <a:r>
              <a:rPr lang="en-US" sz="2400">
                <a:latin typeface="Constantia" pitchFamily="18" charset="0"/>
              </a:rPr>
              <a:t>positive recognition rate/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strong </a:t>
            </a:r>
            <a:r>
              <a:rPr lang="en-US" sz="2400">
                <a:latin typeface="Constantia" pitchFamily="18" charset="0"/>
              </a:rPr>
              <a:t>negative recognition rate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r>
              <a:rPr lang="en-US" sz="2400">
                <a:latin typeface="Constantia" pitchFamily="18" charset="0"/>
              </a:rPr>
              <a:t>On the right: 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strong</a:t>
            </a:r>
            <a:r>
              <a:rPr lang="en-US" sz="2400">
                <a:latin typeface="Constantia" pitchFamily="18" charset="0"/>
              </a:rPr>
              <a:t> positive recognition rate/</a:t>
            </a:r>
            <a:r>
              <a:rPr lang="en-US" sz="2400">
                <a:solidFill>
                  <a:schemeClr val="accent1"/>
                </a:solidFill>
                <a:latin typeface="Constantia" pitchFamily="18" charset="0"/>
              </a:rPr>
              <a:t>weak </a:t>
            </a:r>
            <a:r>
              <a:rPr lang="en-US" sz="2400">
                <a:latin typeface="Constantia" pitchFamily="18" charset="0"/>
              </a:rPr>
              <a:t>negative recognition rate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Blip>
                <a:blip r:embed="rId3"/>
              </a:buBlip>
            </a:pPr>
            <a:endParaRPr lang="en-US" sz="240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76D6992-E655-4D0A-B478-4DA06FCD300B}" type="slidenum">
              <a:rPr lang="en-US" sz="1200">
                <a:solidFill>
                  <a:srgbClr val="045C75"/>
                </a:solidFill>
              </a:rPr>
              <a:pPr algn="r" eaLnBrk="1" hangingPunct="1"/>
              <a:t>7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524000" y="260648"/>
            <a:ext cx="9144000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Issues with </a:t>
            </a:r>
            <a:r>
              <a:rPr lang="en-US" sz="4000" dirty="0">
                <a:solidFill>
                  <a:schemeClr val="accent1"/>
                </a:solidFill>
              </a:rPr>
              <a:t>Precision/Recall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981200" y="1447800"/>
          <a:ext cx="4038600" cy="2189164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6172200" y="1447800"/>
          <a:ext cx="4038600" cy="219075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 class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P=500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1981200" y="3941764"/>
            <a:ext cx="8686800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Both classifiers obtain the same precision and recall values of 66.7% and 40% (Note: the data sets are different)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They exhibit very different behaviours: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Blip>
                <a:blip r:embed="rId3"/>
              </a:buBlip>
            </a:pPr>
            <a:r>
              <a:rPr lang="en-US" sz="2400"/>
              <a:t>Same positive recognition rate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Blip>
                <a:blip r:embed="rId3"/>
              </a:buBlip>
            </a:pPr>
            <a:r>
              <a:rPr lang="en-US" sz="2400"/>
              <a:t>Extremely different negative recognition rate: </a:t>
            </a:r>
            <a:r>
              <a:rPr lang="en-US" sz="2400">
                <a:solidFill>
                  <a:schemeClr val="accent1"/>
                </a:solidFill>
              </a:rPr>
              <a:t>strong </a:t>
            </a:r>
            <a:r>
              <a:rPr lang="en-US" sz="2400"/>
              <a:t>on the left / </a:t>
            </a:r>
            <a:r>
              <a:rPr lang="en-US" sz="2400">
                <a:solidFill>
                  <a:schemeClr val="accent1"/>
                </a:solidFill>
              </a:rPr>
              <a:t>nil</a:t>
            </a:r>
            <a:r>
              <a:rPr lang="en-US" sz="2400"/>
              <a:t> on the right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Blip>
                <a:blip r:embed="rId3"/>
              </a:buBlip>
            </a:pPr>
            <a:r>
              <a:rPr lang="en-US" sz="2400"/>
              <a:t>Note: Accuracy has no problem catching this!</a:t>
            </a:r>
          </a:p>
        </p:txBody>
      </p:sp>
    </p:spTree>
    <p:extLst>
      <p:ext uri="{BB962C8B-B14F-4D97-AF65-F5344CB8AC3E}">
        <p14:creationId xmlns:p14="http://schemas.microsoft.com/office/powerpoint/2010/main" val="7663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9952"/>
            <a:ext cx="9066667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95560"/>
            <a:ext cx="8678237" cy="66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1138</Words>
  <Application>Microsoft Office PowerPoint</Application>
  <PresentationFormat>Widescreen</PresentationFormat>
  <Paragraphs>272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MS PGothic</vt:lpstr>
      <vt:lpstr>MS PGothic</vt:lpstr>
      <vt:lpstr>Arial</vt:lpstr>
      <vt:lpstr>Arial Black</vt:lpstr>
      <vt:lpstr>Calibri</vt:lpstr>
      <vt:lpstr>Calibri Light</vt:lpstr>
      <vt:lpstr>Comic Sans MS</vt:lpstr>
      <vt:lpstr>Constantia</vt:lpstr>
      <vt:lpstr>Symbol</vt:lpstr>
      <vt:lpstr>Tahoma</vt:lpstr>
      <vt:lpstr>Times New Roman</vt:lpstr>
      <vt:lpstr>Wingdings</vt:lpstr>
      <vt:lpstr>Wingdings 2</vt:lpstr>
      <vt:lpstr>Office Theme</vt:lpstr>
      <vt:lpstr>Performance metrics</vt:lpstr>
      <vt:lpstr>PowerPoint Presentation</vt:lpstr>
      <vt:lpstr>PowerPoint Presentation</vt:lpstr>
      <vt:lpstr>A Few Confusion Matrix-Based Performance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 continued</vt:lpstr>
      <vt:lpstr>PowerPoint Presentation</vt:lpstr>
      <vt:lpstr>Is the AUC the answer?</vt:lpstr>
      <vt:lpstr>Correlation and agreement</vt:lpstr>
      <vt:lpstr>Quantitative Agreement</vt:lpstr>
      <vt:lpstr>Measures of Agreement</vt:lpstr>
      <vt:lpstr>Agreement NOT same as Correlation!</vt:lpstr>
      <vt:lpstr>Errors and Bland-Altman:</vt:lpstr>
      <vt:lpstr>Measurement Errors</vt:lpstr>
      <vt:lpstr>PowerPoint Presentation</vt:lpstr>
      <vt:lpstr>Types of Errors</vt:lpstr>
      <vt:lpstr>Assessment of Error</vt:lpstr>
      <vt:lpstr>Assessment of Error</vt:lpstr>
      <vt:lpstr>Examples of Bland-Altman Plots</vt:lpstr>
      <vt:lpstr>Examples of Bland-Altman Plots</vt:lpstr>
      <vt:lpstr>Examples of Bland-Altman Plots</vt:lpstr>
      <vt:lpstr>Examples of Bland-Altman Plots</vt:lpstr>
      <vt:lpstr>Examples of Bland-Altman Plots</vt:lpstr>
      <vt:lpstr>Why is Error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Miodrag Bolic</dc:creator>
  <cp:lastModifiedBy>Miodrag Bolic</cp:lastModifiedBy>
  <cp:revision>13</cp:revision>
  <dcterms:created xsi:type="dcterms:W3CDTF">2018-03-03T13:17:45Z</dcterms:created>
  <dcterms:modified xsi:type="dcterms:W3CDTF">2018-03-03T20:21:50Z</dcterms:modified>
</cp:coreProperties>
</file>