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5" r:id="rId9"/>
    <p:sldId id="262" r:id="rId10"/>
    <p:sldId id="263" r:id="rId11"/>
    <p:sldId id="266" r:id="rId12"/>
    <p:sldId id="267" r:id="rId13"/>
    <p:sldId id="268" r:id="rId14"/>
    <p:sldId id="270" r:id="rId15"/>
    <p:sldId id="274" r:id="rId16"/>
    <p:sldId id="271" r:id="rId17"/>
    <p:sldId id="275" r:id="rId18"/>
    <p:sldId id="272" r:id="rId19"/>
    <p:sldId id="273"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78" d="100"/>
          <a:sy n="78" d="100"/>
        </p:scale>
        <p:origin x="48" y="5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D096033-183E-4376-BCEB-664E32AB8AC2}" type="datetimeFigureOut">
              <a:rPr lang="en-CA" smtClean="0"/>
              <a:t>2018-01-14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343296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096033-183E-4376-BCEB-664E32AB8AC2}" type="datetimeFigureOut">
              <a:rPr lang="en-CA" smtClean="0"/>
              <a:t>2018-01-14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321816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096033-183E-4376-BCEB-664E32AB8AC2}" type="datetimeFigureOut">
              <a:rPr lang="en-CA" smtClean="0"/>
              <a:t>2018-01-14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416198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096033-183E-4376-BCEB-664E32AB8AC2}" type="datetimeFigureOut">
              <a:rPr lang="en-CA" smtClean="0"/>
              <a:t>2018-01-14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176974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96033-183E-4376-BCEB-664E32AB8AC2}" type="datetimeFigureOut">
              <a:rPr lang="en-CA" smtClean="0"/>
              <a:t>2018-01-14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415791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D096033-183E-4376-BCEB-664E32AB8AC2}" type="datetimeFigureOut">
              <a:rPr lang="en-CA" smtClean="0"/>
              <a:t>2018-01-14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292501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D096033-183E-4376-BCEB-664E32AB8AC2}" type="datetimeFigureOut">
              <a:rPr lang="en-CA" smtClean="0"/>
              <a:t>2018-01-14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117643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D096033-183E-4376-BCEB-664E32AB8AC2}" type="datetimeFigureOut">
              <a:rPr lang="en-CA" smtClean="0"/>
              <a:t>2018-01-14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195246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96033-183E-4376-BCEB-664E32AB8AC2}" type="datetimeFigureOut">
              <a:rPr lang="en-CA" smtClean="0"/>
              <a:t>2018-01-14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40339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96033-183E-4376-BCEB-664E32AB8AC2}" type="datetimeFigureOut">
              <a:rPr lang="en-CA" smtClean="0"/>
              <a:t>2018-01-14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255666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96033-183E-4376-BCEB-664E32AB8AC2}" type="datetimeFigureOut">
              <a:rPr lang="en-CA" smtClean="0"/>
              <a:t>2018-01-14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56C107-9476-4DFB-B413-C217B8F547B4}" type="slidenum">
              <a:rPr lang="en-CA" smtClean="0"/>
              <a:t>‹#›</a:t>
            </a:fld>
            <a:endParaRPr lang="en-CA"/>
          </a:p>
        </p:txBody>
      </p:sp>
    </p:spTree>
    <p:extLst>
      <p:ext uri="{BB962C8B-B14F-4D97-AF65-F5344CB8AC3E}">
        <p14:creationId xmlns:p14="http://schemas.microsoft.com/office/powerpoint/2010/main" val="155783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96033-183E-4376-BCEB-664E32AB8AC2}" type="datetimeFigureOut">
              <a:rPr lang="en-CA" smtClean="0"/>
              <a:t>2018-01-14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6C107-9476-4DFB-B413-C217B8F547B4}" type="slidenum">
              <a:rPr lang="en-CA" smtClean="0"/>
              <a:t>‹#›</a:t>
            </a:fld>
            <a:endParaRPr lang="en-CA"/>
          </a:p>
        </p:txBody>
      </p:sp>
    </p:spTree>
    <p:extLst>
      <p:ext uri="{BB962C8B-B14F-4D97-AF65-F5344CB8AC3E}">
        <p14:creationId xmlns:p14="http://schemas.microsoft.com/office/powerpoint/2010/main" val="320453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Maximum_likelihood" TargetMode="External"/><Relationship Id="rId2" Type="http://schemas.openxmlformats.org/officeDocument/2006/relationships/hyperlink" Target="https://en.wikipedia.org/wiki/Stable_distribution" TargetMode="External"/><Relationship Id="rId1" Type="http://schemas.openxmlformats.org/officeDocument/2006/relationships/slideLayout" Target="../slideLayouts/slideLayout2.xml"/><Relationship Id="rId5" Type="http://schemas.openxmlformats.org/officeDocument/2006/relationships/hyperlink" Target="https://en.wikipedia.org/wiki/Time_series" TargetMode="External"/><Relationship Id="rId4" Type="http://schemas.openxmlformats.org/officeDocument/2006/relationships/hyperlink" Target="https://en.wikipedia.org/wiki/Empirical_characteristic_functio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Properties of expectation, variance and conditional probabilities 	</a:t>
            </a:r>
            <a:endParaRPr lang="en-CA" dirty="0"/>
          </a:p>
        </p:txBody>
      </p:sp>
      <p:sp>
        <p:nvSpPr>
          <p:cNvPr id="3" name="Subtitle 2"/>
          <p:cNvSpPr>
            <a:spLocks noGrp="1"/>
          </p:cNvSpPr>
          <p:nvPr>
            <p:ph type="subTitle" idx="1"/>
          </p:nvPr>
        </p:nvSpPr>
        <p:spPr/>
        <p:txBody>
          <a:bodyPr>
            <a:normAutofit/>
          </a:bodyPr>
          <a:lstStyle/>
          <a:p>
            <a:r>
              <a:rPr lang="en-US" dirty="0" smtClean="0"/>
              <a:t>From:  </a:t>
            </a:r>
            <a:r>
              <a:rPr lang="en-CA" dirty="0" smtClean="0"/>
              <a:t>An Introduction to DATA ANALYSIS and UNCERTAINTY QUANTIFICATION for INVERSE PROBLEMS by Luis </a:t>
            </a:r>
            <a:r>
              <a:rPr lang="en-CA" dirty="0" err="1" smtClean="0"/>
              <a:t>Tenorio</a:t>
            </a:r>
            <a:endParaRPr lang="en-CA" dirty="0" smtClean="0"/>
          </a:p>
          <a:p>
            <a:endParaRPr lang="en-CA" dirty="0"/>
          </a:p>
        </p:txBody>
      </p:sp>
    </p:spTree>
    <p:extLst>
      <p:ext uri="{BB962C8B-B14F-4D97-AF65-F5344CB8AC3E}">
        <p14:creationId xmlns:p14="http://schemas.microsoft.com/office/powerpoint/2010/main" val="387009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817485" y="0"/>
            <a:ext cx="10557029" cy="6858000"/>
          </a:xfrm>
          <a:prstGeom prst="rect">
            <a:avLst/>
          </a:prstGeom>
        </p:spPr>
      </p:pic>
    </p:spTree>
    <p:extLst>
      <p:ext uri="{BB962C8B-B14F-4D97-AF65-F5344CB8AC3E}">
        <p14:creationId xmlns:p14="http://schemas.microsoft.com/office/powerpoint/2010/main" val="275700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property 1</a:t>
            </a:r>
            <a:endParaRPr lang="en-CA" dirty="0"/>
          </a:p>
        </p:txBody>
      </p:sp>
      <p:sp>
        <p:nvSpPr>
          <p:cNvPr id="3" name="Content Placeholder 2"/>
          <p:cNvSpPr>
            <a:spLocks noGrp="1"/>
          </p:cNvSpPr>
          <p:nvPr>
            <p:ph idx="1"/>
          </p:nvPr>
        </p:nvSpPr>
        <p:spPr/>
        <p:txBody>
          <a:bodyPr/>
          <a:lstStyle/>
          <a:p>
            <a:endParaRPr lang="en-CA" dirty="0"/>
          </a:p>
        </p:txBody>
      </p:sp>
      <p:pic>
        <p:nvPicPr>
          <p:cNvPr id="10" name="Picture 9"/>
          <p:cNvPicPr>
            <a:picLocks noChangeAspect="1"/>
          </p:cNvPicPr>
          <p:nvPr/>
        </p:nvPicPr>
        <p:blipFill>
          <a:blip r:embed="rId2"/>
          <a:stretch>
            <a:fillRect/>
          </a:stretch>
        </p:blipFill>
        <p:spPr>
          <a:xfrm>
            <a:off x="226031" y="1605069"/>
            <a:ext cx="12192000" cy="4510892"/>
          </a:xfrm>
          <a:prstGeom prst="rect">
            <a:avLst/>
          </a:prstGeom>
        </p:spPr>
      </p:pic>
    </p:spTree>
    <p:extLst>
      <p:ext uri="{BB962C8B-B14F-4D97-AF65-F5344CB8AC3E}">
        <p14:creationId xmlns:p14="http://schemas.microsoft.com/office/powerpoint/2010/main" val="66476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20858" y="1355445"/>
            <a:ext cx="6624466" cy="5502555"/>
          </a:xfrm>
          <a:prstGeom prst="rect">
            <a:avLst/>
          </a:prstGeom>
        </p:spPr>
      </p:pic>
    </p:spTree>
    <p:extLst>
      <p:ext uri="{BB962C8B-B14F-4D97-AF65-F5344CB8AC3E}">
        <p14:creationId xmlns:p14="http://schemas.microsoft.com/office/powerpoint/2010/main" val="2521459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4273" y="1825625"/>
            <a:ext cx="4007472" cy="4647070"/>
          </a:xfrm>
          <a:prstGeom prst="rect">
            <a:avLst/>
          </a:prstGeom>
        </p:spPr>
      </p:pic>
    </p:spTree>
    <p:extLst>
      <p:ext uri="{BB962C8B-B14F-4D97-AF65-F5344CB8AC3E}">
        <p14:creationId xmlns:p14="http://schemas.microsoft.com/office/powerpoint/2010/main" val="358044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distribution	</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a:t>Poisson  experiments  are  those </a:t>
            </a:r>
            <a:r>
              <a:rPr lang="en-US" dirty="0" smtClean="0"/>
              <a:t>that </a:t>
            </a:r>
            <a:r>
              <a:rPr lang="en-US" dirty="0"/>
              <a:t>involve the number of outcomes of a random variable </a:t>
            </a:r>
            <a:r>
              <a:rPr lang="en-US" dirty="0" smtClean="0"/>
              <a:t>X </a:t>
            </a:r>
            <a:r>
              <a:rPr lang="en-US" dirty="0"/>
              <a:t>which occur per unit time (or space</a:t>
            </a:r>
            <a:r>
              <a:rPr lang="en-US" dirty="0" smtClean="0"/>
              <a:t>).</a:t>
            </a:r>
          </a:p>
          <a:p>
            <a:pPr marL="0" indent="0">
              <a:buNone/>
            </a:pPr>
            <a:r>
              <a:rPr lang="en-US" dirty="0" smtClean="0"/>
              <a:t>A </a:t>
            </a:r>
            <a:r>
              <a:rPr lang="en-US" dirty="0"/>
              <a:t>Poisson experiment is characterized by: </a:t>
            </a:r>
            <a:endParaRPr lang="en-US" dirty="0" smtClean="0"/>
          </a:p>
          <a:p>
            <a:pPr marL="571500" indent="-571500">
              <a:buAutoNum type="romanLcParenBoth"/>
            </a:pPr>
            <a:r>
              <a:rPr lang="en-US" dirty="0" smtClean="0"/>
              <a:t>independent outcomes </a:t>
            </a:r>
            <a:r>
              <a:rPr lang="en-US" dirty="0"/>
              <a:t>(also referred to as memoryless), </a:t>
            </a:r>
            <a:endParaRPr lang="en-US" dirty="0" smtClean="0"/>
          </a:p>
          <a:p>
            <a:pPr marL="571500" indent="-571500">
              <a:buAutoNum type="romanLcParenBoth"/>
            </a:pPr>
            <a:r>
              <a:rPr lang="en-US" dirty="0" smtClean="0"/>
              <a:t>probability that  </a:t>
            </a:r>
            <a:r>
              <a:rPr lang="en-US" dirty="0"/>
              <a:t>a  single  outcome  will  occur  during  a  very  short  time </a:t>
            </a:r>
            <a:r>
              <a:rPr lang="en-US" dirty="0" smtClean="0"/>
              <a:t>is  </a:t>
            </a:r>
            <a:r>
              <a:rPr lang="en-US" dirty="0"/>
              <a:t>proportional  to  the  length  of  the  time  interval,  </a:t>
            </a:r>
            <a:r>
              <a:rPr lang="en-US" dirty="0" smtClean="0"/>
              <a:t>and</a:t>
            </a:r>
          </a:p>
          <a:p>
            <a:pPr marL="571500" indent="-571500">
              <a:buAutoNum type="romanLcParenBoth"/>
            </a:pPr>
            <a:r>
              <a:rPr lang="en-US" dirty="0" smtClean="0"/>
              <a:t>probability </a:t>
            </a:r>
            <a:r>
              <a:rPr lang="en-US" dirty="0"/>
              <a:t>that more than one outcome occurs during a very </a:t>
            </a:r>
            <a:r>
              <a:rPr lang="en-US" dirty="0" smtClean="0"/>
              <a:t>short </a:t>
            </a:r>
            <a:r>
              <a:rPr lang="en-US" dirty="0"/>
              <a:t>time is negligible.</a:t>
            </a:r>
          </a:p>
        </p:txBody>
      </p:sp>
      <p:sp>
        <p:nvSpPr>
          <p:cNvPr id="8" name="Content Placeholder 7"/>
          <p:cNvSpPr>
            <a:spLocks noGrp="1"/>
          </p:cNvSpPr>
          <p:nvPr>
            <p:ph sz="half" idx="2"/>
          </p:nvPr>
        </p:nvSpPr>
        <p:spPr/>
        <p:txBody>
          <a:bodyPr>
            <a:normAutofit fontScale="77500" lnSpcReduction="20000"/>
          </a:bodyPr>
          <a:lstStyle/>
          <a:p>
            <a:pPr marL="0" indent="0">
              <a:buNone/>
            </a:pPr>
            <a:r>
              <a:rPr lang="en-US" dirty="0" smtClean="0"/>
              <a:t>Applications</a:t>
            </a:r>
          </a:p>
          <a:p>
            <a:r>
              <a:rPr lang="en-US" dirty="0" smtClean="0"/>
              <a:t>the number </a:t>
            </a:r>
            <a:r>
              <a:rPr lang="en-US" dirty="0"/>
              <a:t>of faults in a length of </a:t>
            </a:r>
            <a:r>
              <a:rPr lang="en-US" dirty="0" smtClean="0"/>
              <a:t>cable</a:t>
            </a:r>
          </a:p>
          <a:p>
            <a:r>
              <a:rPr lang="en-US" dirty="0" smtClean="0"/>
              <a:t>number </a:t>
            </a:r>
            <a:r>
              <a:rPr lang="en-US" dirty="0"/>
              <a:t>of cars in a fixed length </a:t>
            </a:r>
            <a:r>
              <a:rPr lang="en-US" dirty="0" smtClean="0"/>
              <a:t>of </a:t>
            </a:r>
            <a:r>
              <a:rPr lang="en-US" dirty="0"/>
              <a:t>roadway or number of cars passing a point in a fixed time </a:t>
            </a:r>
            <a:r>
              <a:rPr lang="en-US" dirty="0" smtClean="0"/>
              <a:t>interval  </a:t>
            </a:r>
            <a:r>
              <a:rPr lang="en-US" dirty="0"/>
              <a:t>(traffic  flow),  </a:t>
            </a:r>
            <a:endParaRPr lang="en-US" dirty="0" smtClean="0"/>
          </a:p>
          <a:p>
            <a:r>
              <a:rPr lang="en-US" dirty="0" smtClean="0"/>
              <a:t>counts  </a:t>
            </a:r>
            <a:r>
              <a:rPr lang="en-US" dirty="0"/>
              <a:t>of  a-particles  in  radio-active </a:t>
            </a:r>
            <a:r>
              <a:rPr lang="en-US" dirty="0" smtClean="0"/>
              <a:t>decay</a:t>
            </a:r>
            <a:r>
              <a:rPr lang="en-US" dirty="0"/>
              <a:t>,  </a:t>
            </a:r>
            <a:endParaRPr lang="en-US" dirty="0" smtClean="0"/>
          </a:p>
          <a:p>
            <a:r>
              <a:rPr lang="en-US" dirty="0" smtClean="0"/>
              <a:t>number  </a:t>
            </a:r>
            <a:r>
              <a:rPr lang="en-US" dirty="0"/>
              <a:t>of  arrivals  in  an  interval  of  time  (queuing </a:t>
            </a:r>
            <a:r>
              <a:rPr lang="en-US" dirty="0" smtClean="0"/>
              <a:t>theory)</a:t>
            </a:r>
            <a:endParaRPr lang="en-US" dirty="0"/>
          </a:p>
        </p:txBody>
      </p:sp>
    </p:spTree>
    <p:extLst>
      <p:ext uri="{BB962C8B-B14F-4D97-AF65-F5344CB8AC3E}">
        <p14:creationId xmlns:p14="http://schemas.microsoft.com/office/powerpoint/2010/main" val="110691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61051" y="1930557"/>
            <a:ext cx="4816409" cy="3855591"/>
          </a:xfrm>
          <a:prstGeom prst="rect">
            <a:avLst/>
          </a:prstGeom>
        </p:spPr>
      </p:pic>
    </p:spTree>
    <p:extLst>
      <p:ext uri="{BB962C8B-B14F-4D97-AF65-F5344CB8AC3E}">
        <p14:creationId xmlns:p14="http://schemas.microsoft.com/office/powerpoint/2010/main" val="151617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pic>
        <p:nvPicPr>
          <p:cNvPr id="5" name="Content Placeholder 4"/>
          <p:cNvPicPr>
            <a:picLocks noGrp="1" noChangeAspect="1"/>
          </p:cNvPicPr>
          <p:nvPr>
            <p:ph idx="1"/>
          </p:nvPr>
        </p:nvPicPr>
        <p:blipFill>
          <a:blip r:embed="rId2"/>
          <a:stretch>
            <a:fillRect/>
          </a:stretch>
        </p:blipFill>
        <p:spPr>
          <a:xfrm>
            <a:off x="6534466" y="2887038"/>
            <a:ext cx="4195571" cy="3384593"/>
          </a:xfrm>
          <a:prstGeom prst="rect">
            <a:avLst/>
          </a:prstGeom>
        </p:spPr>
      </p:pic>
      <p:pic>
        <p:nvPicPr>
          <p:cNvPr id="4" name="Picture 3"/>
          <p:cNvPicPr>
            <a:picLocks noChangeAspect="1"/>
          </p:cNvPicPr>
          <p:nvPr/>
        </p:nvPicPr>
        <p:blipFill>
          <a:blip r:embed="rId3"/>
          <a:stretch>
            <a:fillRect/>
          </a:stretch>
        </p:blipFill>
        <p:spPr>
          <a:xfrm>
            <a:off x="6534466" y="1825625"/>
            <a:ext cx="4213485" cy="1061413"/>
          </a:xfrm>
          <a:prstGeom prst="rect">
            <a:avLst/>
          </a:prstGeom>
        </p:spPr>
      </p:pic>
      <p:sp>
        <p:nvSpPr>
          <p:cNvPr id="6" name="Rectangle 5"/>
          <p:cNvSpPr/>
          <p:nvPr/>
        </p:nvSpPr>
        <p:spPr>
          <a:xfrm>
            <a:off x="438466" y="1825625"/>
            <a:ext cx="6096000" cy="2308324"/>
          </a:xfrm>
          <a:prstGeom prst="rect">
            <a:avLst/>
          </a:prstGeom>
        </p:spPr>
        <p:txBody>
          <a:bodyPr>
            <a:spAutoFit/>
          </a:bodyPr>
          <a:lstStyle/>
          <a:p>
            <a:r>
              <a:rPr lang="en-US" dirty="0"/>
              <a:t> It  is  used  to  model  events  which  occur  by </a:t>
            </a:r>
            <a:r>
              <a:rPr lang="en-US" dirty="0" smtClean="0"/>
              <a:t>chance  </a:t>
            </a:r>
            <a:r>
              <a:rPr lang="en-US" dirty="0"/>
              <a:t>such  as  variation  of  dimensions  of  mass-produced </a:t>
            </a:r>
            <a:r>
              <a:rPr lang="en-US" dirty="0" smtClean="0"/>
              <a:t>items </a:t>
            </a:r>
            <a:r>
              <a:rPr lang="en-US" dirty="0"/>
              <a:t>during manufacturing, experimental errors, </a:t>
            </a:r>
            <a:r>
              <a:rPr lang="en-US" dirty="0" smtClean="0"/>
              <a:t>variability </a:t>
            </a:r>
            <a:r>
              <a:rPr lang="en-US" dirty="0"/>
              <a:t>in measurable biological characteristics such as people’s </a:t>
            </a:r>
            <a:r>
              <a:rPr lang="en-US" dirty="0" smtClean="0"/>
              <a:t> height </a:t>
            </a:r>
            <a:r>
              <a:rPr lang="en-US" dirty="0"/>
              <a:t>or weight,… Of great practical import is that normal </a:t>
            </a:r>
            <a:r>
              <a:rPr lang="en-US" dirty="0" smtClean="0"/>
              <a:t>distributions </a:t>
            </a:r>
            <a:r>
              <a:rPr lang="en-US" dirty="0"/>
              <a:t>apply in situations where the random variable </a:t>
            </a:r>
            <a:r>
              <a:rPr lang="en-US" dirty="0" smtClean="0"/>
              <a:t>is the </a:t>
            </a:r>
            <a:r>
              <a:rPr lang="en-US" dirty="0"/>
              <a:t>result of a sum of several other variable quantities acting </a:t>
            </a:r>
            <a:r>
              <a:rPr lang="en-US" dirty="0" smtClean="0"/>
              <a:t>independently </a:t>
            </a:r>
            <a:r>
              <a:rPr lang="en-US" dirty="0"/>
              <a:t>on the system.</a:t>
            </a:r>
          </a:p>
        </p:txBody>
      </p:sp>
    </p:spTree>
    <p:extLst>
      <p:ext uri="{BB962C8B-B14F-4D97-AF65-F5344CB8AC3E}">
        <p14:creationId xmlns:p14="http://schemas.microsoft.com/office/powerpoint/2010/main" val="112840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t distribution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6823393" cy="4080525"/>
          </a:xfrm>
          <a:prstGeom prst="rect">
            <a:avLst/>
          </a:prstGeom>
        </p:spPr>
      </p:pic>
    </p:spTree>
    <p:extLst>
      <p:ext uri="{BB962C8B-B14F-4D97-AF65-F5344CB8AC3E}">
        <p14:creationId xmlns:p14="http://schemas.microsoft.com/office/powerpoint/2010/main" val="1332299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Gamma</a:t>
            </a:r>
            <a:endParaRPr lang="en-US" dirty="0"/>
          </a:p>
        </p:txBody>
      </p:sp>
      <p:sp>
        <p:nvSpPr>
          <p:cNvPr id="3" name="Content Placeholder 2"/>
          <p:cNvSpPr>
            <a:spLocks noGrp="1"/>
          </p:cNvSpPr>
          <p:nvPr>
            <p:ph idx="1"/>
          </p:nvPr>
        </p:nvSpPr>
        <p:spPr/>
        <p:txBody>
          <a:bodyPr/>
          <a:lstStyle/>
          <a:p>
            <a:r>
              <a:rPr lang="en-US" dirty="0"/>
              <a:t>It is a good candidate for </a:t>
            </a:r>
            <a:r>
              <a:rPr lang="en-US" dirty="0" smtClean="0"/>
              <a:t>modeling </a:t>
            </a:r>
            <a:r>
              <a:rPr lang="en-US" dirty="0"/>
              <a:t>random phenomena which can only be positive and </a:t>
            </a:r>
            <a:r>
              <a:rPr lang="en-US" dirty="0" smtClean="0"/>
              <a:t>are </a:t>
            </a:r>
            <a:r>
              <a:rPr lang="en-US" dirty="0"/>
              <a:t>unimodal.</a:t>
            </a:r>
          </a:p>
        </p:txBody>
      </p:sp>
    </p:spTree>
    <p:extLst>
      <p:ext uri="{BB962C8B-B14F-4D97-AF65-F5344CB8AC3E}">
        <p14:creationId xmlns:p14="http://schemas.microsoft.com/office/powerpoint/2010/main" val="1647747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a:t>
            </a:r>
            <a:endParaRPr lang="en-US" dirty="0"/>
          </a:p>
        </p:txBody>
      </p:sp>
      <p:sp>
        <p:nvSpPr>
          <p:cNvPr id="3" name="Content Placeholder 2"/>
          <p:cNvSpPr>
            <a:spLocks noGrp="1"/>
          </p:cNvSpPr>
          <p:nvPr>
            <p:ph idx="1"/>
          </p:nvPr>
        </p:nvSpPr>
        <p:spPr/>
        <p:txBody>
          <a:bodyPr/>
          <a:lstStyle/>
          <a:p>
            <a:r>
              <a:rPr lang="en-US" dirty="0"/>
              <a:t>It is </a:t>
            </a:r>
            <a:r>
              <a:rPr lang="en-US" dirty="0" smtClean="0"/>
              <a:t>the </a:t>
            </a:r>
            <a:r>
              <a:rPr lang="en-US" dirty="0"/>
              <a:t>continuous distribution analogue to the geometric </a:t>
            </a:r>
            <a:r>
              <a:rPr lang="en-US" dirty="0" smtClean="0"/>
              <a:t>distribution </a:t>
            </a:r>
            <a:r>
              <a:rPr lang="en-US" dirty="0"/>
              <a:t>which applied to the discrete case</a:t>
            </a:r>
            <a:r>
              <a:rPr lang="en-US" dirty="0" smtClean="0"/>
              <a:t>.</a:t>
            </a:r>
          </a:p>
          <a:p>
            <a:r>
              <a:rPr lang="en-US" dirty="0"/>
              <a:t>It is used to </a:t>
            </a:r>
            <a:r>
              <a:rPr lang="en-US" dirty="0" smtClean="0"/>
              <a:t>model </a:t>
            </a:r>
            <a:r>
              <a:rPr lang="en-US" dirty="0"/>
              <a:t>the interval between two occurrences, e.g. the distance </a:t>
            </a:r>
            <a:r>
              <a:rPr lang="en-US" dirty="0" smtClean="0"/>
              <a:t>between </a:t>
            </a:r>
            <a:r>
              <a:rPr lang="en-US" dirty="0"/>
              <a:t>consecutive faults in a cable, or the time between </a:t>
            </a:r>
            <a:r>
              <a:rPr lang="en-US" dirty="0" smtClean="0"/>
              <a:t>chance </a:t>
            </a:r>
            <a:r>
              <a:rPr lang="en-US" dirty="0"/>
              <a:t>failures of a component (such as a fuse) or a system, </a:t>
            </a:r>
            <a:r>
              <a:rPr lang="en-US" dirty="0" smtClean="0"/>
              <a:t>or </a:t>
            </a:r>
            <a:r>
              <a:rPr lang="en-US" dirty="0"/>
              <a:t>the time between consecutive emissions of α-particles, or </a:t>
            </a:r>
            <a:r>
              <a:rPr lang="en-US" dirty="0" smtClean="0"/>
              <a:t>the </a:t>
            </a:r>
            <a:r>
              <a:rPr lang="en-US" dirty="0"/>
              <a:t>time between successive arrivals at a service facility.</a:t>
            </a:r>
          </a:p>
        </p:txBody>
      </p:sp>
    </p:spTree>
    <p:extLst>
      <p:ext uri="{BB962C8B-B14F-4D97-AF65-F5344CB8AC3E}">
        <p14:creationId xmlns:p14="http://schemas.microsoft.com/office/powerpoint/2010/main" val="420649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expectation and variance</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1094196" y="1426885"/>
            <a:ext cx="9610711" cy="5431115"/>
          </a:xfrm>
          <a:prstGeom prst="rect">
            <a:avLst/>
          </a:prstGeom>
        </p:spPr>
      </p:pic>
    </p:spTree>
    <p:extLst>
      <p:ext uri="{BB962C8B-B14F-4D97-AF65-F5344CB8AC3E}">
        <p14:creationId xmlns:p14="http://schemas.microsoft.com/office/powerpoint/2010/main" val="328990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5257800" cy="3089214"/>
          </a:xfrm>
          <a:prstGeom prst="rect">
            <a:avLst/>
          </a:prstGeom>
        </p:spPr>
      </p:pic>
      <p:pic>
        <p:nvPicPr>
          <p:cNvPr id="5" name="Picture 4"/>
          <p:cNvPicPr>
            <a:picLocks noChangeAspect="1"/>
          </p:cNvPicPr>
          <p:nvPr/>
        </p:nvPicPr>
        <p:blipFill>
          <a:blip r:embed="rId3"/>
          <a:stretch>
            <a:fillRect/>
          </a:stretch>
        </p:blipFill>
        <p:spPr>
          <a:xfrm>
            <a:off x="990191" y="4671166"/>
            <a:ext cx="5105809" cy="1850080"/>
          </a:xfrm>
          <a:prstGeom prst="rect">
            <a:avLst/>
          </a:prstGeom>
        </p:spPr>
      </p:pic>
    </p:spTree>
    <p:extLst>
      <p:ext uri="{BB962C8B-B14F-4D97-AF65-F5344CB8AC3E}">
        <p14:creationId xmlns:p14="http://schemas.microsoft.com/office/powerpoint/2010/main" val="1984868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distributions	</a:t>
            </a:r>
            <a:endParaRPr lang="en-US" dirty="0"/>
          </a:p>
        </p:txBody>
      </p:sp>
      <p:sp>
        <p:nvSpPr>
          <p:cNvPr id="3" name="Content Placeholder 2"/>
          <p:cNvSpPr>
            <a:spLocks noGrp="1"/>
          </p:cNvSpPr>
          <p:nvPr>
            <p:ph idx="1"/>
          </p:nvPr>
        </p:nvSpPr>
        <p:spPr/>
        <p:txBody>
          <a:bodyPr/>
          <a:lstStyle/>
          <a:p>
            <a:r>
              <a:rPr lang="en-US" dirty="0"/>
              <a:t>Student-t:  </a:t>
            </a:r>
            <a:r>
              <a:rPr lang="en-US" dirty="0" smtClean="0"/>
              <a:t>comparison </a:t>
            </a:r>
            <a:r>
              <a:rPr lang="en-US" dirty="0"/>
              <a:t>between two sample means</a:t>
            </a:r>
          </a:p>
          <a:p>
            <a:r>
              <a:rPr lang="en-US" dirty="0" smtClean="0"/>
              <a:t>Weibull</a:t>
            </a:r>
            <a:r>
              <a:rPr lang="en-US" dirty="0"/>
              <a:t>:  reliability and life testing; for example, </a:t>
            </a:r>
            <a:r>
              <a:rPr lang="en-US" dirty="0" smtClean="0"/>
              <a:t>to </a:t>
            </a:r>
            <a:r>
              <a:rPr lang="en-US" dirty="0"/>
              <a:t>model the time of failure or life of a </a:t>
            </a:r>
            <a:r>
              <a:rPr lang="en-US" dirty="0" smtClean="0"/>
              <a:t>component</a:t>
            </a:r>
          </a:p>
          <a:p>
            <a:r>
              <a:rPr lang="en-US" dirty="0"/>
              <a:t> Chi-square Distribution:  </a:t>
            </a:r>
            <a:r>
              <a:rPr lang="en-US" dirty="0" smtClean="0"/>
              <a:t>plays an </a:t>
            </a:r>
            <a:r>
              <a:rPr lang="en-US" dirty="0"/>
              <a:t>important role in inferential statistics where it is used as </a:t>
            </a:r>
            <a:r>
              <a:rPr lang="en-US" dirty="0" smtClean="0"/>
              <a:t>a </a:t>
            </a:r>
            <a:r>
              <a:rPr lang="en-US" dirty="0"/>
              <a:t>test of significance for hypothesis testing and analysis of </a:t>
            </a:r>
            <a:r>
              <a:rPr lang="en-US" dirty="0" smtClean="0"/>
              <a:t> variance </a:t>
            </a:r>
            <a:r>
              <a:rPr lang="en-US" dirty="0"/>
              <a:t>type of problems.</a:t>
            </a:r>
          </a:p>
        </p:txBody>
      </p:sp>
    </p:spTree>
    <p:extLst>
      <p:ext uri="{BB962C8B-B14F-4D97-AF65-F5344CB8AC3E}">
        <p14:creationId xmlns:p14="http://schemas.microsoft.com/office/powerpoint/2010/main" val="203133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099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2161989" y="0"/>
            <a:ext cx="7868022" cy="6858000"/>
          </a:xfrm>
          <a:prstGeom prst="rect">
            <a:avLst/>
          </a:prstGeom>
        </p:spPr>
      </p:pic>
    </p:spTree>
    <p:extLst>
      <p:ext uri="{BB962C8B-B14F-4D97-AF65-F5344CB8AC3E}">
        <p14:creationId xmlns:p14="http://schemas.microsoft.com/office/powerpoint/2010/main" val="327482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function</a:t>
            </a:r>
            <a:endParaRPr lang="en-CA" dirty="0"/>
          </a:p>
        </p:txBody>
      </p:sp>
      <p:pic>
        <p:nvPicPr>
          <p:cNvPr id="4" name="Content Placeholder 3"/>
          <p:cNvPicPr>
            <a:picLocks noGrp="1" noChangeAspect="1"/>
          </p:cNvPicPr>
          <p:nvPr>
            <p:ph idx="1"/>
          </p:nvPr>
        </p:nvPicPr>
        <p:blipFill>
          <a:blip r:embed="rId2"/>
          <a:stretch>
            <a:fillRect/>
          </a:stretch>
        </p:blipFill>
        <p:spPr>
          <a:xfrm>
            <a:off x="858413" y="1825625"/>
            <a:ext cx="10475174" cy="4351338"/>
          </a:xfrm>
          <a:prstGeom prst="rect">
            <a:avLst/>
          </a:prstGeom>
        </p:spPr>
      </p:pic>
    </p:spTree>
    <p:extLst>
      <p:ext uri="{BB962C8B-B14F-4D97-AF65-F5344CB8AC3E}">
        <p14:creationId xmlns:p14="http://schemas.microsoft.com/office/powerpoint/2010/main" val="52084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[from Wikipedia]</a:t>
            </a:r>
            <a:endParaRPr lang="en-CA" dirty="0"/>
          </a:p>
        </p:txBody>
      </p:sp>
      <p:pic>
        <p:nvPicPr>
          <p:cNvPr id="4" name="Picture 3"/>
          <p:cNvPicPr>
            <a:picLocks noChangeAspect="1"/>
          </p:cNvPicPr>
          <p:nvPr/>
        </p:nvPicPr>
        <p:blipFill>
          <a:blip r:embed="rId2"/>
          <a:stretch>
            <a:fillRect/>
          </a:stretch>
        </p:blipFill>
        <p:spPr>
          <a:xfrm>
            <a:off x="3592032" y="0"/>
            <a:ext cx="5007935" cy="6858000"/>
          </a:xfrm>
          <a:prstGeom prst="rect">
            <a:avLst/>
          </a:prstGeom>
        </p:spPr>
      </p:pic>
    </p:spTree>
    <p:extLst>
      <p:ext uri="{BB962C8B-B14F-4D97-AF65-F5344CB8AC3E}">
        <p14:creationId xmlns:p14="http://schemas.microsoft.com/office/powerpoint/2010/main" val="23587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0" y="2447985"/>
            <a:ext cx="12192000" cy="1962030"/>
          </a:xfrm>
          <a:prstGeom prst="rect">
            <a:avLst/>
          </a:prstGeom>
        </p:spPr>
      </p:pic>
    </p:spTree>
    <p:extLst>
      <p:ext uri="{BB962C8B-B14F-4D97-AF65-F5344CB8AC3E}">
        <p14:creationId xmlns:p14="http://schemas.microsoft.com/office/powerpoint/2010/main" val="220567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0" y="229232"/>
            <a:ext cx="12192000" cy="6399535"/>
          </a:xfrm>
          <a:prstGeom prst="rect">
            <a:avLst/>
          </a:prstGeom>
        </p:spPr>
      </p:pic>
    </p:spTree>
    <p:extLst>
      <p:ext uri="{BB962C8B-B14F-4D97-AF65-F5344CB8AC3E}">
        <p14:creationId xmlns:p14="http://schemas.microsoft.com/office/powerpoint/2010/main" val="26278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characteristic functions for data analysis</a:t>
            </a:r>
            <a:endParaRPr lang="en-CA" dirty="0"/>
          </a:p>
        </p:txBody>
      </p:sp>
      <p:sp>
        <p:nvSpPr>
          <p:cNvPr id="3" name="Content Placeholder 2"/>
          <p:cNvSpPr>
            <a:spLocks noGrp="1"/>
          </p:cNvSpPr>
          <p:nvPr>
            <p:ph idx="1"/>
          </p:nvPr>
        </p:nvSpPr>
        <p:spPr/>
        <p:txBody>
          <a:bodyPr>
            <a:normAutofit fontScale="92500"/>
          </a:bodyPr>
          <a:lstStyle/>
          <a:p>
            <a:r>
              <a:rPr lang="en-CA" dirty="0" smtClean="0"/>
              <a:t>[from Wikipedia] Characteristic </a:t>
            </a:r>
            <a:r>
              <a:rPr lang="en-CA" dirty="0"/>
              <a:t>functions can be used as part of procedures for fitting probability distributions to samples of data. Cases where this provides a practicable option compared to other possibilities include fitting the </a:t>
            </a:r>
            <a:r>
              <a:rPr lang="en-CA" dirty="0">
                <a:hlinkClick r:id="rId2" tooltip="Stable distribution"/>
              </a:rPr>
              <a:t>stable distribution</a:t>
            </a:r>
            <a:r>
              <a:rPr lang="en-CA" dirty="0"/>
              <a:t> since closed form expressions for the density are not available which makes implementation of </a:t>
            </a:r>
            <a:r>
              <a:rPr lang="en-CA" dirty="0">
                <a:hlinkClick r:id="rId3" tooltip="Maximum likelihood"/>
              </a:rPr>
              <a:t>maximum likelihood</a:t>
            </a:r>
            <a:r>
              <a:rPr lang="en-CA" dirty="0"/>
              <a:t> estimation difficult. Estimation procedures are available which match the theoretical characteristic function to the </a:t>
            </a:r>
            <a:r>
              <a:rPr lang="en-CA" dirty="0">
                <a:hlinkClick r:id="rId4" tooltip="Empirical characteristic function"/>
              </a:rPr>
              <a:t>empirical characteristic function</a:t>
            </a:r>
            <a:r>
              <a:rPr lang="en-CA" dirty="0"/>
              <a:t>, calculated from the data. Paulson et al. (1975) and Heathcote (1977) provide some theoretical background for such an estimation procedure. In addition, Yu (2004) describes applications of empirical characteristic functions to fit </a:t>
            </a:r>
            <a:r>
              <a:rPr lang="en-CA" dirty="0">
                <a:hlinkClick r:id="rId5" tooltip="Time series"/>
              </a:rPr>
              <a:t>time series</a:t>
            </a:r>
            <a:r>
              <a:rPr lang="en-CA" dirty="0"/>
              <a:t> models where likelihood procedures are impractical.</a:t>
            </a:r>
          </a:p>
          <a:p>
            <a:endParaRPr lang="en-CA" dirty="0"/>
          </a:p>
        </p:txBody>
      </p:sp>
    </p:spTree>
    <p:extLst>
      <p:ext uri="{BB962C8B-B14F-4D97-AF65-F5344CB8AC3E}">
        <p14:creationId xmlns:p14="http://schemas.microsoft.com/office/powerpoint/2010/main" val="250974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Properties of conditional </a:t>
            </a:r>
            <a:r>
              <a:rPr lang="en-CA" dirty="0" smtClean="0"/>
              <a:t>expectation</a:t>
            </a:r>
            <a:endParaRPr lang="en-CA" dirty="0"/>
          </a:p>
        </p:txBody>
      </p:sp>
      <p:pic>
        <p:nvPicPr>
          <p:cNvPr id="4" name="Content Placeholder 3"/>
          <p:cNvPicPr>
            <a:picLocks noGrp="1" noChangeAspect="1"/>
          </p:cNvPicPr>
          <p:nvPr>
            <p:ph idx="1"/>
          </p:nvPr>
        </p:nvPicPr>
        <p:blipFill>
          <a:blip r:embed="rId2"/>
          <a:stretch>
            <a:fillRect/>
          </a:stretch>
        </p:blipFill>
        <p:spPr>
          <a:xfrm>
            <a:off x="1262022" y="1825625"/>
            <a:ext cx="9328907" cy="4351338"/>
          </a:xfrm>
          <a:prstGeom prst="rect">
            <a:avLst/>
          </a:prstGeom>
        </p:spPr>
      </p:pic>
    </p:spTree>
    <p:extLst>
      <p:ext uri="{BB962C8B-B14F-4D97-AF65-F5344CB8AC3E}">
        <p14:creationId xmlns:p14="http://schemas.microsoft.com/office/powerpoint/2010/main" val="1482100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3358</TotalTime>
  <Words>459</Words>
  <Application>Microsoft Office PowerPoint</Application>
  <PresentationFormat>Widescreen</PresentationFormat>
  <Paragraphs>37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Properties of expectation, variance and conditional probabilities  </vt:lpstr>
      <vt:lpstr>Properties of expectation and variance</vt:lpstr>
      <vt:lpstr>PowerPoint Presentation</vt:lpstr>
      <vt:lpstr>Characteristic function</vt:lpstr>
      <vt:lpstr>PowerPoint Presentation</vt:lpstr>
      <vt:lpstr>PowerPoint Presentation</vt:lpstr>
      <vt:lpstr>PowerPoint Presentation</vt:lpstr>
      <vt:lpstr>Using characteristic functions for data analysis</vt:lpstr>
      <vt:lpstr>Properties of conditional expectation</vt:lpstr>
      <vt:lpstr>PowerPoint Presentation</vt:lpstr>
      <vt:lpstr>Proof of property 1</vt:lpstr>
      <vt:lpstr>Distributions</vt:lpstr>
      <vt:lpstr>Binomial distribution</vt:lpstr>
      <vt:lpstr>Poisson distribution </vt:lpstr>
      <vt:lpstr>Poisson</vt:lpstr>
      <vt:lpstr>Normal distribution</vt:lpstr>
      <vt:lpstr>Student t distribution</vt:lpstr>
      <vt:lpstr>Gamma</vt:lpstr>
      <vt:lpstr>Exponential</vt:lpstr>
      <vt:lpstr>Exponential</vt:lpstr>
      <vt:lpstr>Other distributions </vt:lpstr>
      <vt:lpstr>Bayesian analysis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Miodrag Bolic</dc:creator>
  <cp:lastModifiedBy>Miodrag Bolic</cp:lastModifiedBy>
  <cp:revision>14</cp:revision>
  <dcterms:created xsi:type="dcterms:W3CDTF">2018-01-04T05:23:24Z</dcterms:created>
  <dcterms:modified xsi:type="dcterms:W3CDTF">2018-01-15T04:17:17Z</dcterms:modified>
</cp:coreProperties>
</file>