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328" r:id="rId2"/>
    <p:sldId id="670" r:id="rId3"/>
    <p:sldId id="675" r:id="rId4"/>
    <p:sldId id="642" r:id="rId5"/>
    <p:sldId id="487" r:id="rId6"/>
    <p:sldId id="595" r:id="rId7"/>
    <p:sldId id="630" r:id="rId8"/>
    <p:sldId id="631" r:id="rId9"/>
    <p:sldId id="671" r:id="rId10"/>
    <p:sldId id="672" r:id="rId11"/>
    <p:sldId id="708" r:id="rId12"/>
    <p:sldId id="673" r:id="rId13"/>
    <p:sldId id="737" r:id="rId14"/>
    <p:sldId id="748" r:id="rId15"/>
    <p:sldId id="749" r:id="rId16"/>
    <p:sldId id="750" r:id="rId17"/>
    <p:sldId id="739" r:id="rId18"/>
    <p:sldId id="740" r:id="rId19"/>
    <p:sldId id="682" r:id="rId20"/>
    <p:sldId id="683" r:id="rId21"/>
    <p:sldId id="741" r:id="rId22"/>
    <p:sldId id="742" r:id="rId23"/>
    <p:sldId id="751" r:id="rId24"/>
    <p:sldId id="752" r:id="rId25"/>
    <p:sldId id="753" r:id="rId26"/>
    <p:sldId id="743" r:id="rId27"/>
    <p:sldId id="744" r:id="rId28"/>
    <p:sldId id="745" r:id="rId29"/>
    <p:sldId id="746" r:id="rId30"/>
    <p:sldId id="747" r:id="rId31"/>
    <p:sldId id="717" r:id="rId32"/>
    <p:sldId id="686" r:id="rId33"/>
    <p:sldId id="721" r:id="rId34"/>
    <p:sldId id="571" r:id="rId35"/>
    <p:sldId id="572" r:id="rId36"/>
    <p:sldId id="425" r:id="rId3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5" autoAdjust="0"/>
    <p:restoredTop sz="94761" autoAdjust="0"/>
  </p:normalViewPr>
  <p:slideViewPr>
    <p:cSldViewPr>
      <p:cViewPr varScale="1">
        <p:scale>
          <a:sx n="97" d="100"/>
          <a:sy n="97" d="100"/>
        </p:scale>
        <p:origin x="906" y="51"/>
      </p:cViewPr>
      <p:guideLst>
        <p:guide orient="horz" pos="2160"/>
        <p:guide pos="2880"/>
      </p:guideLst>
    </p:cSldViewPr>
  </p:slideViewPr>
  <p:outlineViewPr>
    <p:cViewPr>
      <p:scale>
        <a:sx n="33" d="100"/>
        <a:sy n="33" d="100"/>
      </p:scale>
      <p:origin x="0" y="50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75BCBCC-BD0B-4AFC-B58C-F959E307E52A}" type="datetimeFigureOut">
              <a:rPr lang="en-CA" smtClean="0"/>
              <a:t>2018-02-26</a:t>
            </a:fld>
            <a:endParaRPr lang="en-CA"/>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2AF1F395-506A-4DC9-8C17-8EF4B2CF7DD1}" type="slidenum">
              <a:rPr lang="en-CA" smtClean="0"/>
              <a:t>‹#›</a:t>
            </a:fld>
            <a:endParaRPr lang="en-CA"/>
          </a:p>
        </p:txBody>
      </p:sp>
    </p:spTree>
    <p:extLst>
      <p:ext uri="{BB962C8B-B14F-4D97-AF65-F5344CB8AC3E}">
        <p14:creationId xmlns:p14="http://schemas.microsoft.com/office/powerpoint/2010/main" val="250551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a:t>
            </a:fld>
            <a:endParaRPr lang="en-CA"/>
          </a:p>
        </p:txBody>
      </p:sp>
    </p:spTree>
    <p:extLst>
      <p:ext uri="{BB962C8B-B14F-4D97-AF65-F5344CB8AC3E}">
        <p14:creationId xmlns:p14="http://schemas.microsoft.com/office/powerpoint/2010/main" val="197937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Distribution of measurement errors and input uncertainties has been determined – experimentally or</a:t>
            </a:r>
            <a:r>
              <a:rPr lang="en-US" baseline="0" dirty="0" smtClean="0"/>
              <a:t> using Bayesian methods</a:t>
            </a:r>
            <a:endParaRPr lang="en-CA" dirty="0" smtClean="0"/>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19</a:t>
            </a:fld>
            <a:endParaRPr lang="en-CA"/>
          </a:p>
        </p:txBody>
      </p:sp>
    </p:spTree>
    <p:extLst>
      <p:ext uri="{BB962C8B-B14F-4D97-AF65-F5344CB8AC3E}">
        <p14:creationId xmlns:p14="http://schemas.microsoft.com/office/powerpoint/2010/main" val="19957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Analysis of Neural Data</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20</a:t>
            </a:fld>
            <a:endParaRPr lang="en-CA"/>
          </a:p>
        </p:txBody>
      </p:sp>
    </p:spTree>
    <p:extLst>
      <p:ext uri="{BB962C8B-B14F-4D97-AF65-F5344CB8AC3E}">
        <p14:creationId xmlns:p14="http://schemas.microsoft.com/office/powerpoint/2010/main" val="688885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Morris Elementary Effects</a:t>
            </a:r>
          </a:p>
          <a:p>
            <a:pPr lvl="2"/>
            <a:r>
              <a:rPr lang="en-US" dirty="0" smtClean="0"/>
              <a:t>Perform local sensitivity on the grid and </a:t>
            </a:r>
            <a:r>
              <a:rPr lang="en-US" dirty="0" err="1" smtClean="0"/>
              <a:t>definesensitivity</a:t>
            </a:r>
            <a:r>
              <a:rPr lang="en-US" dirty="0" smtClean="0"/>
              <a:t> metrics</a:t>
            </a:r>
          </a:p>
          <a:p>
            <a:pPr lvl="1"/>
            <a:r>
              <a:rPr lang="en-US" dirty="0" err="1" smtClean="0"/>
              <a:t>Sobol</a:t>
            </a:r>
            <a:r>
              <a:rPr lang="en-US" dirty="0" smtClean="0"/>
              <a:t> indices</a:t>
            </a:r>
          </a:p>
          <a:p>
            <a:pPr lvl="2"/>
            <a:r>
              <a:rPr lang="en-US" dirty="0" smtClean="0"/>
              <a:t>Variance based decomposition method</a:t>
            </a:r>
            <a:endParaRPr lang="en-CA" dirty="0" smtClean="0"/>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21</a:t>
            </a:fld>
            <a:endParaRPr lang="en-CA"/>
          </a:p>
        </p:txBody>
      </p:sp>
    </p:spTree>
    <p:extLst>
      <p:ext uri="{BB962C8B-B14F-4D97-AF65-F5344CB8AC3E}">
        <p14:creationId xmlns:p14="http://schemas.microsoft.com/office/powerpoint/2010/main" val="2809985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6D9DF6-65D9-48A9-92B7-189699EA103E}" type="slidenum">
              <a:rPr lang="en-US" altLang="en-US"/>
              <a:pPr eaLnBrk="1" hangingPunct="1"/>
              <a:t>24</a:t>
            </a:fld>
            <a:endParaRPr lang="en-US" altLang="en-US"/>
          </a:p>
        </p:txBody>
      </p:sp>
      <p:sp>
        <p:nvSpPr>
          <p:cNvPr id="150531" name="Rectangle 2"/>
          <p:cNvSpPr>
            <a:spLocks noGrp="1" noRot="1" noChangeAspect="1" noChangeArrowheads="1" noTextEdit="1"/>
          </p:cNvSpPr>
          <p:nvPr>
            <p:ph type="sldImg"/>
          </p:nvPr>
        </p:nvSpPr>
        <p:spPr>
          <a:xfrm>
            <a:off x="1270000" y="755650"/>
            <a:ext cx="4776788" cy="3582988"/>
          </a:xfrm>
          <a:ln/>
        </p:spPr>
      </p:sp>
      <p:sp>
        <p:nvSpPr>
          <p:cNvPr id="150532" name="Rectangle 3"/>
          <p:cNvSpPr>
            <a:spLocks noGrp="1" noChangeArrowheads="1"/>
          </p:cNvSpPr>
          <p:nvPr>
            <p:ph type="body" idx="1"/>
          </p:nvPr>
        </p:nvSpPr>
        <p:spPr>
          <a:xfrm>
            <a:off x="974725" y="4587875"/>
            <a:ext cx="536575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6" tIns="46984" rIns="95646" bIns="46984"/>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85243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25</a:t>
            </a:fld>
            <a:endParaRPr lang="en-CA"/>
          </a:p>
        </p:txBody>
      </p:sp>
    </p:spTree>
    <p:extLst>
      <p:ext uri="{BB962C8B-B14F-4D97-AF65-F5344CB8AC3E}">
        <p14:creationId xmlns:p14="http://schemas.microsoft.com/office/powerpoint/2010/main" val="2866822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File: model and measurement</a:t>
            </a:r>
            <a:endParaRPr lang="en-CA" dirty="0"/>
          </a:p>
        </p:txBody>
      </p:sp>
      <p:sp>
        <p:nvSpPr>
          <p:cNvPr id="4" name="Slide Number Placeholder 3"/>
          <p:cNvSpPr>
            <a:spLocks noGrp="1"/>
          </p:cNvSpPr>
          <p:nvPr>
            <p:ph type="sldNum" sz="quarter" idx="10"/>
          </p:nvPr>
        </p:nvSpPr>
        <p:spPr/>
        <p:txBody>
          <a:bodyPr/>
          <a:lstStyle/>
          <a:p>
            <a:fld id="{5E4A59E2-0787-47E4-9154-E8D9EC3BD643}"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764089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u="none" strike="noStrike" kern="1200" baseline="0" dirty="0" err="1" smtClean="0">
                <a:solidFill>
                  <a:schemeClr val="tx1"/>
                </a:solidFill>
                <a:latin typeface="+mn-lt"/>
                <a:ea typeface="+mn-ea"/>
                <a:cs typeface="+mn-cs"/>
              </a:rPr>
              <a:t>Bigoni</a:t>
            </a:r>
            <a:r>
              <a:rPr lang="en-CA" sz="1200" b="1" i="0" u="none" strike="noStrike" kern="1200" baseline="0" dirty="0" smtClean="0">
                <a:solidFill>
                  <a:schemeClr val="tx1"/>
                </a:solidFill>
                <a:latin typeface="+mn-lt"/>
                <a:ea typeface="+mn-ea"/>
                <a:cs typeface="+mn-cs"/>
              </a:rPr>
              <a:t>, Daniele; </a:t>
            </a:r>
            <a:r>
              <a:rPr lang="en-CA" sz="1200" b="1" i="0" u="none" strike="noStrike" kern="1200" baseline="0" dirty="0" err="1" smtClean="0">
                <a:solidFill>
                  <a:schemeClr val="tx1"/>
                </a:solidFill>
                <a:latin typeface="+mn-lt"/>
                <a:ea typeface="+mn-ea"/>
                <a:cs typeface="+mn-cs"/>
              </a:rPr>
              <a:t>Engsig-Karup</a:t>
            </a:r>
            <a:r>
              <a:rPr lang="en-CA" sz="1200" b="1" i="0" u="none" strike="noStrike" kern="1200" baseline="0" dirty="0" smtClean="0">
                <a:solidFill>
                  <a:schemeClr val="tx1"/>
                </a:solidFill>
                <a:latin typeface="+mn-lt"/>
                <a:ea typeface="+mn-ea"/>
                <a:cs typeface="+mn-cs"/>
              </a:rPr>
              <a:t>, Allan Peter, Uncertainty Quantification with Applications to Engineering Problems, Technical University of Denmark</a:t>
            </a:r>
          </a:p>
        </p:txBody>
      </p:sp>
      <p:sp>
        <p:nvSpPr>
          <p:cNvPr id="4" name="Slide Number Placeholder 3"/>
          <p:cNvSpPr>
            <a:spLocks noGrp="1"/>
          </p:cNvSpPr>
          <p:nvPr>
            <p:ph type="sldNum" sz="quarter" idx="10"/>
          </p:nvPr>
        </p:nvSpPr>
        <p:spPr/>
        <p:txBody>
          <a:bodyPr/>
          <a:lstStyle/>
          <a:p>
            <a:fld id="{2AF1F395-506A-4DC9-8C17-8EF4B2CF7DD1}" type="slidenum">
              <a:rPr lang="en-CA" smtClean="0"/>
              <a:t>29</a:t>
            </a:fld>
            <a:endParaRPr lang="en-CA"/>
          </a:p>
        </p:txBody>
      </p:sp>
    </p:spTree>
    <p:extLst>
      <p:ext uri="{BB962C8B-B14F-4D97-AF65-F5344CB8AC3E}">
        <p14:creationId xmlns:p14="http://schemas.microsoft.com/office/powerpoint/2010/main" val="1598662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C:\Users\Bolic\Dropbox\Backup\doc\data quality paper\James_Matthew_20130114_Phd</a:t>
            </a:r>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30</a:t>
            </a:fld>
            <a:endParaRPr lang="en-CA"/>
          </a:p>
        </p:txBody>
      </p:sp>
    </p:spTree>
    <p:extLst>
      <p:ext uri="{BB962C8B-B14F-4D97-AF65-F5344CB8AC3E}">
        <p14:creationId xmlns:p14="http://schemas.microsoft.com/office/powerpoint/2010/main" val="1474764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CA" sz="1200" b="0" i="0" kern="1200" dirty="0" smtClean="0">
                <a:solidFill>
                  <a:schemeClr val="tx1"/>
                </a:solidFill>
                <a:effectLst/>
                <a:latin typeface="+mn-lt"/>
                <a:ea typeface="+mn-ea"/>
                <a:cs typeface="+mn-cs"/>
              </a:rPr>
              <a:t>Design Exploration Using the Sensitivity Analysis Tool, </a:t>
            </a:r>
            <a:r>
              <a:rPr lang="en-CA" sz="1200" b="0" i="0" kern="1200" dirty="0" err="1" smtClean="0">
                <a:solidFill>
                  <a:schemeClr val="tx1"/>
                </a:solidFill>
                <a:effectLst/>
                <a:latin typeface="+mn-lt"/>
                <a:ea typeface="+mn-ea"/>
                <a:cs typeface="+mn-cs"/>
              </a:rPr>
              <a:t>Matlab</a:t>
            </a:r>
            <a:r>
              <a:rPr lang="en-CA" sz="1200" b="0" i="0" kern="1200" dirty="0" smtClean="0">
                <a:solidFill>
                  <a:schemeClr val="tx1"/>
                </a:solidFill>
                <a:effectLst/>
                <a:latin typeface="+mn-lt"/>
                <a:ea typeface="+mn-ea"/>
                <a:cs typeface="+mn-cs"/>
              </a:rPr>
              <a:t>, </a:t>
            </a:r>
            <a:r>
              <a:rPr lang="en-US" dirty="0" smtClean="0"/>
              <a:t>https://www.youtube.com/watch?v=hNweoL4l97w</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32</a:t>
            </a:fld>
            <a:endParaRPr lang="en-CA"/>
          </a:p>
        </p:txBody>
      </p:sp>
    </p:spTree>
    <p:extLst>
      <p:ext uri="{BB962C8B-B14F-4D97-AF65-F5344CB8AC3E}">
        <p14:creationId xmlns:p14="http://schemas.microsoft.com/office/powerpoint/2010/main" val="281956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Limited knowledge – can be </a:t>
            </a:r>
            <a:r>
              <a:rPr lang="en-US" dirty="0" err="1" smtClean="0"/>
              <a:t>resuced</a:t>
            </a:r>
            <a:r>
              <a:rPr lang="en-US" dirty="0" smtClean="0"/>
              <a:t> by repeated experiments – epistemic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Aliatory</a:t>
            </a:r>
            <a:r>
              <a:rPr lang="en-US" dirty="0" smtClean="0"/>
              <a:t> uncertainty</a:t>
            </a:r>
            <a:r>
              <a:rPr lang="en-US" baseline="0" dirty="0" smtClean="0"/>
              <a:t> is natural variability and cannot be reduced – for example if we have wind velocity as an input to the model it changes over time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Regarding the characterization of uncertainties both direct and inverse methods are at disposal. Among the direct methods, the experimental observations, theoretical arguments and also expert opinions are the principal; inference and calibration are, instead, the fundamental techniques to translate observed data in statistical input parameters. The propagation process is the ensemble of operations which allows to obtain the uncertain outputs prescribing, to the uncertain model, the uncertain inputs. In this work the focus is totally devoted to aleatory, i.e. stochastic uncertainties, so in this case the probability framework plays a special role not only for the characterization of the sources of uncertainties, but also for their propagation. The final UQ step involves the analysis of the ensemble of output quantities of interest in term of probability distributions, cumulative distributions or other statistic characterization of data. Moreover, also sensitivity analysis (SA) of the data could be of interest. In the Part II of this thesis examples, of how the SA analysis can be employed to improve the understanding of complex system, will be provided. However, even if they are related, it is important to underline the difference between UQ and SA. Sensitivity analysis investigates the connection between inputs and outputs of a model and, in particular, it makes possible to relate the variability of the outputs to the variability of the inputs. SA does not need input data and can be conducted on purely mathematical analysis, while the UQ, given a system, aims to quantify its output uncertainty. The meaning of SA in the design context appears clear: large variations of some (identified) parameters generate large variations of the outputs. In the UQ context, however, a large sensitivity of a parameter is not strictly connected to large</a:t>
            </a:r>
          </a:p>
          <a:p>
            <a:r>
              <a:rPr lang="en-CA" dirty="0" smtClean="0"/>
              <a:t>uncertainties. In fact uncertainties related to input parameters, to which the system is greatly sensitive, could be so small to induce no uncertainty on the outputs at all. Moreover, it could be important determining how the uncertain structure of all the inputs maps the uncertain structure of all the outputs. In this case the SA is named global SA and its importance becomes crucial in the light of improving the quality of the model itself identifying the sources of a lack of knowledge. For instance, in the case of complex coupled physics phenomena, a global SA can indicate the relevant physical experiments to conduct to most reduce the epistemic </a:t>
            </a:r>
            <a:r>
              <a:rPr lang="en-CA" dirty="0" err="1" smtClean="0"/>
              <a:t>uncertaint</a:t>
            </a:r>
            <a:endParaRPr lang="en-CA" dirty="0" smtClean="0"/>
          </a:p>
          <a:p>
            <a:r>
              <a:rPr lang="en-US" dirty="0" smtClean="0"/>
              <a:t>From https://tel.archives-ouvertes.fr/tel-00954413/file/GERACI_GIANLUCA_2013_RED.pdf </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a:t>
            </a:fld>
            <a:endParaRPr lang="en-CA"/>
          </a:p>
        </p:txBody>
      </p:sp>
    </p:spTree>
    <p:extLst>
      <p:ext uri="{BB962C8B-B14F-4D97-AF65-F5344CB8AC3E}">
        <p14:creationId xmlns:p14="http://schemas.microsoft.com/office/powerpoint/2010/main" val="404000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4F998001-72E3-4E05-93F8-97113284FED6}" type="slidenum">
              <a:rPr lang="en-US" altLang="en-US"/>
              <a:pPr eaLnBrk="1" hangingPunct="1"/>
              <a:t>6</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3481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to uncertainty quantification: https://nanohub.org/resources/10694</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7</a:t>
            </a:fld>
            <a:endParaRPr lang="en-CA"/>
          </a:p>
        </p:txBody>
      </p:sp>
    </p:spTree>
    <p:extLst>
      <p:ext uri="{BB962C8B-B14F-4D97-AF65-F5344CB8AC3E}">
        <p14:creationId xmlns:p14="http://schemas.microsoft.com/office/powerpoint/2010/main" val="6500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smtClean="0"/>
              <a:t>Michaël</a:t>
            </a:r>
            <a:r>
              <a:rPr lang="en-CA" dirty="0" smtClean="0"/>
              <a:t> </a:t>
            </a:r>
            <a:r>
              <a:rPr lang="en-CA" dirty="0" err="1" smtClean="0"/>
              <a:t>Baudin</a:t>
            </a:r>
            <a:r>
              <a:rPr lang="en-CA" dirty="0" smtClean="0"/>
              <a:t>, Anne </a:t>
            </a:r>
            <a:r>
              <a:rPr lang="en-CA" dirty="0" err="1" smtClean="0"/>
              <a:t>Dutfoy</a:t>
            </a:r>
            <a:r>
              <a:rPr lang="en-CA" dirty="0" smtClean="0"/>
              <a:t>, Bertrand </a:t>
            </a:r>
            <a:r>
              <a:rPr lang="en-CA" dirty="0" err="1" smtClean="0"/>
              <a:t>Iooss</a:t>
            </a:r>
            <a:r>
              <a:rPr lang="en-CA" dirty="0" smtClean="0"/>
              <a:t> and Anne-Laure </a:t>
            </a:r>
            <a:r>
              <a:rPr lang="en-CA" dirty="0" err="1" smtClean="0"/>
              <a:t>Popelin</a:t>
            </a:r>
            <a:r>
              <a:rPr lang="en-CA" dirty="0" smtClean="0"/>
              <a:t>, </a:t>
            </a:r>
            <a:r>
              <a:rPr lang="en-CA" dirty="0" err="1" smtClean="0"/>
              <a:t>OpenTURNS</a:t>
            </a:r>
            <a:r>
              <a:rPr lang="en-CA" dirty="0" smtClean="0"/>
              <a:t> : An industrial software for uncertainty quantification in simulation, arXiv:1501.05242v2 [stat.CO] 5 Jun 2015.</a:t>
            </a:r>
            <a:endParaRPr lang="en-US" dirty="0" smtClean="0"/>
          </a:p>
          <a:p>
            <a:endParaRPr lang="en-US" dirty="0" smtClean="0"/>
          </a:p>
          <a:p>
            <a:endParaRPr lang="en-US" dirty="0" smtClean="0"/>
          </a:p>
          <a:p>
            <a:r>
              <a:rPr lang="en-US" dirty="0" smtClean="0"/>
              <a:t>Resources:</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u="none" strike="noStrike" kern="1200" baseline="0" dirty="0" err="1" smtClean="0">
                <a:solidFill>
                  <a:schemeClr val="tx1"/>
                </a:solidFill>
                <a:latin typeface="+mn-lt"/>
                <a:ea typeface="+mn-ea"/>
                <a:cs typeface="+mn-cs"/>
              </a:rPr>
              <a:t>Bigoni</a:t>
            </a:r>
            <a:r>
              <a:rPr lang="en-CA" sz="1200" b="1" i="0" u="none" strike="noStrike" kern="1200" baseline="0" dirty="0" smtClean="0">
                <a:solidFill>
                  <a:schemeClr val="tx1"/>
                </a:solidFill>
                <a:latin typeface="+mn-lt"/>
                <a:ea typeface="+mn-ea"/>
                <a:cs typeface="+mn-cs"/>
              </a:rPr>
              <a:t>, Daniele; </a:t>
            </a:r>
            <a:r>
              <a:rPr lang="en-CA" sz="1200" b="1" i="0" u="none" strike="noStrike" kern="1200" baseline="0" dirty="0" err="1" smtClean="0">
                <a:solidFill>
                  <a:schemeClr val="tx1"/>
                </a:solidFill>
                <a:latin typeface="+mn-lt"/>
                <a:ea typeface="+mn-ea"/>
                <a:cs typeface="+mn-cs"/>
              </a:rPr>
              <a:t>Engsig-Karup</a:t>
            </a:r>
            <a:r>
              <a:rPr lang="en-CA" sz="1200" b="1" i="0" u="none" strike="noStrike" kern="1200" baseline="0" dirty="0" smtClean="0">
                <a:solidFill>
                  <a:schemeClr val="tx1"/>
                </a:solidFill>
                <a:latin typeface="+mn-lt"/>
                <a:ea typeface="+mn-ea"/>
                <a:cs typeface="+mn-cs"/>
              </a:rPr>
              <a:t>, Allan Peter, Uncertainty Quantification with Applications to Engineering Problems, Technical University of Denmark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Based on </a:t>
            </a:r>
            <a:r>
              <a:rPr lang="en-US" sz="1200" b="1" i="0" u="none" strike="noStrike" kern="1200" baseline="0" dirty="0" err="1" smtClean="0">
                <a:solidFill>
                  <a:schemeClr val="tx1"/>
                </a:solidFill>
                <a:latin typeface="+mn-lt"/>
                <a:ea typeface="+mn-ea"/>
                <a:cs typeface="+mn-cs"/>
              </a:rPr>
              <a:t>OpenTurns</a:t>
            </a: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AF1F395-506A-4DC9-8C17-8EF4B2CF7DD1}" type="slidenum">
              <a:rPr lang="en-CA" smtClean="0"/>
              <a:t>8</a:t>
            </a:fld>
            <a:endParaRPr lang="en-CA"/>
          </a:p>
        </p:txBody>
      </p:sp>
    </p:spTree>
    <p:extLst>
      <p:ext uri="{BB962C8B-B14F-4D97-AF65-F5344CB8AC3E}">
        <p14:creationId xmlns:p14="http://schemas.microsoft.com/office/powerpoint/2010/main" val="4120110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Copied from the slides:</a:t>
            </a:r>
          </a:p>
          <a:p>
            <a:r>
              <a:rPr lang="en-CA" sz="1200" b="0" i="0" u="none" strike="noStrike" kern="1200" baseline="0" dirty="0" smtClean="0">
                <a:solidFill>
                  <a:schemeClr val="tx1"/>
                </a:solidFill>
                <a:latin typeface="+mn-lt"/>
                <a:ea typeface="+mn-ea"/>
                <a:cs typeface="+mn-cs"/>
              </a:rPr>
              <a:t>Bertrand </a:t>
            </a:r>
            <a:r>
              <a:rPr lang="en-CA" sz="1200" b="0" i="0" u="none" strike="noStrike" kern="1200" baseline="0" dirty="0" err="1" smtClean="0">
                <a:solidFill>
                  <a:schemeClr val="tx1"/>
                </a:solidFill>
                <a:latin typeface="+mn-lt"/>
                <a:ea typeface="+mn-ea"/>
                <a:cs typeface="+mn-cs"/>
              </a:rPr>
              <a:t>Iooss</a:t>
            </a:r>
            <a:r>
              <a:rPr lang="en-CA" sz="1200" b="0" i="0" u="none" strike="noStrike" kern="1200" baseline="0" dirty="0" smtClean="0">
                <a:solidFill>
                  <a:schemeClr val="tx1"/>
                </a:solidFill>
                <a:latin typeface="+mn-lt"/>
                <a:ea typeface="+mn-ea"/>
                <a:cs typeface="+mn-cs"/>
              </a:rPr>
              <a:t>, Treatment of uncertainties in numerical simulation, 29/11/2012</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Correlations can be taken into account in the uncertainty propagation and sensitivity analysis. </a:t>
            </a:r>
          </a:p>
          <a:p>
            <a:r>
              <a:rPr lang="en-US" sz="1200" b="0" i="0" u="none" strike="noStrike" kern="1200" baseline="0" dirty="0" smtClean="0">
                <a:solidFill>
                  <a:schemeClr val="tx1"/>
                </a:solidFill>
                <a:latin typeface="+mn-lt"/>
                <a:ea typeface="+mn-ea"/>
                <a:cs typeface="+mn-cs"/>
              </a:rPr>
              <a:t>Sometimes we can transform correlated into </a:t>
            </a:r>
            <a:r>
              <a:rPr lang="en-US" sz="1200" b="0" i="0" u="none" strike="noStrike" kern="1200" baseline="0" dirty="0" err="1" smtClean="0">
                <a:solidFill>
                  <a:schemeClr val="tx1"/>
                </a:solidFill>
                <a:latin typeface="+mn-lt"/>
                <a:ea typeface="+mn-ea"/>
                <a:cs typeface="+mn-cs"/>
              </a:rPr>
              <a:t>uncerralaterd</a:t>
            </a:r>
            <a:r>
              <a:rPr lang="en-US" sz="1200" b="0" i="0" u="none" strike="noStrike" kern="1200" baseline="0" dirty="0" smtClean="0">
                <a:solidFill>
                  <a:schemeClr val="tx1"/>
                </a:solidFill>
                <a:latin typeface="+mn-lt"/>
                <a:ea typeface="+mn-ea"/>
                <a:cs typeface="+mn-cs"/>
              </a:rPr>
              <a:t> variables:</a:t>
            </a:r>
          </a:p>
          <a:p>
            <a:pPr marL="171450" indent="-171450">
              <a:buFontTx/>
              <a:buChar char="-"/>
            </a:pPr>
            <a:r>
              <a:rPr lang="en-US" sz="1200" b="0" i="0" u="none" strike="noStrike" kern="1200" baseline="0" dirty="0" smtClean="0">
                <a:solidFill>
                  <a:schemeClr val="tx1"/>
                </a:solidFill>
                <a:latin typeface="+mn-lt"/>
                <a:ea typeface="+mn-ea"/>
                <a:cs typeface="+mn-cs"/>
              </a:rPr>
              <a:t>For Normal correlated use </a:t>
            </a:r>
            <a:r>
              <a:rPr lang="en-US" sz="1200" b="0" i="0" u="none" strike="noStrike" kern="1200" baseline="0" dirty="0" err="1" smtClean="0">
                <a:solidFill>
                  <a:schemeClr val="tx1"/>
                </a:solidFill>
                <a:latin typeface="+mn-lt"/>
                <a:ea typeface="+mn-ea"/>
                <a:cs typeface="+mn-cs"/>
              </a:rPr>
              <a:t>Cholesky</a:t>
            </a:r>
            <a:r>
              <a:rPr lang="en-US" sz="1200" b="0" i="0" u="none" strike="noStrike" kern="1200" baseline="0" dirty="0" smtClean="0">
                <a:solidFill>
                  <a:schemeClr val="tx1"/>
                </a:solidFill>
                <a:latin typeface="+mn-lt"/>
                <a:ea typeface="+mn-ea"/>
                <a:cs typeface="+mn-cs"/>
              </a:rPr>
              <a:t> decomposition</a:t>
            </a:r>
          </a:p>
          <a:p>
            <a:pPr marL="171450" indent="-171450">
              <a:buFontTx/>
              <a:buChar char="-"/>
            </a:pPr>
            <a:r>
              <a:rPr lang="en-US" sz="1200" b="0" i="0" u="none" strike="noStrike" kern="1200" baseline="0" dirty="0" smtClean="0">
                <a:solidFill>
                  <a:schemeClr val="tx1"/>
                </a:solidFill>
                <a:latin typeface="+mn-lt"/>
                <a:ea typeface="+mn-ea"/>
                <a:cs typeface="+mn-cs"/>
              </a:rPr>
              <a:t>For non-normal correlated variables </a:t>
            </a:r>
            <a:r>
              <a:rPr lang="en-US" sz="1200" b="0" i="0" u="none" strike="noStrike" kern="1200" baseline="0" dirty="0" err="1" smtClean="0">
                <a:solidFill>
                  <a:schemeClr val="tx1"/>
                </a:solidFill>
                <a:latin typeface="+mn-lt"/>
                <a:ea typeface="+mn-ea"/>
                <a:cs typeface="+mn-cs"/>
              </a:rPr>
              <a:t>Nataf</a:t>
            </a:r>
            <a:r>
              <a:rPr lang="en-US" sz="1200" b="0" i="0" u="none" strike="noStrike" kern="1200" baseline="0" dirty="0" smtClean="0">
                <a:solidFill>
                  <a:schemeClr val="tx1"/>
                </a:solidFill>
                <a:latin typeface="+mn-lt"/>
                <a:ea typeface="+mn-ea"/>
                <a:cs typeface="+mn-cs"/>
              </a:rPr>
              <a:t> transformation can be used – it is implemented in Dakota tool.</a:t>
            </a:r>
          </a:p>
          <a:p>
            <a:pPr marL="171450" indent="-171450">
              <a:buFontTx/>
              <a:buChar char="-"/>
            </a:pPr>
            <a:endParaRPr lang="en-US" sz="1200" b="0" i="0" u="none" strike="noStrike" kern="1200" baseline="0" dirty="0" smtClean="0">
              <a:solidFill>
                <a:schemeClr val="tx1"/>
              </a:solidFill>
              <a:latin typeface="+mn-lt"/>
              <a:ea typeface="+mn-ea"/>
              <a:cs typeface="+mn-cs"/>
            </a:endParaRPr>
          </a:p>
          <a:p>
            <a:pPr marL="0" indent="0">
              <a:buFontTx/>
              <a:buNone/>
            </a:pPr>
            <a:r>
              <a:rPr lang="en-US" sz="1200" b="0" i="0" u="none" strike="noStrike" kern="1200" baseline="0" dirty="0" err="1" smtClean="0">
                <a:solidFill>
                  <a:schemeClr val="tx1"/>
                </a:solidFill>
                <a:latin typeface="+mn-lt"/>
                <a:ea typeface="+mn-ea"/>
                <a:cs typeface="+mn-cs"/>
              </a:rPr>
              <a:t>Karhunen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Luove</a:t>
            </a:r>
            <a:r>
              <a:rPr lang="en-US" sz="1200" b="0" i="0" u="none" strike="noStrike" kern="1200" baseline="0" dirty="0" smtClean="0">
                <a:solidFill>
                  <a:schemeClr val="tx1"/>
                </a:solidFill>
                <a:latin typeface="+mn-lt"/>
                <a:ea typeface="+mn-ea"/>
                <a:cs typeface="+mn-cs"/>
              </a:rPr>
              <a:t> expansion is the method based on PCA that is commonly used</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9</a:t>
            </a:fld>
            <a:endParaRPr lang="en-CA"/>
          </a:p>
        </p:txBody>
      </p:sp>
    </p:spTree>
    <p:extLst>
      <p:ext uri="{BB962C8B-B14F-4D97-AF65-F5344CB8AC3E}">
        <p14:creationId xmlns:p14="http://schemas.microsoft.com/office/powerpoint/2010/main" val="38875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11</a:t>
            </a:fld>
            <a:endParaRPr lang="en-CA"/>
          </a:p>
        </p:txBody>
      </p:sp>
    </p:spTree>
    <p:extLst>
      <p:ext uri="{BB962C8B-B14F-4D97-AF65-F5344CB8AC3E}">
        <p14:creationId xmlns:p14="http://schemas.microsoft.com/office/powerpoint/2010/main" val="40337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A. </a:t>
            </a:r>
            <a:r>
              <a:rPr lang="en-CA" sz="1200" b="0" i="0" kern="1200" dirty="0" err="1" smtClean="0">
                <a:solidFill>
                  <a:schemeClr val="tx1"/>
                </a:solidFill>
                <a:effectLst/>
                <a:latin typeface="+mn-lt"/>
                <a:ea typeface="+mn-ea"/>
                <a:cs typeface="+mn-cs"/>
              </a:rPr>
              <a:t>Cysewska-Sobusiak</a:t>
            </a:r>
            <a:r>
              <a:rPr lang="en-CA" sz="1200" b="0" i="0" kern="1200" dirty="0" smtClean="0">
                <a:solidFill>
                  <a:schemeClr val="tx1"/>
                </a:solidFill>
                <a:effectLst/>
                <a:latin typeface="+mn-lt"/>
                <a:ea typeface="+mn-ea"/>
                <a:cs typeface="+mn-cs"/>
              </a:rPr>
              <a:t>, "Estimation of Uncertainty in Complex </a:t>
            </a:r>
            <a:r>
              <a:rPr lang="en-CA" sz="1200" b="0" i="0" kern="1200" dirty="0" err="1" smtClean="0">
                <a:solidFill>
                  <a:schemeClr val="tx1"/>
                </a:solidFill>
                <a:effectLst/>
                <a:latin typeface="+mn-lt"/>
                <a:ea typeface="+mn-ea"/>
                <a:cs typeface="+mn-cs"/>
              </a:rPr>
              <a:t>Biomeasurements</a:t>
            </a:r>
            <a:r>
              <a:rPr lang="en-CA" sz="1200" b="0" i="0" kern="1200" dirty="0" smtClean="0">
                <a:solidFill>
                  <a:schemeClr val="tx1"/>
                </a:solidFill>
                <a:effectLst/>
                <a:latin typeface="+mn-lt"/>
                <a:ea typeface="+mn-ea"/>
                <a:cs typeface="+mn-cs"/>
              </a:rPr>
              <a:t>," </a:t>
            </a:r>
            <a:r>
              <a:rPr lang="en-CA" sz="1200" b="0" i="1" kern="1200" dirty="0" smtClean="0">
                <a:solidFill>
                  <a:schemeClr val="tx1"/>
                </a:solidFill>
                <a:effectLst/>
                <a:latin typeface="+mn-lt"/>
                <a:ea typeface="+mn-ea"/>
                <a:cs typeface="+mn-cs"/>
              </a:rPr>
              <a:t>2007 IEEE International Workshop on Advanced Methods for Uncertainty Estimation in Measurement</a:t>
            </a:r>
            <a:r>
              <a:rPr lang="en-CA" sz="1200" b="0" i="0" kern="1200" dirty="0" smtClean="0">
                <a:solidFill>
                  <a:schemeClr val="tx1"/>
                </a:solidFill>
                <a:effectLst/>
                <a:latin typeface="+mn-lt"/>
                <a:ea typeface="+mn-ea"/>
                <a:cs typeface="+mn-cs"/>
              </a:rPr>
              <a:t>, </a:t>
            </a:r>
            <a:r>
              <a:rPr lang="en-CA" sz="1200" b="0" i="0" kern="1200" dirty="0" err="1" smtClean="0">
                <a:solidFill>
                  <a:schemeClr val="tx1"/>
                </a:solidFill>
                <a:effectLst/>
                <a:latin typeface="+mn-lt"/>
                <a:ea typeface="+mn-ea"/>
                <a:cs typeface="+mn-cs"/>
              </a:rPr>
              <a:t>Sardagna</a:t>
            </a:r>
            <a:r>
              <a:rPr lang="en-CA" sz="1200" b="0" i="0" kern="1200" dirty="0" smtClean="0">
                <a:solidFill>
                  <a:schemeClr val="tx1"/>
                </a:solidFill>
                <a:effectLst/>
                <a:latin typeface="+mn-lt"/>
                <a:ea typeface="+mn-ea"/>
                <a:cs typeface="+mn-cs"/>
              </a:rPr>
              <a:t>, 2007, pp. 24-29.</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14</a:t>
            </a:fld>
            <a:endParaRPr lang="en-CA"/>
          </a:p>
        </p:txBody>
      </p:sp>
    </p:spTree>
    <p:extLst>
      <p:ext uri="{BB962C8B-B14F-4D97-AF65-F5344CB8AC3E}">
        <p14:creationId xmlns:p14="http://schemas.microsoft.com/office/powerpoint/2010/main" val="275887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Michaël</a:t>
            </a:r>
            <a:r>
              <a:rPr lang="en-CA" dirty="0" smtClean="0"/>
              <a:t> </a:t>
            </a:r>
            <a:r>
              <a:rPr lang="en-CA" dirty="0" err="1" smtClean="0"/>
              <a:t>Baudin</a:t>
            </a:r>
            <a:r>
              <a:rPr lang="en-CA" dirty="0" smtClean="0"/>
              <a:t>, Anne </a:t>
            </a:r>
            <a:r>
              <a:rPr lang="en-CA" dirty="0" err="1" smtClean="0"/>
              <a:t>Dutfoy</a:t>
            </a:r>
            <a:r>
              <a:rPr lang="en-CA" dirty="0" smtClean="0"/>
              <a:t>, Bertrand </a:t>
            </a:r>
            <a:r>
              <a:rPr lang="en-CA" dirty="0" err="1" smtClean="0"/>
              <a:t>Iooss</a:t>
            </a:r>
            <a:r>
              <a:rPr lang="en-CA" dirty="0" smtClean="0"/>
              <a:t> and Anne-Laure </a:t>
            </a:r>
            <a:r>
              <a:rPr lang="en-CA" dirty="0" err="1" smtClean="0"/>
              <a:t>Popelin</a:t>
            </a:r>
            <a:r>
              <a:rPr lang="en-CA" dirty="0" smtClean="0"/>
              <a:t>, </a:t>
            </a:r>
            <a:r>
              <a:rPr lang="en-CA" dirty="0" err="1" smtClean="0"/>
              <a:t>OpenTURNS</a:t>
            </a:r>
            <a:r>
              <a:rPr lang="en-CA" dirty="0" smtClean="0"/>
              <a:t> : An industrial software for uncertainty quantification in simulation, arXiv:1501.05242v2 [stat.CO] 5 Jun 2015.</a:t>
            </a:r>
            <a:endParaRPr lang="en-US" dirty="0" smtClean="0"/>
          </a:p>
          <a:p>
            <a:endParaRPr lang="en-US" dirty="0" smtClean="0"/>
          </a:p>
          <a:p>
            <a:r>
              <a:rPr lang="en-US" dirty="0" smtClean="0"/>
              <a:t>Resources:</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u="none" strike="noStrike" kern="1200" baseline="0" dirty="0" err="1" smtClean="0">
                <a:solidFill>
                  <a:schemeClr val="tx1"/>
                </a:solidFill>
                <a:latin typeface="+mn-lt"/>
                <a:ea typeface="+mn-ea"/>
                <a:cs typeface="+mn-cs"/>
              </a:rPr>
              <a:t>Bigoni</a:t>
            </a:r>
            <a:r>
              <a:rPr lang="en-CA" sz="1200" b="1" i="0" u="none" strike="noStrike" kern="1200" baseline="0" dirty="0" smtClean="0">
                <a:solidFill>
                  <a:schemeClr val="tx1"/>
                </a:solidFill>
                <a:latin typeface="+mn-lt"/>
                <a:ea typeface="+mn-ea"/>
                <a:cs typeface="+mn-cs"/>
              </a:rPr>
              <a:t>, Daniele; </a:t>
            </a:r>
            <a:r>
              <a:rPr lang="en-CA" sz="1200" b="1" i="0" u="none" strike="noStrike" kern="1200" baseline="0" dirty="0" err="1" smtClean="0">
                <a:solidFill>
                  <a:schemeClr val="tx1"/>
                </a:solidFill>
                <a:latin typeface="+mn-lt"/>
                <a:ea typeface="+mn-ea"/>
                <a:cs typeface="+mn-cs"/>
              </a:rPr>
              <a:t>Engsig-Karup</a:t>
            </a:r>
            <a:r>
              <a:rPr lang="en-CA" sz="1200" b="1" i="0" u="none" strike="noStrike" kern="1200" baseline="0" dirty="0" smtClean="0">
                <a:solidFill>
                  <a:schemeClr val="tx1"/>
                </a:solidFill>
                <a:latin typeface="+mn-lt"/>
                <a:ea typeface="+mn-ea"/>
                <a:cs typeface="+mn-cs"/>
              </a:rPr>
              <a:t>, Allan Peter, Uncertainty Quantification with Applications to Engineering Problems, Technical University of Denmark</a:t>
            </a:r>
          </a:p>
        </p:txBody>
      </p:sp>
      <p:sp>
        <p:nvSpPr>
          <p:cNvPr id="4" name="Slide Number Placeholder 3"/>
          <p:cNvSpPr>
            <a:spLocks noGrp="1"/>
          </p:cNvSpPr>
          <p:nvPr>
            <p:ph type="sldNum" sz="quarter" idx="10"/>
          </p:nvPr>
        </p:nvSpPr>
        <p:spPr/>
        <p:txBody>
          <a:bodyPr/>
          <a:lstStyle/>
          <a:p>
            <a:fld id="{2AF1F395-506A-4DC9-8C17-8EF4B2CF7DD1}" type="slidenum">
              <a:rPr lang="en-CA" smtClean="0"/>
              <a:t>15</a:t>
            </a:fld>
            <a:endParaRPr lang="en-CA"/>
          </a:p>
        </p:txBody>
      </p:sp>
    </p:spTree>
    <p:extLst>
      <p:ext uri="{BB962C8B-B14F-4D97-AF65-F5344CB8AC3E}">
        <p14:creationId xmlns:p14="http://schemas.microsoft.com/office/powerpoint/2010/main" val="879104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17" descr="image_Cover2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3657600" y="2490787"/>
            <a:ext cx="4648200" cy="1362075"/>
          </a:xfrm>
        </p:spPr>
        <p:txBody>
          <a:bodyPr anchor="t"/>
          <a:lstStyle>
            <a:lvl1pPr algn="r">
              <a:defRPr sz="3200" b="0" cap="none"/>
            </a:lvl1pPr>
          </a:lstStyle>
          <a:p>
            <a:r>
              <a:rPr lang="en-US" smtClean="0"/>
              <a:t>Click to edit Master title style</a:t>
            </a:r>
            <a:endParaRPr lang="en-US" dirty="0"/>
          </a:p>
        </p:txBody>
      </p:sp>
      <p:sp>
        <p:nvSpPr>
          <p:cNvPr id="5" name="Text Placeholder 2"/>
          <p:cNvSpPr>
            <a:spLocks noGrp="1"/>
          </p:cNvSpPr>
          <p:nvPr>
            <p:ph type="body" idx="1"/>
          </p:nvPr>
        </p:nvSpPr>
        <p:spPr>
          <a:xfrm>
            <a:off x="3657600" y="990600"/>
            <a:ext cx="4648200" cy="1500187"/>
          </a:xfrm>
        </p:spPr>
        <p:txBody>
          <a:bodyPr anchor="b"/>
          <a:lstStyle>
            <a:lvl1pPr marL="0" indent="0" algn="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796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02994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82948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325372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19440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45224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147164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168966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10555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43991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316844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 descr="image_Page2b_PP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CA" altLang="en-US" smtClean="0"/>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CA" altLang="en-US" smtClean="0"/>
          </a:p>
        </p:txBody>
      </p:sp>
      <p:sp>
        <p:nvSpPr>
          <p:cNvPr id="1029" name="Rectangle 5"/>
          <p:cNvSpPr>
            <a:spLocks noGrp="1" noChangeArrowheads="1"/>
          </p:cNvSpPr>
          <p:nvPr>
            <p:ph type="ftr" sz="quarter" idx="3"/>
          </p:nvPr>
        </p:nvSpPr>
        <p:spPr bwMode="auto">
          <a:xfrm>
            <a:off x="3886200" y="6019800"/>
            <a:ext cx="457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990000"/>
                </a:solidFill>
                <a:latin typeface="Verdana" pitchFamily="34" charset="0"/>
              </a:defRPr>
            </a:lvl1pPr>
          </a:lstStyle>
          <a:p>
            <a:pPr fontAlgn="base">
              <a:spcBef>
                <a:spcPct val="0"/>
              </a:spcBef>
              <a:spcAft>
                <a:spcPct val="0"/>
              </a:spcAft>
            </a:pPr>
            <a:endParaRPr lang="en-CA" altLang="en-US" smtClean="0">
              <a:ea typeface="ＭＳ Ｐゴシック" pitchFamily="34" charset="-128"/>
            </a:endParaRPr>
          </a:p>
        </p:txBody>
      </p:sp>
    </p:spTree>
    <p:extLst>
      <p:ext uri="{BB962C8B-B14F-4D97-AF65-F5344CB8AC3E}">
        <p14:creationId xmlns:p14="http://schemas.microsoft.com/office/powerpoint/2010/main" val="1650458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2800">
          <a:solidFill>
            <a:srgbClr val="990000"/>
          </a:solidFill>
          <a:latin typeface="Verdana"/>
          <a:ea typeface="ＭＳ Ｐゴシック"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2pPr>
      <a:lvl3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3pPr>
      <a:lvl4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4pPr>
      <a:lvl5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p:titleStyle>
    <p:bodyStyle>
      <a:lvl1pPr marL="342900" indent="-342900" algn="l" rtl="0" eaLnBrk="1" fontAlgn="base" hangingPunct="1">
        <a:spcBef>
          <a:spcPct val="20000"/>
        </a:spcBef>
        <a:spcAft>
          <a:spcPct val="0"/>
        </a:spcAft>
        <a:buChar char="•"/>
        <a:defRPr sz="2000">
          <a:solidFill>
            <a:schemeClr val="tx1"/>
          </a:solidFill>
          <a:latin typeface="Verdana"/>
          <a:ea typeface="ＭＳ Ｐゴシック" pitchFamily="34" charset="-128"/>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9.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7.png"/><Relationship Id="rId4" Type="http://schemas.openxmlformats.org/officeDocument/2006/relationships/image" Target="../media/image6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ma.umn.edu/2014-2015/ND6.15-26.15/" TargetMode="External"/><Relationship Id="rId2" Type="http://schemas.openxmlformats.org/officeDocument/2006/relationships/hyperlink" Target="http://eclass.uth.gr/eclass/courses/MHXB124/" TargetMode="External"/><Relationship Id="rId1" Type="http://schemas.openxmlformats.org/officeDocument/2006/relationships/slideLayout" Target="../slideLayouts/slideLayout2.xml"/><Relationship Id="rId4" Type="http://schemas.openxmlformats.org/officeDocument/2006/relationships/hyperlink" Target="http://www4.ncsu.edu/~rsmith/MA540_s17.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a:xfrm>
            <a:off x="395536" y="2636912"/>
            <a:ext cx="7910264" cy="1224136"/>
          </a:xfrm>
        </p:spPr>
        <p:txBody>
          <a:bodyPr/>
          <a:lstStyle/>
          <a:p>
            <a:pPr algn="l"/>
            <a:r>
              <a:rPr lang="en-CA" sz="2800" dirty="0" smtClean="0"/>
              <a:t>Uncertainty Propagation and Sensitivity Analysis</a:t>
            </a:r>
            <a:endParaRPr lang="en-US" altLang="en-US" sz="2600" dirty="0" smtClean="0">
              <a:latin typeface="Verdana" pitchFamily="34" charset="0"/>
            </a:endParaRPr>
          </a:p>
        </p:txBody>
      </p:sp>
      <p:sp>
        <p:nvSpPr>
          <p:cNvPr id="14339" name="Text Placeholder 5"/>
          <p:cNvSpPr>
            <a:spLocks noGrp="1"/>
          </p:cNvSpPr>
          <p:nvPr>
            <p:ph type="body" idx="1"/>
          </p:nvPr>
        </p:nvSpPr>
        <p:spPr>
          <a:xfrm>
            <a:off x="3657600" y="990600"/>
            <a:ext cx="4648200" cy="1500188"/>
          </a:xfrm>
        </p:spPr>
        <p:txBody>
          <a:bodyPr/>
          <a:lstStyle/>
          <a:p>
            <a:r>
              <a:rPr lang="en-CA" sz="1600" dirty="0"/>
              <a:t>Miodrag Bolic</a:t>
            </a:r>
          </a:p>
          <a:p>
            <a:r>
              <a:rPr lang="en-CA" sz="1600" dirty="0"/>
              <a:t>Associate Professor</a:t>
            </a:r>
          </a:p>
          <a:p>
            <a:r>
              <a:rPr lang="en-CA" sz="1600" dirty="0"/>
              <a:t>School of Electrical Engineering and Computer Science (EECS) </a:t>
            </a:r>
          </a:p>
          <a:p>
            <a:r>
              <a:rPr lang="en-CA" sz="1600" dirty="0"/>
              <a:t>Faculty of Engineering</a:t>
            </a:r>
            <a:endParaRPr lang="en-US" altLang="en-US" sz="1600" dirty="0" smtClean="0">
              <a:latin typeface="Verdana" pitchFamily="34" charset="0"/>
            </a:endParaRPr>
          </a:p>
        </p:txBody>
      </p:sp>
    </p:spTree>
    <p:extLst>
      <p:ext uri="{BB962C8B-B14F-4D97-AF65-F5344CB8AC3E}">
        <p14:creationId xmlns:p14="http://schemas.microsoft.com/office/powerpoint/2010/main" val="1245445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 Model Calibration </a:t>
            </a:r>
            <a:endParaRPr lang="en-CA" dirty="0"/>
          </a:p>
        </p:txBody>
      </p:sp>
      <p:sp>
        <p:nvSpPr>
          <p:cNvPr id="3" name="Content Placeholder 2"/>
          <p:cNvSpPr>
            <a:spLocks noGrp="1"/>
          </p:cNvSpPr>
          <p:nvPr>
            <p:ph idx="1"/>
          </p:nvPr>
        </p:nvSpPr>
        <p:spPr>
          <a:xfrm>
            <a:off x="685800" y="1524000"/>
            <a:ext cx="8350696" cy="3886200"/>
          </a:xfrm>
        </p:spPr>
        <p:txBody>
          <a:bodyPr/>
          <a:lstStyle/>
          <a:p>
            <a:r>
              <a:rPr lang="en-CA" sz="1800" dirty="0" smtClean="0"/>
              <a:t>Model </a:t>
            </a:r>
            <a:r>
              <a:rPr lang="en-CA" sz="1800" dirty="0"/>
              <a:t>calibration is the process of adjusting unknown model parameters in order to improve the agreement between model output and observed </a:t>
            </a:r>
            <a:r>
              <a:rPr lang="en-CA" sz="1800" dirty="0" smtClean="0"/>
              <a:t>data</a:t>
            </a:r>
          </a:p>
          <a:p>
            <a:r>
              <a:rPr lang="en-US" sz="1800" dirty="0"/>
              <a:t>Involves “tuning” values of the parameters of the model to best match the observed data</a:t>
            </a:r>
          </a:p>
          <a:p>
            <a:r>
              <a:rPr lang="en-US" sz="1800" dirty="0" smtClean="0"/>
              <a:t>Methods</a:t>
            </a:r>
          </a:p>
          <a:p>
            <a:pPr lvl="1"/>
            <a:r>
              <a:rPr lang="en-US" sz="1800" dirty="0" smtClean="0"/>
              <a:t>Maximum likelihood methods</a:t>
            </a:r>
          </a:p>
          <a:p>
            <a:pPr lvl="2"/>
            <a:r>
              <a:rPr lang="en-US" sz="1800" dirty="0" smtClean="0"/>
              <a:t>Model is used with fitted parameters to predict future behavior of the system</a:t>
            </a:r>
          </a:p>
          <a:p>
            <a:pPr lvl="1"/>
            <a:r>
              <a:rPr lang="en-US" sz="1800" dirty="0" smtClean="0"/>
              <a:t>Bayesian methods for parameter estimation </a:t>
            </a:r>
          </a:p>
          <a:p>
            <a:pPr lvl="2"/>
            <a:r>
              <a:rPr lang="en-CA" sz="1800" dirty="0" smtClean="0"/>
              <a:t>the </a:t>
            </a:r>
            <a:r>
              <a:rPr lang="en-CA" sz="1800" dirty="0"/>
              <a:t>predictions allow for all sources of </a:t>
            </a:r>
            <a:r>
              <a:rPr lang="en-CA" sz="1800" dirty="0" smtClean="0"/>
              <a:t>uncertainty</a:t>
            </a:r>
            <a:r>
              <a:rPr lang="en-CA" sz="1800" dirty="0"/>
              <a:t>, including the remaining uncertainty over the </a:t>
            </a:r>
            <a:r>
              <a:rPr lang="en-CA" sz="1800" dirty="0" smtClean="0"/>
              <a:t>fitted parameters</a:t>
            </a:r>
            <a:endParaRPr lang="en-CA" sz="1800" dirty="0"/>
          </a:p>
        </p:txBody>
      </p:sp>
    </p:spTree>
    <p:extLst>
      <p:ext uri="{BB962C8B-B14F-4D97-AF65-F5344CB8AC3E}">
        <p14:creationId xmlns:p14="http://schemas.microsoft.com/office/powerpoint/2010/main" val="3839508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C: </a:t>
            </a:r>
            <a:r>
              <a:rPr lang="en-US" dirty="0" smtClean="0"/>
              <a:t>Uncertainty propagation</a:t>
            </a:r>
            <a:endParaRPr lang="en-CA" dirty="0"/>
          </a:p>
        </p:txBody>
      </p:sp>
      <p:sp>
        <p:nvSpPr>
          <p:cNvPr id="3" name="Content Placeholder 2"/>
          <p:cNvSpPr>
            <a:spLocks noGrp="1"/>
          </p:cNvSpPr>
          <p:nvPr>
            <p:ph idx="1"/>
          </p:nvPr>
        </p:nvSpPr>
        <p:spPr>
          <a:xfrm>
            <a:off x="661784" y="1412776"/>
            <a:ext cx="7772400" cy="3886200"/>
          </a:xfrm>
        </p:spPr>
        <p:txBody>
          <a:bodyPr/>
          <a:lstStyle/>
          <a:p>
            <a:r>
              <a:rPr lang="en-US" dirty="0" smtClean="0"/>
              <a:t>Aim is to quantify output uncertainties</a:t>
            </a:r>
          </a:p>
          <a:p>
            <a:endParaRPr lang="en-US" dirty="0"/>
          </a:p>
          <a:p>
            <a:r>
              <a:rPr lang="en-CA" dirty="0" smtClean="0"/>
              <a:t>Allows </a:t>
            </a:r>
            <a:r>
              <a:rPr lang="en-CA" dirty="0"/>
              <a:t>us to place confidence on model </a:t>
            </a:r>
            <a:r>
              <a:rPr lang="en-CA" dirty="0" smtClean="0"/>
              <a:t>predictions </a:t>
            </a:r>
          </a:p>
          <a:p>
            <a:pPr lvl="1"/>
            <a:r>
              <a:rPr lang="en-CA" dirty="0" smtClean="0"/>
              <a:t>a </a:t>
            </a:r>
            <a:r>
              <a:rPr lang="en-CA" dirty="0"/>
              <a:t>first step in providing trust in model predictions. </a:t>
            </a:r>
          </a:p>
          <a:p>
            <a:endParaRPr lang="en-US" dirty="0" smtClean="0"/>
          </a:p>
          <a:p>
            <a:r>
              <a:rPr lang="en-US" dirty="0" smtClean="0"/>
              <a:t>Metrology: Uncertainty budget</a:t>
            </a:r>
          </a:p>
          <a:p>
            <a:pPr lvl="1"/>
            <a:r>
              <a:rPr lang="en-US" dirty="0" smtClean="0"/>
              <a:t>Combine all the uncertainties and then see what components in your systems need to be replaced/improved</a:t>
            </a:r>
          </a:p>
          <a:p>
            <a:pPr marL="457200" lvl="1" indent="0">
              <a:buNone/>
            </a:pPr>
            <a:endParaRPr lang="en-US" dirty="0" smtClean="0"/>
          </a:p>
          <a:p>
            <a:r>
              <a:rPr lang="en-US" dirty="0" smtClean="0"/>
              <a:t>Quality control: </a:t>
            </a:r>
          </a:p>
          <a:p>
            <a:pPr lvl="1"/>
            <a:r>
              <a:rPr lang="en-US" dirty="0" smtClean="0"/>
              <a:t>Meeting design specification of your device</a:t>
            </a:r>
            <a:endParaRPr lang="en-CA" dirty="0"/>
          </a:p>
        </p:txBody>
      </p:sp>
    </p:spTree>
    <p:extLst>
      <p:ext uri="{BB962C8B-B14F-4D97-AF65-F5344CB8AC3E}">
        <p14:creationId xmlns:p14="http://schemas.microsoft.com/office/powerpoint/2010/main" val="2412043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124" y="116632"/>
            <a:ext cx="6553200" cy="914400"/>
          </a:xfrm>
        </p:spPr>
        <p:txBody>
          <a:bodyPr/>
          <a:lstStyle/>
          <a:p>
            <a:r>
              <a:rPr lang="en-US" dirty="0" smtClean="0"/>
              <a:t>Step C: Propagation </a:t>
            </a:r>
            <a:r>
              <a:rPr lang="en-US" dirty="0"/>
              <a:t>of uncertainty</a:t>
            </a:r>
            <a:endParaRPr lang="en-CA" dirty="0"/>
          </a:p>
        </p:txBody>
      </p:sp>
      <p:sp>
        <p:nvSpPr>
          <p:cNvPr id="3" name="Content Placeholder 2"/>
          <p:cNvSpPr>
            <a:spLocks noGrp="1"/>
          </p:cNvSpPr>
          <p:nvPr>
            <p:ph idx="1"/>
          </p:nvPr>
        </p:nvSpPr>
        <p:spPr>
          <a:xfrm>
            <a:off x="659124" y="1196752"/>
            <a:ext cx="7772400" cy="1368152"/>
          </a:xfrm>
        </p:spPr>
        <p:txBody>
          <a:bodyPr/>
          <a:lstStyle/>
          <a:p>
            <a:r>
              <a:rPr lang="en-US" sz="1800" dirty="0"/>
              <a:t>Perturbation methods</a:t>
            </a:r>
          </a:p>
          <a:p>
            <a:pPr lvl="1"/>
            <a:r>
              <a:rPr lang="en-CA" sz="1800" dirty="0"/>
              <a:t>the solution is expressed using a suitable Taylor series expansion</a:t>
            </a:r>
          </a:p>
          <a:p>
            <a:r>
              <a:rPr lang="en-US" sz="1800" dirty="0"/>
              <a:t>Sampling techniques</a:t>
            </a:r>
          </a:p>
          <a:p>
            <a:pPr lvl="1"/>
            <a:r>
              <a:rPr lang="en-US" sz="1800" dirty="0"/>
              <a:t>Monte Carlo based</a:t>
            </a:r>
          </a:p>
          <a:p>
            <a:endParaRPr lang="en-CA" dirty="0"/>
          </a:p>
        </p:txBody>
      </p:sp>
      <p:pic>
        <p:nvPicPr>
          <p:cNvPr id="4" name="Picture 3"/>
          <p:cNvPicPr>
            <a:picLocks noChangeAspect="1"/>
          </p:cNvPicPr>
          <p:nvPr/>
        </p:nvPicPr>
        <p:blipFill>
          <a:blip r:embed="rId2"/>
          <a:stretch>
            <a:fillRect/>
          </a:stretch>
        </p:blipFill>
        <p:spPr>
          <a:xfrm>
            <a:off x="251520" y="2852936"/>
            <a:ext cx="8553450" cy="3011164"/>
          </a:xfrm>
          <a:prstGeom prst="rect">
            <a:avLst/>
          </a:prstGeom>
        </p:spPr>
      </p:pic>
    </p:spTree>
    <p:extLst>
      <p:ext uri="{BB962C8B-B14F-4D97-AF65-F5344CB8AC3E}">
        <p14:creationId xmlns:p14="http://schemas.microsoft.com/office/powerpoint/2010/main" val="728645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Perturbation methods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268760"/>
                <a:ext cx="7772400" cy="4425280"/>
              </a:xfrm>
            </p:spPr>
            <p:txBody>
              <a:bodyPr/>
              <a:lstStyle/>
              <a:p>
                <a:pPr algn="just" fontAlgn="auto">
                  <a:spcBef>
                    <a:spcPts val="0"/>
                  </a:spcBef>
                  <a:spcAft>
                    <a:spcPts val="0"/>
                  </a:spcAft>
                  <a:defRPr/>
                </a:pPr>
                <a:r>
                  <a:rPr lang="en-CA" sz="1800" dirty="0" smtClean="0"/>
                  <a:t>Measurement depends on </a:t>
                </a:r>
                <a14:m>
                  <m:oMath xmlns:m="http://schemas.openxmlformats.org/officeDocument/2006/math">
                    <m:r>
                      <a:rPr lang="en-CA" sz="1800" b="0" i="1" smtClean="0">
                        <a:latin typeface="Cambria Math" charset="0"/>
                      </a:rPr>
                      <m:t>𝑛</m:t>
                    </m:r>
                  </m:oMath>
                </a14:m>
                <a:r>
                  <a:rPr lang="en-CA" sz="1800" dirty="0" smtClean="0"/>
                  <a:t> parameters being measured, i.e.:</a:t>
                </a:r>
              </a:p>
              <a:p>
                <a:pPr marL="0" marR="0" lvl="0" indent="0" algn="just" defTabSz="914400" eaLnBrk="1" fontAlgn="auto" latinLnBrk="0" hangingPunct="1">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𝑦</m:t>
                      </m:r>
                      <m:r>
                        <a:rPr lang="en-CA" sz="1800" b="0" i="1" smtClean="0">
                          <a:latin typeface="Cambria Math" charset="0"/>
                        </a:rPr>
                        <m:t>=</m:t>
                      </m:r>
                      <m:r>
                        <a:rPr lang="en-CA" sz="1800" b="0" i="1" smtClean="0">
                          <a:latin typeface="Cambria Math" charset="0"/>
                        </a:rPr>
                        <m:t>𝑓</m:t>
                      </m:r>
                      <m:d>
                        <m:dPr>
                          <m:ctrlPr>
                            <a:rPr lang="en-CA"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CA" altLang="zh-CN" sz="1800" b="0" i="1" smtClean="0">
                                  <a:latin typeface="Cambria Math" charset="0"/>
                                </a:rPr>
                                <m:t>1</m:t>
                              </m:r>
                            </m:sub>
                          </m:sSub>
                          <m:r>
                            <a:rPr lang="en-CA" altLang="zh-CN" sz="1800" b="0" i="1" smtClean="0">
                              <a:latin typeface="Cambria Math"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CA" altLang="zh-CN" sz="1800" b="0" i="1" smtClean="0">
                                  <a:latin typeface="Cambria Math" charset="0"/>
                                </a:rPr>
                                <m:t>2</m:t>
                              </m:r>
                            </m:sub>
                          </m:sSub>
                          <m:r>
                            <a:rPr lang="en-CA" altLang="zh-CN" sz="1800" b="0" i="1" smtClean="0">
                              <a:latin typeface="Cambria Math"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CA" altLang="zh-CN" sz="1800" b="0" i="1" smtClean="0">
                                  <a:latin typeface="Cambria Math" charset="0"/>
                                </a:rPr>
                                <m:t>𝑛</m:t>
                              </m:r>
                            </m:sub>
                          </m:sSub>
                        </m:e>
                      </m:d>
                    </m:oMath>
                  </m:oMathPara>
                </a14:m>
                <a:endParaRPr lang="en-CA" altLang="zh-CN" sz="1800" b="0" dirty="0" smtClean="0"/>
              </a:p>
              <a:p>
                <a:pPr marL="0" marR="0" lvl="0" indent="0" algn="just" defTabSz="914400" eaLnBrk="1" fontAlgn="auto" latinLnBrk="0" hangingPunct="1">
                  <a:spcBef>
                    <a:spcPts val="0"/>
                  </a:spcBef>
                  <a:spcAft>
                    <a:spcPts val="0"/>
                  </a:spcAft>
                  <a:buClrTx/>
                  <a:buSzTx/>
                  <a:buFontTx/>
                  <a:buNone/>
                  <a:tabLst/>
                  <a:defRPr/>
                </a:pPr>
                <a:endParaRPr lang="en-CA" altLang="zh-CN" sz="1800" b="0" dirty="0" smtClean="0"/>
              </a:p>
              <a:p>
                <a:pPr algn="just" fontAlgn="auto">
                  <a:spcBef>
                    <a:spcPts val="0"/>
                  </a:spcBef>
                  <a:spcAft>
                    <a:spcPts val="0"/>
                  </a:spcAft>
                  <a:defRPr/>
                </a:pPr>
                <a:r>
                  <a:rPr lang="en-US" altLang="zh-CN" sz="1800" dirty="0" smtClean="0"/>
                  <a:t>Propagate uncertainties by  using  Taylor-series expansion around E(X)</a:t>
                </a:r>
              </a:p>
              <a:p>
                <a:pPr marL="0" marR="0" lvl="0" indent="0" algn="just" defTabSz="914400" eaLnBrk="1" fontAlgn="auto" latinLnBrk="0" hangingPunct="1">
                  <a:spcBef>
                    <a:spcPts val="0"/>
                  </a:spcBef>
                  <a:spcAft>
                    <a:spcPts val="0"/>
                  </a:spcAft>
                  <a:buClrTx/>
                  <a:buSzTx/>
                  <a:buFontTx/>
                  <a:buNone/>
                  <a:tabLst/>
                  <a:defRPr/>
                </a:pPr>
                <a:endParaRPr lang="en-US" altLang="zh-CN" sz="1800" dirty="0" smtClean="0"/>
              </a:p>
              <a:p>
                <a:pPr marL="0" lvl="0" indent="0" algn="ctr" fontAlgn="auto">
                  <a:spcBef>
                    <a:spcPts val="0"/>
                  </a:spcBef>
                  <a:spcAft>
                    <a:spcPts val="0"/>
                  </a:spcAft>
                  <a:buNone/>
                  <a:defRPr/>
                </a:pPr>
                <a14:m>
                  <m:oMath xmlns:m="http://schemas.openxmlformats.org/officeDocument/2006/math">
                    <m:r>
                      <a:rPr lang="en-US" sz="1800" i="1" smtClean="0">
                        <a:latin typeface="Cambria Math" panose="02040503050406030204" pitchFamily="18" charset="0"/>
                        <a:ea typeface="Cambria Math" charset="0"/>
                        <a:cs typeface="Cambria Math" charset="0"/>
                      </a:rPr>
                      <m:t>𝑦</m:t>
                    </m:r>
                    <m:r>
                      <a:rPr lang="en-US" sz="1800" i="1" smtClean="0">
                        <a:latin typeface="Cambria Math" panose="02040503050406030204" pitchFamily="18" charset="0"/>
                        <a:ea typeface="Cambria Math" panose="02040503050406030204" pitchFamily="18" charset="0"/>
                        <a:cs typeface="Cambria Math" charset="0"/>
                      </a:rPr>
                      <m:t>≈</m:t>
                    </m:r>
                    <m:r>
                      <a:rPr lang="en-US" sz="1800" b="0" i="1" smtClean="0">
                        <a:latin typeface="Cambria Math" panose="02040503050406030204" pitchFamily="18" charset="0"/>
                        <a:ea typeface="Cambria Math" panose="02040503050406030204" pitchFamily="18" charset="0"/>
                        <a:cs typeface="Cambria Math" charset="0"/>
                      </a:rPr>
                      <m:t>𝑓</m:t>
                    </m:r>
                    <m:d>
                      <m:dPr>
                        <m:ctrlPr>
                          <a:rPr lang="en-US" sz="1800" b="0" i="1" smtClean="0">
                            <a:latin typeface="Cambria Math" panose="02040503050406030204" pitchFamily="18" charset="0"/>
                            <a:ea typeface="Cambria Math" panose="02040503050406030204" pitchFamily="18" charset="0"/>
                            <a:cs typeface="Cambria Math" charset="0"/>
                          </a:rPr>
                        </m:ctrlPr>
                      </m:dPr>
                      <m:e>
                        <m:r>
                          <a:rPr lang="en-US" sz="1800" b="0" i="1" smtClean="0">
                            <a:latin typeface="Cambria Math" panose="02040503050406030204" pitchFamily="18" charset="0"/>
                            <a:ea typeface="Cambria Math" panose="02040503050406030204" pitchFamily="18" charset="0"/>
                            <a:cs typeface="Cambria Math" charset="0"/>
                          </a:rPr>
                          <m:t>𝐸</m:t>
                        </m:r>
                        <m:d>
                          <m:dPr>
                            <m:ctrlPr>
                              <a:rPr lang="en-US" sz="1800" b="0" i="1" smtClean="0">
                                <a:latin typeface="Cambria Math" panose="02040503050406030204" pitchFamily="18" charset="0"/>
                                <a:ea typeface="Cambria Math" panose="02040503050406030204" pitchFamily="18" charset="0"/>
                                <a:cs typeface="Cambria Math" charset="0"/>
                              </a:rPr>
                            </m:ctrlPr>
                          </m:dPr>
                          <m:e>
                            <m:r>
                              <a:rPr lang="en-US" sz="1800" b="0" i="1" smtClean="0">
                                <a:latin typeface="Cambria Math" panose="02040503050406030204" pitchFamily="18" charset="0"/>
                                <a:ea typeface="Cambria Math" panose="02040503050406030204" pitchFamily="18" charset="0"/>
                                <a:cs typeface="Cambria Math" charset="0"/>
                              </a:rPr>
                              <m:t>𝑋</m:t>
                            </m:r>
                          </m:e>
                        </m:d>
                      </m:e>
                    </m:d>
                    <m:r>
                      <a:rPr lang="en-US" sz="1800" b="0" i="1" smtClean="0">
                        <a:latin typeface="Cambria Math" panose="02040503050406030204" pitchFamily="18" charset="0"/>
                        <a:ea typeface="Cambria Math" panose="02040503050406030204" pitchFamily="18" charset="0"/>
                        <a:cs typeface="Cambria Math"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𝑛</m:t>
                        </m:r>
                      </m:sup>
                      <m:e>
                        <m:f>
                          <m:fPr>
                            <m:ctrlPr>
                              <a:rPr lang="mr-IN" altLang="zh-CN" sz="1800" i="1">
                                <a:latin typeface="Cambria Math" panose="02040503050406030204" pitchFamily="18" charset="0"/>
                                <a:ea typeface="Cambria Math" charset="0"/>
                                <a:cs typeface="Cambria Math" charset="0"/>
                              </a:rPr>
                            </m:ctrlPr>
                          </m:fPr>
                          <m:num>
                            <m:r>
                              <a:rPr lang="mr-IN" altLang="zh-CN" sz="1800" i="1">
                                <a:latin typeface="Cambria Math" charset="0"/>
                                <a:ea typeface="Cambria Math" charset="0"/>
                                <a:cs typeface="Cambria Math" charset="0"/>
                              </a:rPr>
                              <m:t>𝜕</m:t>
                            </m:r>
                            <m:r>
                              <a:rPr lang="en-US" altLang="zh-CN" sz="1800" i="1">
                                <a:latin typeface="Cambria Math" panose="02040503050406030204" pitchFamily="18" charset="0"/>
                                <a:ea typeface="Cambria Math" charset="0"/>
                                <a:cs typeface="Cambria Math" charset="0"/>
                              </a:rPr>
                              <m:t>𝑦</m:t>
                            </m:r>
                          </m:num>
                          <m:den>
                            <m:r>
                              <a:rPr lang="mr-IN" altLang="zh-CN" sz="1800" i="1">
                                <a:latin typeface="Cambria Math"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den>
                        </m:f>
                      </m:e>
                    </m:nary>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m:t>
                        </m:r>
                      </m:e>
                      <m:sub>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𝐸</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𝑋</m:t>
                            </m:r>
                          </m:e>
                        </m:d>
                      </m:sub>
                    </m:sSub>
                    <m:r>
                      <a:rPr lang="en-US" sz="1800" b="0" i="1" smtClean="0">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b="0" i="0" smtClean="0">
                        <a:latin typeface="Cambria Math" panose="02040503050406030204" pitchFamily="18" charset="0"/>
                        <a:ea typeface="Cambria Math" charset="0"/>
                        <a:cs typeface="Cambria Math" charset="0"/>
                      </a:rPr>
                      <m:t>−</m:t>
                    </m:r>
                    <m:r>
                      <m:rPr>
                        <m:sty m:val="p"/>
                      </m:rPr>
                      <a:rPr lang="en-US" altLang="zh-CN" sz="1800" b="0" i="0" smtClean="0">
                        <a:latin typeface="Cambria Math" panose="02040503050406030204" pitchFamily="18" charset="0"/>
                        <a:ea typeface="Cambria Math" charset="0"/>
                        <a:cs typeface="Cambria Math" charset="0"/>
                      </a:rPr>
                      <m:t>E</m:t>
                    </m:r>
                    <m:r>
                      <a:rPr lang="en-US" altLang="zh-CN" sz="1800" b="0" i="0" smtClean="0">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oMath>
                </a14:m>
                <a:r>
                  <a:rPr lang="en-CA" sz="1800" dirty="0" smtClean="0"/>
                  <a:t>))</a:t>
                </a:r>
              </a:p>
              <a:p>
                <a:pPr marL="0" marR="0" lvl="0" indent="0" algn="just" defTabSz="914400" eaLnBrk="1" fontAlgn="auto" latinLnBrk="0" hangingPunct="1">
                  <a:spcBef>
                    <a:spcPts val="0"/>
                  </a:spcBef>
                  <a:spcAft>
                    <a:spcPts val="0"/>
                  </a:spcAft>
                  <a:buClrTx/>
                  <a:buSzTx/>
                  <a:buFontTx/>
                  <a:buNone/>
                  <a:tabLst/>
                  <a:defRPr/>
                </a:pPr>
                <a:endParaRPr lang="en-CA" sz="1800" dirty="0" smtClean="0"/>
              </a:p>
              <a:p>
                <a:pPr algn="just" fontAlgn="auto">
                  <a:spcBef>
                    <a:spcPts val="0"/>
                  </a:spcBef>
                  <a:spcAft>
                    <a:spcPts val="0"/>
                  </a:spcAft>
                  <a:defRPr/>
                </a:pPr>
                <a:r>
                  <a:rPr lang="en-US" sz="1800" dirty="0" smtClean="0"/>
                  <a:t>After arranging the terms, squaring and taking expectations we get</a:t>
                </a:r>
                <a:r>
                  <a:rPr lang="en-CA" sz="1800" dirty="0" smtClean="0"/>
                  <a:t>:</a:t>
                </a:r>
              </a:p>
              <a:p>
                <a:pPr marL="0" indent="0" algn="ctr" fontAlgn="auto">
                  <a:spcBef>
                    <a:spcPts val="0"/>
                  </a:spcBef>
                  <a:spcAft>
                    <a:spcPts val="0"/>
                  </a:spcAft>
                  <a:buNone/>
                </a:pPr>
                <a14:m>
                  <m:oMath xmlns:m="http://schemas.openxmlformats.org/officeDocument/2006/math">
                    <m:r>
                      <a:rPr lang="en-US" sz="1800" i="1" smtClean="0">
                        <a:latin typeface="Cambria Math" panose="02040503050406030204" pitchFamily="18" charset="0"/>
                        <a:ea typeface="Cambria Math" charset="0"/>
                        <a:cs typeface="Cambria Math" charset="0"/>
                      </a:rPr>
                      <m:t>𝑉</m:t>
                    </m:r>
                    <m:r>
                      <a:rPr lang="en-US" sz="1800" b="0" i="1" smtClean="0">
                        <a:latin typeface="Cambria Math" panose="02040503050406030204" pitchFamily="18" charset="0"/>
                        <a:ea typeface="Cambria Math" charset="0"/>
                        <a:cs typeface="Cambria Math" charset="0"/>
                      </a:rPr>
                      <m:t>𝑎𝑟</m:t>
                    </m:r>
                    <m:r>
                      <a:rPr lang="en-US" sz="1800" b="0" i="1" smtClean="0">
                        <a:latin typeface="Cambria Math" panose="02040503050406030204" pitchFamily="18" charset="0"/>
                        <a:ea typeface="Cambria Math" charset="0"/>
                        <a:cs typeface="Cambria Math" charset="0"/>
                      </a:rPr>
                      <m:t>(</m:t>
                    </m:r>
                    <m:r>
                      <a:rPr lang="en-US" sz="1800" b="0" i="1" smtClean="0">
                        <a:latin typeface="Cambria Math" panose="02040503050406030204" pitchFamily="18" charset="0"/>
                        <a:ea typeface="Cambria Math" charset="0"/>
                        <a:cs typeface="Cambria Math" charset="0"/>
                      </a:rPr>
                      <m:t>𝑦</m:t>
                    </m:r>
                    <m:r>
                      <a:rPr lang="en-US" sz="1800" b="0" i="1" smtClean="0">
                        <a:latin typeface="Cambria Math" panose="02040503050406030204" pitchFamily="18" charset="0"/>
                        <a:ea typeface="Cambria Math" charset="0"/>
                        <a:cs typeface="Cambria Math" charset="0"/>
                      </a:rPr>
                      <m:t>)=</m:t>
                    </m:r>
                    <m:nary>
                      <m:naryPr>
                        <m:chr m:val="∑"/>
                        <m:ctrlPr>
                          <a:rPr lang="en-US" sz="1800" i="1" smtClean="0">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𝑛</m:t>
                        </m:r>
                      </m:sup>
                      <m:e>
                        <m:f>
                          <m:fPr>
                            <m:ctrlPr>
                              <a:rPr lang="mr-IN" altLang="zh-CN" sz="1800" i="1">
                                <a:latin typeface="Cambria Math" panose="02040503050406030204" pitchFamily="18" charset="0"/>
                                <a:ea typeface="Cambria Math" charset="0"/>
                                <a:cs typeface="Cambria Math" charset="0"/>
                              </a:rPr>
                            </m:ctrlPr>
                          </m:fPr>
                          <m:num>
                            <m:r>
                              <a:rPr lang="mr-IN" altLang="zh-CN" sz="1800" i="1">
                                <a:latin typeface="Cambria Math" charset="0"/>
                                <a:ea typeface="Cambria Math" charset="0"/>
                                <a:cs typeface="Cambria Math" charset="0"/>
                              </a:rPr>
                              <m:t>𝜕</m:t>
                            </m:r>
                            <m:r>
                              <a:rPr lang="en-US" altLang="zh-CN" sz="1800" i="1">
                                <a:latin typeface="Cambria Math" panose="02040503050406030204" pitchFamily="18" charset="0"/>
                                <a:ea typeface="Cambria Math" charset="0"/>
                                <a:cs typeface="Cambria Math" charset="0"/>
                              </a:rPr>
                              <m:t>𝑦</m:t>
                            </m:r>
                          </m:num>
                          <m:den>
                            <m:r>
                              <a:rPr lang="mr-IN" altLang="zh-CN" sz="1800" i="1">
                                <a:latin typeface="Cambria Math"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den>
                        </m:f>
                      </m:e>
                    </m:nary>
                    <m:f>
                      <m:fPr>
                        <m:ctrlPr>
                          <a:rPr lang="mr-IN" altLang="zh-CN" sz="1800" i="1">
                            <a:latin typeface="Cambria Math" panose="02040503050406030204" pitchFamily="18" charset="0"/>
                            <a:ea typeface="Cambria Math" charset="0"/>
                            <a:cs typeface="Cambria Math" charset="0"/>
                          </a:rPr>
                        </m:ctrlPr>
                      </m:fPr>
                      <m:num>
                        <m:r>
                          <a:rPr lang="mr-IN" altLang="zh-CN" sz="1800" i="1">
                            <a:latin typeface="Cambria Math" charset="0"/>
                            <a:ea typeface="Cambria Math" charset="0"/>
                            <a:cs typeface="Cambria Math" charset="0"/>
                          </a:rPr>
                          <m:t>𝜕</m:t>
                        </m:r>
                        <m:r>
                          <a:rPr lang="en-US" altLang="zh-CN" sz="1800" i="1">
                            <a:latin typeface="Cambria Math" panose="02040503050406030204" pitchFamily="18" charset="0"/>
                            <a:ea typeface="Cambria Math" charset="0"/>
                            <a:cs typeface="Cambria Math" charset="0"/>
                          </a:rPr>
                          <m:t>𝑦</m:t>
                        </m:r>
                      </m:num>
                      <m:den>
                        <m:r>
                          <a:rPr lang="mr-IN" altLang="zh-CN" sz="1800" i="1">
                            <a:latin typeface="Cambria Math"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b="0" i="1" smtClean="0">
                                <a:latin typeface="Cambria Math" panose="02040503050406030204" pitchFamily="18" charset="0"/>
                                <a:ea typeface="Cambria Math" charset="0"/>
                                <a:cs typeface="Cambria Math" charset="0"/>
                              </a:rPr>
                              <m:t>𝑗</m:t>
                            </m:r>
                          </m:sub>
                        </m:sSub>
                      </m:den>
                    </m:f>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b="0" i="1" smtClean="0">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b="0" i="1" smtClean="0">
                                <a:latin typeface="Cambria Math" panose="02040503050406030204" pitchFamily="18" charset="0"/>
                                <a:ea typeface="Cambria Math" charset="0"/>
                                <a:cs typeface="Cambria Math" charset="0"/>
                              </a:rPr>
                              <m:t>𝑗</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𝐸</m:t>
                        </m:r>
                        <m:d>
                          <m:dPr>
                            <m:ctrlPr>
                              <a:rPr lang="en-US" sz="1800" i="1">
                                <a:latin typeface="Cambria Math" panose="02040503050406030204" pitchFamily="18" charset="0"/>
                                <a:ea typeface="Cambria Math" panose="02040503050406030204" pitchFamily="18" charset="0"/>
                              </a:rPr>
                            </m:ctrlPr>
                          </m:dPr>
                          <m:e>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i="1">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𝑗</m:t>
                                </m:r>
                              </m:sub>
                            </m:sSub>
                          </m:e>
                        </m:d>
                      </m:sub>
                    </m:sSub>
                    <m:r>
                      <a:rPr lang="en-US" sz="1800" b="0" i="1" smtClean="0">
                        <a:latin typeface="Cambria Math" panose="02040503050406030204" pitchFamily="18" charset="0"/>
                        <a:ea typeface="Cambria Math" panose="02040503050406030204" pitchFamily="18" charset="0"/>
                      </a:rPr>
                      <m:t>𝐶𝑜𝑣</m:t>
                    </m:r>
                    <m:r>
                      <a:rPr lang="en-US" sz="1800" b="0" i="1" smtClean="0">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i="1">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𝑗</m:t>
                        </m:r>
                      </m:sub>
                    </m:sSub>
                  </m:oMath>
                </a14:m>
                <a:r>
                  <a:rPr lang="en-CA" sz="1800" dirty="0" smtClean="0"/>
                  <a:t>)</a:t>
                </a:r>
              </a:p>
              <a:p>
                <a:pPr marL="0" lvl="0" indent="0" algn="just" fontAlgn="auto">
                  <a:spcBef>
                    <a:spcPts val="0"/>
                  </a:spcBef>
                  <a:spcAft>
                    <a:spcPts val="0"/>
                  </a:spcAft>
                  <a:buNone/>
                </a:pPr>
                <a:endParaRPr lang="en-US" sz="1800" dirty="0" smtClean="0"/>
              </a:p>
              <a:p>
                <a:pPr algn="just" fontAlgn="auto">
                  <a:spcBef>
                    <a:spcPts val="0"/>
                  </a:spcBef>
                  <a:spcAft>
                    <a:spcPts val="0"/>
                  </a:spcAft>
                </a:pPr>
                <a:r>
                  <a:rPr lang="en-US" sz="1800" dirty="0" smtClean="0"/>
                  <a:t>Derivatives can be difficult</a:t>
                </a:r>
              </a:p>
              <a:p>
                <a:pPr algn="just" fontAlgn="auto">
                  <a:spcBef>
                    <a:spcPts val="0"/>
                  </a:spcBef>
                  <a:spcAft>
                    <a:spcPts val="0"/>
                  </a:spcAft>
                </a:pPr>
                <a:r>
                  <a:rPr lang="en-US" sz="1800" dirty="0" err="1" smtClean="0"/>
                  <a:t>Covariances</a:t>
                </a:r>
                <a:r>
                  <a:rPr lang="en-US" sz="1800" dirty="0" smtClean="0"/>
                  <a:t> need to be estimated</a:t>
                </a:r>
                <a:endParaRPr lang="en-CA"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268760"/>
                <a:ext cx="7772400" cy="4425280"/>
              </a:xfrm>
              <a:blipFill rotWithShape="0">
                <a:blip r:embed="rId2"/>
                <a:stretch>
                  <a:fillRect l="-706" t="-689" r="-627"/>
                </a:stretch>
              </a:blipFill>
            </p:spPr>
            <p:txBody>
              <a:bodyPr/>
              <a:lstStyle/>
              <a:p>
                <a:r>
                  <a:rPr lang="en-CA">
                    <a:noFill/>
                  </a:rPr>
                  <a:t> </a:t>
                </a:r>
              </a:p>
            </p:txBody>
          </p:sp>
        </mc:Fallback>
      </mc:AlternateContent>
    </p:spTree>
    <p:extLst>
      <p:ext uri="{BB962C8B-B14F-4D97-AF65-F5344CB8AC3E}">
        <p14:creationId xmlns:p14="http://schemas.microsoft.com/office/powerpoint/2010/main" val="1689978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Uncertainty </a:t>
            </a:r>
            <a:r>
              <a:rPr lang="en-US" dirty="0"/>
              <a:t>propagation for pulse oximeter</a:t>
            </a:r>
            <a:endParaRPr lang="en-CA" dirty="0"/>
          </a:p>
        </p:txBody>
      </p:sp>
      <p:sp>
        <p:nvSpPr>
          <p:cNvPr id="3" name="Content Placeholder 2"/>
          <p:cNvSpPr>
            <a:spLocks noGrp="1"/>
          </p:cNvSpPr>
          <p:nvPr>
            <p:ph idx="1"/>
          </p:nvPr>
        </p:nvSpPr>
        <p:spPr/>
        <p:txBody>
          <a:bodyPr/>
          <a:lstStyle/>
          <a:p>
            <a:endParaRPr lang="en-CA" dirty="0"/>
          </a:p>
        </p:txBody>
      </p:sp>
      <p:sp>
        <p:nvSpPr>
          <p:cNvPr id="6" name="Rectangle 5"/>
          <p:cNvSpPr/>
          <p:nvPr/>
        </p:nvSpPr>
        <p:spPr>
          <a:xfrm>
            <a:off x="3275856" y="5657671"/>
            <a:ext cx="5940152" cy="1200329"/>
          </a:xfrm>
          <a:prstGeom prst="rect">
            <a:avLst/>
          </a:prstGeom>
        </p:spPr>
        <p:txBody>
          <a:bodyPr wrap="square">
            <a:spAutoFit/>
          </a:bodyPr>
          <a:lstStyle/>
          <a:p>
            <a:r>
              <a:rPr lang="en-CA" dirty="0"/>
              <a:t>A. </a:t>
            </a:r>
            <a:r>
              <a:rPr lang="en-CA" dirty="0" err="1"/>
              <a:t>Cysewska-Sobusiak</a:t>
            </a:r>
            <a:r>
              <a:rPr lang="en-CA" dirty="0"/>
              <a:t>, "Estimation of Uncertainty in Complex </a:t>
            </a:r>
            <a:r>
              <a:rPr lang="en-CA" dirty="0" err="1"/>
              <a:t>Biomeasurements</a:t>
            </a:r>
            <a:r>
              <a:rPr lang="en-CA" dirty="0"/>
              <a:t>," </a:t>
            </a:r>
            <a:r>
              <a:rPr lang="en-CA" dirty="0" smtClean="0"/>
              <a:t>I</a:t>
            </a:r>
            <a:r>
              <a:rPr lang="en-CA" i="1" dirty="0" smtClean="0"/>
              <a:t>EEE Workshop </a:t>
            </a:r>
            <a:r>
              <a:rPr lang="en-CA" i="1" dirty="0"/>
              <a:t>on Advanced Methods for Uncertainty Estimation in Measurement</a:t>
            </a:r>
            <a:r>
              <a:rPr lang="en-CA" dirty="0" smtClean="0"/>
              <a:t>, </a:t>
            </a:r>
            <a:r>
              <a:rPr lang="en-CA" dirty="0"/>
              <a:t>2007, pp. 24-29.</a:t>
            </a:r>
          </a:p>
        </p:txBody>
      </p:sp>
      <p:pic>
        <p:nvPicPr>
          <p:cNvPr id="11" name="Picture 10"/>
          <p:cNvPicPr>
            <a:picLocks noChangeAspect="1"/>
          </p:cNvPicPr>
          <p:nvPr/>
        </p:nvPicPr>
        <p:blipFill>
          <a:blip r:embed="rId3"/>
          <a:stretch>
            <a:fillRect/>
          </a:stretch>
        </p:blipFill>
        <p:spPr>
          <a:xfrm>
            <a:off x="539552" y="1519630"/>
            <a:ext cx="7513806" cy="4250400"/>
          </a:xfrm>
          <a:prstGeom prst="rect">
            <a:avLst/>
          </a:prstGeom>
        </p:spPr>
      </p:pic>
    </p:spTree>
    <p:extLst>
      <p:ext uri="{BB962C8B-B14F-4D97-AF65-F5344CB8AC3E}">
        <p14:creationId xmlns:p14="http://schemas.microsoft.com/office/powerpoint/2010/main" val="2107447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Uncertainty </a:t>
            </a:r>
            <a:r>
              <a:rPr lang="en-US" dirty="0"/>
              <a:t>propagation for pulse oximeter</a:t>
            </a:r>
            <a:r>
              <a:rPr lang="en-CA" dirty="0" smtClean="0"/>
              <a:t> </a:t>
            </a:r>
            <a:endParaRPr lang="en-CA" dirty="0"/>
          </a:p>
        </p:txBody>
      </p:sp>
      <p:sp>
        <p:nvSpPr>
          <p:cNvPr id="4" name="Rectangle 3"/>
          <p:cNvSpPr/>
          <p:nvPr/>
        </p:nvSpPr>
        <p:spPr bwMode="auto">
          <a:xfrm>
            <a:off x="2959449" y="2347013"/>
            <a:ext cx="5247839" cy="168601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134544" y="2347013"/>
            <a:ext cx="359769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Step A: Definition of the model</a:t>
            </a:r>
            <a:endParaRPr lang="en-CA" dirty="0">
              <a:latin typeface="Times New Roman" panose="02020603050405020304" pitchFamily="18" charset="0"/>
              <a:cs typeface="Times New Roman" panose="02020603050405020304" pitchFamily="18" charset="0"/>
            </a:endParaRPr>
          </a:p>
        </p:txBody>
      </p:sp>
      <p:sp>
        <p:nvSpPr>
          <p:cNvPr id="7" name="Flowchart: Alternate Process 6"/>
          <p:cNvSpPr/>
          <p:nvPr/>
        </p:nvSpPr>
        <p:spPr bwMode="auto">
          <a:xfrm>
            <a:off x="5301602" y="2716345"/>
            <a:ext cx="1100173" cy="1163607"/>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f(U)</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Flowchart: Process 9"/>
          <p:cNvSpPr/>
          <p:nvPr/>
        </p:nvSpPr>
        <p:spPr bwMode="auto">
          <a:xfrm>
            <a:off x="689273" y="2492896"/>
            <a:ext cx="2247504" cy="1534169"/>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Quantifying sources</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of uncertainty</a:t>
            </a:r>
          </a:p>
          <a:p>
            <a:pPr marL="0" marR="0" indent="0" defTabSz="914400" rtl="0" eaLnBrk="0" fontAlgn="base" latinLnBrk="0" hangingPunct="0">
              <a:lnSpc>
                <a:spcPct val="100000"/>
              </a:lnSpc>
              <a:spcBef>
                <a:spcPct val="0"/>
              </a:spcBef>
              <a:spcAft>
                <a:spcPct val="0"/>
              </a:spcAft>
              <a:buClrTx/>
              <a:buSzTx/>
              <a:buFontTx/>
              <a:buNone/>
              <a:tabLst/>
            </a:pPr>
            <a:r>
              <a:rPr lang="en-US" sz="2400" baseline="0" dirty="0" smtClean="0">
                <a:latin typeface="Times New Roman" panose="02020603050405020304" pitchFamily="18" charset="0"/>
                <a:cs typeface="Times New Roman" panose="02020603050405020304" pitchFamily="18" charset="0"/>
              </a:rPr>
              <a:t>- </a:t>
            </a:r>
            <a:r>
              <a:rPr lang="en-US" sz="1600" baseline="0" dirty="0" smtClean="0">
                <a:latin typeface="Times New Roman" panose="02020603050405020304" pitchFamily="18" charset="0"/>
                <a:cs typeface="Times New Roman" panose="02020603050405020304" pitchFamily="18" charset="0"/>
              </a:rPr>
              <a:t>Distributions of the</a:t>
            </a:r>
            <a:r>
              <a:rPr lang="en-US" sz="1600" dirty="0" smtClean="0">
                <a:latin typeface="Times New Roman" panose="02020603050405020304" pitchFamily="18" charset="0"/>
                <a:cs typeface="Times New Roman" panose="02020603050405020304" pitchFamily="18" charset="0"/>
              </a:rPr>
              <a:t> inputs U</a:t>
            </a:r>
            <a:r>
              <a:rPr lang="en-US" sz="1600" baseline="-25000" dirty="0" smtClean="0">
                <a:latin typeface="Times New Roman" panose="02020603050405020304" pitchFamily="18" charset="0"/>
                <a:cs typeface="Times New Roman" panose="02020603050405020304" pitchFamily="18" charset="0"/>
              </a:rPr>
              <a:t>p1</a:t>
            </a:r>
            <a:r>
              <a:rPr lang="en-US" sz="1600" dirty="0" smtClean="0">
                <a:latin typeface="Times New Roman" panose="02020603050405020304" pitchFamily="18" charset="0"/>
                <a:cs typeface="Times New Roman" panose="02020603050405020304" pitchFamily="18" charset="0"/>
              </a:rPr>
              <a:t>, U</a:t>
            </a:r>
            <a:r>
              <a:rPr lang="en-US" sz="1600" baseline="-25000" dirty="0" smtClean="0">
                <a:latin typeface="Times New Roman" panose="02020603050405020304" pitchFamily="18" charset="0"/>
                <a:cs typeface="Times New Roman" panose="02020603050405020304" pitchFamily="18" charset="0"/>
              </a:rPr>
              <a:t>o1</a:t>
            </a:r>
            <a:r>
              <a:rPr lang="en-US" sz="1600" dirty="0" smtClean="0">
                <a:latin typeface="Times New Roman" panose="02020603050405020304" pitchFamily="18" charset="0"/>
                <a:cs typeface="Times New Roman" panose="02020603050405020304" pitchFamily="18" charset="0"/>
              </a:rPr>
              <a:t>, U</a:t>
            </a:r>
            <a:r>
              <a:rPr lang="en-US" sz="1600" baseline="-25000" dirty="0" smtClean="0">
                <a:latin typeface="Times New Roman" panose="02020603050405020304" pitchFamily="18" charset="0"/>
                <a:cs typeface="Times New Roman" panose="02020603050405020304" pitchFamily="18" charset="0"/>
              </a:rPr>
              <a:t>p2</a:t>
            </a:r>
            <a:r>
              <a:rPr lang="en-US" sz="1600" dirty="0" smtClean="0">
                <a:latin typeface="Times New Roman" panose="02020603050405020304" pitchFamily="18" charset="0"/>
                <a:cs typeface="Times New Roman" panose="02020603050405020304" pitchFamily="18" charset="0"/>
              </a:rPr>
              <a:t>, U</a:t>
            </a:r>
            <a:r>
              <a:rPr lang="en-US" sz="1600" baseline="-25000" dirty="0" smtClean="0">
                <a:latin typeface="Times New Roman" panose="02020603050405020304" pitchFamily="18" charset="0"/>
                <a:cs typeface="Times New Roman" panose="02020603050405020304" pitchFamily="18" charset="0"/>
              </a:rPr>
              <a:t>o2</a:t>
            </a:r>
            <a:r>
              <a:rPr lang="en-US" sz="1600" dirty="0" smtClean="0">
                <a:latin typeface="Times New Roman" panose="02020603050405020304" pitchFamily="18" charset="0"/>
                <a:cs typeface="Times New Roman" panose="02020603050405020304" pitchFamily="18" charset="0"/>
              </a:rPr>
              <a:t> </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Flowchart: Process 10"/>
          <p:cNvSpPr/>
          <p:nvPr/>
        </p:nvSpPr>
        <p:spPr bwMode="auto">
          <a:xfrm>
            <a:off x="6645522" y="2777796"/>
            <a:ext cx="1382862" cy="1062989"/>
          </a:xfrm>
          <a:prstGeom prst="flowChart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Quantity of interest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New Roman" panose="02020603050405020304" pitchFamily="18" charset="0"/>
                <a:cs typeface="Times New Roman" panose="02020603050405020304" pitchFamily="18" charset="0"/>
              </a:rPr>
              <a:t>Saturation+ CI</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Flowchart: Process 12"/>
          <p:cNvSpPr/>
          <p:nvPr/>
        </p:nvSpPr>
        <p:spPr bwMode="auto">
          <a:xfrm>
            <a:off x="3419872" y="1621789"/>
            <a:ext cx="3312368" cy="430401"/>
          </a:xfrm>
          <a:prstGeom prst="flowChartProcess">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C: Uncertainty</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p</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ropagation</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Flowchart: Process 15"/>
          <p:cNvSpPr/>
          <p:nvPr/>
        </p:nvSpPr>
        <p:spPr bwMode="auto">
          <a:xfrm>
            <a:off x="2936777" y="4365387"/>
            <a:ext cx="3723455" cy="454889"/>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C</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alibration to determine bias</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Flowchart: Process 16"/>
          <p:cNvSpPr/>
          <p:nvPr/>
        </p:nvSpPr>
        <p:spPr bwMode="auto">
          <a:xfrm>
            <a:off x="6911144" y="4410224"/>
            <a:ext cx="1296144" cy="38987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Flowchart: Alternate Process 18"/>
          <p:cNvSpPr/>
          <p:nvPr/>
        </p:nvSpPr>
        <p:spPr bwMode="auto">
          <a:xfrm>
            <a:off x="3131840" y="2716345"/>
            <a:ext cx="2163314" cy="1152783"/>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latin typeface="Times New Roman" panose="02020603050405020304" pitchFamily="18" charset="0"/>
                <a:cs typeface="Times New Roman" panose="02020603050405020304" pitchFamily="18" charset="0"/>
              </a:rPr>
              <a:t>Input </a:t>
            </a:r>
            <a:r>
              <a:rPr lang="en-US" sz="1600" dirty="0" smtClean="0">
                <a:latin typeface="Times New Roman" panose="02020603050405020304" pitchFamily="18" charset="0"/>
                <a:cs typeface="Times New Roman" panose="02020603050405020304" pitchFamily="18" charset="0"/>
              </a:rPr>
              <a:t>Variables</a:t>
            </a:r>
          </a:p>
          <a:p>
            <a:r>
              <a:rPr lang="en-US" sz="1300" dirty="0" smtClean="0">
                <a:latin typeface="Times New Roman" panose="02020603050405020304" pitchFamily="18" charset="0"/>
                <a:cs typeface="Times New Roman" panose="02020603050405020304" pitchFamily="18" charset="0"/>
              </a:rPr>
              <a:t>Uncertain: </a:t>
            </a:r>
            <a:r>
              <a:rPr lang="en-US" sz="1400" dirty="0">
                <a:latin typeface="Times New Roman" panose="02020603050405020304" pitchFamily="18" charset="0"/>
                <a:cs typeface="Times New Roman" panose="02020603050405020304" pitchFamily="18" charset="0"/>
              </a:rPr>
              <a:t>U</a:t>
            </a:r>
            <a:r>
              <a:rPr lang="en-US" sz="1400" baseline="-25000" dirty="0">
                <a:latin typeface="Times New Roman" panose="02020603050405020304" pitchFamily="18" charset="0"/>
                <a:cs typeface="Times New Roman" panose="02020603050405020304" pitchFamily="18" charset="0"/>
              </a:rPr>
              <a:t>p1</a:t>
            </a:r>
            <a:r>
              <a:rPr lang="en-US" sz="1400" dirty="0">
                <a:latin typeface="Times New Roman" panose="02020603050405020304" pitchFamily="18" charset="0"/>
                <a:cs typeface="Times New Roman" panose="02020603050405020304" pitchFamily="18" charset="0"/>
              </a:rPr>
              <a:t>, U</a:t>
            </a:r>
            <a:r>
              <a:rPr lang="en-US" sz="1400" baseline="-25000" dirty="0">
                <a:latin typeface="Times New Roman" panose="02020603050405020304" pitchFamily="18" charset="0"/>
                <a:cs typeface="Times New Roman" panose="02020603050405020304" pitchFamily="18" charset="0"/>
              </a:rPr>
              <a:t>o1</a:t>
            </a:r>
            <a:r>
              <a:rPr lang="en-US" sz="1400" dirty="0">
                <a:latin typeface="Times New Roman" panose="02020603050405020304" pitchFamily="18" charset="0"/>
                <a:cs typeface="Times New Roman" panose="02020603050405020304" pitchFamily="18" charset="0"/>
              </a:rPr>
              <a:t>, U</a:t>
            </a:r>
            <a:r>
              <a:rPr lang="en-US" sz="1400" baseline="-25000" dirty="0">
                <a:latin typeface="Times New Roman" panose="02020603050405020304" pitchFamily="18" charset="0"/>
                <a:cs typeface="Times New Roman" panose="02020603050405020304" pitchFamily="18" charset="0"/>
              </a:rPr>
              <a:t>p2</a:t>
            </a:r>
            <a:r>
              <a:rPr lang="en-US" sz="1400" dirty="0">
                <a:latin typeface="Times New Roman" panose="02020603050405020304" pitchFamily="18" charset="0"/>
                <a:cs typeface="Times New Roman" panose="02020603050405020304" pitchFamily="18" charset="0"/>
              </a:rPr>
              <a:t>, U</a:t>
            </a:r>
            <a:r>
              <a:rPr lang="en-US" sz="1400" baseline="-25000" dirty="0">
                <a:latin typeface="Times New Roman" panose="02020603050405020304" pitchFamily="18" charset="0"/>
                <a:cs typeface="Times New Roman" panose="02020603050405020304" pitchFamily="18" charset="0"/>
              </a:rPr>
              <a:t>o2</a:t>
            </a:r>
            <a:r>
              <a:rPr lang="en-US" sz="1400" dirty="0">
                <a:latin typeface="Times New Roman" panose="02020603050405020304" pitchFamily="18" charset="0"/>
                <a:cs typeface="Times New Roman" panose="02020603050405020304" pitchFamily="18" charset="0"/>
              </a:rPr>
              <a:t> </a:t>
            </a:r>
            <a:endParaRPr lang="en-CA" sz="1400" dirty="0">
              <a:latin typeface="Times New Roman" panose="02020603050405020304" pitchFamily="18" charset="0"/>
              <a:cs typeface="Times New Roman" panose="02020603050405020304" pitchFamily="18" charset="0"/>
            </a:endParaRPr>
          </a:p>
          <a:p>
            <a:endParaRPr lang="en-CA" sz="1300" dirty="0">
              <a:latin typeface="Times New Roman" panose="02020603050405020304" pitchFamily="18" charset="0"/>
              <a:cs typeface="Times New Roman" panose="02020603050405020304"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Down Arrow 19"/>
          <p:cNvSpPr/>
          <p:nvPr/>
        </p:nvSpPr>
        <p:spPr bwMode="auto">
          <a:xfrm>
            <a:off x="5724128" y="3899269"/>
            <a:ext cx="144016" cy="47654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bwMode="auto">
          <a:xfrm flipH="1">
            <a:off x="6645522" y="4618792"/>
            <a:ext cx="2509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flipV="1">
            <a:off x="6394610" y="3307807"/>
            <a:ext cx="26562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Right Arrow 24"/>
          <p:cNvSpPr/>
          <p:nvPr/>
        </p:nvSpPr>
        <p:spPr bwMode="auto">
          <a:xfrm>
            <a:off x="3242331" y="2135088"/>
            <a:ext cx="4608804" cy="112039"/>
          </a:xfrm>
          <a:prstGeom prst="rightArrow">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Left Arrow 25"/>
          <p:cNvSpPr/>
          <p:nvPr/>
        </p:nvSpPr>
        <p:spPr bwMode="auto">
          <a:xfrm>
            <a:off x="3239706" y="4141825"/>
            <a:ext cx="4608804" cy="126777"/>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8" name="Straight Arrow Connector 27"/>
          <p:cNvCxnSpPr/>
          <p:nvPr/>
        </p:nvCxnSpPr>
        <p:spPr bwMode="auto">
          <a:xfrm>
            <a:off x="2936777" y="3280547"/>
            <a:ext cx="1950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Elbow Connector 29"/>
          <p:cNvCxnSpPr>
            <a:stCxn id="13" idx="3"/>
            <a:endCxn id="11" idx="0"/>
          </p:cNvCxnSpPr>
          <p:nvPr/>
        </p:nvCxnSpPr>
        <p:spPr bwMode="auto">
          <a:xfrm>
            <a:off x="6732240" y="1836990"/>
            <a:ext cx="604713" cy="940806"/>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41" name="Flowchart: Process 40"/>
          <p:cNvSpPr/>
          <p:nvPr/>
        </p:nvSpPr>
        <p:spPr bwMode="auto">
          <a:xfrm>
            <a:off x="826419" y="5171767"/>
            <a:ext cx="1869976" cy="389873"/>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Measurement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Flowchart: Process 41"/>
          <p:cNvSpPr/>
          <p:nvPr/>
        </p:nvSpPr>
        <p:spPr bwMode="auto">
          <a:xfrm>
            <a:off x="3423344" y="5366704"/>
            <a:ext cx="4425165" cy="654584"/>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D: Estimation of </a:t>
            </a:r>
            <a:r>
              <a:rPr lang="en-US" dirty="0">
                <a:latin typeface="Times New Roman" panose="02020603050405020304" pitchFamily="18" charset="0"/>
                <a:cs typeface="Times New Roman" panose="02020603050405020304" pitchFamily="18" charset="0"/>
              </a:rPr>
              <a:t>Saturation+ CI</a:t>
            </a:r>
            <a:endParaRPr lang="en-CA" dirty="0">
              <a:latin typeface="Times New Roman" panose="02020603050405020304" pitchFamily="18" charset="0"/>
              <a:cs typeface="Times New Roman" panose="02020603050405020304" pitchFamily="18" charset="0"/>
            </a:endParaRPr>
          </a:p>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7" name="Elbow Connector 46"/>
          <p:cNvCxnSpPr>
            <a:stCxn id="41" idx="2"/>
            <a:endCxn id="42" idx="1"/>
          </p:cNvCxnSpPr>
          <p:nvPr/>
        </p:nvCxnSpPr>
        <p:spPr bwMode="auto">
          <a:xfrm rot="16200000" flipH="1">
            <a:off x="2526197" y="4796849"/>
            <a:ext cx="132356" cy="166193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53" name="Elbow Connector 52"/>
          <p:cNvCxnSpPr>
            <a:stCxn id="11" idx="3"/>
            <a:endCxn id="42" idx="3"/>
          </p:cNvCxnSpPr>
          <p:nvPr/>
        </p:nvCxnSpPr>
        <p:spPr bwMode="auto">
          <a:xfrm flipH="1">
            <a:off x="7848509" y="3309291"/>
            <a:ext cx="179875" cy="2384705"/>
          </a:xfrm>
          <a:prstGeom prst="bentConnector3">
            <a:avLst>
              <a:gd name="adj1" fmla="val -127088"/>
            </a:avLst>
          </a:prstGeom>
          <a:solidFill>
            <a:schemeClr val="accent1"/>
          </a:solidFill>
          <a:ln w="9525" cap="flat" cmpd="sng" algn="ctr">
            <a:solidFill>
              <a:schemeClr val="tx1"/>
            </a:solidFill>
            <a:prstDash val="solid"/>
            <a:round/>
            <a:headEnd type="none" w="med" len="med"/>
            <a:tailEnd type="triangle"/>
          </a:ln>
          <a:effectLst/>
        </p:spPr>
      </p:cxnSp>
      <p:cxnSp>
        <p:nvCxnSpPr>
          <p:cNvPr id="56" name="Elbow Connector 55"/>
          <p:cNvCxnSpPr>
            <a:stCxn id="10" idx="0"/>
            <a:endCxn id="13" idx="1"/>
          </p:cNvCxnSpPr>
          <p:nvPr/>
        </p:nvCxnSpPr>
        <p:spPr bwMode="auto">
          <a:xfrm rot="5400000" flipH="1" flipV="1">
            <a:off x="2288495" y="1361520"/>
            <a:ext cx="655906" cy="160684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4" name="Elbow Connector 13"/>
          <p:cNvCxnSpPr>
            <a:stCxn id="17" idx="2"/>
            <a:endCxn id="10" idx="2"/>
          </p:cNvCxnSpPr>
          <p:nvPr/>
        </p:nvCxnSpPr>
        <p:spPr bwMode="auto">
          <a:xfrm rot="5400000" flipH="1">
            <a:off x="4299605" y="1540486"/>
            <a:ext cx="773032" cy="5746191"/>
          </a:xfrm>
          <a:prstGeom prst="bentConnector3">
            <a:avLst>
              <a:gd name="adj1" fmla="val -29572"/>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03119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2 – Uncertainty propagation for pulse oximeter</a:t>
            </a:r>
            <a:endParaRPr lang="en-CA" dirty="0"/>
          </a:p>
        </p:txBody>
      </p:sp>
      <p:sp>
        <p:nvSpPr>
          <p:cNvPr id="3" name="Content Placeholder 2"/>
          <p:cNvSpPr>
            <a:spLocks noGrp="1"/>
          </p:cNvSpPr>
          <p:nvPr>
            <p:ph idx="1"/>
          </p:nvPr>
        </p:nvSpPr>
        <p:spPr/>
        <p:txBody>
          <a:bodyPr/>
          <a:lstStyle/>
          <a:p>
            <a:endParaRPr lang="en-CA" dirty="0"/>
          </a:p>
        </p:txBody>
      </p:sp>
      <p:pic>
        <p:nvPicPr>
          <p:cNvPr id="5" name="Picture 4"/>
          <p:cNvPicPr>
            <a:picLocks noChangeAspect="1"/>
          </p:cNvPicPr>
          <p:nvPr/>
        </p:nvPicPr>
        <p:blipFill>
          <a:blip r:embed="rId2"/>
          <a:stretch>
            <a:fillRect/>
          </a:stretch>
        </p:blipFill>
        <p:spPr>
          <a:xfrm>
            <a:off x="323528" y="2558830"/>
            <a:ext cx="7974855" cy="1816540"/>
          </a:xfrm>
          <a:prstGeom prst="rect">
            <a:avLst/>
          </a:prstGeom>
        </p:spPr>
      </p:pic>
    </p:spTree>
    <p:extLst>
      <p:ext uri="{BB962C8B-B14F-4D97-AF65-F5344CB8AC3E}">
        <p14:creationId xmlns:p14="http://schemas.microsoft.com/office/powerpoint/2010/main" val="1383700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uncertainty</a:t>
            </a:r>
            <a:endParaRPr lang="en-CA" dirty="0"/>
          </a:p>
        </p:txBody>
      </p:sp>
      <p:pic>
        <p:nvPicPr>
          <p:cNvPr id="6" name="Content Placeholder 5"/>
          <p:cNvPicPr>
            <a:picLocks noGrp="1" noChangeAspect="1"/>
          </p:cNvPicPr>
          <p:nvPr>
            <p:ph idx="1"/>
          </p:nvPr>
        </p:nvPicPr>
        <p:blipFill>
          <a:blip r:embed="rId2"/>
          <a:stretch>
            <a:fillRect/>
          </a:stretch>
        </p:blipFill>
        <p:spPr>
          <a:xfrm>
            <a:off x="827584" y="1268760"/>
            <a:ext cx="2852506" cy="661336"/>
          </a:xfrm>
          <a:prstGeom prst="rect">
            <a:avLst/>
          </a:prstGeom>
        </p:spPr>
      </p:pic>
      <p:pic>
        <p:nvPicPr>
          <p:cNvPr id="4" name="Picture 3"/>
          <p:cNvPicPr>
            <a:picLocks noChangeAspect="1"/>
          </p:cNvPicPr>
          <p:nvPr/>
        </p:nvPicPr>
        <p:blipFill>
          <a:blip r:embed="rId3"/>
          <a:stretch>
            <a:fillRect/>
          </a:stretch>
        </p:blipFill>
        <p:spPr>
          <a:xfrm>
            <a:off x="685800" y="1988840"/>
            <a:ext cx="6963891" cy="3832122"/>
          </a:xfrm>
          <a:prstGeom prst="rect">
            <a:avLst/>
          </a:prstGeom>
        </p:spPr>
      </p:pic>
    </p:spTree>
    <p:extLst>
      <p:ext uri="{BB962C8B-B14F-4D97-AF65-F5344CB8AC3E}">
        <p14:creationId xmlns:p14="http://schemas.microsoft.com/office/powerpoint/2010/main" val="1521143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CA" dirty="0"/>
          </a:p>
        </p:txBody>
      </p:sp>
      <p:sp>
        <p:nvSpPr>
          <p:cNvPr id="3" name="Content Placeholder 2"/>
          <p:cNvSpPr>
            <a:spLocks noGrp="1"/>
          </p:cNvSpPr>
          <p:nvPr>
            <p:ph idx="1"/>
          </p:nvPr>
        </p:nvSpPr>
        <p:spPr/>
        <p:txBody>
          <a:bodyPr/>
          <a:lstStyle/>
          <a:p>
            <a:endParaRPr lang="en-CA" dirty="0"/>
          </a:p>
        </p:txBody>
      </p:sp>
      <p:pic>
        <p:nvPicPr>
          <p:cNvPr id="5" name="Picture 4"/>
          <p:cNvPicPr>
            <a:picLocks noChangeAspect="1"/>
          </p:cNvPicPr>
          <p:nvPr/>
        </p:nvPicPr>
        <p:blipFill>
          <a:blip r:embed="rId2"/>
          <a:stretch>
            <a:fillRect/>
          </a:stretch>
        </p:blipFill>
        <p:spPr>
          <a:xfrm>
            <a:off x="251520" y="3616841"/>
            <a:ext cx="7974855" cy="1816540"/>
          </a:xfrm>
          <a:prstGeom prst="rect">
            <a:avLst/>
          </a:prstGeom>
        </p:spPr>
      </p:pic>
      <p:pic>
        <p:nvPicPr>
          <p:cNvPr id="6" name="Picture 5"/>
          <p:cNvPicPr>
            <a:picLocks noChangeAspect="1"/>
          </p:cNvPicPr>
          <p:nvPr/>
        </p:nvPicPr>
        <p:blipFill>
          <a:blip r:embed="rId3"/>
          <a:stretch>
            <a:fillRect/>
          </a:stretch>
        </p:blipFill>
        <p:spPr>
          <a:xfrm>
            <a:off x="827584" y="2386460"/>
            <a:ext cx="4905375" cy="1104900"/>
          </a:xfrm>
          <a:prstGeom prst="rect">
            <a:avLst/>
          </a:prstGeom>
        </p:spPr>
      </p:pic>
      <p:pic>
        <p:nvPicPr>
          <p:cNvPr id="7" name="Picture 6"/>
          <p:cNvPicPr>
            <a:picLocks noChangeAspect="1"/>
          </p:cNvPicPr>
          <p:nvPr/>
        </p:nvPicPr>
        <p:blipFill>
          <a:blip r:embed="rId4"/>
          <a:stretch>
            <a:fillRect/>
          </a:stretch>
        </p:blipFill>
        <p:spPr>
          <a:xfrm>
            <a:off x="899592" y="1477675"/>
            <a:ext cx="4445086" cy="659969"/>
          </a:xfrm>
          <a:prstGeom prst="rect">
            <a:avLst/>
          </a:prstGeom>
        </p:spPr>
      </p:pic>
    </p:spTree>
    <p:extLst>
      <p:ext uri="{BB962C8B-B14F-4D97-AF65-F5344CB8AC3E}">
        <p14:creationId xmlns:p14="http://schemas.microsoft.com/office/powerpoint/2010/main" val="2091958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C’: Propagation of uncertainties based on Monte Carlo</a:t>
            </a:r>
            <a:endParaRPr lang="en-CA" dirty="0"/>
          </a:p>
        </p:txBody>
      </p:sp>
      <p:sp>
        <p:nvSpPr>
          <p:cNvPr id="3" name="Content Placeholder 2"/>
          <p:cNvSpPr>
            <a:spLocks noGrp="1"/>
          </p:cNvSpPr>
          <p:nvPr>
            <p:ph idx="1"/>
          </p:nvPr>
        </p:nvSpPr>
        <p:spPr>
          <a:xfrm>
            <a:off x="395536" y="1524000"/>
            <a:ext cx="4248472" cy="3886200"/>
          </a:xfrm>
        </p:spPr>
        <p:txBody>
          <a:bodyPr/>
          <a:lstStyle/>
          <a:p>
            <a:r>
              <a:rPr lang="en-US" dirty="0" smtClean="0"/>
              <a:t>Propagate of uncertainties “through” function </a:t>
            </a:r>
            <a:r>
              <a:rPr lang="en-US" i="1" dirty="0" smtClean="0"/>
              <a:t>f</a:t>
            </a:r>
          </a:p>
          <a:p>
            <a:endParaRPr lang="en-US" i="1" dirty="0"/>
          </a:p>
          <a:p>
            <a:endParaRPr lang="en-US" i="1" dirty="0" smtClean="0"/>
          </a:p>
          <a:p>
            <a:endParaRPr lang="en-US" i="1" dirty="0"/>
          </a:p>
          <a:p>
            <a:r>
              <a:rPr lang="en-US" dirty="0"/>
              <a:t>Distribution of measurement errors and input uncertainties has been determined</a:t>
            </a:r>
          </a:p>
          <a:p>
            <a:r>
              <a:rPr lang="en-US" dirty="0"/>
              <a:t>Works for non-linear models</a:t>
            </a:r>
          </a:p>
          <a:p>
            <a:r>
              <a:rPr lang="en-US" dirty="0"/>
              <a:t>Disadvantages </a:t>
            </a:r>
          </a:p>
          <a:p>
            <a:pPr lvl="1"/>
            <a:r>
              <a:rPr lang="en-US" dirty="0"/>
              <a:t>Slow convergence</a:t>
            </a:r>
          </a:p>
          <a:p>
            <a:endParaRPr lang="en-CA" i="1" dirty="0"/>
          </a:p>
        </p:txBody>
      </p:sp>
      <mc:AlternateContent xmlns:mc="http://schemas.openxmlformats.org/markup-compatibility/2006" xmlns:a14="http://schemas.microsoft.com/office/drawing/2010/main">
        <mc:Choice Requires="a14">
          <p:sp>
            <p:nvSpPr>
              <p:cNvPr id="6" name="Rectangle 5"/>
              <p:cNvSpPr/>
              <p:nvPr/>
            </p:nvSpPr>
            <p:spPr bwMode="auto">
              <a:xfrm>
                <a:off x="5222670" y="1914875"/>
                <a:ext cx="2448272" cy="72008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pitchFamily="-110" charset="0"/>
                  </a:rPr>
                  <a:t>Draw random number </a:t>
                </a:r>
                <a14:m>
                  <m:oMath xmlns:m="http://schemas.openxmlformats.org/officeDocument/2006/math">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𝑥</m:t>
                        </m:r>
                      </m:e>
                      <m:sup>
                        <m:r>
                          <a:rPr lang="en-CA" altLang="zh-CN" sz="1600" i="1">
                            <a:latin typeface="Cambria Math" charset="0"/>
                          </a:rPr>
                          <m:t>(</m:t>
                        </m:r>
                        <m:r>
                          <a:rPr lang="en-US" altLang="zh-CN" sz="1600" b="0" i="1" smtClean="0">
                            <a:latin typeface="Cambria Math" panose="02040503050406030204" pitchFamily="18" charset="0"/>
                          </a:rPr>
                          <m:t>𝑖</m:t>
                        </m:r>
                        <m:r>
                          <a:rPr lang="en-CA" altLang="zh-CN" sz="1600" i="1">
                            <a:latin typeface="Cambria Math" charset="0"/>
                          </a:rPr>
                          <m:t>)</m:t>
                        </m:r>
                      </m:sup>
                    </m:sSup>
                  </m:oMath>
                </a14:m>
                <a:r>
                  <a:rPr kumimoji="0" lang="en-US" sz="1600" b="0" i="0" u="none" strike="noStrike" cap="none" normalizeH="0" baseline="0" dirty="0" smtClean="0">
                    <a:ln>
                      <a:noFill/>
                    </a:ln>
                    <a:solidFill>
                      <a:schemeClr val="tx1"/>
                    </a:solidFill>
                    <a:effectLst/>
                    <a:latin typeface="Times" pitchFamily="-110" charset="0"/>
                  </a:rPr>
                  <a:t> from the distribution of X</a:t>
                </a:r>
                <a:endParaRPr kumimoji="0" lang="en-CA" sz="1600" b="0" i="0" u="none" strike="noStrike" cap="none" normalizeH="0" baseline="0" dirty="0">
                  <a:ln>
                    <a:noFill/>
                  </a:ln>
                  <a:solidFill>
                    <a:schemeClr val="tx1"/>
                  </a:solidFill>
                  <a:effectLst/>
                  <a:latin typeface="Times" pitchFamily="-110" charset="0"/>
                </a:endParaRPr>
              </a:p>
            </p:txBody>
          </p:sp>
        </mc:Choice>
        <mc:Fallback xmlns="">
          <p:sp>
            <p:nvSpPr>
              <p:cNvPr id="6" name="Rectangle 5"/>
              <p:cNvSpPr>
                <a:spLocks noRot="1" noChangeAspect="1" noMove="1" noResize="1" noEditPoints="1" noAdjustHandles="1" noChangeArrowheads="1" noChangeShapeType="1" noTextEdit="1"/>
              </p:cNvSpPr>
              <p:nvPr/>
            </p:nvSpPr>
            <p:spPr bwMode="auto">
              <a:xfrm>
                <a:off x="5222670" y="1914875"/>
                <a:ext cx="2448272" cy="720080"/>
              </a:xfrm>
              <a:prstGeom prst="rect">
                <a:avLst/>
              </a:prstGeom>
              <a:blipFill rotWithShape="0">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bwMode="auto">
              <a:xfrm>
                <a:off x="5222437" y="2934017"/>
                <a:ext cx="2448272" cy="50452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pitchFamily="-110" charset="0"/>
                  </a:rPr>
                  <a:t>Compute </a:t>
                </a:r>
                <a14:m>
                  <m:oMath xmlns:m="http://schemas.openxmlformats.org/officeDocument/2006/math">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𝑦</m:t>
                        </m:r>
                      </m:e>
                      <m:sup>
                        <m:r>
                          <a:rPr lang="en-CA" altLang="zh-CN" sz="1600" i="1">
                            <a:latin typeface="Cambria Math" charset="0"/>
                          </a:rPr>
                          <m:t>(</m:t>
                        </m:r>
                        <m:r>
                          <a:rPr lang="en-US" altLang="zh-CN" sz="1600" b="0" i="1" smtClean="0">
                            <a:latin typeface="Cambria Math" panose="02040503050406030204" pitchFamily="18" charset="0"/>
                          </a:rPr>
                          <m:t>𝑖</m:t>
                        </m:r>
                        <m:r>
                          <a:rPr lang="en-CA" altLang="zh-CN" sz="1600" i="1">
                            <a:latin typeface="Cambria Math" charset="0"/>
                          </a:rPr>
                          <m:t>)</m:t>
                        </m:r>
                      </m:sup>
                    </m:sSup>
                    <m:r>
                      <a:rPr lang="en-CA" altLang="zh-CN" sz="1600">
                        <a:latin typeface="Cambria Math" charset="0"/>
                      </a:rPr>
                      <m:t>=</m:t>
                    </m:r>
                    <m:r>
                      <a:rPr lang="en-CA" altLang="zh-CN" sz="1600" i="1">
                        <a:latin typeface="Cambria Math" charset="0"/>
                      </a:rPr>
                      <m:t>𝑓</m:t>
                    </m:r>
                    <m:d>
                      <m:dPr>
                        <m:ctrlPr>
                          <a:rPr lang="en-CA" altLang="zh-CN" sz="1600" i="1">
                            <a:latin typeface="Cambria Math" panose="02040503050406030204" pitchFamily="18" charset="0"/>
                          </a:rPr>
                        </m:ctrlPr>
                      </m:dPr>
                      <m:e>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𝑥</m:t>
                            </m:r>
                          </m:e>
                          <m:sup>
                            <m:d>
                              <m:dPr>
                                <m:ctrlPr>
                                  <a:rPr lang="en-CA" altLang="zh-CN" sz="1600" i="1">
                                    <a:latin typeface="Cambria Math" panose="02040503050406030204" pitchFamily="18" charset="0"/>
                                  </a:rPr>
                                </m:ctrlPr>
                              </m:dPr>
                              <m:e>
                                <m:r>
                                  <a:rPr lang="en-US" altLang="zh-CN" sz="1600" b="0" i="1" smtClean="0">
                                    <a:latin typeface="Cambria Math" panose="02040503050406030204" pitchFamily="18" charset="0"/>
                                  </a:rPr>
                                  <m:t>𝑖</m:t>
                                </m:r>
                              </m:e>
                            </m:d>
                          </m:sup>
                        </m:sSup>
                      </m:e>
                    </m:d>
                  </m:oMath>
                </a14:m>
                <a:endParaRPr kumimoji="0" lang="en-US" sz="1600" b="0" i="0" u="none" strike="noStrike" cap="none" normalizeH="0" baseline="0" dirty="0" smtClean="0">
                  <a:ln>
                    <a:noFill/>
                  </a:ln>
                  <a:solidFill>
                    <a:schemeClr val="tx1"/>
                  </a:solidFill>
                  <a:effectLst/>
                  <a:latin typeface="Times" pitchFamily="-110" charset="0"/>
                </a:endParaRPr>
              </a:p>
              <a:p>
                <a:pPr algn="ctr" eaLnBrk="0" fontAlgn="base" hangingPunct="0">
                  <a:spcBef>
                    <a:spcPct val="0"/>
                  </a:spcBef>
                  <a:spcAft>
                    <a:spcPct val="0"/>
                  </a:spcAft>
                </a:pPr>
                <a:endParaRPr kumimoji="0" lang="en-CA" sz="1600" b="0" i="0" u="none" strike="noStrike" cap="none" normalizeH="0" baseline="0" dirty="0">
                  <a:ln>
                    <a:noFill/>
                  </a:ln>
                  <a:solidFill>
                    <a:schemeClr val="tx1"/>
                  </a:solidFill>
                  <a:effectLst/>
                  <a:latin typeface="Times" pitchFamily="-110" charset="0"/>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5222437" y="2934017"/>
                <a:ext cx="2448272" cy="504529"/>
              </a:xfrm>
              <a:prstGeom prst="rect">
                <a:avLst/>
              </a:prstGeom>
              <a:blipFill rotWithShape="0">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99592" y="2293862"/>
                <a:ext cx="1169294" cy="369332"/>
              </a:xfrm>
              <a:prstGeom prst="rect">
                <a:avLst/>
              </a:prstGeom>
            </p:spPr>
            <p:txBody>
              <a:bodyPr wrap="none">
                <a:spAutoFit/>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CA" i="1" smtClean="0">
                          <a:latin typeface="Cambria Math" charset="0"/>
                        </a:rPr>
                        <m:t>=</m:t>
                      </m:r>
                      <m:r>
                        <a:rPr lang="en-CA" i="1" smtClean="0">
                          <a:latin typeface="Cambria Math" charset="0"/>
                        </a:rPr>
                        <m:t>𝑓</m:t>
                      </m:r>
                      <m:r>
                        <a:rPr lang="en-CA" i="1" smtClean="0">
                          <a:latin typeface="Cambria Math" charset="0"/>
                        </a:rPr>
                        <m:t>(</m:t>
                      </m:r>
                      <m:r>
                        <a:rPr lang="en-US" b="0" i="1" smtClean="0">
                          <a:latin typeface="Cambria Math" panose="02040503050406030204" pitchFamily="18" charset="0"/>
                        </a:rPr>
                        <m:t>𝑥</m:t>
                      </m:r>
                      <m:r>
                        <a:rPr lang="en-CA" i="1">
                          <a:latin typeface="Cambria Math" charset="0"/>
                        </a:rPr>
                        <m:t>)</m:t>
                      </m:r>
                    </m:oMath>
                  </m:oMathPara>
                </a14:m>
                <a:endParaRPr lang="en-US" dirty="0">
                  <a:latin typeface="Times" pitchFamily="-110"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899592" y="2293862"/>
                <a:ext cx="1169294" cy="369332"/>
              </a:xfrm>
              <a:prstGeom prst="rect">
                <a:avLst/>
              </a:prstGeom>
              <a:blipFill rotWithShape="0">
                <a:blip r:embed="rId5"/>
                <a:stretch>
                  <a:fillRect b="-14754"/>
                </a:stretch>
              </a:blipFill>
            </p:spPr>
            <p:txBody>
              <a:bodyPr/>
              <a:lstStyle/>
              <a:p>
                <a:r>
                  <a:rPr lang="en-CA">
                    <a:noFill/>
                  </a:rPr>
                  <a:t> </a:t>
                </a:r>
              </a:p>
            </p:txBody>
          </p:sp>
        </mc:Fallback>
      </mc:AlternateContent>
      <p:cxnSp>
        <p:nvCxnSpPr>
          <p:cNvPr id="10" name="Elbow Connector 9"/>
          <p:cNvCxnSpPr>
            <a:stCxn id="6" idx="2"/>
            <a:endCxn id="7" idx="0"/>
          </p:cNvCxnSpPr>
          <p:nvPr/>
        </p:nvCxnSpPr>
        <p:spPr bwMode="auto">
          <a:xfrm rot="5400000">
            <a:off x="6297159" y="2784370"/>
            <a:ext cx="299062" cy="233"/>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13" name="Flowchart: Decision 12"/>
          <p:cNvSpPr/>
          <p:nvPr/>
        </p:nvSpPr>
        <p:spPr bwMode="auto">
          <a:xfrm>
            <a:off x="5472100" y="3735178"/>
            <a:ext cx="1944216" cy="72008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pitchFamily="-110" charset="0"/>
              </a:rPr>
              <a:t>i</a:t>
            </a:r>
            <a:r>
              <a:rPr kumimoji="0" lang="en-US" sz="1600" b="0" i="0" u="none" strike="noStrike" cap="none" normalizeH="0" baseline="0" dirty="0" smtClean="0">
                <a:ln>
                  <a:noFill/>
                </a:ln>
                <a:solidFill>
                  <a:schemeClr val="tx1"/>
                </a:solidFill>
                <a:effectLst/>
                <a:latin typeface="Times" pitchFamily="-110" charset="0"/>
              </a:rPr>
              <a:t>=M</a:t>
            </a:r>
            <a:endParaRPr kumimoji="0" lang="en-CA" sz="1600" b="0" i="0" u="none" strike="noStrike" cap="none" normalizeH="0" baseline="0" dirty="0">
              <a:ln>
                <a:noFill/>
              </a:ln>
              <a:solidFill>
                <a:schemeClr val="tx1"/>
              </a:solidFill>
              <a:effectLst/>
              <a:latin typeface="Times" pitchFamily="-110" charset="0"/>
            </a:endParaRPr>
          </a:p>
        </p:txBody>
      </p:sp>
      <p:cxnSp>
        <p:nvCxnSpPr>
          <p:cNvPr id="15" name="Elbow Connector 14"/>
          <p:cNvCxnSpPr>
            <a:stCxn id="7" idx="2"/>
            <a:endCxn id="13" idx="0"/>
          </p:cNvCxnSpPr>
          <p:nvPr/>
        </p:nvCxnSpPr>
        <p:spPr bwMode="auto">
          <a:xfrm rot="5400000">
            <a:off x="6297075" y="3585680"/>
            <a:ext cx="296632" cy="2365"/>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7" name="Elbow Connector 16"/>
          <p:cNvCxnSpPr>
            <a:stCxn id="13" idx="1"/>
            <a:endCxn id="6" idx="0"/>
          </p:cNvCxnSpPr>
          <p:nvPr/>
        </p:nvCxnSpPr>
        <p:spPr bwMode="auto">
          <a:xfrm rot="10800000" flipH="1">
            <a:off x="5472100" y="1914876"/>
            <a:ext cx="974706" cy="2180343"/>
          </a:xfrm>
          <a:prstGeom prst="bentConnector4">
            <a:avLst>
              <a:gd name="adj1" fmla="val -49044"/>
              <a:gd name="adj2" fmla="val 110485"/>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8" name="Rectangle 17"/>
              <p:cNvSpPr/>
              <p:nvPr/>
            </p:nvSpPr>
            <p:spPr bwMode="auto">
              <a:xfrm>
                <a:off x="5222437" y="4717122"/>
                <a:ext cx="2448272" cy="8721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pitchFamily="-110" charset="0"/>
                  </a:rPr>
                  <a:t>Make histogram of </a:t>
                </a:r>
                <a14:m>
                  <m:oMath xmlns:m="http://schemas.openxmlformats.org/officeDocument/2006/math">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𝑦</m:t>
                        </m:r>
                      </m:e>
                      <m:sup>
                        <m:r>
                          <a:rPr lang="en-CA" altLang="zh-CN" sz="1600" i="1">
                            <a:latin typeface="Cambria Math" charset="0"/>
                          </a:rPr>
                          <m:t>(</m:t>
                        </m:r>
                        <m:r>
                          <a:rPr lang="en-US" altLang="zh-CN" sz="1600" i="1">
                            <a:latin typeface="Cambria Math" panose="02040503050406030204" pitchFamily="18" charset="0"/>
                          </a:rPr>
                          <m:t>𝑖</m:t>
                        </m:r>
                        <m:r>
                          <a:rPr lang="en-CA" altLang="zh-CN" sz="1600" i="1">
                            <a:latin typeface="Cambria Math" charset="0"/>
                          </a:rPr>
                          <m:t>)</m:t>
                        </m:r>
                      </m:sup>
                    </m:sSup>
                  </m:oMath>
                </a14:m>
                <a:r>
                  <a:rPr kumimoji="0" lang="en-US" sz="1600" b="0" i="0" u="none" strike="noStrike" cap="none" normalizeH="0" baseline="0" dirty="0" smtClean="0">
                    <a:ln>
                      <a:noFill/>
                    </a:ln>
                    <a:solidFill>
                      <a:schemeClr val="tx1"/>
                    </a:solidFill>
                    <a:effectLst/>
                    <a:latin typeface="Times" pitchFamily="-110" charset="0"/>
                  </a:rPr>
                  <a:t> and calculate standard deviation </a:t>
                </a:r>
                <a:endParaRPr kumimoji="0" lang="en-CA" sz="1600" b="0" i="0" u="none" strike="noStrike" cap="none" normalizeH="0" baseline="0" dirty="0">
                  <a:ln>
                    <a:noFill/>
                  </a:ln>
                  <a:solidFill>
                    <a:schemeClr val="tx1"/>
                  </a:solidFill>
                  <a:effectLst/>
                  <a:latin typeface="Times" pitchFamily="-110" charset="0"/>
                </a:endParaRPr>
              </a:p>
            </p:txBody>
          </p:sp>
        </mc:Choice>
        <mc:Fallback xmlns="">
          <p:sp>
            <p:nvSpPr>
              <p:cNvPr id="18" name="Rectangle 17"/>
              <p:cNvSpPr>
                <a:spLocks noRot="1" noChangeAspect="1" noMove="1" noResize="1" noEditPoints="1" noAdjustHandles="1" noChangeArrowheads="1" noChangeShapeType="1" noTextEdit="1"/>
              </p:cNvSpPr>
              <p:nvPr/>
            </p:nvSpPr>
            <p:spPr bwMode="auto">
              <a:xfrm>
                <a:off x="5222437" y="4717122"/>
                <a:ext cx="2448272" cy="872117"/>
              </a:xfrm>
              <a:prstGeom prst="rect">
                <a:avLst/>
              </a:prstGeom>
              <a:blipFill rotWithShape="0">
                <a:blip r:embed="rId6"/>
                <a:stretch>
                  <a:fillRect l="-993" r="-3474" b="-4138"/>
                </a:stretch>
              </a:blipFill>
              <a:ln w="9525" cap="flat" cmpd="sng" algn="ctr">
                <a:solidFill>
                  <a:schemeClr val="tx1"/>
                </a:solidFill>
                <a:prstDash val="solid"/>
                <a:round/>
                <a:headEnd type="none" w="med" len="med"/>
                <a:tailEnd type="none" w="med" len="med"/>
              </a:ln>
              <a:effectLst/>
            </p:spPr>
            <p:txBody>
              <a:bodyPr/>
              <a:lstStyle/>
              <a:p>
                <a:r>
                  <a:rPr lang="en-CA">
                    <a:noFill/>
                  </a:rPr>
                  <a:t> </a:t>
                </a:r>
              </a:p>
            </p:txBody>
          </p:sp>
        </mc:Fallback>
      </mc:AlternateContent>
      <p:cxnSp>
        <p:nvCxnSpPr>
          <p:cNvPr id="30" name="Elbow Connector 29"/>
          <p:cNvCxnSpPr>
            <a:stCxn id="13" idx="2"/>
            <a:endCxn id="18" idx="0"/>
          </p:cNvCxnSpPr>
          <p:nvPr/>
        </p:nvCxnSpPr>
        <p:spPr bwMode="auto">
          <a:xfrm rot="16200000" flipH="1">
            <a:off x="6314458" y="4585007"/>
            <a:ext cx="261864" cy="2365"/>
          </a:xfrm>
          <a:prstGeom prst="bentConnector3">
            <a:avLst/>
          </a:prstGeom>
          <a:solidFill>
            <a:schemeClr val="accent1"/>
          </a:solidFill>
          <a:ln w="9525" cap="flat" cmpd="sng" algn="ctr">
            <a:solidFill>
              <a:schemeClr val="tx1"/>
            </a:solidFill>
            <a:prstDash val="solid"/>
            <a:round/>
            <a:headEnd type="none" w="med" len="med"/>
            <a:tailEnd type="triangle"/>
          </a:ln>
          <a:effectLst/>
        </p:spPr>
      </p:cxnSp>
      <p:pic>
        <p:nvPicPr>
          <p:cNvPr id="31" name="Picture 30"/>
          <p:cNvPicPr>
            <a:picLocks noChangeAspect="1"/>
          </p:cNvPicPr>
          <p:nvPr/>
        </p:nvPicPr>
        <p:blipFill>
          <a:blip r:embed="rId7"/>
          <a:stretch>
            <a:fillRect/>
          </a:stretch>
        </p:blipFill>
        <p:spPr>
          <a:xfrm>
            <a:off x="7771743" y="4958834"/>
            <a:ext cx="1085850" cy="533400"/>
          </a:xfrm>
          <a:prstGeom prst="rect">
            <a:avLst/>
          </a:prstGeom>
        </p:spPr>
      </p:pic>
      <p:pic>
        <p:nvPicPr>
          <p:cNvPr id="32" name="Picture 31"/>
          <p:cNvPicPr>
            <a:picLocks noChangeAspect="1"/>
          </p:cNvPicPr>
          <p:nvPr/>
        </p:nvPicPr>
        <p:blipFill>
          <a:blip r:embed="rId8"/>
          <a:stretch>
            <a:fillRect/>
          </a:stretch>
        </p:blipFill>
        <p:spPr>
          <a:xfrm>
            <a:off x="7793481" y="2093940"/>
            <a:ext cx="1133475" cy="361950"/>
          </a:xfrm>
          <a:prstGeom prst="rect">
            <a:avLst/>
          </a:prstGeom>
        </p:spPr>
      </p:pic>
    </p:spTree>
    <p:extLst>
      <p:ext uri="{BB962C8B-B14F-4D97-AF65-F5344CB8AC3E}">
        <p14:creationId xmlns:p14="http://schemas.microsoft.com/office/powerpoint/2010/main" val="3225094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CA" dirty="0"/>
          </a:p>
        </p:txBody>
      </p:sp>
      <p:sp>
        <p:nvSpPr>
          <p:cNvPr id="3" name="Content Placeholder 2"/>
          <p:cNvSpPr>
            <a:spLocks noGrp="1"/>
          </p:cNvSpPr>
          <p:nvPr>
            <p:ph idx="1"/>
          </p:nvPr>
        </p:nvSpPr>
        <p:spPr/>
        <p:txBody>
          <a:bodyPr/>
          <a:lstStyle/>
          <a:p>
            <a:r>
              <a:rPr lang="en-US" dirty="0" smtClean="0"/>
              <a:t>Introduce an uncertainty framework</a:t>
            </a:r>
          </a:p>
          <a:p>
            <a:r>
              <a:rPr lang="en-US" dirty="0" smtClean="0"/>
              <a:t>Show several biomedical applications</a:t>
            </a:r>
          </a:p>
          <a:p>
            <a:r>
              <a:rPr lang="en-US" dirty="0" smtClean="0"/>
              <a:t>Focus on resampling methods</a:t>
            </a:r>
            <a:endParaRPr lang="en-US" dirty="0"/>
          </a:p>
          <a:p>
            <a:pPr lvl="1"/>
            <a:r>
              <a:rPr lang="en-US" dirty="0" smtClean="0"/>
              <a:t>Bootstrap, Monte Carlo</a:t>
            </a:r>
            <a:endParaRPr lang="en-CA" dirty="0"/>
          </a:p>
        </p:txBody>
      </p:sp>
    </p:spTree>
    <p:extLst>
      <p:ext uri="{BB962C8B-B14F-4D97-AF65-F5344CB8AC3E}">
        <p14:creationId xmlns:p14="http://schemas.microsoft.com/office/powerpoint/2010/main" val="134568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68" y="44624"/>
            <a:ext cx="7918648" cy="914400"/>
          </a:xfrm>
        </p:spPr>
        <p:txBody>
          <a:bodyPr/>
          <a:lstStyle/>
          <a:p>
            <a:r>
              <a:rPr lang="en-US" altLang="zh-CN" dirty="0" smtClean="0"/>
              <a:t>Monte Carlo based propagation of uncertainty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4016" y="1628800"/>
                <a:ext cx="8276456" cy="4392488"/>
              </a:xfrm>
            </p:spPr>
            <p:txBody>
              <a:bodyPr/>
              <a:lstStyle/>
              <a:p>
                <a:pPr marL="809625" lvl="0" indent="-400050" algn="just" fontAlgn="auto">
                  <a:spcBef>
                    <a:spcPts val="0"/>
                  </a:spcBef>
                  <a:spcAft>
                    <a:spcPts val="0"/>
                  </a:spcAft>
                  <a:buFont typeface="+mj-lt"/>
                  <a:buAutoNum type="romanUcPeriod"/>
                </a:pPr>
                <a:r>
                  <a:rPr lang="en-CA" sz="1800" dirty="0" smtClean="0"/>
                  <a:t>To get </a:t>
                </a:r>
                <a14:m>
                  <m:oMath xmlns:m="http://schemas.openxmlformats.org/officeDocument/2006/math">
                    <m:r>
                      <a:rPr lang="en-CA" sz="1800" b="0" i="1" smtClean="0">
                        <a:latin typeface="Cambria Math" charset="0"/>
                      </a:rPr>
                      <m:t>𝑃</m:t>
                    </m:r>
                    <m:d>
                      <m:dPr>
                        <m:ctrlPr>
                          <a:rPr lang="en-CA" sz="1800" b="0" i="1" smtClean="0">
                            <a:latin typeface="Cambria Math" panose="02040503050406030204" pitchFamily="18" charset="0"/>
                          </a:rPr>
                        </m:ctrlPr>
                      </m:dPr>
                      <m:e>
                        <m:r>
                          <a:rPr lang="en-CA" sz="1800" b="0" i="1" smtClean="0">
                            <a:latin typeface="Cambria Math" charset="0"/>
                          </a:rPr>
                          <m:t>𝑎</m:t>
                        </m:r>
                        <m:r>
                          <a:rPr lang="en-CA" sz="1800" b="0" i="1" smtClean="0">
                            <a:latin typeface="Cambria Math" charset="0"/>
                          </a:rPr>
                          <m:t>&lt;</m:t>
                        </m:r>
                        <m:r>
                          <a:rPr lang="en-US" sz="1800" b="0" i="1" smtClean="0">
                            <a:latin typeface="Cambria Math" panose="02040503050406030204" pitchFamily="18" charset="0"/>
                          </a:rPr>
                          <m:t>𝑦</m:t>
                        </m:r>
                        <m:r>
                          <a:rPr lang="en-CA" sz="1800" b="0" i="1" smtClean="0">
                            <a:latin typeface="Cambria Math" charset="0"/>
                          </a:rPr>
                          <m:t>&lt;</m:t>
                        </m:r>
                        <m:r>
                          <a:rPr lang="en-CA" sz="1800" b="0" i="1" smtClean="0">
                            <a:latin typeface="Cambria Math" charset="0"/>
                          </a:rPr>
                          <m:t>𝑏</m:t>
                        </m:r>
                      </m:e>
                    </m:d>
                  </m:oMath>
                </a14:m>
                <a:r>
                  <a:rPr lang="en-CA" sz="1800" dirty="0" smtClean="0"/>
                  <a:t> let </a:t>
                </a:r>
                <a14:m>
                  <m:oMath xmlns:m="http://schemas.openxmlformats.org/officeDocument/2006/math">
                    <m:r>
                      <a:rPr lang="en-CA" sz="1800" b="0" i="1" smtClean="0">
                        <a:latin typeface="Cambria Math" charset="0"/>
                      </a:rPr>
                      <m:t>𝑁</m:t>
                    </m:r>
                  </m:oMath>
                </a14:m>
                <a:r>
                  <a:rPr lang="en-CA" sz="1800" dirty="0" smtClean="0"/>
                  <a:t> be the number of </a:t>
                </a:r>
                <a14:m>
                  <m:oMath xmlns:m="http://schemas.openxmlformats.org/officeDocument/2006/math">
                    <m:sSup>
                      <m:sSupPr>
                        <m:ctrlPr>
                          <a:rPr lang="en-CA" altLang="zh-CN" sz="180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CA" altLang="zh-CN" sz="1800" b="0" i="1" smtClean="0">
                            <a:latin typeface="Cambria Math" charset="0"/>
                          </a:rPr>
                          <m:t>(</m:t>
                        </m:r>
                        <m:r>
                          <a:rPr lang="en-US" altLang="zh-CN" sz="1800" b="0" i="1" smtClean="0">
                            <a:latin typeface="Cambria Math" panose="02040503050406030204" pitchFamily="18" charset="0"/>
                          </a:rPr>
                          <m:t>𝑖</m:t>
                        </m:r>
                        <m:r>
                          <a:rPr lang="en-CA" altLang="zh-CN" sz="1800" b="0" i="1" smtClean="0">
                            <a:latin typeface="Cambria Math" charset="0"/>
                          </a:rPr>
                          <m:t>)</m:t>
                        </m:r>
                      </m:sup>
                    </m:sSup>
                  </m:oMath>
                </a14:m>
                <a:r>
                  <a:rPr lang="en-CA" sz="1800" dirty="0" smtClean="0"/>
                  <a:t> such that </a:t>
                </a:r>
                <a14:m>
                  <m:oMath xmlns:m="http://schemas.openxmlformats.org/officeDocument/2006/math">
                    <m:r>
                      <a:rPr lang="en-CA" sz="1800" b="0" i="1" smtClean="0">
                        <a:latin typeface="Cambria Math" charset="0"/>
                      </a:rPr>
                      <m:t>𝑎</m:t>
                    </m:r>
                    <m:r>
                      <a:rPr lang="en-CA" sz="1800" b="0" i="1" smtClean="0">
                        <a:latin typeface="Cambria Math" charset="0"/>
                      </a:rPr>
                      <m:t>&lt;</m:t>
                    </m:r>
                    <m:sSup>
                      <m:sSupPr>
                        <m:ctrlPr>
                          <a:rPr lang="en-CA"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CA" altLang="zh-CN" sz="1800" i="1">
                            <a:latin typeface="Cambria Math" charset="0"/>
                          </a:rPr>
                          <m:t>(</m:t>
                        </m:r>
                        <m:r>
                          <a:rPr lang="en-US" altLang="zh-CN" sz="1800" i="1">
                            <a:latin typeface="Cambria Math" panose="02040503050406030204" pitchFamily="18" charset="0"/>
                          </a:rPr>
                          <m:t>𝑖</m:t>
                        </m:r>
                        <m:r>
                          <a:rPr lang="en-CA" altLang="zh-CN" sz="1800" i="1">
                            <a:latin typeface="Cambria Math" charset="0"/>
                          </a:rPr>
                          <m:t>)</m:t>
                        </m:r>
                      </m:sup>
                    </m:sSup>
                    <m:r>
                      <a:rPr lang="en-CA" altLang="zh-CN" sz="1800" b="0" i="1" smtClean="0">
                        <a:latin typeface="Cambria Math" charset="0"/>
                      </a:rPr>
                      <m:t>&lt;</m:t>
                    </m:r>
                    <m:r>
                      <a:rPr lang="en-CA" altLang="zh-CN" sz="1800" b="0" i="1" smtClean="0">
                        <a:latin typeface="Cambria Math" charset="0"/>
                      </a:rPr>
                      <m:t>𝑏</m:t>
                    </m:r>
                  </m:oMath>
                </a14:m>
                <a:r>
                  <a:rPr lang="en-CA" sz="1800" dirty="0" smtClean="0"/>
                  <a:t> and compute </a:t>
                </a:r>
              </a:p>
              <a:p>
                <a:pPr marL="409575" lvl="0" indent="0" algn="just" fontAlgn="auto">
                  <a:spcBef>
                    <a:spcPts val="0"/>
                  </a:spcBef>
                  <a:spcAft>
                    <a:spcPts val="0"/>
                  </a:spcAft>
                  <a:buNone/>
                </a:pPr>
                <a14:m>
                  <m:oMathPara xmlns:m="http://schemas.openxmlformats.org/officeDocument/2006/math">
                    <m:oMathParaPr>
                      <m:jc m:val="centerGroup"/>
                    </m:oMathParaPr>
                    <m:oMath xmlns:m="http://schemas.openxmlformats.org/officeDocument/2006/math">
                      <m:r>
                        <a:rPr lang="en-CA" sz="1800" b="0" i="1" smtClean="0">
                          <a:latin typeface="Cambria Math" charset="0"/>
                        </a:rPr>
                        <m:t>𝑃</m:t>
                      </m:r>
                      <m:d>
                        <m:dPr>
                          <m:ctrlPr>
                            <a:rPr lang="en-CA" sz="1800" b="0" i="1" smtClean="0">
                              <a:latin typeface="Cambria Math" panose="02040503050406030204" pitchFamily="18" charset="0"/>
                            </a:rPr>
                          </m:ctrlPr>
                        </m:dPr>
                        <m:e>
                          <m:r>
                            <a:rPr lang="en-CA" sz="1800" b="0" i="1" smtClean="0">
                              <a:latin typeface="Cambria Math" charset="0"/>
                            </a:rPr>
                            <m:t>𝑎</m:t>
                          </m:r>
                          <m:r>
                            <a:rPr lang="en-CA" sz="1800" b="0" i="1" smtClean="0">
                              <a:latin typeface="Cambria Math" charset="0"/>
                            </a:rPr>
                            <m:t>&lt;</m:t>
                          </m:r>
                          <m:r>
                            <a:rPr lang="en-US" sz="1800" b="0" i="1" smtClean="0">
                              <a:latin typeface="Cambria Math" panose="02040503050406030204" pitchFamily="18" charset="0"/>
                            </a:rPr>
                            <m:t>𝑦</m:t>
                          </m:r>
                          <m:r>
                            <a:rPr lang="en-CA" sz="1800" b="0" i="1" smtClean="0">
                              <a:latin typeface="Cambria Math" charset="0"/>
                            </a:rPr>
                            <m:t>&lt;</m:t>
                          </m:r>
                          <m:r>
                            <a:rPr lang="en-CA" sz="1800" b="0" i="1" smtClean="0">
                              <a:latin typeface="Cambria Math" charset="0"/>
                            </a:rPr>
                            <m:t>𝑏</m:t>
                          </m:r>
                        </m:e>
                      </m:d>
                      <m:r>
                        <a:rPr lang="en-CA" sz="1800" i="1">
                          <a:latin typeface="Cambria Math" charset="0"/>
                          <a:ea typeface="Cambria Math" charset="0"/>
                          <a:cs typeface="Cambria Math" charset="0"/>
                        </a:rPr>
                        <m:t>≈</m:t>
                      </m:r>
                      <m:f>
                        <m:fPr>
                          <m:ctrlPr>
                            <a:rPr lang="mr-IN" altLang="zh-CN" sz="1800" i="1" smtClean="0">
                              <a:latin typeface="Cambria Math" panose="02040503050406030204" pitchFamily="18" charset="0"/>
                              <a:ea typeface="Cambria Math" charset="0"/>
                              <a:cs typeface="Cambria Math" charset="0"/>
                            </a:rPr>
                          </m:ctrlPr>
                        </m:fPr>
                        <m:num>
                          <m:r>
                            <a:rPr lang="en-CA" altLang="zh-CN" sz="1800" b="0" i="1" smtClean="0">
                              <a:latin typeface="Cambria Math" charset="0"/>
                              <a:ea typeface="Cambria Math" charset="0"/>
                              <a:cs typeface="Cambria Math" charset="0"/>
                            </a:rPr>
                            <m:t>𝑁</m:t>
                          </m:r>
                        </m:num>
                        <m:den>
                          <m:r>
                            <a:rPr lang="en-US" altLang="zh-CN" sz="1800" b="0" i="1" smtClean="0">
                              <a:latin typeface="Cambria Math" panose="02040503050406030204" pitchFamily="18" charset="0"/>
                              <a:ea typeface="Cambria Math" charset="0"/>
                              <a:cs typeface="Cambria Math" charset="0"/>
                            </a:rPr>
                            <m:t>𝑀</m:t>
                          </m:r>
                        </m:den>
                      </m:f>
                      <m:r>
                        <a:rPr lang="en-CA" altLang="zh-CN" sz="1800" b="0" i="1" smtClean="0">
                          <a:latin typeface="Cambria Math" charset="0"/>
                          <a:ea typeface="Cambria Math" charset="0"/>
                          <a:cs typeface="Cambria Math" charset="0"/>
                        </a:rPr>
                        <m:t>.</m:t>
                      </m:r>
                    </m:oMath>
                  </m:oMathPara>
                </a14:m>
                <a:endParaRPr lang="en-CA" sz="1800" dirty="0" smtClean="0"/>
              </a:p>
              <a:p>
                <a:pPr marL="809625" lvl="0" indent="-400050" algn="just" fontAlgn="auto">
                  <a:spcBef>
                    <a:spcPts val="0"/>
                  </a:spcBef>
                  <a:spcAft>
                    <a:spcPts val="0"/>
                  </a:spcAft>
                  <a:buFont typeface="+mj-lt"/>
                  <a:buAutoNum type="romanUcPeriod" startAt="2"/>
                </a:pPr>
                <a:endParaRPr lang="en-CA" sz="1800" dirty="0" smtClean="0"/>
              </a:p>
              <a:p>
                <a:pPr marL="809625" lvl="0" indent="-400050" algn="just" fontAlgn="auto">
                  <a:spcBef>
                    <a:spcPts val="0"/>
                  </a:spcBef>
                  <a:spcAft>
                    <a:spcPts val="0"/>
                  </a:spcAft>
                  <a:buFont typeface="+mj-lt"/>
                  <a:buAutoNum type="romanUcPeriod" startAt="2"/>
                </a:pPr>
                <a:r>
                  <a:rPr lang="en-CA" sz="1800" dirty="0" smtClean="0"/>
                  <a:t>To get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charset="0"/>
                            <a:ea typeface="Cambria Math" charset="0"/>
                            <a:cs typeface="Cambria Math" charset="0"/>
                          </a:rPr>
                          <m:t>𝜎</m:t>
                        </m:r>
                      </m:e>
                      <m:sub>
                        <m:r>
                          <a:rPr lang="en-CA" altLang="zh-CN" sz="1800" b="0" i="1" smtClean="0">
                            <a:latin typeface="Cambria Math" charset="0"/>
                          </a:rPr>
                          <m:t>𝑌</m:t>
                        </m:r>
                      </m:sub>
                    </m:sSub>
                    <m:r>
                      <a:rPr lang="en-CA" altLang="zh-CN" sz="1800" b="0" i="0" smtClean="0">
                        <a:latin typeface="Cambria Math" charset="0"/>
                      </a:rPr>
                      <m:t>,</m:t>
                    </m:r>
                  </m:oMath>
                </a14:m>
                <a:r>
                  <a:rPr lang="en-CA" sz="1800" dirty="0" smtClean="0"/>
                  <a:t> compute the sample mean </a:t>
                </a:r>
                <a14:m>
                  <m:oMath xmlns:m="http://schemas.openxmlformats.org/officeDocument/2006/math">
                    <m:acc>
                      <m:accPr>
                        <m:chr m:val="̅"/>
                        <m:ctrlPr>
                          <a:rPr lang="en-CA" altLang="zh-CN" sz="1800" i="1" smtClean="0">
                            <a:latin typeface="Cambria Math" panose="02040503050406030204" pitchFamily="18" charset="0"/>
                          </a:rPr>
                        </m:ctrlPr>
                      </m:accPr>
                      <m:e>
                        <m:r>
                          <a:rPr lang="en-US" altLang="zh-CN" sz="1800" b="0" i="1" smtClean="0">
                            <a:latin typeface="Cambria Math" panose="02040503050406030204" pitchFamily="18" charset="0"/>
                          </a:rPr>
                          <m:t>𝑦</m:t>
                        </m:r>
                      </m:e>
                    </m:acc>
                    <m:r>
                      <a:rPr lang="en-CA" altLang="zh-CN" sz="1800" b="0" i="1" smtClean="0">
                        <a:latin typeface="Cambria Math" charset="0"/>
                      </a:rPr>
                      <m:t>=</m:t>
                    </m:r>
                    <m:f>
                      <m:fPr>
                        <m:ctrlPr>
                          <a:rPr lang="mr-IN" altLang="zh-CN" sz="1800" b="0" i="1" smtClean="0">
                            <a:latin typeface="Cambria Math" panose="02040503050406030204" pitchFamily="18" charset="0"/>
                          </a:rPr>
                        </m:ctrlPr>
                      </m:fPr>
                      <m:num>
                        <m:r>
                          <a:rPr lang="en-CA" altLang="zh-CN" sz="1800" b="0" i="1" smtClean="0">
                            <a:latin typeface="Cambria Math" charset="0"/>
                          </a:rPr>
                          <m:t>1</m:t>
                        </m:r>
                      </m:num>
                      <m:den>
                        <m:r>
                          <a:rPr lang="en-US" altLang="zh-CN" sz="1800" b="0" i="1" smtClean="0">
                            <a:latin typeface="Cambria Math" panose="02040503050406030204" pitchFamily="18" charset="0"/>
                          </a:rPr>
                          <m:t>𝑀</m:t>
                        </m:r>
                      </m:den>
                    </m:f>
                    <m:nary>
                      <m:naryPr>
                        <m:chr m:val="∑"/>
                        <m:limLoc m:val="subSup"/>
                        <m:ctrlPr>
                          <a:rPr lang="is-I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CA" altLang="zh-CN" sz="1800" b="0" i="1" smtClean="0">
                            <a:latin typeface="Cambria Math" charset="0"/>
                          </a:rPr>
                          <m:t>=1</m:t>
                        </m:r>
                      </m:sub>
                      <m:sup>
                        <m:r>
                          <a:rPr lang="en-US" altLang="zh-CN" sz="1800" b="0" i="1" smtClean="0">
                            <a:latin typeface="Cambria Math" panose="02040503050406030204" pitchFamily="18" charset="0"/>
                          </a:rPr>
                          <m:t>𝑀</m:t>
                        </m:r>
                      </m:sup>
                      <m:e>
                        <m:sSup>
                          <m:sSupPr>
                            <m:ctrlPr>
                              <a:rPr lang="is-IS" altLang="zh-CN" sz="1800" b="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CA" altLang="zh-CN" sz="1800" b="0" i="1" smtClean="0">
                                <a:latin typeface="Cambria Math" charset="0"/>
                              </a:rPr>
                              <m:t>(</m:t>
                            </m:r>
                            <m:r>
                              <a:rPr lang="en-US" altLang="zh-CN" sz="1800" b="0" i="1" smtClean="0">
                                <a:latin typeface="Cambria Math" panose="02040503050406030204" pitchFamily="18" charset="0"/>
                              </a:rPr>
                              <m:t>𝑖</m:t>
                            </m:r>
                            <m:r>
                              <a:rPr lang="en-CA" altLang="zh-CN" sz="1800" b="0" i="1" smtClean="0">
                                <a:latin typeface="Cambria Math" charset="0"/>
                              </a:rPr>
                              <m:t>)</m:t>
                            </m:r>
                          </m:sup>
                        </m:sSup>
                      </m:e>
                    </m:nary>
                  </m:oMath>
                </a14:m>
                <a:endParaRPr lang="en-CA" sz="1800" dirty="0" smtClean="0"/>
              </a:p>
              <a:p>
                <a:pPr marL="409575" lvl="0" indent="0" algn="just" fontAlgn="auto">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charset="0"/>
                              <a:ea typeface="Cambria Math" charset="0"/>
                              <a:cs typeface="Cambria Math" charset="0"/>
                            </a:rPr>
                            <m:t>𝜎</m:t>
                          </m:r>
                        </m:e>
                        <m:sub>
                          <m:r>
                            <a:rPr lang="en-CA" altLang="zh-CN" sz="1800" b="0" i="1" smtClean="0">
                              <a:latin typeface="Cambria Math" charset="0"/>
                            </a:rPr>
                            <m:t>𝑌</m:t>
                          </m:r>
                        </m:sub>
                      </m:sSub>
                      <m:r>
                        <a:rPr lang="en-US" altLang="zh-CN" sz="1800" i="1" smtClean="0">
                          <a:latin typeface="Cambria Math" charset="0"/>
                          <a:ea typeface="Cambria Math" charset="0"/>
                          <a:cs typeface="Cambria Math" charset="0"/>
                        </a:rPr>
                        <m:t>≈</m:t>
                      </m:r>
                      <m:rad>
                        <m:radPr>
                          <m:degHide m:val="on"/>
                          <m:ctrlPr>
                            <a:rPr lang="en-US" altLang="zh-CN" sz="1800" i="1" smtClean="0">
                              <a:latin typeface="Cambria Math" panose="02040503050406030204" pitchFamily="18" charset="0"/>
                              <a:ea typeface="Cambria Math" charset="0"/>
                              <a:cs typeface="Cambria Math" charset="0"/>
                            </a:rPr>
                          </m:ctrlPr>
                        </m:radPr>
                        <m:deg/>
                        <m:e>
                          <m:f>
                            <m:fPr>
                              <m:ctrlPr>
                                <a:rPr lang="mr-IN" altLang="zh-CN" sz="1800" i="1" smtClean="0">
                                  <a:latin typeface="Cambria Math" panose="02040503050406030204" pitchFamily="18" charset="0"/>
                                  <a:ea typeface="Cambria Math" charset="0"/>
                                  <a:cs typeface="Cambria Math" charset="0"/>
                                </a:rPr>
                              </m:ctrlPr>
                            </m:fPr>
                            <m:num>
                              <m:r>
                                <a:rPr lang="en-CA" altLang="zh-CN" sz="1800" b="0" i="1" smtClean="0">
                                  <a:latin typeface="Cambria Math" charset="0"/>
                                  <a:ea typeface="Cambria Math" charset="0"/>
                                  <a:cs typeface="Cambria Math" charset="0"/>
                                </a:rPr>
                                <m:t>1</m:t>
                              </m:r>
                            </m:num>
                            <m:den>
                              <m:r>
                                <a:rPr lang="en-US" altLang="zh-CN" sz="1800" b="0" i="1" smtClean="0">
                                  <a:latin typeface="Cambria Math" panose="02040503050406030204" pitchFamily="18" charset="0"/>
                                  <a:ea typeface="Cambria Math" charset="0"/>
                                  <a:cs typeface="Cambria Math" charset="0"/>
                                </a:rPr>
                                <m:t>𝑀</m:t>
                              </m:r>
                              <m:r>
                                <a:rPr lang="en-CA" altLang="zh-CN" sz="1800" b="0" i="1" smtClean="0">
                                  <a:latin typeface="Cambria Math" charset="0"/>
                                  <a:ea typeface="Cambria Math" charset="0"/>
                                  <a:cs typeface="Cambria Math" charset="0"/>
                                </a:rPr>
                                <m:t>−1</m:t>
                              </m:r>
                            </m:den>
                          </m:f>
                          <m:nary>
                            <m:naryPr>
                              <m:chr m:val="∑"/>
                              <m:ctrlPr>
                                <a:rPr lang="is-IS" altLang="zh-CN" sz="1800" i="1" smtClean="0">
                                  <a:latin typeface="Cambria Math" panose="02040503050406030204" pitchFamily="18" charset="0"/>
                                  <a:ea typeface="Cambria Math" charset="0"/>
                                  <a:cs typeface="Cambria Math" charset="0"/>
                                </a:rPr>
                              </m:ctrlPr>
                            </m:naryPr>
                            <m:sub>
                              <m:r>
                                <a:rPr lang="en-US" altLang="zh-CN" sz="1800" b="0" i="1" smtClean="0">
                                  <a:latin typeface="Cambria Math" panose="02040503050406030204" pitchFamily="18" charset="0"/>
                                  <a:ea typeface="Cambria Math" charset="0"/>
                                  <a:cs typeface="Cambria Math" charset="0"/>
                                </a:rPr>
                                <m:t>𝑖</m:t>
                              </m:r>
                              <m:r>
                                <a:rPr lang="en-CA" altLang="zh-CN" sz="1800" b="0" i="1" smtClean="0">
                                  <a:latin typeface="Cambria Math" charset="0"/>
                                  <a:ea typeface="Cambria Math" charset="0"/>
                                  <a:cs typeface="Cambria Math" charset="0"/>
                                </a:rPr>
                                <m:t>=1</m:t>
                              </m:r>
                            </m:sub>
                            <m:sup>
                              <m:r>
                                <a:rPr lang="en-US" altLang="zh-CN" sz="1800" b="0" i="1" smtClean="0">
                                  <a:latin typeface="Cambria Math" panose="02040503050406030204" pitchFamily="18" charset="0"/>
                                  <a:ea typeface="Cambria Math" charset="0"/>
                                  <a:cs typeface="Cambria Math" charset="0"/>
                                </a:rPr>
                                <m:t>𝑀</m:t>
                              </m:r>
                            </m:sup>
                            <m:e>
                              <m:sSup>
                                <m:sSupPr>
                                  <m:ctrlPr>
                                    <a:rPr lang="is-IS" altLang="zh-CN" sz="1800" i="1" smtClean="0">
                                      <a:latin typeface="Cambria Math" panose="02040503050406030204" pitchFamily="18" charset="0"/>
                                      <a:ea typeface="Cambria Math" charset="0"/>
                                      <a:cs typeface="Cambria Math" charset="0"/>
                                    </a:rPr>
                                  </m:ctrlPr>
                                </m:sSupPr>
                                <m:e>
                                  <m:d>
                                    <m:dPr>
                                      <m:ctrlPr>
                                        <a:rPr lang="mr-IN" altLang="zh-CN" sz="1800" i="1" smtClean="0">
                                          <a:latin typeface="Cambria Math" panose="02040503050406030204" pitchFamily="18" charset="0"/>
                                          <a:ea typeface="Cambria Math" charset="0"/>
                                          <a:cs typeface="Cambria Math" charset="0"/>
                                        </a:rPr>
                                      </m:ctrlPr>
                                    </m:dPr>
                                    <m:e>
                                      <m:sSup>
                                        <m:sSupPr>
                                          <m:ctrlPr>
                                            <a:rPr lang="mr-IN" altLang="zh-CN" sz="1800" i="1" smtClean="0">
                                              <a:latin typeface="Cambria Math" panose="02040503050406030204" pitchFamily="18" charset="0"/>
                                              <a:ea typeface="Cambria Math" charset="0"/>
                                              <a:cs typeface="Cambria Math" charset="0"/>
                                            </a:rPr>
                                          </m:ctrlPr>
                                        </m:sSupPr>
                                        <m:e>
                                          <m:r>
                                            <a:rPr lang="en-US" altLang="zh-CN" sz="1800" b="0" i="1" smtClean="0">
                                              <a:latin typeface="Cambria Math" panose="02040503050406030204" pitchFamily="18" charset="0"/>
                                              <a:ea typeface="Cambria Math" charset="0"/>
                                              <a:cs typeface="Cambria Math" charset="0"/>
                                            </a:rPr>
                                            <m:t>𝑦</m:t>
                                          </m:r>
                                        </m:e>
                                        <m:sup>
                                          <m:r>
                                            <a:rPr lang="en-CA" altLang="zh-CN" sz="1800" b="0" i="1" smtClean="0">
                                              <a:latin typeface="Cambria Math" charset="0"/>
                                              <a:ea typeface="Cambria Math" charset="0"/>
                                              <a:cs typeface="Cambria Math" charset="0"/>
                                            </a:rPr>
                                            <m:t>(</m:t>
                                          </m:r>
                                          <m:r>
                                            <a:rPr lang="en-US" altLang="zh-CN" sz="1800" b="0" i="1" smtClean="0">
                                              <a:latin typeface="Cambria Math" panose="02040503050406030204" pitchFamily="18" charset="0"/>
                                              <a:ea typeface="Cambria Math" charset="0"/>
                                              <a:cs typeface="Cambria Math" charset="0"/>
                                            </a:rPr>
                                            <m:t>𝑖</m:t>
                                          </m:r>
                                          <m:r>
                                            <a:rPr lang="en-CA" altLang="zh-CN" sz="1800" b="0" i="1" smtClean="0">
                                              <a:latin typeface="Cambria Math" charset="0"/>
                                              <a:ea typeface="Cambria Math" charset="0"/>
                                              <a:cs typeface="Cambria Math" charset="0"/>
                                            </a:rPr>
                                            <m:t>)</m:t>
                                          </m:r>
                                        </m:sup>
                                      </m:sSup>
                                      <m:r>
                                        <a:rPr lang="en-CA" altLang="zh-CN" sz="1800" b="0" i="1" smtClean="0">
                                          <a:latin typeface="Cambria Math" charset="0"/>
                                          <a:ea typeface="Cambria Math" charset="0"/>
                                          <a:cs typeface="Cambria Math" charset="0"/>
                                        </a:rPr>
                                        <m:t>−</m:t>
                                      </m:r>
                                      <m:acc>
                                        <m:accPr>
                                          <m:chr m:val="̅"/>
                                          <m:ctrlPr>
                                            <a:rPr lang="en-CA" altLang="zh-CN" sz="1800" b="0" i="1" smtClean="0">
                                              <a:latin typeface="Cambria Math" panose="02040503050406030204" pitchFamily="18" charset="0"/>
                                              <a:ea typeface="Cambria Math" charset="0"/>
                                              <a:cs typeface="Cambria Math" charset="0"/>
                                            </a:rPr>
                                          </m:ctrlPr>
                                        </m:accPr>
                                        <m:e>
                                          <m:r>
                                            <a:rPr lang="en-US" altLang="zh-CN" sz="1800" b="0" i="1" smtClean="0">
                                              <a:latin typeface="Cambria Math" panose="02040503050406030204" pitchFamily="18" charset="0"/>
                                              <a:ea typeface="Cambria Math" charset="0"/>
                                              <a:cs typeface="Cambria Math" charset="0"/>
                                            </a:rPr>
                                            <m:t>𝑦</m:t>
                                          </m:r>
                                        </m:e>
                                      </m:acc>
                                    </m:e>
                                  </m:d>
                                </m:e>
                                <m:sup>
                                  <m:r>
                                    <a:rPr lang="en-CA" altLang="zh-CN" sz="1800" b="0" i="1" smtClean="0">
                                      <a:latin typeface="Cambria Math" charset="0"/>
                                      <a:ea typeface="Cambria Math" charset="0"/>
                                      <a:cs typeface="Cambria Math" charset="0"/>
                                    </a:rPr>
                                    <m:t>2</m:t>
                                  </m:r>
                                </m:sup>
                              </m:sSup>
                            </m:e>
                          </m:nary>
                        </m:e>
                      </m:rad>
                    </m:oMath>
                  </m:oMathPara>
                </a14:m>
                <a:endParaRPr lang="en-CA" sz="1800" dirty="0" smtClean="0"/>
              </a:p>
              <a:p>
                <a:pPr marL="809625" lvl="0" indent="-400050" algn="just" fontAlgn="auto">
                  <a:spcBef>
                    <a:spcPts val="0"/>
                  </a:spcBef>
                  <a:spcAft>
                    <a:spcPts val="0"/>
                  </a:spcAft>
                  <a:buFont typeface="+mj-lt"/>
                  <a:buAutoNum type="romanUcPeriod" startAt="3"/>
                </a:pPr>
                <a:endParaRPr lang="en-CA" sz="1800" dirty="0" smtClean="0"/>
              </a:p>
              <a:p>
                <a:pPr marL="809625" lvl="0" indent="-400050" algn="just" fontAlgn="auto">
                  <a:spcBef>
                    <a:spcPts val="0"/>
                  </a:spcBef>
                  <a:spcAft>
                    <a:spcPts val="0"/>
                  </a:spcAft>
                  <a:buFont typeface="+mj-lt"/>
                  <a:buAutoNum type="romanUcPeriod" startAt="3"/>
                </a:pPr>
                <a:r>
                  <a:rPr lang="en-CA" sz="1800" dirty="0" smtClean="0"/>
                  <a:t>Get the </a:t>
                </a:r>
                <a14:m>
                  <m:oMath xmlns:m="http://schemas.openxmlformats.org/officeDocument/2006/math">
                    <m:r>
                      <a:rPr lang="en-CA" sz="1800" b="0" i="1" smtClean="0">
                        <a:latin typeface="Cambria Math" charset="0"/>
                      </a:rPr>
                      <m:t>𝑞</m:t>
                    </m:r>
                  </m:oMath>
                </a14:m>
                <a:r>
                  <a:rPr lang="en-CA" sz="1800" baseline="30000" dirty="0" err="1" smtClean="0"/>
                  <a:t>th</a:t>
                </a:r>
                <a:r>
                  <a:rPr lang="en-CA" sz="1800" dirty="0" smtClean="0"/>
                  <a:t> quantile of the empirical distribution of </a:t>
                </a:r>
                <a14:m>
                  <m:oMath xmlns:m="http://schemas.openxmlformats.org/officeDocument/2006/math">
                    <m:r>
                      <a:rPr lang="en-CA" sz="1800" b="0" i="1" smtClean="0">
                        <a:latin typeface="Cambria Math" charset="0"/>
                      </a:rPr>
                      <m:t>𝑌</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4016" y="1628800"/>
                <a:ext cx="8276456" cy="4392488"/>
              </a:xfrm>
              <a:blipFill rotWithShape="0">
                <a:blip r:embed="rId3"/>
                <a:stretch>
                  <a:fillRect t="-416"/>
                </a:stretch>
              </a:blipFill>
            </p:spPr>
            <p:txBody>
              <a:bodyPr/>
              <a:lstStyle/>
              <a:p>
                <a:r>
                  <a:rPr lang="en-CA">
                    <a:noFill/>
                  </a:rPr>
                  <a:t> </a:t>
                </a:r>
              </a:p>
            </p:txBody>
          </p:sp>
        </mc:Fallback>
      </mc:AlternateContent>
    </p:spTree>
    <p:extLst>
      <p:ext uri="{BB962C8B-B14F-4D97-AF65-F5344CB8AC3E}">
        <p14:creationId xmlns:p14="http://schemas.microsoft.com/office/powerpoint/2010/main" val="278667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C’: Sensitivity analysis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524000"/>
                <a:ext cx="8278688" cy="3886200"/>
              </a:xfrm>
            </p:spPr>
            <p:txBody>
              <a:bodyPr/>
              <a:lstStyle/>
              <a:p>
                <a:r>
                  <a:rPr lang="en-US" sz="1800" dirty="0" smtClean="0"/>
                  <a:t>Local sensitivity: </a:t>
                </a:r>
                <a:r>
                  <a:rPr lang="en-CA" sz="1800" dirty="0"/>
                  <a:t>effect of </a:t>
                </a:r>
                <a14:m>
                  <m:oMath xmlns:m="http://schemas.openxmlformats.org/officeDocument/2006/math">
                    <m:r>
                      <a:rPr lang="en-CA" sz="1800" i="1" dirty="0">
                        <a:latin typeface="Cambria Math" panose="02040503050406030204" pitchFamily="18" charset="0"/>
                      </a:rPr>
                      <m:t>𝑥</m:t>
                    </m:r>
                    <m:r>
                      <a:rPr lang="en-CA" sz="1800" i="1" baseline="-25000" dirty="0">
                        <a:latin typeface="Cambria Math" panose="02040503050406030204" pitchFamily="18" charset="0"/>
                      </a:rPr>
                      <m:t>𝑖</m:t>
                    </m:r>
                  </m:oMath>
                </a14:m>
                <a:r>
                  <a:rPr lang="en-CA" sz="1800" dirty="0"/>
                  <a:t> to the output while all other input factors </a:t>
                </a:r>
                <a14:m>
                  <m:oMath xmlns:m="http://schemas.openxmlformats.org/officeDocument/2006/math">
                    <m:r>
                      <a:rPr lang="en-CA" sz="1800" i="1" dirty="0">
                        <a:latin typeface="Cambria Math" panose="02040503050406030204" pitchFamily="18" charset="0"/>
                      </a:rPr>
                      <m:t>𝑥</m:t>
                    </m:r>
                    <m:r>
                      <a:rPr lang="en-US" sz="1800" i="1" baseline="-25000" dirty="0">
                        <a:latin typeface="Cambria Math" panose="02040503050406030204" pitchFamily="18" charset="0"/>
                      </a:rPr>
                      <m:t>𝑗</m:t>
                    </m:r>
                    <m:r>
                      <a:rPr lang="en-CA" sz="1800" i="1" baseline="-25000" dirty="0">
                        <a:latin typeface="Cambria Math" panose="02040503050406030204" pitchFamily="18" charset="0"/>
                      </a:rPr>
                      <m:t> </m:t>
                    </m:r>
                  </m:oMath>
                </a14:m>
                <a:r>
                  <a:rPr lang="en-CA" sz="1800" dirty="0"/>
                  <a:t>, </a:t>
                </a:r>
                <a:r>
                  <a:rPr lang="en-CA" sz="1800" i="1" dirty="0" err="1"/>
                  <a:t>j≠i</a:t>
                </a:r>
                <a:r>
                  <a:rPr lang="en-CA" sz="1800" dirty="0"/>
                  <a:t>, </a:t>
                </a:r>
                <a:r>
                  <a:rPr lang="en-CA" sz="1800" dirty="0" smtClean="0"/>
                  <a:t>are kept at the nominal values</a:t>
                </a:r>
                <a:endParaRPr lang="en-US" sz="1800" dirty="0"/>
              </a:p>
              <a:p>
                <a:pPr lvl="1"/>
                <a:r>
                  <a:rPr lang="en-CA" sz="1800" dirty="0" smtClean="0"/>
                  <a:t>Compute partial </a:t>
                </a:r>
                <a:r>
                  <a:rPr lang="en-CA" sz="1800" dirty="0"/>
                  <a:t>derivatives of the output functions with respect to the input </a:t>
                </a:r>
                <a:r>
                  <a:rPr lang="en-CA" sz="1800" dirty="0" smtClean="0"/>
                  <a:t>parameters. </a:t>
                </a:r>
                <a:r>
                  <a:rPr lang="en-US" sz="1800" i="1" dirty="0" err="1" smtClean="0"/>
                  <a:t>df</a:t>
                </a:r>
                <a:r>
                  <a:rPr lang="en-US" sz="1800" i="1" dirty="0" smtClean="0"/>
                  <a:t>(x</a:t>
                </a:r>
                <a:r>
                  <a:rPr lang="en-US" sz="1800" i="1" baseline="-25000" dirty="0" smtClean="0"/>
                  <a:t>i</a:t>
                </a:r>
                <a:r>
                  <a:rPr lang="en-US" sz="1800" i="1" dirty="0" smtClean="0"/>
                  <a:t>)/dx</a:t>
                </a:r>
                <a:r>
                  <a:rPr lang="en-US" sz="1800" i="1" baseline="-25000" dirty="0" smtClean="0"/>
                  <a:t>i</a:t>
                </a:r>
                <a:endParaRPr lang="en-US" sz="1800" i="1" baseline="-25000" dirty="0"/>
              </a:p>
              <a:p>
                <a:pPr lvl="1"/>
                <a:r>
                  <a:rPr lang="en-CA" sz="1800" dirty="0" smtClean="0"/>
                  <a:t>Vary </a:t>
                </a:r>
                <a:r>
                  <a:rPr lang="en-CA" sz="1800" dirty="0"/>
                  <a:t>the input factors in a small interval around the nominal value</a:t>
                </a:r>
                <a:r>
                  <a:rPr lang="en-CA" sz="1800" dirty="0" smtClean="0"/>
                  <a:t>.</a:t>
                </a:r>
                <a:r>
                  <a:rPr lang="en-US" sz="1800" i="1" dirty="0" smtClean="0"/>
                  <a:t> </a:t>
                </a:r>
              </a:p>
              <a:p>
                <a:pPr marL="457200" lvl="1" indent="0">
                  <a:buNone/>
                </a:pPr>
                <a:endParaRPr lang="en-US" sz="1800" i="1" dirty="0"/>
              </a:p>
              <a:p>
                <a:pPr marL="800100" lvl="1"/>
                <a:r>
                  <a:rPr lang="en-CA" sz="1800" dirty="0"/>
                  <a:t>When the model is nonlinear and various input parameters are affected by uncertainties of different order of magnitude, local sensitivity analysis should not be used. </a:t>
                </a:r>
                <a:endParaRPr lang="en-US" sz="1800" i="1" dirty="0" smtClean="0"/>
              </a:p>
              <a:p>
                <a:r>
                  <a:rPr lang="en-US" sz="1800" dirty="0" smtClean="0"/>
                  <a:t>Global sensitivity: </a:t>
                </a:r>
                <a:r>
                  <a:rPr lang="en-CA" sz="1800" dirty="0"/>
                  <a:t>effect of </a:t>
                </a:r>
                <a14:m>
                  <m:oMath xmlns:m="http://schemas.openxmlformats.org/officeDocument/2006/math">
                    <m:r>
                      <a:rPr lang="en-CA" sz="1800" i="1" dirty="0" smtClean="0">
                        <a:latin typeface="Cambria Math" panose="02040503050406030204" pitchFamily="18" charset="0"/>
                      </a:rPr>
                      <m:t>𝑥</m:t>
                    </m:r>
                    <m:r>
                      <a:rPr lang="en-CA" sz="1800" i="1" baseline="-25000" dirty="0" smtClean="0">
                        <a:latin typeface="Cambria Math" panose="02040503050406030204" pitchFamily="18" charset="0"/>
                      </a:rPr>
                      <m:t>𝑖</m:t>
                    </m:r>
                  </m:oMath>
                </a14:m>
                <a:r>
                  <a:rPr lang="en-CA" sz="1800" dirty="0" smtClean="0"/>
                  <a:t> to the output while </a:t>
                </a:r>
                <a:r>
                  <a:rPr lang="en-CA" sz="1800" dirty="0"/>
                  <a:t>all other input factors </a:t>
                </a:r>
                <a14:m>
                  <m:oMath xmlns:m="http://schemas.openxmlformats.org/officeDocument/2006/math">
                    <m:r>
                      <a:rPr lang="en-CA" sz="1800" i="1" dirty="0">
                        <a:latin typeface="Cambria Math" panose="02040503050406030204" pitchFamily="18" charset="0"/>
                      </a:rPr>
                      <m:t>𝑥</m:t>
                    </m:r>
                    <m:r>
                      <a:rPr lang="en-US" sz="1800" b="0" i="1" baseline="-25000" dirty="0" smtClean="0">
                        <a:latin typeface="Cambria Math" panose="02040503050406030204" pitchFamily="18" charset="0"/>
                      </a:rPr>
                      <m:t>𝑗</m:t>
                    </m:r>
                    <m:r>
                      <a:rPr lang="en-CA" sz="1800" i="1" baseline="-25000" dirty="0">
                        <a:latin typeface="Cambria Math" panose="02040503050406030204" pitchFamily="18" charset="0"/>
                      </a:rPr>
                      <m:t> </m:t>
                    </m:r>
                  </m:oMath>
                </a14:m>
                <a:r>
                  <a:rPr lang="en-CA" sz="1800" dirty="0" smtClean="0"/>
                  <a:t>, </a:t>
                </a:r>
                <a:r>
                  <a:rPr lang="en-CA" sz="1800" i="1" dirty="0" err="1" smtClean="0"/>
                  <a:t>j≠i</a:t>
                </a:r>
                <a:r>
                  <a:rPr lang="en-CA" sz="1800" dirty="0"/>
                  <a:t>, are varied as well</a:t>
                </a:r>
                <a:endParaRPr lang="en-US" sz="1800" dirty="0" smtClean="0"/>
              </a:p>
              <a:p>
                <a:pPr lvl="1"/>
                <a:r>
                  <a:rPr lang="en-US" sz="1800" dirty="0" smtClean="0"/>
                  <a:t>Parameter space exploration with Monte Carlo simulations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524000"/>
                <a:ext cx="8278688" cy="3886200"/>
              </a:xfrm>
              <a:blipFill rotWithShape="0">
                <a:blip r:embed="rId3"/>
                <a:stretch>
                  <a:fillRect l="-663" t="-784" r="-810" b="-5016"/>
                </a:stretch>
              </a:blipFill>
            </p:spPr>
            <p:txBody>
              <a:bodyPr/>
              <a:lstStyle/>
              <a:p>
                <a:r>
                  <a:rPr lang="en-CA">
                    <a:noFill/>
                  </a:rPr>
                  <a:t> </a:t>
                </a:r>
              </a:p>
            </p:txBody>
          </p:sp>
        </mc:Fallback>
      </mc:AlternateContent>
    </p:spTree>
    <p:extLst>
      <p:ext uri="{BB962C8B-B14F-4D97-AF65-F5344CB8AC3E}">
        <p14:creationId xmlns:p14="http://schemas.microsoft.com/office/powerpoint/2010/main" val="1333707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C’: Sensitivity analysis</a:t>
            </a:r>
            <a:endParaRPr lang="en-CA" dirty="0"/>
          </a:p>
        </p:txBody>
      </p:sp>
      <p:sp>
        <p:nvSpPr>
          <p:cNvPr id="3" name="Content Placeholder 2"/>
          <p:cNvSpPr>
            <a:spLocks noGrp="1"/>
          </p:cNvSpPr>
          <p:nvPr>
            <p:ph idx="1"/>
          </p:nvPr>
        </p:nvSpPr>
        <p:spPr>
          <a:xfrm>
            <a:off x="467544" y="1308435"/>
            <a:ext cx="8064896" cy="3886200"/>
          </a:xfrm>
        </p:spPr>
        <p:txBody>
          <a:bodyPr/>
          <a:lstStyle/>
          <a:p>
            <a:endParaRPr lang="en-US" dirty="0" smtClean="0"/>
          </a:p>
          <a:p>
            <a:r>
              <a:rPr lang="en-CA" dirty="0"/>
              <a:t>Sensitivity analysis investigates the </a:t>
            </a:r>
            <a:r>
              <a:rPr lang="en-CA" dirty="0" smtClean="0"/>
              <a:t>relationship between </a:t>
            </a:r>
            <a:r>
              <a:rPr lang="en-CA" dirty="0"/>
              <a:t>inputs and outputs of a model </a:t>
            </a:r>
            <a:endParaRPr lang="en-CA" dirty="0" smtClean="0"/>
          </a:p>
          <a:p>
            <a:pPr lvl="1"/>
            <a:r>
              <a:rPr lang="en-CA" dirty="0" smtClean="0"/>
              <a:t>it </a:t>
            </a:r>
            <a:r>
              <a:rPr lang="en-CA" dirty="0"/>
              <a:t>makes possible to relate the variability of the outputs to the variability of the inputs. </a:t>
            </a:r>
            <a:endParaRPr lang="en-CA" dirty="0" smtClean="0"/>
          </a:p>
          <a:p>
            <a:r>
              <a:rPr lang="en-CA" dirty="0" smtClean="0"/>
              <a:t>Does </a:t>
            </a:r>
            <a:r>
              <a:rPr lang="en-CA" dirty="0"/>
              <a:t>not need input data and can be conducted on purely mathematical analysis </a:t>
            </a:r>
            <a:endParaRPr lang="en-CA" dirty="0" smtClean="0"/>
          </a:p>
          <a:p>
            <a:r>
              <a:rPr lang="en-CA" dirty="0" smtClean="0"/>
              <a:t>Identifies the m</a:t>
            </a:r>
            <a:r>
              <a:rPr lang="en-US" dirty="0" err="1" smtClean="0"/>
              <a:t>ost</a:t>
            </a:r>
            <a:r>
              <a:rPr lang="en-US" dirty="0" smtClean="0"/>
              <a:t> </a:t>
            </a:r>
            <a:r>
              <a:rPr lang="en-US" dirty="0"/>
              <a:t>important parameters in </a:t>
            </a:r>
            <a:r>
              <a:rPr lang="en-US" dirty="0" smtClean="0"/>
              <a:t>the model</a:t>
            </a:r>
            <a:endParaRPr lang="en-US" dirty="0"/>
          </a:p>
          <a:p>
            <a:r>
              <a:rPr lang="en-US" dirty="0" smtClean="0"/>
              <a:t>Helps reducing </a:t>
            </a:r>
            <a:r>
              <a:rPr lang="en-US" dirty="0"/>
              <a:t>the dimension of the model by fixing unimportant </a:t>
            </a:r>
            <a:r>
              <a:rPr lang="en-US" dirty="0" smtClean="0"/>
              <a:t>parameters</a:t>
            </a:r>
          </a:p>
          <a:p>
            <a:r>
              <a:rPr lang="en-CA" dirty="0" smtClean="0"/>
              <a:t>Focus: global </a:t>
            </a:r>
            <a:r>
              <a:rPr lang="en-CA" dirty="0"/>
              <a:t>variability of the model output, </a:t>
            </a:r>
            <a:r>
              <a:rPr lang="en-CA" dirty="0" smtClean="0"/>
              <a:t>measured by </a:t>
            </a:r>
            <a:r>
              <a:rPr lang="en-CA" dirty="0"/>
              <a:t>its variance.</a:t>
            </a:r>
            <a:endParaRPr lang="en-US" dirty="0"/>
          </a:p>
          <a:p>
            <a:endParaRPr lang="en-CA" dirty="0"/>
          </a:p>
        </p:txBody>
      </p:sp>
    </p:spTree>
    <p:extLst>
      <p:ext uri="{BB962C8B-B14F-4D97-AF65-F5344CB8AC3E}">
        <p14:creationId xmlns:p14="http://schemas.microsoft.com/office/powerpoint/2010/main" val="2149861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GUM-base approach</a:t>
            </a:r>
            <a:br>
              <a:rPr lang="en-US" dirty="0" smtClean="0"/>
            </a:br>
            <a:r>
              <a:rPr lang="en-US" dirty="0" smtClean="0"/>
              <a:t>Types of uncertainty</a:t>
            </a:r>
            <a:endParaRPr lang="en-CA" dirty="0"/>
          </a:p>
        </p:txBody>
      </p:sp>
      <p:sp>
        <p:nvSpPr>
          <p:cNvPr id="3" name="Content Placeholder 2"/>
          <p:cNvSpPr>
            <a:spLocks noGrp="1"/>
          </p:cNvSpPr>
          <p:nvPr>
            <p:ph idx="1"/>
          </p:nvPr>
        </p:nvSpPr>
        <p:spPr>
          <a:xfrm>
            <a:off x="685800" y="1524000"/>
            <a:ext cx="7990656" cy="3886200"/>
          </a:xfrm>
        </p:spPr>
        <p:txBody>
          <a:bodyPr/>
          <a:lstStyle/>
          <a:p>
            <a:r>
              <a:rPr lang="en-US" altLang="en-US" dirty="0"/>
              <a:t>An </a:t>
            </a:r>
            <a:r>
              <a:rPr lang="en-US" altLang="en-US" u="sng" dirty="0"/>
              <a:t>error</a:t>
            </a:r>
            <a:r>
              <a:rPr lang="en-US" altLang="en-US" dirty="0"/>
              <a:t> </a:t>
            </a:r>
            <a:r>
              <a:rPr lang="en-US" altLang="en-US" dirty="0">
                <a:sym typeface="Symbol" panose="05050102010706020507" pitchFamily="18" charset="2"/>
              </a:rPr>
              <a:t> </a:t>
            </a:r>
            <a:r>
              <a:rPr lang="en-US" altLang="en-US" dirty="0" smtClean="0">
                <a:sym typeface="Symbol" panose="05050102010706020507" pitchFamily="18" charset="2"/>
              </a:rPr>
              <a:t>= </a:t>
            </a:r>
            <a:r>
              <a:rPr lang="en-CA" altLang="en-US" dirty="0" smtClean="0">
                <a:sym typeface="Symbol" panose="05050102010706020507" pitchFamily="18" charset="2"/>
              </a:rPr>
              <a:t>measured value– </a:t>
            </a:r>
            <a:r>
              <a:rPr lang="en-CA" altLang="en-US" dirty="0">
                <a:sym typeface="Symbol" panose="05050102010706020507" pitchFamily="18" charset="2"/>
              </a:rPr>
              <a:t>“true” value of density</a:t>
            </a:r>
          </a:p>
          <a:p>
            <a:r>
              <a:rPr lang="en-US" altLang="en-US" dirty="0" smtClean="0">
                <a:sym typeface="Symbol" panose="05050102010706020507" pitchFamily="18" charset="2"/>
              </a:rPr>
              <a:t>An </a:t>
            </a:r>
            <a:r>
              <a:rPr lang="en-US" altLang="en-US" u="sng" dirty="0">
                <a:sym typeface="Symbol" panose="05050102010706020507" pitchFamily="18" charset="2"/>
              </a:rPr>
              <a:t>uncertainty</a:t>
            </a:r>
            <a:r>
              <a:rPr lang="en-US" altLang="en-US" dirty="0">
                <a:sym typeface="Symbol" panose="05050102010706020507" pitchFamily="18" charset="2"/>
              </a:rPr>
              <a:t> u is an estimate of an interval u that should contain </a:t>
            </a:r>
            <a:r>
              <a:rPr lang="en-US" altLang="en-US" dirty="0" smtClean="0">
                <a:sym typeface="Symbol" panose="05050102010706020507" pitchFamily="18" charset="2"/>
              </a:rPr>
              <a:t>an error. </a:t>
            </a:r>
            <a:endParaRPr lang="en-US" altLang="en-US" dirty="0"/>
          </a:p>
          <a:p>
            <a:endParaRPr lang="en-US" altLang="en-US" sz="800" dirty="0"/>
          </a:p>
          <a:p>
            <a:pPr>
              <a:lnSpc>
                <a:spcPct val="90000"/>
              </a:lnSpc>
            </a:pPr>
            <a:r>
              <a:rPr lang="en-US" altLang="en-US" sz="1800" dirty="0"/>
              <a:t>GUM  </a:t>
            </a:r>
            <a:r>
              <a:rPr lang="en-US" altLang="en-US" sz="1800" u="sng" dirty="0"/>
              <a:t>categorization </a:t>
            </a:r>
            <a:r>
              <a:rPr lang="en-US" altLang="en-US" sz="1800" dirty="0" smtClean="0"/>
              <a:t>:</a:t>
            </a:r>
            <a:endParaRPr lang="en-US" altLang="en-US" sz="1800" dirty="0"/>
          </a:p>
          <a:p>
            <a:pPr lvl="1">
              <a:lnSpc>
                <a:spcPct val="90000"/>
              </a:lnSpc>
            </a:pPr>
            <a:r>
              <a:rPr lang="en-US" altLang="en-US" dirty="0"/>
              <a:t>Type </a:t>
            </a:r>
            <a:r>
              <a:rPr lang="en-US" altLang="en-US" dirty="0" smtClean="0"/>
              <a:t>A:</a:t>
            </a:r>
            <a:r>
              <a:rPr lang="en-US" altLang="en-US" dirty="0" smtClean="0">
                <a:sym typeface="Symbol" panose="05050102010706020507" pitchFamily="18" charset="2"/>
              </a:rPr>
              <a:t> </a:t>
            </a:r>
            <a:r>
              <a:rPr lang="en-US" altLang="en-US" dirty="0">
                <a:sym typeface="Symbol" panose="05050102010706020507" pitchFamily="18" charset="2"/>
              </a:rPr>
              <a:t>“method of evaluation of uncertainty by the statistical analysis of series of observations”</a:t>
            </a:r>
          </a:p>
          <a:p>
            <a:pPr lvl="1">
              <a:lnSpc>
                <a:spcPct val="90000"/>
              </a:lnSpc>
            </a:pPr>
            <a:r>
              <a:rPr lang="en-US" altLang="en-US" dirty="0">
                <a:sym typeface="Symbol" panose="05050102010706020507" pitchFamily="18" charset="2"/>
              </a:rPr>
              <a:t>Type </a:t>
            </a:r>
            <a:r>
              <a:rPr lang="en-US" altLang="en-US" dirty="0" smtClean="0">
                <a:sym typeface="Symbol" panose="05050102010706020507" pitchFamily="18" charset="2"/>
              </a:rPr>
              <a:t>B: </a:t>
            </a:r>
            <a:r>
              <a:rPr lang="en-US" altLang="en-US" dirty="0">
                <a:sym typeface="Symbol" panose="05050102010706020507" pitchFamily="18" charset="2"/>
              </a:rPr>
              <a:t>“method of evaluation of uncertainty by means other than the statistical analysis of series of observations”</a:t>
            </a:r>
          </a:p>
          <a:p>
            <a:endParaRPr lang="en-US" altLang="en-US" dirty="0"/>
          </a:p>
          <a:p>
            <a:endParaRPr lang="en-CA"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4221088"/>
            <a:ext cx="2937971"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03356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Expended Uncertainty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Uncertainty</a:t>
                </a:r>
              </a:p>
              <a:p>
                <a:pPr lvl="1"/>
                <a:r>
                  <a:rPr lang="en-US" dirty="0" smtClean="0"/>
                  <a:t>Systematic (bias) </a:t>
                </a:r>
                <a:r>
                  <a:rPr lang="en-US" i="1" dirty="0" err="1" smtClean="0"/>
                  <a:t>b</a:t>
                </a:r>
                <a:r>
                  <a:rPr lang="en-US" i="1" baseline="-25000" dirty="0" err="1" smtClean="0"/>
                  <a:t>x</a:t>
                </a:r>
                <a:endParaRPr lang="en-US" i="1" baseline="-25000" dirty="0" smtClean="0"/>
              </a:p>
              <a:p>
                <a:pPr lvl="1"/>
                <a:r>
                  <a:rPr lang="en-US" dirty="0" smtClean="0"/>
                  <a:t>Random (standard deviation): </a:t>
                </a:r>
                <a:r>
                  <a:rPr lang="en-US" i="1" dirty="0" err="1" smtClean="0"/>
                  <a:t>s</a:t>
                </a:r>
                <a:r>
                  <a:rPr lang="en-US" i="1" baseline="-25000" dirty="0" err="1" smtClean="0"/>
                  <a:t>x</a:t>
                </a:r>
                <a:endParaRPr lang="en-US" i="1" baseline="-25000" dirty="0" smtClean="0"/>
              </a:p>
              <a:p>
                <a:r>
                  <a:rPr lang="en-US" dirty="0" smtClean="0"/>
                  <a:t>Uncertainty can be defined as</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𝑏</m:t>
                        </m:r>
                      </m:e>
                      <m:sub>
                        <m:r>
                          <a:rPr lang="en-US" i="1">
                            <a:latin typeface="Cambria Math" panose="02040503050406030204" pitchFamily="18" charset="0"/>
                          </a:rPr>
                          <m:t>𝑥</m:t>
                        </m:r>
                      </m:sub>
                      <m:sup>
                        <m:r>
                          <a:rPr lang="en-US" i="1">
                            <a:latin typeface="Cambria Math" panose="02040503050406030204" pitchFamily="18" charset="0"/>
                          </a:rPr>
                          <m:t>2</m:t>
                        </m:r>
                      </m:sup>
                    </m:sSubSup>
                  </m:oMath>
                </a14:m>
                <a:r>
                  <a:rPr lang="en-US" dirty="0" smtClean="0"/>
                  <a:t>+</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𝑠</m:t>
                        </m:r>
                      </m:e>
                      <m:sub>
                        <m:r>
                          <a:rPr lang="en-US" i="1">
                            <a:latin typeface="Cambria Math" panose="02040503050406030204" pitchFamily="18" charset="0"/>
                          </a:rPr>
                          <m:t>𝑥</m:t>
                        </m:r>
                      </m:sub>
                      <m:sup>
                        <m:r>
                          <a:rPr lang="en-US" i="1">
                            <a:latin typeface="Cambria Math" panose="02040503050406030204" pitchFamily="18" charset="0"/>
                          </a:rPr>
                          <m:t>2</m:t>
                        </m:r>
                      </m:sup>
                    </m:sSubSup>
                  </m:oMath>
                </a14:m>
                <a:endParaRPr lang="en-US" dirty="0"/>
              </a:p>
              <a:p>
                <a:pPr lvl="1"/>
                <a:endParaRPr lang="en-US" dirty="0" smtClean="0"/>
              </a:p>
              <a:p>
                <a:pPr lvl="1"/>
                <a:endParaRPr lang="en-US" dirty="0"/>
              </a:p>
              <a:p>
                <a:r>
                  <a:rPr lang="en-US" dirty="0" smtClean="0"/>
                  <a:t>Expended uncertainty is </a:t>
                </a:r>
                <a:br>
                  <a:rPr lang="en-US" dirty="0" smtClean="0"/>
                </a:br>
                <a:r>
                  <a:rPr lang="en-US" dirty="0" smtClean="0"/>
                  <a:t>defined as</a:t>
                </a:r>
              </a:p>
              <a:p>
                <a:pPr lvl="1"/>
                <a14:m>
                  <m:oMath xmlns:m="http://schemas.openxmlformats.org/officeDocument/2006/math">
                    <m:r>
                      <a:rPr lang="en-US" b="0" i="1" smtClean="0">
                        <a:latin typeface="Cambria Math" panose="02040503050406030204" pitchFamily="18" charset="0"/>
                      </a:rPr>
                      <m:t>𝑈</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m:t>
                        </m:r>
                      </m:sub>
                    </m:sSub>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𝑥</m:t>
                        </m:r>
                      </m:sub>
                    </m:sSub>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63" t="-1097"/>
                </a:stretch>
              </a:blipFill>
            </p:spPr>
            <p:txBody>
              <a:bodyPr/>
              <a:lstStyle/>
              <a:p>
                <a:r>
                  <a:rPr lang="en-CA">
                    <a:noFill/>
                  </a:rPr>
                  <a:t> </a:t>
                </a:r>
              </a:p>
            </p:txBody>
          </p:sp>
        </mc:Fallback>
      </mc:AlternateContent>
      <p:pic>
        <p:nvPicPr>
          <p:cNvPr id="11" name="Picture 6" descr="https://upload.wikimedia.org/wikipedia/commons/thumb/a/a9/Empirical_Rule.PNG/350px-Empirical_Ru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859409"/>
            <a:ext cx="3829868" cy="277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030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457200" y="457200"/>
            <a:ext cx="8229600" cy="838200"/>
          </a:xfrm>
        </p:spPr>
        <p:txBody>
          <a:bodyPr/>
          <a:lstStyle/>
          <a:p>
            <a:r>
              <a:rPr lang="en-US" altLang="en-US" dirty="0" smtClean="0"/>
              <a:t>Definitions</a:t>
            </a:r>
          </a:p>
        </p:txBody>
      </p:sp>
      <p:sp>
        <p:nvSpPr>
          <p:cNvPr id="218115" name="Rectangle 3"/>
          <p:cNvSpPr>
            <a:spLocks noGrp="1" noChangeArrowheads="1"/>
          </p:cNvSpPr>
          <p:nvPr>
            <p:ph type="body" idx="1"/>
          </p:nvPr>
        </p:nvSpPr>
        <p:spPr>
          <a:xfrm>
            <a:off x="381000" y="1524000"/>
            <a:ext cx="8305800" cy="4724400"/>
          </a:xfrm>
        </p:spPr>
        <p:txBody>
          <a:bodyPr/>
          <a:lstStyle/>
          <a:p>
            <a:pPr>
              <a:lnSpc>
                <a:spcPct val="80000"/>
              </a:lnSpc>
            </a:pPr>
            <a:r>
              <a:rPr lang="en-US" altLang="en-US" dirty="0" smtClean="0"/>
              <a:t>Standard uncertainty</a:t>
            </a:r>
          </a:p>
          <a:p>
            <a:pPr lvl="1">
              <a:lnSpc>
                <a:spcPct val="80000"/>
              </a:lnSpc>
            </a:pPr>
            <a:r>
              <a:rPr lang="en-US" altLang="en-US" dirty="0" smtClean="0"/>
              <a:t>uncertainty of the result of a single type of measurement includes Type A and/or Type B uncertainties</a:t>
            </a:r>
          </a:p>
          <a:p>
            <a:pPr marL="457200" lvl="1" indent="0">
              <a:lnSpc>
                <a:spcPct val="80000"/>
              </a:lnSpc>
              <a:buNone/>
            </a:pPr>
            <a:endParaRPr lang="en-US" altLang="en-US" dirty="0" smtClean="0"/>
          </a:p>
          <a:p>
            <a:pPr>
              <a:lnSpc>
                <a:spcPct val="80000"/>
              </a:lnSpc>
            </a:pPr>
            <a:r>
              <a:rPr lang="en-US" altLang="en-US" dirty="0" smtClean="0"/>
              <a:t>Expanded uncertainty</a:t>
            </a:r>
          </a:p>
          <a:p>
            <a:pPr lvl="1">
              <a:lnSpc>
                <a:spcPct val="80000"/>
              </a:lnSpc>
            </a:pPr>
            <a:r>
              <a:rPr lang="en-US" altLang="en-US" dirty="0" smtClean="0"/>
              <a:t>the standard uncertainty multiplied by a coverage factor</a:t>
            </a:r>
          </a:p>
          <a:p>
            <a:pPr lvl="1">
              <a:lnSpc>
                <a:spcPct val="80000"/>
              </a:lnSpc>
            </a:pPr>
            <a:endParaRPr lang="en-US" altLang="en-US" dirty="0"/>
          </a:p>
          <a:p>
            <a:pPr>
              <a:lnSpc>
                <a:spcPct val="80000"/>
              </a:lnSpc>
            </a:pPr>
            <a:r>
              <a:rPr lang="en-US" altLang="en-US" dirty="0" smtClean="0"/>
              <a:t>Standard </a:t>
            </a:r>
            <a:r>
              <a:rPr lang="en-US" altLang="en-US" dirty="0"/>
              <a:t>error SE </a:t>
            </a:r>
            <a:endParaRPr lang="en-US" altLang="en-US" dirty="0" smtClean="0"/>
          </a:p>
          <a:p>
            <a:pPr lvl="1">
              <a:lnSpc>
                <a:spcPct val="80000"/>
              </a:lnSpc>
            </a:pPr>
            <a:r>
              <a:rPr lang="en-US" altLang="en-US" dirty="0" smtClean="0"/>
              <a:t>Standard deviation of the sample statistics</a:t>
            </a:r>
          </a:p>
          <a:p>
            <a:pPr>
              <a:lnSpc>
                <a:spcPct val="80000"/>
              </a:lnSpc>
            </a:pPr>
            <a:endParaRPr lang="en-US" altLang="en-US" sz="2400" dirty="0" smtClean="0"/>
          </a:p>
        </p:txBody>
      </p:sp>
    </p:spTree>
    <p:extLst>
      <p:ext uri="{BB962C8B-B14F-4D97-AF65-F5344CB8AC3E}">
        <p14:creationId xmlns:p14="http://schemas.microsoft.com/office/powerpoint/2010/main" val="1587396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C’: Sensitivity analysis</a:t>
            </a:r>
            <a:endParaRPr lang="en-CA" dirty="0"/>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1475656" y="1302189"/>
            <a:ext cx="5604249" cy="5214614"/>
          </a:xfrm>
          <a:prstGeom prst="rect">
            <a:avLst/>
          </a:prstGeom>
        </p:spPr>
      </p:pic>
    </p:spTree>
    <p:extLst>
      <p:ext uri="{BB962C8B-B14F-4D97-AF65-F5344CB8AC3E}">
        <p14:creationId xmlns:p14="http://schemas.microsoft.com/office/powerpoint/2010/main" val="2074696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685800" y="381000"/>
            <a:ext cx="7619624" cy="914400"/>
          </a:xfrm>
        </p:spPr>
        <p:txBody>
          <a:bodyPr/>
          <a:lstStyle/>
          <a:p>
            <a:r>
              <a:rPr lang="en-CA" dirty="0" smtClean="0"/>
              <a:t>Example</a:t>
            </a:r>
            <a:r>
              <a:rPr lang="en-CA" dirty="0"/>
              <a:t>: </a:t>
            </a:r>
            <a:br>
              <a:rPr lang="en-CA" dirty="0"/>
            </a:br>
            <a:r>
              <a:rPr lang="en-CA" dirty="0"/>
              <a:t>Modeling blood pressure monitoring</a:t>
            </a:r>
          </a:p>
        </p:txBody>
      </p:sp>
      <p:pic>
        <p:nvPicPr>
          <p:cNvPr id="23" name="Picture 22"/>
          <p:cNvPicPr>
            <a:picLocks noChangeAspect="1"/>
          </p:cNvPicPr>
          <p:nvPr/>
        </p:nvPicPr>
        <p:blipFill>
          <a:blip r:embed="rId3"/>
          <a:stretch>
            <a:fillRect/>
          </a:stretch>
        </p:blipFill>
        <p:spPr>
          <a:xfrm>
            <a:off x="1403648" y="1556792"/>
            <a:ext cx="3352800" cy="3698272"/>
          </a:xfrm>
          <a:prstGeom prst="rect">
            <a:avLst/>
          </a:prstGeom>
        </p:spPr>
      </p:pic>
      <p:pic>
        <p:nvPicPr>
          <p:cNvPr id="24" name="Picture 23"/>
          <p:cNvPicPr>
            <a:picLocks noChangeAspect="1"/>
          </p:cNvPicPr>
          <p:nvPr/>
        </p:nvPicPr>
        <p:blipFill>
          <a:blip r:embed="rId4"/>
          <a:stretch>
            <a:fillRect/>
          </a:stretch>
        </p:blipFill>
        <p:spPr>
          <a:xfrm>
            <a:off x="4163723" y="2775992"/>
            <a:ext cx="3107325" cy="1383333"/>
          </a:xfrm>
          <a:prstGeom prst="rect">
            <a:avLst/>
          </a:prstGeom>
        </p:spPr>
      </p:pic>
      <p:pic>
        <p:nvPicPr>
          <p:cNvPr id="25" name="Picture 24"/>
          <p:cNvPicPr>
            <a:picLocks noChangeAspect="1"/>
          </p:cNvPicPr>
          <p:nvPr/>
        </p:nvPicPr>
        <p:blipFill>
          <a:blip r:embed="rId5"/>
          <a:stretch>
            <a:fillRect/>
          </a:stretch>
        </p:blipFill>
        <p:spPr>
          <a:xfrm>
            <a:off x="5137448" y="1404392"/>
            <a:ext cx="2133600" cy="1934406"/>
          </a:xfrm>
          <a:prstGeom prst="rect">
            <a:avLst/>
          </a:prstGeom>
        </p:spPr>
      </p:pic>
      <p:pic>
        <p:nvPicPr>
          <p:cNvPr id="26" name="Picture 25"/>
          <p:cNvPicPr>
            <a:picLocks noChangeAspect="1"/>
          </p:cNvPicPr>
          <p:nvPr/>
        </p:nvPicPr>
        <p:blipFill>
          <a:blip r:embed="rId6"/>
          <a:stretch>
            <a:fillRect/>
          </a:stretch>
        </p:blipFill>
        <p:spPr>
          <a:xfrm>
            <a:off x="5137448" y="4071392"/>
            <a:ext cx="2133600" cy="1794569"/>
          </a:xfrm>
          <a:prstGeom prst="rect">
            <a:avLst/>
          </a:prstGeom>
        </p:spPr>
      </p:pic>
      <p:pic>
        <p:nvPicPr>
          <p:cNvPr id="27" name="Picture 26"/>
          <p:cNvPicPr>
            <a:picLocks noChangeAspect="1"/>
          </p:cNvPicPr>
          <p:nvPr/>
        </p:nvPicPr>
        <p:blipFill>
          <a:blip r:embed="rId7"/>
          <a:stretch>
            <a:fillRect/>
          </a:stretch>
        </p:blipFill>
        <p:spPr>
          <a:xfrm>
            <a:off x="4451648" y="3333059"/>
            <a:ext cx="577500" cy="357333"/>
          </a:xfrm>
          <a:prstGeom prst="rect">
            <a:avLst/>
          </a:prstGeom>
        </p:spPr>
      </p:pic>
    </p:spTree>
    <p:extLst>
      <p:ext uri="{BB962C8B-B14F-4D97-AF65-F5344CB8AC3E}">
        <p14:creationId xmlns:p14="http://schemas.microsoft.com/office/powerpoint/2010/main" val="239143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910536" cy="914400"/>
          </a:xfrm>
        </p:spPr>
        <p:txBody>
          <a:bodyPr/>
          <a:lstStyle/>
          <a:p>
            <a:r>
              <a:rPr lang="en-CA" dirty="0"/>
              <a:t>Framework 2 Example: </a:t>
            </a:r>
            <a:br>
              <a:rPr lang="en-CA" dirty="0"/>
            </a:br>
            <a:r>
              <a:rPr lang="en-CA" dirty="0"/>
              <a:t>Modeling blood pressure monitoring</a:t>
            </a:r>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209725" y="1971417"/>
            <a:ext cx="8248475" cy="3438783"/>
          </a:xfrm>
          <a:prstGeom prst="rect">
            <a:avLst/>
          </a:prstGeom>
        </p:spPr>
      </p:pic>
      <p:pic>
        <p:nvPicPr>
          <p:cNvPr id="5" name="Picture 4"/>
          <p:cNvPicPr>
            <a:picLocks noChangeAspect="1"/>
          </p:cNvPicPr>
          <p:nvPr/>
        </p:nvPicPr>
        <p:blipFill>
          <a:blip r:embed="rId3"/>
          <a:stretch>
            <a:fillRect/>
          </a:stretch>
        </p:blipFill>
        <p:spPr>
          <a:xfrm>
            <a:off x="3059832" y="4365104"/>
            <a:ext cx="2089005" cy="2304256"/>
          </a:xfrm>
          <a:prstGeom prst="rect">
            <a:avLst/>
          </a:prstGeom>
        </p:spPr>
      </p:pic>
      <p:pic>
        <p:nvPicPr>
          <p:cNvPr id="6" name="Picture 5"/>
          <p:cNvPicPr>
            <a:picLocks noChangeAspect="1"/>
          </p:cNvPicPr>
          <p:nvPr/>
        </p:nvPicPr>
        <p:blipFill>
          <a:blip r:embed="rId4"/>
          <a:stretch>
            <a:fillRect/>
          </a:stretch>
        </p:blipFill>
        <p:spPr>
          <a:xfrm>
            <a:off x="5061718" y="6141371"/>
            <a:ext cx="359819" cy="222641"/>
          </a:xfrm>
          <a:prstGeom prst="rect">
            <a:avLst/>
          </a:prstGeom>
        </p:spPr>
      </p:pic>
    </p:spTree>
    <p:extLst>
      <p:ext uri="{BB962C8B-B14F-4D97-AF65-F5344CB8AC3E}">
        <p14:creationId xmlns:p14="http://schemas.microsoft.com/office/powerpoint/2010/main" val="387659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7" y="98902"/>
            <a:ext cx="7388265" cy="914400"/>
          </a:xfrm>
        </p:spPr>
        <p:txBody>
          <a:bodyPr/>
          <a:lstStyle/>
          <a:p>
            <a:r>
              <a:rPr lang="en-CA" dirty="0"/>
              <a:t>Framework 2 Example: </a:t>
            </a:r>
            <a:br>
              <a:rPr lang="en-CA" dirty="0"/>
            </a:br>
            <a:r>
              <a:rPr lang="en-CA" dirty="0"/>
              <a:t>Modeling blood pressure monitoring</a:t>
            </a:r>
          </a:p>
        </p:txBody>
      </p:sp>
      <p:sp>
        <p:nvSpPr>
          <p:cNvPr id="3" name="Content Placeholder 2"/>
          <p:cNvSpPr>
            <a:spLocks noGrp="1"/>
          </p:cNvSpPr>
          <p:nvPr>
            <p:ph idx="1"/>
          </p:nvPr>
        </p:nvSpPr>
        <p:spPr>
          <a:xfrm>
            <a:off x="181745" y="1524000"/>
            <a:ext cx="7772400" cy="3886200"/>
          </a:xfrm>
        </p:spPr>
        <p:txBody>
          <a:bodyPr/>
          <a:lstStyle/>
          <a:p>
            <a:endParaRPr lang="en-CA" dirty="0">
              <a:latin typeface="Times New Roman" panose="02020603050405020304" pitchFamily="18" charset="0"/>
              <a:cs typeface="Times New Roman" panose="02020603050405020304" pitchFamily="18" charset="0"/>
            </a:endParaRPr>
          </a:p>
        </p:txBody>
      </p:sp>
      <p:sp>
        <p:nvSpPr>
          <p:cNvPr id="4" name="Rectangle 3"/>
          <p:cNvSpPr/>
          <p:nvPr/>
        </p:nvSpPr>
        <p:spPr bwMode="auto">
          <a:xfrm>
            <a:off x="2455394" y="2564904"/>
            <a:ext cx="6221062" cy="168601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2630489" y="2564904"/>
            <a:ext cx="359769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Step A: Definition of the model</a:t>
            </a:r>
            <a:endParaRPr lang="en-CA" dirty="0">
              <a:latin typeface="Times New Roman" panose="02020603050405020304" pitchFamily="18" charset="0"/>
              <a:cs typeface="Times New Roman" panose="02020603050405020304" pitchFamily="18" charset="0"/>
            </a:endParaRPr>
          </a:p>
        </p:txBody>
      </p:sp>
      <p:sp>
        <p:nvSpPr>
          <p:cNvPr id="7" name="Flowchart: Alternate Process 6"/>
          <p:cNvSpPr/>
          <p:nvPr/>
        </p:nvSpPr>
        <p:spPr bwMode="auto">
          <a:xfrm>
            <a:off x="4786619" y="2934236"/>
            <a:ext cx="1111099" cy="1163607"/>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f(</a:t>
            </a:r>
            <a:r>
              <a:rPr lang="en-US" sz="1600" dirty="0" err="1" smtClean="0">
                <a:latin typeface="Times New Roman" panose="02020603050405020304" pitchFamily="18" charset="0"/>
                <a:cs typeface="Times New Roman" panose="02020603050405020304" pitchFamily="18" charset="0"/>
              </a:rPr>
              <a:t>x,u</a:t>
            </a:r>
            <a:r>
              <a:rPr lang="en-US" sz="1600" dirty="0" smtClean="0">
                <a:latin typeface="Times New Roman" panose="02020603050405020304" pitchFamily="18" charset="0"/>
                <a:cs typeface="Times New Roman" panose="02020603050405020304" pitchFamily="18" charset="0"/>
              </a:rPr>
              <a:t>)</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Flowchart: Process 10"/>
          <p:cNvSpPr/>
          <p:nvPr/>
        </p:nvSpPr>
        <p:spPr bwMode="auto">
          <a:xfrm>
            <a:off x="6141465" y="2995687"/>
            <a:ext cx="2390975" cy="1062989"/>
          </a:xfrm>
          <a:prstGeom prst="flowChart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Quantity of interest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New Roman" panose="02020603050405020304" pitchFamily="18" charset="0"/>
                <a:cs typeface="Times New Roman" panose="02020603050405020304" pitchFamily="18" charset="0"/>
              </a:rPr>
              <a:t>Sys/</a:t>
            </a:r>
            <a:r>
              <a:rPr lang="en-US" sz="1600" dirty="0" err="1" smtClean="0">
                <a:latin typeface="Times New Roman" panose="02020603050405020304" pitchFamily="18" charset="0"/>
                <a:cs typeface="Times New Roman" panose="02020603050405020304" pitchFamily="18" charset="0"/>
              </a:rPr>
              <a:t>Dia</a:t>
            </a:r>
            <a:r>
              <a:rPr lang="en-US" sz="1600" dirty="0" smtClean="0">
                <a:latin typeface="Times New Roman" panose="02020603050405020304" pitchFamily="18" charset="0"/>
                <a:cs typeface="Times New Roman" panose="02020603050405020304" pitchFamily="18" charset="0"/>
              </a:rPr>
              <a:t> blood pressure</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Arterial stiffness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param</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Flowchart: Process 14"/>
          <p:cNvSpPr/>
          <p:nvPr/>
        </p:nvSpPr>
        <p:spPr bwMode="auto">
          <a:xfrm>
            <a:off x="2915817" y="1290681"/>
            <a:ext cx="3312368" cy="898395"/>
          </a:xfrm>
          <a:prstGeom prst="flowChartProcess">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C’: Sensitivity analysis – reducing the number of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param</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 the model</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Flowchart: Process 15"/>
          <p:cNvSpPr/>
          <p:nvPr/>
        </p:nvSpPr>
        <p:spPr bwMode="auto">
          <a:xfrm>
            <a:off x="2915817" y="4583278"/>
            <a:ext cx="3240360" cy="645922"/>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M</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odel calibration </a:t>
            </a:r>
          </a:p>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SP 10 standard</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Flowchart: Process 16"/>
          <p:cNvSpPr/>
          <p:nvPr/>
        </p:nvSpPr>
        <p:spPr bwMode="auto">
          <a:xfrm>
            <a:off x="6415649" y="4628115"/>
            <a:ext cx="1296144" cy="38987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Flowchart: Alternate Process 18"/>
          <p:cNvSpPr/>
          <p:nvPr/>
        </p:nvSpPr>
        <p:spPr bwMode="auto">
          <a:xfrm>
            <a:off x="2627785" y="2934236"/>
            <a:ext cx="2158834" cy="1152783"/>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latin typeface="Times New Roman" panose="02020603050405020304" pitchFamily="18" charset="0"/>
                <a:cs typeface="Times New Roman" panose="02020603050405020304" pitchFamily="18" charset="0"/>
              </a:rPr>
              <a:t>Input </a:t>
            </a:r>
            <a:r>
              <a:rPr lang="en-US" sz="1600" dirty="0" smtClean="0">
                <a:latin typeface="Times New Roman" panose="02020603050405020304" pitchFamily="18" charset="0"/>
                <a:cs typeface="Times New Roman" panose="02020603050405020304" pitchFamily="18" charset="0"/>
              </a:rPr>
              <a:t>Variables</a:t>
            </a:r>
          </a:p>
          <a:p>
            <a:r>
              <a:rPr lang="en-US" sz="1300" dirty="0" smtClean="0">
                <a:latin typeface="Times New Roman" panose="02020603050405020304" pitchFamily="18" charset="0"/>
                <a:cs typeface="Times New Roman" panose="02020603050405020304" pitchFamily="18" charset="0"/>
              </a:rPr>
              <a:t>Uncertain: elasticity of arteries, …</a:t>
            </a:r>
          </a:p>
          <a:p>
            <a:r>
              <a:rPr lang="en-US" sz="1300" dirty="0" smtClean="0">
                <a:latin typeface="Times New Roman" panose="02020603050405020304" pitchFamily="18" charset="0"/>
                <a:cs typeface="Times New Roman" panose="02020603050405020304" pitchFamily="18" charset="0"/>
              </a:rPr>
              <a:t>Fixed: age, cuff size</a:t>
            </a:r>
            <a:endParaRPr lang="en-CA" sz="1300" dirty="0">
              <a:latin typeface="Times New Roman" panose="02020603050405020304" pitchFamily="18" charset="0"/>
              <a:cs typeface="Times New Roman" panose="02020603050405020304"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Down Arrow 19"/>
          <p:cNvSpPr/>
          <p:nvPr/>
        </p:nvSpPr>
        <p:spPr bwMode="auto">
          <a:xfrm>
            <a:off x="5220073" y="4117160"/>
            <a:ext cx="144016" cy="47654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bwMode="auto">
          <a:xfrm flipH="1">
            <a:off x="6164737" y="4830560"/>
            <a:ext cx="2509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flipV="1">
            <a:off x="5890555" y="3525698"/>
            <a:ext cx="26562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Right Arrow 24"/>
          <p:cNvSpPr/>
          <p:nvPr/>
        </p:nvSpPr>
        <p:spPr bwMode="auto">
          <a:xfrm>
            <a:off x="2738276" y="2352979"/>
            <a:ext cx="4608804" cy="112039"/>
          </a:xfrm>
          <a:prstGeom prst="rightArrow">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Left Arrow 25"/>
          <p:cNvSpPr/>
          <p:nvPr/>
        </p:nvSpPr>
        <p:spPr bwMode="auto">
          <a:xfrm>
            <a:off x="2735651" y="4359716"/>
            <a:ext cx="4608804" cy="126777"/>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8" name="Straight Arrow Connector 27"/>
          <p:cNvCxnSpPr/>
          <p:nvPr/>
        </p:nvCxnSpPr>
        <p:spPr bwMode="auto">
          <a:xfrm>
            <a:off x="2432722" y="3498438"/>
            <a:ext cx="1950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Elbow Connector 34"/>
          <p:cNvCxnSpPr/>
          <p:nvPr/>
        </p:nvCxnSpPr>
        <p:spPr bwMode="auto">
          <a:xfrm rot="16200000" flipH="1">
            <a:off x="5927720" y="1815842"/>
            <a:ext cx="1482527" cy="868700"/>
          </a:xfrm>
          <a:prstGeom prst="bentConnector3">
            <a:avLst>
              <a:gd name="adj1" fmla="val 1171"/>
            </a:avLst>
          </a:prstGeom>
          <a:solidFill>
            <a:schemeClr val="accent1"/>
          </a:solidFill>
          <a:ln w="9525" cap="flat" cmpd="sng" algn="ctr">
            <a:solidFill>
              <a:schemeClr val="tx1"/>
            </a:solidFill>
            <a:prstDash val="solid"/>
            <a:round/>
            <a:headEnd type="none" w="med" len="med"/>
            <a:tailEnd type="triangle"/>
          </a:ln>
          <a:effectLst/>
        </p:spPr>
      </p:cxnSp>
      <p:sp>
        <p:nvSpPr>
          <p:cNvPr id="41" name="Flowchart: Process 40"/>
          <p:cNvSpPr/>
          <p:nvPr/>
        </p:nvSpPr>
        <p:spPr bwMode="auto">
          <a:xfrm>
            <a:off x="117224" y="4767874"/>
            <a:ext cx="1869976" cy="642326"/>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Oscillometric</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measurement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Flowchart: Process 41"/>
          <p:cNvSpPr/>
          <p:nvPr/>
        </p:nvSpPr>
        <p:spPr bwMode="auto">
          <a:xfrm>
            <a:off x="2806255" y="5547952"/>
            <a:ext cx="4716669" cy="654584"/>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D: - Estimation of arterial stiffness</a:t>
            </a:r>
          </a:p>
          <a:p>
            <a:pPr marL="0" marR="0" indent="0" defTabSz="914400" rtl="0" eaLnBrk="0" fontAlgn="base" latinLnBrk="0" hangingPunct="0">
              <a:lnSpc>
                <a:spcPct val="100000"/>
              </a:lnSpc>
              <a:spcBef>
                <a:spcPct val="0"/>
              </a:spcBef>
              <a:spcAft>
                <a:spcPct val="0"/>
              </a:spcAft>
              <a:buClrTx/>
              <a:buSzTx/>
              <a:buFontTx/>
              <a:buNone/>
              <a:tabLst/>
            </a:pPr>
            <a:r>
              <a:rPr lang="en-US" dirty="0" smtClean="0">
                <a:latin typeface="Times New Roman" panose="02020603050405020304" pitchFamily="18" charset="0"/>
                <a:cs typeface="Times New Roman" panose="02020603050405020304" pitchFamily="18" charset="0"/>
              </a:rPr>
              <a:t>- Estimation of Sys/</a:t>
            </a:r>
            <a:r>
              <a:rPr lang="en-US" dirty="0" err="1" smtClean="0">
                <a:latin typeface="Times New Roman" panose="02020603050405020304" pitchFamily="18" charset="0"/>
                <a:cs typeface="Times New Roman" panose="02020603050405020304" pitchFamily="18" charset="0"/>
              </a:rPr>
              <a:t>Dia</a:t>
            </a:r>
            <a:r>
              <a:rPr lang="en-US" dirty="0" smtClean="0">
                <a:latin typeface="Times New Roman" panose="02020603050405020304" pitchFamily="18" charset="0"/>
                <a:cs typeface="Times New Roman" panose="02020603050405020304" pitchFamily="18" charset="0"/>
              </a:rPr>
              <a:t> blood pressure with CI</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7" name="Elbow Connector 46"/>
          <p:cNvCxnSpPr>
            <a:stCxn id="41" idx="2"/>
            <a:endCxn id="42" idx="1"/>
          </p:cNvCxnSpPr>
          <p:nvPr/>
        </p:nvCxnSpPr>
        <p:spPr bwMode="auto">
          <a:xfrm rot="16200000" flipH="1">
            <a:off x="1696711" y="4765700"/>
            <a:ext cx="465044" cy="1754043"/>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53" name="Elbow Connector 52"/>
          <p:cNvCxnSpPr>
            <a:endCxn id="42" idx="3"/>
          </p:cNvCxnSpPr>
          <p:nvPr/>
        </p:nvCxnSpPr>
        <p:spPr bwMode="auto">
          <a:xfrm rot="5400000">
            <a:off x="7064049" y="4509253"/>
            <a:ext cx="1824866" cy="907116"/>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43" name="Flowchart: Process 42"/>
          <p:cNvSpPr/>
          <p:nvPr/>
        </p:nvSpPr>
        <p:spPr bwMode="auto">
          <a:xfrm>
            <a:off x="117224" y="2834892"/>
            <a:ext cx="2247504" cy="1291614"/>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Quantifying sources</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of uncertainty</a:t>
            </a:r>
          </a:p>
          <a:p>
            <a:pPr marL="0" marR="0" indent="0" defTabSz="914400" rtl="0" eaLnBrk="0" fontAlgn="base" latinLnBrk="0" hangingPunct="0">
              <a:lnSpc>
                <a:spcPct val="100000"/>
              </a:lnSpc>
              <a:spcBef>
                <a:spcPct val="0"/>
              </a:spcBef>
              <a:spcAft>
                <a:spcPct val="0"/>
              </a:spcAft>
              <a:buClrTx/>
              <a:buSzTx/>
              <a:buFontTx/>
              <a:buNone/>
              <a:tabLst/>
            </a:pPr>
            <a:r>
              <a:rPr lang="en-US" sz="2400" baseline="0" dirty="0" smtClean="0">
                <a:latin typeface="Times New Roman" panose="02020603050405020304" pitchFamily="18" charset="0"/>
                <a:cs typeface="Times New Roman" panose="02020603050405020304" pitchFamily="18" charset="0"/>
              </a:rPr>
              <a:t>- </a:t>
            </a:r>
            <a:r>
              <a:rPr lang="en-US" sz="1600" baseline="0" dirty="0" smtClean="0">
                <a:latin typeface="Times New Roman" panose="02020603050405020304" pitchFamily="18" charset="0"/>
                <a:cs typeface="Times New Roman" panose="02020603050405020304" pitchFamily="18" charset="0"/>
              </a:rPr>
              <a:t>Setting ranges and distributions of </a:t>
            </a:r>
            <a:r>
              <a:rPr lang="en-US" sz="1600" baseline="0" dirty="0" err="1" smtClean="0">
                <a:latin typeface="Times New Roman" panose="02020603050405020304" pitchFamily="18" charset="0"/>
                <a:cs typeface="Times New Roman" panose="02020603050405020304" pitchFamily="18" charset="0"/>
              </a:rPr>
              <a:t>param</a:t>
            </a:r>
            <a:r>
              <a:rPr lang="en-US" sz="1600" baseline="0" dirty="0" smtClean="0">
                <a:latin typeface="Times New Roman" panose="02020603050405020304" pitchFamily="18" charset="0"/>
                <a:cs typeface="Times New Roman" panose="02020603050405020304" pitchFamily="18" charset="0"/>
              </a:rPr>
              <a:t>.</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4" name="Elbow Connector 43"/>
          <p:cNvCxnSpPr/>
          <p:nvPr/>
        </p:nvCxnSpPr>
        <p:spPr bwMode="auto">
          <a:xfrm flipV="1">
            <a:off x="1263647" y="1678210"/>
            <a:ext cx="1645722" cy="1156682"/>
          </a:xfrm>
          <a:prstGeom prst="bentConnector3">
            <a:avLst>
              <a:gd name="adj1" fmla="val 1004"/>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7606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74" y="188640"/>
            <a:ext cx="6553200" cy="914400"/>
          </a:xfrm>
        </p:spPr>
        <p:txBody>
          <a:bodyPr/>
          <a:lstStyle/>
          <a:p>
            <a:r>
              <a:rPr lang="en-US" dirty="0" smtClean="0"/>
              <a:t>Uncertainty quantification</a:t>
            </a:r>
            <a:endParaRPr lang="en-CA" dirty="0"/>
          </a:p>
        </p:txBody>
      </p:sp>
      <p:sp>
        <p:nvSpPr>
          <p:cNvPr id="3" name="Content Placeholder 2"/>
          <p:cNvSpPr>
            <a:spLocks noGrp="1"/>
          </p:cNvSpPr>
          <p:nvPr>
            <p:ph idx="1"/>
          </p:nvPr>
        </p:nvSpPr>
        <p:spPr>
          <a:xfrm>
            <a:off x="467544" y="1115704"/>
            <a:ext cx="7772400" cy="3886200"/>
          </a:xfrm>
        </p:spPr>
        <p:txBody>
          <a:bodyPr/>
          <a:lstStyle/>
          <a:p>
            <a:r>
              <a:rPr lang="en-CA" dirty="0"/>
              <a:t>Uncertainty Quantification (UQ) aims at developing rigorous methods to characterize the impact of ”limited knowledge” on quantities of interest.</a:t>
            </a:r>
          </a:p>
          <a:p>
            <a:r>
              <a:rPr lang="en-CA" dirty="0" smtClean="0"/>
              <a:t>Statistics </a:t>
            </a:r>
            <a:r>
              <a:rPr lang="en-CA" dirty="0"/>
              <a:t>of an outcome of interest</a:t>
            </a:r>
            <a:r>
              <a:rPr lang="en-CA" dirty="0" smtClean="0"/>
              <a:t>, such </a:t>
            </a:r>
            <a:r>
              <a:rPr lang="en-CA" dirty="0"/>
              <a:t>as its expectation and the </a:t>
            </a:r>
            <a:r>
              <a:rPr lang="en-CA" dirty="0" smtClean="0"/>
              <a:t>variance, commonly requires </a:t>
            </a:r>
            <a:r>
              <a:rPr lang="en-CA" dirty="0"/>
              <a:t>the evaluation of integrals </a:t>
            </a:r>
            <a:endParaRPr lang="en-CA" dirty="0" smtClean="0"/>
          </a:p>
          <a:p>
            <a:r>
              <a:rPr lang="en-US" dirty="0" smtClean="0"/>
              <a:t>Uncertainty is </a:t>
            </a:r>
            <a:r>
              <a:rPr lang="en-US" dirty="0"/>
              <a:t>usually </a:t>
            </a:r>
            <a:r>
              <a:rPr lang="en-US" dirty="0" smtClean="0"/>
              <a:t>summarized </a:t>
            </a:r>
            <a:r>
              <a:rPr lang="en-US" dirty="0"/>
              <a:t>through confidence intervals</a:t>
            </a:r>
            <a:endParaRPr lang="en-CA" dirty="0"/>
          </a:p>
          <a:p>
            <a:endParaRPr lang="en-CA" dirty="0" smtClean="0"/>
          </a:p>
        </p:txBody>
      </p:sp>
    </p:spTree>
    <p:extLst>
      <p:ext uri="{BB962C8B-B14F-4D97-AF65-F5344CB8AC3E}">
        <p14:creationId xmlns:p14="http://schemas.microsoft.com/office/powerpoint/2010/main" val="42239020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Sensitivity Analysis</a:t>
            </a:r>
            <a:endParaRPr lang="en-CA" dirty="0"/>
          </a:p>
        </p:txBody>
      </p:sp>
      <p:sp>
        <p:nvSpPr>
          <p:cNvPr id="3" name="Content Placeholder 2"/>
          <p:cNvSpPr>
            <a:spLocks noGrp="1"/>
          </p:cNvSpPr>
          <p:nvPr>
            <p:ph idx="1"/>
          </p:nvPr>
        </p:nvSpPr>
        <p:spPr>
          <a:xfrm>
            <a:off x="685800" y="1524000"/>
            <a:ext cx="5254352" cy="3886200"/>
          </a:xfrm>
        </p:spPr>
        <p:txBody>
          <a:bodyPr/>
          <a:lstStyle/>
          <a:p>
            <a:r>
              <a:rPr lang="en-US" dirty="0" smtClean="0"/>
              <a:t>Mathematical model of the artery, tissue and the cuff</a:t>
            </a:r>
          </a:p>
          <a:p>
            <a:r>
              <a:rPr lang="en-US" dirty="0" smtClean="0"/>
              <a:t>Sensitivity analysis to determine most sensitive parameters of the model</a:t>
            </a:r>
          </a:p>
          <a:p>
            <a:pPr lvl="1"/>
            <a:r>
              <a:rPr lang="en-US" dirty="0" smtClean="0"/>
              <a:t>Reduced analysis to 7 parameters</a:t>
            </a:r>
          </a:p>
          <a:p>
            <a:r>
              <a:rPr lang="en-US" dirty="0" smtClean="0"/>
              <a:t>Derived compensation function that include estimation using fixed parameters such as regular BP device and then compensation based on linear regression.</a:t>
            </a:r>
          </a:p>
          <a:p>
            <a:endParaRPr lang="en-CA" dirty="0"/>
          </a:p>
        </p:txBody>
      </p:sp>
      <p:sp>
        <p:nvSpPr>
          <p:cNvPr id="4" name="Rectangle 3"/>
          <p:cNvSpPr/>
          <p:nvPr/>
        </p:nvSpPr>
        <p:spPr>
          <a:xfrm>
            <a:off x="3779912" y="5733256"/>
            <a:ext cx="5184576" cy="923330"/>
          </a:xfrm>
          <a:prstGeom prst="rect">
            <a:avLst/>
          </a:prstGeom>
        </p:spPr>
        <p:txBody>
          <a:bodyPr wrap="square">
            <a:spAutoFit/>
          </a:bodyPr>
          <a:lstStyle/>
          <a:p>
            <a:r>
              <a:rPr lang="en-CA" dirty="0"/>
              <a:t>Matthew </a:t>
            </a:r>
            <a:r>
              <a:rPr lang="en-CA" dirty="0" smtClean="0"/>
              <a:t>James, Simplified </a:t>
            </a:r>
            <a:r>
              <a:rPr lang="en-CA" dirty="0"/>
              <a:t>Model for the Design of an </a:t>
            </a:r>
            <a:r>
              <a:rPr lang="en-CA" dirty="0" err="1"/>
              <a:t>Oscillometric</a:t>
            </a:r>
            <a:r>
              <a:rPr lang="en-CA" dirty="0"/>
              <a:t> Blood Pressure Measuring </a:t>
            </a:r>
            <a:r>
              <a:rPr lang="en-CA" dirty="0" smtClean="0"/>
              <a:t>System, PhD Thesis, University </a:t>
            </a:r>
            <a:r>
              <a:rPr lang="en-CA" dirty="0"/>
              <a:t>of </a:t>
            </a:r>
            <a:r>
              <a:rPr lang="en-CA" dirty="0" smtClean="0"/>
              <a:t>Guelph, 2012</a:t>
            </a:r>
            <a:endParaRPr lang="en-CA" dirty="0"/>
          </a:p>
        </p:txBody>
      </p:sp>
      <p:pic>
        <p:nvPicPr>
          <p:cNvPr id="5" name="Picture 4"/>
          <p:cNvPicPr>
            <a:picLocks noChangeAspect="1"/>
          </p:cNvPicPr>
          <p:nvPr/>
        </p:nvPicPr>
        <p:blipFill>
          <a:blip r:embed="rId3"/>
          <a:stretch>
            <a:fillRect/>
          </a:stretch>
        </p:blipFill>
        <p:spPr>
          <a:xfrm>
            <a:off x="5769793" y="1340768"/>
            <a:ext cx="3194695" cy="4320480"/>
          </a:xfrm>
          <a:prstGeom prst="rect">
            <a:avLst/>
          </a:prstGeom>
        </p:spPr>
      </p:pic>
      <p:sp>
        <p:nvSpPr>
          <p:cNvPr id="6" name="Oval 5"/>
          <p:cNvSpPr/>
          <p:nvPr/>
        </p:nvSpPr>
        <p:spPr bwMode="auto">
          <a:xfrm>
            <a:off x="6228184" y="4149080"/>
            <a:ext cx="144016" cy="1440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sp>
        <p:nvSpPr>
          <p:cNvPr id="7" name="Oval 6"/>
          <p:cNvSpPr/>
          <p:nvPr/>
        </p:nvSpPr>
        <p:spPr bwMode="auto">
          <a:xfrm>
            <a:off x="6228184" y="4365104"/>
            <a:ext cx="144016" cy="1440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sp>
        <p:nvSpPr>
          <p:cNvPr id="9" name="Oval 8"/>
          <p:cNvSpPr/>
          <p:nvPr/>
        </p:nvSpPr>
        <p:spPr bwMode="auto">
          <a:xfrm>
            <a:off x="6222747" y="2780928"/>
            <a:ext cx="144016" cy="1440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sp>
        <p:nvSpPr>
          <p:cNvPr id="10" name="Oval 9"/>
          <p:cNvSpPr/>
          <p:nvPr/>
        </p:nvSpPr>
        <p:spPr bwMode="auto">
          <a:xfrm>
            <a:off x="6222747" y="5229200"/>
            <a:ext cx="144016" cy="1440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spTree>
    <p:extLst>
      <p:ext uri="{BB962C8B-B14F-4D97-AF65-F5344CB8AC3E}">
        <p14:creationId xmlns:p14="http://schemas.microsoft.com/office/powerpoint/2010/main" val="39364735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with Monte Carlo simulations</a:t>
            </a:r>
            <a:endParaRPr lang="en-CA" dirty="0"/>
          </a:p>
        </p:txBody>
      </p:sp>
      <p:sp>
        <p:nvSpPr>
          <p:cNvPr id="3" name="Content Placeholder 2"/>
          <p:cNvSpPr>
            <a:spLocks noGrp="1"/>
          </p:cNvSpPr>
          <p:nvPr>
            <p:ph idx="1"/>
          </p:nvPr>
        </p:nvSpPr>
        <p:spPr/>
        <p:txBody>
          <a:bodyPr/>
          <a:lstStyle/>
          <a:p>
            <a:r>
              <a:rPr lang="en-US" dirty="0" smtClean="0"/>
              <a:t>Generate samples from a parameter space</a:t>
            </a:r>
          </a:p>
          <a:p>
            <a:pPr lvl="1"/>
            <a:r>
              <a:rPr lang="en-US" dirty="0" smtClean="0"/>
              <a:t>Which distribution we chose?</a:t>
            </a:r>
          </a:p>
          <a:p>
            <a:pPr lvl="1"/>
            <a:r>
              <a:rPr lang="en-US" dirty="0" smtClean="0"/>
              <a:t>Is every parameter combination equally meaningful?</a:t>
            </a:r>
          </a:p>
          <a:p>
            <a:r>
              <a:rPr lang="en-US" dirty="0" smtClean="0"/>
              <a:t>Pass the parameters to the model</a:t>
            </a:r>
          </a:p>
          <a:p>
            <a:r>
              <a:rPr lang="en-US" dirty="0" smtClean="0"/>
              <a:t>Measure association between the result and each parameters</a:t>
            </a:r>
          </a:p>
          <a:p>
            <a:endParaRPr lang="en-US" dirty="0"/>
          </a:p>
          <a:p>
            <a:r>
              <a:rPr lang="en-US" dirty="0" err="1" smtClean="0"/>
              <a:t>Matlab</a:t>
            </a:r>
            <a:r>
              <a:rPr lang="en-US" dirty="0" smtClean="0"/>
              <a:t> sensitivity toolbox</a:t>
            </a:r>
            <a:endParaRPr lang="en-CA" dirty="0"/>
          </a:p>
        </p:txBody>
      </p:sp>
    </p:spTree>
    <p:extLst>
      <p:ext uri="{BB962C8B-B14F-4D97-AF65-F5344CB8AC3E}">
        <p14:creationId xmlns:p14="http://schemas.microsoft.com/office/powerpoint/2010/main" val="1072331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t>
            </a:r>
            <a:r>
              <a:rPr lang="en-US" dirty="0"/>
              <a:t>analysis</a:t>
            </a:r>
            <a:endParaRPr lang="en-CA" dirty="0"/>
          </a:p>
        </p:txBody>
      </p:sp>
      <p:sp>
        <p:nvSpPr>
          <p:cNvPr id="3" name="Content Placeholder 2"/>
          <p:cNvSpPr>
            <a:spLocks noGrp="1"/>
          </p:cNvSpPr>
          <p:nvPr>
            <p:ph idx="1"/>
          </p:nvPr>
        </p:nvSpPr>
        <p:spPr/>
        <p:txBody>
          <a:bodyPr/>
          <a:lstStyle/>
          <a:p>
            <a:pPr marL="0" indent="0">
              <a:buNone/>
            </a:pPr>
            <a:r>
              <a:rPr lang="en-US" dirty="0" smtClean="0"/>
              <a:t>Objective: Minimize the rise time of the voltage at the output by looking at the parameters C, R1, R2 and R3</a:t>
            </a:r>
            <a:endParaRPr lang="en-CA" dirty="0"/>
          </a:p>
          <a:p>
            <a:pPr marL="0" indent="0">
              <a:buNone/>
            </a:pPr>
            <a:endParaRPr lang="en-CA" dirty="0"/>
          </a:p>
        </p:txBody>
      </p:sp>
      <p:pic>
        <p:nvPicPr>
          <p:cNvPr id="4" name="Picture 3"/>
          <p:cNvPicPr>
            <a:picLocks noChangeAspect="1"/>
          </p:cNvPicPr>
          <p:nvPr/>
        </p:nvPicPr>
        <p:blipFill>
          <a:blip r:embed="rId3"/>
          <a:stretch>
            <a:fillRect/>
          </a:stretch>
        </p:blipFill>
        <p:spPr>
          <a:xfrm>
            <a:off x="539552" y="2204864"/>
            <a:ext cx="6325819" cy="2160240"/>
          </a:xfrm>
          <a:prstGeom prst="rect">
            <a:avLst/>
          </a:prstGeom>
        </p:spPr>
      </p:pic>
      <p:pic>
        <p:nvPicPr>
          <p:cNvPr id="5" name="Picture 4"/>
          <p:cNvPicPr>
            <a:picLocks noChangeAspect="1"/>
          </p:cNvPicPr>
          <p:nvPr/>
        </p:nvPicPr>
        <p:blipFill>
          <a:blip r:embed="rId4"/>
          <a:stretch>
            <a:fillRect/>
          </a:stretch>
        </p:blipFill>
        <p:spPr>
          <a:xfrm>
            <a:off x="2915816" y="4686837"/>
            <a:ext cx="5804197" cy="1903925"/>
          </a:xfrm>
          <a:prstGeom prst="rect">
            <a:avLst/>
          </a:prstGeom>
        </p:spPr>
      </p:pic>
    </p:spTree>
    <p:extLst>
      <p:ext uri="{BB962C8B-B14F-4D97-AF65-F5344CB8AC3E}">
        <p14:creationId xmlns:p14="http://schemas.microsoft.com/office/powerpoint/2010/main" val="2120298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Including variability and parameter uncertainty in sensitivity analysis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1083" y="1412776"/>
                <a:ext cx="5004799" cy="4077197"/>
              </a:xfrm>
            </p:spPr>
            <p:txBody>
              <a:bodyPr>
                <a:normAutofit/>
              </a:bodyPr>
              <a:lstStyle/>
              <a:p>
                <a:r>
                  <a:rPr lang="en-CA" dirty="0" smtClean="0"/>
                  <a:t>Each realization p of the distribution parameters P results in a corresponding probability distribution (whose density is </a:t>
                </a: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CA" dirty="0" smtClean="0"/>
                  <a:t>) for the quantity of interest X. </a:t>
                </a:r>
              </a:p>
              <a:p>
                <a:r>
                  <a:rPr lang="en-CA" dirty="0" smtClean="0"/>
                  <a:t>Thus, multiple realizations of distribution parameters result in a family of distributions for the quantity X.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1083" y="1412776"/>
                <a:ext cx="5004799" cy="4077197"/>
              </a:xfrm>
              <a:blipFill rotWithShape="0">
                <a:blip r:embed="rId2"/>
                <a:stretch>
                  <a:fillRect l="-1340" t="-1046" r="-609"/>
                </a:stretch>
              </a:blipFill>
            </p:spPr>
            <p:txBody>
              <a:bodyPr/>
              <a:lstStyle/>
              <a:p>
                <a:r>
                  <a:rPr lang="en-CA">
                    <a:noFill/>
                  </a:rPr>
                  <a:t> </a:t>
                </a:r>
              </a:p>
            </p:txBody>
          </p:sp>
        </mc:Fallback>
      </mc:AlternateContent>
      <p:sp>
        <p:nvSpPr>
          <p:cNvPr id="4" name="Rectangle 3"/>
          <p:cNvSpPr/>
          <p:nvPr/>
        </p:nvSpPr>
        <p:spPr>
          <a:xfrm>
            <a:off x="3962400" y="5877272"/>
            <a:ext cx="5160196" cy="715581"/>
          </a:xfrm>
          <a:prstGeom prst="rect">
            <a:avLst/>
          </a:prstGeom>
        </p:spPr>
        <p:txBody>
          <a:bodyPr wrap="square">
            <a:spAutoFit/>
          </a:bodyPr>
          <a:lstStyle/>
          <a:p>
            <a:r>
              <a:rPr lang="en-CA" sz="1350" dirty="0"/>
              <a:t>S. </a:t>
            </a:r>
            <a:r>
              <a:rPr lang="en-CA" sz="1350" dirty="0" err="1"/>
              <a:t>Sankararaman</a:t>
            </a:r>
            <a:r>
              <a:rPr lang="en-CA" sz="1350" dirty="0"/>
              <a:t>, S. </a:t>
            </a:r>
            <a:r>
              <a:rPr lang="en-CA" sz="1350" dirty="0" err="1"/>
              <a:t>Mahadevan</a:t>
            </a:r>
            <a:r>
              <a:rPr lang="en-CA" sz="1350" dirty="0"/>
              <a:t>, Separating the contributions of variability and parameter uncertainty in probability distributions, Reliability Engineering and System Safety, 112 (2013) 187–199. </a:t>
            </a:r>
          </a:p>
        </p:txBody>
      </p:sp>
      <p:pic>
        <p:nvPicPr>
          <p:cNvPr id="5" name="Picture 4"/>
          <p:cNvPicPr>
            <a:picLocks noChangeAspect="1"/>
          </p:cNvPicPr>
          <p:nvPr/>
        </p:nvPicPr>
        <p:blipFill>
          <a:blip r:embed="rId3"/>
          <a:stretch>
            <a:fillRect/>
          </a:stretch>
        </p:blipFill>
        <p:spPr>
          <a:xfrm>
            <a:off x="5383891" y="2226469"/>
            <a:ext cx="3329276" cy="2252422"/>
          </a:xfrm>
          <a:prstGeom prst="rect">
            <a:avLst/>
          </a:prstGeom>
        </p:spPr>
      </p:pic>
    </p:spTree>
    <p:extLst>
      <p:ext uri="{BB962C8B-B14F-4D97-AF65-F5344CB8AC3E}">
        <p14:creationId xmlns:p14="http://schemas.microsoft.com/office/powerpoint/2010/main" val="38663350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Uncertainty related resources - Courses	</a:t>
            </a:r>
            <a:endParaRPr lang="en-CA" dirty="0"/>
          </a:p>
        </p:txBody>
      </p:sp>
      <p:sp>
        <p:nvSpPr>
          <p:cNvPr id="3" name="Content Placeholder 2"/>
          <p:cNvSpPr>
            <a:spLocks noGrp="1"/>
          </p:cNvSpPr>
          <p:nvPr>
            <p:ph idx="1"/>
          </p:nvPr>
        </p:nvSpPr>
        <p:spPr/>
        <p:txBody>
          <a:bodyPr/>
          <a:lstStyle/>
          <a:p>
            <a:r>
              <a:rPr lang="en-US" dirty="0" smtClean="0"/>
              <a:t>With Videos</a:t>
            </a:r>
            <a:endParaRPr lang="en-CA" dirty="0" smtClean="0"/>
          </a:p>
          <a:p>
            <a:pPr lvl="1"/>
            <a:r>
              <a:rPr lang="en-CA" dirty="0" smtClean="0"/>
              <a:t>Uncertainty </a:t>
            </a:r>
            <a:r>
              <a:rPr lang="en-CA" dirty="0"/>
              <a:t>Quantification in Engineering </a:t>
            </a:r>
            <a:r>
              <a:rPr lang="en-CA" dirty="0" smtClean="0"/>
              <a:t>Science</a:t>
            </a:r>
          </a:p>
          <a:p>
            <a:pPr lvl="2"/>
            <a:r>
              <a:rPr lang="en-CA" dirty="0">
                <a:hlinkClick r:id="rId2"/>
              </a:rPr>
              <a:t>http://eclass.uth.gr/eclass/courses/MHXB124</a:t>
            </a:r>
            <a:r>
              <a:rPr lang="en-CA" dirty="0" smtClean="0">
                <a:hlinkClick r:id="rId2"/>
              </a:rPr>
              <a:t>/</a:t>
            </a:r>
            <a:endParaRPr lang="en-CA" dirty="0" smtClean="0"/>
          </a:p>
          <a:p>
            <a:pPr lvl="1"/>
            <a:r>
              <a:rPr lang="en-US" dirty="0" smtClean="0"/>
              <a:t>Introduction </a:t>
            </a:r>
            <a:r>
              <a:rPr lang="en-US" dirty="0"/>
              <a:t>to Uncertainty </a:t>
            </a:r>
            <a:r>
              <a:rPr lang="en-US" dirty="0" smtClean="0"/>
              <a:t>Quantification</a:t>
            </a:r>
          </a:p>
          <a:p>
            <a:pPr lvl="2"/>
            <a:r>
              <a:rPr lang="en-US" dirty="0">
                <a:hlinkClick r:id="rId3"/>
              </a:rPr>
              <a:t>https://www.ima.umn.edu/2014-2015/ND6.15-26.15</a:t>
            </a:r>
            <a:r>
              <a:rPr lang="en-US" dirty="0" smtClean="0">
                <a:hlinkClick r:id="rId3"/>
              </a:rPr>
              <a:t>/#</a:t>
            </a:r>
            <a:endParaRPr lang="en-US" dirty="0" smtClean="0"/>
          </a:p>
          <a:p>
            <a:r>
              <a:rPr lang="en-US" dirty="0" smtClean="0"/>
              <a:t>Without videos</a:t>
            </a:r>
          </a:p>
          <a:p>
            <a:pPr lvl="1"/>
            <a:r>
              <a:rPr lang="en-CA" dirty="0"/>
              <a:t>MA 540 Uncertainty Quantification for Physical and Biological Models</a:t>
            </a:r>
            <a:endParaRPr lang="en-CA" dirty="0" smtClean="0"/>
          </a:p>
          <a:p>
            <a:pPr lvl="2"/>
            <a:r>
              <a:rPr lang="en-CA" dirty="0">
                <a:hlinkClick r:id="rId4"/>
              </a:rPr>
              <a:t>http://www4.ncsu.edu/~</a:t>
            </a:r>
            <a:r>
              <a:rPr lang="en-CA" dirty="0" smtClean="0">
                <a:hlinkClick r:id="rId4"/>
              </a:rPr>
              <a:t>rsmith/MA540_s17.html</a:t>
            </a:r>
            <a:endParaRPr lang="en-CA" dirty="0" smtClean="0"/>
          </a:p>
          <a:p>
            <a:pPr marL="914400" lvl="2" indent="0">
              <a:buNone/>
            </a:pPr>
            <a:endParaRPr lang="en-CA" dirty="0" smtClean="0"/>
          </a:p>
          <a:p>
            <a:endParaRPr lang="en-CA" dirty="0"/>
          </a:p>
          <a:p>
            <a:pPr lvl="1"/>
            <a:endParaRPr lang="en-CA" dirty="0"/>
          </a:p>
        </p:txBody>
      </p:sp>
    </p:spTree>
    <p:extLst>
      <p:ext uri="{BB962C8B-B14F-4D97-AF65-F5344CB8AC3E}">
        <p14:creationId xmlns:p14="http://schemas.microsoft.com/office/powerpoint/2010/main" val="24290833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a:t>
            </a:r>
            <a:r>
              <a:rPr lang="en-US" dirty="0" smtClean="0"/>
              <a:t>related resources - Books</a:t>
            </a:r>
            <a:endParaRPr lang="en-CA" dirty="0"/>
          </a:p>
        </p:txBody>
      </p:sp>
      <p:sp>
        <p:nvSpPr>
          <p:cNvPr id="3" name="Content Placeholder 2"/>
          <p:cNvSpPr>
            <a:spLocks noGrp="1"/>
          </p:cNvSpPr>
          <p:nvPr>
            <p:ph idx="1"/>
          </p:nvPr>
        </p:nvSpPr>
        <p:spPr>
          <a:xfrm>
            <a:off x="685800" y="1325900"/>
            <a:ext cx="7772400" cy="3886200"/>
          </a:xfrm>
        </p:spPr>
        <p:txBody>
          <a:bodyPr/>
          <a:lstStyle/>
          <a:p>
            <a:pPr lvl="0"/>
            <a:r>
              <a:rPr lang="en-CA" sz="1400" dirty="0"/>
              <a:t>F. Pavese, A. B. Forbes, Data Modeling for Metrology and Testing in Measurement Science, Springer, 2009.</a:t>
            </a:r>
          </a:p>
          <a:p>
            <a:pPr lvl="0"/>
            <a:r>
              <a:rPr lang="en-CA" sz="1400" dirty="0"/>
              <a:t>S. V. Gupta, Measurement Uncertainties, Physical Parameters and Calibration of Instruments, Springer-</a:t>
            </a:r>
            <a:r>
              <a:rPr lang="en-CA" sz="1400" dirty="0" err="1"/>
              <a:t>Verlag</a:t>
            </a:r>
            <a:r>
              <a:rPr lang="en-CA" sz="1400" dirty="0"/>
              <a:t> Berlin Heidelberg 2012.</a:t>
            </a:r>
          </a:p>
          <a:p>
            <a:pPr lvl="0"/>
            <a:r>
              <a:rPr lang="en-CA" sz="1400" dirty="0"/>
              <a:t>I. Lira, Evaluating the Measurement Uncertainty: Fundamentals and Practical Guidance, </a:t>
            </a:r>
            <a:r>
              <a:rPr lang="en-CA" sz="1400" dirty="0" err="1"/>
              <a:t>IoP</a:t>
            </a:r>
            <a:r>
              <a:rPr lang="en-CA" sz="1400" dirty="0"/>
              <a:t> 2002.</a:t>
            </a:r>
          </a:p>
          <a:p>
            <a:pPr lvl="0"/>
            <a:r>
              <a:rPr lang="en-CA" sz="1400" dirty="0"/>
              <a:t>H. W. Coleman, W. G. Steele, Experimentation, validation and uncertainty analysis for Engineers, Wiley, 2009</a:t>
            </a:r>
            <a:r>
              <a:rPr lang="en-CA" sz="1400" dirty="0" smtClean="0"/>
              <a:t>.</a:t>
            </a:r>
          </a:p>
          <a:p>
            <a:pPr lvl="0"/>
            <a:endParaRPr lang="en-CA" sz="1400" dirty="0"/>
          </a:p>
          <a:p>
            <a:pPr lvl="0"/>
            <a:r>
              <a:rPr lang="en-CA" sz="1400" dirty="0"/>
              <a:t>A. </a:t>
            </a:r>
            <a:r>
              <a:rPr lang="en-CA" sz="1400" dirty="0" err="1"/>
              <a:t>Zoubir</a:t>
            </a:r>
            <a:r>
              <a:rPr lang="en-CA" sz="1400" dirty="0"/>
              <a:t>, D. R. </a:t>
            </a:r>
            <a:r>
              <a:rPr lang="en-CA" sz="1400" dirty="0" err="1"/>
              <a:t>Iskander</a:t>
            </a:r>
            <a:r>
              <a:rPr lang="en-CA" sz="1400" dirty="0"/>
              <a:t>,</a:t>
            </a:r>
            <a:r>
              <a:rPr lang="en-CA" sz="1400" b="1" dirty="0"/>
              <a:t> </a:t>
            </a:r>
            <a:r>
              <a:rPr lang="en-CA" sz="1400" dirty="0"/>
              <a:t>Bootstrap techniques for signal processing, Cambridge University Press, 2004.</a:t>
            </a:r>
          </a:p>
          <a:p>
            <a:pPr lvl="0"/>
            <a:r>
              <a:rPr lang="en-US" sz="1400" dirty="0"/>
              <a:t>W. Q. Meeker, G. J. Hahn, L. A. Escobar, Statistical Intervals: A Guide for Practitioners and Researchers, 2nd Edition, Wiley, 2017</a:t>
            </a:r>
            <a:r>
              <a:rPr lang="en-US" sz="1400" dirty="0" smtClean="0"/>
              <a:t>.</a:t>
            </a:r>
          </a:p>
          <a:p>
            <a:pPr lvl="0"/>
            <a:r>
              <a:rPr lang="en-US" sz="1400" dirty="0" smtClean="0"/>
              <a:t>R. C. Smith, Uncertainty Classification: Theory, Implementation and Applications, SIAM, 2014.</a:t>
            </a:r>
            <a:endParaRPr lang="en-US" sz="1400" dirty="0"/>
          </a:p>
          <a:p>
            <a:pPr lvl="0"/>
            <a:endParaRPr lang="en-CA" sz="1400" dirty="0"/>
          </a:p>
          <a:p>
            <a:pPr lvl="0"/>
            <a:r>
              <a:rPr lang="en-CA" sz="1400" dirty="0"/>
              <a:t>K. </a:t>
            </a:r>
            <a:r>
              <a:rPr lang="en-CA" sz="1400" dirty="0" err="1"/>
              <a:t>Beven</a:t>
            </a:r>
            <a:r>
              <a:rPr lang="en-CA" sz="1400" dirty="0"/>
              <a:t>, Environmental Modelling: An Uncertain Future?, Taylor &amp; Francis e-Library, 2010.</a:t>
            </a:r>
          </a:p>
        </p:txBody>
      </p:sp>
    </p:spTree>
    <p:extLst>
      <p:ext uri="{BB962C8B-B14F-4D97-AF65-F5344CB8AC3E}">
        <p14:creationId xmlns:p14="http://schemas.microsoft.com/office/powerpoint/2010/main" val="6036674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CA" dirty="0"/>
          </a:p>
        </p:txBody>
      </p:sp>
      <p:sp>
        <p:nvSpPr>
          <p:cNvPr id="3" name="Content Placeholder 2"/>
          <p:cNvSpPr>
            <a:spLocks noGrp="1"/>
          </p:cNvSpPr>
          <p:nvPr>
            <p:ph idx="1"/>
          </p:nvPr>
        </p:nvSpPr>
        <p:spPr>
          <a:xfrm>
            <a:off x="685800" y="1524000"/>
            <a:ext cx="7772400" cy="5649416"/>
          </a:xfrm>
        </p:spPr>
        <p:txBody>
          <a:bodyPr/>
          <a:lstStyle/>
          <a:p>
            <a:r>
              <a:rPr lang="en-CA" sz="1200" dirty="0" err="1"/>
              <a:t>Sankaran</a:t>
            </a:r>
            <a:r>
              <a:rPr lang="en-CA" sz="1200" dirty="0"/>
              <a:t> </a:t>
            </a:r>
            <a:r>
              <a:rPr lang="en-CA" sz="1200" dirty="0" err="1" smtClean="0"/>
              <a:t>Mahadevan</a:t>
            </a:r>
            <a:r>
              <a:rPr lang="en-CA" sz="1200" dirty="0" smtClean="0"/>
              <a:t>, “Modeling </a:t>
            </a:r>
            <a:r>
              <a:rPr lang="en-CA" sz="1200" dirty="0"/>
              <a:t>and Data </a:t>
            </a:r>
            <a:r>
              <a:rPr lang="en-CA" sz="1200" dirty="0" smtClean="0"/>
              <a:t>Uncertainties,” presentation, </a:t>
            </a:r>
            <a:r>
              <a:rPr lang="en-CA" sz="1200" dirty="0"/>
              <a:t>NASA/NAI Summer Design Institute on </a:t>
            </a:r>
            <a:r>
              <a:rPr lang="en-CA" sz="1200" dirty="0" smtClean="0"/>
              <a:t>Uncertainty, </a:t>
            </a:r>
            <a:r>
              <a:rPr lang="fr-FR" sz="1200" dirty="0" smtClean="0"/>
              <a:t>Hampton</a:t>
            </a:r>
            <a:r>
              <a:rPr lang="fr-FR" sz="1200" dirty="0"/>
              <a:t>, VA, July 20, 2011</a:t>
            </a:r>
            <a:r>
              <a:rPr lang="en-CA" sz="1200" dirty="0" smtClean="0"/>
              <a:t> </a:t>
            </a:r>
            <a:endParaRPr lang="en-CA" sz="1200" dirty="0"/>
          </a:p>
          <a:p>
            <a:r>
              <a:rPr lang="en-CA" sz="1200" kern="1200" dirty="0" smtClean="0"/>
              <a:t>William </a:t>
            </a:r>
            <a:r>
              <a:rPr lang="en-CA" sz="1200" kern="1200" dirty="0"/>
              <a:t>F. Guthrie,1 Hung-kung Liu,2 Andrew L. Rukhin,3 </a:t>
            </a:r>
            <a:r>
              <a:rPr lang="en-CA" sz="1200" kern="1200" dirty="0" err="1"/>
              <a:t>Blaza</a:t>
            </a:r>
            <a:r>
              <a:rPr lang="en-CA" sz="1200" kern="1200" dirty="0"/>
              <a:t> </a:t>
            </a:r>
            <a:r>
              <a:rPr lang="en-CA" sz="1200" kern="1200" dirty="0" err="1"/>
              <a:t>Toman</a:t>
            </a:r>
            <a:r>
              <a:rPr lang="en-CA" sz="1200" kern="1200" dirty="0" smtClean="0"/>
              <a:t>, Jack </a:t>
            </a:r>
            <a:r>
              <a:rPr lang="en-CA" sz="1200" kern="1200" dirty="0"/>
              <a:t>C. M. Wang,5 </a:t>
            </a:r>
            <a:r>
              <a:rPr lang="en-CA" sz="1200" kern="1200" dirty="0" err="1"/>
              <a:t>Nien</a:t>
            </a:r>
            <a:r>
              <a:rPr lang="en-CA" sz="1200" kern="1200" dirty="0"/>
              <a:t> fan Zhang, </a:t>
            </a:r>
            <a:r>
              <a:rPr lang="en-CA" sz="1200" b="1" kern="1200" dirty="0"/>
              <a:t>Three Statistical </a:t>
            </a:r>
            <a:r>
              <a:rPr lang="en-CA" sz="1200" b="1" kern="1200" dirty="0" smtClean="0"/>
              <a:t>Paradigms for </a:t>
            </a:r>
            <a:r>
              <a:rPr lang="en-CA" sz="1200" b="1" kern="1200" dirty="0"/>
              <a:t>the Assessment and </a:t>
            </a:r>
            <a:r>
              <a:rPr lang="en-CA" sz="1200" b="1" kern="1200" dirty="0" smtClean="0"/>
              <a:t>Interpretation of </a:t>
            </a:r>
            <a:r>
              <a:rPr lang="en-CA" sz="1200" b="1" kern="1200" dirty="0"/>
              <a:t>Measurement Uncertainty, from Data Modeling for Metrology and </a:t>
            </a:r>
            <a:r>
              <a:rPr lang="en-CA" sz="1200" b="1" kern="1200" dirty="0" smtClean="0"/>
              <a:t>Testing in </a:t>
            </a:r>
            <a:r>
              <a:rPr lang="en-CA" sz="1200" b="1" kern="1200" dirty="0"/>
              <a:t>Measurement Science by Franco Pavese and Alistair B. </a:t>
            </a:r>
            <a:r>
              <a:rPr lang="en-CA" sz="1200" b="1" kern="1200" dirty="0" smtClean="0"/>
              <a:t>Forbes</a:t>
            </a:r>
          </a:p>
          <a:p>
            <a:r>
              <a:rPr lang="en-CA" sz="1200" dirty="0" smtClean="0"/>
              <a:t>BIPM</a:t>
            </a:r>
            <a:r>
              <a:rPr lang="en-CA" sz="1200" dirty="0"/>
              <a:t>, IEC, IFCC, ISO, IUPAC, IUPAP, and OIML. Guide to the expression of uncertainty in</a:t>
            </a:r>
          </a:p>
          <a:p>
            <a:pPr marL="0" indent="0">
              <a:buNone/>
            </a:pPr>
            <a:r>
              <a:rPr lang="en-CA" sz="1200" dirty="0"/>
              <a:t>	</a:t>
            </a:r>
            <a:r>
              <a:rPr lang="en-CA" sz="1200" dirty="0" smtClean="0"/>
              <a:t>measurement</a:t>
            </a:r>
            <a:r>
              <a:rPr lang="en-CA" sz="1200" dirty="0"/>
              <a:t>, International Organization for Standardization. GUM 1995 with </a:t>
            </a:r>
            <a:r>
              <a:rPr lang="en-CA" sz="1200" dirty="0" smtClean="0"/>
              <a:t>minor  	corrections</a:t>
            </a:r>
            <a:r>
              <a:rPr lang="en-CA" sz="1200" dirty="0"/>
              <a:t>. Corrected version 2010. JCGM 100:2008.</a:t>
            </a:r>
          </a:p>
          <a:p>
            <a:r>
              <a:rPr lang="en-CA" sz="1200" dirty="0" smtClean="0"/>
              <a:t>BIPM</a:t>
            </a:r>
            <a:r>
              <a:rPr lang="en-CA" sz="1200" dirty="0"/>
              <a:t>, IEC, IFCC, ISO, IUPAC, IUPAP, and OIML. Evaluation of measurement data </a:t>
            </a:r>
            <a:r>
              <a:rPr lang="en-CA" sz="1200" dirty="0" smtClean="0"/>
              <a:t>— Supplement </a:t>
            </a:r>
            <a:r>
              <a:rPr lang="en-CA" sz="1200" dirty="0"/>
              <a:t>1 to the Guide to the expression of uncertainty in measurement </a:t>
            </a:r>
            <a:r>
              <a:rPr lang="en-CA" sz="1200" dirty="0" smtClean="0"/>
              <a:t>— Propagation </a:t>
            </a:r>
            <a:r>
              <a:rPr lang="en-CA" sz="1200" dirty="0"/>
              <a:t>of distributions using a Monte Carlo method. JCGM 101:2008.</a:t>
            </a:r>
          </a:p>
          <a:p>
            <a:endParaRPr lang="en-CA" sz="1200" dirty="0"/>
          </a:p>
          <a:p>
            <a:endParaRPr lang="en-CA" sz="1200" dirty="0"/>
          </a:p>
          <a:p>
            <a:pPr>
              <a:buFont typeface="+mj-lt"/>
              <a:buAutoNum type="arabicPeriod"/>
            </a:pPr>
            <a:endParaRPr lang="en-CA" sz="1200" dirty="0"/>
          </a:p>
          <a:p>
            <a:pPr>
              <a:buFont typeface="+mj-lt"/>
              <a:buAutoNum type="arabicPeriod"/>
            </a:pPr>
            <a:endParaRPr lang="en-CA" sz="1200" dirty="0"/>
          </a:p>
        </p:txBody>
      </p:sp>
    </p:spTree>
    <p:extLst>
      <p:ext uri="{BB962C8B-B14F-4D97-AF65-F5344CB8AC3E}">
        <p14:creationId xmlns:p14="http://schemas.microsoft.com/office/powerpoint/2010/main" val="1067563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smtClean="0"/>
              <a:t>Verification </a:t>
            </a:r>
            <a:r>
              <a:rPr lang="en-CA" dirty="0"/>
              <a:t>determines how well the computational model solves </a:t>
            </a:r>
            <a:r>
              <a:rPr lang="en-CA" dirty="0" smtClean="0"/>
              <a:t>the math-model equations</a:t>
            </a:r>
          </a:p>
          <a:p>
            <a:r>
              <a:rPr lang="en-CA" dirty="0" smtClean="0"/>
              <a:t>Validation </a:t>
            </a:r>
            <a:r>
              <a:rPr lang="en-CA" dirty="0"/>
              <a:t>determines how well the model represents the </a:t>
            </a:r>
            <a:r>
              <a:rPr lang="en-CA" dirty="0" smtClean="0"/>
              <a:t>true physical system</a:t>
            </a:r>
          </a:p>
          <a:p>
            <a:pPr lvl="1"/>
            <a:r>
              <a:rPr lang="en-CA" smtClean="0"/>
              <a:t>Involves </a:t>
            </a:r>
            <a:r>
              <a:rPr lang="en-CA" dirty="0"/>
              <a:t>comparisons between QOIs computed </a:t>
            </a:r>
            <a:r>
              <a:rPr lang="en-CA"/>
              <a:t>by </a:t>
            </a:r>
            <a:r>
              <a:rPr lang="en-CA" smtClean="0"/>
              <a:t>the model </a:t>
            </a:r>
            <a:r>
              <a:rPr lang="en-CA" dirty="0"/>
              <a:t>and corresponding true, physical QOIs inferred from physical </a:t>
            </a:r>
            <a:r>
              <a:rPr lang="en-CA"/>
              <a:t>observations </a:t>
            </a:r>
            <a:r>
              <a:rPr lang="en-CA" smtClean="0"/>
              <a:t>or experiments</a:t>
            </a:r>
            <a:r>
              <a:rPr lang="en-CA" dirty="0"/>
              <a:t>.</a:t>
            </a:r>
          </a:p>
        </p:txBody>
      </p:sp>
    </p:spTree>
    <p:extLst>
      <p:ext uri="{BB962C8B-B14F-4D97-AF65-F5344CB8AC3E}">
        <p14:creationId xmlns:p14="http://schemas.microsoft.com/office/powerpoint/2010/main" val="3993290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Observing nature and predicting events</a:t>
            </a:r>
            <a:endParaRPr lang="en-CA" dirty="0"/>
          </a:p>
        </p:txBody>
      </p:sp>
      <p:sp>
        <p:nvSpPr>
          <p:cNvPr id="3" name="Content Placeholder 2"/>
          <p:cNvSpPr>
            <a:spLocks noGrp="1"/>
          </p:cNvSpPr>
          <p:nvPr>
            <p:ph idx="1"/>
          </p:nvPr>
        </p:nvSpPr>
        <p:spPr/>
        <p:txBody>
          <a:bodyPr/>
          <a:lstStyle/>
          <a:p>
            <a:r>
              <a:rPr lang="en-CA" dirty="0" smtClean="0"/>
              <a:t>Observations: we </a:t>
            </a:r>
            <a:r>
              <a:rPr lang="en-CA" dirty="0"/>
              <a:t>are unable to observe and/or predict nature </a:t>
            </a:r>
            <a:r>
              <a:rPr lang="en-CA" dirty="0" smtClean="0"/>
              <a:t>accurately</a:t>
            </a:r>
          </a:p>
          <a:p>
            <a:pPr lvl="1"/>
            <a:r>
              <a:rPr lang="en-CA" dirty="0"/>
              <a:t>the limited accuracy of measurement instruments, </a:t>
            </a:r>
            <a:endParaRPr lang="en-CA" dirty="0" smtClean="0"/>
          </a:p>
          <a:p>
            <a:pPr lvl="1"/>
            <a:r>
              <a:rPr lang="en-CA" dirty="0" smtClean="0"/>
              <a:t>the </a:t>
            </a:r>
            <a:r>
              <a:rPr lang="en-CA" dirty="0"/>
              <a:t>exceedingly high cost of performing accurate experiments and/or measurements, </a:t>
            </a:r>
            <a:endParaRPr lang="en-CA" dirty="0" smtClean="0"/>
          </a:p>
          <a:p>
            <a:pPr lvl="1"/>
            <a:r>
              <a:rPr lang="en-CA" dirty="0" smtClean="0"/>
              <a:t>the </a:t>
            </a:r>
            <a:r>
              <a:rPr lang="en-CA" dirty="0"/>
              <a:t>lack of accurate models or the computational need of using simplified ones. </a:t>
            </a:r>
            <a:endParaRPr lang="en-CA" dirty="0" smtClean="0"/>
          </a:p>
          <a:p>
            <a:r>
              <a:rPr lang="en-US" dirty="0" smtClean="0"/>
              <a:t>Predictions: </a:t>
            </a:r>
            <a:r>
              <a:rPr lang="en-CA" dirty="0"/>
              <a:t>the result of a combination of measurements, modeling and </a:t>
            </a:r>
            <a:r>
              <a:rPr lang="en-CA" dirty="0" smtClean="0"/>
              <a:t>simulations</a:t>
            </a:r>
          </a:p>
          <a:p>
            <a:r>
              <a:rPr lang="en-CA" dirty="0" smtClean="0"/>
              <a:t>Models </a:t>
            </a:r>
            <a:r>
              <a:rPr lang="en-CA" dirty="0"/>
              <a:t>are based on certain levels of approximation, introduced to make them </a:t>
            </a:r>
            <a:r>
              <a:rPr lang="en-CA" dirty="0" smtClean="0"/>
              <a:t>manageable</a:t>
            </a:r>
            <a:endParaRPr lang="en-CA" dirty="0"/>
          </a:p>
        </p:txBody>
      </p:sp>
    </p:spTree>
    <p:extLst>
      <p:ext uri="{BB962C8B-B14F-4D97-AF65-F5344CB8AC3E}">
        <p14:creationId xmlns:p14="http://schemas.microsoft.com/office/powerpoint/2010/main" val="82151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38138" y="228600"/>
            <a:ext cx="8467725" cy="762000"/>
          </a:xfrm>
        </p:spPr>
        <p:txBody>
          <a:bodyPr/>
          <a:lstStyle/>
          <a:p>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a:t>Modeling Approach</a:t>
            </a:r>
            <a:endParaRPr lang="en-US" altLang="en-US" dirty="0" smtClean="0">
              <a:ea typeface="ＭＳ Ｐゴシック" panose="020B0600070205080204" pitchFamily="34" charset="-128"/>
            </a:endParaRPr>
          </a:p>
        </p:txBody>
      </p:sp>
      <p:sp>
        <p:nvSpPr>
          <p:cNvPr id="27651" name="Rectangle 3"/>
          <p:cNvSpPr>
            <a:spLocks noGrp="1" noChangeArrowheads="1"/>
          </p:cNvSpPr>
          <p:nvPr>
            <p:ph type="body" idx="1"/>
          </p:nvPr>
        </p:nvSpPr>
        <p:spPr>
          <a:xfrm>
            <a:off x="609600" y="1268760"/>
            <a:ext cx="8384232" cy="4953000"/>
          </a:xfrm>
        </p:spPr>
        <p:txBody>
          <a:bodyPr/>
          <a:lstStyle/>
          <a:p>
            <a:pPr>
              <a:lnSpc>
                <a:spcPct val="85000"/>
              </a:lnSpc>
              <a:spcBef>
                <a:spcPct val="50000"/>
              </a:spcBef>
            </a:pPr>
            <a:r>
              <a:rPr lang="en-US" altLang="en-US" dirty="0" smtClean="0"/>
              <a:t>Advantages</a:t>
            </a:r>
            <a:endParaRPr lang="en-US" altLang="en-US" dirty="0"/>
          </a:p>
          <a:p>
            <a:pPr lvl="1">
              <a:lnSpc>
                <a:spcPct val="85000"/>
              </a:lnSpc>
              <a:spcBef>
                <a:spcPct val="50000"/>
              </a:spcBef>
            </a:pPr>
            <a:r>
              <a:rPr lang="en-US" altLang="en-US" dirty="0" smtClean="0">
                <a:ea typeface="ＭＳ Ｐゴシック" panose="020B0600070205080204" pitchFamily="34" charset="-128"/>
              </a:rPr>
              <a:t>Concise summary of present knowledge of operation of a particular system</a:t>
            </a:r>
          </a:p>
          <a:p>
            <a:pPr lvl="1">
              <a:lnSpc>
                <a:spcPct val="85000"/>
              </a:lnSpc>
              <a:spcBef>
                <a:spcPct val="50000"/>
              </a:spcBef>
            </a:pPr>
            <a:r>
              <a:rPr lang="en-US" altLang="en-US" dirty="0" smtClean="0">
                <a:ea typeface="ＭＳ Ｐゴシック" panose="020B0600070205080204" pitchFamily="34" charset="-128"/>
              </a:rPr>
              <a:t>Predict outcomes of modes of operation not easily studied experimentally </a:t>
            </a:r>
          </a:p>
          <a:p>
            <a:pPr lvl="1">
              <a:lnSpc>
                <a:spcPct val="85000"/>
              </a:lnSpc>
              <a:spcBef>
                <a:spcPct val="50000"/>
              </a:spcBef>
            </a:pPr>
            <a:r>
              <a:rPr lang="en-US" altLang="en-US" dirty="0" smtClean="0">
                <a:ea typeface="ＭＳ Ｐゴシック" panose="020B0600070205080204" pitchFamily="34" charset="-128"/>
              </a:rPr>
              <a:t>Clarify or simplify complex experimental data</a:t>
            </a:r>
          </a:p>
          <a:p>
            <a:pPr lvl="1">
              <a:lnSpc>
                <a:spcPct val="85000"/>
              </a:lnSpc>
              <a:spcBef>
                <a:spcPct val="50000"/>
              </a:spcBef>
            </a:pPr>
            <a:r>
              <a:rPr lang="en-US" altLang="en-US" dirty="0" smtClean="0">
                <a:ea typeface="ＭＳ Ｐゴシック" panose="020B0600070205080204" pitchFamily="34" charset="-128"/>
              </a:rPr>
              <a:t>Suggest new experiments to advance understanding of a system</a:t>
            </a:r>
          </a:p>
          <a:p>
            <a:pPr>
              <a:lnSpc>
                <a:spcPct val="85000"/>
              </a:lnSpc>
              <a:spcBef>
                <a:spcPct val="50000"/>
              </a:spcBef>
            </a:pPr>
            <a:r>
              <a:rPr lang="en-US" altLang="en-US" dirty="0" smtClean="0"/>
              <a:t>Limitations</a:t>
            </a:r>
          </a:p>
          <a:p>
            <a:pPr lvl="1">
              <a:lnSpc>
                <a:spcPct val="85000"/>
              </a:lnSpc>
              <a:spcBef>
                <a:spcPct val="50000"/>
              </a:spcBef>
            </a:pPr>
            <a:r>
              <a:rPr lang="en-US" altLang="en-US" dirty="0" smtClean="0"/>
              <a:t>Models </a:t>
            </a:r>
            <a:r>
              <a:rPr lang="en-US" altLang="en-US" dirty="0"/>
              <a:t>often require many simplifying assumptions</a:t>
            </a:r>
          </a:p>
          <a:p>
            <a:pPr lvl="2">
              <a:lnSpc>
                <a:spcPct val="85000"/>
              </a:lnSpc>
              <a:spcBef>
                <a:spcPts val="675"/>
              </a:spcBef>
            </a:pPr>
            <a:r>
              <a:rPr lang="en-US" altLang="en-US" dirty="0">
                <a:ea typeface="ＭＳ Ｐゴシック" panose="020B0600070205080204" pitchFamily="34" charset="-128"/>
              </a:rPr>
              <a:t>beware of garbage in, garbage </a:t>
            </a:r>
            <a:r>
              <a:rPr lang="en-US" altLang="en-US" dirty="0" smtClean="0">
                <a:ea typeface="ＭＳ Ｐゴシック" panose="020B0600070205080204" pitchFamily="34" charset="-128"/>
              </a:rPr>
              <a:t>out</a:t>
            </a:r>
          </a:p>
          <a:p>
            <a:pPr lvl="1">
              <a:lnSpc>
                <a:spcPct val="85000"/>
              </a:lnSpc>
              <a:spcBef>
                <a:spcPts val="675"/>
              </a:spcBef>
            </a:pPr>
            <a:r>
              <a:rPr lang="en-US" altLang="en-US" dirty="0" smtClean="0"/>
              <a:t>Validation </a:t>
            </a:r>
            <a:r>
              <a:rPr lang="en-US" altLang="en-US" dirty="0"/>
              <a:t>of model predictions is essential</a:t>
            </a:r>
          </a:p>
          <a:p>
            <a:pPr>
              <a:lnSpc>
                <a:spcPct val="85000"/>
              </a:lnSpc>
              <a:spcBef>
                <a:spcPct val="50000"/>
              </a:spcBef>
            </a:pPr>
            <a:endParaRPr lang="en-US" altLang="en-US" dirty="0" smtClean="0">
              <a:ea typeface="ＭＳ Ｐゴシック" panose="020B0600070205080204" pitchFamily="34" charset="-128"/>
            </a:endParaRPr>
          </a:p>
        </p:txBody>
      </p:sp>
      <p:sp>
        <p:nvSpPr>
          <p:cNvPr id="27652" name="Slide Number Placeholder 3"/>
          <p:cNvSpPr>
            <a:spLocks noGrp="1"/>
          </p:cNvSpPr>
          <p:nvPr>
            <p:ph type="sldNum" sz="quarter" idx="4294967295"/>
          </p:nvPr>
        </p:nvSpPr>
        <p:spPr>
          <a:xfrm>
            <a:off x="0" y="6381750"/>
            <a:ext cx="609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9318812-8D94-4051-9812-33162827452E}" type="slidenum">
              <a:rPr lang="en-US" altLang="en-US"/>
              <a:pPr eaLnBrk="1" hangingPunct="1"/>
              <a:t>6</a:t>
            </a:fld>
            <a:endParaRPr lang="en-US" altLang="en-US"/>
          </a:p>
        </p:txBody>
      </p:sp>
    </p:spTree>
    <p:extLst>
      <p:ext uri="{BB962C8B-B14F-4D97-AF65-F5344CB8AC3E}">
        <p14:creationId xmlns:p14="http://schemas.microsoft.com/office/powerpoint/2010/main" val="2004249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presenting uncertainty </a:t>
            </a:r>
            <a:endParaRPr lang="en-CA" dirty="0"/>
          </a:p>
        </p:txBody>
      </p:sp>
      <p:sp>
        <p:nvSpPr>
          <p:cNvPr id="3" name="Content Placeholder 2"/>
          <p:cNvSpPr>
            <a:spLocks noGrp="1"/>
          </p:cNvSpPr>
          <p:nvPr>
            <p:ph idx="1"/>
          </p:nvPr>
        </p:nvSpPr>
        <p:spPr/>
        <p:txBody>
          <a:bodyPr/>
          <a:lstStyle/>
          <a:p>
            <a:r>
              <a:rPr lang="en-US" dirty="0" smtClean="0"/>
              <a:t>Standard error</a:t>
            </a:r>
          </a:p>
          <a:p>
            <a:pPr lvl="1"/>
            <a:r>
              <a:rPr lang="en-US" dirty="0" smtClean="0"/>
              <a:t>Heart rate is (60 </a:t>
            </a:r>
            <a:r>
              <a:rPr lang="en-US" dirty="0" smtClean="0">
                <a:latin typeface="Verdana" panose="020B0604030504040204" pitchFamily="34" charset="0"/>
                <a:ea typeface="Verdana" panose="020B0604030504040204" pitchFamily="34" charset="0"/>
                <a:cs typeface="Verdana" panose="020B0604030504040204" pitchFamily="34" charset="0"/>
              </a:rPr>
              <a:t>± 4)</a:t>
            </a:r>
            <a:r>
              <a:rPr lang="en-US" dirty="0" smtClean="0">
                <a:latin typeface="Calibri" panose="020F0502020204030204" pitchFamily="34" charset="0"/>
                <a:cs typeface="Calibri" panose="020F0502020204030204" pitchFamily="34" charset="0"/>
              </a:rPr>
              <a:t> </a:t>
            </a:r>
            <a:r>
              <a:rPr lang="en-US" dirty="0" smtClean="0"/>
              <a:t>beats/minute (mean </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t>standard error)</a:t>
            </a:r>
          </a:p>
          <a:p>
            <a:r>
              <a:rPr lang="en-US" dirty="0"/>
              <a:t>Confidence levels</a:t>
            </a:r>
          </a:p>
          <a:p>
            <a:pPr lvl="1"/>
            <a:r>
              <a:rPr lang="en-US" dirty="0"/>
              <a:t>95% confidence </a:t>
            </a:r>
            <a:r>
              <a:rPr lang="en-US" dirty="0" smtClean="0"/>
              <a:t>for the heart </a:t>
            </a:r>
            <a:r>
              <a:rPr lang="en-US" dirty="0"/>
              <a:t>rate </a:t>
            </a:r>
            <a:r>
              <a:rPr lang="en-US" dirty="0" smtClean="0"/>
              <a:t>is [52,68</a:t>
            </a:r>
            <a:r>
              <a:rPr lang="en-US" dirty="0"/>
              <a:t>] beats/minute </a:t>
            </a:r>
            <a:endParaRPr lang="en-US" dirty="0" smtClean="0"/>
          </a:p>
          <a:p>
            <a:r>
              <a:rPr lang="en-US" dirty="0" smtClean="0"/>
              <a:t>Probability distributions</a:t>
            </a:r>
          </a:p>
          <a:p>
            <a:r>
              <a:rPr lang="en-US" dirty="0" smtClean="0"/>
              <a:t>Determining different moments </a:t>
            </a:r>
            <a:br>
              <a:rPr lang="en-US" dirty="0" smtClean="0"/>
            </a:br>
            <a:r>
              <a:rPr lang="en-US" dirty="0" smtClean="0"/>
              <a:t>or quantiles</a:t>
            </a:r>
            <a:endParaRPr lang="en-US" dirty="0"/>
          </a:p>
          <a:p>
            <a:r>
              <a:rPr lang="en-US" dirty="0" smtClean="0"/>
              <a:t>Prediction levels over time</a:t>
            </a:r>
            <a:endParaRPr lang="en-CA" dirty="0"/>
          </a:p>
        </p:txBody>
      </p:sp>
      <p:pic>
        <p:nvPicPr>
          <p:cNvPr id="4" name="Picture 3"/>
          <p:cNvPicPr>
            <a:picLocks noChangeAspect="1"/>
          </p:cNvPicPr>
          <p:nvPr/>
        </p:nvPicPr>
        <p:blipFill>
          <a:blip r:embed="rId3"/>
          <a:stretch>
            <a:fillRect/>
          </a:stretch>
        </p:blipFill>
        <p:spPr>
          <a:xfrm>
            <a:off x="5384236" y="3538295"/>
            <a:ext cx="3709527" cy="1871265"/>
          </a:xfrm>
          <a:prstGeom prst="rect">
            <a:avLst/>
          </a:prstGeom>
        </p:spPr>
      </p:pic>
    </p:spTree>
    <p:extLst>
      <p:ext uri="{BB962C8B-B14F-4D97-AF65-F5344CB8AC3E}">
        <p14:creationId xmlns:p14="http://schemas.microsoft.com/office/powerpoint/2010/main" val="2025209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
            </a:r>
            <a:r>
              <a:rPr lang="en-CA" dirty="0"/>
              <a:t>workflow of Uncertainty Quantification</a:t>
            </a:r>
          </a:p>
        </p:txBody>
      </p:sp>
      <p:sp>
        <p:nvSpPr>
          <p:cNvPr id="3" name="Content Placeholder 2"/>
          <p:cNvSpPr>
            <a:spLocks noGrp="1"/>
          </p:cNvSpPr>
          <p:nvPr>
            <p:ph idx="1"/>
          </p:nvPr>
        </p:nvSpPr>
        <p:spPr/>
        <p:txBody>
          <a:bodyPr/>
          <a:lstStyle/>
          <a:p>
            <a:endParaRPr lang="en-CA" dirty="0">
              <a:latin typeface="Times New Roman" panose="02020603050405020304" pitchFamily="18" charset="0"/>
              <a:cs typeface="Times New Roman" panose="02020603050405020304" pitchFamily="18" charset="0"/>
            </a:endParaRPr>
          </a:p>
        </p:txBody>
      </p:sp>
      <p:sp>
        <p:nvSpPr>
          <p:cNvPr id="4" name="Rectangle 3"/>
          <p:cNvSpPr/>
          <p:nvPr/>
        </p:nvSpPr>
        <p:spPr bwMode="auto">
          <a:xfrm>
            <a:off x="2959449" y="2564904"/>
            <a:ext cx="5247839" cy="168601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134544" y="2564904"/>
            <a:ext cx="359769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Step A: Definition of the model</a:t>
            </a:r>
            <a:endParaRPr lang="en-CA" dirty="0">
              <a:latin typeface="Times New Roman" panose="02020603050405020304" pitchFamily="18" charset="0"/>
              <a:cs typeface="Times New Roman" panose="02020603050405020304" pitchFamily="18" charset="0"/>
            </a:endParaRPr>
          </a:p>
        </p:txBody>
      </p:sp>
      <p:sp>
        <p:nvSpPr>
          <p:cNvPr id="7" name="Flowchart: Alternate Process 6"/>
          <p:cNvSpPr/>
          <p:nvPr/>
        </p:nvSpPr>
        <p:spPr bwMode="auto">
          <a:xfrm>
            <a:off x="4370686" y="2934236"/>
            <a:ext cx="827682" cy="1163607"/>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f(</a:t>
            </a:r>
            <a:r>
              <a:rPr lang="en-US" sz="1600" dirty="0" err="1" smtClean="0">
                <a:latin typeface="Times New Roman" panose="02020603050405020304" pitchFamily="18" charset="0"/>
                <a:cs typeface="Times New Roman" panose="02020603050405020304" pitchFamily="18" charset="0"/>
              </a:rPr>
              <a:t>x,u</a:t>
            </a:r>
            <a:r>
              <a:rPr lang="en-US" sz="1600" dirty="0" smtClean="0">
                <a:latin typeface="Times New Roman" panose="02020603050405020304" pitchFamily="18" charset="0"/>
                <a:cs typeface="Times New Roman" panose="02020603050405020304" pitchFamily="18" charset="0"/>
              </a:rPr>
              <a:t>)</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Flowchart: Process 9"/>
          <p:cNvSpPr/>
          <p:nvPr/>
        </p:nvSpPr>
        <p:spPr bwMode="auto">
          <a:xfrm>
            <a:off x="689273" y="2825547"/>
            <a:ext cx="2247504" cy="1291614"/>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Quantifying sources</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of uncertainty</a:t>
            </a:r>
          </a:p>
          <a:p>
            <a:pPr marL="0" marR="0" indent="0" defTabSz="914400" rtl="0" eaLnBrk="0" fontAlgn="base" latinLnBrk="0" hangingPunct="0">
              <a:lnSpc>
                <a:spcPct val="100000"/>
              </a:lnSpc>
              <a:spcBef>
                <a:spcPct val="0"/>
              </a:spcBef>
              <a:spcAft>
                <a:spcPct val="0"/>
              </a:spcAft>
              <a:buClrTx/>
              <a:buSzTx/>
              <a:buFontTx/>
              <a:buNone/>
              <a:tabLst/>
            </a:pPr>
            <a:r>
              <a:rPr lang="en-US" sz="2400" baseline="0" dirty="0" smtClean="0">
                <a:latin typeface="Times New Roman" panose="02020603050405020304" pitchFamily="18" charset="0"/>
                <a:cs typeface="Times New Roman" panose="02020603050405020304" pitchFamily="18" charset="0"/>
              </a:rPr>
              <a:t>- </a:t>
            </a:r>
            <a:r>
              <a:rPr lang="en-US" sz="1600" baseline="0" dirty="0" smtClean="0">
                <a:latin typeface="Times New Roman" panose="02020603050405020304" pitchFamily="18" charset="0"/>
                <a:cs typeface="Times New Roman" panose="02020603050405020304" pitchFamily="18" charset="0"/>
              </a:rPr>
              <a:t>Modeling with probability distributions</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Flowchart: Process 10"/>
          <p:cNvSpPr/>
          <p:nvPr/>
        </p:nvSpPr>
        <p:spPr bwMode="auto">
          <a:xfrm>
            <a:off x="6645522" y="2995687"/>
            <a:ext cx="1382862" cy="1062989"/>
          </a:xfrm>
          <a:prstGeom prst="flowChart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Quantity of interest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New Roman" panose="02020603050405020304" pitchFamily="18" charset="0"/>
                <a:cs typeface="Times New Roman" panose="02020603050405020304" pitchFamily="18" charset="0"/>
              </a:rPr>
              <a:t>Probability</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New Roman" panose="02020603050405020304" pitchFamily="18" charset="0"/>
                <a:cs typeface="Times New Roman" panose="02020603050405020304" pitchFamily="18" charset="0"/>
              </a:rPr>
              <a:t>CI</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Flowchart: Process 12"/>
          <p:cNvSpPr/>
          <p:nvPr/>
        </p:nvSpPr>
        <p:spPr bwMode="auto">
          <a:xfrm>
            <a:off x="3419872" y="1839680"/>
            <a:ext cx="3312368" cy="430401"/>
          </a:xfrm>
          <a:prstGeom prst="flowChartProcess">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C: Uncertainty</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p</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ropagation</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Flowchart: Process 14"/>
          <p:cNvSpPr/>
          <p:nvPr/>
        </p:nvSpPr>
        <p:spPr bwMode="auto">
          <a:xfrm>
            <a:off x="3419872" y="1290682"/>
            <a:ext cx="3312368" cy="436766"/>
          </a:xfrm>
          <a:prstGeom prst="flowChartProcess">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C’: Sensitivity analysis</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Flowchart: Process 15"/>
          <p:cNvSpPr/>
          <p:nvPr/>
        </p:nvSpPr>
        <p:spPr bwMode="auto">
          <a:xfrm>
            <a:off x="3419872" y="4583278"/>
            <a:ext cx="3240360" cy="77974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M</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odel calibration, Parameter estimation</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Flowchart: Process 16"/>
          <p:cNvSpPr/>
          <p:nvPr/>
        </p:nvSpPr>
        <p:spPr bwMode="auto">
          <a:xfrm>
            <a:off x="6911144" y="4882907"/>
            <a:ext cx="1296144" cy="38987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Flowchart: Alternate Process 17"/>
          <p:cNvSpPr/>
          <p:nvPr/>
        </p:nvSpPr>
        <p:spPr bwMode="auto">
          <a:xfrm>
            <a:off x="5204816" y="2934236"/>
            <a:ext cx="1189794" cy="1182925"/>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latin typeface="Times New Roman" panose="02020603050405020304" pitchFamily="18" charset="0"/>
                <a:cs typeface="Times New Roman" panose="02020603050405020304" pitchFamily="18" charset="0"/>
              </a:rPr>
              <a:t>Variables</a:t>
            </a:r>
          </a:p>
          <a:p>
            <a:r>
              <a:rPr lang="en-US" sz="1600" dirty="0">
                <a:latin typeface="Times New Roman" panose="02020603050405020304" pitchFamily="18" charset="0"/>
                <a:cs typeface="Times New Roman" panose="02020603050405020304" pitchFamily="18" charset="0"/>
              </a:rPr>
              <a:t>of </a:t>
            </a:r>
            <a:r>
              <a:rPr lang="en-US" sz="1600" dirty="0" smtClean="0">
                <a:latin typeface="Times New Roman" panose="02020603050405020304" pitchFamily="18" charset="0"/>
                <a:cs typeface="Times New Roman" panose="02020603050405020304" pitchFamily="18" charset="0"/>
              </a:rPr>
              <a:t>interest</a:t>
            </a:r>
          </a:p>
          <a:p>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f(</a:t>
            </a:r>
            <a:r>
              <a:rPr lang="en-US" dirty="0" err="1" smtClean="0">
                <a:latin typeface="Times New Roman" panose="02020603050405020304" pitchFamily="18" charset="0"/>
                <a:cs typeface="Times New Roman" panose="02020603050405020304" pitchFamily="18" charset="0"/>
              </a:rPr>
              <a:t>x,u</a:t>
            </a:r>
            <a:r>
              <a:rPr lang="en-US" dirty="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a:p>
            <a:endParaRPr lang="en-CA" sz="1400" i="1" dirty="0">
              <a:latin typeface="Times New Roman" panose="02020603050405020304" pitchFamily="18" charset="0"/>
              <a:cs typeface="Times New Roman" panose="02020603050405020304" pitchFamily="18" charset="0"/>
            </a:endParaRPr>
          </a:p>
        </p:txBody>
      </p:sp>
      <p:sp>
        <p:nvSpPr>
          <p:cNvPr id="19" name="Flowchart: Alternate Process 18"/>
          <p:cNvSpPr/>
          <p:nvPr/>
        </p:nvSpPr>
        <p:spPr bwMode="auto">
          <a:xfrm>
            <a:off x="3131840" y="2934236"/>
            <a:ext cx="1232398" cy="1152783"/>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latin typeface="Times New Roman" panose="02020603050405020304" pitchFamily="18" charset="0"/>
                <a:cs typeface="Times New Roman" panose="02020603050405020304" pitchFamily="18" charset="0"/>
              </a:rPr>
              <a:t>Input </a:t>
            </a:r>
          </a:p>
          <a:p>
            <a:r>
              <a:rPr lang="en-US" sz="1600" dirty="0" smtClean="0">
                <a:latin typeface="Times New Roman" panose="02020603050405020304" pitchFamily="18" charset="0"/>
                <a:cs typeface="Times New Roman" panose="02020603050405020304" pitchFamily="18" charset="0"/>
              </a:rPr>
              <a:t>Variables</a:t>
            </a:r>
          </a:p>
          <a:p>
            <a:r>
              <a:rPr lang="en-US" sz="1300" dirty="0" smtClean="0">
                <a:latin typeface="Times New Roman" panose="02020603050405020304" pitchFamily="18" charset="0"/>
                <a:cs typeface="Times New Roman" panose="02020603050405020304" pitchFamily="18" charset="0"/>
              </a:rPr>
              <a:t>Uncertain: x</a:t>
            </a:r>
          </a:p>
          <a:p>
            <a:r>
              <a:rPr lang="en-US" sz="1300" dirty="0" smtClean="0">
                <a:latin typeface="Times New Roman" panose="02020603050405020304" pitchFamily="18" charset="0"/>
                <a:cs typeface="Times New Roman" panose="02020603050405020304" pitchFamily="18" charset="0"/>
              </a:rPr>
              <a:t>Fixed: u</a:t>
            </a:r>
            <a:endParaRPr lang="en-CA" sz="1300" dirty="0">
              <a:latin typeface="Times New Roman" panose="02020603050405020304" pitchFamily="18" charset="0"/>
              <a:cs typeface="Times New Roman" panose="02020603050405020304"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Down Arrow 19"/>
          <p:cNvSpPr/>
          <p:nvPr/>
        </p:nvSpPr>
        <p:spPr bwMode="auto">
          <a:xfrm>
            <a:off x="5724128" y="4117160"/>
            <a:ext cx="144016" cy="47654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bwMode="auto">
          <a:xfrm flipH="1">
            <a:off x="6660232" y="5077843"/>
            <a:ext cx="2509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a:stCxn id="18" idx="3"/>
          </p:cNvCxnSpPr>
          <p:nvPr/>
        </p:nvCxnSpPr>
        <p:spPr bwMode="auto">
          <a:xfrm flipV="1">
            <a:off x="6394610" y="3525698"/>
            <a:ext cx="26562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Right Arrow 24"/>
          <p:cNvSpPr/>
          <p:nvPr/>
        </p:nvSpPr>
        <p:spPr bwMode="auto">
          <a:xfrm>
            <a:off x="3242331" y="2352979"/>
            <a:ext cx="4608804" cy="112039"/>
          </a:xfrm>
          <a:prstGeom prst="rightArrow">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Left Arrow 25"/>
          <p:cNvSpPr/>
          <p:nvPr/>
        </p:nvSpPr>
        <p:spPr bwMode="auto">
          <a:xfrm>
            <a:off x="3239706" y="4359716"/>
            <a:ext cx="4608804" cy="126777"/>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8" name="Straight Arrow Connector 27"/>
          <p:cNvCxnSpPr/>
          <p:nvPr/>
        </p:nvCxnSpPr>
        <p:spPr bwMode="auto">
          <a:xfrm>
            <a:off x="2936777" y="3498438"/>
            <a:ext cx="1950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Elbow Connector 29"/>
          <p:cNvCxnSpPr>
            <a:stCxn id="13" idx="3"/>
          </p:cNvCxnSpPr>
          <p:nvPr/>
        </p:nvCxnSpPr>
        <p:spPr bwMode="auto">
          <a:xfrm>
            <a:off x="6732240" y="2054881"/>
            <a:ext cx="657940" cy="145574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35" name="Elbow Connector 34"/>
          <p:cNvCxnSpPr/>
          <p:nvPr/>
        </p:nvCxnSpPr>
        <p:spPr bwMode="auto">
          <a:xfrm rot="16200000" flipH="1">
            <a:off x="6431775" y="1815842"/>
            <a:ext cx="1482527" cy="868700"/>
          </a:xfrm>
          <a:prstGeom prst="bentConnector3">
            <a:avLst>
              <a:gd name="adj1" fmla="val 1171"/>
            </a:avLst>
          </a:prstGeom>
          <a:solidFill>
            <a:schemeClr val="accent1"/>
          </a:solidFill>
          <a:ln w="9525" cap="flat" cmpd="sng" algn="ctr">
            <a:solidFill>
              <a:schemeClr val="tx1"/>
            </a:solidFill>
            <a:prstDash val="solid"/>
            <a:round/>
            <a:headEnd type="none" w="med" len="med"/>
            <a:tailEnd type="triangle"/>
          </a:ln>
          <a:effectLst/>
        </p:spPr>
      </p:cxnSp>
      <p:sp>
        <p:nvSpPr>
          <p:cNvPr id="41" name="Flowchart: Process 40"/>
          <p:cNvSpPr/>
          <p:nvPr/>
        </p:nvSpPr>
        <p:spPr bwMode="auto">
          <a:xfrm>
            <a:off x="685800" y="4593703"/>
            <a:ext cx="1869976" cy="389873"/>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Measurement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Flowchart: Process 41"/>
          <p:cNvSpPr/>
          <p:nvPr/>
        </p:nvSpPr>
        <p:spPr bwMode="auto">
          <a:xfrm>
            <a:off x="3423344" y="5584595"/>
            <a:ext cx="4425165" cy="654584"/>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D: Decision and prediction under uncertainty (in real time)</a:t>
            </a: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7" name="Elbow Connector 46"/>
          <p:cNvCxnSpPr>
            <a:endCxn id="42" idx="1"/>
          </p:cNvCxnSpPr>
          <p:nvPr/>
        </p:nvCxnSpPr>
        <p:spPr bwMode="auto">
          <a:xfrm>
            <a:off x="1619672" y="4983576"/>
            <a:ext cx="1803672" cy="928311"/>
          </a:xfrm>
          <a:prstGeom prst="bentConnector3">
            <a:avLst>
              <a:gd name="adj1" fmla="val -168"/>
            </a:avLst>
          </a:prstGeom>
          <a:solidFill>
            <a:schemeClr val="accent1"/>
          </a:solidFill>
          <a:ln w="9525" cap="flat" cmpd="sng" algn="ctr">
            <a:solidFill>
              <a:schemeClr val="tx1"/>
            </a:solidFill>
            <a:prstDash val="solid"/>
            <a:round/>
            <a:headEnd type="none" w="med" len="med"/>
            <a:tailEnd type="triangle"/>
          </a:ln>
          <a:effectLst/>
        </p:spPr>
      </p:cxnSp>
      <p:cxnSp>
        <p:nvCxnSpPr>
          <p:cNvPr id="53" name="Elbow Connector 52"/>
          <p:cNvCxnSpPr>
            <a:stCxn id="11" idx="3"/>
            <a:endCxn id="42" idx="3"/>
          </p:cNvCxnSpPr>
          <p:nvPr/>
        </p:nvCxnSpPr>
        <p:spPr bwMode="auto">
          <a:xfrm flipH="1">
            <a:off x="7848509" y="3527182"/>
            <a:ext cx="179875" cy="2384705"/>
          </a:xfrm>
          <a:prstGeom prst="bentConnector3">
            <a:avLst>
              <a:gd name="adj1" fmla="val -127088"/>
            </a:avLst>
          </a:prstGeom>
          <a:solidFill>
            <a:schemeClr val="accent1"/>
          </a:solidFill>
          <a:ln w="9525" cap="flat" cmpd="sng" algn="ctr">
            <a:solidFill>
              <a:schemeClr val="tx1"/>
            </a:solidFill>
            <a:prstDash val="solid"/>
            <a:round/>
            <a:headEnd type="none" w="med" len="med"/>
            <a:tailEnd type="triangle"/>
          </a:ln>
          <a:effectLst/>
        </p:spPr>
      </p:cxnSp>
      <p:cxnSp>
        <p:nvCxnSpPr>
          <p:cNvPr id="56" name="Elbow Connector 55"/>
          <p:cNvCxnSpPr>
            <a:stCxn id="10" idx="0"/>
            <a:endCxn id="13" idx="1"/>
          </p:cNvCxnSpPr>
          <p:nvPr/>
        </p:nvCxnSpPr>
        <p:spPr bwMode="auto">
          <a:xfrm rot="5400000" flipH="1" flipV="1">
            <a:off x="2231115" y="1636791"/>
            <a:ext cx="770666" cy="160684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58" name="Elbow Connector 57"/>
          <p:cNvCxnSpPr/>
          <p:nvPr/>
        </p:nvCxnSpPr>
        <p:spPr bwMode="auto">
          <a:xfrm flipV="1">
            <a:off x="1835696" y="1508929"/>
            <a:ext cx="1584176" cy="1316618"/>
          </a:xfrm>
          <a:prstGeom prst="bentConnector3">
            <a:avLst>
              <a:gd name="adj1" fmla="val -1708"/>
            </a:avLst>
          </a:prstGeom>
          <a:solidFill>
            <a:schemeClr val="accent1"/>
          </a:solidFill>
          <a:ln w="9525" cap="flat" cmpd="sng" algn="ctr">
            <a:solidFill>
              <a:schemeClr val="tx1"/>
            </a:solidFill>
            <a:prstDash val="solid"/>
            <a:round/>
            <a:headEnd type="none" w="med" len="med"/>
            <a:tailEnd type="triangle"/>
          </a:ln>
          <a:effectLst/>
        </p:spPr>
      </p:cxnSp>
      <p:sp>
        <p:nvSpPr>
          <p:cNvPr id="29" name="Rectangle 28"/>
          <p:cNvSpPr/>
          <p:nvPr/>
        </p:nvSpPr>
        <p:spPr>
          <a:xfrm>
            <a:off x="5583368" y="6217468"/>
            <a:ext cx="2864951" cy="646331"/>
          </a:xfrm>
          <a:prstGeom prst="rect">
            <a:avLst/>
          </a:prstGeom>
        </p:spPr>
        <p:txBody>
          <a:bodyPr wrap="none">
            <a:spAutoFit/>
          </a:bodyPr>
          <a:lstStyle/>
          <a:p>
            <a:r>
              <a:rPr lang="en-CA" dirty="0" smtClean="0"/>
              <a:t>Based on </a:t>
            </a:r>
            <a:r>
              <a:rPr lang="en-CA" dirty="0" err="1" smtClean="0"/>
              <a:t>OpenTURNS</a:t>
            </a:r>
            <a:r>
              <a:rPr lang="en-CA" dirty="0" smtClean="0"/>
              <a:t>:</a:t>
            </a:r>
          </a:p>
          <a:p>
            <a:r>
              <a:rPr lang="en-CA" dirty="0"/>
              <a:t>http://www.openturns.org/ </a:t>
            </a:r>
          </a:p>
        </p:txBody>
      </p:sp>
    </p:spTree>
    <p:extLst>
      <p:ext uri="{BB962C8B-B14F-4D97-AF65-F5344CB8AC3E}">
        <p14:creationId xmlns:p14="http://schemas.microsoft.com/office/powerpoint/2010/main" val="351035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 </a:t>
            </a:r>
            <a:r>
              <a:rPr lang="en-CA" dirty="0"/>
              <a:t>Quantification of uncertainty sources</a:t>
            </a:r>
          </a:p>
        </p:txBody>
      </p:sp>
      <p:sp>
        <p:nvSpPr>
          <p:cNvPr id="3" name="Content Placeholder 2"/>
          <p:cNvSpPr>
            <a:spLocks noGrp="1"/>
          </p:cNvSpPr>
          <p:nvPr>
            <p:ph idx="1"/>
          </p:nvPr>
        </p:nvSpPr>
        <p:spPr/>
        <p:txBody>
          <a:bodyPr/>
          <a:lstStyle/>
          <a:p>
            <a:r>
              <a:rPr lang="en-CA" sz="1800" dirty="0" smtClean="0"/>
              <a:t>A </a:t>
            </a:r>
            <a:r>
              <a:rPr lang="en-CA" sz="1800" dirty="0"/>
              <a:t>lot of data</a:t>
            </a:r>
          </a:p>
          <a:p>
            <a:pPr lvl="1"/>
            <a:r>
              <a:rPr lang="en-CA" sz="1800" dirty="0" smtClean="0"/>
              <a:t>Fitting </a:t>
            </a:r>
            <a:r>
              <a:rPr lang="en-CA" sz="1800" dirty="0"/>
              <a:t>of probability distributions</a:t>
            </a:r>
          </a:p>
          <a:p>
            <a:pPr lvl="1"/>
            <a:r>
              <a:rPr lang="en-CA" sz="1800" dirty="0" smtClean="0"/>
              <a:t>Statistical </a:t>
            </a:r>
            <a:r>
              <a:rPr lang="en-CA" sz="1800" dirty="0"/>
              <a:t>hypothesis test </a:t>
            </a:r>
            <a:endParaRPr lang="en-CA" sz="1800" dirty="0" smtClean="0"/>
          </a:p>
          <a:p>
            <a:r>
              <a:rPr lang="en-CA" sz="1800" dirty="0" smtClean="0"/>
              <a:t>Few </a:t>
            </a:r>
            <a:r>
              <a:rPr lang="en-CA" sz="1800" dirty="0"/>
              <a:t>data (n &lt; 10)</a:t>
            </a:r>
          </a:p>
          <a:p>
            <a:pPr lvl="1"/>
            <a:r>
              <a:rPr lang="en-CA" sz="1800" dirty="0" smtClean="0"/>
              <a:t>Hypothesis </a:t>
            </a:r>
            <a:r>
              <a:rPr lang="en-CA" sz="1800" dirty="0"/>
              <a:t>on parametric probability </a:t>
            </a:r>
            <a:r>
              <a:rPr lang="en-CA" sz="1800" dirty="0" smtClean="0"/>
              <a:t>distribution</a:t>
            </a:r>
            <a:endParaRPr lang="en-CA" sz="1800" dirty="0"/>
          </a:p>
          <a:p>
            <a:pPr lvl="1"/>
            <a:r>
              <a:rPr lang="en-CA" sz="1800" dirty="0" smtClean="0"/>
              <a:t>Expert </a:t>
            </a:r>
            <a:r>
              <a:rPr lang="en-CA" sz="1800" dirty="0"/>
              <a:t>judgement, then Bayesian inference</a:t>
            </a:r>
          </a:p>
          <a:p>
            <a:r>
              <a:rPr lang="en-CA" sz="1800" dirty="0" smtClean="0"/>
              <a:t>No </a:t>
            </a:r>
            <a:r>
              <a:rPr lang="en-CA" sz="1800" dirty="0"/>
              <a:t>data</a:t>
            </a:r>
          </a:p>
          <a:p>
            <a:pPr lvl="1"/>
            <a:r>
              <a:rPr lang="en-CA" sz="1800" dirty="0" smtClean="0"/>
              <a:t>Expert </a:t>
            </a:r>
            <a:r>
              <a:rPr lang="en-CA" sz="1800" dirty="0"/>
              <a:t>judgment </a:t>
            </a:r>
            <a:r>
              <a:rPr lang="en-CA" sz="1800" dirty="0" smtClean="0"/>
              <a:t>techniques</a:t>
            </a:r>
          </a:p>
          <a:p>
            <a:pPr lvl="1"/>
            <a:endParaRPr lang="en-US" sz="1800" dirty="0"/>
          </a:p>
          <a:p>
            <a:r>
              <a:rPr lang="en-CA" sz="1800" dirty="0"/>
              <a:t>Taking into account the dependency between inputs is a</a:t>
            </a:r>
          </a:p>
          <a:p>
            <a:pPr marL="0" indent="0">
              <a:buNone/>
            </a:pPr>
            <a:r>
              <a:rPr lang="en-CA" sz="1800" dirty="0"/>
              <a:t>crucial issue in uncertainty analysis</a:t>
            </a:r>
          </a:p>
        </p:txBody>
      </p:sp>
    </p:spTree>
    <p:extLst>
      <p:ext uri="{BB962C8B-B14F-4D97-AF65-F5344CB8AC3E}">
        <p14:creationId xmlns:p14="http://schemas.microsoft.com/office/powerpoint/2010/main" val="1874111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uOttawa-powerpoint-template (1)">
  <a:themeElements>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25907</TotalTime>
  <Words>2559</Words>
  <Application>Microsoft Office PowerPoint</Application>
  <PresentationFormat>On-screen Show (4:3)</PresentationFormat>
  <Paragraphs>331</Paragraphs>
  <Slides>36</Slides>
  <Notes>18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ＭＳ Ｐゴシック</vt:lpstr>
      <vt:lpstr>Arial</vt:lpstr>
      <vt:lpstr>Arial Black</vt:lpstr>
      <vt:lpstr>Calibri</vt:lpstr>
      <vt:lpstr>Cambria Math</vt:lpstr>
      <vt:lpstr>Symbol</vt:lpstr>
      <vt:lpstr>Times</vt:lpstr>
      <vt:lpstr>Times New Roman</vt:lpstr>
      <vt:lpstr>Verdana</vt:lpstr>
      <vt:lpstr>uOttawa-powerpoint-template (1)</vt:lpstr>
      <vt:lpstr>Uncertainty Propagation and Sensitivity Analysis</vt:lpstr>
      <vt:lpstr>Goal</vt:lpstr>
      <vt:lpstr>Uncertainty quantification</vt:lpstr>
      <vt:lpstr>PowerPoint Presentation</vt:lpstr>
      <vt:lpstr>Observing nature and predicting events</vt:lpstr>
      <vt:lpstr> Modeling Approach</vt:lpstr>
      <vt:lpstr>Examples of presenting uncertainty </vt:lpstr>
      <vt:lpstr>The workflow of Uncertainty Quantification</vt:lpstr>
      <vt:lpstr>Step B: Quantification of uncertainty sources</vt:lpstr>
      <vt:lpstr>Step B’: Model Calibration </vt:lpstr>
      <vt:lpstr>Step C: Uncertainty propagation</vt:lpstr>
      <vt:lpstr>Step C: Propagation of uncertainty</vt:lpstr>
      <vt:lpstr>Perturbation methods</vt:lpstr>
      <vt:lpstr>Uncertainty propagation for pulse oximeter</vt:lpstr>
      <vt:lpstr>Uncertainty propagation for pulse oximeter </vt:lpstr>
      <vt:lpstr>Framework 2 – Uncertainty propagation for pulse oximeter</vt:lpstr>
      <vt:lpstr>Computing the uncertainty</vt:lpstr>
      <vt:lpstr>Results</vt:lpstr>
      <vt:lpstr>Step C’: Propagation of uncertainties based on Monte Carlo</vt:lpstr>
      <vt:lpstr>Monte Carlo based propagation of uncertainty</vt:lpstr>
      <vt:lpstr>Step C’: Sensitivity analysis</vt:lpstr>
      <vt:lpstr>Step C’: Sensitivity analysis</vt:lpstr>
      <vt:lpstr>GUM-base approach Types of uncertainty</vt:lpstr>
      <vt:lpstr>Expended Uncertainty</vt:lpstr>
      <vt:lpstr>Definitions</vt:lpstr>
      <vt:lpstr>Step C’: Sensitivity analysis</vt:lpstr>
      <vt:lpstr>Example:  Modeling blood pressure monitoring</vt:lpstr>
      <vt:lpstr>Framework 2 Example:  Modeling blood pressure monitoring</vt:lpstr>
      <vt:lpstr>Framework 2 Example:  Modeling blood pressure monitoring</vt:lpstr>
      <vt:lpstr>Example Sensitivity Analysis</vt:lpstr>
      <vt:lpstr>Sensitivity analysis with Monte Carlo simulations</vt:lpstr>
      <vt:lpstr>Sensitivity analysis</vt:lpstr>
      <vt:lpstr>Including variability and parameter uncertainty in sensitivity analysis</vt:lpstr>
      <vt:lpstr>Uncertainty related resources - Courses </vt:lpstr>
      <vt:lpstr>Uncertainty related resources - Books</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mbolic</dc:creator>
  <cp:lastModifiedBy>Miodrag Bolic</cp:lastModifiedBy>
  <cp:revision>562</cp:revision>
  <cp:lastPrinted>2015-05-01T01:15:53Z</cp:lastPrinted>
  <dcterms:created xsi:type="dcterms:W3CDTF">2014-03-29T01:06:33Z</dcterms:created>
  <dcterms:modified xsi:type="dcterms:W3CDTF">2018-02-26T13:33:25Z</dcterms:modified>
</cp:coreProperties>
</file>