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82" r:id="rId4"/>
    <p:sldId id="283" r:id="rId5"/>
    <p:sldId id="258" r:id="rId6"/>
    <p:sldId id="260" r:id="rId7"/>
    <p:sldId id="261" r:id="rId8"/>
    <p:sldId id="262" r:id="rId9"/>
    <p:sldId id="263" r:id="rId10"/>
    <p:sldId id="280" r:id="rId11"/>
    <p:sldId id="284" r:id="rId12"/>
    <p:sldId id="286" r:id="rId13"/>
    <p:sldId id="264" r:id="rId14"/>
    <p:sldId id="281" r:id="rId15"/>
    <p:sldId id="287" r:id="rId16"/>
    <p:sldId id="289" r:id="rId17"/>
    <p:sldId id="265" r:id="rId18"/>
    <p:sldId id="291" r:id="rId19"/>
    <p:sldId id="292" r:id="rId20"/>
    <p:sldId id="293" r:id="rId21"/>
    <p:sldId id="294" r:id="rId22"/>
    <p:sldId id="288" r:id="rId23"/>
    <p:sldId id="290" r:id="rId24"/>
    <p:sldId id="29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8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6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BBCD2-D090-41F0-BAFE-ACB583FB81B0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714B0-5F91-4C8D-89AA-EE15931B4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presentation:</a:t>
            </a:r>
            <a:r>
              <a:rPr lang="en-US" baseline="0" dirty="0" smtClean="0"/>
              <a:t> Model Fitting, Bootstrap, &amp; Model Selection by G. </a:t>
            </a:r>
            <a:r>
              <a:rPr lang="en-US" baseline="0" dirty="0" err="1" smtClean="0"/>
              <a:t>Jogesh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Babu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1F395-506A-4DC9-8C17-8EF4B2CF7DD1}" type="slidenum">
              <a:rPr lang="en-CA" smtClean="0">
                <a:solidFill>
                  <a:prstClr val="black"/>
                </a:solidFill>
              </a:rPr>
              <a:pPr/>
              <a:t>12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732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DCF0-06C4-4E8C-B070-09C1779F5134}" type="datetimeFigureOut">
              <a:rPr lang="en-CA" smtClean="0"/>
              <a:t>2018-04-07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3D68-BF6A-4730-8722-AB8BCC176C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704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DCF0-06C4-4E8C-B070-09C1779F5134}" type="datetimeFigureOut">
              <a:rPr lang="en-CA" smtClean="0"/>
              <a:t>2018-04-07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3D68-BF6A-4730-8722-AB8BCC176C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669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DCF0-06C4-4E8C-B070-09C1779F5134}" type="datetimeFigureOut">
              <a:rPr lang="en-CA" smtClean="0"/>
              <a:t>2018-04-07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3D68-BF6A-4730-8722-AB8BCC176C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165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DCF0-06C4-4E8C-B070-09C1779F5134}" type="datetimeFigureOut">
              <a:rPr lang="en-CA" smtClean="0"/>
              <a:t>2018-04-07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3D68-BF6A-4730-8722-AB8BCC176C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508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DCF0-06C4-4E8C-B070-09C1779F5134}" type="datetimeFigureOut">
              <a:rPr lang="en-CA" smtClean="0"/>
              <a:t>2018-04-07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3D68-BF6A-4730-8722-AB8BCC176C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2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DCF0-06C4-4E8C-B070-09C1779F5134}" type="datetimeFigureOut">
              <a:rPr lang="en-CA" smtClean="0"/>
              <a:t>2018-04-07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3D68-BF6A-4730-8722-AB8BCC176C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650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DCF0-06C4-4E8C-B070-09C1779F5134}" type="datetimeFigureOut">
              <a:rPr lang="en-CA" smtClean="0"/>
              <a:t>2018-04-07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3D68-BF6A-4730-8722-AB8BCC176C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640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DCF0-06C4-4E8C-B070-09C1779F5134}" type="datetimeFigureOut">
              <a:rPr lang="en-CA" smtClean="0"/>
              <a:t>2018-04-07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3D68-BF6A-4730-8722-AB8BCC176C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504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DCF0-06C4-4E8C-B070-09C1779F5134}" type="datetimeFigureOut">
              <a:rPr lang="en-CA" smtClean="0"/>
              <a:t>2018-04-07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3D68-BF6A-4730-8722-AB8BCC176C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278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DCF0-06C4-4E8C-B070-09C1779F5134}" type="datetimeFigureOut">
              <a:rPr lang="en-CA" smtClean="0"/>
              <a:t>2018-04-07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3D68-BF6A-4730-8722-AB8BCC176C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550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DCF0-06C4-4E8C-B070-09C1779F5134}" type="datetimeFigureOut">
              <a:rPr lang="en-CA" smtClean="0"/>
              <a:t>2018-04-07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3D68-BF6A-4730-8722-AB8BCC176C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511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1DCF0-06C4-4E8C-B070-09C1779F5134}" type="datetimeFigureOut">
              <a:rPr lang="en-CA" smtClean="0"/>
              <a:t>2018-04-07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A3D68-BF6A-4730-8722-AB8BCC176C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175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Modeling and Data Uncertainties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921854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 smtClean="0"/>
              <a:t>Miodrag Bolic</a:t>
            </a:r>
          </a:p>
          <a:p>
            <a:endParaRPr lang="en-CA" dirty="0" smtClean="0"/>
          </a:p>
          <a:p>
            <a:r>
              <a:rPr lang="en-CA" dirty="0" smtClean="0"/>
              <a:t>Some </a:t>
            </a:r>
            <a:r>
              <a:rPr lang="en-CA" dirty="0" smtClean="0"/>
              <a:t>material is from the presentation:</a:t>
            </a:r>
          </a:p>
          <a:p>
            <a:r>
              <a:rPr lang="en-CA" dirty="0"/>
              <a:t>Modeling and Data Uncertainties</a:t>
            </a:r>
          </a:p>
          <a:p>
            <a:r>
              <a:rPr lang="en-CA" dirty="0" err="1"/>
              <a:t>Sankaran</a:t>
            </a:r>
            <a:r>
              <a:rPr lang="en-CA" dirty="0"/>
              <a:t> </a:t>
            </a:r>
            <a:r>
              <a:rPr lang="en-CA" dirty="0" err="1"/>
              <a:t>Mahadevan</a:t>
            </a:r>
            <a:endParaRPr lang="en-CA" dirty="0"/>
          </a:p>
          <a:p>
            <a:r>
              <a:rPr lang="en-CA" dirty="0"/>
              <a:t>Vanderbilt University, Nashville, </a:t>
            </a:r>
            <a:r>
              <a:rPr lang="en-CA" dirty="0" smtClean="0"/>
              <a:t>TN</a:t>
            </a:r>
          </a:p>
          <a:p>
            <a:r>
              <a:rPr lang="en-US" dirty="0"/>
              <a:t>NASA/NAI Summer Design Institute on Uncertainty</a:t>
            </a:r>
          </a:p>
          <a:p>
            <a:r>
              <a:rPr lang="en-US" dirty="0"/>
              <a:t>Hampton, VA, July 20, 2011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042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Theory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 estimation</a:t>
            </a:r>
          </a:p>
          <a:p>
            <a:pPr lvl="1"/>
            <a:r>
              <a:rPr lang="en-US" dirty="0" smtClean="0"/>
              <a:t>Maximum </a:t>
            </a:r>
            <a:r>
              <a:rPr lang="en-US" dirty="0" err="1" smtClean="0"/>
              <a:t>aposteriori</a:t>
            </a:r>
            <a:r>
              <a:rPr lang="en-US" dirty="0" smtClean="0"/>
              <a:t> estimation</a:t>
            </a:r>
          </a:p>
          <a:p>
            <a:pPr lvl="1"/>
            <a:r>
              <a:rPr lang="en-US" dirty="0"/>
              <a:t>Linear Least Mean Squared estimation</a:t>
            </a:r>
          </a:p>
          <a:p>
            <a:pPr lvl="1"/>
            <a:r>
              <a:rPr lang="en-US" dirty="0" smtClean="0"/>
              <a:t>Maximum </a:t>
            </a:r>
            <a:r>
              <a:rPr lang="en-US" dirty="0"/>
              <a:t>Likelihood </a:t>
            </a:r>
            <a:r>
              <a:rPr lang="en-US" dirty="0" smtClean="0"/>
              <a:t>Estimation</a:t>
            </a:r>
          </a:p>
          <a:p>
            <a:pPr lvl="1"/>
            <a:r>
              <a:rPr lang="en-US" dirty="0" smtClean="0"/>
              <a:t>Performance metrics of linear regression models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05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Monte Carlo method</a:t>
            </a:r>
          </a:p>
          <a:p>
            <a:r>
              <a:rPr lang="en-US" dirty="0"/>
              <a:t>Monte Carlo Integrals</a:t>
            </a:r>
          </a:p>
          <a:p>
            <a:r>
              <a:rPr lang="en-US" dirty="0"/>
              <a:t>Importance Sampling</a:t>
            </a:r>
          </a:p>
          <a:p>
            <a:r>
              <a:rPr lang="en-US" dirty="0"/>
              <a:t>Inverse Transform</a:t>
            </a:r>
          </a:p>
          <a:p>
            <a:r>
              <a:rPr lang="en-US" dirty="0"/>
              <a:t>Rejection Sampling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994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同侧圆角矩形 5"/>
          <p:cNvSpPr/>
          <p:nvPr/>
        </p:nvSpPr>
        <p:spPr bwMode="auto">
          <a:xfrm rot="10800000">
            <a:off x="2186051" y="3212976"/>
            <a:ext cx="7630616" cy="2016224"/>
          </a:xfrm>
          <a:prstGeom prst="round2Same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Times" pitchFamily="-11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procedure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86051" y="1484784"/>
                <a:ext cx="7772400" cy="3886200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𝑋</m:t>
                    </m:r>
                    <m:r>
                      <a:rPr lang="en-CA" altLang="zh-CN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mr-IN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altLang="zh-CN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CA" altLang="zh-CN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CA" altLang="zh-CN" b="0" i="1" smtClean="0">
                            <a:latin typeface="Cambria Math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altLang="zh-CN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CA" altLang="zh-CN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 smtClean="0"/>
                  <a:t>  - a sample from a distribution F</a:t>
                </a:r>
              </a:p>
              <a:p>
                <a:pPr>
                  <a:buFont typeface="Arial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altLang="zh-CN" b="0" i="1" smtClean="0">
                            <a:latin typeface="Cambria Math" charset="0"/>
                          </a:rPr>
                          <m:t>𝑋</m:t>
                        </m:r>
                      </m:e>
                      <m:sup>
                        <m:r>
                          <a:rPr lang="en-CA" altLang="zh-CN" b="0" i="1" smtClean="0">
                            <a:latin typeface="Cambria Math" charset="0"/>
                          </a:rPr>
                          <m:t>∗</m:t>
                        </m:r>
                      </m:sup>
                    </m:sSup>
                    <m:r>
                      <a:rPr lang="en-CA" altLang="zh-CN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mr-IN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altLang="zh-CN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CA" altLang="zh-CN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CA" altLang="zh-CN" b="0" i="1" smtClean="0">
                                <a:latin typeface="Cambria Math" charset="0"/>
                              </a:rPr>
                              <m:t>∗</m:t>
                            </m:r>
                          </m:sup>
                        </m:sSubSup>
                        <m:r>
                          <a:rPr lang="en-CA" altLang="zh-CN" b="0" i="1" smtClean="0">
                            <a:latin typeface="Cambria Math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altLang="zh-CN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CA" altLang="zh-CN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CA" altLang="zh-CN" b="0" i="1" smtClean="0">
                                <a:latin typeface="Cambria Math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CA" dirty="0" smtClean="0"/>
                  <a:t> - a simple random sample from the data</a:t>
                </a:r>
              </a:p>
              <a:p>
                <a:pPr>
                  <a:buFont typeface="Arial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CA" dirty="0" smtClean="0"/>
                  <a:t>    is an estimator of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endParaRPr lang="en-CA" dirty="0" smtClean="0"/>
              </a:p>
              <a:p>
                <a:pPr>
                  <a:buFont typeface="Arial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p>
                        <m:r>
                          <a:rPr lang="en-CA" altLang="zh-CN" b="0" i="1" smtClean="0">
                            <a:latin typeface="Cambria Math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dirty="0" smtClean="0"/>
                  <a:t>   is based 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altLang="zh-CN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CA" altLang="zh-CN" b="0" i="1" smtClean="0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en-CA" altLang="zh-CN" b="0" i="1" smtClean="0">
                            <a:latin typeface="Cambria Math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CA" altLang="zh-CN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CA" dirty="0"/>
                  <a:t>Examples: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altLang="zh-C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acc>
                      <m:r>
                        <a:rPr lang="en-CA" altLang="zh-CN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altLang="zh-CN" b="0" i="1" smtClean="0">
                                  <a:latin typeface="Cambria Math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CA" altLang="zh-CN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CA" altLang="zh-CN" b="0" i="1" smtClean="0">
                          <a:latin typeface="Cambria Math" charset="0"/>
                        </a:rPr>
                        <m:t>,                                          </m:t>
                      </m:r>
                      <m:sSup>
                        <m:sSupPr>
                          <m:ctrlP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p>
                          <m:r>
                            <a:rPr lang="en-CA" altLang="zh-CN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CA" altLang="zh-CN" b="0" i="1" smtClean="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altLang="zh-CN" b="0" i="1" smtClean="0">
                                  <a:latin typeface="Cambria Math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CA" altLang="zh-CN" b="0" i="1" smtClean="0">
                              <a:latin typeface="Cambria Math" charset="0"/>
                            </a:rPr>
                            <m:t>𝑛</m:t>
                          </m:r>
                        </m:sub>
                        <m:sup>
                          <m:r>
                            <a:rPr lang="en-CA" altLang="zh-CN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CA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altLang="zh-C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acc>
                      <m:r>
                        <a:rPr lang="en-CA" altLang="zh-CN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altLang="zh-CN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CA" altLang="zh-CN" b="0" i="1" smtClean="0">
                              <a:latin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altLang="zh-CN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CA" altLang="zh-CN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CA" altLang="zh-CN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is-I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altLang="zh-CN" i="1"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CA" altLang="zh-CN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CA" altLang="zh-CN" i="1"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altLang="zh-CN" i="1">
                                              <a:latin typeface="Cambria Math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altLang="zh-CN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is-I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altLang="zh-CN" b="0" i="1" smtClean="0">
                              <a:latin typeface="Cambria Math" charset="0"/>
                            </a:rPr>
                            <m:t>,                        </m:t>
                          </m:r>
                        </m:e>
                      </m:nary>
                      <m:r>
                        <a:rPr lang="en-CA" altLang="zh-CN" b="0" i="1" smtClean="0">
                          <a:latin typeface="Cambria Math" charset="0"/>
                        </a:rPr>
                        <m:t> </m:t>
                      </m:r>
                      <m:sSup>
                        <m:sSupPr>
                          <m:ctrlPr>
                            <a:rPr lang="is-I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s-I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p>
                          <m:r>
                            <a:rPr lang="en-CA" altLang="zh-CN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CA" altLang="zh-CN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altLang="zh-CN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CA" altLang="zh-CN" i="1">
                              <a:latin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altLang="zh-CN" i="1">
                              <a:latin typeface="Cambria Math" charset="0"/>
                            </a:rPr>
                            <m:t>𝑖</m:t>
                          </m:r>
                          <m:r>
                            <a:rPr lang="en-CA" altLang="zh-CN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CA" altLang="zh-CN" i="1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is-I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altLang="zh-CN" b="0" i="1" smtClean="0"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CA" altLang="zh-CN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altLang="zh-CN" b="0" i="1" smtClean="0">
                                          <a:latin typeface="Cambria Math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CA" altLang="zh-CN" i="1">
                                      <a:latin typeface="Cambria Math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altLang="zh-CN" b="0" i="1" smtClean="0">
                                              <a:latin typeface="Cambria Math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altLang="zh-CN" b="0" i="1" smtClean="0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CA" altLang="zh-CN" b="0" i="1" smtClean="0">
                                          <a:latin typeface="Cambria Math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is-IS" altLang="zh-CN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</m:acc>
                    <m:r>
                      <a:rPr lang="en-CA" altLang="zh-CN" i="1">
                        <a:latin typeface="Cambria Math" charset="0"/>
                      </a:rPr>
                      <m:t>−</m:t>
                    </m:r>
                    <m:r>
                      <a:rPr lang="en-CA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lang="en-CA" dirty="0" smtClean="0"/>
                  <a:t>		behaves like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p>
                        <m:r>
                          <a:rPr lang="en-CA" altLang="zh-CN" i="1">
                            <a:latin typeface="Cambria Math" charset="0"/>
                          </a:rPr>
                          <m:t>∗</m:t>
                        </m:r>
                      </m:sup>
                    </m:sSup>
                    <m:r>
                      <a:rPr lang="en-CA" altLang="zh-CN" i="1">
                        <a:latin typeface="Cambria Math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CA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CA" dirty="0" smtClean="0"/>
                  <a:t>  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6051" y="1484784"/>
                <a:ext cx="7772400" cy="3886200"/>
              </a:xfrm>
              <a:blipFill>
                <a:blip r:embed="rId3"/>
                <a:stretch>
                  <a:fillRect l="-1020" t="-3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671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-38100"/>
            <a:ext cx="987809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47945" y="5133731"/>
            <a:ext cx="4721469" cy="1178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49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Density </a:t>
            </a:r>
            <a:r>
              <a:rPr lang="en-CA" b="1" dirty="0" smtClean="0"/>
              <a:t>Estimation: </a:t>
            </a:r>
            <a:r>
              <a:rPr lang="en-CA" b="1" dirty="0" smtClean="0"/>
              <a:t>Likelihood-Based Approach to </a:t>
            </a:r>
            <a:r>
              <a:rPr lang="en-CA" b="1" dirty="0"/>
              <a:t>Data </a:t>
            </a:r>
            <a:r>
              <a:rPr lang="en-CA" b="1" dirty="0" smtClean="0"/>
              <a:t>Uncertainty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68" y="1768929"/>
            <a:ext cx="5709698" cy="470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66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004" y="1325563"/>
            <a:ext cx="5181600" cy="4351338"/>
          </a:xfrm>
        </p:spPr>
        <p:txBody>
          <a:bodyPr/>
          <a:lstStyle/>
          <a:p>
            <a:r>
              <a:rPr lang="en-US" dirty="0" smtClean="0"/>
              <a:t>Descriptive – data based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25563"/>
            <a:ext cx="5181600" cy="4851400"/>
          </a:xfrm>
        </p:spPr>
        <p:txBody>
          <a:bodyPr/>
          <a:lstStyle/>
          <a:p>
            <a:r>
              <a:rPr lang="en-US" dirty="0" smtClean="0"/>
              <a:t>Explanatory - physical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57463"/>
            <a:ext cx="5305425" cy="3619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043" y="2214629"/>
            <a:ext cx="4687000" cy="43051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24600" y="6519796"/>
            <a:ext cx="5867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V. </a:t>
            </a:r>
            <a:r>
              <a:rPr lang="en-US" sz="1200" dirty="0" err="1" smtClean="0"/>
              <a:t>Kecman</a:t>
            </a:r>
            <a:r>
              <a:rPr lang="en-US" sz="1200" dirty="0" smtClean="0"/>
              <a:t>, State-Space </a:t>
            </a:r>
            <a:r>
              <a:rPr lang="en-US" sz="1200" dirty="0"/>
              <a:t>Models </a:t>
            </a:r>
            <a:r>
              <a:rPr lang="en-US" sz="1200" dirty="0" smtClean="0"/>
              <a:t>of </a:t>
            </a:r>
            <a:r>
              <a:rPr lang="en-US" sz="1200" dirty="0"/>
              <a:t>Lumped </a:t>
            </a:r>
            <a:r>
              <a:rPr lang="en-US" sz="1200" dirty="0" smtClean="0"/>
              <a:t> and </a:t>
            </a:r>
            <a:r>
              <a:rPr lang="en-US" sz="1200" dirty="0"/>
              <a:t>Distributed Systems, Springer-</a:t>
            </a:r>
            <a:r>
              <a:rPr lang="en-US" sz="1200" dirty="0" err="1"/>
              <a:t>Verlag</a:t>
            </a:r>
            <a:r>
              <a:rPr lang="en-US" sz="1200" dirty="0"/>
              <a:t> </a:t>
            </a:r>
            <a:r>
              <a:rPr lang="en-US" sz="1200" dirty="0" smtClean="0"/>
              <a:t>, 1988.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28733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Uncertainty Propagation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Confidence intervals</a:t>
            </a:r>
          </a:p>
          <a:p>
            <a:r>
              <a:rPr lang="en-US" dirty="0" smtClean="0"/>
              <a:t>Credible intervals</a:t>
            </a:r>
          </a:p>
          <a:p>
            <a:r>
              <a:rPr lang="en-US" dirty="0"/>
              <a:t>Uncertainty propagation </a:t>
            </a:r>
          </a:p>
          <a:p>
            <a:pPr lvl="1"/>
            <a:r>
              <a:rPr lang="en-US" dirty="0"/>
              <a:t>GUM</a:t>
            </a:r>
          </a:p>
          <a:p>
            <a:pPr lvl="1"/>
            <a:r>
              <a:rPr lang="en-US" dirty="0"/>
              <a:t>Perturbation methods</a:t>
            </a:r>
          </a:p>
          <a:p>
            <a:pPr lvl="1"/>
            <a:r>
              <a:rPr lang="en-US" dirty="0"/>
              <a:t>Monte Carlo </a:t>
            </a:r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Uncertainty budget for designing systems</a:t>
            </a:r>
          </a:p>
          <a:p>
            <a:pPr lvl="1"/>
            <a:r>
              <a:rPr lang="en-US" dirty="0" smtClean="0"/>
              <a:t>Uncertainty budget for risk analysis – only mentioned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44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35" y="0"/>
            <a:ext cx="99821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42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metrics</a:t>
            </a:r>
          </a:p>
          <a:p>
            <a:pPr lvl="1"/>
            <a:r>
              <a:rPr lang="en-US" dirty="0"/>
              <a:t>Continuous</a:t>
            </a:r>
          </a:p>
          <a:p>
            <a:pPr lvl="1"/>
            <a:r>
              <a:rPr lang="en-US" dirty="0"/>
              <a:t>Classification </a:t>
            </a:r>
            <a:endParaRPr lang="en-US" dirty="0" smtClean="0"/>
          </a:p>
          <a:p>
            <a:pPr lvl="2"/>
            <a:r>
              <a:rPr lang="en-US" dirty="0"/>
              <a:t>Accuracy </a:t>
            </a:r>
            <a:r>
              <a:rPr lang="en-US" dirty="0" smtClean="0"/>
              <a:t>= (TP+TN)/(P+N)</a:t>
            </a:r>
          </a:p>
          <a:p>
            <a:pPr lvl="2"/>
            <a:r>
              <a:rPr lang="en-US" dirty="0" smtClean="0"/>
              <a:t>Precision = TP/(TP+FP)</a:t>
            </a:r>
          </a:p>
          <a:p>
            <a:pPr lvl="2"/>
            <a:r>
              <a:rPr lang="en-US" dirty="0" smtClean="0"/>
              <a:t>Recall/TP </a:t>
            </a:r>
            <a:r>
              <a:rPr lang="en-US" dirty="0"/>
              <a:t>rate = TP/P</a:t>
            </a:r>
          </a:p>
          <a:p>
            <a:pPr lvl="2"/>
            <a:r>
              <a:rPr lang="en-US" dirty="0"/>
              <a:t>FP Rate =  FP/N</a:t>
            </a:r>
          </a:p>
          <a:p>
            <a:pPr lvl="2"/>
            <a:r>
              <a:rPr lang="en-US" dirty="0"/>
              <a:t>ROC Analysis </a:t>
            </a:r>
            <a:endParaRPr lang="en-US" dirty="0" smtClean="0"/>
          </a:p>
          <a:p>
            <a:pPr lvl="1"/>
            <a:r>
              <a:rPr lang="en-US" dirty="0" smtClean="0"/>
              <a:t>Correlation</a:t>
            </a:r>
            <a:endParaRPr lang="en-US" dirty="0"/>
          </a:p>
          <a:p>
            <a:pPr lvl="1"/>
            <a:r>
              <a:rPr lang="en-US" dirty="0"/>
              <a:t>Agreement (non-parametric)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Errors and error models</a:t>
            </a:r>
          </a:p>
          <a:p>
            <a:pPr lvl="1"/>
            <a:r>
              <a:rPr lang="en-US" dirty="0" smtClean="0"/>
              <a:t>Paired measurements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Repeated measurements</a:t>
            </a:r>
          </a:p>
          <a:p>
            <a:r>
              <a:rPr lang="en-US" dirty="0" smtClean="0"/>
              <a:t>Types of models</a:t>
            </a:r>
          </a:p>
          <a:p>
            <a:pPr lvl="1"/>
            <a:r>
              <a:rPr lang="en-US" dirty="0" smtClean="0"/>
              <a:t>Mixture </a:t>
            </a:r>
            <a:r>
              <a:rPr lang="en-US" dirty="0"/>
              <a:t>effect </a:t>
            </a:r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Bivariate </a:t>
            </a:r>
            <a:r>
              <a:rPr lang="en-US" dirty="0"/>
              <a:t>normal modes  </a:t>
            </a:r>
            <a:endParaRPr lang="en-US" dirty="0" smtClean="0"/>
          </a:p>
          <a:p>
            <a:pPr lvl="2"/>
            <a:r>
              <a:rPr lang="en-US" dirty="0" smtClean="0"/>
              <a:t>please </a:t>
            </a:r>
            <a:r>
              <a:rPr lang="en-US" dirty="0"/>
              <a:t>note that they can be easily fitted using PyMC3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306" y="2675076"/>
            <a:ext cx="4404066" cy="368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166" y="3156755"/>
            <a:ext cx="1020481" cy="2404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9563" y="3136252"/>
            <a:ext cx="969551" cy="24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95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Agreement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04546"/>
            <a:ext cx="5181600" cy="49724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Metrics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Continous</a:t>
            </a:r>
            <a:endParaRPr lang="en-US" dirty="0" smtClean="0"/>
          </a:p>
          <a:p>
            <a:pPr lvl="1"/>
            <a:r>
              <a:rPr lang="en-US" dirty="0"/>
              <a:t>Mean square deviation </a:t>
            </a:r>
          </a:p>
          <a:p>
            <a:pPr lvl="1"/>
            <a:r>
              <a:rPr lang="en-US" dirty="0"/>
              <a:t>Concordance correlation coefficient</a:t>
            </a:r>
          </a:p>
          <a:p>
            <a:pPr lvl="1"/>
            <a:r>
              <a:rPr lang="en-US" dirty="0"/>
              <a:t>Total deviation index </a:t>
            </a:r>
            <a:endParaRPr lang="en-US" dirty="0" smtClean="0"/>
          </a:p>
          <a:p>
            <a:r>
              <a:rPr lang="en-US" dirty="0" smtClean="0"/>
              <a:t>Discrete</a:t>
            </a:r>
          </a:p>
          <a:p>
            <a:pPr lvl="1"/>
            <a:r>
              <a:rPr lang="en-US" dirty="0" smtClean="0"/>
              <a:t>Cohen’s </a:t>
            </a:r>
            <a:r>
              <a:rPr lang="en-US" dirty="0"/>
              <a:t>Kappa coefficient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04546"/>
            <a:ext cx="5181600" cy="49724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Steps</a:t>
            </a:r>
          </a:p>
          <a:p>
            <a:r>
              <a:rPr lang="en-US" dirty="0" smtClean="0"/>
              <a:t>Perform </a:t>
            </a:r>
            <a:r>
              <a:rPr lang="en-US" dirty="0"/>
              <a:t>exploratory data analysis</a:t>
            </a:r>
          </a:p>
          <a:p>
            <a:r>
              <a:rPr lang="en-US" dirty="0"/>
              <a:t>Display data graphically using scatterplot and Bland-Altman plot</a:t>
            </a:r>
          </a:p>
          <a:p>
            <a:r>
              <a:rPr lang="en-US" dirty="0"/>
              <a:t>Apply appropriate error model and fit the data to the model. Check goodness of fit.</a:t>
            </a:r>
          </a:p>
          <a:p>
            <a:r>
              <a:rPr lang="en-US" dirty="0" smtClean="0"/>
              <a:t>Evaluate </a:t>
            </a:r>
            <a:r>
              <a:rPr lang="en-US" dirty="0"/>
              <a:t>agreement between </a:t>
            </a:r>
            <a:r>
              <a:rPr lang="en-US" dirty="0" smtClean="0"/>
              <a:t>the methods</a:t>
            </a:r>
          </a:p>
          <a:p>
            <a:r>
              <a:rPr lang="en-US" dirty="0" smtClean="0"/>
              <a:t>Repeatability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84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648" y="447172"/>
            <a:ext cx="8071946" cy="567649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14900" y="4422531"/>
            <a:ext cx="4229100" cy="1178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2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Parameter estimation and prediction</a:t>
            </a:r>
          </a:p>
          <a:p>
            <a:r>
              <a:rPr lang="en-US" dirty="0" smtClean="0"/>
              <a:t>MCMC and divergence properties</a:t>
            </a:r>
          </a:p>
          <a:p>
            <a:r>
              <a:rPr lang="en-US" dirty="0" smtClean="0"/>
              <a:t>PyMC3</a:t>
            </a:r>
          </a:p>
          <a:p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Linear </a:t>
            </a:r>
          </a:p>
          <a:p>
            <a:pPr lvl="1"/>
            <a:r>
              <a:rPr lang="en-US" dirty="0" smtClean="0"/>
              <a:t>Logistic</a:t>
            </a:r>
          </a:p>
          <a:p>
            <a:r>
              <a:rPr lang="en-US" dirty="0" smtClean="0"/>
              <a:t>Mixture models</a:t>
            </a:r>
          </a:p>
          <a:p>
            <a:r>
              <a:rPr lang="en-US" dirty="0" smtClean="0"/>
              <a:t>Hierarchical models</a:t>
            </a:r>
          </a:p>
          <a:p>
            <a:r>
              <a:rPr lang="en-US" dirty="0" smtClean="0"/>
              <a:t>Model selection and performance evaluation</a:t>
            </a:r>
          </a:p>
          <a:p>
            <a:r>
              <a:rPr lang="en-US" dirty="0" smtClean="0"/>
              <a:t>Gaussian processes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79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 and ARMA processes</a:t>
            </a:r>
          </a:p>
          <a:p>
            <a:r>
              <a:rPr lang="en-US" dirty="0" smtClean="0"/>
              <a:t>State space models</a:t>
            </a:r>
          </a:p>
          <a:p>
            <a:r>
              <a:rPr lang="en-US" dirty="0" smtClean="0"/>
              <a:t>Bayesian filtering</a:t>
            </a:r>
          </a:p>
          <a:p>
            <a:r>
              <a:rPr lang="en-US" dirty="0" err="1" smtClean="0"/>
              <a:t>Kalman</a:t>
            </a:r>
            <a:r>
              <a:rPr lang="en-US" dirty="0" smtClean="0"/>
              <a:t> filter</a:t>
            </a:r>
          </a:p>
          <a:p>
            <a:r>
              <a:rPr lang="en-US" dirty="0" smtClean="0"/>
              <a:t>Particle filter</a:t>
            </a:r>
          </a:p>
          <a:p>
            <a:r>
              <a:rPr lang="en-US" dirty="0" smtClean="0"/>
              <a:t>Sensor fusion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25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theory – Part 1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3 – Bayes, Gaussian</a:t>
            </a:r>
          </a:p>
          <a:p>
            <a:pPr lvl="1"/>
            <a:r>
              <a:rPr lang="en-US" dirty="0" smtClean="0"/>
              <a:t>Examples of computing the SNR for A/D converter</a:t>
            </a:r>
          </a:p>
          <a:p>
            <a:pPr lvl="1"/>
            <a:r>
              <a:rPr lang="en-US" dirty="0" smtClean="0"/>
              <a:t>Communication example problem</a:t>
            </a:r>
          </a:p>
          <a:p>
            <a:pPr lvl="1"/>
            <a:r>
              <a:rPr lang="en-US" dirty="0" smtClean="0"/>
              <a:t>Standard errors</a:t>
            </a:r>
          </a:p>
          <a:p>
            <a:r>
              <a:rPr lang="en-US" dirty="0" err="1" smtClean="0"/>
              <a:t>Lec</a:t>
            </a:r>
            <a:r>
              <a:rPr lang="en-US" dirty="0" smtClean="0"/>
              <a:t> 4 – Estimators</a:t>
            </a:r>
          </a:p>
          <a:p>
            <a:pPr lvl="1"/>
            <a:r>
              <a:rPr lang="en-US" dirty="0" smtClean="0"/>
              <a:t>Repeated measurements</a:t>
            </a:r>
          </a:p>
          <a:p>
            <a:r>
              <a:rPr lang="en-US" dirty="0" err="1" smtClean="0"/>
              <a:t>Lec</a:t>
            </a:r>
            <a:r>
              <a:rPr lang="en-US" dirty="0" smtClean="0"/>
              <a:t> 5 - Bootstrap</a:t>
            </a:r>
          </a:p>
          <a:p>
            <a:pPr lvl="1"/>
            <a:r>
              <a:rPr lang="en-US" dirty="0" smtClean="0"/>
              <a:t>Quantifying confidence intervals using </a:t>
            </a:r>
            <a:r>
              <a:rPr lang="en-US" dirty="0" err="1" smtClean="0"/>
              <a:t>bootstap</a:t>
            </a:r>
            <a:endParaRPr lang="en-US" dirty="0" smtClean="0"/>
          </a:p>
          <a:p>
            <a:r>
              <a:rPr lang="en-US" dirty="0" err="1" smtClean="0"/>
              <a:t>Lec</a:t>
            </a:r>
            <a:r>
              <a:rPr lang="en-US" dirty="0" smtClean="0"/>
              <a:t> 6 – Density estimation</a:t>
            </a:r>
          </a:p>
          <a:p>
            <a:pPr lvl="1"/>
            <a:r>
              <a:rPr lang="en-US" dirty="0" smtClean="0"/>
              <a:t>Quantifying uncertainties at the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82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theory – Part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Uncertainty propagation </a:t>
            </a:r>
          </a:p>
          <a:p>
            <a:pPr lvl="1"/>
            <a:r>
              <a:rPr lang="en-US" dirty="0" smtClean="0"/>
              <a:t>GUM</a:t>
            </a:r>
          </a:p>
          <a:p>
            <a:pPr lvl="1"/>
            <a:r>
              <a:rPr lang="en-US" dirty="0" smtClean="0"/>
              <a:t>Uncertainty budget</a:t>
            </a:r>
          </a:p>
          <a:p>
            <a:pPr lvl="1"/>
            <a:r>
              <a:rPr lang="en-US" dirty="0" smtClean="0"/>
              <a:t>Sensor selection based on the desired error</a:t>
            </a:r>
          </a:p>
          <a:p>
            <a:r>
              <a:rPr lang="en-US" dirty="0" smtClean="0"/>
              <a:t>Error models</a:t>
            </a:r>
          </a:p>
          <a:p>
            <a:pPr lvl="1"/>
            <a:r>
              <a:rPr lang="en-US" dirty="0" smtClean="0"/>
              <a:t>Paired and repeated measurements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724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theory – Part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Calibration – Parameter estimation</a:t>
            </a:r>
          </a:p>
          <a:p>
            <a:pPr lvl="1"/>
            <a:r>
              <a:rPr lang="en-US" dirty="0" smtClean="0"/>
              <a:t>Bayesian or frequentist</a:t>
            </a:r>
          </a:p>
          <a:p>
            <a:r>
              <a:rPr lang="en-US" dirty="0" smtClean="0"/>
              <a:t>Model validation</a:t>
            </a:r>
          </a:p>
          <a:p>
            <a:pPr lvl="1"/>
            <a:r>
              <a:rPr lang="en-US" dirty="0" smtClean="0"/>
              <a:t>Bayes factors</a:t>
            </a:r>
          </a:p>
          <a:p>
            <a:r>
              <a:rPr lang="en-US" dirty="0" smtClean="0"/>
              <a:t>Model selection</a:t>
            </a:r>
          </a:p>
          <a:p>
            <a:pPr lvl="1"/>
            <a:r>
              <a:rPr lang="en-US" dirty="0" smtClean="0"/>
              <a:t>Bayesian metrics for model selection</a:t>
            </a:r>
          </a:p>
          <a:p>
            <a:pPr lvl="1"/>
            <a:endParaRPr lang="en-US" dirty="0"/>
          </a:p>
          <a:p>
            <a:r>
              <a:rPr lang="en-US" dirty="0" smtClean="0"/>
              <a:t>Time series models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0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46" y="0"/>
            <a:ext cx="6969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93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39" y="177725"/>
            <a:ext cx="8557184" cy="614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75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916" y="177450"/>
            <a:ext cx="9410008" cy="633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3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concepts that we </a:t>
            </a:r>
            <a:r>
              <a:rPr lang="en-US" dirty="0" smtClean="0"/>
              <a:t>covered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Part 1</a:t>
            </a:r>
          </a:p>
          <a:p>
            <a:pPr lvl="1"/>
            <a:r>
              <a:rPr lang="en-CA" dirty="0" smtClean="0"/>
              <a:t>Probability and statistics</a:t>
            </a:r>
          </a:p>
          <a:p>
            <a:pPr lvl="1"/>
            <a:r>
              <a:rPr lang="en-CA" dirty="0" smtClean="0"/>
              <a:t>Likelihood</a:t>
            </a:r>
            <a:endParaRPr lang="en-CA" dirty="0"/>
          </a:p>
          <a:p>
            <a:pPr lvl="1"/>
            <a:r>
              <a:rPr lang="en-CA" dirty="0" smtClean="0"/>
              <a:t>Bayes </a:t>
            </a:r>
            <a:r>
              <a:rPr lang="en-CA" dirty="0"/>
              <a:t>theorem</a:t>
            </a:r>
          </a:p>
          <a:p>
            <a:pPr lvl="1"/>
            <a:r>
              <a:rPr lang="en-CA" dirty="0" smtClean="0"/>
              <a:t>MCMC </a:t>
            </a:r>
            <a:r>
              <a:rPr lang="en-CA" dirty="0"/>
              <a:t>simulation</a:t>
            </a:r>
          </a:p>
          <a:p>
            <a:pPr lvl="1"/>
            <a:r>
              <a:rPr lang="en-CA" dirty="0" smtClean="0"/>
              <a:t>Kernel </a:t>
            </a:r>
            <a:r>
              <a:rPr lang="en-CA" dirty="0"/>
              <a:t>density </a:t>
            </a:r>
            <a:r>
              <a:rPr lang="en-CA" dirty="0" smtClean="0"/>
              <a:t>estimation</a:t>
            </a:r>
          </a:p>
          <a:p>
            <a:r>
              <a:rPr lang="en-CA" dirty="0" smtClean="0"/>
              <a:t>Part 2</a:t>
            </a:r>
          </a:p>
          <a:p>
            <a:pPr lvl="1"/>
            <a:r>
              <a:rPr lang="en-CA" dirty="0" smtClean="0"/>
              <a:t>Uncertainty propagation</a:t>
            </a:r>
            <a:endParaRPr lang="en-CA" dirty="0"/>
          </a:p>
          <a:p>
            <a:pPr lvl="1"/>
            <a:r>
              <a:rPr lang="en-CA" dirty="0" smtClean="0"/>
              <a:t>Sensitivity </a:t>
            </a:r>
            <a:r>
              <a:rPr lang="en-CA" dirty="0" smtClean="0"/>
              <a:t>analysis</a:t>
            </a:r>
          </a:p>
          <a:p>
            <a:pPr lvl="1"/>
            <a:r>
              <a:rPr lang="en-CA" dirty="0" smtClean="0"/>
              <a:t>Performance metrics</a:t>
            </a:r>
            <a:endParaRPr lang="en-CA" dirty="0" smtClean="0"/>
          </a:p>
          <a:p>
            <a:pPr lvl="1"/>
            <a:r>
              <a:rPr lang="en-CA" dirty="0" smtClean="0"/>
              <a:t>Agreement</a:t>
            </a:r>
          </a:p>
          <a:p>
            <a:r>
              <a:rPr lang="en-CA" dirty="0" smtClean="0"/>
              <a:t>Part 3</a:t>
            </a:r>
            <a:endParaRPr lang="en-CA" dirty="0"/>
          </a:p>
          <a:p>
            <a:pPr lvl="1"/>
            <a:r>
              <a:rPr lang="en-CA" dirty="0" smtClean="0"/>
              <a:t>MCMC and probabilistic programming</a:t>
            </a:r>
          </a:p>
          <a:p>
            <a:pPr lvl="1"/>
            <a:r>
              <a:rPr lang="en-CA" dirty="0" smtClean="0"/>
              <a:t>Bayesian modeling</a:t>
            </a:r>
          </a:p>
          <a:p>
            <a:pPr lvl="1"/>
            <a:r>
              <a:rPr lang="en-CA" dirty="0" smtClean="0"/>
              <a:t>Time series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46884" y="1825625"/>
            <a:ext cx="5506915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Relation to other fields</a:t>
            </a:r>
          </a:p>
          <a:p>
            <a:pPr lvl="1"/>
            <a:r>
              <a:rPr lang="en-US" dirty="0" smtClean="0"/>
              <a:t>Uncertainty quantification in science</a:t>
            </a:r>
          </a:p>
          <a:p>
            <a:pPr lvl="2"/>
            <a:r>
              <a:rPr lang="en-US" dirty="0" smtClean="0"/>
              <a:t>Uncertainty propagation</a:t>
            </a:r>
          </a:p>
          <a:p>
            <a:pPr lvl="2"/>
            <a:r>
              <a:rPr lang="en-US" dirty="0" smtClean="0"/>
              <a:t>Sensitivity analysis</a:t>
            </a:r>
          </a:p>
          <a:p>
            <a:pPr lvl="2"/>
            <a:r>
              <a:rPr lang="en-US" dirty="0" smtClean="0"/>
              <a:t>Modeling</a:t>
            </a:r>
          </a:p>
          <a:p>
            <a:pPr lvl="1"/>
            <a:r>
              <a:rPr lang="en-US" dirty="0" smtClean="0"/>
              <a:t>Measurement theory</a:t>
            </a:r>
          </a:p>
          <a:p>
            <a:pPr lvl="2"/>
            <a:r>
              <a:rPr lang="en-US" dirty="0" smtClean="0"/>
              <a:t>Uncertainty propagation</a:t>
            </a:r>
          </a:p>
          <a:p>
            <a:pPr lvl="2"/>
            <a:r>
              <a:rPr lang="en-US" dirty="0" smtClean="0"/>
              <a:t>Error models</a:t>
            </a:r>
          </a:p>
          <a:p>
            <a:pPr lvl="2"/>
            <a:r>
              <a:rPr lang="en-US" dirty="0" smtClean="0"/>
              <a:t>Agreement </a:t>
            </a:r>
          </a:p>
          <a:p>
            <a:pPr lvl="1"/>
            <a:r>
              <a:rPr lang="en-US" dirty="0" smtClean="0"/>
              <a:t>Machine learning</a:t>
            </a:r>
          </a:p>
          <a:p>
            <a:pPr lvl="2"/>
            <a:r>
              <a:rPr lang="en-US" dirty="0" smtClean="0"/>
              <a:t>Bayesian machine learning</a:t>
            </a:r>
          </a:p>
          <a:p>
            <a:pPr lvl="2"/>
            <a:r>
              <a:rPr lang="en-US" dirty="0" smtClean="0"/>
              <a:t>Regression</a:t>
            </a:r>
          </a:p>
          <a:p>
            <a:pPr lvl="2"/>
            <a:r>
              <a:rPr lang="en-US" dirty="0" smtClean="0"/>
              <a:t>Gaussian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98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62" y="0"/>
            <a:ext cx="103953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5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993" y="0"/>
            <a:ext cx="100600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22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468" y="0"/>
            <a:ext cx="10135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69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474</Words>
  <Application>Microsoft Office PowerPoint</Application>
  <PresentationFormat>Widescreen</PresentationFormat>
  <Paragraphs>157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SimSun</vt:lpstr>
      <vt:lpstr>Arial</vt:lpstr>
      <vt:lpstr>Calibri</vt:lpstr>
      <vt:lpstr>Calibri Light</vt:lpstr>
      <vt:lpstr>Cambria Math</vt:lpstr>
      <vt:lpstr>Mangal</vt:lpstr>
      <vt:lpstr>Times</vt:lpstr>
      <vt:lpstr>Office Theme</vt:lpstr>
      <vt:lpstr>Modeling and Data Uncertainties</vt:lpstr>
      <vt:lpstr>PowerPoint Presentation</vt:lpstr>
      <vt:lpstr>PowerPoint Presentation</vt:lpstr>
      <vt:lpstr>PowerPoint Presentation</vt:lpstr>
      <vt:lpstr>PowerPoint Presentation</vt:lpstr>
      <vt:lpstr>Some concepts that we covered</vt:lpstr>
      <vt:lpstr>PowerPoint Presentation</vt:lpstr>
      <vt:lpstr>PowerPoint Presentation</vt:lpstr>
      <vt:lpstr>PowerPoint Presentation</vt:lpstr>
      <vt:lpstr>Estimation Theory </vt:lpstr>
      <vt:lpstr>Monte Carlo</vt:lpstr>
      <vt:lpstr>Bootstrap procedure</vt:lpstr>
      <vt:lpstr>PowerPoint Presentation</vt:lpstr>
      <vt:lpstr>Density Estimation: Likelihood-Based Approach to Data Uncertainty </vt:lpstr>
      <vt:lpstr>Modeling</vt:lpstr>
      <vt:lpstr>Uncertainty Propagation</vt:lpstr>
      <vt:lpstr>PowerPoint Presentation</vt:lpstr>
      <vt:lpstr>Error models</vt:lpstr>
      <vt:lpstr>Agreement</vt:lpstr>
      <vt:lpstr>Bayesian modeling</vt:lpstr>
      <vt:lpstr>Time series </vt:lpstr>
      <vt:lpstr>Measurement theory – Part 1 </vt:lpstr>
      <vt:lpstr>Measurement theory – Part 2</vt:lpstr>
      <vt:lpstr>Measurement theory – Part 3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Miodrag Bolic</dc:creator>
  <cp:lastModifiedBy>Miodrag Bolic</cp:lastModifiedBy>
  <cp:revision>15</cp:revision>
  <dcterms:created xsi:type="dcterms:W3CDTF">2017-12-19T03:18:29Z</dcterms:created>
  <dcterms:modified xsi:type="dcterms:W3CDTF">2018-04-07T18:00:10Z</dcterms:modified>
</cp:coreProperties>
</file>