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7" r:id="rId24"/>
    <p:sldId id="288" r:id="rId25"/>
    <p:sldId id="289" r:id="rId26"/>
    <p:sldId id="29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6D60C-4E20-4653-B5BC-A617A7E7D657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330CE-0519-4EAF-94CA-15C6384970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80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2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4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bootstrap sample is a random sample taken with replacement from the original sample, of the same size as the original sample A bootstrap statistic is the statistic computed on a bootstrap sample A bootstrap distribution is the distribution of many bootstrap statistics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17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18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7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19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65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20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62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21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5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Ralph C. Smith, “Uncertainty Quantization,</a:t>
            </a:r>
            <a:r>
              <a:rPr lang="en-US" baseline="0" dirty="0" smtClean="0"/>
              <a:t> Theory, Problems and Applications,” SIAM, 2014.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3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5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6D9DF6-65D9-48A9-92B7-189699EA103E}" type="slidenum">
              <a:rPr lang="en-US" altLang="en-US">
                <a:solidFill>
                  <a:prstClr val="black"/>
                </a:solidFill>
              </a:rPr>
              <a:pPr eaLnBrk="1" hangingPunct="1"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755650"/>
            <a:ext cx="6367462" cy="35829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87875"/>
            <a:ext cx="536575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6" tIns="46984" rIns="95646" bIns="46984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5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3.2 displays a histogram of 60 spike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counts from a motor cortical neuron during a reaching task. The mean among these 60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counts is 13.6 spikes. (The time interval was 600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this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neuron’smean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firing rate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22 spikes per second.) Imagine drawing one spike count at random from among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60, and doing this repeatedly. The histogram gives a sense of the variability we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see in these repeated random draws.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8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6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X is sampled from the Normal distribution than </a:t>
            </a:r>
          </a:p>
          <a:p>
            <a:endParaRPr lang="en-US" dirty="0" smtClean="0"/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standard normal distribution (i.e. normal with expected value 0 and variance 1), and the random variable</a:t>
            </a:r>
          </a:p>
          <a:p>
            <a:r>
              <a:rPr lang="en-CA" dirty="0" smtClean="0">
                <a:effectLst/>
              </a:rPr>
              <a:t>{\</a:t>
            </a:r>
            <a:r>
              <a:rPr lang="en-CA" dirty="0" err="1" smtClean="0">
                <a:effectLst/>
              </a:rPr>
              <a:t>displaystyle</a:t>
            </a:r>
            <a:r>
              <a:rPr lang="en-CA" dirty="0" smtClean="0">
                <a:effectLst/>
              </a:rPr>
              <a:t> {\</a:t>
            </a:r>
            <a:r>
              <a:rPr lang="en-CA" dirty="0" err="1" smtClean="0">
                <a:effectLst/>
              </a:rPr>
              <a:t>frac</a:t>
            </a:r>
            <a:r>
              <a:rPr lang="en-CA" dirty="0" smtClean="0">
                <a:effectLst/>
              </a:rPr>
              <a:t> {{\bar {X}}-\mu }{S/{\</a:t>
            </a:r>
            <a:r>
              <a:rPr lang="en-CA" dirty="0" err="1" smtClean="0">
                <a:effectLst/>
              </a:rPr>
              <a:t>sqrt</a:t>
            </a:r>
            <a:r>
              <a:rPr lang="en-CA" dirty="0" smtClean="0">
                <a:effectLst/>
              </a:rPr>
              <a:t> {n}}}}}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(where </a:t>
            </a:r>
            <a:r>
              <a:rPr lang="el-G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been substituted for S) has a Student's 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-distribution with 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− 1 degrees of freedom.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10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Confidence intervals – </a:t>
            </a:r>
            <a:r>
              <a:rPr lang="en-US" dirty="0" err="1" smtClean="0"/>
              <a:t>analyse</a:t>
            </a:r>
            <a:r>
              <a:rPr lang="en-US" dirty="0" smtClean="0"/>
              <a:t> the already collected data</a:t>
            </a:r>
          </a:p>
          <a:p>
            <a:r>
              <a:rPr lang="en-US" dirty="0" smtClean="0"/>
              <a:t>Prediction intervals</a:t>
            </a:r>
            <a:r>
              <a:rPr lang="en-US" baseline="0" dirty="0" smtClean="0"/>
              <a:t> is estimating future estimate (for example, based on consumption of gas from a sample of 5 cars,  obtain an interval that contains, with a degree of confidence, the gas consumption of a new car that will operate under specified driving conditions.)</a:t>
            </a:r>
          </a:p>
          <a:p>
            <a:r>
              <a:rPr lang="en-US" baseline="0" dirty="0" smtClean="0"/>
              <a:t>Prediction intervals are useful to predict the performance of one or several  of future units. If we would like to estimate performance of large number of units based on a small sample, then instead of computing the confidence interval that contains all of a specified number of units, it is sufficient  to construct an interval that contains a large proportion of such units.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12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0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“Statistical intervals: Guide for practitioners”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13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7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14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5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presentation:</a:t>
            </a:r>
            <a:r>
              <a:rPr lang="en-US" baseline="0" dirty="0" smtClean="0"/>
              <a:t> Model Fitting, Bootstrap, &amp; Model Selection by G. </a:t>
            </a:r>
            <a:r>
              <a:rPr lang="en-US" baseline="0" dirty="0" err="1" smtClean="0"/>
              <a:t>Jogesh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Babu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1F395-506A-4DC9-8C17-8EF4B2CF7DD1}" type="slidenum">
              <a:rPr lang="en-CA" smtClean="0">
                <a:solidFill>
                  <a:prstClr val="black"/>
                </a:solidFill>
              </a:rPr>
              <a:pPr/>
              <a:t>15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2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52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39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55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 descr="image_Cover2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76800" y="2490788"/>
            <a:ext cx="6197600" cy="1362075"/>
          </a:xfrm>
        </p:spPr>
        <p:txBody>
          <a:bodyPr anchor="t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876800" y="990601"/>
            <a:ext cx="6197600" cy="1500187"/>
          </a:xfrm>
        </p:spPr>
        <p:txBody>
          <a:bodyPr anchor="b"/>
          <a:lstStyle>
            <a:lvl1pPr marL="0" indent="0" algn="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0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7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174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6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0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3F9E3E-9117-4CE0-90F7-B228926D8A0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47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E1D763-1690-40EA-8937-E1D7CCF930B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2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4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6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7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15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52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2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10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540D-9659-4F3D-B8EF-EC5E4526F062}" type="datetimeFigureOut">
              <a:rPr lang="en-CA" smtClean="0"/>
              <a:t>2018-02-04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7CEF-74DC-4C58-8C9D-C6215668BC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3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image_Page2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73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990000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64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/>
          <a:ea typeface="ＭＳ Ｐゴシック" pitchFamily="34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34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34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34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itchFamily="34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Relationship Id="rId9" Type="http://schemas.openxmlformats.org/officeDocument/2006/relationships/hyperlink" Target="https://en.wikipedia.org/wiki/Confidence_interva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Confidence intervals and Bootstrap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Miodrag Bolic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57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630616" cy="914400"/>
          </a:xfrm>
        </p:spPr>
        <p:txBody>
          <a:bodyPr/>
          <a:lstStyle/>
          <a:p>
            <a:r>
              <a:rPr lang="en-US" dirty="0"/>
              <a:t>Confidence interval for the mean of Normal distribution with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unknown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524000"/>
                <a:ext cx="7772400" cy="407248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/>
                  <a:t>Empirical mean                        and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Empirical standard deviation  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Variable               </a:t>
                </a:r>
                <a:r>
                  <a:rPr lang="en-CA" sz="1800" kern="1200" dirty="0"/>
                  <a:t>has a Student's </a:t>
                </a:r>
                <a:r>
                  <a:rPr lang="en-CA" sz="1800" i="1" kern="1200" dirty="0"/>
                  <a:t>t</a:t>
                </a:r>
                <a:r>
                  <a:rPr lang="en-CA" sz="1800" kern="1200" dirty="0"/>
                  <a:t>-distribution with </a:t>
                </a:r>
                <a:r>
                  <a:rPr lang="en-CA" sz="1800" i="1" kern="1200" dirty="0"/>
                  <a:t>n</a:t>
                </a:r>
                <a:r>
                  <a:rPr lang="en-CA" sz="1800" kern="1200" dirty="0"/>
                  <a:t> − 1 </a:t>
                </a:r>
                <a:br>
                  <a:rPr lang="en-CA" sz="1800" kern="1200" dirty="0"/>
                </a:br>
                <a:endParaRPr lang="en-CA" sz="1800" kern="1200" dirty="0"/>
              </a:p>
              <a:p>
                <a:pPr marL="0" indent="0">
                  <a:buNone/>
                </a:pPr>
                <a:r>
                  <a:rPr lang="en-CA" sz="1800" kern="1200" dirty="0"/>
                  <a:t>    degrees of freedom</a:t>
                </a: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We denote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−1,1−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1800" dirty="0"/>
                  <a:t> to reflect the n-1 degrees of freedom and probability 1-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>
                  <a:lnSpc>
                    <a:spcPct val="150000"/>
                  </a:lnSpc>
                </a:pPr>
                <a:endParaRPr lang="en-US" sz="1800" dirty="0"/>
              </a:p>
              <a:p>
                <a:pPr>
                  <a:lnSpc>
                    <a:spcPct val="150000"/>
                  </a:lnSpc>
                </a:pPr>
                <a:endParaRPr lang="en-US" sz="1800" dirty="0"/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the (1-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x 100% confidence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3999"/>
                <a:ext cx="7772400" cy="4072489"/>
              </a:xfrm>
              <a:blipFill rotWithShape="0">
                <a:blip r:embed="rId4"/>
                <a:stretch>
                  <a:fillRect l="-706" b="-299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788" y="1458320"/>
            <a:ext cx="1315320" cy="647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352" y="1903912"/>
            <a:ext cx="2650923" cy="7330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688264" y="2471502"/>
          <a:ext cx="1021525" cy="94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393480" imgH="634680" progId="Equation.3">
                  <p:embed/>
                </p:oleObj>
              </mc:Choice>
              <mc:Fallback>
                <p:oleObj name="Equation" r:id="rId7" imgW="39348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8264" y="2471502"/>
                        <a:ext cx="1021525" cy="945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3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75520" y="255157"/>
            <a:ext cx="7774632" cy="914400"/>
          </a:xfrm>
        </p:spPr>
        <p:txBody>
          <a:bodyPr/>
          <a:lstStyle/>
          <a:p>
            <a:r>
              <a:rPr lang="en-US" dirty="0"/>
              <a:t>Confidence interval for the mean of Normal distribution with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unknown, cont.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351584" y="3330672"/>
          <a:ext cx="410368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2463480" imgH="431640" progId="Equation.3">
                  <p:embed/>
                </p:oleObj>
              </mc:Choice>
              <mc:Fallback>
                <p:oleObj name="Equation" r:id="rId3" imgW="24634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584" y="3330672"/>
                        <a:ext cx="4103688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940426" y="4545013"/>
          <a:ext cx="39846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1676160" imgH="431640" progId="Equation.3">
                  <p:embed/>
                </p:oleObj>
              </mc:Choice>
              <mc:Fallback>
                <p:oleObj name="Equation" r:id="rId5" imgW="1676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426" y="4545013"/>
                        <a:ext cx="398462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411033" y="1694742"/>
          <a:ext cx="4602310" cy="116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2336760" imgH="685800" progId="Equation.3">
                  <p:embed/>
                </p:oleObj>
              </mc:Choice>
              <mc:Fallback>
                <p:oleObj name="Equation" r:id="rId7" imgW="233676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033" y="1694742"/>
                        <a:ext cx="4602310" cy="1162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382434" y="4725144"/>
            <a:ext cx="3498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22222"/>
                </a:solidFill>
              </a:rPr>
              <a:t>A 95% </a:t>
            </a:r>
            <a:r>
              <a:rPr lang="en-CA" dirty="0">
                <a:solidFill>
                  <a:srgbClr val="0B0080"/>
                </a:solidFill>
                <a:hlinkClick r:id="rId9" tooltip="Confidence interval"/>
              </a:rPr>
              <a:t>confidence interval</a:t>
            </a:r>
            <a:r>
              <a:rPr lang="en-CA" dirty="0">
                <a:solidFill>
                  <a:srgbClr val="222222"/>
                </a:solidFill>
              </a:rPr>
              <a:t> for μ: </a:t>
            </a:r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statistical intervals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324949"/>
            <a:ext cx="7772400" cy="3886200"/>
          </a:xfrm>
        </p:spPr>
        <p:txBody>
          <a:bodyPr/>
          <a:lstStyle/>
          <a:p>
            <a:r>
              <a:rPr lang="en-US" dirty="0" smtClean="0"/>
              <a:t>Prediction intervals</a:t>
            </a:r>
          </a:p>
          <a:p>
            <a:pPr lvl="1"/>
            <a:r>
              <a:rPr lang="en-US" dirty="0" smtClean="0"/>
              <a:t>An intervals that would contain a future randomly selected observation from the distribution, with a specific degree of confidence.</a:t>
            </a:r>
          </a:p>
          <a:p>
            <a:pPr lvl="1"/>
            <a:r>
              <a:rPr lang="en-US" dirty="0" smtClean="0"/>
              <a:t>Example: predict sample mean of </a:t>
            </a:r>
            <a:r>
              <a:rPr lang="en-US" i="1" dirty="0" smtClean="0"/>
              <a:t>m</a:t>
            </a:r>
            <a:r>
              <a:rPr lang="en-US" dirty="0" smtClean="0"/>
              <a:t> future samples</a:t>
            </a:r>
          </a:p>
          <a:p>
            <a:r>
              <a:rPr lang="en-CA" dirty="0"/>
              <a:t>Statistical tolerance limits create an interval that bounds a specified percentage of the population at a given level of confidence.</a:t>
            </a:r>
          </a:p>
          <a:p>
            <a:pPr lvl="1"/>
            <a:r>
              <a:rPr lang="en-CA" dirty="0"/>
              <a:t>(such as 99% of the population with 95% confidence)</a:t>
            </a:r>
          </a:p>
          <a:p>
            <a:pPr lvl="1"/>
            <a:r>
              <a:rPr lang="en-CA" dirty="0" smtClean="0"/>
              <a:t>These </a:t>
            </a:r>
            <a:r>
              <a:rPr lang="en-CA" dirty="0"/>
              <a:t>intervals are often used to demonstrate compliance with a set of requirements or specification limits.</a:t>
            </a: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77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lowchart: Process 3"/>
          <p:cNvSpPr/>
          <p:nvPr/>
        </p:nvSpPr>
        <p:spPr bwMode="auto">
          <a:xfrm>
            <a:off x="1991544" y="1700808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Model for data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1991544" y="2751604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Data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64544" y="4365104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Prior information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4011592" y="2276872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Likelihood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7250832" y="3501008"/>
            <a:ext cx="1512168" cy="720080"/>
          </a:xfrm>
          <a:prstGeom prst="flowChart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Posterior distribution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5523760" y="3429000"/>
            <a:ext cx="1385716" cy="864096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Bayes theorem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9120336" y="3429000"/>
            <a:ext cx="1318106" cy="864096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Inference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cxnSp>
        <p:nvCxnSpPr>
          <p:cNvPr id="13" name="Elbow Connector 12"/>
          <p:cNvCxnSpPr>
            <a:stCxn id="4" idx="3"/>
            <a:endCxn id="7" idx="1"/>
          </p:cNvCxnSpPr>
          <p:nvPr/>
        </p:nvCxnSpPr>
        <p:spPr bwMode="auto">
          <a:xfrm>
            <a:off x="3503712" y="2060848"/>
            <a:ext cx="507880" cy="5760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Elbow Connector 14"/>
          <p:cNvCxnSpPr>
            <a:stCxn id="5" idx="3"/>
            <a:endCxn id="7" idx="1"/>
          </p:cNvCxnSpPr>
          <p:nvPr/>
        </p:nvCxnSpPr>
        <p:spPr bwMode="auto">
          <a:xfrm flipV="1">
            <a:off x="3503712" y="2636912"/>
            <a:ext cx="507880" cy="47473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Elbow Connector 16"/>
          <p:cNvCxnSpPr>
            <a:endCxn id="10" idx="0"/>
          </p:cNvCxnSpPr>
          <p:nvPr/>
        </p:nvCxnSpPr>
        <p:spPr bwMode="auto">
          <a:xfrm>
            <a:off x="5523760" y="2739008"/>
            <a:ext cx="692858" cy="6899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18"/>
          <p:cNvCxnSpPr>
            <a:stCxn id="10" idx="3"/>
            <a:endCxn id="8" idx="1"/>
          </p:cNvCxnSpPr>
          <p:nvPr/>
        </p:nvCxnSpPr>
        <p:spPr bwMode="auto">
          <a:xfrm>
            <a:off x="6909476" y="3861048"/>
            <a:ext cx="341356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/>
          <p:cNvCxnSpPr>
            <a:stCxn id="8" idx="3"/>
            <a:endCxn id="11" idx="1"/>
          </p:cNvCxnSpPr>
          <p:nvPr/>
        </p:nvCxnSpPr>
        <p:spPr bwMode="auto">
          <a:xfrm>
            <a:off x="8763000" y="3861048"/>
            <a:ext cx="357336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Elbow Connector 26"/>
          <p:cNvCxnSpPr>
            <a:stCxn id="6" idx="3"/>
            <a:endCxn id="10" idx="2"/>
          </p:cNvCxnSpPr>
          <p:nvPr/>
        </p:nvCxnSpPr>
        <p:spPr bwMode="auto">
          <a:xfrm flipV="1">
            <a:off x="3476712" y="4293096"/>
            <a:ext cx="2739906" cy="4320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9" name="Object 6"/>
          <p:cNvGraphicFramePr>
            <a:graphicFrameLocks noChangeAspect="1"/>
          </p:cNvGraphicFramePr>
          <p:nvPr>
            <p:extLst/>
          </p:nvPr>
        </p:nvGraphicFramePr>
        <p:xfrm>
          <a:off x="5101830" y="1506464"/>
          <a:ext cx="24701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1409400" imgH="419040" progId="Equation.3">
                  <p:embed/>
                </p:oleObj>
              </mc:Choice>
              <mc:Fallback>
                <p:oleObj name="Equation" r:id="rId4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830" y="1506464"/>
                        <a:ext cx="24701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6340305" y="46599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By knowing posterior distribution all kinds of estimates can be computed:</a:t>
            </a: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/>
          </p:nvPr>
        </p:nvGraphicFramePr>
        <p:xfrm>
          <a:off x="6810765" y="5472122"/>
          <a:ext cx="2968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1663560" imgH="279360" progId="Equation.3">
                  <p:embed/>
                </p:oleObj>
              </mc:Choice>
              <mc:Fallback>
                <p:oleObj name="Equation" r:id="rId6" imgW="1663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765" y="5472122"/>
                        <a:ext cx="2968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Credible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62293"/>
            <a:ext cx="7772400" cy="3886200"/>
          </a:xfrm>
        </p:spPr>
        <p:txBody>
          <a:bodyPr/>
          <a:lstStyle/>
          <a:p>
            <a:r>
              <a:rPr lang="en-US" dirty="0" smtClean="0"/>
              <a:t>Interpretation: the probability that the true mean is contained within the given interval is 95%.</a:t>
            </a:r>
            <a:endParaRPr lang="en-CA" dirty="0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4190628" y="2636912"/>
            <a:ext cx="24680" cy="3014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910508" y="5423092"/>
            <a:ext cx="32622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4520108" y="2756093"/>
            <a:ext cx="2487488" cy="2692400"/>
          </a:xfrm>
          <a:custGeom>
            <a:avLst/>
            <a:gdLst>
              <a:gd name="T0" fmla="*/ 0 w 1281"/>
              <a:gd name="T1" fmla="*/ 737 h 753"/>
              <a:gd name="T2" fmla="*/ 144 w 1281"/>
              <a:gd name="T3" fmla="*/ 737 h 753"/>
              <a:gd name="T4" fmla="*/ 336 w 1281"/>
              <a:gd name="T5" fmla="*/ 641 h 753"/>
              <a:gd name="T6" fmla="*/ 432 w 1281"/>
              <a:gd name="T7" fmla="*/ 353 h 753"/>
              <a:gd name="T8" fmla="*/ 546 w 1281"/>
              <a:gd name="T9" fmla="*/ 49 h 753"/>
              <a:gd name="T10" fmla="*/ 723 w 1281"/>
              <a:gd name="T11" fmla="*/ 58 h 753"/>
              <a:gd name="T12" fmla="*/ 829 w 1281"/>
              <a:gd name="T13" fmla="*/ 350 h 753"/>
              <a:gd name="T14" fmla="*/ 944 w 1281"/>
              <a:gd name="T15" fmla="*/ 642 h 753"/>
              <a:gd name="T16" fmla="*/ 1139 w 1281"/>
              <a:gd name="T17" fmla="*/ 731 h 753"/>
              <a:gd name="T18" fmla="*/ 1281 w 1281"/>
              <a:gd name="T19" fmla="*/ 74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1" h="753">
                <a:moveTo>
                  <a:pt x="0" y="737"/>
                </a:moveTo>
                <a:cubicBezTo>
                  <a:pt x="44" y="745"/>
                  <a:pt x="88" y="753"/>
                  <a:pt x="144" y="737"/>
                </a:cubicBezTo>
                <a:cubicBezTo>
                  <a:pt x="200" y="721"/>
                  <a:pt x="288" y="705"/>
                  <a:pt x="336" y="641"/>
                </a:cubicBezTo>
                <a:cubicBezTo>
                  <a:pt x="384" y="577"/>
                  <a:pt x="397" y="452"/>
                  <a:pt x="432" y="353"/>
                </a:cubicBezTo>
                <a:cubicBezTo>
                  <a:pt x="467" y="254"/>
                  <a:pt x="498" y="98"/>
                  <a:pt x="546" y="49"/>
                </a:cubicBezTo>
                <a:cubicBezTo>
                  <a:pt x="594" y="0"/>
                  <a:pt x="676" y="8"/>
                  <a:pt x="723" y="58"/>
                </a:cubicBezTo>
                <a:cubicBezTo>
                  <a:pt x="770" y="108"/>
                  <a:pt x="792" y="253"/>
                  <a:pt x="829" y="350"/>
                </a:cubicBezTo>
                <a:cubicBezTo>
                  <a:pt x="866" y="447"/>
                  <a:pt x="892" y="579"/>
                  <a:pt x="944" y="642"/>
                </a:cubicBezTo>
                <a:cubicBezTo>
                  <a:pt x="996" y="705"/>
                  <a:pt x="1083" y="715"/>
                  <a:pt x="1139" y="731"/>
                </a:cubicBezTo>
                <a:cubicBezTo>
                  <a:pt x="1195" y="747"/>
                  <a:pt x="1252" y="738"/>
                  <a:pt x="1281" y="7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5159896" y="3153486"/>
            <a:ext cx="0" cy="2574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6359524" y="3153486"/>
            <a:ext cx="0" cy="2574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6748536" y="3001421"/>
            <a:ext cx="2587824" cy="648072"/>
          </a:xfrm>
          <a:prstGeom prst="borderCallout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95% probability the parameter is here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4151785" y="4569720"/>
            <a:ext cx="721129" cy="432048"/>
          </a:xfrm>
          <a:prstGeom prst="borderCallout1">
            <a:avLst>
              <a:gd name="adj1" fmla="val 48318"/>
              <a:gd name="adj2" fmla="val 97878"/>
              <a:gd name="adj3" fmla="val 178379"/>
              <a:gd name="adj4" fmla="val 1309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2.5%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6395" y="236822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Posterior Distribution 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7448028" y="5021560"/>
            <a:ext cx="759195" cy="432048"/>
          </a:xfrm>
          <a:prstGeom prst="borderCallout1">
            <a:avLst>
              <a:gd name="adj1" fmla="val 18750"/>
              <a:gd name="adj2" fmla="val -8333"/>
              <a:gd name="adj3" fmla="val 73180"/>
              <a:gd name="adj4" fmla="val -1215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" pitchFamily="-110" charset="0"/>
              </a:rPr>
              <a:t>2.5%</a:t>
            </a:r>
            <a:endParaRPr lang="en-CA" sz="2000" dirty="0">
              <a:solidFill>
                <a:srgbClr val="000000"/>
              </a:solidFill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Bootstrap (a resampling procedure) is a Monte Carlo </a:t>
            </a:r>
            <a:r>
              <a:rPr lang="en-CA" dirty="0" smtClean="0"/>
              <a:t>method of </a:t>
            </a:r>
            <a:r>
              <a:rPr lang="en-CA" dirty="0"/>
              <a:t>simulating `</a:t>
            </a:r>
            <a:r>
              <a:rPr lang="en-CA" dirty="0" err="1"/>
              <a:t>datasets'</a:t>
            </a:r>
            <a:r>
              <a:rPr lang="en-CA" dirty="0"/>
              <a:t> from an observed/given data, </a:t>
            </a:r>
            <a:r>
              <a:rPr lang="en-CA" dirty="0" smtClean="0"/>
              <a:t>without any </a:t>
            </a:r>
            <a:r>
              <a:rPr lang="en-CA" dirty="0"/>
              <a:t>assumption on the underlying population.</a:t>
            </a:r>
          </a:p>
          <a:p>
            <a:r>
              <a:rPr lang="en-CA" dirty="0"/>
              <a:t>Resampling the original data preserves (adaptively) </a:t>
            </a:r>
            <a:r>
              <a:rPr lang="en-CA" dirty="0" smtClean="0"/>
              <a:t>whatever distributions </a:t>
            </a:r>
            <a:r>
              <a:rPr lang="en-CA" dirty="0"/>
              <a:t>are truly </a:t>
            </a:r>
            <a:r>
              <a:rPr lang="en-CA" dirty="0" smtClean="0"/>
              <a:t>present.</a:t>
            </a:r>
            <a:endParaRPr lang="en-CA" dirty="0"/>
          </a:p>
          <a:p>
            <a:r>
              <a:rPr lang="en-CA" dirty="0"/>
              <a:t>Bootstrap helps evaluate statistical properties using </a:t>
            </a:r>
            <a:r>
              <a:rPr lang="en-CA" dirty="0" smtClean="0"/>
              <a:t>data rather </a:t>
            </a:r>
            <a:r>
              <a:rPr lang="en-CA" dirty="0"/>
              <a:t>than an </a:t>
            </a:r>
            <a:r>
              <a:rPr lang="en-CA" dirty="0" smtClean="0"/>
              <a:t>assumed </a:t>
            </a:r>
            <a:r>
              <a:rPr lang="en-CA" dirty="0"/>
              <a:t>Gaussian </a:t>
            </a:r>
            <a:r>
              <a:rPr lang="en-CA" dirty="0" smtClean="0"/>
              <a:t>or other distributions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31" y="893167"/>
            <a:ext cx="7393538" cy="51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082" y="838200"/>
            <a:ext cx="7435836" cy="51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31" y="583310"/>
            <a:ext cx="8326338" cy="57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/>
        </p:nvSpPr>
        <p:spPr bwMode="auto">
          <a:xfrm rot="10800000">
            <a:off x="2186051" y="3212976"/>
            <a:ext cx="7630616" cy="2016224"/>
          </a:xfrm>
          <a:prstGeom prst="round2Same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procedure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6051" y="1484784"/>
                <a:ext cx="7772400" cy="3886200"/>
              </a:xfrm>
            </p:spPr>
            <p:txBody>
              <a:bodyPr/>
              <a:lstStyle/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𝑋</m:t>
                    </m:r>
                    <m:r>
                      <a:rPr lang="en-CA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CA" altLang="zh-CN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  - a sample from a distribution F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CA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  <m:r>
                          <a:rPr lang="en-CA" altLang="zh-CN" b="0" i="1" smtClean="0">
                            <a:latin typeface="Cambria Math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 - a simple random sample from the data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dirty="0" smtClean="0"/>
                  <a:t>    is an estimator of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CA" dirty="0" smtClean="0"/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 smtClean="0"/>
                  <a:t>   is based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CA" altLang="zh-CN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CA" dirty="0"/>
                  <a:t>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CA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CA" altLang="zh-CN" b="0" i="1" smtClean="0">
                          <a:latin typeface="Cambria Math" charset="0"/>
                        </a:rPr>
                        <m:t>,                                          </m:t>
                      </m:r>
                      <m:sSup>
                        <m:sSupPr>
                          <m:ctrlP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CA" altLang="zh-CN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CA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CA" altLang="zh-C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altLang="zh-CN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altLang="zh-CN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s-I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altLang="zh-CN" b="0" i="1" smtClean="0">
                              <a:latin typeface="Cambria Math" charset="0"/>
                            </a:rPr>
                            <m:t>,                        </m:t>
                          </m:r>
                        </m:e>
                      </m:nary>
                      <m:r>
                        <a:rPr lang="en-CA" altLang="zh-CN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is-I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p>
                          <m:r>
                            <a:rPr lang="en-CA" altLang="zh-CN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CA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lang="en-CA" altLang="zh-CN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s-I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CA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altLang="zh-CN" b="0" i="1" smtClean="0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altLang="zh-CN" b="0" i="1" smtClean="0">
                                          <a:latin typeface="Cambria Math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is-IS" altLang="zh-CN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CA" altLang="zh-CN" i="1">
                        <a:latin typeface="Cambria Math" charset="0"/>
                      </a:rPr>
                      <m:t>−</m:t>
                    </m:r>
                    <m:r>
                      <a:rPr lang="en-CA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CA" dirty="0" smtClean="0"/>
                  <a:t>		behaves like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p>
                        <m:r>
                          <a:rPr lang="en-CA" altLang="zh-CN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CA" altLang="zh-CN" i="1">
                        <a:latin typeface="Cambria Math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CA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dirty="0" smtClean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6051" y="1484784"/>
                <a:ext cx="7772400" cy="3886200"/>
              </a:xfrm>
              <a:blipFill rotWithShape="0">
                <a:blip r:embed="rId3"/>
                <a:stretch>
                  <a:fillRect l="-863" t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7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772400" cy="36331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1600" dirty="0" smtClean="0"/>
              <a:t>Some </a:t>
            </a:r>
            <a:r>
              <a:rPr lang="en-CA" sz="1600" dirty="0"/>
              <a:t>mathematical methods for uncertainty evaluation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600" dirty="0"/>
              <a:t>Confidence intervals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Resampling: </a:t>
            </a:r>
            <a:endParaRPr lang="en-US" sz="1600" dirty="0" smtClean="0"/>
          </a:p>
          <a:p>
            <a:pPr lvl="2">
              <a:spcBef>
                <a:spcPts val="600"/>
              </a:spcBef>
            </a:pPr>
            <a:r>
              <a:rPr lang="en-US" sz="1600" dirty="0" smtClean="0"/>
              <a:t>Bootstrap 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Monte </a:t>
            </a:r>
            <a:r>
              <a:rPr lang="en-US" sz="1600" dirty="0"/>
              <a:t>Carlo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13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侧圆角矩形 5"/>
          <p:cNvSpPr/>
          <p:nvPr/>
        </p:nvSpPr>
        <p:spPr bwMode="auto">
          <a:xfrm rot="10800000">
            <a:off x="2209800" y="3861048"/>
            <a:ext cx="7772400" cy="1512168"/>
          </a:xfrm>
          <a:prstGeom prst="round2Same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Times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 and parametric bootstrap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412776"/>
                <a:ext cx="7772400" cy="3886200"/>
              </a:xfrm>
            </p:spPr>
            <p:txBody>
              <a:bodyPr/>
              <a:lstStyle/>
              <a:p>
                <a:pPr marL="0" indent="0" algn="just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CA" dirty="0" smtClean="0"/>
                  <a:t>Simple random sampling from data is equivalent to drawing a set of </a:t>
                </a:r>
                <a:r>
                  <a:rPr lang="en-CA" dirty="0" err="1" smtClean="0"/>
                  <a:t>i.i.d</a:t>
                </a:r>
                <a:r>
                  <a:rPr lang="en-CA" dirty="0" smtClean="0"/>
                  <a:t>. random variables from the empirical distribution. This is </a:t>
                </a:r>
                <a:r>
                  <a:rPr lang="en-CA" dirty="0" smtClean="0">
                    <a:solidFill>
                      <a:schemeClr val="accent2"/>
                    </a:solidFill>
                  </a:rPr>
                  <a:t>Nonparametric Bootstrap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CA" dirty="0">
                  <a:solidFill>
                    <a:schemeClr val="accent2"/>
                  </a:solidFill>
                </a:endParaRP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CA" dirty="0" smtClean="0">
                    <a:solidFill>
                      <a:schemeClr val="accent2"/>
                    </a:solidFill>
                  </a:rPr>
                  <a:t>Parametric Bootstrap </a:t>
                </a:r>
                <a:r>
                  <a:rPr lang="en-CA" dirty="0" smtClean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CA" altLang="zh-CN" b="0" i="1" smtClean="0">
                        <a:latin typeface="Cambria Math" charset="0"/>
                      </a:rPr>
                      <m:t>,…,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CA" dirty="0" smtClean="0"/>
                  <a:t>are </a:t>
                </a:r>
                <a:r>
                  <a:rPr lang="en-CA" dirty="0" err="1" smtClean="0"/>
                  <a:t>i.i.d</a:t>
                </a:r>
                <a:r>
                  <a:rPr lang="en-CA" dirty="0" smtClean="0"/>
                  <a:t>. </a:t>
                </a:r>
                <a:r>
                  <a:rPr lang="en-CA" dirty="0" err="1" smtClean="0"/>
                  <a:t>r.v</a:t>
                </a:r>
                <a:r>
                  <a:rPr lang="en-CA" dirty="0" smtClean="0"/>
                  <a:t>. from an estimator of </a:t>
                </a:r>
                <a:r>
                  <a:rPr lang="en-CA" i="1" dirty="0" smtClean="0"/>
                  <a:t>F </a:t>
                </a:r>
                <a:r>
                  <a:rPr lang="en-CA" dirty="0" smtClean="0"/>
                  <a:t>based on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CA" altLang="zh-CN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i="1" dirty="0" smtClean="0"/>
                  <a:t>.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i="1" dirty="0" smtClean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CA" i="1" dirty="0" smtClean="0"/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CA" dirty="0" smtClean="0"/>
                  <a:t>Example of Parametric Bootstrap:</a:t>
                </a: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altLang="zh-CN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CA" i="1" dirty="0" err="1" smtClean="0">
                    <a:latin typeface="Verdana" charset="0"/>
                    <a:ea typeface="Verdana" charset="0"/>
                    <a:cs typeface="Verdana" charset="0"/>
                  </a:rPr>
                  <a:t>i.i.d</a:t>
                </a:r>
                <a:r>
                  <a:rPr lang="en-CA" i="1" dirty="0" smtClean="0">
                    <a:latin typeface="Verdana" charset="0"/>
                    <a:ea typeface="Verdana" charset="0"/>
                    <a:cs typeface="Verdana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CA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i="1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1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∗</m:t>
                        </m:r>
                      </m:sup>
                    </m:sSubSup>
                    <m:r>
                      <a:rPr lang="en-CA" altLang="zh-CN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,…,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𝑋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𝑛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i="1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CA" i="1" dirty="0" err="1" smtClean="0">
                    <a:latin typeface="Verdana" charset="0"/>
                    <a:ea typeface="Verdana" charset="0"/>
                    <a:cs typeface="Verdana" charset="0"/>
                  </a:rPr>
                  <a:t>i.i.d</a:t>
                </a:r>
                <a:r>
                  <a:rPr lang="en-CA" i="1" dirty="0" smtClean="0">
                    <a:latin typeface="Verdana" charset="0"/>
                    <a:ea typeface="Verdana" charset="0"/>
                    <a:cs typeface="Verdana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>
                    <a:latin typeface="Verdana" charset="0"/>
                    <a:ea typeface="Verdana" charset="0"/>
                    <a:cs typeface="Verdana" charset="0"/>
                  </a:rPr>
                  <a:t>;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𝑠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𝑛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  <m:r>
                      <a:rPr lang="en-CA" altLang="zh-CN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=</m:t>
                    </m:r>
                    <m:f>
                      <m:fPr>
                        <m:ctrlPr>
                          <a:rPr lang="mr-IN" altLang="zh-CN" b="0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fPr>
                      <m:num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1</m:t>
                        </m:r>
                      </m:num>
                      <m:den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altLang="zh-CN" b="0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𝑖</m:t>
                        </m:r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=1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altLang="zh-CN" b="0" i="1" smtClean="0">
                                <a:latin typeface="Cambria Math" panose="02040503050406030204" pitchFamily="18" charset="0"/>
                                <a:ea typeface="Verdana" charset="0"/>
                                <a:cs typeface="Verdana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altLang="zh-CN" b="0" i="1" smtClean="0">
                                    <a:latin typeface="Cambria Math" panose="02040503050406030204" pitchFamily="18" charset="0"/>
                                    <a:ea typeface="Verdana" charset="0"/>
                                    <a:cs typeface="Verdana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Verdana" charset="0"/>
                                        <a:cs typeface="Verdan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b="0" i="1" smtClean="0">
                                        <a:latin typeface="Cambria Math" charset="0"/>
                                        <a:ea typeface="Verdana" charset="0"/>
                                        <a:cs typeface="Verdana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zh-CN" b="0" i="1" smtClean="0">
                                        <a:latin typeface="Cambria Math" charset="0"/>
                                        <a:ea typeface="Verdana" charset="0"/>
                                        <a:cs typeface="Verdana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altLang="zh-CN" b="0" i="1" smtClean="0">
                                    <a:latin typeface="Cambria Math" charset="0"/>
                                    <a:ea typeface="Verdana" charset="0"/>
                                    <a:cs typeface="Verdana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Verdana" charset="0"/>
                                        <a:cs typeface="Verdana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Verdana" charset="0"/>
                                            <a:cs typeface="Verdana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altLang="zh-CN" b="0" i="1" smtClean="0">
                                            <a:latin typeface="Cambria Math" charset="0"/>
                                            <a:ea typeface="Verdana" charset="0"/>
                                            <a:cs typeface="Verdana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altLang="zh-CN" b="0" i="1" smtClean="0">
                                        <a:latin typeface="Cambria Math" charset="0"/>
                                        <a:ea typeface="Verdana" charset="0"/>
                                        <a:cs typeface="Verdana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A" dirty="0" smtClean="0">
                  <a:latin typeface="Verdana" charset="0"/>
                  <a:ea typeface="Verdana" charset="0"/>
                  <a:cs typeface="Verdana" charset="0"/>
                </a:endParaRPr>
              </a:p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  <a:ea typeface="Verdana" charset="0"/>
                        <a:cs typeface="Verdana" charset="0"/>
                      </a:rPr>
                      <m:t>𝑁</m:t>
                    </m:r>
                    <m:d>
                      <m:dPr>
                        <m:ctrlPr>
                          <a:rPr lang="mr-IN" altLang="zh-CN" b="0" i="1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Verdana" charset="0"/>
                                <a:cs typeface="Verdana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Verdana" charset="0"/>
                                    <a:cs typeface="Verdana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b="0" i="1" smtClean="0">
                                    <a:latin typeface="Cambria Math" charset="0"/>
                                    <a:ea typeface="Verdana" charset="0"/>
                                    <a:cs typeface="Verdana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altLang="zh-CN" b="0" i="1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Verdana" charset="0"/>
                                <a:cs typeface="Verdana" charset="0"/>
                              </a:rPr>
                            </m:ctrlPr>
                          </m:sSubSupPr>
                          <m:e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altLang="zh-CN" b="0" i="1" smtClean="0">
                                <a:latin typeface="Cambria Math" charset="0"/>
                                <a:ea typeface="Verdana" charset="0"/>
                                <a:cs typeface="Verdana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>
                    <a:latin typeface="Verdana" charset="0"/>
                    <a:ea typeface="Verdana" charset="0"/>
                    <a:cs typeface="Verdana" charset="0"/>
                  </a:rPr>
                  <a:t> is good estimator of the distribution </a:t>
                </a:r>
                <a14:m>
                  <m:oMath xmlns:m="http://schemas.openxmlformats.org/officeDocument/2006/math">
                    <m:r>
                      <a:rPr lang="en-CA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mr-IN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CA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altLang="zh-C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12776"/>
                <a:ext cx="7772400" cy="3886200"/>
              </a:xfrm>
              <a:blipFill rotWithShape="0">
                <a:blip r:embed="rId3"/>
                <a:stretch>
                  <a:fillRect l="-863" t="-942" r="-784" b="-94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47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percentile confidence interval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268760"/>
                <a:ext cx="7772400" cy="4320480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CA" dirty="0" smtClean="0"/>
                  <a:t>In practice</a:t>
                </a:r>
                <a:endParaRPr lang="en-CA" dirty="0"/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 smtClean="0"/>
                  <a:t>Randomly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 smtClean="0"/>
                  <a:t> bootstrap samples 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 smtClean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CA" altLang="zh-CN" b="0" i="1" smtClean="0">
                            <a:latin typeface="Cambria Math" charset="0"/>
                          </a:rPr>
                          <m:t>∗</m:t>
                        </m:r>
                        <m:d>
                          <m:dPr>
                            <m:ctrlPr>
                              <a:rPr lang="mr-IN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CA" dirty="0" smtClean="0"/>
                  <a:t> for each bootstrap sample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 smtClean="0"/>
                  <a:t>Arrange them in increasing order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dirty="0"/>
                  <a:t> </a:t>
                </a:r>
                <a:r>
                  <a:rPr lang="en-CA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CA" altLang="zh-CN" b="0" i="1" smtClean="0">
                        <a:latin typeface="Cambria Math" charset="0"/>
                      </a:rPr>
                      <m:t>&lt;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CA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CA" altLang="zh-CN" b="0" i="1" smtClean="0">
                        <a:latin typeface="Cambria Math" charset="0"/>
                      </a:rPr>
                      <m:t>&lt;</m:t>
                    </m:r>
                    <m:r>
                      <a:rPr lang="en-CA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∙∙∙&lt;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CA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dirty="0" smtClean="0">
                            <a:latin typeface="Cambria Math" charset="0"/>
                          </a:rPr>
                          <m:t>0.0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altLang="zh-CN" b="0" i="1" dirty="0" smtClean="0">
                            <a:latin typeface="Cambria Math" charset="0"/>
                          </a:rPr>
                          <m:t>5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CA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b="0" i="1" smtClean="0">
                            <a:latin typeface="Cambria Math" charset="0"/>
                          </a:rPr>
                          <m:t>0.9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CA" altLang="zh-CN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CA" dirty="0" smtClean="0"/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dirty="0" smtClean="0"/>
                  <a:t>95% Confidence Interval for the parameter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CA" dirty="0" smtClean="0"/>
                  <a:t> is</a:t>
                </a:r>
              </a:p>
              <a:p>
                <a:pPr marL="0" indent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mr-IN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mr-IN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mr-IN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mr-IN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mr-IN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CA" altLang="zh-C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8760"/>
                <a:ext cx="7772400" cy="4320480"/>
              </a:xfrm>
              <a:blipFill rotWithShape="0">
                <a:blip r:embed="rId3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8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median bias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39" y="1972644"/>
            <a:ext cx="10712521" cy="25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94" y="53126"/>
            <a:ext cx="9433389" cy="4651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51202"/>
            <a:ext cx="9880315" cy="17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7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with bootstrap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524000"/>
                <a:ext cx="5897366" cy="3886200"/>
              </a:xfrm>
            </p:spPr>
            <p:txBody>
              <a:bodyPr/>
              <a:lstStyle/>
              <a:p>
                <a:r>
                  <a:rPr lang="en-US" dirty="0" smtClean="0"/>
                  <a:t>Stroke data</a:t>
                </a:r>
              </a:p>
              <a:p>
                <a:endParaRPr lang="en-US" dirty="0"/>
              </a:p>
              <a:p>
                <a:r>
                  <a:rPr lang="en-CA" sz="1600" dirty="0"/>
                  <a:t>Let p1 be the probability of a success (to get a stroke) under the </a:t>
                </a:r>
                <a:r>
                  <a:rPr lang="en-CA" sz="1600" dirty="0" smtClean="0"/>
                  <a:t>treatment and </a:t>
                </a:r>
                <a:r>
                  <a:rPr lang="en-CA" sz="1600" dirty="0"/>
                  <a:t>p2 the probability of a success in the control group. </a:t>
                </a:r>
                <a:endParaRPr lang="en-CA" sz="1600" dirty="0" smtClean="0"/>
              </a:p>
              <a:p>
                <a:r>
                  <a:rPr lang="en-CA" sz="1600" dirty="0" smtClean="0"/>
                  <a:t>We </a:t>
                </a:r>
                <a:r>
                  <a:rPr lang="en-CA" sz="1600" dirty="0"/>
                  <a:t>are </a:t>
                </a:r>
                <a:r>
                  <a:rPr lang="en-CA" sz="1600" dirty="0" smtClean="0"/>
                  <a:t>interested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1600" dirty="0" smtClean="0"/>
                  <a:t> = p1/p2 , </a:t>
                </a:r>
                <a:r>
                  <a:rPr lang="en-CA" sz="1600" dirty="0"/>
                  <a:t>especially in testing H0 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1600" dirty="0"/>
                  <a:t> = 1. </a:t>
                </a:r>
                <a:endParaRPr lang="en-CA" sz="1600" dirty="0" smtClean="0"/>
              </a:p>
              <a:p>
                <a:r>
                  <a:rPr lang="en-CA" sz="1600" dirty="0" smtClean="0"/>
                  <a:t>The </a:t>
                </a:r>
                <a:r>
                  <a:rPr lang="en-CA" sz="1600" dirty="0"/>
                  <a:t>bootstrap </a:t>
                </a:r>
                <a:r>
                  <a:rPr lang="en-CA" sz="1600" dirty="0" smtClean="0"/>
                  <a:t>solution: derive </a:t>
                </a:r>
                <a:r>
                  <a:rPr lang="en-CA" sz="1600" dirty="0"/>
                  <a:t>a bootstrap </a:t>
                </a:r>
                <a:r>
                  <a:rPr lang="en-CA" sz="1600" dirty="0" err="1"/>
                  <a:t>condence</a:t>
                </a:r>
                <a:r>
                  <a:rPr lang="en-CA" sz="1600" dirty="0"/>
                  <a:t> interval and to check </a:t>
                </a:r>
                <a:r>
                  <a:rPr lang="en-CA" sz="1600" dirty="0" smtClean="0"/>
                  <a:t>whether </a:t>
                </a:r>
                <a:r>
                  <a:rPr lang="en-CA" sz="1600" dirty="0"/>
                  <a:t>1 </a:t>
                </a:r>
                <a:r>
                  <a:rPr lang="en-CA" sz="1600" dirty="0" smtClean="0"/>
                  <a:t>is in </a:t>
                </a:r>
                <a:r>
                  <a:rPr lang="en-CA" sz="1600" dirty="0"/>
                  <a:t>the interval. </a:t>
                </a:r>
                <a:endParaRPr lang="en-CA" sz="1600" dirty="0" smtClean="0"/>
              </a:p>
              <a:p>
                <a:r>
                  <a:rPr lang="en-CA" sz="1600" dirty="0" smtClean="0"/>
                  <a:t>Bootstrap </a:t>
                </a:r>
                <a:r>
                  <a:rPr lang="en-CA" sz="1600" dirty="0"/>
                  <a:t>sampling is done by sampling from two </a:t>
                </a:r>
                <a:r>
                  <a:rPr lang="en-CA" sz="1600" dirty="0" smtClean="0"/>
                  <a:t>independent binomial </a:t>
                </a:r>
                <a:r>
                  <a:rPr lang="en-CA" sz="1600" dirty="0"/>
                  <a:t>distributions with estimated success probability </a:t>
                </a:r>
                <a:r>
                  <a:rPr lang="en-CA" sz="1600" dirty="0" smtClean="0"/>
                  <a:t>p1 </a:t>
                </a:r>
                <a:r>
                  <a:rPr lang="en-CA" sz="1600" dirty="0"/>
                  <a:t>= </a:t>
                </a:r>
                <a:r>
                  <a:rPr lang="en-CA" sz="1600" dirty="0" smtClean="0"/>
                  <a:t>119/11037 and p2 </a:t>
                </a:r>
                <a:r>
                  <a:rPr lang="en-CA" sz="1600" dirty="0"/>
                  <a:t>= </a:t>
                </a:r>
                <a:r>
                  <a:rPr lang="en-CA" sz="1600" dirty="0" smtClean="0"/>
                  <a:t>98/11034 estimated 1000 times</a:t>
                </a:r>
              </a:p>
              <a:p>
                <a:endParaRPr lang="en-CA" sz="160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524000"/>
                <a:ext cx="5897366" cy="3886200"/>
              </a:xfrm>
              <a:blipFill rotWithShape="0">
                <a:blip r:embed="rId2"/>
                <a:stretch>
                  <a:fillRect l="-1138" t="-1097" r="-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31" y="1047535"/>
            <a:ext cx="3725560" cy="1177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348" y="2599175"/>
            <a:ext cx="1296382" cy="915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861" y="3430232"/>
            <a:ext cx="3334445" cy="31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9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989" y="216614"/>
            <a:ext cx="8737600" cy="914400"/>
          </a:xfrm>
        </p:spPr>
        <p:txBody>
          <a:bodyPr/>
          <a:lstStyle/>
          <a:p>
            <a:r>
              <a:rPr lang="en-US" dirty="0" smtClean="0"/>
              <a:t>Estimating bootstrap confidence intervals in regression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8546" y="1156779"/>
                <a:ext cx="7772400" cy="3886200"/>
              </a:xfrm>
            </p:spPr>
            <p:txBody>
              <a:bodyPr/>
              <a:lstStyle/>
              <a:p>
                <a:r>
                  <a:rPr lang="en-CA" dirty="0" smtClean="0"/>
                  <a:t>We suppose a linear </a:t>
                </a:r>
                <a:r>
                  <a:rPr lang="en-CA" dirty="0"/>
                  <a:t>model</a:t>
                </a:r>
                <a:r>
                  <a:rPr lang="en-CA" dirty="0" smtClean="0"/>
                  <a:t>: Y </a:t>
                </a:r>
                <a:r>
                  <a:rPr lang="en-CA" dirty="0"/>
                  <a:t>= </a:t>
                </a:r>
                <a:r>
                  <a:rPr lang="en-CA" dirty="0" err="1" smtClean="0"/>
                  <a:t>bX</a:t>
                </a:r>
                <a:r>
                  <a:rPr lang="en-CA" dirty="0" smtClean="0"/>
                  <a:t> </a:t>
                </a:r>
                <a:r>
                  <a:rPr lang="en-CA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Perform non-linear regression and find </a:t>
                </a:r>
                <a:r>
                  <a:rPr lang="en-CA" dirty="0" smtClean="0"/>
                  <a:t>b</a:t>
                </a:r>
                <a:r>
                  <a:rPr lang="en-CA" baseline="-25000" dirty="0" smtClean="0"/>
                  <a:t>est</a:t>
                </a:r>
                <a:endParaRPr lang="en-US" baseline="-25000" dirty="0" smtClean="0"/>
              </a:p>
              <a:p>
                <a:r>
                  <a:rPr lang="en-US" dirty="0" smtClean="0"/>
                  <a:t>Compute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-25000" dirty="0" smtClean="0"/>
                  <a:t>observed</a:t>
                </a:r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-25000" dirty="0" smtClean="0"/>
                  <a:t>predicted</a:t>
                </a:r>
                <a:r>
                  <a:rPr lang="en-US" dirty="0"/>
                  <a:t> </a:t>
                </a:r>
                <a:r>
                  <a:rPr lang="en-US" dirty="0" smtClean="0"/>
                  <a:t>at </a:t>
                </a:r>
                <a:r>
                  <a:rPr lang="en-US" dirty="0"/>
                  <a:t>each of N data points</a:t>
                </a:r>
              </a:p>
              <a:p>
                <a:r>
                  <a:rPr lang="en-US" dirty="0" smtClean="0"/>
                  <a:t>Resample residuals with replacement and obtain M sets of resampling residuals</a:t>
                </a:r>
              </a:p>
              <a:p>
                <a:r>
                  <a:rPr lang="en-US" dirty="0" smtClean="0"/>
                  <a:t>For each of M set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 smtClean="0"/>
                  <a:t>b</a:t>
                </a:r>
                <a:r>
                  <a:rPr lang="en-CA" baseline="-25000" dirty="0" smtClean="0"/>
                  <a:t>est</a:t>
                </a:r>
                <a:r>
                  <a:rPr lang="en-CA" dirty="0"/>
                  <a:t>X</a:t>
                </a:r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*</a:t>
                </a:r>
              </a:p>
              <a:p>
                <a:r>
                  <a:rPr lang="en-US" dirty="0" smtClean="0"/>
                  <a:t>Treat the bootstrap data set as an independent experiment and fit the model to calculate new estimates of model </a:t>
                </a:r>
                <a:r>
                  <a:rPr lang="en-US" dirty="0"/>
                  <a:t>parameters </a:t>
                </a:r>
                <a:r>
                  <a:rPr lang="en-CA" dirty="0"/>
                  <a:t>b</a:t>
                </a:r>
                <a:r>
                  <a:rPr lang="en-CA" baseline="-25000" dirty="0"/>
                  <a:t>est</a:t>
                </a:r>
                <a:r>
                  <a:rPr lang="en-US" dirty="0" smtClean="0"/>
                  <a:t>*</a:t>
                </a:r>
                <a:endParaRPr lang="en-US" dirty="0"/>
              </a:p>
              <a:p>
                <a:r>
                  <a:rPr lang="en-US" dirty="0" smtClean="0"/>
                  <a:t>For each parameter, calculate standard estimation. This is the standard error for that parameter</a:t>
                </a:r>
              </a:p>
              <a:p>
                <a:r>
                  <a:rPr lang="en-US" dirty="0" smtClean="0"/>
                  <a:t>Calculate 95% bootstrap confidence intervals.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8546" y="1156779"/>
                <a:ext cx="7772400" cy="3886200"/>
              </a:xfrm>
              <a:blipFill rotWithShape="0">
                <a:blip r:embed="rId2"/>
                <a:stretch>
                  <a:fillRect l="-863" t="-1099" r="-1490" b="-182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4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4318248" cy="3886200"/>
          </a:xfrm>
        </p:spPr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Solving integrals</a:t>
            </a:r>
          </a:p>
          <a:p>
            <a:pPr lvl="1"/>
            <a:r>
              <a:rPr lang="en-US" dirty="0" smtClean="0"/>
              <a:t>Propagating uncertainties</a:t>
            </a:r>
          </a:p>
          <a:p>
            <a:pPr lvl="1"/>
            <a:r>
              <a:rPr lang="en-US" dirty="0" smtClean="0"/>
              <a:t>Sequential Monte Carlo methods for parameter estimation</a:t>
            </a:r>
            <a:endParaRPr lang="en-CA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518896" y="1615778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738221" y="1579266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sng">
                <a:solidFill>
                  <a:srgbClr val="000000"/>
                </a:solidFill>
                <a:latin typeface="Times New Roman" panose="02020603050405020304" pitchFamily="18" charset="0"/>
              </a:rPr>
              <a:t>Problem</a:t>
            </a:r>
          </a:p>
        </p:txBody>
      </p:sp>
      <p:sp>
        <p:nvSpPr>
          <p:cNvPr id="6" name="AutoShape 7"/>
          <p:cNvSpPr>
            <a:spLocks noChangeAspect="1" noChangeArrowheads="1"/>
          </p:cNvSpPr>
          <p:nvPr/>
        </p:nvSpPr>
        <p:spPr bwMode="auto">
          <a:xfrm>
            <a:off x="6664947" y="1988840"/>
            <a:ext cx="1611313" cy="596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Estimate 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posterior</a:t>
            </a:r>
          </a:p>
        </p:txBody>
      </p:sp>
      <p:sp>
        <p:nvSpPr>
          <p:cNvPr id="7" name="AutoShape 9"/>
          <p:cNvSpPr>
            <a:spLocks noChangeAspect="1" noChangeArrowheads="1"/>
          </p:cNvSpPr>
          <p:nvPr/>
        </p:nvSpPr>
        <p:spPr bwMode="auto">
          <a:xfrm>
            <a:off x="8793785" y="2908003"/>
            <a:ext cx="1609725" cy="596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Difficult to 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draw samples</a:t>
            </a:r>
          </a:p>
        </p:txBody>
      </p:sp>
      <p:cxnSp>
        <p:nvCxnSpPr>
          <p:cNvPr id="8" name="AutoShape 10"/>
          <p:cNvCxnSpPr>
            <a:cxnSpLocks noChangeShapeType="1"/>
            <a:stCxn id="11" idx="3"/>
            <a:endCxn id="7" idx="1"/>
          </p:cNvCxnSpPr>
          <p:nvPr/>
        </p:nvCxnSpPr>
        <p:spPr bwMode="auto">
          <a:xfrm>
            <a:off x="8276260" y="3206453"/>
            <a:ext cx="517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utoShape 11"/>
          <p:cNvSpPr>
            <a:spLocks noChangeAspect="1" noChangeArrowheads="1"/>
          </p:cNvSpPr>
          <p:nvPr/>
        </p:nvSpPr>
        <p:spPr bwMode="auto">
          <a:xfrm>
            <a:off x="8793785" y="1990428"/>
            <a:ext cx="1609725" cy="596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Integrals are 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not tractable</a:t>
            </a:r>
          </a:p>
        </p:txBody>
      </p:sp>
      <p:cxnSp>
        <p:nvCxnSpPr>
          <p:cNvPr id="10" name="AutoShape 12"/>
          <p:cNvCxnSpPr>
            <a:cxnSpLocks noChangeShapeType="1"/>
            <a:endCxn id="9" idx="1"/>
          </p:cNvCxnSpPr>
          <p:nvPr/>
        </p:nvCxnSpPr>
        <p:spPr bwMode="auto">
          <a:xfrm>
            <a:off x="8276260" y="2288878"/>
            <a:ext cx="517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13"/>
          <p:cNvSpPr>
            <a:spLocks noChangeAspect="1" noChangeArrowheads="1"/>
          </p:cNvSpPr>
          <p:nvPr/>
        </p:nvSpPr>
        <p:spPr bwMode="auto">
          <a:xfrm>
            <a:off x="6664947" y="2908003"/>
            <a:ext cx="1611313" cy="596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Monte Carlo </a:t>
            </a:r>
          </a:p>
          <a:p>
            <a:pPr algn="ctr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Sampling</a:t>
            </a:r>
          </a:p>
        </p:txBody>
      </p:sp>
      <p:cxnSp>
        <p:nvCxnSpPr>
          <p:cNvPr id="12" name="AutoShape 14"/>
          <p:cNvCxnSpPr>
            <a:cxnSpLocks noChangeShapeType="1"/>
            <a:endCxn id="11" idx="0"/>
          </p:cNvCxnSpPr>
          <p:nvPr/>
        </p:nvCxnSpPr>
        <p:spPr bwMode="auto">
          <a:xfrm>
            <a:off x="7471396" y="2587329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15"/>
          <p:cNvSpPr>
            <a:spLocks noChangeAspect="1" noChangeArrowheads="1"/>
          </p:cNvSpPr>
          <p:nvPr/>
        </p:nvSpPr>
        <p:spPr bwMode="auto">
          <a:xfrm>
            <a:off x="6664947" y="3892253"/>
            <a:ext cx="1611313" cy="5953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Importance</a:t>
            </a:r>
          </a:p>
          <a:p>
            <a:pPr algn="ctr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Sampling</a:t>
            </a:r>
          </a:p>
        </p:txBody>
      </p:sp>
      <p:cxnSp>
        <p:nvCxnSpPr>
          <p:cNvPr id="14" name="AutoShape 16"/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7472984" y="3504903"/>
            <a:ext cx="0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8258796" y="2560341"/>
            <a:ext cx="571500" cy="3778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8258796" y="3484266"/>
            <a:ext cx="571500" cy="4048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A38F-D136-4DDA-8723-F047BC8AEA6C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integrals using Monte Carlo methods</a:t>
            </a:r>
            <a:endParaRPr lang="en-US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067128" cy="3917032"/>
          </a:xfrm>
        </p:spPr>
        <p:txBody>
          <a:bodyPr/>
          <a:lstStyle/>
          <a:p>
            <a:pPr marL="571500" indent="-571500"/>
            <a:r>
              <a:rPr lang="en-US" altLang="en-US" dirty="0"/>
              <a:t>Example: Estimate the variance of a zero mean Gaussian process</a:t>
            </a:r>
          </a:p>
          <a:p>
            <a:pPr marL="571500" indent="-571500"/>
            <a:endParaRPr lang="en-US" altLang="en-US" dirty="0"/>
          </a:p>
          <a:p>
            <a:pPr marL="571500" indent="-571500"/>
            <a:endParaRPr lang="en-US" altLang="en-US" dirty="0"/>
          </a:p>
          <a:p>
            <a:pPr marL="571500" indent="-571500"/>
            <a:r>
              <a:rPr lang="en-US" altLang="en-US" dirty="0"/>
              <a:t>Monte Carlo approach: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dirty="0"/>
              <a:t>Simulate M random variables from a Gaussian distribution</a:t>
            </a:r>
          </a:p>
          <a:p>
            <a:pPr marL="571500" indent="-571500">
              <a:buNone/>
            </a:pPr>
            <a:endParaRPr lang="en-US" altLang="en-US" dirty="0"/>
          </a:p>
          <a:p>
            <a:pPr marL="571500" indent="-571500">
              <a:buFont typeface="Wingdings" panose="05000000000000000000" pitchFamily="2" charset="2"/>
              <a:buAutoNum type="arabicPeriod" startAt="2"/>
            </a:pPr>
            <a:r>
              <a:rPr lang="en-US" altLang="en-US" dirty="0" smtClean="0"/>
              <a:t>Compute </a:t>
            </a:r>
            <a:r>
              <a:rPr lang="en-US" altLang="en-US" dirty="0"/>
              <a:t>the average</a:t>
            </a:r>
          </a:p>
        </p:txBody>
      </p:sp>
      <p:graphicFrame>
        <p:nvGraphicFramePr>
          <p:cNvPr id="137220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5375920" y="2132857"/>
          <a:ext cx="1828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952200" imgH="469800" progId="Equation.3">
                  <p:embed/>
                </p:oleObj>
              </mc:Choice>
              <mc:Fallback>
                <p:oleObj name="Equation" r:id="rId3" imgW="952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0" y="2132857"/>
                        <a:ext cx="18288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5237808" y="3958335"/>
          <a:ext cx="2105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977760" imgH="228600" progId="Equation.3">
                  <p:embed/>
                </p:oleObj>
              </mc:Choice>
              <mc:Fallback>
                <p:oleObj name="Equation" r:id="rId5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808" y="3958335"/>
                        <a:ext cx="2105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>
            <p:extLst/>
          </p:nvPr>
        </p:nvGraphicFramePr>
        <p:xfrm>
          <a:off x="4964757" y="4767127"/>
          <a:ext cx="26511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1218960" imgH="393480" progId="Equation.3">
                  <p:embed/>
                </p:oleObj>
              </mc:Choice>
              <mc:Fallback>
                <p:oleObj name="Equation" r:id="rId7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757" y="4767127"/>
                        <a:ext cx="26511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5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5A6E58B9-5B5A-4402-9F6E-F3C95B4E70D7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sampling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1"/>
            <a:ext cx="8686800" cy="4530725"/>
          </a:xfrm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altLang="en-US" dirty="0"/>
              <a:t>Classical Monte Carlo integration – Difficult to draw samples from the desired distribution</a:t>
            </a:r>
          </a:p>
          <a:p>
            <a:pPr marL="571500" indent="-571500">
              <a:lnSpc>
                <a:spcPct val="90000"/>
              </a:lnSpc>
            </a:pPr>
            <a:r>
              <a:rPr lang="en-US" altLang="en-US" dirty="0"/>
              <a:t>Importance sampling solution: </a:t>
            </a:r>
          </a:p>
          <a:p>
            <a:pPr marL="839788" lvl="1" indent="-4953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Draw samples from another (proposal) distribution </a:t>
            </a:r>
          </a:p>
          <a:p>
            <a:pPr marL="839788" lvl="1" indent="-4953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Weight them according to how they fit the original distribution</a:t>
            </a:r>
          </a:p>
          <a:p>
            <a:pPr marL="839788" lvl="1" indent="-495300">
              <a:lnSpc>
                <a:spcPct val="90000"/>
              </a:lnSpc>
              <a:buNone/>
            </a:pPr>
            <a:endParaRPr lang="en-US" altLang="en-US" sz="1800" dirty="0"/>
          </a:p>
          <a:p>
            <a:pPr marL="571500" indent="-571500">
              <a:lnSpc>
                <a:spcPct val="90000"/>
              </a:lnSpc>
            </a:pPr>
            <a:r>
              <a:rPr lang="en-US" altLang="en-US" u="sng" dirty="0"/>
              <a:t>Free to choose the proposal density</a:t>
            </a:r>
          </a:p>
          <a:p>
            <a:pPr marL="571500" indent="-571500">
              <a:lnSpc>
                <a:spcPct val="90000"/>
              </a:lnSpc>
            </a:pPr>
            <a:r>
              <a:rPr lang="en-US" altLang="en-US" dirty="0"/>
              <a:t>Important: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1800" dirty="0"/>
              <a:t>It should be easy to sample from the proposal density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en-US" sz="1800" dirty="0"/>
              <a:t>Proposal density should resemble the original density as closely as possible</a:t>
            </a:r>
          </a:p>
          <a:p>
            <a:pPr marL="571500" indent="-571500"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1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3CAE-A2C6-41A7-A058-9270001437AA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sampling	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43001"/>
            <a:ext cx="8686800" cy="4987925"/>
          </a:xfrm>
        </p:spPr>
        <p:txBody>
          <a:bodyPr/>
          <a:lstStyle/>
          <a:p>
            <a:pPr marL="495300" indent="-495300"/>
            <a:endParaRPr lang="en-US" altLang="en-US" dirty="0"/>
          </a:p>
          <a:p>
            <a:pPr marL="495300" indent="-495300"/>
            <a:r>
              <a:rPr lang="en-US" altLang="en-US" dirty="0"/>
              <a:t>Evaluation of integrals</a:t>
            </a:r>
          </a:p>
          <a:p>
            <a:pPr marL="495300" indent="-495300"/>
            <a:endParaRPr lang="en-US" altLang="en-US" dirty="0"/>
          </a:p>
          <a:p>
            <a:pPr marL="495300" indent="-495300"/>
            <a:endParaRPr lang="en-US" altLang="en-US" dirty="0"/>
          </a:p>
          <a:p>
            <a:pPr marL="495300" indent="-495300"/>
            <a:r>
              <a:rPr lang="en-US" altLang="en-US" dirty="0"/>
              <a:t>Monte Carlo approach:</a:t>
            </a:r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dirty="0"/>
              <a:t>Simulate M random variables from proposal density </a:t>
            </a:r>
            <a:r>
              <a:rPr lang="en-US" altLang="en-US" dirty="0">
                <a:sym typeface="Symbol" panose="05050102010706020507" pitchFamily="18" charset="2"/>
              </a:rPr>
              <a:t>(x)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pPr marL="495300" indent="-495300">
              <a:buFont typeface="Wingdings" panose="05000000000000000000" pitchFamily="2" charset="2"/>
              <a:buAutoNum type="arabicPeriod"/>
            </a:pPr>
            <a:endParaRPr lang="en-US" altLang="en-US" dirty="0" smtClean="0"/>
          </a:p>
          <a:p>
            <a:pPr marL="495300" indent="-495300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Compute </a:t>
            </a:r>
            <a:r>
              <a:rPr lang="en-US" altLang="en-US" dirty="0"/>
              <a:t>the average</a:t>
            </a:r>
          </a:p>
          <a:p>
            <a:pPr marL="495300" indent="-495300"/>
            <a:endParaRPr lang="en-US" altLang="en-US" sz="2400" dirty="0"/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>
            <p:extLst/>
          </p:nvPr>
        </p:nvGraphicFramePr>
        <p:xfrm>
          <a:off x="3332163" y="1835150"/>
          <a:ext cx="56594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2869920" imgH="469800" progId="Equation.3">
                  <p:embed/>
                </p:oleObj>
              </mc:Choice>
              <mc:Fallback>
                <p:oleObj name="Equation" r:id="rId3" imgW="2869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835150"/>
                        <a:ext cx="56594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>
            <p:extLst/>
          </p:nvPr>
        </p:nvGraphicFramePr>
        <p:xfrm>
          <a:off x="4723227" y="3545306"/>
          <a:ext cx="16319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723600" imgH="228600" progId="Equation.3">
                  <p:embed/>
                </p:oleObj>
              </mc:Choice>
              <mc:Fallback>
                <p:oleObj name="Equation" r:id="rId5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227" y="3545306"/>
                        <a:ext cx="16319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rgbClr val="000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88243"/>
              </p:ext>
            </p:extLst>
          </p:nvPr>
        </p:nvGraphicFramePr>
        <p:xfrm>
          <a:off x="3385758" y="4553972"/>
          <a:ext cx="430688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2171520" imgH="634680" progId="Equation.3">
                  <p:embed/>
                </p:oleObj>
              </mc:Choice>
              <mc:Fallback>
                <p:oleObj name="Equation" r:id="rId7" imgW="21715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758" y="4553972"/>
                        <a:ext cx="430688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1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524000"/>
                <a:ext cx="7772400" cy="3849216"/>
              </a:xfrm>
            </p:spPr>
            <p:txBody>
              <a:bodyPr/>
              <a:lstStyle/>
              <a:p>
                <a:pPr algn="just"/>
                <a:r>
                  <a:rPr lang="en-US" sz="1600" dirty="0" smtClean="0"/>
                  <a:t>The goal is to determine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A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1600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CA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1600" dirty="0"/>
                  <a:t>) that bound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A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1600" dirty="0"/>
                  <a:t>) &lt;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16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1600" dirty="0"/>
                  <a:t> of q based on realizations x=[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600" dirty="0"/>
                  <a:t>,….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sz="1600" dirty="0"/>
                  <a:t> of a random sample X=[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600" dirty="0"/>
                  <a:t>,….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sz="1600" dirty="0"/>
                  <a:t>. </a:t>
                </a:r>
              </a:p>
              <a:p>
                <a:pPr algn="just"/>
                <a:r>
                  <a:rPr lang="en-CA" sz="1600" dirty="0"/>
                  <a:t>The random interval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A" sz="1600" dirty="0"/>
                  <a:t>(X),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CA" sz="1600" dirty="0"/>
                  <a:t>(X)] is termed as interval estimator. </a:t>
                </a:r>
              </a:p>
              <a:p>
                <a:pPr algn="just"/>
                <a:r>
                  <a:rPr lang="en-CA" sz="1600" dirty="0"/>
                  <a:t>The interval estimator in combination with a confidence coefficient is commonly called a confidence interval. </a:t>
                </a:r>
              </a:p>
              <a:p>
                <a:pPr algn="just"/>
                <a:r>
                  <a:rPr lang="en-CA" sz="1600" dirty="0"/>
                  <a:t>The confidence coefficient (1-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)x100% </a:t>
                </a:r>
                <a:r>
                  <a:rPr lang="en-CA" sz="1600" dirty="0"/>
                  <a:t>can be interpreted as the frequency of times, in repeated sampling, that the interval will contain the target parameter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16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800" y="1524000"/>
                <a:ext cx="7772400" cy="3849216"/>
              </a:xfrm>
              <a:blipFill rotWithShape="0">
                <a:blip r:embed="rId4"/>
                <a:stretch>
                  <a:fillRect l="-471" t="-475" r="-3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00326" y="4330557"/>
                <a:ext cx="3708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dirty="0"/>
                      <m:t>X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dirty="0"/>
                      <m:t>X</m:t>
                    </m:r>
                    <m:r>
                      <m:rPr>
                        <m:nor/>
                      </m:rPr>
                      <a:rPr lang="en-CA" dirty="0"/>
                      <m:t>)]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26" y="4330557"/>
                <a:ext cx="37080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303" b="-391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interpretation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524000"/>
                <a:ext cx="5038328" cy="3886200"/>
              </a:xfrm>
            </p:spPr>
            <p:txBody>
              <a:bodyPr/>
              <a:lstStyle/>
              <a:p>
                <a:r>
                  <a:rPr lang="en-US" dirty="0" smtClean="0"/>
                  <a:t>95% confidence interval means: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95% of similarly constructed confidence intervals will contain the true mean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trike="sngStrike" dirty="0" smtClean="0"/>
                  <a:t>The probability that the true mean lies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trike="sngStrike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CA" strike="sngStrike" dirty="0"/>
                  <a:t>(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trike="sngStrike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CA" strike="sngStrike" dirty="0"/>
                  <a:t>(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trike="sngStrike" dirty="0"/>
                  <a:t>) </a:t>
                </a:r>
                <a:r>
                  <a:rPr lang="en-US" strike="sngStrike" dirty="0" smtClean="0"/>
                  <a:t>is 95%</a:t>
                </a:r>
                <a:endParaRPr lang="en-US" strike="sngStrik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800" y="1524000"/>
                <a:ext cx="5038328" cy="3886200"/>
              </a:xfrm>
              <a:blipFill rotWithShape="0">
                <a:blip r:embed="rId2"/>
                <a:stretch>
                  <a:fillRect l="-1332" t="-10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3" y="2089002"/>
            <a:ext cx="3443301" cy="26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126560" cy="914400"/>
          </a:xfrm>
        </p:spPr>
        <p:txBody>
          <a:bodyPr/>
          <a:lstStyle/>
          <a:p>
            <a:r>
              <a:rPr lang="en-US" dirty="0"/>
              <a:t>Confidence interval for the mean of Normal distribution with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en-US" dirty="0" smtClean="0"/>
              <a:t>known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 smtClean="0"/>
                  <a:t>Suppose that X=(x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,…,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n</a:t>
                </a:r>
                <a:r>
                  <a:rPr lang="en-US" sz="1600" dirty="0"/>
                  <a:t>) are samples from Normal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~ N(µ,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).  </a:t>
                </a:r>
              </a:p>
              <a:p>
                <a:r>
                  <a:rPr lang="en-US" sz="1600" dirty="0"/>
                  <a:t>Empirical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and 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sz="1600" dirty="0"/>
                  <a:t>To determine information about the unknown mean, we consider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/>
                  <a:t>. 95% of the area of a normal distribution lies within two standard deviations of the mean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4" t="-18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38801" y="29718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579688" y="3851276"/>
          <a:ext cx="33956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2006280" imgH="419040" progId="Equation.3">
                  <p:embed/>
                </p:oleObj>
              </mc:Choice>
              <mc:Fallback>
                <p:oleObj name="Equation" r:id="rId4" imgW="20062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9688" y="3851276"/>
                        <a:ext cx="3395662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 descr="https://upload.wikimedia.org/wikipedia/commons/thumb/a/a9/Empirical_Rule.PNG/350px-Empirical_Ru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18" y="3573017"/>
            <a:ext cx="3829868" cy="27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Expended Uncertainty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Standard Uncertainty</a:t>
                </a:r>
              </a:p>
              <a:p>
                <a:pPr lvl="1"/>
                <a:r>
                  <a:rPr lang="en-US" dirty="0" smtClean="0"/>
                  <a:t>Systematic (bias) </a:t>
                </a:r>
                <a:r>
                  <a:rPr lang="en-US" i="1" dirty="0" err="1" smtClean="0"/>
                  <a:t>b</a:t>
                </a:r>
                <a:r>
                  <a:rPr lang="en-US" i="1" baseline="-25000" dirty="0" err="1" smtClean="0"/>
                  <a:t>x</a:t>
                </a:r>
                <a:endParaRPr lang="en-US" i="1" baseline="-25000" dirty="0" smtClean="0"/>
              </a:p>
              <a:p>
                <a:pPr lvl="1"/>
                <a:r>
                  <a:rPr lang="en-US" dirty="0" smtClean="0"/>
                  <a:t>Random (standard deviation): </a:t>
                </a:r>
                <a:r>
                  <a:rPr lang="en-US" i="1" dirty="0" err="1" smtClean="0"/>
                  <a:t>s</a:t>
                </a:r>
                <a:r>
                  <a:rPr lang="en-US" i="1" baseline="-25000" dirty="0" err="1" smtClean="0"/>
                  <a:t>x</a:t>
                </a:r>
                <a:endParaRPr lang="en-US" i="1" baseline="-25000" dirty="0" smtClean="0"/>
              </a:p>
              <a:p>
                <a:r>
                  <a:rPr lang="en-US" dirty="0" smtClean="0"/>
                  <a:t>Uncertainty can be defined as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Expended uncertainty is </a:t>
                </a:r>
                <a:br>
                  <a:rPr lang="en-US" dirty="0" smtClean="0"/>
                </a:br>
                <a:r>
                  <a:rPr lang="en-US" dirty="0" smtClean="0"/>
                  <a:t>defined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63" t="-10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6" descr="https://upload.wikimedia.org/wikipedia/commons/thumb/a/a9/Empirical_Rule.PNG/350px-Empirical_Ru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59410"/>
            <a:ext cx="3829868" cy="27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ln/>
        </p:spPr>
        <p:txBody>
          <a:bodyPr/>
          <a:lstStyle/>
          <a:p>
            <a:fld id="{9A03D482-F80F-43EE-8416-5B436A5188DA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838200"/>
          </a:xfrm>
        </p:spPr>
        <p:txBody>
          <a:bodyPr/>
          <a:lstStyle/>
          <a:p>
            <a:r>
              <a:rPr lang="en-US" altLang="en-US" dirty="0" smtClean="0"/>
              <a:t>Definitions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Standard uncertainty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uncertainty of the result of a single type of measurement includes Type A and/or Type B uncertainties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Expanded uncertainty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standard uncertainty multiplied by a coverage factor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Standard </a:t>
            </a:r>
            <a:r>
              <a:rPr lang="en-US" altLang="en-US" dirty="0"/>
              <a:t>error SE 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Standard deviation of the sample statistics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63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Spike counts from a motor cortical neuron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524000"/>
            <a:ext cx="3761881" cy="3886200"/>
          </a:xfrm>
        </p:spPr>
        <p:txBody>
          <a:bodyPr/>
          <a:lstStyle/>
          <a:p>
            <a:r>
              <a:rPr lang="en-US" dirty="0" smtClean="0"/>
              <a:t>Button pressing task</a:t>
            </a:r>
          </a:p>
          <a:p>
            <a:r>
              <a:rPr lang="en-US" dirty="0" smtClean="0"/>
              <a:t>The number of spikes from a single neuron is measured in the period of 600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Mean: 13.6 spike per 600ms or 22.7 spikes per second</a:t>
            </a:r>
          </a:p>
          <a:p>
            <a:r>
              <a:rPr lang="en-US" dirty="0" smtClean="0"/>
              <a:t>Confidence intervals?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56" y="1700808"/>
            <a:ext cx="4916449" cy="28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Spike counts from a motor cortical neuron, cont.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20897" y="1484784"/>
                <a:ext cx="7772400" cy="3886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s=7.17 </a:t>
                </a:r>
                <a:r>
                  <a:rPr lang="en-US" dirty="0"/>
                  <a:t>spikes per second. </a:t>
                </a:r>
              </a:p>
              <a:p>
                <a:pPr marL="0" indent="0">
                  <a:buNone/>
                </a:pPr>
                <a:r>
                  <a:rPr lang="en-US" dirty="0"/>
                  <a:t>This gives a standard error of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Reporting </a:t>
                </a:r>
                <a:r>
                  <a:rPr lang="en-US" dirty="0"/>
                  <a:t>results:</a:t>
                </a:r>
              </a:p>
              <a:p>
                <a:r>
                  <a:rPr lang="en-US" b="1" dirty="0"/>
                  <a:t>Standard error: </a:t>
                </a:r>
                <a:r>
                  <a:rPr lang="en-US" dirty="0"/>
                  <a:t>The firing rate of this neuron, under the particular experimental condition, to be 22.72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.93) spikes per second. </a:t>
                </a:r>
              </a:p>
              <a:p>
                <a:r>
                  <a:rPr lang="en-US" b="1" dirty="0" smtClean="0"/>
                  <a:t>Uncertainty</a:t>
                </a:r>
                <a:r>
                  <a:rPr lang="en-US" b="1" dirty="0"/>
                  <a:t>: </a:t>
                </a:r>
                <a:r>
                  <a:rPr lang="en-US" dirty="0"/>
                  <a:t>An approximate 95% confidence interval for the firing rate is then (20.8, 24.6) spikes per second.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897" y="1484784"/>
                <a:ext cx="7772400" cy="3886200"/>
              </a:xfrm>
              <a:blipFill rotWithShape="0">
                <a:blip r:embed="rId3"/>
                <a:stretch>
                  <a:fillRect l="-863" b="-1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456040" y="2492896"/>
          <a:ext cx="1998708" cy="63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002960" imgH="419040" progId="Equation.3">
                  <p:embed/>
                </p:oleObj>
              </mc:Choice>
              <mc:Fallback>
                <p:oleObj name="Equation" r:id="rId4" imgW="1002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6040" y="2492896"/>
                        <a:ext cx="1998708" cy="635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39617" y="1484784"/>
          <a:ext cx="3184011" cy="63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6" imgW="2108160" imgH="419040" progId="Equation.3">
                  <p:embed/>
                </p:oleObj>
              </mc:Choice>
              <mc:Fallback>
                <p:oleObj name="Equation" r:id="rId6" imgW="21081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9617" y="1484784"/>
                        <a:ext cx="3184011" cy="632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7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Ottawa-powerpoint-template (1)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1195</Words>
  <Application>Microsoft Office PowerPoint</Application>
  <PresentationFormat>Widescreen</PresentationFormat>
  <Paragraphs>230</Paragraphs>
  <Slides>29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ＭＳ Ｐゴシック</vt:lpstr>
      <vt:lpstr>Arial</vt:lpstr>
      <vt:lpstr>Arial Black</vt:lpstr>
      <vt:lpstr>Calibri</vt:lpstr>
      <vt:lpstr>Calibri Light</vt:lpstr>
      <vt:lpstr>Cambria Math</vt:lpstr>
      <vt:lpstr>Symbol</vt:lpstr>
      <vt:lpstr>Times</vt:lpstr>
      <vt:lpstr>Times New Roman</vt:lpstr>
      <vt:lpstr>Verdana</vt:lpstr>
      <vt:lpstr>Wingdings</vt:lpstr>
      <vt:lpstr>Office Theme</vt:lpstr>
      <vt:lpstr>uOttawa-powerpoint-template (1)</vt:lpstr>
      <vt:lpstr>Equation</vt:lpstr>
      <vt:lpstr>Confidence intervals and Bootstrap</vt:lpstr>
      <vt:lpstr>Outline</vt:lpstr>
      <vt:lpstr>Confidence interval</vt:lpstr>
      <vt:lpstr>Confidence intervals interpretation</vt:lpstr>
      <vt:lpstr>Confidence interval for the mean of Normal distribution with σ known</vt:lpstr>
      <vt:lpstr>Expended Uncertainty</vt:lpstr>
      <vt:lpstr>Definitions</vt:lpstr>
      <vt:lpstr>Example – Spike counts from a motor cortical neuron</vt:lpstr>
      <vt:lpstr>Example – Spike counts from a motor cortical neuron, cont.</vt:lpstr>
      <vt:lpstr>Confidence interval for the mean of Normal distribution with σ unknown</vt:lpstr>
      <vt:lpstr>Confidence interval for the mean of Normal distribution with σ unknown, cont.</vt:lpstr>
      <vt:lpstr>Other statistical intervals </vt:lpstr>
      <vt:lpstr>Bayesian inference method</vt:lpstr>
      <vt:lpstr>Credible intervals</vt:lpstr>
      <vt:lpstr>Bootstrap</vt:lpstr>
      <vt:lpstr>PowerPoint Presentation</vt:lpstr>
      <vt:lpstr>PowerPoint Presentation</vt:lpstr>
      <vt:lpstr>PowerPoint Presentation</vt:lpstr>
      <vt:lpstr>Bootstrap procedure</vt:lpstr>
      <vt:lpstr>Non-parametric and parametric bootstrap</vt:lpstr>
      <vt:lpstr>Bootstrap percentile confidence interval</vt:lpstr>
      <vt:lpstr>Sample median bias</vt:lpstr>
      <vt:lpstr>PowerPoint Presentation</vt:lpstr>
      <vt:lpstr>Hypothesis testing with bootstrap</vt:lpstr>
      <vt:lpstr>Estimating bootstrap confidence intervals in regression</vt:lpstr>
      <vt:lpstr>Monte Carlo methods</vt:lpstr>
      <vt:lpstr>Evaluating integrals using Monte Carlo methods</vt:lpstr>
      <vt:lpstr>Importance sampling</vt:lpstr>
      <vt:lpstr>Importance sampling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 and Bootstrap</dc:title>
  <dc:creator>Miodrag Bolic</dc:creator>
  <cp:lastModifiedBy>Miodrag Bolic</cp:lastModifiedBy>
  <cp:revision>8</cp:revision>
  <dcterms:created xsi:type="dcterms:W3CDTF">2018-02-02T03:26:16Z</dcterms:created>
  <dcterms:modified xsi:type="dcterms:W3CDTF">2018-02-05T02:28:50Z</dcterms:modified>
</cp:coreProperties>
</file>