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77" r:id="rId5"/>
    <p:sldId id="260" r:id="rId6"/>
    <p:sldId id="261" r:id="rId7"/>
    <p:sldId id="263" r:id="rId8"/>
    <p:sldId id="268" r:id="rId9"/>
    <p:sldId id="269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9" autoAdjust="0"/>
    <p:restoredTop sz="80611" autoAdjust="0"/>
  </p:normalViewPr>
  <p:slideViewPr>
    <p:cSldViewPr snapToGrid="0">
      <p:cViewPr varScale="1">
        <p:scale>
          <a:sx n="83" d="100"/>
          <a:sy n="83" d="100"/>
        </p:scale>
        <p:origin x="6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3DD3E-228D-46AB-AEB7-8C97B238DB8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65BC-EADE-439D-AE04-CBD201EC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In a typical calibration study, subjects with known measurements of a variable</a:t>
            </a:r>
          </a:p>
          <a:p>
            <a:r>
              <a:rPr lang="en-US" dirty="0" smtClean="0"/>
              <a:t>obtained from a highly accurate method that has negligible measurement error are also</a:t>
            </a:r>
          </a:p>
          <a:p>
            <a:r>
              <a:rPr lang="en-US" dirty="0" smtClean="0"/>
              <a:t>measured by a test method to develop an equation that converts a measurement from the</a:t>
            </a:r>
          </a:p>
          <a:p>
            <a:r>
              <a:rPr lang="en-US" dirty="0" smtClean="0"/>
              <a:t>test method into a predicted true measurement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65BC-EADE-439D-AE04-CBD201EC9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38CA-4DE9-4A2B-9E6F-7C15D0509CB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Agreement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Miodrag Bolic</a:t>
            </a:r>
          </a:p>
          <a:p>
            <a:r>
              <a:rPr lang="en-US" dirty="0" smtClean="0"/>
              <a:t>Slides are prepared from first 5 chapters of the book </a:t>
            </a:r>
          </a:p>
          <a:p>
            <a:r>
              <a:rPr lang="en-US" dirty="0" smtClean="0"/>
              <a:t>P. K. Choudhary, H. N. </a:t>
            </a:r>
            <a:r>
              <a:rPr lang="en-US" dirty="0" err="1" smtClean="0"/>
              <a:t>Nagaraja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Measuring agreement: Models, Methods and Applications, Wiley,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square deviation </a:t>
            </a:r>
          </a:p>
          <a:p>
            <a:pPr lvl="1"/>
            <a:r>
              <a:rPr lang="en-US" dirty="0" smtClean="0"/>
              <a:t>Difference in measurements is </a:t>
            </a:r>
          </a:p>
          <a:p>
            <a:pPr marL="457200" lvl="1" indent="0">
              <a:buNone/>
            </a:pPr>
            <a:r>
              <a:rPr lang="en-US" dirty="0" smtClean="0"/>
              <a:t> 	with mean 			and variance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Concordance correlation coefficient</a:t>
            </a:r>
          </a:p>
          <a:p>
            <a:endParaRPr lang="en-US" dirty="0"/>
          </a:p>
          <a:p>
            <a:pPr lvl="1"/>
            <a:r>
              <a:rPr lang="en-US" dirty="0" smtClean="0"/>
              <a:t> MSD</a:t>
            </a:r>
            <a:r>
              <a:rPr lang="en-US" baseline="-25000" dirty="0" smtClean="0"/>
              <a:t>0</a:t>
            </a:r>
            <a:r>
              <a:rPr lang="en-US" dirty="0" smtClean="0"/>
              <a:t> is the MSD value assuming Y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  <a:r>
              <a:rPr lang="en-US" baseline="-25000" dirty="0" smtClean="0"/>
              <a:t>2</a:t>
            </a:r>
            <a:r>
              <a:rPr lang="en-US" dirty="0" smtClean="0"/>
              <a:t> are independent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277" y="2227249"/>
            <a:ext cx="2111027" cy="438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46" y="2660073"/>
            <a:ext cx="1462460" cy="414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895" y="2660073"/>
            <a:ext cx="2468043" cy="38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492" y="4261380"/>
            <a:ext cx="2521624" cy="929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525" y="3447729"/>
            <a:ext cx="6868549" cy="4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Concordance correlation coefficient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730" y="1560060"/>
            <a:ext cx="5105270" cy="944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57" y="2634956"/>
            <a:ext cx="8982454" cy="36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Lin’s Probability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measurement methods may be considered to have sufﬁcient agreement if a large proportion of their differences is small</a:t>
            </a:r>
          </a:p>
          <a:p>
            <a:r>
              <a:rPr lang="en-US" dirty="0" smtClean="0"/>
              <a:t> δ &gt; 0, be a speciﬁed acceptable margin for the differences in that a difference falling within ±δ is acceptably small </a:t>
            </a:r>
          </a:p>
          <a:p>
            <a:endParaRPr lang="en-US" dirty="0" smtClean="0"/>
          </a:p>
          <a:p>
            <a:r>
              <a:rPr lang="en-US" dirty="0" smtClean="0"/>
              <a:t>Total deviation index  </a:t>
            </a:r>
          </a:p>
          <a:p>
            <a:r>
              <a:rPr lang="en-US" dirty="0" smtClean="0"/>
              <a:t>When differences follow normal distribution: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3525367"/>
            <a:ext cx="2219484" cy="509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57" y="4074976"/>
            <a:ext cx="4778230" cy="544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116" y="5178213"/>
            <a:ext cx="3808898" cy="8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measurement example (oxygen saturation 1)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50" y="1842827"/>
            <a:ext cx="5933669" cy="3489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60" y="1842827"/>
            <a:ext cx="5410140" cy="34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measurements are available on each subject</a:t>
            </a:r>
          </a:p>
          <a:p>
            <a:r>
              <a:rPr lang="en-US" dirty="0" smtClean="0"/>
              <a:t>Linked: when the measurements from the two methods are made together in pairs as (Y</a:t>
            </a:r>
            <a:r>
              <a:rPr lang="en-US" baseline="-25000" dirty="0" smtClean="0"/>
              <a:t>i1k</a:t>
            </a:r>
            <a:r>
              <a:rPr lang="en-US" dirty="0" smtClean="0"/>
              <a:t> , Y</a:t>
            </a:r>
            <a:r>
              <a:rPr lang="en-US" baseline="-25000" dirty="0" smtClean="0"/>
              <a:t>i2k</a:t>
            </a:r>
            <a:r>
              <a:rPr lang="en-US" dirty="0" smtClean="0"/>
              <a:t> ), k = 1, . . . , m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Unlinked:  the measurements from the two methods are obtained separately and a method’s multiple measurements on a subject are independent replications of the same underlying measurement</a:t>
            </a:r>
          </a:p>
          <a:p>
            <a:r>
              <a:rPr lang="en-US" dirty="0" smtClean="0"/>
              <a:t>Longitudinal: the measurements from both methods are made over a period of time, and unlike the linked case, there is a systematic ﬁxed effect of time or a time-dependent covariate on the measurements.</a:t>
            </a:r>
          </a:p>
          <a:p>
            <a:r>
              <a:rPr lang="en-US" dirty="0" smtClean="0"/>
              <a:t>Need to evaluate repeatability of each method – self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4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89999"/>
            <a:ext cx="11179629" cy="4351338"/>
          </a:xfrm>
        </p:spPr>
        <p:txBody>
          <a:bodyPr/>
          <a:lstStyle/>
          <a:p>
            <a:r>
              <a:rPr lang="en-US" dirty="0" smtClean="0"/>
              <a:t>(Y</a:t>
            </a:r>
            <a:r>
              <a:rPr lang="en-US" baseline="-25000" dirty="0" smtClean="0"/>
              <a:t>i1k</a:t>
            </a:r>
            <a:r>
              <a:rPr lang="en-US" dirty="0" smtClean="0"/>
              <a:t> , Y</a:t>
            </a:r>
            <a:r>
              <a:rPr lang="en-US" baseline="-25000" dirty="0" smtClean="0"/>
              <a:t>i2k</a:t>
            </a:r>
            <a:r>
              <a:rPr lang="en-US" dirty="0" smtClean="0"/>
              <a:t> ), k = 1, . . . , m</a:t>
            </a:r>
            <a:r>
              <a:rPr lang="en-US" baseline="-25000" dirty="0" smtClean="0"/>
              <a:t>i</a:t>
            </a:r>
          </a:p>
          <a:p>
            <a:endParaRPr lang="en-US" baseline="-25000" dirty="0"/>
          </a:p>
          <a:p>
            <a:endParaRPr lang="en-US" baseline="-25000" dirty="0" smtClean="0"/>
          </a:p>
          <a:p>
            <a:r>
              <a:rPr lang="en-US" dirty="0" smtClean="0"/>
              <a:t>Interaction terms are b</a:t>
            </a:r>
            <a:r>
              <a:rPr lang="en-US" baseline="-25000" dirty="0" smtClean="0"/>
              <a:t>i1</a:t>
            </a:r>
            <a:r>
              <a:rPr lang="en-US" dirty="0" smtClean="0"/>
              <a:t> and b</a:t>
            </a:r>
            <a:r>
              <a:rPr lang="en-US" baseline="-25000" dirty="0" smtClean="0"/>
              <a:t>i2</a:t>
            </a:r>
            <a:r>
              <a:rPr lang="en-US" dirty="0" smtClean="0"/>
              <a:t>. Here b</a:t>
            </a:r>
            <a:r>
              <a:rPr lang="en-US" baseline="-25000" dirty="0" smtClean="0"/>
              <a:t>i1</a:t>
            </a:r>
            <a:r>
              <a:rPr lang="en-US" dirty="0" smtClean="0"/>
              <a:t> represents effects of method 1 on subject i.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99" y="3965668"/>
            <a:ext cx="7497458" cy="2419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27" y="2232562"/>
            <a:ext cx="7665930" cy="8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effect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ik</a:t>
            </a:r>
            <a:r>
              <a:rPr lang="en-US" dirty="0" smtClean="0"/>
              <a:t>* can also be interpreted as a subject × time interaction. In other words,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ik</a:t>
            </a:r>
            <a:r>
              <a:rPr lang="en-US" dirty="0" smtClean="0"/>
              <a:t>* is a subject-speciﬁc bias that gets introduced in the measurements at time k. It follows the distribution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88" y="2137558"/>
            <a:ext cx="8211531" cy="717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70" y="4786824"/>
            <a:ext cx="8987919" cy="122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377" y="4160647"/>
            <a:ext cx="1155278" cy="4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4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 for linked paired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78" y="1825625"/>
            <a:ext cx="4837425" cy="809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25" y="2956956"/>
            <a:ext cx="6957867" cy="6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 of a method refers to its agreement with itself</a:t>
            </a:r>
          </a:p>
          <a:p>
            <a:r>
              <a:rPr lang="en-US" dirty="0" smtClean="0"/>
              <a:t>Instead of looking for agreement between Y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  <a:r>
              <a:rPr lang="en-US" baseline="-25000" dirty="0" smtClean="0"/>
              <a:t>2</a:t>
            </a:r>
            <a:r>
              <a:rPr lang="en-US" dirty="0" smtClean="0"/>
              <a:t>, we are interested in agreement between Y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  <a:r>
              <a:rPr lang="en-US" baseline="-25000" dirty="0" smtClean="0"/>
              <a:t>1</a:t>
            </a:r>
            <a:r>
              <a:rPr lang="en-US" dirty="0" smtClean="0"/>
              <a:t>* as well as Y</a:t>
            </a:r>
            <a:r>
              <a:rPr lang="en-US" baseline="-25000" dirty="0" smtClean="0"/>
              <a:t>2</a:t>
            </a:r>
            <a:r>
              <a:rPr lang="en-US" dirty="0" smtClean="0"/>
              <a:t> and Y</a:t>
            </a:r>
            <a:r>
              <a:rPr lang="en-US" baseline="-25000" dirty="0" smtClean="0"/>
              <a:t>2</a:t>
            </a:r>
            <a:r>
              <a:rPr lang="en-US" dirty="0" smtClean="0"/>
              <a:t>* where (Y</a:t>
            </a:r>
            <a:r>
              <a:rPr lang="en-US" baseline="-25000" dirty="0" smtClean="0"/>
              <a:t>1</a:t>
            </a:r>
            <a:r>
              <a:rPr lang="en-US" dirty="0" smtClean="0"/>
              <a:t>*, Y</a:t>
            </a:r>
            <a:r>
              <a:rPr lang="en-US" baseline="-25000" dirty="0" smtClean="0"/>
              <a:t>2</a:t>
            </a:r>
            <a:r>
              <a:rPr lang="en-US" dirty="0" smtClean="0"/>
              <a:t>*) is another pair of measurements taken by the two methods on the same subject.</a:t>
            </a:r>
          </a:p>
          <a:p>
            <a:r>
              <a:rPr lang="en-US" dirty="0" smtClean="0"/>
              <a:t>The difference between Y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  <a:r>
              <a:rPr lang="en-US" baseline="-25000" dirty="0" smtClean="0"/>
              <a:t>1</a:t>
            </a:r>
            <a:r>
              <a:rPr lang="en-US" dirty="0" smtClean="0"/>
              <a:t>* will depend only on the error </a:t>
            </a:r>
            <a:r>
              <a:rPr lang="en-US" i="1" dirty="0" smtClean="0"/>
              <a:t>e</a:t>
            </a:r>
            <a:r>
              <a:rPr lang="en-US" dirty="0" smtClean="0"/>
              <a:t> and subject × time interaction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ik</a:t>
            </a:r>
            <a:r>
              <a:rPr lang="en-US" dirty="0" smtClean="0"/>
              <a:t>*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5" y="5086127"/>
            <a:ext cx="6738733" cy="15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Oxygen saturation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6" y="1599993"/>
            <a:ext cx="5496687" cy="510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84" y="1825625"/>
            <a:ext cx="4889779" cy="40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Model for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Bias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Precision</a:t>
            </a:r>
          </a:p>
          <a:p>
            <a:r>
              <a:rPr lang="en-US" dirty="0" smtClean="0"/>
              <a:t>Reliability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93" y="1825624"/>
            <a:ext cx="8955559" cy="17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2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br>
              <a:rPr lang="en-US" dirty="0" smtClean="0"/>
            </a:br>
            <a:r>
              <a:rPr lang="en-US" dirty="0" smtClean="0"/>
              <a:t>Oxygen saturation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/>
          <a:lstStyle/>
          <a:p>
            <a:r>
              <a:rPr lang="en-US" dirty="0" smtClean="0"/>
              <a:t>pulse oximetry (method 1) </a:t>
            </a:r>
          </a:p>
          <a:p>
            <a:r>
              <a:rPr lang="en-US" dirty="0" smtClean="0"/>
              <a:t>CO-oximetry (method 2)</a:t>
            </a:r>
          </a:p>
          <a:p>
            <a:endParaRPr lang="en-US" dirty="0"/>
          </a:p>
          <a:p>
            <a:r>
              <a:rPr lang="en-US" dirty="0" smtClean="0"/>
              <a:t>There are between one and three paired measurements over time by the two methods on each infant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32" y="201352"/>
            <a:ext cx="5011968" cy="61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Method </a:t>
            </a:r>
            <a:r>
              <a:rPr lang="en-US" dirty="0" smtClean="0"/>
              <a:t>Comparison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quantify the extent of agreement between the measurement methods and determine whether they have sufﬁcient agreement so that we can use them “interchangeably” for a particular purpose. </a:t>
            </a:r>
          </a:p>
          <a:p>
            <a:pPr lvl="1"/>
            <a:r>
              <a:rPr lang="en-US" dirty="0" smtClean="0"/>
              <a:t>By interchangeable use we mean that a measurement from one method on a subject can be replaced by a measurement from another method without causing any difference in the practical use of the measurement.</a:t>
            </a:r>
          </a:p>
          <a:p>
            <a:r>
              <a:rPr lang="en-US" dirty="0" smtClean="0"/>
              <a:t> To compare characteristics of the measurement methods—such as their biases, precisions, and sensitivities—to ﬁnd the similarities in the methods.</a:t>
            </a:r>
          </a:p>
          <a:p>
            <a:r>
              <a:rPr lang="en-US" dirty="0" smtClean="0"/>
              <a:t>Measuring agreement is not the same as </a:t>
            </a:r>
            <a:r>
              <a:rPr lang="en-US" dirty="0" smtClean="0"/>
              <a:t>calibration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0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steps in Method 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exploratory data analysis</a:t>
            </a:r>
          </a:p>
          <a:p>
            <a:r>
              <a:rPr lang="en-US" dirty="0" smtClean="0"/>
              <a:t>Display data graphically using </a:t>
            </a:r>
            <a:r>
              <a:rPr lang="en-US" dirty="0" smtClean="0"/>
              <a:t>scatterplot </a:t>
            </a:r>
            <a:r>
              <a:rPr lang="en-US" dirty="0" smtClean="0"/>
              <a:t>and Bland-Altman plot</a:t>
            </a:r>
          </a:p>
          <a:p>
            <a:r>
              <a:rPr lang="en-US" dirty="0" smtClean="0"/>
              <a:t>Apply appropriate error model and fit the data to the model. Check goodness of fit.</a:t>
            </a:r>
          </a:p>
          <a:p>
            <a:r>
              <a:rPr lang="en-US" dirty="0" smtClean="0"/>
              <a:t>Evaluate similarity between the methods</a:t>
            </a:r>
          </a:p>
          <a:p>
            <a:r>
              <a:rPr lang="en-US" dirty="0" smtClean="0"/>
              <a:t>Evaluate agreement between the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46" y="697634"/>
            <a:ext cx="416908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Meaning of the agreement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573" y="0"/>
            <a:ext cx="7144987" cy="6365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3" y="2476018"/>
            <a:ext cx="5141643" cy="635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374" y="4091922"/>
            <a:ext cx="258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Perfect agreement: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90" y="4773959"/>
            <a:ext cx="4202972" cy="5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error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with reference measurement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Orthogonal distance regression (Deming regression)</a:t>
            </a:r>
          </a:p>
          <a:p>
            <a:pPr lvl="1"/>
            <a:r>
              <a:rPr lang="en-US" dirty="0" smtClean="0"/>
              <a:t>Regression when both response variable Y2 and explanatory variable Y1 are measured with errors.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79" y="2660074"/>
            <a:ext cx="6048313" cy="566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12" y="4752629"/>
            <a:ext cx="2408473" cy="6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model with paired measurements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Grubbs model (Mixed effect model)</a:t>
            </a:r>
          </a:p>
          <a:p>
            <a:r>
              <a:rPr lang="en-US" dirty="0" smtClean="0"/>
              <a:t>Model with paired measurements </a:t>
            </a:r>
          </a:p>
          <a:p>
            <a:pPr lvl="1"/>
            <a:r>
              <a:rPr lang="en-US" dirty="0" smtClean="0"/>
              <a:t>Used for comparing two methods where one measurement from each method is taken on every subject in the study. There are n subjects.</a:t>
            </a:r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48" y="3765321"/>
            <a:ext cx="7656640" cy="64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58" y="4783280"/>
            <a:ext cx="1774146" cy="41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296" y="4779991"/>
            <a:ext cx="1685603" cy="4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0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Maximum likelihood estimation 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mixedlm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69" y="2267920"/>
            <a:ext cx="9512908" cy="2054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1" y="1572866"/>
            <a:ext cx="6929276" cy="505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62590"/>
            <a:ext cx="2157351" cy="40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7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variance of the mixed effect model is not estimated reliably.</a:t>
            </a:r>
          </a:p>
          <a:p>
            <a:r>
              <a:rPr lang="en-US" dirty="0" smtClean="0"/>
              <a:t>In this case, bivariate normal modes can be used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can be fitted using for example </a:t>
            </a:r>
            <a:r>
              <a:rPr lang="en-US" dirty="0" err="1" smtClean="0"/>
              <a:t>fit_bivariate_normal</a:t>
            </a:r>
            <a:r>
              <a:rPr lang="en-US" dirty="0" smtClean="0"/>
              <a:t> and </a:t>
            </a:r>
            <a:r>
              <a:rPr lang="en-US" dirty="0" err="1" smtClean="0"/>
              <a:t>bivariate_normal</a:t>
            </a:r>
            <a:r>
              <a:rPr lang="en-US" dirty="0" smtClean="0"/>
              <a:t> from </a:t>
            </a:r>
            <a:r>
              <a:rPr lang="en-US" dirty="0" err="1" smtClean="0"/>
              <a:t>astroML.stats</a:t>
            </a:r>
            <a:r>
              <a:rPr lang="en-US" dirty="0" smtClean="0"/>
              <a:t> package in Python</a:t>
            </a:r>
          </a:p>
          <a:p>
            <a:r>
              <a:rPr lang="en-US" dirty="0" smtClean="0"/>
              <a:t>It is related to mixed effect model as: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19" y="3183028"/>
            <a:ext cx="5119110" cy="1110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19" y="5795543"/>
            <a:ext cx="6564263" cy="10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2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767</Words>
  <Application>Microsoft Office PowerPoint</Application>
  <PresentationFormat>Widescreen</PresentationFormat>
  <Paragraphs>108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Measuring Agreement</vt:lpstr>
      <vt:lpstr>A Statistical Model for Measurements</vt:lpstr>
      <vt:lpstr>Goals of Method Comparison Study</vt:lpstr>
      <vt:lpstr>Key steps in Method Comparison</vt:lpstr>
      <vt:lpstr>Meaning of the agreement</vt:lpstr>
      <vt:lpstr>Measurement error model</vt:lpstr>
      <vt:lpstr>Normal model with paired measurements </vt:lpstr>
      <vt:lpstr>Estimating parameters of the model</vt:lpstr>
      <vt:lpstr>Estimating parameters of the model</vt:lpstr>
      <vt:lpstr>Agreement</vt:lpstr>
      <vt:lpstr>Concordance correlation coefficient</vt:lpstr>
      <vt:lpstr>Lin’s Probability Criterion</vt:lpstr>
      <vt:lpstr>Paired measurement example (oxygen saturation 1) </vt:lpstr>
      <vt:lpstr>Repeated measurements</vt:lpstr>
      <vt:lpstr>Modeling unlinked data</vt:lpstr>
      <vt:lpstr>Modeling linked data</vt:lpstr>
      <vt:lpstr>Agreement for linked paired model</vt:lpstr>
      <vt:lpstr>Repeatability </vt:lpstr>
      <vt:lpstr>Example – Oxygen saturation 2</vt:lpstr>
      <vt:lpstr>Example –  Oxygen saturation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Argeement</dc:title>
  <dc:creator>Miodrag Bolic</dc:creator>
  <cp:lastModifiedBy>Miodrag Bolic</cp:lastModifiedBy>
  <cp:revision>20</cp:revision>
  <dcterms:created xsi:type="dcterms:W3CDTF">2018-03-03T15:21:50Z</dcterms:created>
  <dcterms:modified xsi:type="dcterms:W3CDTF">2018-03-05T13:16:29Z</dcterms:modified>
</cp:coreProperties>
</file>