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80" r:id="rId3"/>
    <p:sldId id="291" r:id="rId4"/>
    <p:sldId id="299" r:id="rId5"/>
    <p:sldId id="289" r:id="rId6"/>
    <p:sldId id="300" r:id="rId7"/>
    <p:sldId id="301" r:id="rId8"/>
    <p:sldId id="286" r:id="rId9"/>
    <p:sldId id="287" r:id="rId10"/>
    <p:sldId id="288" r:id="rId11"/>
    <p:sldId id="292" r:id="rId12"/>
    <p:sldId id="293" r:id="rId13"/>
    <p:sldId id="294" r:id="rId14"/>
    <p:sldId id="290" r:id="rId15"/>
    <p:sldId id="302" r:id="rId16"/>
    <p:sldId id="295" r:id="rId17"/>
    <p:sldId id="296" r:id="rId18"/>
    <p:sldId id="297" r:id="rId19"/>
    <p:sldId id="298" r:id="rId20"/>
    <p:sldId id="257" r:id="rId21"/>
    <p:sldId id="258" r:id="rId22"/>
    <p:sldId id="260" r:id="rId23"/>
    <p:sldId id="261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72995" autoAdjust="0"/>
  </p:normalViewPr>
  <p:slideViewPr>
    <p:cSldViewPr snapToGrid="0">
      <p:cViewPr varScale="1">
        <p:scale>
          <a:sx n="75" d="100"/>
          <a:sy n="75" d="100"/>
        </p:scale>
        <p:origin x="79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2E6A4-2DC8-4D0A-97BD-DEDE89172481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B5994-2B75-47B2-B6F5-0B64B0A76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4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im.unmc.edu/dxtests/LR.htm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Binary classification performances measure cheat sheet</a:t>
            </a:r>
          </a:p>
          <a:p>
            <a:r>
              <a:rPr lang="en-US" dirty="0" smtClean="0"/>
              <a:t>Damien François – v1.1 - 2009 (damien.francois@uclouvain.be)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B5994-2B75-47B2-B6F5-0B64B0A76A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68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ABCD720-B612-4795-8F97-AD333D95AE34}" type="slidenum">
              <a:rPr lang="en-GB" altLang="en-US" sz="1200"/>
              <a:pPr eaLnBrk="1" hangingPunct="1"/>
              <a:t>22</a:t>
            </a:fld>
            <a:endParaRPr lang="en-GB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smtClean="0"/>
              <a:t>Introduction to Study Skills &amp; Research Methods</a:t>
            </a:r>
            <a:r>
              <a:rPr lang="en-GB" dirty="0" smtClean="0"/>
              <a:t> (HL10040)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Dr James Betts</a:t>
            </a:r>
          </a:p>
          <a:p>
            <a:r>
              <a:rPr lang="en-US" dirty="0" smtClean="0"/>
              <a:t>http://people.bath.ac.uk/jb335/Y1%20Research%20Skills%20(FH10040).html</a:t>
            </a:r>
          </a:p>
          <a:p>
            <a:pPr eaLnBrk="1" hangingPunct="1">
              <a:defRPr/>
            </a:pPr>
            <a:endParaRPr lang="en-GB" dirty="0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3078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smtClean="0"/>
              <a:t>Introduction to Study Skills &amp; Research Methods</a:t>
            </a:r>
            <a:r>
              <a:rPr lang="en-GB" dirty="0" smtClean="0"/>
              <a:t> (HL10040)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Dr James Betts</a:t>
            </a:r>
          </a:p>
          <a:p>
            <a:r>
              <a:rPr lang="en-US" dirty="0" smtClean="0"/>
              <a:t>http://people.bath.ac.uk/jb335/Y1%20Research%20Skills%20(FH10040).html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B5994-2B75-47B2-B6F5-0B64B0A76A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99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DEA36F7-8891-483D-AB1B-9FF264490B57}" type="slidenum">
              <a:rPr lang="en-GB" altLang="en-US" sz="1200"/>
              <a:pPr eaLnBrk="1" hangingPunct="1"/>
              <a:t>24</a:t>
            </a:fld>
            <a:endParaRPr lang="en-GB" alt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smtClean="0"/>
              <a:t>Introduction to Study Skills &amp; Research Methods</a:t>
            </a:r>
            <a:r>
              <a:rPr lang="en-GB" dirty="0" smtClean="0"/>
              <a:t> (HL10040)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Dr James Betts</a:t>
            </a:r>
          </a:p>
          <a:p>
            <a:r>
              <a:rPr lang="en-US" dirty="0" smtClean="0"/>
              <a:t>http://people.bath.ac.uk/jb335/Y1%20Research%20Skills%20(FH10040).html</a:t>
            </a:r>
          </a:p>
          <a:p>
            <a:pPr eaLnBrk="1" hangingPunct="1">
              <a:defRPr/>
            </a:pPr>
            <a:endParaRPr lang="en-GB" dirty="0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5302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311C2A0-A374-428B-B1F1-0F83D6EC4736}" type="slidenum">
              <a:rPr lang="en-GB" altLang="en-US" sz="1200"/>
              <a:pPr eaLnBrk="1" hangingPunct="1"/>
              <a:t>25</a:t>
            </a:fld>
            <a:endParaRPr lang="en-GB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smtClean="0"/>
              <a:t>Introduction to Study Skills &amp; Research Methods</a:t>
            </a:r>
            <a:r>
              <a:rPr lang="en-GB" dirty="0" smtClean="0"/>
              <a:t> (HL10040)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Dr James Betts</a:t>
            </a:r>
          </a:p>
          <a:p>
            <a:r>
              <a:rPr lang="en-US" dirty="0" smtClean="0"/>
              <a:t>http://people.bath.ac.uk/jb335/Y1%20Research%20Skills%20(FH10040).html</a:t>
            </a:r>
          </a:p>
          <a:p>
            <a:pPr eaLnBrk="1" hangingPunct="1">
              <a:defRPr/>
            </a:pPr>
            <a:endParaRPr lang="en-GB" dirty="0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9000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1A70ECB-2A9C-4C30-9807-347DAE72B076}" type="slidenum">
              <a:rPr lang="en-GB" altLang="en-US" sz="1200"/>
              <a:pPr eaLnBrk="1" hangingPunct="1"/>
              <a:t>26</a:t>
            </a:fld>
            <a:endParaRPr lang="en-GB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smtClean="0"/>
              <a:t>Introduction to Study Skills &amp; Research Methods</a:t>
            </a:r>
            <a:r>
              <a:rPr lang="en-GB" dirty="0" smtClean="0"/>
              <a:t> (HL10040)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Dr James Betts</a:t>
            </a:r>
          </a:p>
          <a:p>
            <a:r>
              <a:rPr lang="en-US" dirty="0" smtClean="0"/>
              <a:t>http://people.bath.ac.uk/jb335/Y1%20Research%20Skills%20(FH10040).html</a:t>
            </a:r>
          </a:p>
          <a:p>
            <a:pPr eaLnBrk="1" hangingPunct="1">
              <a:defRPr/>
            </a:pPr>
            <a:endParaRPr lang="en-GB" dirty="0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8906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0EABD65-662E-4CF7-A519-775E9D4324BB}" type="slidenum">
              <a:rPr lang="en-GB" altLang="en-US" sz="1200"/>
              <a:pPr eaLnBrk="1" hangingPunct="1"/>
              <a:t>27</a:t>
            </a:fld>
            <a:endParaRPr lang="en-GB" alt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smtClean="0"/>
              <a:t>Introduction to Study Skills &amp; Research Methods</a:t>
            </a:r>
            <a:r>
              <a:rPr lang="en-GB" dirty="0" smtClean="0"/>
              <a:t> (HL10040)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Dr James Betts</a:t>
            </a:r>
          </a:p>
          <a:p>
            <a:r>
              <a:rPr lang="en-US" dirty="0" smtClean="0"/>
              <a:t>http://people.bath.ac.uk/jb335/Y1%20Research%20Skills%20(FH10040).html</a:t>
            </a:r>
          </a:p>
          <a:p>
            <a:pPr eaLnBrk="1" hangingPunct="1">
              <a:defRPr/>
            </a:pPr>
            <a:endParaRPr lang="en-GB" dirty="0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3321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E51A4E3-325A-4995-94C3-C6DCEF0020B0}" type="slidenum">
              <a:rPr lang="en-GB" altLang="en-US" sz="1200"/>
              <a:pPr eaLnBrk="1" hangingPunct="1"/>
              <a:t>28</a:t>
            </a:fld>
            <a:endParaRPr lang="en-GB" alt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smtClean="0"/>
              <a:t>Introduction to Study Skills &amp; Research Methods</a:t>
            </a:r>
            <a:r>
              <a:rPr lang="en-GB" dirty="0" smtClean="0"/>
              <a:t> (HL10040)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Dr James Betts</a:t>
            </a:r>
          </a:p>
          <a:p>
            <a:r>
              <a:rPr lang="en-US" dirty="0" smtClean="0"/>
              <a:t>http://people.bath.ac.uk/jb335/Y1%20Research%20Skills%20(FH10040).html</a:t>
            </a:r>
          </a:p>
          <a:p>
            <a:pPr eaLnBrk="1" hangingPunct="1">
              <a:defRPr/>
            </a:pPr>
            <a:endParaRPr lang="en-GB" dirty="0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482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D1168FA-D58D-4806-9273-77C75CB2BE5E}" type="slidenum">
              <a:rPr lang="en-GB" altLang="en-US" sz="1200"/>
              <a:pPr eaLnBrk="1" hangingPunct="1"/>
              <a:t>29</a:t>
            </a:fld>
            <a:endParaRPr lang="en-GB" alt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smtClean="0"/>
              <a:t>Introduction to Study Skills &amp; Research Methods</a:t>
            </a:r>
            <a:r>
              <a:rPr lang="en-GB" dirty="0" smtClean="0"/>
              <a:t> (HL10040)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Dr James Betts</a:t>
            </a:r>
          </a:p>
          <a:p>
            <a:r>
              <a:rPr lang="en-US" dirty="0" smtClean="0"/>
              <a:t>http://people.bath.ac.uk/jb335/Y1%20Research%20Skills%20(FH10040).html</a:t>
            </a:r>
          </a:p>
          <a:p>
            <a:pPr eaLnBrk="1" hangingPunct="1">
              <a:defRPr/>
            </a:pPr>
            <a:endParaRPr lang="en-GB" dirty="0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1720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D5AE0ED-EF6A-405C-A58C-6F6EFA7E0ABB}" type="slidenum">
              <a:rPr lang="en-GB" altLang="en-US" sz="1200"/>
              <a:pPr eaLnBrk="1" hangingPunct="1"/>
              <a:t>30</a:t>
            </a:fld>
            <a:endParaRPr lang="en-GB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smtClean="0"/>
              <a:t>Introduction to Study Skills &amp; Research Methods</a:t>
            </a:r>
            <a:r>
              <a:rPr lang="en-GB" dirty="0" smtClean="0"/>
              <a:t> (HL10040)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Dr James Betts</a:t>
            </a:r>
          </a:p>
          <a:p>
            <a:r>
              <a:rPr lang="en-US" dirty="0" smtClean="0"/>
              <a:t>http://people.bath.ac.uk/jb335/Y1%20Research%20Skills%20(FH10040).html</a:t>
            </a:r>
          </a:p>
          <a:p>
            <a:pPr eaLnBrk="1" hangingPunct="1">
              <a:defRPr/>
            </a:pPr>
            <a:endParaRPr lang="en-GB" dirty="0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89491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smtClean="0"/>
              <a:t>Introduction to Study Skills &amp; Research Methods</a:t>
            </a:r>
            <a:r>
              <a:rPr lang="en-GB" dirty="0" smtClean="0"/>
              <a:t> (HL10040)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Dr James Betts</a:t>
            </a:r>
          </a:p>
          <a:p>
            <a:r>
              <a:rPr lang="en-US" smtClean="0"/>
              <a:t>http://people.bath.ac.uk/jb335/Y1%20Research%20Skills%20(FH10040).html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B5994-2B75-47B2-B6F5-0B64B0A76AD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91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>
                <a:effectLst/>
              </a:rPr>
              <a:t>Performance Evaluation for Learning Algorithms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sz="1200" dirty="0" smtClean="0"/>
              <a:t> </a:t>
            </a:r>
            <a:r>
              <a:rPr lang="en-CA" sz="1200" b="1" dirty="0" smtClean="0"/>
              <a:t>Nathalie Japkowicz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slides of the tutorial presentation given at Canadian AI 2016</a:t>
            </a:r>
          </a:p>
          <a:p>
            <a:r>
              <a:rPr lang="en-US" dirty="0" smtClean="0"/>
              <a:t>http://www.site.uottawa.ca/~nat/#Tutorials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B5994-2B75-47B2-B6F5-0B64B0A76A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49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>
                <a:effectLst/>
              </a:rPr>
              <a:t>Performance Evaluation for Learning Algorithms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sz="1200" dirty="0" smtClean="0"/>
              <a:t> </a:t>
            </a:r>
            <a:r>
              <a:rPr lang="en-CA" sz="1200" b="1" dirty="0" smtClean="0"/>
              <a:t>Nathalie Japkowicz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slides of the tutorial presentation given at Canadian AI 2016</a:t>
            </a:r>
          </a:p>
          <a:p>
            <a:r>
              <a:rPr lang="en-US" dirty="0" smtClean="0"/>
              <a:t>http://www.site.uottawa.ca/~nat/#Tutorials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B5994-2B75-47B2-B6F5-0B64B0A76A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0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>
                <a:effectLst/>
              </a:rPr>
              <a:t>Performance Evaluation for Learning Algorithms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sz="1200" dirty="0" smtClean="0"/>
              <a:t> </a:t>
            </a:r>
            <a:r>
              <a:rPr lang="en-CA" sz="1200" b="1" dirty="0" smtClean="0"/>
              <a:t>Nathalie Japkowicz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slides of the tutorial presentation given at Canadian AI 2016</a:t>
            </a:r>
          </a:p>
          <a:p>
            <a:r>
              <a:rPr lang="en-US" dirty="0" smtClean="0"/>
              <a:t>http://www.site.uottawa.ca/~nat/#Tutorials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B5994-2B75-47B2-B6F5-0B64B0A76A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82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use the hypothyroidism data from the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likelihood ratio section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illustrate how sensitivity and specificity change depending on the choice of T4 level that defines hypothyroidism. Recall the data on patients with suspected hypothyroidism reported by Goldstein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Mushlin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(J Gen Intern Med 1987;2:20-24.). The data on T4 values in hypothyroid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euthyroid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patients are shown graphically (below left) and in a simplified tabular form (below right). 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http://gim.unmc.edu/dxtests/roc2.htm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B5994-2B75-47B2-B6F5-0B64B0A76A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83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http://gim.unmc.edu/dxtests/roc2.htm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B5994-2B75-47B2-B6F5-0B64B0A76A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06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>
                <a:effectLst/>
              </a:rPr>
              <a:t>Performance Evaluation for Learning Algorithms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sz="1200" dirty="0" smtClean="0"/>
              <a:t> </a:t>
            </a:r>
            <a:r>
              <a:rPr lang="en-CA" sz="1200" b="1" dirty="0" smtClean="0"/>
              <a:t>Nathalie Japkowicz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slides of the tutorial presentation given at Canadian AI 2016</a:t>
            </a:r>
          </a:p>
          <a:p>
            <a:r>
              <a:rPr lang="en-US" dirty="0" smtClean="0"/>
              <a:t>http://www.site.uottawa.ca/~nat/#Tutorials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B5994-2B75-47B2-B6F5-0B64B0A76A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94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smtClean="0"/>
              <a:t>Introduction to Study Skills &amp; Research Methods</a:t>
            </a:r>
            <a:r>
              <a:rPr lang="en-GB" dirty="0" smtClean="0"/>
              <a:t> (HL10040)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Dr James Betts</a:t>
            </a:r>
          </a:p>
          <a:p>
            <a:r>
              <a:rPr lang="en-US" dirty="0" smtClean="0"/>
              <a:t>http://people.bath.ac.uk/jb335/Y1%20Research%20Skills%20(FH10040).html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B5994-2B75-47B2-B6F5-0B64B0A76A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01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smtClean="0"/>
              <a:t>Introduction to Study Skills &amp; Research Methods</a:t>
            </a:r>
            <a:r>
              <a:rPr lang="en-GB" dirty="0" smtClean="0"/>
              <a:t> (HL10040)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Dr James Betts</a:t>
            </a:r>
          </a:p>
          <a:p>
            <a:r>
              <a:rPr lang="en-US" dirty="0" smtClean="0"/>
              <a:t>http://people.bath.ac.uk/jb335/Y1%20Research%20Skills%20(FH10040).html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B5994-2B75-47B2-B6F5-0B64B0A76A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65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D3DC-BA0B-44BE-93EF-295DA90D2FC5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DE91-3D71-4338-8C07-555277DCC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7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D3DC-BA0B-44BE-93EF-295DA90D2FC5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DE91-3D71-4338-8C07-555277DCC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7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D3DC-BA0B-44BE-93EF-295DA90D2FC5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DE91-3D71-4338-8C07-555277DCC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04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9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D3DC-BA0B-44BE-93EF-295DA90D2FC5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DE91-3D71-4338-8C07-555277DCC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2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D3DC-BA0B-44BE-93EF-295DA90D2FC5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DE91-3D71-4338-8C07-555277DCC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6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D3DC-BA0B-44BE-93EF-295DA90D2FC5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DE91-3D71-4338-8C07-555277DCC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3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D3DC-BA0B-44BE-93EF-295DA90D2FC5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DE91-3D71-4338-8C07-555277DCC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86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D3DC-BA0B-44BE-93EF-295DA90D2FC5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DE91-3D71-4338-8C07-555277DCC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7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D3DC-BA0B-44BE-93EF-295DA90D2FC5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DE91-3D71-4338-8C07-555277DCC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65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D3DC-BA0B-44BE-93EF-295DA90D2FC5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DE91-3D71-4338-8C07-555277DCC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8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D3DC-BA0B-44BE-93EF-295DA90D2FC5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DE91-3D71-4338-8C07-555277DCC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4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ED3DC-BA0B-44BE-93EF-295DA90D2FC5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2DE91-3D71-4338-8C07-555277DCC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3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onlinecourses.science.psu.edu/stat509/node/162" TargetMode="External"/><Relationship Id="rId3" Type="http://schemas.openxmlformats.org/officeDocument/2006/relationships/hyperlink" Target="https://onlinecourses.science.psu.edu/stat509/node/157" TargetMode="External"/><Relationship Id="rId7" Type="http://schemas.openxmlformats.org/officeDocument/2006/relationships/hyperlink" Target="https://onlinecourses.science.psu.edu/stat509/node/161" TargetMode="External"/><Relationship Id="rId2" Type="http://schemas.openxmlformats.org/officeDocument/2006/relationships/hyperlink" Target="https://onlinecourses.science.psu.edu/stat509/node/15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nlinecourses.science.psu.edu/stat509/node/160" TargetMode="External"/><Relationship Id="rId5" Type="http://schemas.openxmlformats.org/officeDocument/2006/relationships/hyperlink" Target="https://onlinecourses.science.psu.edu/stat509/node/159" TargetMode="External"/><Relationship Id="rId4" Type="http://schemas.openxmlformats.org/officeDocument/2006/relationships/hyperlink" Target="https://onlinecourses.science.psu.edu/stat509/node/158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Performance metrics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0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7476" y="1825625"/>
            <a:ext cx="3536324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Any classifier that appears in the  lower right triangle performs worse than random guessing.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17" y="365124"/>
            <a:ext cx="6867402" cy="594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8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983" y="194694"/>
            <a:ext cx="8721960" cy="645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8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121" y="1996281"/>
            <a:ext cx="4181475" cy="401002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700846" y="724134"/>
            <a:ext cx="6636846" cy="528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3685" y="1825625"/>
            <a:ext cx="4090115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Accuracy </a:t>
            </a:r>
            <a:r>
              <a:rPr lang="en-US" dirty="0"/>
              <a:t>is measured by the area under the ROC curve. An area of 1 represents a perfect test; an area of 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.90-1 = excellent (A)</a:t>
            </a:r>
          </a:p>
          <a:p>
            <a:r>
              <a:rPr lang="en-US" dirty="0"/>
              <a:t>.80-.90 = good (B)</a:t>
            </a:r>
          </a:p>
          <a:p>
            <a:r>
              <a:rPr lang="en-US" dirty="0"/>
              <a:t>.70-.80 = fair (C)</a:t>
            </a:r>
          </a:p>
          <a:p>
            <a:r>
              <a:rPr lang="en-US" dirty="0"/>
              <a:t>.60-.70 = poor (D)</a:t>
            </a:r>
          </a:p>
          <a:p>
            <a:r>
              <a:rPr lang="en-US" dirty="0"/>
              <a:t>.50-.60 = fail (F)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33" y="1975581"/>
            <a:ext cx="6382641" cy="405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619" y="743285"/>
            <a:ext cx="9504762" cy="5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3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7"/>
          <p:cNvSpPr>
            <a:spLocks noGrp="1"/>
          </p:cNvSpPr>
          <p:nvPr>
            <p:ph type="title"/>
          </p:nvPr>
        </p:nvSpPr>
        <p:spPr>
          <a:xfrm>
            <a:off x="1981200" y="548680"/>
            <a:ext cx="8229600" cy="1143000"/>
          </a:xfrm>
        </p:spPr>
        <p:txBody>
          <a:bodyPr/>
          <a:lstStyle/>
          <a:p>
            <a:r>
              <a:rPr lang="en-CA" dirty="0" smtClean="0"/>
              <a:t>Is the AUC the answer?</a:t>
            </a:r>
          </a:p>
        </p:txBody>
      </p:sp>
      <p:sp>
        <p:nvSpPr>
          <p:cNvPr id="25603" name="Content Placeholder 8"/>
          <p:cNvSpPr>
            <a:spLocks noGrp="1"/>
          </p:cNvSpPr>
          <p:nvPr>
            <p:ph idx="1"/>
          </p:nvPr>
        </p:nvSpPr>
        <p:spPr>
          <a:xfrm>
            <a:off x="1981201" y="1935163"/>
            <a:ext cx="8435975" cy="4373562"/>
          </a:xfrm>
        </p:spPr>
        <p:txBody>
          <a:bodyPr/>
          <a:lstStyle/>
          <a:p>
            <a:r>
              <a:rPr lang="en-CA" smtClean="0"/>
              <a:t>Many researchers have now adopted the AUC (the area under the ROC Curve). </a:t>
            </a:r>
          </a:p>
          <a:p>
            <a:r>
              <a:rPr lang="en-CA" smtClean="0"/>
              <a:t>The principal advantage of the AUC is that it is more robust than Accuracy in class imbalanced situations.</a:t>
            </a:r>
          </a:p>
          <a:p>
            <a:r>
              <a:rPr lang="en-CA" smtClean="0"/>
              <a:t>Indeed, given a 95% imbalance (in favour of the negative class, say), the accuracy of the default classifier that issues “negative” all the time will be 95%, whereas a more interesting classifier that actually deals with the issue, is likely to obtain a worse score.</a:t>
            </a:r>
          </a:p>
          <a:p>
            <a:r>
              <a:rPr lang="en-CA" smtClean="0"/>
              <a:t>The AUC takes the class distribution into consideration.</a:t>
            </a:r>
          </a:p>
        </p:txBody>
      </p:sp>
      <p:sp>
        <p:nvSpPr>
          <p:cNvPr id="25604" name="Slide Number Placeholder 3"/>
          <p:cNvSpPr txBox="1">
            <a:spLocks/>
          </p:cNvSpPr>
          <p:nvPr/>
        </p:nvSpPr>
        <p:spPr bwMode="auto">
          <a:xfrm>
            <a:off x="8077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7FD7C476-C067-4F07-861E-9CC8F4C88384}" type="slidenum">
              <a:rPr lang="en-US" sz="1200">
                <a:solidFill>
                  <a:srgbClr val="045C75"/>
                </a:solidFill>
              </a:rPr>
              <a:pPr algn="r" eaLnBrk="1" hangingPunct="1"/>
              <a:t>15</a:t>
            </a:fld>
            <a:endParaRPr lang="en-US" sz="120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82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and agreement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505500"/>
            <a:ext cx="11185113" cy="299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>
                <a:hlinkClick r:id="rId2"/>
              </a:rPr>
              <a:t>18.1 - Pearson Correlation Coefficient</a:t>
            </a:r>
            <a:endParaRPr lang="en-US" dirty="0"/>
          </a:p>
          <a:p>
            <a:r>
              <a:rPr lang="en-US" dirty="0">
                <a:hlinkClick r:id="rId3"/>
              </a:rPr>
              <a:t>18.2 - Spearman Correlation Coefficient</a:t>
            </a:r>
            <a:endParaRPr lang="en-US" dirty="0"/>
          </a:p>
          <a:p>
            <a:r>
              <a:rPr lang="en-US" dirty="0">
                <a:hlinkClick r:id="rId4"/>
              </a:rPr>
              <a:t>18.3 - Kendall Tau-b Correlation Coefficient</a:t>
            </a:r>
            <a:endParaRPr lang="en-US" dirty="0"/>
          </a:p>
          <a:p>
            <a:r>
              <a:rPr lang="en-US" dirty="0">
                <a:hlinkClick r:id="rId5"/>
              </a:rPr>
              <a:t>18.4 - Example - Correlation Coefficients</a:t>
            </a:r>
            <a:endParaRPr lang="en-US" dirty="0"/>
          </a:p>
          <a:p>
            <a:r>
              <a:rPr lang="en-US" dirty="0">
                <a:hlinkClick r:id="rId6"/>
              </a:rPr>
              <a:t>18.5 - Use and Misuse of Correlation Coefficients</a:t>
            </a:r>
            <a:endParaRPr lang="en-US" dirty="0"/>
          </a:p>
          <a:p>
            <a:r>
              <a:rPr lang="en-US" dirty="0">
                <a:hlinkClick r:id="rId7"/>
              </a:rPr>
              <a:t>18.6 - Concordance Correlation Coefficient for Measuring Agreement</a:t>
            </a:r>
            <a:endParaRPr lang="en-US" dirty="0"/>
          </a:p>
          <a:p>
            <a:r>
              <a:rPr lang="en-US" dirty="0">
                <a:hlinkClick r:id="rId8"/>
              </a:rPr>
              <a:t>18.7 - Cohen's Kappa Statistic for Measuring Agreement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53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09688" y="214313"/>
            <a:ext cx="8458201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GB" sz="4800" b="1" dirty="0">
                <a:solidFill>
                  <a:srgbClr val="0070C0"/>
                </a:solidFill>
                <a:latin typeface="Comic Sans MS" pitchFamily="66" charset="0"/>
              </a:rPr>
              <a:t>Quantitative Agreement</a:t>
            </a:r>
            <a:endParaRPr lang="en-US" sz="4800" b="1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38313" y="2286001"/>
            <a:ext cx="7772400" cy="4010025"/>
          </a:xfrm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marL="514350" indent="-514350">
              <a:buClr>
                <a:srgbClr val="DDDDDD"/>
              </a:buClr>
              <a:buNone/>
              <a:defRPr/>
            </a:pPr>
            <a:r>
              <a:rPr lang="en-GB" b="1" dirty="0" smtClean="0">
                <a:latin typeface="Comic Sans MS" pitchFamily="66" charset="0"/>
              </a:rPr>
              <a:t>1) In Science often measurement differs with different ‘</a:t>
            </a:r>
            <a:r>
              <a:rPr lang="en-GB" b="1" dirty="0" err="1" smtClean="0">
                <a:latin typeface="Comic Sans MS" pitchFamily="66" charset="0"/>
              </a:rPr>
              <a:t>raters’</a:t>
            </a:r>
            <a:endParaRPr lang="en-GB" b="1" dirty="0" smtClean="0">
              <a:latin typeface="Comic Sans MS" pitchFamily="66" charset="0"/>
            </a:endParaRPr>
          </a:p>
          <a:p>
            <a:pPr marL="514350" indent="-514350">
              <a:buClr>
                <a:srgbClr val="DDDDDD"/>
              </a:buClr>
              <a:defRPr/>
            </a:pPr>
            <a:r>
              <a:rPr lang="en-GB" sz="2000" b="1" dirty="0">
                <a:latin typeface="Comic Sans MS" pitchFamily="66" charset="0"/>
              </a:rPr>
              <a:t>Two radiologists reading same chest x-ray for signs </a:t>
            </a:r>
          </a:p>
          <a:p>
            <a:pPr marL="514350" indent="-514350">
              <a:buClr>
                <a:srgbClr val="DDDDDD"/>
              </a:buClr>
              <a:buNone/>
              <a:defRPr/>
            </a:pPr>
            <a:r>
              <a:rPr lang="en-GB" sz="2000" b="1" dirty="0">
                <a:latin typeface="Comic Sans MS" pitchFamily="66" charset="0"/>
              </a:rPr>
              <a:t>	of pneumoconiosis</a:t>
            </a:r>
          </a:p>
          <a:p>
            <a:pPr marL="514350" indent="-514350">
              <a:buClr>
                <a:srgbClr val="DDDDDD"/>
              </a:buClr>
              <a:defRPr/>
            </a:pPr>
            <a:r>
              <a:rPr lang="en-GB" sz="2000" b="1" dirty="0">
                <a:latin typeface="Comic Sans MS" pitchFamily="66" charset="0"/>
              </a:rPr>
              <a:t>Two laboratory scientists counting radioactively marked cells from liver tissue</a:t>
            </a:r>
          </a:p>
          <a:p>
            <a:pPr marL="514350" indent="-514350">
              <a:buClr>
                <a:srgbClr val="DDDDDD"/>
              </a:buClr>
              <a:buNone/>
              <a:defRPr/>
            </a:pPr>
            <a:r>
              <a:rPr lang="en-GB" b="1" dirty="0" smtClean="0">
                <a:latin typeface="Comic Sans MS" pitchFamily="66" charset="0"/>
              </a:rPr>
              <a:t>2) Often same </a:t>
            </a:r>
            <a:r>
              <a:rPr lang="en-GB" b="1" dirty="0" err="1" smtClean="0">
                <a:latin typeface="Comic Sans MS" pitchFamily="66" charset="0"/>
              </a:rPr>
              <a:t>rater</a:t>
            </a:r>
            <a:r>
              <a:rPr lang="en-GB" b="1" dirty="0" smtClean="0">
                <a:latin typeface="Comic Sans MS" pitchFamily="66" charset="0"/>
              </a:rPr>
              <a:t> differs when measuring the same thing on </a:t>
            </a:r>
          </a:p>
          <a:p>
            <a:pPr marL="514350" indent="-514350">
              <a:buClr>
                <a:srgbClr val="DDDDDD"/>
              </a:buClr>
              <a:buNone/>
              <a:defRPr/>
            </a:pPr>
            <a:r>
              <a:rPr lang="en-GB" b="1" dirty="0" smtClean="0">
                <a:latin typeface="Comic Sans MS" pitchFamily="66" charset="0"/>
              </a:rPr>
              <a:t>	a different occasion</a:t>
            </a:r>
          </a:p>
        </p:txBody>
      </p:sp>
      <p:pic>
        <p:nvPicPr>
          <p:cNvPr id="5124" name="Picture 5" descr="C:\Users\ptdonnan\AppData\Local\Microsoft\Windows\Temporary Internet Files\Content.IE5\7MHBAR1Z\MPj04222070000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939" y="1500188"/>
            <a:ext cx="14763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6" descr="C:\Users\ptdonnan\AppData\Local\Microsoft\Windows\Temporary Internet Files\Content.IE5\S4ABB6RF\MPj0400436000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1" y="5243513"/>
            <a:ext cx="2093913" cy="138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10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381000"/>
            <a:ext cx="84582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GB" sz="4000" b="1" dirty="0">
                <a:solidFill>
                  <a:srgbClr val="0070C0"/>
                </a:solidFill>
                <a:latin typeface="Comic Sans MS" pitchFamily="66" charset="0"/>
              </a:rPr>
              <a:t>Measures of Agreement</a:t>
            </a:r>
            <a:endParaRPr lang="en-US" sz="4000" b="1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87539" y="2060576"/>
            <a:ext cx="8351837" cy="2779713"/>
          </a:xfrm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normAutofit fontScale="77500" lnSpcReduction="20000"/>
          </a:bodyPr>
          <a:lstStyle/>
          <a:p>
            <a:pPr marL="609600" indent="-609600">
              <a:buClr>
                <a:srgbClr val="DDDDDD"/>
              </a:buClr>
              <a:defRPr/>
            </a:pPr>
            <a:r>
              <a:rPr lang="en-GB" sz="3600" b="1" dirty="0">
                <a:latin typeface="Comic Sans MS" pitchFamily="66" charset="0"/>
              </a:rPr>
              <a:t>Without good agreement results are difficult to interpret</a:t>
            </a:r>
          </a:p>
          <a:p>
            <a:pPr marL="609600" indent="-609600">
              <a:buClr>
                <a:srgbClr val="DDDDDD"/>
              </a:buClr>
              <a:defRPr/>
            </a:pPr>
            <a:r>
              <a:rPr lang="en-GB" sz="3600" b="1" dirty="0">
                <a:latin typeface="Comic Sans MS" pitchFamily="66" charset="0"/>
              </a:rPr>
              <a:t>Measurements are unreliable or inconsistent</a:t>
            </a:r>
          </a:p>
          <a:p>
            <a:pPr marL="609600" indent="-609600">
              <a:buClr>
                <a:srgbClr val="DDDDDD"/>
              </a:buClr>
              <a:defRPr/>
            </a:pPr>
            <a:r>
              <a:rPr lang="en-GB" sz="3600" b="1" dirty="0">
                <a:latin typeface="Comic Sans MS" pitchFamily="66" charset="0"/>
              </a:rPr>
              <a:t>Need measures of agreement </a:t>
            </a:r>
          </a:p>
          <a:p>
            <a:pPr marL="609600" indent="-609600">
              <a:buClr>
                <a:srgbClr val="DDDDDD"/>
              </a:buClr>
              <a:defRPr/>
            </a:pPr>
            <a:r>
              <a:rPr lang="en-GB" sz="3600" b="1" dirty="0">
                <a:latin typeface="Comic Sans MS" pitchFamily="66" charset="0"/>
              </a:rPr>
              <a:t>Mainly two types depending on whether data is  1) continuous or 2) categorical</a:t>
            </a:r>
            <a:r>
              <a:rPr lang="en-GB" b="1" dirty="0" smtClean="0">
                <a:latin typeface="Comic Sans MS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486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381000"/>
            <a:ext cx="8458200" cy="1143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GB" sz="4800" b="1" dirty="0">
                <a:solidFill>
                  <a:srgbClr val="0070C0"/>
                </a:solidFill>
                <a:latin typeface="Comic Sans MS" pitchFamily="66" charset="0"/>
              </a:rPr>
              <a:t>Agreement NOT same as Correlation!</a:t>
            </a:r>
            <a:endParaRPr lang="en-US" b="1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7171" name="AutoShape 5"/>
          <p:cNvSpPr>
            <a:spLocks noChangeArrowheads="1"/>
          </p:cNvSpPr>
          <p:nvPr/>
        </p:nvSpPr>
        <p:spPr bwMode="auto">
          <a:xfrm>
            <a:off x="3452813" y="5214938"/>
            <a:ext cx="163512" cy="176212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/>
          </a:p>
        </p:txBody>
      </p:sp>
      <p:sp>
        <p:nvSpPr>
          <p:cNvPr id="7172" name="AutoShape 18"/>
          <p:cNvSpPr>
            <a:spLocks noChangeArrowheads="1"/>
          </p:cNvSpPr>
          <p:nvPr/>
        </p:nvSpPr>
        <p:spPr bwMode="auto">
          <a:xfrm>
            <a:off x="3595688" y="5072063"/>
            <a:ext cx="163512" cy="176212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/>
          </a:p>
        </p:txBody>
      </p:sp>
      <p:sp>
        <p:nvSpPr>
          <p:cNvPr id="7173" name="AutoShape 19"/>
          <p:cNvSpPr>
            <a:spLocks noChangeArrowheads="1"/>
          </p:cNvSpPr>
          <p:nvPr/>
        </p:nvSpPr>
        <p:spPr bwMode="auto">
          <a:xfrm>
            <a:off x="4452938" y="4929188"/>
            <a:ext cx="163512" cy="177800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/>
          </a:p>
        </p:txBody>
      </p:sp>
      <p:sp>
        <p:nvSpPr>
          <p:cNvPr id="7174" name="AutoShape 21"/>
          <p:cNvSpPr>
            <a:spLocks noChangeArrowheads="1"/>
          </p:cNvSpPr>
          <p:nvPr/>
        </p:nvSpPr>
        <p:spPr bwMode="auto">
          <a:xfrm>
            <a:off x="4167189" y="4000501"/>
            <a:ext cx="161925" cy="176213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/>
          </a:p>
        </p:txBody>
      </p:sp>
      <p:sp>
        <p:nvSpPr>
          <p:cNvPr id="7175" name="Line 37"/>
          <p:cNvSpPr>
            <a:spLocks noChangeShapeType="1"/>
          </p:cNvSpPr>
          <p:nvPr/>
        </p:nvSpPr>
        <p:spPr bwMode="auto">
          <a:xfrm flipV="1">
            <a:off x="4524375" y="44291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Line 38"/>
          <p:cNvSpPr>
            <a:spLocks noChangeShapeType="1"/>
          </p:cNvSpPr>
          <p:nvPr/>
        </p:nvSpPr>
        <p:spPr bwMode="auto">
          <a:xfrm flipV="1">
            <a:off x="4238625" y="41433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667625" y="2214564"/>
            <a:ext cx="2571750" cy="2554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Pearson Correlation r = 0.775</a:t>
            </a:r>
          </a:p>
          <a:p>
            <a:pPr>
              <a:defRPr/>
            </a:pPr>
            <a:endParaRPr lang="en-GB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  <a:p>
            <a:pPr>
              <a:defRPr/>
            </a:pPr>
            <a:r>
              <a:rPr lang="en-GB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CCC </a:t>
            </a:r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= 0.02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81376" y="6215063"/>
            <a:ext cx="242887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Rater</a:t>
            </a:r>
            <a:r>
              <a:rPr lang="en-GB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2</a:t>
            </a:r>
          </a:p>
        </p:txBody>
      </p:sp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8375" y="1785938"/>
            <a:ext cx="485775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cxnSp>
        <p:nvCxnSpPr>
          <p:cNvPr id="27" name="Straight Connector 26"/>
          <p:cNvCxnSpPr/>
          <p:nvPr/>
        </p:nvCxnSpPr>
        <p:spPr bwMode="auto">
          <a:xfrm rot="10800000" flipV="1">
            <a:off x="2881314" y="3714750"/>
            <a:ext cx="4143375" cy="2857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21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metrics</a:t>
            </a:r>
          </a:p>
          <a:p>
            <a:pPr lvl="1"/>
            <a:r>
              <a:rPr lang="en-US" dirty="0" smtClean="0"/>
              <a:t>Continuous</a:t>
            </a:r>
          </a:p>
          <a:p>
            <a:pPr lvl="1"/>
            <a:r>
              <a:rPr lang="en-US" dirty="0" smtClean="0"/>
              <a:t>Classification </a:t>
            </a:r>
          </a:p>
          <a:p>
            <a:pPr lvl="1"/>
            <a:r>
              <a:rPr lang="en-US" dirty="0" smtClean="0"/>
              <a:t>Correlation</a:t>
            </a:r>
          </a:p>
          <a:p>
            <a:pPr lvl="1"/>
            <a:r>
              <a:rPr lang="en-US" dirty="0" smtClean="0"/>
              <a:t>Agreement (non-parametric)</a:t>
            </a:r>
          </a:p>
          <a:p>
            <a:r>
              <a:rPr lang="en-US" dirty="0" smtClean="0"/>
              <a:t>Errors and error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42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92313" y="476250"/>
            <a:ext cx="8229600" cy="11430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l" eaLnBrk="1" hangingPunct="1">
              <a:defRPr/>
            </a:pPr>
            <a:r>
              <a:rPr lang="en-GB" dirty="0" smtClean="0">
                <a:ea typeface="ＭＳ Ｐゴシック" charset="0"/>
                <a:cs typeface="+mj-cs"/>
              </a:rPr>
              <a:t>Errors and Bland-Altman:</a:t>
            </a:r>
            <a:endParaRPr lang="en-GB" dirty="0">
              <a:ea typeface="ＭＳ Ｐゴシック" charset="0"/>
              <a:cs typeface="+mj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9650" y="1484313"/>
            <a:ext cx="7848600" cy="381635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endParaRPr lang="en-GB">
              <a:ea typeface="ＭＳ Ｐゴシック" charset="0"/>
              <a:cs typeface="+mn-cs"/>
            </a:endParaRPr>
          </a:p>
          <a:p>
            <a:pPr eaLnBrk="1" hangingPunct="1">
              <a:defRPr/>
            </a:pPr>
            <a:endParaRPr lang="en-GB">
              <a:ea typeface="ＭＳ Ｐゴシック" charset="0"/>
              <a:cs typeface="+mn-cs"/>
            </a:endParaRPr>
          </a:p>
          <a:p>
            <a:pPr eaLnBrk="1" hangingPunct="1">
              <a:defRPr/>
            </a:pPr>
            <a:endParaRPr lang="en-GB">
              <a:ea typeface="ＭＳ Ｐゴシック" charset="0"/>
              <a:cs typeface="+mn-cs"/>
            </a:endParaRP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2351089" y="1295401"/>
            <a:ext cx="8207375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GB" sz="3200" dirty="0"/>
              <a:t>Measurement Errors Continued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GB" sz="3200" dirty="0"/>
              <a:t>Types of Errors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GB" sz="3200" dirty="0"/>
              <a:t>Assessment of </a:t>
            </a:r>
            <a:r>
              <a:rPr lang="en-GB" sz="3200" dirty="0" smtClean="0"/>
              <a:t>Error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2660087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GB">
                <a:ea typeface="ＭＳ Ｐゴシック" charset="0"/>
                <a:cs typeface="+mj-cs"/>
              </a:rPr>
              <a:t>Measurement Errors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92313" y="1268413"/>
            <a:ext cx="8229600" cy="424815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GB" altLang="en-US" dirty="0" smtClean="0"/>
              <a:t>Virtually all measurements have errors</a:t>
            </a:r>
          </a:p>
          <a:p>
            <a:pPr lvl="1" eaLnBrk="1" hangingPunct="1"/>
            <a:r>
              <a:rPr lang="en-GB" altLang="en-US" dirty="0" smtClean="0"/>
              <a:t>i.e.</a:t>
            </a:r>
          </a:p>
          <a:p>
            <a:pPr lvl="1" algn="ctr" eaLnBrk="1" hangingPunct="1">
              <a:buFontTx/>
              <a:buNone/>
            </a:pPr>
            <a:r>
              <a:rPr lang="en-GB" altLang="en-US" dirty="0" smtClean="0"/>
              <a:t>Measured Score = ‘True’ Score </a:t>
            </a:r>
            <a:r>
              <a:rPr lang="en-GB" altLang="en-US" dirty="0" smtClean="0">
                <a:sym typeface="Symbol" panose="05050102010706020507" pitchFamily="18" charset="2"/>
              </a:rPr>
              <a:t> Error</a:t>
            </a:r>
          </a:p>
          <a:p>
            <a:pPr lvl="1" eaLnBrk="1" hangingPunct="1">
              <a:buFontTx/>
              <a:buNone/>
            </a:pPr>
            <a:endParaRPr lang="en-GB" altLang="en-US" dirty="0">
              <a:sym typeface="Symbol" panose="05050102010706020507" pitchFamily="18" charset="2"/>
            </a:endParaRPr>
          </a:p>
          <a:p>
            <a:pPr lvl="1" eaLnBrk="1" hangingPunct="1">
              <a:buFontTx/>
              <a:buNone/>
            </a:pPr>
            <a:r>
              <a:rPr lang="en-GB" altLang="en-US" dirty="0" smtClean="0">
                <a:sym typeface="Symbol" panose="05050102010706020507" pitchFamily="18" charset="2"/>
              </a:rPr>
              <a:t>Therefore </a:t>
            </a:r>
            <a:r>
              <a:rPr lang="en-GB" altLang="en-US" dirty="0">
                <a:sym typeface="Symbol" panose="05050102010706020507" pitchFamily="18" charset="2"/>
              </a:rPr>
              <a:t>inherently linked to SD</a:t>
            </a:r>
          </a:p>
          <a:p>
            <a:pPr eaLnBrk="1" hangingPunct="1"/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54493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7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8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87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4" name="Rectangle 6"/>
          <p:cNvSpPr>
            <a:spLocks noChangeArrowheads="1"/>
          </p:cNvSpPr>
          <p:nvPr/>
        </p:nvSpPr>
        <p:spPr bwMode="auto">
          <a:xfrm>
            <a:off x="2279650" y="549276"/>
            <a:ext cx="2305050" cy="4968875"/>
          </a:xfrm>
          <a:prstGeom prst="rect">
            <a:avLst/>
          </a:prstGeom>
          <a:gradFill rotWithShape="1">
            <a:gsLst>
              <a:gs pos="0">
                <a:srgbClr val="33CCCC"/>
              </a:gs>
              <a:gs pos="100000">
                <a:srgbClr val="CBF2F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GB">
                <a:latin typeface="Times New Roman" charset="0"/>
                <a:ea typeface="ＭＳ Ｐゴシック" charset="0"/>
              </a:rPr>
              <a:t>Total</a:t>
            </a:r>
          </a:p>
          <a:p>
            <a:pPr>
              <a:defRPr/>
            </a:pPr>
            <a:r>
              <a:rPr lang="en-GB">
                <a:latin typeface="Times New Roman" charset="0"/>
                <a:ea typeface="ＭＳ Ｐゴシック" charset="0"/>
              </a:rPr>
              <a:t>Variance</a:t>
            </a:r>
          </a:p>
        </p:txBody>
      </p:sp>
      <p:sp>
        <p:nvSpPr>
          <p:cNvPr id="314375" name="Text Box 7"/>
          <p:cNvSpPr txBox="1">
            <a:spLocks noChangeArrowheads="1"/>
          </p:cNvSpPr>
          <p:nvPr/>
        </p:nvSpPr>
        <p:spPr bwMode="auto">
          <a:xfrm>
            <a:off x="2711451" y="115888"/>
            <a:ext cx="1439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/>
              <a:t>(SD</a:t>
            </a:r>
            <a:r>
              <a:rPr lang="en-GB" baseline="30000"/>
              <a:t>2</a:t>
            </a:r>
            <a:r>
              <a:rPr lang="en-GB"/>
              <a:t>)</a:t>
            </a:r>
            <a:endParaRPr lang="en-GB" baseline="30000"/>
          </a:p>
        </p:txBody>
      </p:sp>
      <p:sp>
        <p:nvSpPr>
          <p:cNvPr id="314376" name="Text Box 8"/>
          <p:cNvSpPr txBox="1">
            <a:spLocks noChangeArrowheads="1"/>
          </p:cNvSpPr>
          <p:nvPr/>
        </p:nvSpPr>
        <p:spPr bwMode="auto">
          <a:xfrm>
            <a:off x="4656138" y="2781301"/>
            <a:ext cx="29527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/>
              <a:t>This total variance can then be </a:t>
            </a:r>
            <a:r>
              <a:rPr lang="en-GB" altLang="en-US" i="1"/>
              <a:t>‘partitioned’ </a:t>
            </a:r>
            <a:r>
              <a:rPr lang="en-GB" altLang="en-US"/>
              <a:t> </a:t>
            </a:r>
          </a:p>
        </p:txBody>
      </p:sp>
      <p:sp>
        <p:nvSpPr>
          <p:cNvPr id="314377" name="Rectangle 9"/>
          <p:cNvSpPr>
            <a:spLocks noChangeArrowheads="1"/>
          </p:cNvSpPr>
          <p:nvPr/>
        </p:nvSpPr>
        <p:spPr bwMode="auto">
          <a:xfrm>
            <a:off x="7751763" y="549276"/>
            <a:ext cx="2305050" cy="3527425"/>
          </a:xfrm>
          <a:prstGeom prst="rect">
            <a:avLst/>
          </a:prstGeom>
          <a:gradFill rotWithShape="1">
            <a:gsLst>
              <a:gs pos="0">
                <a:srgbClr val="33CCCC"/>
              </a:gs>
              <a:gs pos="100000">
                <a:srgbClr val="CBF2F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GB">
                <a:latin typeface="Times New Roman" charset="0"/>
                <a:ea typeface="ＭＳ Ｐゴシック" charset="0"/>
              </a:rPr>
              <a:t>Systematic</a:t>
            </a:r>
          </a:p>
          <a:p>
            <a:pPr>
              <a:defRPr/>
            </a:pPr>
            <a:r>
              <a:rPr lang="en-GB">
                <a:latin typeface="Times New Roman" charset="0"/>
                <a:ea typeface="ＭＳ Ｐゴシック" charset="0"/>
              </a:rPr>
              <a:t>Variance</a:t>
            </a:r>
          </a:p>
        </p:txBody>
      </p:sp>
      <p:sp>
        <p:nvSpPr>
          <p:cNvPr id="314378" name="Rectangle 10"/>
          <p:cNvSpPr>
            <a:spLocks noChangeArrowheads="1"/>
          </p:cNvSpPr>
          <p:nvPr/>
        </p:nvSpPr>
        <p:spPr bwMode="auto">
          <a:xfrm>
            <a:off x="7751763" y="4076700"/>
            <a:ext cx="2305050" cy="1435100"/>
          </a:xfrm>
          <a:prstGeom prst="rect">
            <a:avLst/>
          </a:prstGeom>
          <a:gradFill rotWithShape="1">
            <a:gsLst>
              <a:gs pos="0">
                <a:srgbClr val="EFDFFF"/>
              </a:gs>
              <a:gs pos="100000">
                <a:srgbClr val="CC99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GB">
                <a:latin typeface="Times New Roman" charset="0"/>
                <a:ea typeface="ＭＳ Ｐゴシック" charset="0"/>
              </a:rPr>
              <a:t>Error</a:t>
            </a:r>
          </a:p>
          <a:p>
            <a:pPr>
              <a:defRPr/>
            </a:pPr>
            <a:r>
              <a:rPr lang="en-GB">
                <a:latin typeface="Times New Roman" charset="0"/>
                <a:ea typeface="ＭＳ Ｐゴシック" charset="0"/>
              </a:rPr>
              <a:t>Variance</a:t>
            </a:r>
          </a:p>
        </p:txBody>
      </p:sp>
      <p:sp>
        <p:nvSpPr>
          <p:cNvPr id="314380" name="Line 12"/>
          <p:cNvSpPr>
            <a:spLocks noChangeShapeType="1"/>
          </p:cNvSpPr>
          <p:nvPr/>
        </p:nvSpPr>
        <p:spPr bwMode="auto">
          <a:xfrm>
            <a:off x="7032625" y="1522413"/>
            <a:ext cx="719138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14381" name="Text Box 13"/>
          <p:cNvSpPr txBox="1">
            <a:spLocks noChangeArrowheads="1"/>
          </p:cNvSpPr>
          <p:nvPr/>
        </p:nvSpPr>
        <p:spPr bwMode="auto">
          <a:xfrm>
            <a:off x="4800600" y="1125539"/>
            <a:ext cx="23050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/>
              <a:t>Caused by systematic error </a:t>
            </a:r>
          </a:p>
        </p:txBody>
      </p:sp>
      <p:sp>
        <p:nvSpPr>
          <p:cNvPr id="314382" name="Line 14"/>
          <p:cNvSpPr>
            <a:spLocks noChangeShapeType="1"/>
          </p:cNvSpPr>
          <p:nvPr/>
        </p:nvSpPr>
        <p:spPr bwMode="auto">
          <a:xfrm>
            <a:off x="7032625" y="4797425"/>
            <a:ext cx="719138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14383" name="Text Box 15"/>
          <p:cNvSpPr txBox="1">
            <a:spLocks noChangeArrowheads="1"/>
          </p:cNvSpPr>
          <p:nvPr/>
        </p:nvSpPr>
        <p:spPr bwMode="auto">
          <a:xfrm>
            <a:off x="4795838" y="4378326"/>
            <a:ext cx="23050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/>
              <a:t>Caused by random error </a:t>
            </a:r>
          </a:p>
        </p:txBody>
      </p:sp>
      <p:sp>
        <p:nvSpPr>
          <p:cNvPr id="314384" name="Rectangle 16"/>
          <p:cNvSpPr>
            <a:spLocks noChangeArrowheads="1"/>
          </p:cNvSpPr>
          <p:nvPr/>
        </p:nvSpPr>
        <p:spPr bwMode="auto">
          <a:xfrm>
            <a:off x="4872039" y="1052514"/>
            <a:ext cx="2160587" cy="9366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14385" name="Rectangle 17"/>
          <p:cNvSpPr>
            <a:spLocks noChangeArrowheads="1"/>
          </p:cNvSpPr>
          <p:nvPr/>
        </p:nvSpPr>
        <p:spPr bwMode="auto">
          <a:xfrm>
            <a:off x="4872039" y="4325939"/>
            <a:ext cx="2160587" cy="9366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3488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1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31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31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1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1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1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1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14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1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4" grpId="0" animBg="1"/>
      <p:bldP spid="314375" grpId="0"/>
      <p:bldP spid="314376" grpId="0"/>
      <p:bldP spid="314377" grpId="0" animBg="1"/>
      <p:bldP spid="314378" grpId="0" animBg="1"/>
      <p:bldP spid="314381" grpId="0"/>
      <p:bldP spid="314383" grpId="0"/>
      <p:bldP spid="314384" grpId="0" animBg="1"/>
      <p:bldP spid="31438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92313" y="188913"/>
            <a:ext cx="8229600" cy="11430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GB">
                <a:ea typeface="ＭＳ Ｐゴシック" charset="0"/>
                <a:cs typeface="+mj-cs"/>
              </a:rPr>
              <a:t>Types of Errors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63750" y="981075"/>
            <a:ext cx="7920038" cy="4751388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GB">
                <a:ea typeface="ＭＳ Ｐゴシック" charset="0"/>
                <a:cs typeface="+mn-cs"/>
              </a:rPr>
              <a:t>Systematic Error</a:t>
            </a:r>
          </a:p>
          <a:p>
            <a:pPr lvl="1" eaLnBrk="1" hangingPunct="1">
              <a:defRPr/>
            </a:pPr>
            <a:r>
              <a:rPr lang="en-GB">
                <a:ea typeface="ＭＳ Ｐゴシック" charset="0"/>
              </a:rPr>
              <a:t>Any variable causing a consistent shift in the mean in a given direction</a:t>
            </a:r>
          </a:p>
          <a:p>
            <a:pPr lvl="1" eaLnBrk="1" hangingPunct="1">
              <a:buFontTx/>
              <a:buNone/>
              <a:defRPr/>
            </a:pPr>
            <a:r>
              <a:rPr lang="en-GB">
                <a:ea typeface="ＭＳ Ｐゴシック" charset="0"/>
              </a:rPr>
              <a:t>e.g. Retrospective diet records tend to omit the snacks between meals</a:t>
            </a:r>
          </a:p>
          <a:p>
            <a:pPr lvl="1" eaLnBrk="1" hangingPunct="1">
              <a:buFontTx/>
              <a:buNone/>
              <a:defRPr/>
            </a:pPr>
            <a:endParaRPr lang="en-GB">
              <a:ea typeface="ＭＳ Ｐゴシック" charset="0"/>
            </a:endParaRPr>
          </a:p>
          <a:p>
            <a:pPr eaLnBrk="1" hangingPunct="1">
              <a:defRPr/>
            </a:pPr>
            <a:r>
              <a:rPr lang="en-GB">
                <a:ea typeface="ＭＳ Ｐゴシック" charset="0"/>
                <a:cs typeface="+mn-cs"/>
              </a:rPr>
              <a:t>Random Error</a:t>
            </a:r>
          </a:p>
          <a:p>
            <a:pPr lvl="1" eaLnBrk="1" hangingPunct="1">
              <a:defRPr/>
            </a:pPr>
            <a:r>
              <a:rPr lang="en-GB">
                <a:ea typeface="ＭＳ Ｐゴシック" charset="0"/>
              </a:rPr>
              <a:t>The fluctuation of scores due to chance</a:t>
            </a:r>
          </a:p>
          <a:p>
            <a:pPr lvl="1" eaLnBrk="1" hangingPunct="1">
              <a:buFontTx/>
              <a:buNone/>
              <a:defRPr/>
            </a:pPr>
            <a:r>
              <a:rPr lang="en-GB">
                <a:ea typeface="ＭＳ Ｐゴシック" charset="0"/>
              </a:rPr>
              <a:t>e.g. Innaccurate descriptions of the food consumed </a:t>
            </a:r>
          </a:p>
          <a:p>
            <a:pPr lvl="1" eaLnBrk="1" hangingPunct="1">
              <a:defRPr/>
            </a:pPr>
            <a:endParaRPr lang="en-GB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9931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9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90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8229600" cy="11430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GB">
                <a:ea typeface="ＭＳ Ｐゴシック" charset="0"/>
                <a:cs typeface="+mj-cs"/>
              </a:rPr>
              <a:t>Assessment of Error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992313" y="981075"/>
            <a:ext cx="3167062" cy="1252538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GB" sz="3600">
                <a:ea typeface="ＭＳ Ｐゴシック" charset="0"/>
              </a:rPr>
              <a:t>Systematic </a:t>
            </a:r>
            <a:r>
              <a:rPr lang="en-GB" sz="4400" b="1">
                <a:solidFill>
                  <a:srgbClr val="FF3300"/>
                </a:solidFill>
                <a:ea typeface="ＭＳ Ｐゴシック" charset="0"/>
              </a:rPr>
              <a:t>&amp;</a:t>
            </a:r>
            <a:r>
              <a:rPr lang="en-GB" sz="3600">
                <a:ea typeface="ＭＳ Ｐゴシック" charset="0"/>
              </a:rPr>
              <a:t> Random Error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2711451" y="2276476"/>
            <a:ext cx="734536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GB" dirty="0">
                <a:latin typeface="Times New Roman" charset="0"/>
                <a:ea typeface="ＭＳ Ｐゴシック" charset="0"/>
              </a:rPr>
              <a:t>Callipers       </a:t>
            </a:r>
            <a:r>
              <a:rPr lang="en-GB" dirty="0" err="1">
                <a:latin typeface="Times New Roman" charset="0"/>
                <a:ea typeface="ＭＳ Ｐゴシック" charset="0"/>
              </a:rPr>
              <a:t>HydroStat</a:t>
            </a:r>
            <a:r>
              <a:rPr lang="en-GB" dirty="0">
                <a:latin typeface="Times New Roman" charset="0"/>
                <a:ea typeface="ＭＳ Ｐゴシック" charset="0"/>
              </a:rPr>
              <a:t>.     </a:t>
            </a:r>
            <a:r>
              <a:rPr lang="en-GB" dirty="0" smtClean="0">
                <a:latin typeface="Times New Roman" charset="0"/>
                <a:ea typeface="ＭＳ Ｐゴシック" charset="0"/>
              </a:rPr>
              <a:t>	 	Difference               </a:t>
            </a:r>
            <a:r>
              <a:rPr lang="en-GB" dirty="0">
                <a:latin typeface="Times New Roman" charset="0"/>
                <a:ea typeface="ＭＳ Ｐゴシック" charset="0"/>
              </a:rPr>
              <a:t>Mean   </a:t>
            </a:r>
          </a:p>
          <a:p>
            <a:pPr algn="l">
              <a:defRPr/>
            </a:pPr>
            <a:r>
              <a:rPr lang="en-GB" dirty="0">
                <a:latin typeface="Times New Roman" charset="0"/>
                <a:ea typeface="ＭＳ Ｐゴシック" charset="0"/>
              </a:rPr>
              <a:t>  10.00		17.00		7.00		13.50</a:t>
            </a:r>
          </a:p>
          <a:p>
            <a:pPr algn="l">
              <a:defRPr/>
            </a:pPr>
            <a:r>
              <a:rPr lang="en-GB" dirty="0">
                <a:latin typeface="Times New Roman" charset="0"/>
                <a:ea typeface="ＭＳ Ｐゴシック" charset="0"/>
              </a:rPr>
              <a:t>  12.00		22.00		10.00		17.00</a:t>
            </a:r>
          </a:p>
          <a:p>
            <a:pPr algn="l">
              <a:defRPr/>
            </a:pPr>
            <a:r>
              <a:rPr lang="en-GB" dirty="0">
                <a:latin typeface="Times New Roman" charset="0"/>
                <a:ea typeface="ＭＳ Ｐゴシック" charset="0"/>
              </a:rPr>
              <a:t>  8.00		14.00		6.00		11.00</a:t>
            </a:r>
          </a:p>
          <a:p>
            <a:pPr algn="l">
              <a:defRPr/>
            </a:pPr>
            <a:r>
              <a:rPr lang="en-GB" dirty="0">
                <a:latin typeface="Times New Roman" charset="0"/>
                <a:ea typeface="ＭＳ Ｐゴシック" charset="0"/>
              </a:rPr>
              <a:t>  11.00		12.00		1.00		11.50</a:t>
            </a:r>
          </a:p>
          <a:p>
            <a:pPr algn="l">
              <a:defRPr/>
            </a:pPr>
            <a:r>
              <a:rPr lang="en-GB" dirty="0">
                <a:latin typeface="Times New Roman" charset="0"/>
                <a:ea typeface="ＭＳ Ｐゴシック" charset="0"/>
              </a:rPr>
              <a:t>  14.00		11.00		-3.00		12.50</a:t>
            </a:r>
          </a:p>
          <a:p>
            <a:pPr algn="l">
              <a:defRPr/>
            </a:pPr>
            <a:r>
              <a:rPr lang="en-GB" dirty="0">
                <a:latin typeface="Times New Roman" charset="0"/>
                <a:ea typeface="ＭＳ Ｐゴシック" charset="0"/>
              </a:rPr>
              <a:t>  18.00		15.00		-3.00		16.50</a:t>
            </a:r>
          </a:p>
          <a:p>
            <a:pPr algn="l">
              <a:defRPr/>
            </a:pPr>
            <a:r>
              <a:rPr lang="en-GB" dirty="0">
                <a:latin typeface="Times New Roman" charset="0"/>
                <a:ea typeface="ＭＳ Ｐゴシック" charset="0"/>
              </a:rPr>
              <a:t>  10.00		21.00		11.00		15.50</a:t>
            </a:r>
          </a:p>
          <a:p>
            <a:pPr algn="l">
              <a:defRPr/>
            </a:pPr>
            <a:r>
              <a:rPr lang="en-GB" dirty="0">
                <a:latin typeface="Times New Roman" charset="0"/>
                <a:ea typeface="ＭＳ Ｐゴシック" charset="0"/>
              </a:rPr>
              <a:t>  9.00		17.00		8.00		13.00</a:t>
            </a: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2820195" y="2592365"/>
            <a:ext cx="6551612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34182" name="Rectangle 6"/>
          <p:cNvSpPr>
            <a:spLocks noChangeArrowheads="1"/>
          </p:cNvSpPr>
          <p:nvPr/>
        </p:nvSpPr>
        <p:spPr bwMode="auto">
          <a:xfrm>
            <a:off x="6327822" y="2160564"/>
            <a:ext cx="1368425" cy="431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34183" name="Rectangle 7"/>
          <p:cNvSpPr>
            <a:spLocks noChangeArrowheads="1"/>
          </p:cNvSpPr>
          <p:nvPr/>
        </p:nvSpPr>
        <p:spPr bwMode="auto">
          <a:xfrm>
            <a:off x="7951793" y="2160564"/>
            <a:ext cx="1368425" cy="431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2415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34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82" grpId="0" animBg="1"/>
      <p:bldP spid="43418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8229600" cy="11430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GB">
                <a:ea typeface="ＭＳ Ｐゴシック" charset="0"/>
                <a:cs typeface="+mj-cs"/>
              </a:rPr>
              <a:t>Assessment of Error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992313" y="981075"/>
            <a:ext cx="3167062" cy="1252538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GB" sz="3600" dirty="0">
                <a:ea typeface="ＭＳ Ｐゴシック" charset="0"/>
              </a:rPr>
              <a:t>Systematic </a:t>
            </a:r>
            <a:r>
              <a:rPr lang="en-GB" sz="3600" b="1" dirty="0">
                <a:solidFill>
                  <a:srgbClr val="FF3300"/>
                </a:solidFill>
                <a:ea typeface="ＭＳ Ｐゴシック" charset="0"/>
              </a:rPr>
              <a:t>&amp;</a:t>
            </a:r>
            <a:r>
              <a:rPr lang="en-GB" sz="3600" dirty="0">
                <a:ea typeface="ＭＳ Ｐゴシック" charset="0"/>
              </a:rPr>
              <a:t> Random Error</a:t>
            </a:r>
          </a:p>
        </p:txBody>
      </p:sp>
      <p:pic>
        <p:nvPicPr>
          <p:cNvPr id="403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8" y="908050"/>
            <a:ext cx="4824412" cy="476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03461" name="Text Box 5"/>
          <p:cNvSpPr txBox="1">
            <a:spLocks noChangeArrowheads="1"/>
          </p:cNvSpPr>
          <p:nvPr/>
        </p:nvSpPr>
        <p:spPr bwMode="auto">
          <a:xfrm>
            <a:off x="1631951" y="2244725"/>
            <a:ext cx="4608513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="1" u="sng"/>
              <a:t>The “Bland-Altman” Plot             </a:t>
            </a:r>
            <a:r>
              <a:rPr lang="en-GB" altLang="en-US"/>
              <a:t>3 points of visual assessment: </a:t>
            </a:r>
          </a:p>
          <a:p>
            <a:pPr algn="l" eaLnBrk="1" hangingPunct="1">
              <a:spcBef>
                <a:spcPct val="50000"/>
              </a:spcBef>
            </a:pPr>
            <a:r>
              <a:rPr lang="en-GB" altLang="en-US"/>
              <a:t>-</a:t>
            </a:r>
            <a:r>
              <a:rPr lang="en-GB" altLang="en-US" i="1"/>
              <a:t>Systematic Error</a:t>
            </a:r>
            <a:r>
              <a:rPr lang="en-GB" altLang="en-US"/>
              <a:t>: are points evenly distributed about the zero line?</a:t>
            </a:r>
          </a:p>
          <a:p>
            <a:pPr algn="l" eaLnBrk="1" hangingPunct="1">
              <a:spcBef>
                <a:spcPct val="50000"/>
              </a:spcBef>
            </a:pPr>
            <a:r>
              <a:rPr lang="en-GB" altLang="en-US"/>
              <a:t>-</a:t>
            </a:r>
            <a:r>
              <a:rPr lang="en-GB" altLang="en-US" i="1"/>
              <a:t>Random Error</a:t>
            </a:r>
            <a:r>
              <a:rPr lang="en-GB" altLang="en-US"/>
              <a:t>: do points deviate greatly from the mean line?</a:t>
            </a:r>
          </a:p>
          <a:p>
            <a:pPr algn="l" eaLnBrk="1" hangingPunct="1">
              <a:spcBef>
                <a:spcPct val="50000"/>
              </a:spcBef>
            </a:pPr>
            <a:r>
              <a:rPr lang="en-GB" altLang="en-US"/>
              <a:t>-</a:t>
            </a:r>
            <a:r>
              <a:rPr lang="en-GB" altLang="en-US" i="1"/>
              <a:t>Nature of error</a:t>
            </a:r>
            <a:r>
              <a:rPr lang="en-GB" altLang="en-US"/>
              <a:t>: is the error consistent left-right?</a:t>
            </a:r>
            <a:endParaRPr lang="en-GB" altLang="en-US" i="1"/>
          </a:p>
        </p:txBody>
      </p:sp>
      <p:sp>
        <p:nvSpPr>
          <p:cNvPr id="403463" name="Freeform 7"/>
          <p:cNvSpPr>
            <a:spLocks/>
          </p:cNvSpPr>
          <p:nvPr/>
        </p:nvSpPr>
        <p:spPr bwMode="auto">
          <a:xfrm flipV="1">
            <a:off x="5486400" y="3816351"/>
            <a:ext cx="896938" cy="244475"/>
          </a:xfrm>
          <a:custGeom>
            <a:avLst/>
            <a:gdLst>
              <a:gd name="T0" fmla="*/ 0 w 453"/>
              <a:gd name="T1" fmla="*/ 2147483647 h 182"/>
              <a:gd name="T2" fmla="*/ 2147483647 w 453"/>
              <a:gd name="T3" fmla="*/ 2147483647 h 182"/>
              <a:gd name="T4" fmla="*/ 2147483647 w 453"/>
              <a:gd name="T5" fmla="*/ 2147483647 h 182"/>
              <a:gd name="T6" fmla="*/ 2147483647 w 453"/>
              <a:gd name="T7" fmla="*/ 0 h 18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53" h="182">
                <a:moveTo>
                  <a:pt x="0" y="182"/>
                </a:moveTo>
                <a:cubicBezTo>
                  <a:pt x="64" y="170"/>
                  <a:pt x="128" y="159"/>
                  <a:pt x="181" y="136"/>
                </a:cubicBezTo>
                <a:cubicBezTo>
                  <a:pt x="234" y="113"/>
                  <a:pt x="272" y="69"/>
                  <a:pt x="317" y="46"/>
                </a:cubicBezTo>
                <a:cubicBezTo>
                  <a:pt x="362" y="23"/>
                  <a:pt x="407" y="11"/>
                  <a:pt x="453" y="0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3464" name="Line 8"/>
          <p:cNvSpPr>
            <a:spLocks noChangeShapeType="1"/>
          </p:cNvSpPr>
          <p:nvPr/>
        </p:nvSpPr>
        <p:spPr bwMode="auto">
          <a:xfrm>
            <a:off x="6600826" y="4076700"/>
            <a:ext cx="3382963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8005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3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0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03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03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03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03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03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8229600" cy="11430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GB">
                <a:ea typeface="ＭＳ Ｐゴシック" charset="0"/>
                <a:cs typeface="+mj-cs"/>
              </a:rPr>
              <a:t>Examples of Bland-Altman Plots</a:t>
            </a:r>
          </a:p>
        </p:txBody>
      </p:sp>
      <p:pic>
        <p:nvPicPr>
          <p:cNvPr id="1536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9" y="908051"/>
            <a:ext cx="7272337" cy="483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22531" name="Group 16"/>
          <p:cNvGrpSpPr>
            <a:grpSpLocks/>
          </p:cNvGrpSpPr>
          <p:nvPr/>
        </p:nvGrpSpPr>
        <p:grpSpPr bwMode="auto">
          <a:xfrm>
            <a:off x="3708400" y="4270375"/>
            <a:ext cx="6948488" cy="376238"/>
            <a:chOff x="1383" y="1752"/>
            <a:chExt cx="4377" cy="237"/>
          </a:xfrm>
        </p:grpSpPr>
        <p:sp>
          <p:nvSpPr>
            <p:cNvPr id="15384" name="Line 10"/>
            <p:cNvSpPr>
              <a:spLocks noChangeShapeType="1"/>
            </p:cNvSpPr>
            <p:nvPr/>
          </p:nvSpPr>
          <p:spPr bwMode="auto">
            <a:xfrm>
              <a:off x="1383" y="1752"/>
              <a:ext cx="31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5385" name="Line 11"/>
            <p:cNvSpPr>
              <a:spLocks noChangeShapeType="1"/>
            </p:cNvSpPr>
            <p:nvPr/>
          </p:nvSpPr>
          <p:spPr bwMode="auto">
            <a:xfrm>
              <a:off x="4513" y="1752"/>
              <a:ext cx="136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5386" name="Text Box 12"/>
            <p:cNvSpPr txBox="1">
              <a:spLocks noChangeArrowheads="1"/>
            </p:cNvSpPr>
            <p:nvPr/>
          </p:nvSpPr>
          <p:spPr bwMode="auto">
            <a:xfrm>
              <a:off x="4535" y="1797"/>
              <a:ext cx="122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GB" sz="1400">
                  <a:latin typeface="Arial Black" charset="0"/>
                </a:rPr>
                <a:t>Mean difference</a:t>
              </a:r>
            </a:p>
          </p:txBody>
        </p:sp>
      </p:grpSp>
      <p:sp>
        <p:nvSpPr>
          <p:cNvPr id="15365" name="Line 13"/>
          <p:cNvSpPr>
            <a:spLocks noChangeShapeType="1"/>
          </p:cNvSpPr>
          <p:nvPr/>
        </p:nvSpPr>
        <p:spPr bwMode="auto">
          <a:xfrm>
            <a:off x="3648075" y="4221163"/>
            <a:ext cx="511175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5366" name="Text Box 14"/>
          <p:cNvSpPr txBox="1">
            <a:spLocks noChangeArrowheads="1"/>
          </p:cNvSpPr>
          <p:nvPr/>
        </p:nvSpPr>
        <p:spPr bwMode="auto">
          <a:xfrm>
            <a:off x="8599489" y="4076700"/>
            <a:ext cx="8651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1400">
                <a:latin typeface="Arial Black" charset="0"/>
              </a:rPr>
              <a:t>Zero</a:t>
            </a:r>
          </a:p>
        </p:txBody>
      </p:sp>
      <p:sp>
        <p:nvSpPr>
          <p:cNvPr id="15367" name="Oval 15"/>
          <p:cNvSpPr>
            <a:spLocks noChangeArrowheads="1"/>
          </p:cNvSpPr>
          <p:nvPr/>
        </p:nvSpPr>
        <p:spPr bwMode="auto">
          <a:xfrm>
            <a:off x="3792539" y="4221163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5368" name="Oval 17"/>
          <p:cNvSpPr>
            <a:spLocks noChangeArrowheads="1"/>
          </p:cNvSpPr>
          <p:nvPr/>
        </p:nvSpPr>
        <p:spPr bwMode="auto">
          <a:xfrm>
            <a:off x="5232401" y="4149726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5369" name="Oval 18"/>
          <p:cNvSpPr>
            <a:spLocks noChangeArrowheads="1"/>
          </p:cNvSpPr>
          <p:nvPr/>
        </p:nvSpPr>
        <p:spPr bwMode="auto">
          <a:xfrm>
            <a:off x="4151314" y="4221163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5370" name="Oval 19"/>
          <p:cNvSpPr>
            <a:spLocks noChangeArrowheads="1"/>
          </p:cNvSpPr>
          <p:nvPr/>
        </p:nvSpPr>
        <p:spPr bwMode="auto">
          <a:xfrm>
            <a:off x="4367214" y="4076701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5371" name="Oval 20"/>
          <p:cNvSpPr>
            <a:spLocks noChangeArrowheads="1"/>
          </p:cNvSpPr>
          <p:nvPr/>
        </p:nvSpPr>
        <p:spPr bwMode="auto">
          <a:xfrm>
            <a:off x="4727576" y="4221163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5372" name="Oval 21"/>
          <p:cNvSpPr>
            <a:spLocks noChangeArrowheads="1"/>
          </p:cNvSpPr>
          <p:nvPr/>
        </p:nvSpPr>
        <p:spPr bwMode="auto">
          <a:xfrm>
            <a:off x="5735639" y="4221163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5373" name="Oval 22"/>
          <p:cNvSpPr>
            <a:spLocks noChangeArrowheads="1"/>
          </p:cNvSpPr>
          <p:nvPr/>
        </p:nvSpPr>
        <p:spPr bwMode="auto">
          <a:xfrm>
            <a:off x="6167439" y="4149726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5374" name="Oval 23"/>
          <p:cNvSpPr>
            <a:spLocks noChangeArrowheads="1"/>
          </p:cNvSpPr>
          <p:nvPr/>
        </p:nvSpPr>
        <p:spPr bwMode="auto">
          <a:xfrm>
            <a:off x="6672264" y="4149726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5375" name="Oval 24"/>
          <p:cNvSpPr>
            <a:spLocks noChangeArrowheads="1"/>
          </p:cNvSpPr>
          <p:nvPr/>
        </p:nvSpPr>
        <p:spPr bwMode="auto">
          <a:xfrm>
            <a:off x="7248526" y="4149726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5376" name="Oval 25"/>
          <p:cNvSpPr>
            <a:spLocks noChangeArrowheads="1"/>
          </p:cNvSpPr>
          <p:nvPr/>
        </p:nvSpPr>
        <p:spPr bwMode="auto">
          <a:xfrm>
            <a:off x="5519739" y="4149726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5377" name="Oval 26"/>
          <p:cNvSpPr>
            <a:spLocks noChangeArrowheads="1"/>
          </p:cNvSpPr>
          <p:nvPr/>
        </p:nvSpPr>
        <p:spPr bwMode="auto">
          <a:xfrm>
            <a:off x="6959601" y="4221163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5378" name="Oval 27"/>
          <p:cNvSpPr>
            <a:spLocks noChangeArrowheads="1"/>
          </p:cNvSpPr>
          <p:nvPr/>
        </p:nvSpPr>
        <p:spPr bwMode="auto">
          <a:xfrm>
            <a:off x="8183564" y="4149726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5379" name="Oval 28"/>
          <p:cNvSpPr>
            <a:spLocks noChangeArrowheads="1"/>
          </p:cNvSpPr>
          <p:nvPr/>
        </p:nvSpPr>
        <p:spPr bwMode="auto">
          <a:xfrm>
            <a:off x="4872039" y="4148138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5380" name="Oval 29"/>
          <p:cNvSpPr>
            <a:spLocks noChangeArrowheads="1"/>
          </p:cNvSpPr>
          <p:nvPr/>
        </p:nvSpPr>
        <p:spPr bwMode="auto">
          <a:xfrm>
            <a:off x="7608889" y="4221163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5381" name="Oval 30"/>
          <p:cNvSpPr>
            <a:spLocks noChangeArrowheads="1"/>
          </p:cNvSpPr>
          <p:nvPr/>
        </p:nvSpPr>
        <p:spPr bwMode="auto">
          <a:xfrm>
            <a:off x="5951539" y="4076701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5382" name="Oval 31"/>
          <p:cNvSpPr>
            <a:spLocks noChangeArrowheads="1"/>
          </p:cNvSpPr>
          <p:nvPr/>
        </p:nvSpPr>
        <p:spPr bwMode="auto">
          <a:xfrm>
            <a:off x="6456364" y="4292601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05536" name="Text Box 32"/>
          <p:cNvSpPr txBox="1">
            <a:spLocks noChangeArrowheads="1"/>
          </p:cNvSpPr>
          <p:nvPr/>
        </p:nvSpPr>
        <p:spPr bwMode="auto">
          <a:xfrm>
            <a:off x="4367213" y="2420939"/>
            <a:ext cx="374491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i="1">
                <a:solidFill>
                  <a:srgbClr val="FF3300"/>
                </a:solidFill>
              </a:rPr>
              <a:t>Very Little Systematic Error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GB" i="1">
                <a:solidFill>
                  <a:srgbClr val="FF3300"/>
                </a:solidFill>
              </a:rPr>
              <a:t>Very Little Random Error</a:t>
            </a:r>
          </a:p>
        </p:txBody>
      </p:sp>
    </p:spTree>
    <p:extLst>
      <p:ext uri="{BB962C8B-B14F-4D97-AF65-F5344CB8AC3E}">
        <p14:creationId xmlns:p14="http://schemas.microsoft.com/office/powerpoint/2010/main" val="13023171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5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3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8229600" cy="11430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GB">
                <a:ea typeface="ＭＳ Ｐゴシック" charset="0"/>
                <a:cs typeface="+mj-cs"/>
              </a:rPr>
              <a:t>Examples of Bland-Altman Plots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9" y="908051"/>
            <a:ext cx="7272337" cy="483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24579" name="Group 4"/>
          <p:cNvGrpSpPr>
            <a:grpSpLocks/>
          </p:cNvGrpSpPr>
          <p:nvPr/>
        </p:nvGrpSpPr>
        <p:grpSpPr bwMode="auto">
          <a:xfrm>
            <a:off x="3719514" y="3573464"/>
            <a:ext cx="6948487" cy="376237"/>
            <a:chOff x="1383" y="1752"/>
            <a:chExt cx="4377" cy="237"/>
          </a:xfrm>
        </p:grpSpPr>
        <p:sp>
          <p:nvSpPr>
            <p:cNvPr id="16410" name="Line 5"/>
            <p:cNvSpPr>
              <a:spLocks noChangeShapeType="1"/>
            </p:cNvSpPr>
            <p:nvPr/>
          </p:nvSpPr>
          <p:spPr bwMode="auto">
            <a:xfrm>
              <a:off x="1383" y="1752"/>
              <a:ext cx="31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6411" name="Line 6"/>
            <p:cNvSpPr>
              <a:spLocks noChangeShapeType="1"/>
            </p:cNvSpPr>
            <p:nvPr/>
          </p:nvSpPr>
          <p:spPr bwMode="auto">
            <a:xfrm>
              <a:off x="4513" y="1752"/>
              <a:ext cx="136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6412" name="Text Box 7"/>
            <p:cNvSpPr txBox="1">
              <a:spLocks noChangeArrowheads="1"/>
            </p:cNvSpPr>
            <p:nvPr/>
          </p:nvSpPr>
          <p:spPr bwMode="auto">
            <a:xfrm>
              <a:off x="4535" y="1797"/>
              <a:ext cx="122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GB" sz="1400">
                  <a:latin typeface="Arial Black" charset="0"/>
                </a:rPr>
                <a:t>Mean difference</a:t>
              </a:r>
            </a:p>
          </p:txBody>
        </p:sp>
      </p:grpSp>
      <p:sp>
        <p:nvSpPr>
          <p:cNvPr id="16389" name="Line 8"/>
          <p:cNvSpPr>
            <a:spLocks noChangeShapeType="1"/>
          </p:cNvSpPr>
          <p:nvPr/>
        </p:nvSpPr>
        <p:spPr bwMode="auto">
          <a:xfrm>
            <a:off x="3648075" y="4221163"/>
            <a:ext cx="511175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6390" name="Text Box 9"/>
          <p:cNvSpPr txBox="1">
            <a:spLocks noChangeArrowheads="1"/>
          </p:cNvSpPr>
          <p:nvPr/>
        </p:nvSpPr>
        <p:spPr bwMode="auto">
          <a:xfrm>
            <a:off x="8599489" y="4076700"/>
            <a:ext cx="8651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1400">
                <a:latin typeface="Arial Black" charset="0"/>
              </a:rPr>
              <a:t>Zero</a:t>
            </a:r>
          </a:p>
        </p:txBody>
      </p:sp>
      <p:sp>
        <p:nvSpPr>
          <p:cNvPr id="16391" name="Oval 10"/>
          <p:cNvSpPr>
            <a:spLocks noChangeArrowheads="1"/>
          </p:cNvSpPr>
          <p:nvPr/>
        </p:nvSpPr>
        <p:spPr bwMode="auto">
          <a:xfrm>
            <a:off x="3792539" y="3573463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6392" name="Oval 11"/>
          <p:cNvSpPr>
            <a:spLocks noChangeArrowheads="1"/>
          </p:cNvSpPr>
          <p:nvPr/>
        </p:nvSpPr>
        <p:spPr bwMode="auto">
          <a:xfrm>
            <a:off x="5232401" y="3502026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6393" name="Oval 12"/>
          <p:cNvSpPr>
            <a:spLocks noChangeArrowheads="1"/>
          </p:cNvSpPr>
          <p:nvPr/>
        </p:nvSpPr>
        <p:spPr bwMode="auto">
          <a:xfrm>
            <a:off x="4151314" y="3573463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6394" name="Oval 13"/>
          <p:cNvSpPr>
            <a:spLocks noChangeArrowheads="1"/>
          </p:cNvSpPr>
          <p:nvPr/>
        </p:nvSpPr>
        <p:spPr bwMode="auto">
          <a:xfrm>
            <a:off x="4367214" y="3429001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6395" name="Oval 14"/>
          <p:cNvSpPr>
            <a:spLocks noChangeArrowheads="1"/>
          </p:cNvSpPr>
          <p:nvPr/>
        </p:nvSpPr>
        <p:spPr bwMode="auto">
          <a:xfrm>
            <a:off x="4727576" y="3573463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6396" name="Oval 15"/>
          <p:cNvSpPr>
            <a:spLocks noChangeArrowheads="1"/>
          </p:cNvSpPr>
          <p:nvPr/>
        </p:nvSpPr>
        <p:spPr bwMode="auto">
          <a:xfrm>
            <a:off x="5735639" y="3573463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6397" name="Oval 16"/>
          <p:cNvSpPr>
            <a:spLocks noChangeArrowheads="1"/>
          </p:cNvSpPr>
          <p:nvPr/>
        </p:nvSpPr>
        <p:spPr bwMode="auto">
          <a:xfrm>
            <a:off x="6167439" y="3502026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6398" name="Oval 17"/>
          <p:cNvSpPr>
            <a:spLocks noChangeArrowheads="1"/>
          </p:cNvSpPr>
          <p:nvPr/>
        </p:nvSpPr>
        <p:spPr bwMode="auto">
          <a:xfrm>
            <a:off x="6672264" y="3502026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6399" name="Oval 18"/>
          <p:cNvSpPr>
            <a:spLocks noChangeArrowheads="1"/>
          </p:cNvSpPr>
          <p:nvPr/>
        </p:nvSpPr>
        <p:spPr bwMode="auto">
          <a:xfrm>
            <a:off x="7248526" y="3502026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6400" name="Oval 19"/>
          <p:cNvSpPr>
            <a:spLocks noChangeArrowheads="1"/>
          </p:cNvSpPr>
          <p:nvPr/>
        </p:nvSpPr>
        <p:spPr bwMode="auto">
          <a:xfrm>
            <a:off x="5519739" y="3502026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6401" name="Oval 20"/>
          <p:cNvSpPr>
            <a:spLocks noChangeArrowheads="1"/>
          </p:cNvSpPr>
          <p:nvPr/>
        </p:nvSpPr>
        <p:spPr bwMode="auto">
          <a:xfrm>
            <a:off x="6959601" y="3573463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6402" name="Oval 21"/>
          <p:cNvSpPr>
            <a:spLocks noChangeArrowheads="1"/>
          </p:cNvSpPr>
          <p:nvPr/>
        </p:nvSpPr>
        <p:spPr bwMode="auto">
          <a:xfrm>
            <a:off x="8183564" y="3502026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6403" name="Oval 22"/>
          <p:cNvSpPr>
            <a:spLocks noChangeArrowheads="1"/>
          </p:cNvSpPr>
          <p:nvPr/>
        </p:nvSpPr>
        <p:spPr bwMode="auto">
          <a:xfrm>
            <a:off x="4872039" y="3500438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6404" name="Oval 23"/>
          <p:cNvSpPr>
            <a:spLocks noChangeArrowheads="1"/>
          </p:cNvSpPr>
          <p:nvPr/>
        </p:nvSpPr>
        <p:spPr bwMode="auto">
          <a:xfrm>
            <a:off x="7608889" y="3573463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6405" name="Oval 24"/>
          <p:cNvSpPr>
            <a:spLocks noChangeArrowheads="1"/>
          </p:cNvSpPr>
          <p:nvPr/>
        </p:nvSpPr>
        <p:spPr bwMode="auto">
          <a:xfrm>
            <a:off x="5951539" y="3429001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6406" name="Oval 25"/>
          <p:cNvSpPr>
            <a:spLocks noChangeArrowheads="1"/>
          </p:cNvSpPr>
          <p:nvPr/>
        </p:nvSpPr>
        <p:spPr bwMode="auto">
          <a:xfrm>
            <a:off x="6456364" y="3644901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07578" name="Text Box 26"/>
          <p:cNvSpPr txBox="1">
            <a:spLocks noChangeArrowheads="1"/>
          </p:cNvSpPr>
          <p:nvPr/>
        </p:nvSpPr>
        <p:spPr bwMode="auto">
          <a:xfrm>
            <a:off x="4367213" y="1989139"/>
            <a:ext cx="374491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i="1">
                <a:solidFill>
                  <a:srgbClr val="FF3300"/>
                </a:solidFill>
              </a:rPr>
              <a:t>Some Systematic Error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GB" i="1">
                <a:solidFill>
                  <a:srgbClr val="FF3300"/>
                </a:solidFill>
              </a:rPr>
              <a:t>Very Little Random Error</a:t>
            </a:r>
          </a:p>
        </p:txBody>
      </p:sp>
      <p:sp>
        <p:nvSpPr>
          <p:cNvPr id="407579" name="Freeform 27"/>
          <p:cNvSpPr>
            <a:spLocks/>
          </p:cNvSpPr>
          <p:nvPr/>
        </p:nvSpPr>
        <p:spPr bwMode="auto">
          <a:xfrm>
            <a:off x="7680325" y="2276475"/>
            <a:ext cx="839788" cy="1657350"/>
          </a:xfrm>
          <a:custGeom>
            <a:avLst/>
            <a:gdLst>
              <a:gd name="T0" fmla="*/ 0 w 529"/>
              <a:gd name="T1" fmla="*/ 0 h 1044"/>
              <a:gd name="T2" fmla="*/ 2147483647 w 529"/>
              <a:gd name="T3" fmla="*/ 2147483647 h 1044"/>
              <a:gd name="T4" fmla="*/ 2147483647 w 529"/>
              <a:gd name="T5" fmla="*/ 2147483647 h 1044"/>
              <a:gd name="T6" fmla="*/ 2147483647 w 529"/>
              <a:gd name="T7" fmla="*/ 2147483647 h 1044"/>
              <a:gd name="T8" fmla="*/ 2147483647 w 529"/>
              <a:gd name="T9" fmla="*/ 2147483647 h 10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9" h="1044">
                <a:moveTo>
                  <a:pt x="0" y="0"/>
                </a:moveTo>
                <a:cubicBezTo>
                  <a:pt x="75" y="26"/>
                  <a:pt x="151" y="53"/>
                  <a:pt x="227" y="136"/>
                </a:cubicBezTo>
                <a:cubicBezTo>
                  <a:pt x="303" y="219"/>
                  <a:pt x="409" y="378"/>
                  <a:pt x="454" y="499"/>
                </a:cubicBezTo>
                <a:cubicBezTo>
                  <a:pt x="499" y="620"/>
                  <a:pt x="529" y="771"/>
                  <a:pt x="499" y="862"/>
                </a:cubicBezTo>
                <a:cubicBezTo>
                  <a:pt x="469" y="953"/>
                  <a:pt x="370" y="998"/>
                  <a:pt x="272" y="1044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7580" name="Line 28"/>
          <p:cNvSpPr>
            <a:spLocks noChangeShapeType="1"/>
          </p:cNvSpPr>
          <p:nvPr/>
        </p:nvSpPr>
        <p:spPr bwMode="auto">
          <a:xfrm>
            <a:off x="8112125" y="3573463"/>
            <a:ext cx="0" cy="6477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2039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7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40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1000"/>
                                        <p:tgtEl>
                                          <p:spTgt spid="407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7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8229600" cy="11430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GB">
                <a:ea typeface="ＭＳ Ｐゴシック" charset="0"/>
                <a:cs typeface="+mj-cs"/>
              </a:rPr>
              <a:t>Examples of Bland-Altman Plots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9" y="908051"/>
            <a:ext cx="7272337" cy="483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26627" name="Group 4"/>
          <p:cNvGrpSpPr>
            <a:grpSpLocks/>
          </p:cNvGrpSpPr>
          <p:nvPr/>
        </p:nvGrpSpPr>
        <p:grpSpPr bwMode="auto">
          <a:xfrm>
            <a:off x="3708400" y="4270375"/>
            <a:ext cx="6948488" cy="376238"/>
            <a:chOff x="1383" y="1752"/>
            <a:chExt cx="4377" cy="237"/>
          </a:xfrm>
        </p:grpSpPr>
        <p:sp>
          <p:nvSpPr>
            <p:cNvPr id="17434" name="Line 5"/>
            <p:cNvSpPr>
              <a:spLocks noChangeShapeType="1"/>
            </p:cNvSpPr>
            <p:nvPr/>
          </p:nvSpPr>
          <p:spPr bwMode="auto">
            <a:xfrm>
              <a:off x="1383" y="1752"/>
              <a:ext cx="31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7435" name="Line 6"/>
            <p:cNvSpPr>
              <a:spLocks noChangeShapeType="1"/>
            </p:cNvSpPr>
            <p:nvPr/>
          </p:nvSpPr>
          <p:spPr bwMode="auto">
            <a:xfrm>
              <a:off x="4513" y="1752"/>
              <a:ext cx="136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7436" name="Text Box 7"/>
            <p:cNvSpPr txBox="1">
              <a:spLocks noChangeArrowheads="1"/>
            </p:cNvSpPr>
            <p:nvPr/>
          </p:nvSpPr>
          <p:spPr bwMode="auto">
            <a:xfrm>
              <a:off x="4535" y="1797"/>
              <a:ext cx="122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GB" sz="1400">
                  <a:latin typeface="Arial Black" charset="0"/>
                </a:rPr>
                <a:t>Mean difference</a:t>
              </a:r>
            </a:p>
          </p:txBody>
        </p:sp>
      </p:grpSp>
      <p:sp>
        <p:nvSpPr>
          <p:cNvPr id="17413" name="Line 8"/>
          <p:cNvSpPr>
            <a:spLocks noChangeShapeType="1"/>
          </p:cNvSpPr>
          <p:nvPr/>
        </p:nvSpPr>
        <p:spPr bwMode="auto">
          <a:xfrm>
            <a:off x="3648075" y="4221163"/>
            <a:ext cx="511175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7414" name="Text Box 9"/>
          <p:cNvSpPr txBox="1">
            <a:spLocks noChangeArrowheads="1"/>
          </p:cNvSpPr>
          <p:nvPr/>
        </p:nvSpPr>
        <p:spPr bwMode="auto">
          <a:xfrm>
            <a:off x="8599489" y="4076700"/>
            <a:ext cx="8651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1400">
                <a:latin typeface="Arial Black" charset="0"/>
              </a:rPr>
              <a:t>Zero</a:t>
            </a:r>
          </a:p>
        </p:txBody>
      </p:sp>
      <p:sp>
        <p:nvSpPr>
          <p:cNvPr id="17415" name="Oval 10"/>
          <p:cNvSpPr>
            <a:spLocks noChangeArrowheads="1"/>
          </p:cNvSpPr>
          <p:nvPr/>
        </p:nvSpPr>
        <p:spPr bwMode="auto">
          <a:xfrm>
            <a:off x="3792539" y="5084763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7416" name="Oval 11"/>
          <p:cNvSpPr>
            <a:spLocks noChangeArrowheads="1"/>
          </p:cNvSpPr>
          <p:nvPr/>
        </p:nvSpPr>
        <p:spPr bwMode="auto">
          <a:xfrm>
            <a:off x="5159376" y="3573463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7417" name="Oval 12"/>
          <p:cNvSpPr>
            <a:spLocks noChangeArrowheads="1"/>
          </p:cNvSpPr>
          <p:nvPr/>
        </p:nvSpPr>
        <p:spPr bwMode="auto">
          <a:xfrm>
            <a:off x="3935414" y="3716338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7418" name="Oval 13"/>
          <p:cNvSpPr>
            <a:spLocks noChangeArrowheads="1"/>
          </p:cNvSpPr>
          <p:nvPr/>
        </p:nvSpPr>
        <p:spPr bwMode="auto">
          <a:xfrm>
            <a:off x="4367214" y="4724401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7419" name="Oval 14"/>
          <p:cNvSpPr>
            <a:spLocks noChangeArrowheads="1"/>
          </p:cNvSpPr>
          <p:nvPr/>
        </p:nvSpPr>
        <p:spPr bwMode="auto">
          <a:xfrm>
            <a:off x="4800601" y="3213101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7420" name="Oval 15"/>
          <p:cNvSpPr>
            <a:spLocks noChangeArrowheads="1"/>
          </p:cNvSpPr>
          <p:nvPr/>
        </p:nvSpPr>
        <p:spPr bwMode="auto">
          <a:xfrm>
            <a:off x="5664201" y="3716338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7421" name="Oval 16"/>
          <p:cNvSpPr>
            <a:spLocks noChangeArrowheads="1"/>
          </p:cNvSpPr>
          <p:nvPr/>
        </p:nvSpPr>
        <p:spPr bwMode="auto">
          <a:xfrm>
            <a:off x="6167439" y="3284538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7422" name="Oval 17"/>
          <p:cNvSpPr>
            <a:spLocks noChangeArrowheads="1"/>
          </p:cNvSpPr>
          <p:nvPr/>
        </p:nvSpPr>
        <p:spPr bwMode="auto">
          <a:xfrm>
            <a:off x="6672264" y="3789363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7423" name="Oval 18"/>
          <p:cNvSpPr>
            <a:spLocks noChangeArrowheads="1"/>
          </p:cNvSpPr>
          <p:nvPr/>
        </p:nvSpPr>
        <p:spPr bwMode="auto">
          <a:xfrm>
            <a:off x="7248526" y="2781301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7424" name="Oval 19"/>
          <p:cNvSpPr>
            <a:spLocks noChangeArrowheads="1"/>
          </p:cNvSpPr>
          <p:nvPr/>
        </p:nvSpPr>
        <p:spPr bwMode="auto">
          <a:xfrm>
            <a:off x="5519739" y="4581526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7425" name="Oval 20"/>
          <p:cNvSpPr>
            <a:spLocks noChangeArrowheads="1"/>
          </p:cNvSpPr>
          <p:nvPr/>
        </p:nvSpPr>
        <p:spPr bwMode="auto">
          <a:xfrm>
            <a:off x="6959601" y="4652963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7426" name="Oval 21"/>
          <p:cNvSpPr>
            <a:spLocks noChangeArrowheads="1"/>
          </p:cNvSpPr>
          <p:nvPr/>
        </p:nvSpPr>
        <p:spPr bwMode="auto">
          <a:xfrm>
            <a:off x="8183564" y="3141663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7427" name="Oval 22"/>
          <p:cNvSpPr>
            <a:spLocks noChangeArrowheads="1"/>
          </p:cNvSpPr>
          <p:nvPr/>
        </p:nvSpPr>
        <p:spPr bwMode="auto">
          <a:xfrm>
            <a:off x="4872039" y="4868863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7428" name="Oval 23"/>
          <p:cNvSpPr>
            <a:spLocks noChangeArrowheads="1"/>
          </p:cNvSpPr>
          <p:nvPr/>
        </p:nvSpPr>
        <p:spPr bwMode="auto">
          <a:xfrm>
            <a:off x="7608889" y="4797426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7429" name="Oval 24"/>
          <p:cNvSpPr>
            <a:spLocks noChangeArrowheads="1"/>
          </p:cNvSpPr>
          <p:nvPr/>
        </p:nvSpPr>
        <p:spPr bwMode="auto">
          <a:xfrm>
            <a:off x="5951539" y="4797426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7430" name="Oval 25"/>
          <p:cNvSpPr>
            <a:spLocks noChangeArrowheads="1"/>
          </p:cNvSpPr>
          <p:nvPr/>
        </p:nvSpPr>
        <p:spPr bwMode="auto">
          <a:xfrm>
            <a:off x="6456364" y="5013326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09626" name="Text Box 26"/>
          <p:cNvSpPr txBox="1">
            <a:spLocks noChangeArrowheads="1"/>
          </p:cNvSpPr>
          <p:nvPr/>
        </p:nvSpPr>
        <p:spPr bwMode="auto">
          <a:xfrm>
            <a:off x="4367213" y="1773239"/>
            <a:ext cx="374491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i="1">
                <a:solidFill>
                  <a:srgbClr val="FF3300"/>
                </a:solidFill>
              </a:rPr>
              <a:t>Very Little Systematic Error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GB" i="1">
                <a:solidFill>
                  <a:srgbClr val="FF3300"/>
                </a:solidFill>
              </a:rPr>
              <a:t>Some Random Error</a:t>
            </a:r>
          </a:p>
        </p:txBody>
      </p:sp>
      <p:sp>
        <p:nvSpPr>
          <p:cNvPr id="409627" name="Freeform 27"/>
          <p:cNvSpPr>
            <a:spLocks/>
          </p:cNvSpPr>
          <p:nvPr/>
        </p:nvSpPr>
        <p:spPr bwMode="auto">
          <a:xfrm>
            <a:off x="7269163" y="2598739"/>
            <a:ext cx="723900" cy="1468437"/>
          </a:xfrm>
          <a:custGeom>
            <a:avLst/>
            <a:gdLst>
              <a:gd name="T0" fmla="*/ 2147483647 w 456"/>
              <a:gd name="T1" fmla="*/ 0 h 925"/>
              <a:gd name="T2" fmla="*/ 2147483647 w 456"/>
              <a:gd name="T3" fmla="*/ 2147483647 h 925"/>
              <a:gd name="T4" fmla="*/ 2147483647 w 456"/>
              <a:gd name="T5" fmla="*/ 2147483647 h 925"/>
              <a:gd name="T6" fmla="*/ 2147483647 w 456"/>
              <a:gd name="T7" fmla="*/ 2147483647 h 925"/>
              <a:gd name="T8" fmla="*/ 0 w 456"/>
              <a:gd name="T9" fmla="*/ 2147483647 h 9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6" h="925">
                <a:moveTo>
                  <a:pt x="144" y="0"/>
                </a:moveTo>
                <a:cubicBezTo>
                  <a:pt x="219" y="26"/>
                  <a:pt x="319" y="72"/>
                  <a:pt x="371" y="136"/>
                </a:cubicBezTo>
                <a:cubicBezTo>
                  <a:pt x="423" y="200"/>
                  <a:pt x="456" y="283"/>
                  <a:pt x="454" y="382"/>
                </a:cubicBezTo>
                <a:cubicBezTo>
                  <a:pt x="452" y="481"/>
                  <a:pt x="435" y="637"/>
                  <a:pt x="359" y="728"/>
                </a:cubicBezTo>
                <a:cubicBezTo>
                  <a:pt x="283" y="819"/>
                  <a:pt x="75" y="884"/>
                  <a:pt x="0" y="925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28" name="Line 28"/>
          <p:cNvSpPr>
            <a:spLocks noChangeShapeType="1"/>
          </p:cNvSpPr>
          <p:nvPr/>
        </p:nvSpPr>
        <p:spPr bwMode="auto">
          <a:xfrm>
            <a:off x="7248525" y="2852738"/>
            <a:ext cx="0" cy="23034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5954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409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1000"/>
                                        <p:tgtEl>
                                          <p:spTgt spid="40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8229600" cy="11430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GB">
                <a:ea typeface="ＭＳ Ｐゴシック" charset="0"/>
                <a:cs typeface="+mj-cs"/>
              </a:rPr>
              <a:t>Examples of Bland-Altman Plots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9" y="908051"/>
            <a:ext cx="7272337" cy="483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28675" name="Group 4"/>
          <p:cNvGrpSpPr>
            <a:grpSpLocks/>
          </p:cNvGrpSpPr>
          <p:nvPr/>
        </p:nvGrpSpPr>
        <p:grpSpPr bwMode="auto">
          <a:xfrm>
            <a:off x="3719514" y="2852739"/>
            <a:ext cx="6948487" cy="376237"/>
            <a:chOff x="1383" y="1752"/>
            <a:chExt cx="4377" cy="237"/>
          </a:xfrm>
        </p:grpSpPr>
        <p:sp>
          <p:nvSpPr>
            <p:cNvPr id="18456" name="Line 5"/>
            <p:cNvSpPr>
              <a:spLocks noChangeShapeType="1"/>
            </p:cNvSpPr>
            <p:nvPr/>
          </p:nvSpPr>
          <p:spPr bwMode="auto">
            <a:xfrm>
              <a:off x="1383" y="1752"/>
              <a:ext cx="31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457" name="Line 6"/>
            <p:cNvSpPr>
              <a:spLocks noChangeShapeType="1"/>
            </p:cNvSpPr>
            <p:nvPr/>
          </p:nvSpPr>
          <p:spPr bwMode="auto">
            <a:xfrm>
              <a:off x="4513" y="1752"/>
              <a:ext cx="136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458" name="Text Box 7"/>
            <p:cNvSpPr txBox="1">
              <a:spLocks noChangeArrowheads="1"/>
            </p:cNvSpPr>
            <p:nvPr/>
          </p:nvSpPr>
          <p:spPr bwMode="auto">
            <a:xfrm>
              <a:off x="4535" y="1797"/>
              <a:ext cx="122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GB" sz="1400">
                  <a:latin typeface="Arial Black" charset="0"/>
                </a:rPr>
                <a:t>Mean difference</a:t>
              </a:r>
            </a:p>
          </p:txBody>
        </p:sp>
      </p:grpSp>
      <p:sp>
        <p:nvSpPr>
          <p:cNvPr id="18437" name="Line 8"/>
          <p:cNvSpPr>
            <a:spLocks noChangeShapeType="1"/>
          </p:cNvSpPr>
          <p:nvPr/>
        </p:nvSpPr>
        <p:spPr bwMode="auto">
          <a:xfrm>
            <a:off x="3648075" y="4221163"/>
            <a:ext cx="511175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8438" name="Text Box 9"/>
          <p:cNvSpPr txBox="1">
            <a:spLocks noChangeArrowheads="1"/>
          </p:cNvSpPr>
          <p:nvPr/>
        </p:nvSpPr>
        <p:spPr bwMode="auto">
          <a:xfrm>
            <a:off x="8599489" y="4076700"/>
            <a:ext cx="8651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1400">
                <a:latin typeface="Arial Black" charset="0"/>
              </a:rPr>
              <a:t>Zero</a:t>
            </a:r>
          </a:p>
        </p:txBody>
      </p:sp>
      <p:sp>
        <p:nvSpPr>
          <p:cNvPr id="18439" name="Oval 26"/>
          <p:cNvSpPr>
            <a:spLocks noChangeArrowheads="1"/>
          </p:cNvSpPr>
          <p:nvPr/>
        </p:nvSpPr>
        <p:spPr bwMode="auto">
          <a:xfrm>
            <a:off x="3935414" y="3787776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8440" name="Oval 27"/>
          <p:cNvSpPr>
            <a:spLocks noChangeArrowheads="1"/>
          </p:cNvSpPr>
          <p:nvPr/>
        </p:nvSpPr>
        <p:spPr bwMode="auto">
          <a:xfrm>
            <a:off x="5302251" y="2276476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8441" name="Oval 28"/>
          <p:cNvSpPr>
            <a:spLocks noChangeArrowheads="1"/>
          </p:cNvSpPr>
          <p:nvPr/>
        </p:nvSpPr>
        <p:spPr bwMode="auto">
          <a:xfrm>
            <a:off x="4078289" y="2419351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8442" name="Oval 29"/>
          <p:cNvSpPr>
            <a:spLocks noChangeArrowheads="1"/>
          </p:cNvSpPr>
          <p:nvPr/>
        </p:nvSpPr>
        <p:spPr bwMode="auto">
          <a:xfrm>
            <a:off x="4510089" y="3427413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8443" name="Oval 30"/>
          <p:cNvSpPr>
            <a:spLocks noChangeArrowheads="1"/>
          </p:cNvSpPr>
          <p:nvPr/>
        </p:nvSpPr>
        <p:spPr bwMode="auto">
          <a:xfrm>
            <a:off x="4943476" y="1916113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8444" name="Oval 31"/>
          <p:cNvSpPr>
            <a:spLocks noChangeArrowheads="1"/>
          </p:cNvSpPr>
          <p:nvPr/>
        </p:nvSpPr>
        <p:spPr bwMode="auto">
          <a:xfrm>
            <a:off x="5807076" y="2419351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8445" name="Oval 32"/>
          <p:cNvSpPr>
            <a:spLocks noChangeArrowheads="1"/>
          </p:cNvSpPr>
          <p:nvPr/>
        </p:nvSpPr>
        <p:spPr bwMode="auto">
          <a:xfrm>
            <a:off x="6310314" y="1987551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8446" name="Oval 33"/>
          <p:cNvSpPr>
            <a:spLocks noChangeArrowheads="1"/>
          </p:cNvSpPr>
          <p:nvPr/>
        </p:nvSpPr>
        <p:spPr bwMode="auto">
          <a:xfrm>
            <a:off x="6815139" y="2492376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8447" name="Oval 34"/>
          <p:cNvSpPr>
            <a:spLocks noChangeArrowheads="1"/>
          </p:cNvSpPr>
          <p:nvPr/>
        </p:nvSpPr>
        <p:spPr bwMode="auto">
          <a:xfrm>
            <a:off x="7391401" y="1484313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8448" name="Oval 35"/>
          <p:cNvSpPr>
            <a:spLocks noChangeArrowheads="1"/>
          </p:cNvSpPr>
          <p:nvPr/>
        </p:nvSpPr>
        <p:spPr bwMode="auto">
          <a:xfrm>
            <a:off x="5662614" y="3284538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8449" name="Oval 36"/>
          <p:cNvSpPr>
            <a:spLocks noChangeArrowheads="1"/>
          </p:cNvSpPr>
          <p:nvPr/>
        </p:nvSpPr>
        <p:spPr bwMode="auto">
          <a:xfrm>
            <a:off x="7102476" y="3355976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8450" name="Oval 37"/>
          <p:cNvSpPr>
            <a:spLocks noChangeArrowheads="1"/>
          </p:cNvSpPr>
          <p:nvPr/>
        </p:nvSpPr>
        <p:spPr bwMode="auto">
          <a:xfrm>
            <a:off x="8326439" y="1844676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8451" name="Oval 38"/>
          <p:cNvSpPr>
            <a:spLocks noChangeArrowheads="1"/>
          </p:cNvSpPr>
          <p:nvPr/>
        </p:nvSpPr>
        <p:spPr bwMode="auto">
          <a:xfrm>
            <a:off x="5014914" y="3571876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8452" name="Oval 39"/>
          <p:cNvSpPr>
            <a:spLocks noChangeArrowheads="1"/>
          </p:cNvSpPr>
          <p:nvPr/>
        </p:nvSpPr>
        <p:spPr bwMode="auto">
          <a:xfrm>
            <a:off x="7751764" y="3500438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8453" name="Oval 40"/>
          <p:cNvSpPr>
            <a:spLocks noChangeArrowheads="1"/>
          </p:cNvSpPr>
          <p:nvPr/>
        </p:nvSpPr>
        <p:spPr bwMode="auto">
          <a:xfrm>
            <a:off x="6094414" y="3500438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8454" name="Oval 41"/>
          <p:cNvSpPr>
            <a:spLocks noChangeArrowheads="1"/>
          </p:cNvSpPr>
          <p:nvPr/>
        </p:nvSpPr>
        <p:spPr bwMode="auto">
          <a:xfrm>
            <a:off x="6599239" y="3716338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11690" name="Text Box 42"/>
          <p:cNvSpPr txBox="1">
            <a:spLocks noChangeArrowheads="1"/>
          </p:cNvSpPr>
          <p:nvPr/>
        </p:nvSpPr>
        <p:spPr bwMode="auto">
          <a:xfrm>
            <a:off x="4295776" y="3800476"/>
            <a:ext cx="374491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i="1">
                <a:solidFill>
                  <a:srgbClr val="FF3300"/>
                </a:solidFill>
              </a:rPr>
              <a:t>Some Systematic Error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GB" i="1">
                <a:solidFill>
                  <a:srgbClr val="FF3300"/>
                </a:solidFill>
              </a:rPr>
              <a:t>Some Random Error</a:t>
            </a:r>
          </a:p>
        </p:txBody>
      </p:sp>
    </p:spTree>
    <p:extLst>
      <p:ext uri="{BB962C8B-B14F-4D97-AF65-F5344CB8AC3E}">
        <p14:creationId xmlns:p14="http://schemas.microsoft.com/office/powerpoint/2010/main" val="34769887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1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9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86" y="243285"/>
            <a:ext cx="10735613" cy="6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8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8229600" cy="11430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GB">
                <a:ea typeface="ＭＳ Ｐゴシック" charset="0"/>
                <a:cs typeface="+mj-cs"/>
              </a:rPr>
              <a:t>Examples of Bland-Altman Plots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9" y="908051"/>
            <a:ext cx="7272337" cy="483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9460" name="Line 8"/>
          <p:cNvSpPr>
            <a:spLocks noChangeShapeType="1"/>
          </p:cNvSpPr>
          <p:nvPr/>
        </p:nvSpPr>
        <p:spPr bwMode="auto">
          <a:xfrm>
            <a:off x="3648075" y="4221163"/>
            <a:ext cx="511175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9461" name="Text Box 9"/>
          <p:cNvSpPr txBox="1">
            <a:spLocks noChangeArrowheads="1"/>
          </p:cNvSpPr>
          <p:nvPr/>
        </p:nvSpPr>
        <p:spPr bwMode="auto">
          <a:xfrm>
            <a:off x="8599489" y="4076700"/>
            <a:ext cx="8651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1400">
                <a:latin typeface="Arial Black" charset="0"/>
              </a:rPr>
              <a:t>Zero</a:t>
            </a:r>
          </a:p>
        </p:txBody>
      </p:sp>
      <p:sp>
        <p:nvSpPr>
          <p:cNvPr id="19462" name="Oval 10"/>
          <p:cNvSpPr>
            <a:spLocks noChangeArrowheads="1"/>
          </p:cNvSpPr>
          <p:nvPr/>
        </p:nvSpPr>
        <p:spPr bwMode="auto">
          <a:xfrm>
            <a:off x="3935414" y="4076701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9463" name="Oval 11"/>
          <p:cNvSpPr>
            <a:spLocks noChangeArrowheads="1"/>
          </p:cNvSpPr>
          <p:nvPr/>
        </p:nvSpPr>
        <p:spPr bwMode="auto">
          <a:xfrm>
            <a:off x="5448301" y="3860801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9464" name="Oval 12"/>
          <p:cNvSpPr>
            <a:spLocks noChangeArrowheads="1"/>
          </p:cNvSpPr>
          <p:nvPr/>
        </p:nvSpPr>
        <p:spPr bwMode="auto">
          <a:xfrm>
            <a:off x="4295776" y="4221163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9465" name="Oval 13"/>
          <p:cNvSpPr>
            <a:spLocks noChangeArrowheads="1"/>
          </p:cNvSpPr>
          <p:nvPr/>
        </p:nvSpPr>
        <p:spPr bwMode="auto">
          <a:xfrm>
            <a:off x="4511676" y="3933826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9466" name="Oval 14"/>
          <p:cNvSpPr>
            <a:spLocks noChangeArrowheads="1"/>
          </p:cNvSpPr>
          <p:nvPr/>
        </p:nvSpPr>
        <p:spPr bwMode="auto">
          <a:xfrm>
            <a:off x="5016501" y="3789363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9467" name="Oval 15"/>
          <p:cNvSpPr>
            <a:spLocks noChangeArrowheads="1"/>
          </p:cNvSpPr>
          <p:nvPr/>
        </p:nvSpPr>
        <p:spPr bwMode="auto">
          <a:xfrm>
            <a:off x="6167439" y="4652963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9468" name="Oval 16"/>
          <p:cNvSpPr>
            <a:spLocks noChangeArrowheads="1"/>
          </p:cNvSpPr>
          <p:nvPr/>
        </p:nvSpPr>
        <p:spPr bwMode="auto">
          <a:xfrm>
            <a:off x="6743701" y="4652963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9469" name="Oval 17"/>
          <p:cNvSpPr>
            <a:spLocks noChangeArrowheads="1"/>
          </p:cNvSpPr>
          <p:nvPr/>
        </p:nvSpPr>
        <p:spPr bwMode="auto">
          <a:xfrm>
            <a:off x="6816726" y="2997201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9470" name="Oval 18"/>
          <p:cNvSpPr>
            <a:spLocks noChangeArrowheads="1"/>
          </p:cNvSpPr>
          <p:nvPr/>
        </p:nvSpPr>
        <p:spPr bwMode="auto">
          <a:xfrm>
            <a:off x="7680326" y="2492376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9471" name="Oval 19"/>
          <p:cNvSpPr>
            <a:spLocks noChangeArrowheads="1"/>
          </p:cNvSpPr>
          <p:nvPr/>
        </p:nvSpPr>
        <p:spPr bwMode="auto">
          <a:xfrm>
            <a:off x="5664201" y="4437063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9472" name="Oval 20"/>
          <p:cNvSpPr>
            <a:spLocks noChangeArrowheads="1"/>
          </p:cNvSpPr>
          <p:nvPr/>
        </p:nvSpPr>
        <p:spPr bwMode="auto">
          <a:xfrm>
            <a:off x="7391401" y="4868863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9473" name="Oval 21"/>
          <p:cNvSpPr>
            <a:spLocks noChangeArrowheads="1"/>
          </p:cNvSpPr>
          <p:nvPr/>
        </p:nvSpPr>
        <p:spPr bwMode="auto">
          <a:xfrm>
            <a:off x="8326439" y="1844676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9474" name="Oval 22"/>
          <p:cNvSpPr>
            <a:spLocks noChangeArrowheads="1"/>
          </p:cNvSpPr>
          <p:nvPr/>
        </p:nvSpPr>
        <p:spPr bwMode="auto">
          <a:xfrm>
            <a:off x="5016501" y="4292601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9475" name="Oval 23"/>
          <p:cNvSpPr>
            <a:spLocks noChangeArrowheads="1"/>
          </p:cNvSpPr>
          <p:nvPr/>
        </p:nvSpPr>
        <p:spPr bwMode="auto">
          <a:xfrm>
            <a:off x="8328026" y="4941888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9476" name="Oval 24"/>
          <p:cNvSpPr>
            <a:spLocks noChangeArrowheads="1"/>
          </p:cNvSpPr>
          <p:nvPr/>
        </p:nvSpPr>
        <p:spPr bwMode="auto">
          <a:xfrm>
            <a:off x="6094414" y="3500438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9477" name="Oval 25"/>
          <p:cNvSpPr>
            <a:spLocks noChangeArrowheads="1"/>
          </p:cNvSpPr>
          <p:nvPr/>
        </p:nvSpPr>
        <p:spPr bwMode="auto">
          <a:xfrm>
            <a:off x="6599239" y="3716338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36251" name="Text Box 27"/>
          <p:cNvSpPr txBox="1">
            <a:spLocks noChangeArrowheads="1"/>
          </p:cNvSpPr>
          <p:nvPr/>
        </p:nvSpPr>
        <p:spPr bwMode="auto">
          <a:xfrm>
            <a:off x="3863976" y="1700214"/>
            <a:ext cx="374491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i="1">
                <a:solidFill>
                  <a:srgbClr val="FF3300"/>
                </a:solidFill>
              </a:rPr>
              <a:t>Nature of Error: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GB" i="1">
                <a:solidFill>
                  <a:srgbClr val="FF3300"/>
                </a:solidFill>
              </a:rPr>
              <a:t>Funnelling Effect?</a:t>
            </a:r>
          </a:p>
        </p:txBody>
      </p:sp>
    </p:spTree>
    <p:extLst>
      <p:ext uri="{BB962C8B-B14F-4D97-AF65-F5344CB8AC3E}">
        <p14:creationId xmlns:p14="http://schemas.microsoft.com/office/powerpoint/2010/main" val="37051633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6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5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GB">
                <a:ea typeface="ＭＳ Ｐゴシック" charset="0"/>
                <a:cs typeface="+mj-cs"/>
              </a:rPr>
              <a:t>Why is Error Important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5188" y="1125538"/>
            <a:ext cx="8064500" cy="338455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>
              <a:defRPr/>
            </a:pPr>
            <a:r>
              <a:rPr lang="en-GB" sz="3000">
                <a:ea typeface="ＭＳ Ｐゴシック" charset="0"/>
              </a:rPr>
              <a:t>Measurement Error is clearly of importance when evaluating the agreement between two measurement tools</a:t>
            </a:r>
          </a:p>
          <a:p>
            <a:pPr eaLnBrk="1" hangingPunct="1">
              <a:defRPr/>
            </a:pPr>
            <a:endParaRPr lang="en-GB" sz="3000">
              <a:ea typeface="ＭＳ Ｐゴシック" charset="0"/>
            </a:endParaRPr>
          </a:p>
          <a:p>
            <a:pPr eaLnBrk="1" hangingPunct="1">
              <a:defRPr/>
            </a:pPr>
            <a:r>
              <a:rPr lang="en-GB" sz="3000">
                <a:ea typeface="ＭＳ Ｐゴシック" charset="0"/>
              </a:rPr>
              <a:t>A consideration of error is also relevant when attempting to establish intervention effects/treatment differences</a:t>
            </a:r>
          </a:p>
          <a:p>
            <a:pPr lvl="1" eaLnBrk="1" hangingPunct="1">
              <a:buFontTx/>
              <a:buNone/>
              <a:defRPr/>
            </a:pPr>
            <a:r>
              <a:rPr lang="en-GB">
                <a:ea typeface="ＭＳ Ｐゴシック" charset="0"/>
              </a:rPr>
              <a:t>i.e. where some of the variance between trials is due to the independent variable...</a:t>
            </a:r>
          </a:p>
        </p:txBody>
      </p:sp>
    </p:spTree>
    <p:extLst>
      <p:ext uri="{BB962C8B-B14F-4D97-AF65-F5344CB8AC3E}">
        <p14:creationId xmlns:p14="http://schemas.microsoft.com/office/powerpoint/2010/main" val="27951702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981200" y="9175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CA" dirty="0"/>
              <a:t>A Few Confusion Matrix-Based Performance Measures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9CE09F-9D34-44F7-8C74-87594E0EE227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  <p:sp>
        <p:nvSpPr>
          <p:cNvPr id="22532" name="Slide Number Placeholder 6"/>
          <p:cNvSpPr txBox="1">
            <a:spLocks/>
          </p:cNvSpPr>
          <p:nvPr/>
        </p:nvSpPr>
        <p:spPr bwMode="auto">
          <a:xfrm>
            <a:off x="8077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endParaRPr lang="en-US" sz="1200">
              <a:solidFill>
                <a:srgbClr val="045C75"/>
              </a:solidFill>
            </a:endParaRPr>
          </a:p>
        </p:txBody>
      </p:sp>
      <p:graphicFrame>
        <p:nvGraphicFramePr>
          <p:cNvPr id="7" name="Group 81"/>
          <p:cNvGraphicFramePr>
            <a:graphicFrameLocks/>
          </p:cNvGraphicFramePr>
          <p:nvPr/>
        </p:nvGraphicFramePr>
        <p:xfrm>
          <a:off x="1919288" y="2517776"/>
          <a:ext cx="4343400" cy="2695575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871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 class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Hypothesized | class              V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Pos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Neg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74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TP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FP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5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04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P=TP+FN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N=FP+TN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2555" name="Rectangle 68"/>
          <p:cNvSpPr txBox="1">
            <a:spLocks noChangeArrowheads="1"/>
          </p:cNvSpPr>
          <p:nvPr/>
        </p:nvSpPr>
        <p:spPr bwMode="auto">
          <a:xfrm>
            <a:off x="6477000" y="2060576"/>
            <a:ext cx="4038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400">
                <a:solidFill>
                  <a:schemeClr val="accent1"/>
                </a:solidFill>
                <a:latin typeface="Constantia" pitchFamily="18" charset="0"/>
              </a:rPr>
              <a:t>Accuracy</a:t>
            </a:r>
            <a:r>
              <a:rPr lang="en-US" sz="2400">
                <a:latin typeface="Constantia" pitchFamily="18" charset="0"/>
              </a:rPr>
              <a:t> = (TP+TN)/(P+N)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400">
                <a:solidFill>
                  <a:schemeClr val="accent1"/>
                </a:solidFill>
                <a:latin typeface="Constantia" pitchFamily="18" charset="0"/>
              </a:rPr>
              <a:t>Precision </a:t>
            </a:r>
            <a:r>
              <a:rPr lang="en-US" sz="2400">
                <a:latin typeface="Constantia" pitchFamily="18" charset="0"/>
              </a:rPr>
              <a:t>= TP/(TP+FP)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400">
                <a:solidFill>
                  <a:schemeClr val="accent1"/>
                </a:solidFill>
                <a:latin typeface="Constantia" pitchFamily="18" charset="0"/>
              </a:rPr>
              <a:t>Recall/TP rate </a:t>
            </a:r>
            <a:r>
              <a:rPr lang="en-US" sz="2400">
                <a:latin typeface="Constantia" pitchFamily="18" charset="0"/>
              </a:rPr>
              <a:t>= TP/P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400">
                <a:solidFill>
                  <a:schemeClr val="accent1"/>
                </a:solidFill>
                <a:latin typeface="Constantia" pitchFamily="18" charset="0"/>
              </a:rPr>
              <a:t>FP Rate </a:t>
            </a:r>
            <a:r>
              <a:rPr lang="en-US" sz="2400">
                <a:latin typeface="Constantia" pitchFamily="18" charset="0"/>
              </a:rPr>
              <a:t>=  FP/N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400">
                <a:solidFill>
                  <a:schemeClr val="accent1"/>
                </a:solidFill>
                <a:latin typeface="Constantia" pitchFamily="18" charset="0"/>
              </a:rPr>
              <a:t>ROC Analysis </a:t>
            </a:r>
            <a:r>
              <a:rPr lang="en-US" sz="2400">
                <a:latin typeface="Constantia" pitchFamily="18" charset="0"/>
              </a:rPr>
              <a:t>moves the threshold between the positive and negative class from a small FP rate to a large one. It plots the value of the Recall against that of the FP Rate at each FP Rate considered.</a:t>
            </a:r>
          </a:p>
        </p:txBody>
      </p:sp>
      <p:sp>
        <p:nvSpPr>
          <p:cNvPr id="22556" name="Text Box 71"/>
          <p:cNvSpPr txBox="1">
            <a:spLocks noChangeArrowheads="1"/>
          </p:cNvSpPr>
          <p:nvPr/>
        </p:nvSpPr>
        <p:spPr bwMode="auto">
          <a:xfrm>
            <a:off x="2498725" y="5451476"/>
            <a:ext cx="27693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400"/>
              <a:t>A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317577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54" y="117310"/>
            <a:ext cx="9114286" cy="6314286"/>
          </a:xfrm>
          <a:prstGeom prst="rect">
            <a:avLst/>
          </a:prstGeom>
        </p:spPr>
      </p:pic>
      <p:pic>
        <p:nvPicPr>
          <p:cNvPr id="3074" name="Picture 2" descr="http://gim.unmc.edu/dxtests/distri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815" y="1527183"/>
            <a:ext cx="3312185" cy="331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58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B3927-B5A8-4764-AC0E-94C8CD2565F1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  <p:sp>
        <p:nvSpPr>
          <p:cNvPr id="23555" name="Slide Number Placeholder 7"/>
          <p:cNvSpPr txBox="1">
            <a:spLocks/>
          </p:cNvSpPr>
          <p:nvPr/>
        </p:nvSpPr>
        <p:spPr bwMode="auto">
          <a:xfrm>
            <a:off x="8077200" y="6246813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23556" name="Rectangle 5"/>
          <p:cNvSpPr txBox="1">
            <a:spLocks noChangeArrowheads="1"/>
          </p:cNvSpPr>
          <p:nvPr/>
        </p:nvSpPr>
        <p:spPr bwMode="auto">
          <a:xfrm>
            <a:off x="1981200" y="47667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5000" dirty="0">
                <a:solidFill>
                  <a:schemeClr val="tx2"/>
                </a:solidFill>
                <a:latin typeface="Calibri" pitchFamily="34" charset="0"/>
              </a:rPr>
              <a:t>Issues with </a:t>
            </a:r>
            <a:r>
              <a:rPr lang="en-US" sz="5000" dirty="0">
                <a:solidFill>
                  <a:schemeClr val="accent1"/>
                </a:solidFill>
                <a:latin typeface="Calibri" pitchFamily="34" charset="0"/>
              </a:rPr>
              <a:t>Accuracy</a:t>
            </a:r>
            <a:endParaRPr lang="en-US" sz="5000" dirty="0">
              <a:solidFill>
                <a:schemeClr val="tx2"/>
              </a:solidFill>
              <a:latin typeface="Calibri" pitchFamily="34" charset="0"/>
            </a:endParaRPr>
          </a:p>
        </p:txBody>
      </p:sp>
      <p:graphicFrame>
        <p:nvGraphicFramePr>
          <p:cNvPr id="7" name="Group 109"/>
          <p:cNvGraphicFramePr>
            <a:graphicFrameLocks/>
          </p:cNvGraphicFramePr>
          <p:nvPr/>
        </p:nvGraphicFramePr>
        <p:xfrm>
          <a:off x="1981200" y="1598614"/>
          <a:ext cx="4038600" cy="2189161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47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 class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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P=500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N=500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8" name="Group 117"/>
          <p:cNvGraphicFramePr>
            <a:graphicFrameLocks/>
          </p:cNvGraphicFramePr>
          <p:nvPr/>
        </p:nvGraphicFramePr>
        <p:xfrm>
          <a:off x="6172200" y="1598613"/>
          <a:ext cx="4038600" cy="2190752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 class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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P=500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N=500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3601" name="Rectangle 93"/>
          <p:cNvSpPr txBox="1">
            <a:spLocks noChangeArrowheads="1"/>
          </p:cNvSpPr>
          <p:nvPr/>
        </p:nvSpPr>
        <p:spPr bwMode="auto">
          <a:xfrm>
            <a:off x="1981200" y="3940175"/>
            <a:ext cx="8229600" cy="253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39763" indent="-2460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Blip>
                <a:blip r:embed="rId3"/>
              </a:buBlip>
            </a:pPr>
            <a:r>
              <a:rPr lang="en-US" sz="2800">
                <a:latin typeface="Constantia" pitchFamily="18" charset="0"/>
              </a:rPr>
              <a:t>Both classifiers obtain 60% accuracy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Blip>
                <a:blip r:embed="rId3"/>
              </a:buBlip>
            </a:pPr>
            <a:r>
              <a:rPr lang="en-US" sz="2800">
                <a:latin typeface="Constantia" pitchFamily="18" charset="0"/>
              </a:rPr>
              <a:t>They exhibit very different behaviours: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Blip>
                <a:blip r:embed="rId3"/>
              </a:buBlip>
            </a:pPr>
            <a:r>
              <a:rPr lang="en-US" sz="2400">
                <a:latin typeface="Constantia" pitchFamily="18" charset="0"/>
              </a:rPr>
              <a:t>On the left: </a:t>
            </a:r>
            <a:r>
              <a:rPr lang="en-US" sz="2400">
                <a:solidFill>
                  <a:schemeClr val="accent1"/>
                </a:solidFill>
                <a:latin typeface="Constantia" pitchFamily="18" charset="0"/>
              </a:rPr>
              <a:t>weak</a:t>
            </a:r>
            <a:r>
              <a:rPr lang="en-US" sz="2400">
                <a:solidFill>
                  <a:schemeClr val="folHlink"/>
                </a:solidFill>
                <a:latin typeface="Constantia" pitchFamily="18" charset="0"/>
              </a:rPr>
              <a:t> </a:t>
            </a:r>
            <a:r>
              <a:rPr lang="en-US" sz="2400">
                <a:latin typeface="Constantia" pitchFamily="18" charset="0"/>
              </a:rPr>
              <a:t>positive recognition rate/</a:t>
            </a:r>
            <a:r>
              <a:rPr lang="en-US" sz="2400">
                <a:solidFill>
                  <a:schemeClr val="accent1"/>
                </a:solidFill>
                <a:latin typeface="Constantia" pitchFamily="18" charset="0"/>
              </a:rPr>
              <a:t>strong </a:t>
            </a:r>
            <a:r>
              <a:rPr lang="en-US" sz="2400">
                <a:latin typeface="Constantia" pitchFamily="18" charset="0"/>
              </a:rPr>
              <a:t>negative recognition rate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Blip>
                <a:blip r:embed="rId3"/>
              </a:buBlip>
            </a:pPr>
            <a:r>
              <a:rPr lang="en-US" sz="2400">
                <a:latin typeface="Constantia" pitchFamily="18" charset="0"/>
              </a:rPr>
              <a:t>On the right: </a:t>
            </a:r>
            <a:r>
              <a:rPr lang="en-US" sz="2400">
                <a:solidFill>
                  <a:schemeClr val="accent1"/>
                </a:solidFill>
                <a:latin typeface="Constantia" pitchFamily="18" charset="0"/>
              </a:rPr>
              <a:t>strong</a:t>
            </a:r>
            <a:r>
              <a:rPr lang="en-US" sz="2400">
                <a:latin typeface="Constantia" pitchFamily="18" charset="0"/>
              </a:rPr>
              <a:t> positive recognition rate/</a:t>
            </a:r>
            <a:r>
              <a:rPr lang="en-US" sz="2400">
                <a:solidFill>
                  <a:schemeClr val="accent1"/>
                </a:solidFill>
                <a:latin typeface="Constantia" pitchFamily="18" charset="0"/>
              </a:rPr>
              <a:t>weak </a:t>
            </a:r>
            <a:r>
              <a:rPr lang="en-US" sz="2400">
                <a:latin typeface="Constantia" pitchFamily="18" charset="0"/>
              </a:rPr>
              <a:t>negative recognition rate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Blip>
                <a:blip r:embed="rId3"/>
              </a:buBlip>
            </a:pPr>
            <a:endParaRPr lang="en-US" sz="240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00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 txBox="1">
            <a:spLocks/>
          </p:cNvSpPr>
          <p:nvPr/>
        </p:nvSpPr>
        <p:spPr bwMode="auto">
          <a:xfrm>
            <a:off x="8077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476D6992-E655-4D0A-B478-4DA06FCD300B}" type="slidenum">
              <a:rPr lang="en-US" sz="1200">
                <a:solidFill>
                  <a:srgbClr val="045C75"/>
                </a:solidFill>
              </a:rPr>
              <a:pPr algn="r" eaLnBrk="1" hangingPunct="1"/>
              <a:t>7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1524000" y="260648"/>
            <a:ext cx="9144000" cy="132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Issues with </a:t>
            </a:r>
            <a:r>
              <a:rPr lang="en-US" sz="4000" dirty="0">
                <a:solidFill>
                  <a:schemeClr val="accent1"/>
                </a:solidFill>
              </a:rPr>
              <a:t>Precision/Recall</a:t>
            </a:r>
            <a:endParaRPr lang="en-US" sz="4000" dirty="0">
              <a:solidFill>
                <a:schemeClr val="tx2"/>
              </a:solidFill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/>
        </p:nvGraphicFramePr>
        <p:xfrm>
          <a:off x="1981200" y="1447800"/>
          <a:ext cx="4038600" cy="2189164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 class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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P=500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N=500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6" name="Group 27"/>
          <p:cNvGraphicFramePr>
            <a:graphicFrameLocks noGrp="1"/>
          </p:cNvGraphicFramePr>
          <p:nvPr/>
        </p:nvGraphicFramePr>
        <p:xfrm>
          <a:off x="6172200" y="1447800"/>
          <a:ext cx="4038600" cy="2190752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 class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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P=500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N=100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4624" name="Rectangle 49"/>
          <p:cNvSpPr>
            <a:spLocks noChangeArrowheads="1"/>
          </p:cNvSpPr>
          <p:nvPr/>
        </p:nvSpPr>
        <p:spPr bwMode="auto">
          <a:xfrm>
            <a:off x="1981200" y="3941764"/>
            <a:ext cx="8686800" cy="2535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Blip>
                <a:blip r:embed="rId3"/>
              </a:buBlip>
            </a:pPr>
            <a:r>
              <a:rPr lang="en-US" sz="2400"/>
              <a:t>Both classifiers obtain the same precision and recall values of 66.7% and 40% (Note: the data sets are different)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Blip>
                <a:blip r:embed="rId3"/>
              </a:buBlip>
            </a:pPr>
            <a:r>
              <a:rPr lang="en-US" sz="2400"/>
              <a:t>They exhibit very different behaviours: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0000"/>
              <a:buBlip>
                <a:blip r:embed="rId3"/>
              </a:buBlip>
            </a:pPr>
            <a:r>
              <a:rPr lang="en-US" sz="2400"/>
              <a:t>Same positive recognition rate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0000"/>
              <a:buBlip>
                <a:blip r:embed="rId3"/>
              </a:buBlip>
            </a:pPr>
            <a:r>
              <a:rPr lang="en-US" sz="2400"/>
              <a:t>Extremely different negative recognition rate: </a:t>
            </a:r>
            <a:r>
              <a:rPr lang="en-US" sz="2400">
                <a:solidFill>
                  <a:schemeClr val="accent1"/>
                </a:solidFill>
              </a:rPr>
              <a:t>strong </a:t>
            </a:r>
            <a:r>
              <a:rPr lang="en-US" sz="2400"/>
              <a:t>on the left / </a:t>
            </a:r>
            <a:r>
              <a:rPr lang="en-US" sz="2400">
                <a:solidFill>
                  <a:schemeClr val="accent1"/>
                </a:solidFill>
              </a:rPr>
              <a:t>nil</a:t>
            </a:r>
            <a:r>
              <a:rPr lang="en-US" sz="2400"/>
              <a:t> on the right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Blip>
                <a:blip r:embed="rId3"/>
              </a:buBlip>
            </a:pPr>
            <a:r>
              <a:rPr lang="en-US" sz="2400"/>
              <a:t>Note: Accuracy has no problem catching this!</a:t>
            </a:r>
          </a:p>
        </p:txBody>
      </p:sp>
    </p:spTree>
    <p:extLst>
      <p:ext uri="{BB962C8B-B14F-4D97-AF65-F5344CB8AC3E}">
        <p14:creationId xmlns:p14="http://schemas.microsoft.com/office/powerpoint/2010/main" val="76639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666" y="9952"/>
            <a:ext cx="9066667" cy="6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39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104" y="95560"/>
            <a:ext cx="8678237" cy="663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1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1138</Words>
  <Application>Microsoft Office PowerPoint</Application>
  <PresentationFormat>Widescreen</PresentationFormat>
  <Paragraphs>272</Paragraphs>
  <Slides>31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5" baseType="lpstr">
      <vt:lpstr>MS PGothic</vt:lpstr>
      <vt:lpstr>MS PGothic</vt:lpstr>
      <vt:lpstr>Arial</vt:lpstr>
      <vt:lpstr>Arial Black</vt:lpstr>
      <vt:lpstr>Calibri</vt:lpstr>
      <vt:lpstr>Calibri Light</vt:lpstr>
      <vt:lpstr>Comic Sans MS</vt:lpstr>
      <vt:lpstr>Constantia</vt:lpstr>
      <vt:lpstr>Symbol</vt:lpstr>
      <vt:lpstr>Tahoma</vt:lpstr>
      <vt:lpstr>Times New Roman</vt:lpstr>
      <vt:lpstr>Wingdings</vt:lpstr>
      <vt:lpstr>Wingdings 2</vt:lpstr>
      <vt:lpstr>Office Theme</vt:lpstr>
      <vt:lpstr>Performance metrics</vt:lpstr>
      <vt:lpstr>PowerPoint Presentation</vt:lpstr>
      <vt:lpstr>PowerPoint Presentation</vt:lpstr>
      <vt:lpstr>A Few Confusion Matrix-Based Performance Measures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Example continued</vt:lpstr>
      <vt:lpstr>PowerPoint Presentation</vt:lpstr>
      <vt:lpstr>Is the AUC the answer?</vt:lpstr>
      <vt:lpstr>Correlation and agreement</vt:lpstr>
      <vt:lpstr>Quantitative Agreement</vt:lpstr>
      <vt:lpstr>Measures of Agreement</vt:lpstr>
      <vt:lpstr>Agreement NOT same as Correlation!</vt:lpstr>
      <vt:lpstr>Errors and Bland-Altman:</vt:lpstr>
      <vt:lpstr>Measurement Errors</vt:lpstr>
      <vt:lpstr>PowerPoint Presentation</vt:lpstr>
      <vt:lpstr>Types of Errors</vt:lpstr>
      <vt:lpstr>Assessment of Error</vt:lpstr>
      <vt:lpstr>Assessment of Error</vt:lpstr>
      <vt:lpstr>Examples of Bland-Altman Plots</vt:lpstr>
      <vt:lpstr>Examples of Bland-Altman Plots</vt:lpstr>
      <vt:lpstr>Examples of Bland-Altman Plots</vt:lpstr>
      <vt:lpstr>Examples of Bland-Altman Plots</vt:lpstr>
      <vt:lpstr>Examples of Bland-Altman Plots</vt:lpstr>
      <vt:lpstr>Why is Error Important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Miodrag Bolic</dc:creator>
  <cp:lastModifiedBy>Miodrag Bolic</cp:lastModifiedBy>
  <cp:revision>15</cp:revision>
  <dcterms:created xsi:type="dcterms:W3CDTF">2018-03-03T13:17:45Z</dcterms:created>
  <dcterms:modified xsi:type="dcterms:W3CDTF">2018-03-06T00:04:35Z</dcterms:modified>
</cp:coreProperties>
</file>