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05" r:id="rId9"/>
    <p:sldId id="1206" r:id="rId10"/>
    <p:sldId id="1207" r:id="rId11"/>
    <p:sldId id="1168" r:id="rId12"/>
    <p:sldId id="1169" r:id="rId13"/>
    <p:sldId id="1170" r:id="rId14"/>
    <p:sldId id="1196" r:id="rId15"/>
    <p:sldId id="1178" r:id="rId16"/>
    <p:sldId id="1179" r:id="rId17"/>
    <p:sldId id="1180" r:id="rId18"/>
    <p:sldId id="1199" r:id="rId19"/>
    <p:sldId id="1232" r:id="rId20"/>
    <p:sldId id="1233" r:id="rId21"/>
    <p:sldId id="1234" r:id="rId22"/>
    <p:sldId id="1235" r:id="rId23"/>
    <p:sldId id="1236" r:id="rId24"/>
    <p:sldId id="1237" r:id="rId25"/>
    <p:sldId id="1238" r:id="rId26"/>
    <p:sldId id="1241" r:id="rId27"/>
    <p:sldId id="1181" r:id="rId28"/>
    <p:sldId id="1182" r:id="rId29"/>
    <p:sldId id="1183" r:id="rId30"/>
    <p:sldId id="1184" r:id="rId31"/>
    <p:sldId id="1185" r:id="rId32"/>
    <p:sldId id="1186" r:id="rId33"/>
    <p:sldId id="1208" r:id="rId34"/>
    <p:sldId id="1209" r:id="rId35"/>
    <p:sldId id="1210" r:id="rId36"/>
    <p:sldId id="1211" r:id="rId37"/>
    <p:sldId id="1212" r:id="rId38"/>
    <p:sldId id="1231" r:id="rId39"/>
    <p:sldId id="1223" r:id="rId40"/>
    <p:sldId id="1224" r:id="rId41"/>
    <p:sldId id="1245" r:id="rId42"/>
    <p:sldId id="1246" r:id="rId43"/>
    <p:sldId id="1247" r:id="rId44"/>
    <p:sldId id="1248" r:id="rId45"/>
    <p:sldId id="1249" r:id="rId46"/>
    <p:sldId id="1250" r:id="rId47"/>
    <p:sldId id="1251" r:id="rId48"/>
    <p:sldId id="1252" r:id="rId49"/>
    <p:sldId id="1253" r:id="rId50"/>
    <p:sldId id="1254" r:id="rId51"/>
    <p:sldId id="1230" r:id="rId52"/>
    <p:sldId id="1242" r:id="rId53"/>
    <p:sldId id="1243" r:id="rId54"/>
    <p:sldId id="1244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85444" autoAdjust="0"/>
  </p:normalViewPr>
  <p:slideViewPr>
    <p:cSldViewPr snapToObjects="1"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1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7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8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4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4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8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7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1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6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7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7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4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5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7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6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0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9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34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4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3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74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7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38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1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39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6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0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1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6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2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10201" y="-26988"/>
            <a:ext cx="3733799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</a:t>
            </a:r>
            <a:br>
              <a:rPr lang="en-US" altLang="zh-CN" sz="2000" b="0" dirty="0"/>
            </a:br>
            <a:r>
              <a:rPr lang="en-US" altLang="zh-CN" sz="2000" b="0" dirty="0"/>
              <a:t>16</a:t>
            </a:r>
            <a:r>
              <a:rPr lang="en-US" altLang="zh-CN" sz="2000" b="0" baseline="30000" dirty="0"/>
              <a:t>th</a:t>
            </a:r>
            <a:r>
              <a:rPr lang="en-US" altLang="zh-CN" sz="2000" b="0" dirty="0"/>
              <a:t> Lecture, Nov. </a:t>
            </a:r>
            <a:r>
              <a:rPr lang="en-US" altLang="zh-CN" sz="2000" b="0" dirty="0" smtClean="0"/>
              <a:t>11, 2015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endParaRPr lang="en-US" dirty="0" smtClean="0"/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err="1" smtClean="0"/>
              <a:t>Relocatable</a:t>
            </a:r>
            <a:r>
              <a:rPr lang="en-US" dirty="0" smtClean="0"/>
              <a:t> object files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</a:t>
            </a:r>
            <a:r>
              <a:rPr lang="en-GB" dirty="0" smtClean="0"/>
              <a:t>global variables </a:t>
            </a:r>
            <a:r>
              <a:rPr lang="en-GB" dirty="0"/>
              <a:t>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1: Resolving Symbols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94953" y="3582986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1981200"/>
            <a:ext cx="3076781" cy="3739999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rgbClr val="DBF2DA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37664" y="541866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1" y="12699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1109131" y="1811075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1032137" y="2056607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599" y="4219602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752737" y="3766869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74266" y="1269999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6021388" y="1827213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391400" y="1269999"/>
            <a:ext cx="6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Local</a:t>
            </a:r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 rot="5400000">
            <a:off x="6645720" y="1738402"/>
            <a:ext cx="1180069" cy="981927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67371" y="32644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 bwMode="auto">
          <a:xfrm rot="10800000" flipV="1">
            <a:off x="6080623" y="3449121"/>
            <a:ext cx="886749" cy="527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71474" y="4267200"/>
            <a:ext cx="173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Linker knows</a:t>
            </a:r>
          </a:p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nothing of temp</a:t>
            </a:r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 flipV="1">
            <a:off x="4101819" y="4114800"/>
            <a:ext cx="1384581" cy="4755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38371" y="141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3903125" y="1845730"/>
            <a:ext cx="729739" cy="608011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9489" y="6019800"/>
            <a:ext cx="7070725" cy="466725"/>
          </a:xfrm>
        </p:spPr>
        <p:txBody>
          <a:bodyPr/>
          <a:lstStyle/>
          <a:p>
            <a:r>
              <a:rPr lang="en-US" dirty="0" smtClean="0"/>
              <a:t>Question: How do linkers resolve duplicate names?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8" grpId="0"/>
      <p:bldP spid="23" grpId="0"/>
      <p:bldP spid="28" grpId="0"/>
      <p:bldP spid="21" grpId="0"/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Strong and Weak Symbols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493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strong or 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5883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5883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0867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2672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5787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37660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1264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3407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5846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37676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 smtClean="0"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use external global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Step 2: Relocation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174" y="5565775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7934" y="4738689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31591" y="47863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31591" y="2309813"/>
            <a:ext cx="2422525" cy="3190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1591" y="29575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31591" y="34909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8237" y="2136774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31591" y="500380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31591" y="40243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31591" y="45577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05400" y="1306513"/>
            <a:ext cx="299586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72400" y="2628899"/>
            <a:ext cx="304800" cy="1928813"/>
          </a:xfrm>
          <a:prstGeom prst="rightBrace">
            <a:avLst>
              <a:gd name="adj1" fmla="val 5976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68413" y="3224742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778299" y="5464175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31591" y="5414963"/>
            <a:ext cx="2422525" cy="6858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4557713"/>
            <a:ext cx="3048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68413" y="4696354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31591" y="5233988"/>
            <a:ext cx="24225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68413" y="5140854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038600" y="4106070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038600" y="2971800"/>
            <a:ext cx="836613" cy="392113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4038600" y="4849813"/>
            <a:ext cx="836613" cy="409575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31591" y="2633663"/>
            <a:ext cx="2422525" cy="319087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5249863"/>
            <a:ext cx="304800" cy="2206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174" y="5819081"/>
            <a:ext cx="22701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static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b="1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19400" y="5791200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 bwMode="auto">
          <a:xfrm rot="10800000">
            <a:off x="2819400" y="5968654"/>
            <a:ext cx="829948" cy="5083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615969" y="6292335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Even though private to swap, requires allocation in .</a:t>
            </a:r>
            <a:r>
              <a:rPr lang="en-US" sz="1800" dirty="0" err="1" smtClean="0">
                <a:latin typeface="Calibri" pitchFamily="34" charset="0"/>
              </a:rPr>
              <a:t>bss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93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1" grpId="0" animBg="1"/>
      <p:bldP spid="18442" grpId="0" animBg="1"/>
      <p:bldP spid="18443" grpId="0"/>
      <p:bldP spid="18445" grpId="0" animBg="1"/>
      <p:bldP spid="18448" grpId="0" animBg="1"/>
      <p:bldP spid="18450" grpId="0" animBg="1"/>
      <p:bldP spid="18452" grpId="0"/>
      <p:bldP spid="18453" grpId="0" animBg="1"/>
      <p:bldP spid="18454" grpId="0"/>
      <p:bldP spid="18462" grpId="0" animBg="1"/>
      <p:bldP spid="18463" grpId="0" animBg="1"/>
      <p:bldP spid="18464" grpId="0"/>
      <p:bldP spid="18465" grpId="0" animBg="1"/>
      <p:bldP spid="18466" grpId="0"/>
      <p:bldP spid="18467" grpId="0" animBg="1"/>
      <p:bldP spid="18468" grpId="0" animBg="1"/>
      <p:bldP spid="18469" grpId="0" animBg="1"/>
      <p:bldP spid="18470" grpId="0" animBg="1"/>
      <p:bldP spid="184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6200" y="1524000"/>
            <a:ext cx="1836057" cy="21817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[2]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=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{1,2};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Info (main)</a:t>
            </a:r>
            <a:endParaRPr lang="en-GB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35474" y="5486400"/>
            <a:ext cx="4008126" cy="1024064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00000000 &lt;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 0:   01 00 00 00 02 00 00 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19800" y="5324145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202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81200" y="1524000"/>
            <a:ext cx="6830814" cy="3800145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00000000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0:   8d 4c 24 04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lea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0x4(%esp),%ecx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4:   83 e4 f0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and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7:   ff 71 fc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pushl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0xfffffffc(%ecx)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a:   55      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push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b:   89 e5   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mov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%esp,%ebp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d:   51      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push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%ecx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e:   83 ec 04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sub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11:   e8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fc ff ff ff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call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                     </a:t>
            </a:r>
            <a:r>
              <a:rPr lang="ro-RO" sz="1600" dirty="0" smtClean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12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: R_386_PC32  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16:   b8 00 00 00 00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mov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1b:   83 c4 04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add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1e:   59      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pop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%ecx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1f:   5d      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pop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20:   8d 61 fc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lea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0xfffffffc(%ecx),%esp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23:   c3      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ret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270" y="4431268"/>
            <a:ext cx="37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-4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058130" y="3705752"/>
            <a:ext cx="2904270" cy="86624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5341392" y="6477000"/>
            <a:ext cx="3650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Source: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objdump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-j .data </a:t>
            </a:r>
            <a:r>
              <a:rPr lang="en-US" sz="1400" dirty="0" smtClean="0">
                <a:latin typeface="Courier New"/>
                <a:cs typeface="Courier New"/>
              </a:rPr>
              <a:t>–d </a:t>
            </a:r>
            <a:r>
              <a:rPr lang="en-US" sz="1400" dirty="0" err="1" smtClean="0">
                <a:latin typeface="Courier New"/>
                <a:cs typeface="Courier New"/>
              </a:rPr>
              <a:t>main.o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5614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81000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</a:t>
            </a:r>
            <a:r>
              <a:rPr lang="en-GB" dirty="0" smtClean="0">
                <a:latin typeface="Courier New" pitchFamily="49" charset="0"/>
              </a:rPr>
              <a:t>.text</a:t>
            </a:r>
            <a:r>
              <a:rPr lang="en-GB" dirty="0"/>
              <a:t>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" y="1634065"/>
            <a:ext cx="2819400" cy="4260783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endParaRPr lang="en-GB" sz="18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 *bufp0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buf[0];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n>
                <a:solidFill>
                  <a:srgbClr val="F7F5CD"/>
                </a:solidFill>
              </a:ln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85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851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0" y="1634065"/>
            <a:ext cx="5943600" cy="4725937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0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55   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push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1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89 e5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mov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%esp,%ebp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3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53   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push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%ebx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4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c7 05 </a:t>
            </a:r>
            <a:r>
              <a:rPr lang="sk-SK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sk-SK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movl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b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</a:t>
            </a:r>
            <a:r>
              <a:rPr lang="sk-SK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00 00 </a:t>
            </a:r>
            <a:r>
              <a:rPr lang="sk-SK" sz="1600" dirty="0" smtClean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         </a:t>
            </a:r>
            <a:r>
              <a:rPr lang="sk-SK" sz="1600" dirty="0" smtClean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6</a:t>
            </a:r>
            <a:r>
              <a:rPr lang="sk-SK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: </a:t>
            </a:r>
            <a:r>
              <a:rPr lang="sk-SK" sz="1600" dirty="0" smtClean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R_386_32  .bss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         </a:t>
            </a:r>
            <a:r>
              <a:rPr lang="sk-SK" sz="1600" dirty="0" smtClean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a</a:t>
            </a:r>
            <a:r>
              <a:rPr lang="sk-SK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: R_386_32  </a:t>
            </a:r>
            <a:r>
              <a:rPr lang="sk-SK" sz="1600" dirty="0" smtClean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sk-SK" sz="1600" dirty="0">
              <a:solidFill>
                <a:srgbClr val="008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e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8b 0d </a:t>
            </a:r>
            <a:r>
              <a:rPr lang="sk-SK" sz="1600" dirty="0">
                <a:solidFill>
                  <a:srgbClr val="0000FF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mov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0x0,%ecx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       </a:t>
            </a:r>
            <a:r>
              <a:rPr lang="sk-SK" sz="1600" dirty="0" smtClean="0">
                <a:solidFill>
                  <a:srgbClr val="0000FF"/>
                </a:solidFill>
                <a:latin typeface="Courier New" pitchFamily="49" charset="0"/>
                <a:ea typeface="msgothic" charset="0"/>
                <a:cs typeface="msgothic" charset="0"/>
              </a:rPr>
              <a:t>10</a:t>
            </a:r>
            <a:r>
              <a:rPr lang="sk-SK" sz="1600" dirty="0">
                <a:solidFill>
                  <a:srgbClr val="0000FF"/>
                </a:solidFill>
                <a:latin typeface="Courier New" pitchFamily="49" charset="0"/>
                <a:ea typeface="msgothic" charset="0"/>
                <a:cs typeface="msgothic" charset="0"/>
              </a:rPr>
              <a:t>: R_386_32  </a:t>
            </a:r>
            <a:r>
              <a:rPr lang="sk-SK" sz="1600" dirty="0" smtClean="0">
                <a:solidFill>
                  <a:srgbClr val="0000FF"/>
                </a:solidFill>
                <a:latin typeface="Courier New" pitchFamily="49" charset="0"/>
                <a:ea typeface="msgothic" charset="0"/>
                <a:cs typeface="msgothic" charset="0"/>
              </a:rPr>
              <a:t>bufp0</a:t>
            </a:r>
            <a:endParaRPr lang="sk-SK" sz="1600" dirty="0">
              <a:solidFill>
                <a:srgbClr val="0000FF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14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8b 19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mov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(%ecx),%ebx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16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ba </a:t>
            </a:r>
            <a:r>
              <a:rPr lang="sk-SK" sz="1600" dirty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mov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$0x4,%edx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       </a:t>
            </a:r>
            <a:r>
              <a:rPr lang="sk-SK" sz="1600" dirty="0" smtClean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17</a:t>
            </a:r>
            <a:r>
              <a:rPr lang="sk-SK" sz="1600" dirty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: </a:t>
            </a:r>
            <a:r>
              <a:rPr lang="sk-SK" sz="1600" dirty="0" smtClean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R_386_32  buf</a:t>
            </a:r>
            <a:endParaRPr lang="sk-SK" sz="1600" dirty="0">
              <a:solidFill>
                <a:srgbClr val="FF66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1b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8b 02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mov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(%edx),%eax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1d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89 01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mov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%eax,(%ecx)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1f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89 1a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mov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%ebx,(%edx)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21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5b   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pop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%ebx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22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5d   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pop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23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c3                     </a:t>
            </a: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ret</a:t>
            </a:r>
            <a:endParaRPr lang="sk-SK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76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.</a:t>
            </a:r>
            <a:r>
              <a:rPr lang="en-GB" dirty="0" smtClean="0">
                <a:latin typeface="Courier New" pitchFamily="49" charset="0"/>
              </a:rPr>
              <a:t>data</a:t>
            </a:r>
            <a:r>
              <a:rPr lang="en-GB" dirty="0"/>
              <a:t>)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75100" y="1804988"/>
            <a:ext cx="4787900" cy="148566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00000000 &lt;bufp0&gt;: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0: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0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: R_386_32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16466" y="1808163"/>
            <a:ext cx="3200400" cy="400039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        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985" y="14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26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Executable </a:t>
            </a:r>
            <a:r>
              <a:rPr lang="en-GB" dirty="0" smtClean="0"/>
              <a:t>Before/After </a:t>
            </a:r>
            <a:r>
              <a:rPr lang="en-GB" dirty="0"/>
              <a:t>Relocation (.</a:t>
            </a:r>
            <a:r>
              <a:rPr lang="en-GB" dirty="0">
                <a:latin typeface="Courier New" pitchFamily="49" charset="0"/>
              </a:rPr>
              <a:t>text</a:t>
            </a:r>
            <a:r>
              <a:rPr lang="en-GB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8554643" cy="3568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08048374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8048374:       8d 4c 24 04             lea    0x4(%esp),%ecx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8048378:       83 e4 f0                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804837b:       ff 71 fc                pushl  0xfffffffc(%ecx)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804837e:       55                      push   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804837f:       89 e5                   mov    %esp,%ebp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8048381:       51                      push   %ecx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8048382:       83 ec 04       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8048385:       e8 </a:t>
            </a:r>
            <a:r>
              <a:rPr lang="ro-RO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0e 00 00 00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       call   </a:t>
            </a:r>
            <a:r>
              <a:rPr lang="ro-RO" sz="1600" dirty="0">
                <a:solidFill>
                  <a:srgbClr val="0000FF"/>
                </a:solidFill>
                <a:latin typeface="Courier New" pitchFamily="49" charset="0"/>
                <a:ea typeface="msgothic" charset="0"/>
                <a:cs typeface="msgothic" charset="0"/>
              </a:rPr>
              <a:t>8048398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&lt;swap&gt;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804838a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:       b8 00 00 00 00          mov    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804838f:       83 c4 04       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8048392:       59                      pop    %ecx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8048393:       5d                      pop    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8048394:       8d 61 fc                lea    0xfffffffc(%ecx),%esp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8048397:       c3                     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ret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" y="1330888"/>
            <a:ext cx="5968899" cy="171711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00000000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   e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:   83 ec 04 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11:   e8 </a:t>
            </a:r>
            <a:r>
              <a:rPr lang="ro-RO" sz="1600" dirty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fc ff ff ff    </a:t>
            </a: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                      </a:t>
            </a:r>
            <a:r>
              <a:rPr lang="ro-RO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  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 16:   b8 00 00 00 00    mov    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ro-RO" sz="1600" dirty="0" smtClean="0">
                <a:latin typeface="Courier New" pitchFamily="49" charset="0"/>
                <a:ea typeface="msgothic" charset="0"/>
                <a:cs typeface="msgothic" charset="0"/>
              </a:rPr>
              <a:t>...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2048470"/>
            <a:ext cx="226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Runtime: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0x804838a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0xe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0x8048398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990600"/>
            <a:ext cx="2539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Link time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0x8048398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(</a:t>
            </a:r>
            <a:r>
              <a:rPr lang="en-US" sz="18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0x8048386 = 0xe</a:t>
            </a:r>
          </a:p>
        </p:txBody>
      </p:sp>
    </p:spTree>
    <p:extLst>
      <p:ext uri="{BB962C8B-B14F-4D97-AF65-F5344CB8AC3E}">
        <p14:creationId xmlns:p14="http://schemas.microsoft.com/office/powerpoint/2010/main" val="956342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3200400"/>
            <a:ext cx="8382000" cy="3568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08048398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8048398:       55                      push   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8048399:       89 e5                   mov    %esp,%ebp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804839b:       53                      push   %ebx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804839c:       c7 05 </a:t>
            </a:r>
            <a:r>
              <a:rPr lang="sk-SK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14 96 04 08 </a:t>
            </a:r>
            <a:r>
              <a:rPr lang="sk-SK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   movl   </a:t>
            </a:r>
            <a:r>
              <a:rPr lang="sk-SK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$0x8049604</a:t>
            </a: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,</a:t>
            </a:r>
            <a:r>
              <a:rPr lang="sk-SK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0x8049614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80483a3:       </a:t>
            </a:r>
            <a:r>
              <a:rPr lang="sk-SK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96 04 08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80483a6:       8b 0d </a:t>
            </a:r>
            <a:r>
              <a:rPr lang="sk-SK" sz="1600" dirty="0">
                <a:solidFill>
                  <a:srgbClr val="0000FF"/>
                </a:solidFill>
                <a:latin typeface="Courier New" pitchFamily="49" charset="0"/>
                <a:ea typeface="msgothic" charset="0"/>
                <a:cs typeface="msgothic" charset="0"/>
              </a:rPr>
              <a:t>08 96 04 08       </a:t>
            </a: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mov    </a:t>
            </a:r>
            <a:r>
              <a:rPr lang="sk-SK" sz="1600" dirty="0">
                <a:solidFill>
                  <a:srgbClr val="0000FF"/>
                </a:solidFill>
                <a:latin typeface="Courier New" pitchFamily="49" charset="0"/>
                <a:ea typeface="msgothic" charset="0"/>
                <a:cs typeface="msgothic" charset="0"/>
              </a:rPr>
              <a:t>0x8049608</a:t>
            </a: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,%ecx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80483ac:       8b 19                   mov    (%ecx),%ebx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80483ae:       ba </a:t>
            </a:r>
            <a:r>
              <a:rPr lang="sk-SK" sz="1600" dirty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04 96 04 08          </a:t>
            </a: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mov    </a:t>
            </a:r>
            <a:r>
              <a:rPr lang="sk-SK" sz="1600" dirty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$0x8049604</a:t>
            </a: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80483b3:       8b 02                   mov    (%edx),%eax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80483b5:       89 01                   mov    %eax,(%ecx)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80483b7:       89 1a                   mov    %ebx,(%edx)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80483b9:       5b                      pop    %ebx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80483ba:       5d                      pop    %ebp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80483bb:       c3                      ret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1000"/>
            <a:ext cx="6172200" cy="2642905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...</a:t>
            </a:r>
            <a:endParaRPr lang="sk-SK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 smtClean="0">
                <a:latin typeface="Courier New" pitchFamily="49" charset="0"/>
                <a:ea typeface="msgothic" charset="0"/>
                <a:cs typeface="msgothic" charset="0"/>
              </a:rPr>
              <a:t> 4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:   c7 05 </a:t>
            </a:r>
            <a:r>
              <a:rPr lang="sk-SK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sk-SK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  movl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b:   </a:t>
            </a:r>
            <a:r>
              <a:rPr lang="sk-SK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                      </a:t>
            </a:r>
            <a:r>
              <a:rPr lang="sk-SK" sz="1600" dirty="0">
                <a:solidFill>
                  <a:srgbClr val="FF0000"/>
                </a:solidFill>
                <a:latin typeface="Courier New" pitchFamily="49" charset="0"/>
                <a:ea typeface="msgothic" charset="0"/>
                <a:cs typeface="msgothic" charset="0"/>
              </a:rPr>
              <a:t>6: R_386_32  .bss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                      </a:t>
            </a:r>
            <a:r>
              <a:rPr lang="sk-SK" sz="1600" dirty="0">
                <a:solidFill>
                  <a:srgbClr val="008000"/>
                </a:solidFill>
                <a:latin typeface="Courier New" pitchFamily="49" charset="0"/>
                <a:ea typeface="msgothic" charset="0"/>
                <a:cs typeface="msgothic" charset="0"/>
              </a:rPr>
              <a:t>a: R_386_32  buf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e:   8b 0d </a:t>
            </a:r>
            <a:r>
              <a:rPr lang="sk-SK" sz="1600" dirty="0">
                <a:solidFill>
                  <a:srgbClr val="0000FF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      mov    0x0,%ecx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		       </a:t>
            </a:r>
            <a:r>
              <a:rPr lang="sk-SK" sz="1600" dirty="0">
                <a:solidFill>
                  <a:srgbClr val="0000FF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  bufp0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14:   8b 19                  mov    (%ecx),%ebx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16:   ba </a:t>
            </a:r>
            <a:r>
              <a:rPr lang="sk-SK" sz="1600" dirty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  </a:t>
            </a: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mov    $0x4,%edx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k-SK" sz="1600" dirty="0">
                <a:latin typeface="Courier New" pitchFamily="49" charset="0"/>
                <a:ea typeface="msgothic" charset="0"/>
                <a:cs typeface="msgothic" charset="0"/>
              </a:rPr>
              <a:t>		       </a:t>
            </a:r>
            <a:r>
              <a:rPr lang="sk-SK" sz="1600" dirty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17: R_386_32  </a:t>
            </a:r>
            <a:r>
              <a:rPr lang="sk-SK" sz="1600" dirty="0" smtClean="0">
                <a:solidFill>
                  <a:srgbClr val="FF66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533400"/>
            <a:ext cx="183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Before relocation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4913" y="2743200"/>
            <a:ext cx="16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After relocation</a:t>
            </a:r>
          </a:p>
        </p:txBody>
      </p:sp>
    </p:spTree>
    <p:extLst>
      <p:ext uri="{BB962C8B-B14F-4D97-AF65-F5344CB8AC3E}">
        <p14:creationId xmlns:p14="http://schemas.microsoft.com/office/powerpoint/2010/main" val="2101225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74637"/>
            <a:ext cx="8691562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Executable After Relocation (.</a:t>
            </a:r>
            <a:r>
              <a:rPr lang="en-GB">
                <a:latin typeface="Courier New" pitchFamily="49" charset="0"/>
              </a:rPr>
              <a:t>data</a:t>
            </a:r>
            <a:r>
              <a:rPr lang="en-GB"/>
              <a:t>)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3400" y="1722437"/>
            <a:ext cx="5181600" cy="148566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600" dirty="0">
                <a:latin typeface="Courier New" pitchFamily="49" charset="0"/>
                <a:ea typeface="msgothic" charset="0"/>
                <a:cs typeface="msgothic" charset="0"/>
              </a:rPr>
              <a:t>08049600 &lt;</a:t>
            </a:r>
            <a:r>
              <a:rPr lang="de-DE" sz="1600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de-DE" sz="1600" dirty="0">
                <a:latin typeface="Courier New" pitchFamily="49" charset="0"/>
                <a:ea typeface="msgothic" charset="0"/>
                <a:cs typeface="msgothic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600" dirty="0">
                <a:latin typeface="Courier New" pitchFamily="49" charset="0"/>
                <a:ea typeface="msgothic" charset="0"/>
                <a:cs typeface="msgothic" charset="0"/>
              </a:rPr>
              <a:t> 8049600:       01 00 00 00 02 00 00 </a:t>
            </a:r>
            <a:r>
              <a:rPr lang="de-DE" sz="1600" dirty="0" smtClean="0">
                <a:latin typeface="Courier New" pitchFamily="49" charset="0"/>
                <a:ea typeface="msgothic" charset="0"/>
                <a:cs typeface="msgothic" charset="0"/>
              </a:rPr>
              <a:t>00</a:t>
            </a:r>
            <a:endParaRPr lang="de-DE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600" dirty="0">
                <a:latin typeface="Courier New" pitchFamily="49" charset="0"/>
                <a:ea typeface="msgothic" charset="0"/>
                <a:cs typeface="msgothic" charset="0"/>
              </a:rPr>
              <a:t>08049608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600" dirty="0">
                <a:latin typeface="Courier New" pitchFamily="49" charset="0"/>
                <a:ea typeface="msgothic" charset="0"/>
                <a:cs typeface="msgothic" charset="0"/>
              </a:rPr>
              <a:t> 8049608:       00 96 04 </a:t>
            </a:r>
            <a:r>
              <a:rPr lang="de-DE" sz="1600" dirty="0" smtClean="0">
                <a:latin typeface="Courier New" pitchFamily="49" charset="0"/>
                <a:ea typeface="msgothic" charset="0"/>
                <a:cs typeface="msgothic" charset="0"/>
              </a:rPr>
              <a:t>08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2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076950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66377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outside 32-bit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address space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05200" y="1595216"/>
            <a:ext cx="1204474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0x100000000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67113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94100" y="3498907"/>
            <a:ext cx="1111500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0xf7e9ddc0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59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Old-fashioned </a:t>
            </a:r>
            <a:r>
              <a:rPr lang="en-GB" dirty="0" smtClean="0"/>
              <a:t>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928813"/>
            <a:ext cx="2955106" cy="203132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buf[2] = {1, 2};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main() 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swap();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447800"/>
            <a:ext cx="1305666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648200" y="1447800"/>
            <a:ext cx="1292842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swap.c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3079689" cy="397031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buf</a:t>
            </a:r>
            <a:r>
              <a:rPr lang="en-US" sz="1800" dirty="0">
                <a:latin typeface="Courier New"/>
                <a:cs typeface="Courier New"/>
              </a:rPr>
              <a:t>[];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*bufp0 = &amp;buf[0];</a:t>
            </a:r>
          </a:p>
          <a:p>
            <a:r>
              <a:rPr lang="en-US" sz="1800" dirty="0">
                <a:latin typeface="Courier New"/>
                <a:cs typeface="Courier New"/>
              </a:rPr>
              <a:t>static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*bufp1;</a:t>
            </a:r>
          </a:p>
          <a:p>
            <a:endParaRPr lang="en-US" sz="1800" dirty="0">
              <a:solidFill>
                <a:srgbClr val="F7F5CD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swap()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temp;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bufp1 = &amp;buf[1];</a:t>
            </a:r>
          </a:p>
          <a:p>
            <a:r>
              <a:rPr lang="en-US" sz="1800" dirty="0">
                <a:latin typeface="Courier New"/>
                <a:cs typeface="Courier New"/>
              </a:rPr>
              <a:t>  temp = *bufp0;</a:t>
            </a:r>
          </a:p>
          <a:p>
            <a:r>
              <a:rPr lang="en-US" sz="1800" dirty="0">
                <a:latin typeface="Courier New"/>
                <a:cs typeface="Courier New"/>
              </a:rPr>
              <a:t>  *bufp0 = *bufp1;</a:t>
            </a:r>
          </a:p>
          <a:p>
            <a:r>
              <a:rPr lang="en-US" sz="1800" dirty="0">
                <a:latin typeface="Courier New"/>
                <a:cs typeface="Courier New"/>
              </a:rPr>
              <a:t>  *bufp1 = temp;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8 MB archive of </a:t>
            </a:r>
            <a:r>
              <a:rPr lang="en-GB" sz="1800" dirty="0" smtClean="0"/>
              <a:t>1392 </a:t>
            </a:r>
            <a:r>
              <a:rPr lang="en-GB" sz="1800" dirty="0"/>
              <a:t>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1 MB archive of </a:t>
            </a:r>
            <a:r>
              <a:rPr lang="en-GB" sz="1800" dirty="0" smtClean="0"/>
              <a:t>401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5138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usr/lib/libc.a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797300" y="5518150"/>
            <a:ext cx="457475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289425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 std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1650" y="3974825"/>
            <a:ext cx="4286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323975"/>
            <a:ext cx="8081356" cy="495911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dlfcn.h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x[2]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y[2] = {3, 4};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z[2];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*handle;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(*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char *error;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Dynamically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load the shared lib that contains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handle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("./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", RTLD_LAZY);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(!handle)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(stderr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38989" cy="472593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Get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 pointer to the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function we just loaded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dlsym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(handle, "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((error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fprintf(stderr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error);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Now we can call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just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like any other function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(x, y, z, 2);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("z = [%d %d]\n", z[0], z[1]);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unload the shared library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dlclose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(handle) &lt; 0)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fprintf(stderr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is a technique that allows programs to be constructed from multiple object files. </a:t>
            </a:r>
          </a:p>
          <a:p>
            <a:endParaRPr lang="en-US" dirty="0" smtClean="0"/>
          </a:p>
          <a:p>
            <a:r>
              <a:rPr lang="en-US" dirty="0" smtClean="0"/>
              <a:t>Linking can happen at different times in a program’s lifetime:</a:t>
            </a:r>
          </a:p>
          <a:p>
            <a:pPr lvl="1"/>
            <a:r>
              <a:rPr lang="en-US" dirty="0" smtClean="0"/>
              <a:t>Compile time (when a program is compiled)</a:t>
            </a:r>
          </a:p>
          <a:p>
            <a:pPr lvl="1"/>
            <a:r>
              <a:rPr lang="en-US" dirty="0" smtClean="0"/>
              <a:t>Load time (when a program is loaded into memory)</a:t>
            </a:r>
          </a:p>
          <a:p>
            <a:pPr lvl="1"/>
            <a:r>
              <a:rPr lang="en-US" dirty="0" smtClean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 smtClean="0"/>
              <a:t>Understanding linking can help you avoid nasty errors and make you a </a:t>
            </a:r>
            <a:r>
              <a:rPr lang="en-US" smtClean="0"/>
              <a:t>better programmer.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-O2 </a:t>
            </a:r>
            <a:r>
              <a:rPr lang="en-US" sz="1800" i="1" dirty="0" smtClean="0">
                <a:latin typeface="Courier New" charset="0"/>
              </a:rPr>
              <a:t>-</a:t>
            </a:r>
            <a:r>
              <a:rPr lang="en-US" sz="1800" i="1" dirty="0">
                <a:latin typeface="Courier New" charset="0"/>
              </a:rPr>
              <a:t>o p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swap.c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>
                <a:latin typeface="Courier New" charset="0"/>
              </a:rPr>
              <a:t>p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swap.c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199039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ourier New"/>
                <a:cs typeface="Courier New"/>
              </a:rPr>
              <a:t>swap.o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13125" y="5789613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dirty="0" err="1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886200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and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swap.c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</a:t>
            </a:r>
            <a:r>
              <a:rPr lang="en-GB" smtClean="0"/>
              <a:t>are statically linked </a:t>
            </a:r>
            <a:r>
              <a:rPr lang="en-GB" dirty="0" smtClean="0"/>
              <a:t>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75" y="1362075"/>
            <a:ext cx="8594725" cy="4972050"/>
          </a:xfrm>
        </p:spPr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2"/>
            <a:r>
              <a:rPr lang="en-GB" dirty="0" smtClean="0"/>
              <a:t>Interpose calls to </a:t>
            </a:r>
            <a:r>
              <a:rPr lang="en-GB" dirty="0" err="1" smtClean="0"/>
              <a:t>libc</a:t>
            </a:r>
            <a:r>
              <a:rPr lang="en-GB" dirty="0" smtClean="0"/>
              <a:t> function.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pPr lvl="2"/>
            <a:r>
              <a:rPr lang="en-GB" dirty="0" smtClean="0"/>
              <a:t>Automatically encrypt otherwise unencrypted network connections.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</a:t>
            </a:r>
            <a:r>
              <a:rPr lang="en-US" sz="1600" dirty="0" smtClean="0"/>
              <a:t> Facebook engineering blog post at </a:t>
            </a:r>
            <a:r>
              <a:rPr lang="en-US" sz="1600" dirty="0" smtClean="0">
                <a:latin typeface="Courier New"/>
                <a:cs typeface="Courier New"/>
              </a:rPr>
              <a:t>https</a:t>
            </a:r>
            <a:r>
              <a:rPr lang="en-US" sz="1600" dirty="0">
                <a:latin typeface="Courier New"/>
                <a:cs typeface="Courier New"/>
              </a:rPr>
              <a:t>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5585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dirty="0" smtClean="0"/>
              <a:t>Goal: trace the addresses and sizes of the allocated and freed blocks, without breaking the program, and without modifying the source code. </a:t>
            </a:r>
          </a:p>
          <a:p>
            <a:endParaRPr lang="en-US" dirty="0" smtClean="0"/>
          </a:p>
          <a:p>
            <a:r>
              <a:rPr lang="en-US" dirty="0" smtClean="0"/>
              <a:t>Three solutions: interpose on the </a:t>
            </a:r>
            <a:r>
              <a:rPr lang="en-US" dirty="0" smtClean="0">
                <a:latin typeface="Courier New"/>
                <a:cs typeface="Courier New"/>
              </a:rPr>
              <a:t>lib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functions at compile time, link time, and load/run time.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3104" y="1410522"/>
            <a:ext cx="3506286" cy="2850653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malloc.h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*p = 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(32);</a:t>
            </a:r>
          </a:p>
          <a:p>
            <a:r>
              <a:rPr lang="en-US" sz="1800" dirty="0">
                <a:latin typeface="Courier New"/>
                <a:cs typeface="Courier New"/>
              </a:rPr>
              <a:t>    free(p);</a:t>
            </a:r>
          </a:p>
          <a:p>
            <a:r>
              <a:rPr lang="is-IS" sz="1800" dirty="0">
                <a:latin typeface="Courier New"/>
                <a:cs typeface="Courier New"/>
              </a:rPr>
              <a:t>    return(0);</a:t>
            </a:r>
          </a:p>
          <a:p>
            <a:r>
              <a:rPr lang="is-IS" sz="1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8924" y="3883403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72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</a:t>
            </a:r>
            <a:r>
              <a:rPr lang="en-US" sz="1800" dirty="0" err="1">
                <a:latin typeface="Courier New"/>
                <a:cs typeface="Courier New"/>
              </a:rPr>
              <a:t>ifdef</a:t>
            </a:r>
            <a:r>
              <a:rPr lang="en-US" sz="1800" dirty="0"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malloc.h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/* 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 wrapper function */</a:t>
            </a:r>
          </a:p>
          <a:p>
            <a:r>
              <a:rPr lang="en-US" sz="1800" dirty="0">
                <a:latin typeface="Courier New"/>
                <a:cs typeface="Courier New"/>
              </a:rPr>
              <a:t>void *</a:t>
            </a:r>
            <a:r>
              <a:rPr lang="en-US" sz="1800" dirty="0" err="1">
                <a:latin typeface="Courier New"/>
                <a:cs typeface="Courier New"/>
              </a:rPr>
              <a:t>mymalloc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size_t</a:t>
            </a:r>
            <a:r>
              <a:rPr lang="en-US" sz="1800" dirty="0">
                <a:latin typeface="Courier New"/>
                <a:cs typeface="Courier New"/>
              </a:rPr>
              <a:t> size)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  void *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(size);</a:t>
            </a:r>
          </a:p>
          <a:p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(%d)=%p\</a:t>
            </a:r>
            <a:r>
              <a:rPr lang="en-US" sz="1800" dirty="0" smtClean="0">
                <a:latin typeface="Courier New"/>
                <a:cs typeface="Courier New"/>
              </a:rPr>
              <a:t>n”,</a:t>
            </a:r>
            <a:r>
              <a:rPr lang="it-IT" sz="1800" dirty="0" smtClean="0">
                <a:latin typeface="Courier New"/>
                <a:cs typeface="Courier New"/>
              </a:rPr>
              <a:t>(</a:t>
            </a:r>
            <a:r>
              <a:rPr lang="it-IT" sz="1800" dirty="0" err="1">
                <a:latin typeface="Courier New"/>
                <a:cs typeface="Courier New"/>
              </a:rPr>
              <a:t>int</a:t>
            </a:r>
            <a:r>
              <a:rPr lang="it-IT" sz="1800" dirty="0">
                <a:latin typeface="Courier New"/>
                <a:cs typeface="Courier New"/>
              </a:rPr>
              <a:t>)</a:t>
            </a:r>
            <a:r>
              <a:rPr lang="it-IT" sz="1800" dirty="0" err="1">
                <a:latin typeface="Courier New"/>
                <a:cs typeface="Courier New"/>
              </a:rPr>
              <a:t>size</a:t>
            </a:r>
            <a:r>
              <a:rPr lang="it-IT" sz="1800" dirty="0">
                <a:latin typeface="Courier New"/>
                <a:cs typeface="Courier New"/>
              </a:rPr>
              <a:t>, </a:t>
            </a:r>
            <a:r>
              <a:rPr lang="it-IT" sz="1800" dirty="0" err="1">
                <a:latin typeface="Courier New"/>
                <a:cs typeface="Courier New"/>
              </a:rPr>
              <a:t>ptr</a:t>
            </a:r>
            <a:r>
              <a:rPr lang="it-IT" sz="1800" dirty="0">
                <a:latin typeface="Courier New"/>
                <a:cs typeface="Courier New"/>
              </a:rPr>
              <a:t>);</a:t>
            </a:r>
          </a:p>
          <a:p>
            <a:r>
              <a:rPr lang="it-IT" sz="1800" dirty="0">
                <a:latin typeface="Courier New"/>
                <a:cs typeface="Courier New"/>
              </a:rPr>
              <a:t>    </a:t>
            </a:r>
            <a:r>
              <a:rPr lang="it-IT" sz="1800" dirty="0" err="1">
                <a:latin typeface="Courier New"/>
                <a:cs typeface="Courier New"/>
              </a:rPr>
              <a:t>return</a:t>
            </a:r>
            <a:r>
              <a:rPr lang="it-IT" sz="1800" dirty="0">
                <a:latin typeface="Courier New"/>
                <a:cs typeface="Courier New"/>
              </a:rPr>
              <a:t> </a:t>
            </a:r>
            <a:r>
              <a:rPr lang="it-IT" sz="1800" dirty="0" err="1">
                <a:latin typeface="Courier New"/>
                <a:cs typeface="Courier New"/>
              </a:rPr>
              <a:t>ptr</a:t>
            </a:r>
            <a:r>
              <a:rPr lang="it-IT" sz="1800" dirty="0">
                <a:latin typeface="Courier New"/>
                <a:cs typeface="Courier New"/>
              </a:rPr>
              <a:t>;</a:t>
            </a:r>
          </a:p>
          <a:p>
            <a:r>
              <a:rPr lang="it-IT" sz="1800" dirty="0">
                <a:latin typeface="Courier New"/>
                <a:cs typeface="Courier New"/>
              </a:rPr>
              <a:t>}</a:t>
            </a:r>
          </a:p>
          <a:p>
            <a:endParaRPr lang="it-IT" sz="1800" dirty="0">
              <a:latin typeface="Courier New"/>
              <a:cs typeface="Courier New"/>
            </a:endParaRPr>
          </a:p>
          <a:p>
            <a:r>
              <a:rPr lang="it-IT" sz="1800" dirty="0">
                <a:latin typeface="Courier New"/>
                <a:cs typeface="Courier New"/>
              </a:rPr>
              <a:t>/* free </a:t>
            </a:r>
            <a:r>
              <a:rPr lang="it-IT" sz="1800" dirty="0" err="1">
                <a:latin typeface="Courier New"/>
                <a:cs typeface="Courier New"/>
              </a:rPr>
              <a:t>wrapper</a:t>
            </a:r>
            <a:r>
              <a:rPr lang="it-IT" sz="1800" dirty="0">
                <a:latin typeface="Courier New"/>
                <a:cs typeface="Courier New"/>
              </a:rPr>
              <a:t> </a:t>
            </a:r>
            <a:r>
              <a:rPr lang="it-IT" sz="1800" dirty="0" err="1">
                <a:latin typeface="Courier New"/>
                <a:cs typeface="Courier New"/>
              </a:rPr>
              <a:t>function</a:t>
            </a:r>
            <a:r>
              <a:rPr lang="it-IT" sz="1800" dirty="0">
                <a:latin typeface="Courier New"/>
                <a:cs typeface="Courier New"/>
              </a:rPr>
              <a:t> */</a:t>
            </a:r>
          </a:p>
          <a:p>
            <a:r>
              <a:rPr lang="it-IT" sz="1800" dirty="0" err="1">
                <a:latin typeface="Courier New"/>
                <a:cs typeface="Courier New"/>
              </a:rPr>
              <a:t>void</a:t>
            </a:r>
            <a:r>
              <a:rPr lang="it-IT" sz="1800" dirty="0">
                <a:latin typeface="Courier New"/>
                <a:cs typeface="Courier New"/>
              </a:rPr>
              <a:t> </a:t>
            </a:r>
            <a:r>
              <a:rPr lang="it-IT" sz="1800" dirty="0" err="1">
                <a:latin typeface="Courier New"/>
                <a:cs typeface="Courier New"/>
              </a:rPr>
              <a:t>myfree</a:t>
            </a:r>
            <a:r>
              <a:rPr lang="it-IT" sz="1800" dirty="0">
                <a:latin typeface="Courier New"/>
                <a:cs typeface="Courier New"/>
              </a:rPr>
              <a:t>(</a:t>
            </a:r>
            <a:r>
              <a:rPr lang="it-IT" sz="1800" dirty="0" err="1">
                <a:latin typeface="Courier New"/>
                <a:cs typeface="Courier New"/>
              </a:rPr>
              <a:t>void</a:t>
            </a:r>
            <a:r>
              <a:rPr lang="it-IT" sz="1800" dirty="0">
                <a:latin typeface="Courier New"/>
                <a:cs typeface="Courier New"/>
              </a:rPr>
              <a:t> *</a:t>
            </a:r>
            <a:r>
              <a:rPr lang="it-IT" sz="1800" dirty="0" err="1">
                <a:latin typeface="Courier New"/>
                <a:cs typeface="Courier New"/>
              </a:rPr>
              <a:t>ptr</a:t>
            </a:r>
            <a:r>
              <a:rPr lang="it-IT" sz="1800" dirty="0">
                <a:latin typeface="Courier New"/>
                <a:cs typeface="Courier New"/>
              </a:rPr>
              <a:t>)</a:t>
            </a:r>
          </a:p>
          <a:p>
            <a:r>
              <a:rPr lang="it-IT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  free(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("free(%p)\n", 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r>
              <a:rPr lang="en-US" sz="1800" dirty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1076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4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#define 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(size) </a:t>
            </a:r>
            <a:r>
              <a:rPr lang="en-US" sz="1800" dirty="0" err="1">
                <a:latin typeface="Courier New"/>
                <a:cs typeface="Courier New"/>
              </a:rPr>
              <a:t>mymalloc</a:t>
            </a:r>
            <a:r>
              <a:rPr lang="en-US" sz="1800" dirty="0">
                <a:latin typeface="Courier New"/>
                <a:cs typeface="Courier New"/>
              </a:rPr>
              <a:t>(size)</a:t>
            </a:r>
          </a:p>
          <a:p>
            <a:r>
              <a:rPr lang="en-US" sz="1800" dirty="0">
                <a:latin typeface="Courier New"/>
                <a:cs typeface="Courier New"/>
              </a:rPr>
              <a:t>#define free(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 </a:t>
            </a:r>
            <a:r>
              <a:rPr lang="en-US" sz="1800" dirty="0" err="1">
                <a:latin typeface="Courier New"/>
                <a:cs typeface="Courier New"/>
              </a:rPr>
              <a:t>myfree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*</a:t>
            </a:r>
            <a:r>
              <a:rPr lang="en-US" sz="1800" dirty="0" err="1">
                <a:latin typeface="Courier New"/>
                <a:cs typeface="Courier New"/>
              </a:rPr>
              <a:t>mymalloc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size_t</a:t>
            </a:r>
            <a:r>
              <a:rPr lang="en-US" sz="1800" dirty="0">
                <a:latin typeface="Courier New"/>
                <a:cs typeface="Courier New"/>
              </a:rPr>
              <a:t> size);</a:t>
            </a:r>
          </a:p>
          <a:p>
            <a:r>
              <a:rPr lang="en-US" sz="1800" dirty="0">
                <a:latin typeface="Courier New"/>
                <a:cs typeface="Courier New"/>
              </a:rPr>
              <a:t>void </a:t>
            </a:r>
            <a:r>
              <a:rPr lang="en-US" sz="1800" dirty="0" err="1">
                <a:latin typeface="Courier New"/>
                <a:cs typeface="Courier New"/>
              </a:rPr>
              <a:t>myfree</a:t>
            </a:r>
            <a:r>
              <a:rPr lang="en-US" sz="1800" dirty="0">
                <a:latin typeface="Courier New"/>
                <a:cs typeface="Courier New"/>
              </a:rPr>
              <a:t>(void *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-I. 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25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6001644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</a:t>
            </a:r>
            <a:r>
              <a:rPr lang="en-US" sz="1800" dirty="0" err="1">
                <a:latin typeface="Courier New"/>
                <a:cs typeface="Courier New"/>
              </a:rPr>
              <a:t>ifdef</a:t>
            </a:r>
            <a:r>
              <a:rPr lang="en-US" sz="1800" dirty="0">
                <a:latin typeface="Courier New"/>
                <a:cs typeface="Courier New"/>
              </a:rPr>
              <a:t> LINKTIME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*__</a:t>
            </a:r>
            <a:r>
              <a:rPr lang="en-US" sz="1800" dirty="0" err="1">
                <a:latin typeface="Courier New"/>
                <a:cs typeface="Courier New"/>
              </a:rPr>
              <a:t>real_malloc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size_t</a:t>
            </a:r>
            <a:r>
              <a:rPr lang="en-US" sz="1800" dirty="0">
                <a:latin typeface="Courier New"/>
                <a:cs typeface="Courier New"/>
              </a:rPr>
              <a:t> size);</a:t>
            </a:r>
          </a:p>
          <a:p>
            <a:r>
              <a:rPr lang="en-US" sz="1800" dirty="0">
                <a:latin typeface="Courier New"/>
                <a:cs typeface="Courier New"/>
              </a:rPr>
              <a:t>void __</a:t>
            </a:r>
            <a:r>
              <a:rPr lang="en-US" sz="1800" dirty="0" err="1">
                <a:latin typeface="Courier New"/>
                <a:cs typeface="Courier New"/>
              </a:rPr>
              <a:t>real_free</a:t>
            </a:r>
            <a:r>
              <a:rPr lang="en-US" sz="1800" dirty="0">
                <a:latin typeface="Courier New"/>
                <a:cs typeface="Courier New"/>
              </a:rPr>
              <a:t>(void *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/* 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 wrapper function */</a:t>
            </a:r>
          </a:p>
          <a:p>
            <a:r>
              <a:rPr lang="en-US" sz="1800" dirty="0">
                <a:latin typeface="Courier New"/>
                <a:cs typeface="Courier New"/>
              </a:rPr>
              <a:t>void *__</a:t>
            </a:r>
            <a:r>
              <a:rPr lang="en-US" sz="1800" dirty="0" err="1">
                <a:latin typeface="Courier New"/>
                <a:cs typeface="Courier New"/>
              </a:rPr>
              <a:t>wrap_malloc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size_t</a:t>
            </a:r>
            <a:r>
              <a:rPr lang="en-US" sz="1800" dirty="0">
                <a:latin typeface="Courier New"/>
                <a:cs typeface="Courier New"/>
              </a:rPr>
              <a:t> size)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  void *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 = __</a:t>
            </a:r>
            <a:r>
              <a:rPr lang="en-US" sz="1800" dirty="0" err="1">
                <a:latin typeface="Courier New"/>
                <a:cs typeface="Courier New"/>
              </a:rPr>
              <a:t>real_malloc</a:t>
            </a:r>
            <a:r>
              <a:rPr lang="en-US" sz="1800" dirty="0">
                <a:latin typeface="Courier New"/>
                <a:cs typeface="Courier New"/>
              </a:rPr>
              <a:t>(size); /* Call </a:t>
            </a:r>
            <a:r>
              <a:rPr lang="en-US" sz="1800" dirty="0" err="1">
                <a:latin typeface="Courier New"/>
                <a:cs typeface="Courier New"/>
              </a:rPr>
              <a:t>libc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 */</a:t>
            </a:r>
          </a:p>
          <a:p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(%d) = %p\n", 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)size, 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latin typeface="Courier New"/>
                <a:cs typeface="Courier New"/>
              </a:rPr>
              <a:t>    return 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/* free wrapper function */</a:t>
            </a:r>
          </a:p>
          <a:p>
            <a:r>
              <a:rPr lang="en-US" sz="1800" dirty="0">
                <a:latin typeface="Courier New"/>
                <a:cs typeface="Courier New"/>
              </a:rPr>
              <a:t>void __</a:t>
            </a:r>
            <a:r>
              <a:rPr lang="en-US" sz="1800" dirty="0" err="1">
                <a:latin typeface="Courier New"/>
                <a:cs typeface="Courier New"/>
              </a:rPr>
              <a:t>wrap_free</a:t>
            </a:r>
            <a:r>
              <a:rPr lang="en-US" sz="1800" dirty="0">
                <a:latin typeface="Courier New"/>
                <a:cs typeface="Courier New"/>
              </a:rPr>
              <a:t>(void *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  __</a:t>
            </a:r>
            <a:r>
              <a:rPr lang="en-US" sz="1800" dirty="0" err="1">
                <a:latin typeface="Courier New"/>
                <a:cs typeface="Courier New"/>
              </a:rPr>
              <a:t>real_free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); /* Call </a:t>
            </a:r>
            <a:r>
              <a:rPr lang="en-US" sz="1800" dirty="0" err="1">
                <a:latin typeface="Courier New"/>
                <a:cs typeface="Courier New"/>
              </a:rPr>
              <a:t>libc</a:t>
            </a:r>
            <a:r>
              <a:rPr lang="en-US" sz="1800" dirty="0">
                <a:latin typeface="Courier New"/>
                <a:cs typeface="Courier New"/>
              </a:rPr>
              <a:t> free */</a:t>
            </a:r>
          </a:p>
          <a:p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("free(%p)\n", </a:t>
            </a:r>
            <a:r>
              <a:rPr lang="en-US" sz="1800" dirty="0" err="1">
                <a:latin typeface="Courier New"/>
                <a:cs typeface="Courier New"/>
              </a:rPr>
              <a:t>ptr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r>
              <a:rPr lang="en-US" sz="1800" dirty="0">
                <a:latin typeface="Courier New"/>
                <a:cs typeface="Courier New"/>
              </a:rPr>
              <a:t>#</a:t>
            </a:r>
            <a:r>
              <a:rPr lang="en-US" sz="1800" dirty="0" err="1">
                <a:latin typeface="Courier New"/>
                <a:cs typeface="Courier New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47700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linker, replacing each comma with a space. </a:t>
            </a:r>
          </a:p>
          <a:p>
            <a:r>
              <a:rPr lang="en-US" dirty="0" smtClean="0"/>
              <a:t>The 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instructs linker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wrap,malloc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28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458200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#</a:t>
            </a:r>
            <a:r>
              <a:rPr lang="en-US" sz="1600" dirty="0" err="1">
                <a:latin typeface="Courier New"/>
                <a:cs typeface="Courier New"/>
              </a:rPr>
              <a:t>ifdef</a:t>
            </a:r>
            <a:r>
              <a:rPr lang="en-US" sz="1600" dirty="0">
                <a:latin typeface="Courier New"/>
                <a:cs typeface="Courier New"/>
              </a:rPr>
              <a:t> RUNTIME</a:t>
            </a:r>
          </a:p>
          <a:p>
            <a:r>
              <a:rPr lang="en-US" sz="1600" dirty="0">
                <a:latin typeface="Courier New"/>
                <a:cs typeface="Courier New"/>
              </a:rPr>
              <a:t>#define _GNU_SOURCE</a:t>
            </a:r>
          </a:p>
          <a:p>
            <a:r>
              <a:rPr lang="en-US" sz="1600" dirty="0">
                <a:latin typeface="Courier New"/>
                <a:cs typeface="Courier New"/>
              </a:rPr>
              <a:t>#include &lt;</a:t>
            </a:r>
            <a:r>
              <a:rPr lang="en-US" sz="1600" dirty="0" err="1">
                <a:latin typeface="Courier New"/>
                <a:cs typeface="Courier New"/>
              </a:rPr>
              <a:t>stdio.h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latin typeface="Courier New"/>
                <a:cs typeface="Courier New"/>
              </a:rPr>
              <a:t>#include &lt;</a:t>
            </a:r>
            <a:r>
              <a:rPr lang="en-US" sz="1600" dirty="0" err="1">
                <a:latin typeface="Courier New"/>
                <a:cs typeface="Courier New"/>
              </a:rPr>
              <a:t>stdlib.h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latin typeface="Courier New"/>
                <a:cs typeface="Courier New"/>
              </a:rPr>
              <a:t>#include &lt;</a:t>
            </a:r>
            <a:r>
              <a:rPr lang="en-US" sz="1600" dirty="0" err="1">
                <a:latin typeface="Courier New"/>
                <a:cs typeface="Courier New"/>
              </a:rPr>
              <a:t>dlfcn.h</a:t>
            </a:r>
            <a:r>
              <a:rPr lang="en-US" sz="1600" dirty="0">
                <a:latin typeface="Courier New"/>
                <a:cs typeface="Courier New"/>
              </a:rPr>
              <a:t>&gt;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/* </a:t>
            </a:r>
            <a:r>
              <a:rPr lang="en-US" sz="1600" dirty="0" err="1">
                <a:latin typeface="Courier New"/>
                <a:cs typeface="Courier New"/>
              </a:rPr>
              <a:t>malloc</a:t>
            </a:r>
            <a:r>
              <a:rPr lang="en-US" sz="1600" dirty="0">
                <a:latin typeface="Courier New"/>
                <a:cs typeface="Courier New"/>
              </a:rPr>
              <a:t> wrapper function */</a:t>
            </a:r>
          </a:p>
          <a:p>
            <a:r>
              <a:rPr lang="en-US" sz="1600" dirty="0">
                <a:latin typeface="Courier New"/>
                <a:cs typeface="Courier New"/>
              </a:rPr>
              <a:t>void *</a:t>
            </a:r>
            <a:r>
              <a:rPr lang="en-US" sz="1600" dirty="0" err="1">
                <a:latin typeface="Courier New"/>
                <a:cs typeface="Courier New"/>
              </a:rPr>
              <a:t>malloc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size_t</a:t>
            </a:r>
            <a:r>
              <a:rPr lang="en-US" sz="1600" dirty="0">
                <a:latin typeface="Courier New"/>
                <a:cs typeface="Courier New"/>
              </a:rPr>
              <a:t> size)</a:t>
            </a:r>
          </a:p>
          <a:p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    void *(*</a:t>
            </a:r>
            <a:r>
              <a:rPr lang="en-US" sz="1600" dirty="0" err="1">
                <a:latin typeface="Courier New"/>
                <a:cs typeface="Courier New"/>
              </a:rPr>
              <a:t>mallocp</a:t>
            </a:r>
            <a:r>
              <a:rPr lang="en-US" sz="1600" dirty="0">
                <a:latin typeface="Courier New"/>
                <a:cs typeface="Courier New"/>
              </a:rPr>
              <a:t>)(</a:t>
            </a:r>
            <a:r>
              <a:rPr lang="en-US" sz="1600" dirty="0" err="1">
                <a:latin typeface="Courier New"/>
                <a:cs typeface="Courier New"/>
              </a:rPr>
              <a:t>size_t</a:t>
            </a:r>
            <a:r>
              <a:rPr lang="en-US" sz="1600" dirty="0">
                <a:latin typeface="Courier New"/>
                <a:cs typeface="Courier New"/>
              </a:rPr>
              <a:t> size);</a:t>
            </a:r>
          </a:p>
          <a:p>
            <a:r>
              <a:rPr lang="en-US" sz="1600" dirty="0">
                <a:latin typeface="Courier New"/>
                <a:cs typeface="Courier New"/>
              </a:rPr>
              <a:t>    char *error;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mallocp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dlsym</a:t>
            </a:r>
            <a:r>
              <a:rPr lang="en-US" sz="1600" dirty="0">
                <a:latin typeface="Courier New"/>
                <a:cs typeface="Courier New"/>
              </a:rPr>
              <a:t>(RTLD_NEXT, "</a:t>
            </a:r>
            <a:r>
              <a:rPr lang="en-US" sz="1600" dirty="0" err="1">
                <a:latin typeface="Courier New"/>
                <a:cs typeface="Courier New"/>
              </a:rPr>
              <a:t>malloc</a:t>
            </a:r>
            <a:r>
              <a:rPr lang="en-US" sz="1600" dirty="0">
                <a:latin typeface="Courier New"/>
                <a:cs typeface="Courier New"/>
              </a:rPr>
              <a:t>"); </a:t>
            </a:r>
            <a:r>
              <a:rPr lang="en-US" sz="1600" dirty="0" smtClean="0">
                <a:latin typeface="Courier New"/>
                <a:cs typeface="Courier New"/>
              </a:rPr>
              <a:t>/* </a:t>
            </a:r>
            <a:r>
              <a:rPr lang="en-US" sz="1600" dirty="0" err="1" smtClean="0">
                <a:latin typeface="Courier New"/>
                <a:cs typeface="Courier New"/>
              </a:rPr>
              <a:t>Addr</a:t>
            </a:r>
            <a:r>
              <a:rPr lang="en-US" sz="1600" dirty="0" smtClean="0">
                <a:latin typeface="Courier New"/>
                <a:cs typeface="Courier New"/>
              </a:rPr>
              <a:t> of </a:t>
            </a:r>
            <a:r>
              <a:rPr lang="en-US" sz="1600" dirty="0" err="1" smtClean="0">
                <a:latin typeface="Courier New"/>
                <a:cs typeface="Courier New"/>
              </a:rPr>
              <a:t>libc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 */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if ((error = </a:t>
            </a:r>
            <a:r>
              <a:rPr lang="en-US" sz="1600" dirty="0" err="1">
                <a:latin typeface="Courier New"/>
                <a:cs typeface="Courier New"/>
              </a:rPr>
              <a:t>dlerror</a:t>
            </a:r>
            <a:r>
              <a:rPr lang="en-US" sz="1600" dirty="0">
                <a:latin typeface="Courier New"/>
                <a:cs typeface="Courier New"/>
              </a:rPr>
              <a:t>()) != NULL) {</a:t>
            </a:r>
          </a:p>
          <a:p>
            <a:r>
              <a:rPr lang="en-US" sz="1600" dirty="0">
                <a:latin typeface="Courier New"/>
                <a:cs typeface="Courier New"/>
              </a:rPr>
              <a:t>        </a:t>
            </a:r>
            <a:r>
              <a:rPr lang="en-US" sz="1600" dirty="0" err="1">
                <a:latin typeface="Courier New"/>
                <a:cs typeface="Courier New"/>
              </a:rPr>
              <a:t>fputs</a:t>
            </a:r>
            <a:r>
              <a:rPr lang="en-US" sz="1600" dirty="0">
                <a:latin typeface="Courier New"/>
                <a:cs typeface="Courier New"/>
              </a:rPr>
              <a:t>(error, </a:t>
            </a:r>
            <a:r>
              <a:rPr lang="en-US" sz="1600" dirty="0" err="1">
                <a:latin typeface="Courier New"/>
                <a:cs typeface="Courier New"/>
              </a:rPr>
              <a:t>stderr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latin typeface="Courier New"/>
                <a:cs typeface="Courier New"/>
              </a:rPr>
              <a:t>    char *</a:t>
            </a:r>
            <a:r>
              <a:rPr lang="en-US" sz="1600" dirty="0" err="1">
                <a:latin typeface="Courier New"/>
                <a:cs typeface="Courier New"/>
              </a:rPr>
              <a:t>ptr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mallocp</a:t>
            </a:r>
            <a:r>
              <a:rPr lang="en-US" sz="1600" dirty="0">
                <a:latin typeface="Courier New"/>
                <a:cs typeface="Courier New"/>
              </a:rPr>
              <a:t>(size); /* Call </a:t>
            </a:r>
            <a:r>
              <a:rPr lang="en-US" sz="1600" dirty="0" err="1">
                <a:latin typeface="Courier New"/>
                <a:cs typeface="Courier New"/>
              </a:rPr>
              <a:t>libc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malloc</a:t>
            </a:r>
            <a:r>
              <a:rPr lang="en-US" sz="1600" dirty="0"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printf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dirty="0" err="1">
                <a:latin typeface="Courier New"/>
                <a:cs typeface="Courier New"/>
              </a:rPr>
              <a:t>malloc</a:t>
            </a:r>
            <a:r>
              <a:rPr lang="en-US" sz="1600" dirty="0">
                <a:latin typeface="Courier New"/>
                <a:cs typeface="Courier New"/>
              </a:rPr>
              <a:t>(%d) = %p\n", (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)size, </a:t>
            </a:r>
            <a:r>
              <a:rPr lang="en-US" sz="1600" dirty="0" err="1">
                <a:latin typeface="Courier New"/>
                <a:cs typeface="Courier New"/>
              </a:rPr>
              <a:t>ptr</a:t>
            </a:r>
            <a:r>
              <a:rPr lang="en-US" sz="1600" dirty="0"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latin typeface="Courier New"/>
                <a:cs typeface="Courier New"/>
              </a:rPr>
              <a:t>    return </a:t>
            </a:r>
            <a:r>
              <a:rPr lang="en-US" sz="1600" dirty="0" err="1">
                <a:latin typeface="Courier New"/>
                <a:cs typeface="Courier New"/>
              </a:rPr>
              <a:t>ptr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0714" y="586740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2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229600" cy="477053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/* free wrapper function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void free(void *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fi-FI" sz="1600" dirty="0" smtClean="0">
                <a:latin typeface="Courier New"/>
                <a:cs typeface="Courier New"/>
              </a:rPr>
              <a:t>    </a:t>
            </a:r>
            <a:r>
              <a:rPr lang="fi-FI" sz="1600" dirty="0" err="1" smtClean="0">
                <a:latin typeface="Courier New"/>
                <a:cs typeface="Courier New"/>
              </a:rPr>
              <a:t>void</a:t>
            </a:r>
            <a:r>
              <a:rPr lang="fi-FI" sz="1600" dirty="0" smtClean="0">
                <a:latin typeface="Courier New"/>
                <a:cs typeface="Courier New"/>
              </a:rPr>
              <a:t> (*</a:t>
            </a:r>
            <a:r>
              <a:rPr lang="fi-FI" sz="1600" dirty="0" err="1" smtClean="0">
                <a:latin typeface="Courier New"/>
                <a:cs typeface="Courier New"/>
              </a:rPr>
              <a:t>freep)(void</a:t>
            </a:r>
            <a:r>
              <a:rPr lang="fi-FI" sz="1600" dirty="0" smtClean="0">
                <a:latin typeface="Courier New"/>
                <a:cs typeface="Courier New"/>
              </a:rPr>
              <a:t> *) = NULL;</a:t>
            </a:r>
          </a:p>
          <a:p>
            <a:r>
              <a:rPr lang="fi-FI" sz="1600" dirty="0" smtClean="0">
                <a:latin typeface="Courier New"/>
                <a:cs typeface="Courier New"/>
              </a:rPr>
              <a:t>    </a:t>
            </a:r>
            <a:r>
              <a:rPr lang="fi-FI" sz="1600" dirty="0" err="1" smtClean="0">
                <a:latin typeface="Courier New"/>
                <a:cs typeface="Courier New"/>
              </a:rPr>
              <a:t>char</a:t>
            </a:r>
            <a:r>
              <a:rPr lang="fi-FI" sz="1600" dirty="0" smtClean="0">
                <a:latin typeface="Courier New"/>
                <a:cs typeface="Courier New"/>
              </a:rPr>
              <a:t> *</a:t>
            </a:r>
            <a:r>
              <a:rPr lang="fi-FI" sz="1600" dirty="0" err="1" smtClean="0">
                <a:latin typeface="Courier New"/>
                <a:cs typeface="Courier New"/>
              </a:rPr>
              <a:t>error</a:t>
            </a:r>
            <a:r>
              <a:rPr lang="fi-FI" sz="1600" dirty="0" smtClean="0">
                <a:latin typeface="Courier New"/>
                <a:cs typeface="Courier New"/>
              </a:rPr>
              <a:t>;</a:t>
            </a:r>
          </a:p>
          <a:p>
            <a:endParaRPr lang="fi-FI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if (!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is-IS" sz="1600" dirty="0" smtClean="0">
                <a:latin typeface="Courier New"/>
                <a:cs typeface="Courier New"/>
              </a:rPr>
              <a:t>        return;</a:t>
            </a:r>
          </a:p>
          <a:p>
            <a:endParaRPr lang="is-I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freep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dlsym</a:t>
            </a:r>
            <a:r>
              <a:rPr lang="en-US" sz="1600" dirty="0" smtClean="0">
                <a:latin typeface="Courier New"/>
                <a:cs typeface="Courier New"/>
              </a:rPr>
              <a:t>(RTLD_NEXT, "free"); /* </a:t>
            </a:r>
            <a:r>
              <a:rPr lang="en-US" sz="1600" dirty="0" err="1" smtClean="0">
                <a:latin typeface="Courier New"/>
                <a:cs typeface="Courier New"/>
              </a:rPr>
              <a:t>Addr</a:t>
            </a:r>
            <a:r>
              <a:rPr lang="en-US" sz="1600" dirty="0" smtClean="0">
                <a:latin typeface="Courier New"/>
                <a:cs typeface="Courier New"/>
              </a:rPr>
              <a:t> of </a:t>
            </a:r>
            <a:r>
              <a:rPr lang="en-US" sz="1600" dirty="0" err="1" smtClean="0">
                <a:latin typeface="Courier New"/>
                <a:cs typeface="Courier New"/>
              </a:rPr>
              <a:t>libc</a:t>
            </a:r>
            <a:r>
              <a:rPr lang="en-US" sz="1600" dirty="0" smtClean="0">
                <a:latin typeface="Courier New"/>
                <a:cs typeface="Courier New"/>
              </a:rPr>
              <a:t> free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if ((error = </a:t>
            </a:r>
            <a:r>
              <a:rPr lang="en-US" sz="1600" dirty="0" err="1" smtClean="0">
                <a:latin typeface="Courier New"/>
                <a:cs typeface="Courier New"/>
              </a:rPr>
              <a:t>dlerror</a:t>
            </a:r>
            <a:r>
              <a:rPr lang="en-US" sz="1600" dirty="0" smtClean="0">
                <a:latin typeface="Courier New"/>
                <a:cs typeface="Courier New"/>
              </a:rPr>
              <a:t>()) != NULL)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fputs</a:t>
            </a:r>
            <a:r>
              <a:rPr lang="en-US" sz="1600" dirty="0" smtClean="0">
                <a:latin typeface="Courier New"/>
                <a:cs typeface="Courier New"/>
              </a:rPr>
              <a:t>(error, </a:t>
            </a:r>
            <a:r>
              <a:rPr lang="en-US" sz="1600" dirty="0" err="1" smtClean="0">
                <a:latin typeface="Courier New"/>
                <a:cs typeface="Courier New"/>
              </a:rPr>
              <a:t>stderr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freep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); /* Call </a:t>
            </a:r>
            <a:r>
              <a:rPr lang="en-US" sz="1600" dirty="0" err="1" smtClean="0">
                <a:latin typeface="Courier New"/>
                <a:cs typeface="Courier New"/>
              </a:rPr>
              <a:t>libc</a:t>
            </a:r>
            <a:r>
              <a:rPr lang="en-US" sz="1600" dirty="0" smtClean="0">
                <a:latin typeface="Courier New"/>
                <a:cs typeface="Courier New"/>
              </a:rPr>
              <a:t> free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printf</a:t>
            </a:r>
            <a:r>
              <a:rPr lang="en-US" sz="1600" dirty="0" smtClean="0">
                <a:latin typeface="Courier New"/>
                <a:cs typeface="Courier New"/>
              </a:rPr>
              <a:t>("free(%p)\n",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</a:t>
            </a:r>
            <a:r>
              <a:rPr lang="en-US" sz="1600" dirty="0" err="1" smtClean="0">
                <a:latin typeface="Courier New"/>
                <a:cs typeface="Courier New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52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447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by looking in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49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4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Preprocessor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4716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990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55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82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750571" y="3722370"/>
            <a:ext cx="1546859" cy="158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 flipV="1">
            <a:off x="1905000" y="2948939"/>
            <a:ext cx="2743200" cy="154316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820987" y="2948940"/>
            <a:ext cx="2208213" cy="154686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800996" y="3957509"/>
            <a:ext cx="1067595" cy="1588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54336" y="3593068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-DINITIALIZE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5136" y="3962400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no initialization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400800"/>
            <a:ext cx="882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</a:t>
            </a:r>
            <a:r>
              <a:rPr lang="en-US" sz="1800" dirty="0" smtClean="0">
                <a:latin typeface="Calibri" pitchFamily="34" charset="0"/>
              </a:rPr>
              <a:t>causes C preprocessor to insert file verbatim (Use </a:t>
            </a:r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–E </a:t>
            </a:r>
            <a:r>
              <a:rPr lang="en-US" sz="1800" dirty="0" smtClean="0">
                <a:latin typeface="Calibri" pitchFamily="34" charset="0"/>
              </a:rPr>
              <a:t>to view result)</a:t>
            </a:r>
          </a:p>
        </p:txBody>
      </p:sp>
    </p:spTree>
    <p:extLst>
      <p:ext uri="{BB962C8B-B14F-4D97-AF65-F5344CB8AC3E}">
        <p14:creationId xmlns:p14="http://schemas.microsoft.com/office/powerpoint/2010/main" val="10925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3815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 dirty="0"/>
              <a:t>Step 1.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</a:t>
            </a:r>
            <a:r>
              <a:rPr lang="en-US" sz="1800" b="1" dirty="0" smtClean="0">
                <a:latin typeface="Courier New" charset="0"/>
              </a:rPr>
              <a:t> swap </a:t>
            </a:r>
            <a:r>
              <a:rPr lang="en-US" sz="1800" b="1" dirty="0">
                <a:latin typeface="Courier New" charset="0"/>
              </a:rPr>
              <a:t>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</a:t>
            </a:r>
            <a:r>
              <a:rPr lang="en-US" dirty="0" smtClean="0"/>
              <a:t>stored in object file </a:t>
            </a:r>
            <a:r>
              <a:rPr lang="en-US" dirty="0"/>
              <a:t>(by compiler)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/>
              <a:t>structs</a:t>
            </a:r>
            <a:endParaRPr lang="en-US" dirty="0"/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Linker associates 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2.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Relocatable</a:t>
            </a:r>
            <a:r>
              <a:rPr lang="en-US" dirty="0" smtClean="0"/>
              <a:t> object file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</a:t>
            </a:r>
            <a:r>
              <a:rPr lang="en-US" dirty="0" err="1" smtClean="0"/>
              <a:t>relocatable</a:t>
            </a:r>
            <a:r>
              <a:rPr lang="en-US" dirty="0" smtClean="0"/>
              <a:t>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</a:t>
            </a:r>
            <a:r>
              <a:rPr lang="en-US" dirty="0" err="1" smtClean="0"/>
              <a:t>relocatable</a:t>
            </a:r>
            <a:r>
              <a:rPr lang="en-US" dirty="0" smtClean="0"/>
              <a:t>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11242</TotalTime>
  <Words>4379</Words>
  <Application>Microsoft Office PowerPoint</Application>
  <PresentationFormat>全屏显示(4:3)</PresentationFormat>
  <Paragraphs>957</Paragraphs>
  <Slides>54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ＭＳ Ｐゴシック</vt:lpstr>
      <vt:lpstr>msgothic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Linking  Introduction to Computer Systems 16th Lecture, Nov. 11, 2015</vt:lpstr>
      <vt:lpstr>Today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Resolving Symbols</vt:lpstr>
      <vt:lpstr>Strong and Weak Symbols</vt:lpstr>
      <vt:lpstr>Linker’s Symbol Rules</vt:lpstr>
      <vt:lpstr>Linker Puzzles</vt:lpstr>
      <vt:lpstr>Global Variables</vt:lpstr>
      <vt:lpstr>Step 2: Relocation</vt:lpstr>
      <vt:lpstr>Relocation Info (main)</vt:lpstr>
      <vt:lpstr>Relocation Info (swap, .text)</vt:lpstr>
      <vt:lpstr>Relocation Info (swap, .data)</vt:lpstr>
      <vt:lpstr>Executable Before/After Relocation (.text)</vt:lpstr>
      <vt:lpstr>PowerPoint 演示文稿</vt:lpstr>
      <vt:lpstr>Executable After Relocation (.data)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Using Static Libraries</vt:lpstr>
      <vt:lpstr>Shared Libraries</vt:lpstr>
      <vt:lpstr>Shared Libraries (cont.)</vt:lpstr>
      <vt:lpstr>Dynamic Linking at Load-time</vt:lpstr>
      <vt:lpstr>Dynamic Linking at Run-time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  <vt:lpstr>Supplemental slides</vt:lpstr>
      <vt:lpstr>Role of .h Files</vt:lpstr>
      <vt:lpstr>Running Preprocessor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512</cp:revision>
  <cp:lastPrinted>1999-09-20T15:19:18Z</cp:lastPrinted>
  <dcterms:created xsi:type="dcterms:W3CDTF">2012-10-04T19:17:13Z</dcterms:created>
  <dcterms:modified xsi:type="dcterms:W3CDTF">2015-11-10T13:27:00Z</dcterms:modified>
</cp:coreProperties>
</file>