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1258" r:id="rId3"/>
    <p:sldId id="1259" r:id="rId4"/>
    <p:sldId id="1260" r:id="rId5"/>
    <p:sldId id="1261" r:id="rId6"/>
    <p:sldId id="1262" r:id="rId7"/>
    <p:sldId id="1263" r:id="rId8"/>
    <p:sldId id="1264" r:id="rId9"/>
    <p:sldId id="1265" r:id="rId10"/>
    <p:sldId id="1266" r:id="rId11"/>
    <p:sldId id="1267" r:id="rId12"/>
    <p:sldId id="1268" r:id="rId13"/>
    <p:sldId id="1269" r:id="rId14"/>
    <p:sldId id="1270" r:id="rId15"/>
    <p:sldId id="1271" r:id="rId16"/>
    <p:sldId id="1272" r:id="rId17"/>
    <p:sldId id="1273" r:id="rId18"/>
    <p:sldId id="1274" r:id="rId19"/>
    <p:sldId id="1275" r:id="rId20"/>
    <p:sldId id="1276" r:id="rId21"/>
    <p:sldId id="1277" r:id="rId22"/>
    <p:sldId id="1278" r:id="rId23"/>
    <p:sldId id="1279" r:id="rId24"/>
    <p:sldId id="1280" r:id="rId25"/>
    <p:sldId id="1281" r:id="rId26"/>
    <p:sldId id="1282" r:id="rId27"/>
    <p:sldId id="1283" r:id="rId28"/>
    <p:sldId id="1284" r:id="rId29"/>
    <p:sldId id="1285" r:id="rId30"/>
    <p:sldId id="1286" r:id="rId31"/>
    <p:sldId id="1287" r:id="rId32"/>
    <p:sldId id="1288" r:id="rId33"/>
    <p:sldId id="1289" r:id="rId34"/>
    <p:sldId id="1290" r:id="rId35"/>
    <p:sldId id="1291" r:id="rId36"/>
    <p:sldId id="1292" r:id="rId37"/>
    <p:sldId id="1293" r:id="rId38"/>
    <p:sldId id="1294" r:id="rId39"/>
    <p:sldId id="1295" r:id="rId40"/>
    <p:sldId id="1296" r:id="rId41"/>
    <p:sldId id="1297" r:id="rId42"/>
    <p:sldId id="1298" r:id="rId43"/>
    <p:sldId id="1299" r:id="rId44"/>
    <p:sldId id="1300" r:id="rId45"/>
    <p:sldId id="1301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D8D"/>
    <a:srgbClr val="F7F5CD"/>
    <a:srgbClr val="990000"/>
    <a:srgbClr val="D5F1CF"/>
    <a:srgbClr val="F1C7C7"/>
    <a:srgbClr val="E9E1C9"/>
    <a:srgbClr val="F6F5BD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9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1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6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3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0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4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4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1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4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9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9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09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2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5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2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9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8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1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9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48399"/>
            <a:ext cx="3810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intel.com/design/processor/manuals/253665.pdf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 dirty="0"/>
            </a:br>
            <a:r>
              <a:rPr lang="en-US" altLang="zh-CN" sz="2000" b="0" dirty="0" smtClean="0"/>
              <a:t>17</a:t>
            </a:r>
            <a:r>
              <a:rPr lang="en-US" altLang="zh-CN" sz="2000" b="0" baseline="30000" dirty="0" smtClean="0"/>
              <a:t>th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Lecture, Nov. </a:t>
            </a:r>
            <a:r>
              <a:rPr lang="en-US" altLang="zh-CN" sz="2000" b="0" dirty="0" smtClean="0"/>
              <a:t>16, 2015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18762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88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9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5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 IA32 (Excerpt)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410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Check Table 6-1:</a:t>
            </a:r>
            <a:endParaRPr lang="en-US" sz="1800" dirty="0" smtClean="0">
              <a:latin typeface="Calibri" pitchFamily="34" charset="0"/>
              <a:hlinkClick r:id="rId2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3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6719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 smtClean="0"/>
              <a:t>Private copy of program state</a:t>
            </a:r>
          </a:p>
          <a:p>
            <a:pPr lvl="2"/>
            <a:r>
              <a:rPr lang="en-US" dirty="0" smtClean="0"/>
              <a:t>Register values (PC, stack pointer, general registers, condition codes)</a:t>
            </a:r>
          </a:p>
          <a:p>
            <a:pPr lvl="2"/>
            <a:r>
              <a:rPr lang="en-US" dirty="0" smtClean="0"/>
              <a:t>Private virtual address space</a:t>
            </a:r>
          </a:p>
          <a:p>
            <a:pPr lvl="3"/>
            <a:r>
              <a:rPr lang="en-US" dirty="0" smtClean="0"/>
              <a:t>Program has exclusive access to main memory</a:t>
            </a:r>
          </a:p>
          <a:p>
            <a:pPr lvl="3"/>
            <a:r>
              <a:rPr lang="en-US" dirty="0" smtClean="0"/>
              <a:t>Including stack</a:t>
            </a:r>
          </a:p>
          <a:p>
            <a:pPr lvl="3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67600" y="2133600"/>
            <a:ext cx="1371600" cy="2590800"/>
            <a:chOff x="7086600" y="1905000"/>
            <a:chExt cx="1371600" cy="2590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086600" y="1905000"/>
              <a:ext cx="1371600" cy="1295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086600" y="3200400"/>
              <a:ext cx="1371600" cy="1295400"/>
            </a:xfrm>
            <a:prstGeom prst="rect">
              <a:avLst/>
            </a:prstGeom>
            <a:solidFill>
              <a:srgbClr val="E2AC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239000" y="3733800"/>
              <a:ext cx="1066800" cy="533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239000" y="2438400"/>
              <a:ext cx="1066800" cy="533400"/>
            </a:xfrm>
            <a:prstGeom prst="rect">
              <a:avLst/>
            </a:prstGeom>
            <a:solidFill>
              <a:srgbClr val="AB8D8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8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038601"/>
            <a:ext cx="7896225" cy="2295524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200" y="1295400"/>
            <a:ext cx="5334000" cy="2590800"/>
            <a:chOff x="3505200" y="1752600"/>
            <a:chExt cx="5334000" cy="2590800"/>
          </a:xfrm>
        </p:grpSpPr>
        <p:grpSp>
          <p:nvGrpSpPr>
            <p:cNvPr id="13" name="Group 12"/>
            <p:cNvGrpSpPr/>
            <p:nvPr/>
          </p:nvGrpSpPr>
          <p:grpSpPr>
            <a:xfrm>
              <a:off x="3505200" y="1752600"/>
              <a:ext cx="1371600" cy="2590800"/>
              <a:chOff x="7086600" y="1905000"/>
              <a:chExt cx="1371600" cy="259080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876800" y="1752600"/>
              <a:ext cx="1371600" cy="2590800"/>
              <a:chOff x="7086600" y="1905000"/>
              <a:chExt cx="1371600" cy="2590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467600" y="1752600"/>
              <a:ext cx="1371600" cy="2590800"/>
              <a:chOff x="7086600" y="1905000"/>
              <a:chExt cx="1371600" cy="25908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376419" y="2863334"/>
              <a:ext cx="963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038601"/>
            <a:ext cx="7896225" cy="2295524"/>
          </a:xfrm>
        </p:spPr>
        <p:txBody>
          <a:bodyPr/>
          <a:lstStyle/>
          <a:p>
            <a:r>
              <a:rPr lang="en-US" dirty="0" smtClean="0"/>
              <a:t>Single Processor Executes Multiple Processes Concurrently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system</a:t>
            </a:r>
          </a:p>
          <a:p>
            <a:pPr lvl="2"/>
            <a:r>
              <a:rPr lang="en-US" dirty="0"/>
              <a:t>we’ll talk about this in a couple of </a:t>
            </a:r>
            <a:r>
              <a:rPr lang="en-US" dirty="0" smtClean="0"/>
              <a:t>weeks</a:t>
            </a:r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981200" y="1295400"/>
            <a:ext cx="5334000" cy="25908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9812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1336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1336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505200" y="31242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096000" y="31242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0960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419" y="2373868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(New)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5615" y="4038601"/>
            <a:ext cx="7896225" cy="2295524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lvl="1"/>
            <a:r>
              <a:rPr lang="en-US" dirty="0" smtClean="0"/>
              <a:t>Multiple CPUs on single chip</a:t>
            </a:r>
          </a:p>
          <a:p>
            <a:pPr lvl="1"/>
            <a:r>
              <a:rPr lang="en-US" dirty="0" smtClean="0"/>
              <a:t>Share main memory (and some of the caches)</a:t>
            </a:r>
          </a:p>
          <a:p>
            <a:pPr lvl="1"/>
            <a:r>
              <a:rPr lang="en-US" dirty="0" smtClean="0"/>
              <a:t>Each can execute a separate process</a:t>
            </a:r>
          </a:p>
          <a:p>
            <a:pPr lvl="2"/>
            <a:r>
              <a:rPr lang="en-US" dirty="0" smtClean="0"/>
              <a:t>Scheduling of processors onto cores done by OS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1295400"/>
            <a:ext cx="5334000" cy="25908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2590800"/>
            <a:ext cx="1371600" cy="1295400"/>
            <a:chOff x="1981200" y="2590800"/>
            <a:chExt cx="1371600" cy="12954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981200" y="2590800"/>
              <a:ext cx="1371600" cy="1295400"/>
            </a:xfrm>
            <a:prstGeom prst="rect">
              <a:avLst/>
            </a:prstGeom>
            <a:solidFill>
              <a:srgbClr val="E2AC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3124200"/>
              <a:ext cx="1066800" cy="533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21336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096000" y="31242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0960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419" y="2373868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52800" y="2590800"/>
            <a:ext cx="1371600" cy="1295400"/>
            <a:chOff x="1981200" y="2590800"/>
            <a:chExt cx="1371600" cy="12954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981200" y="2590800"/>
              <a:ext cx="1371600" cy="1295400"/>
            </a:xfrm>
            <a:prstGeom prst="rect">
              <a:avLst/>
            </a:prstGeom>
            <a:solidFill>
              <a:srgbClr val="E2AC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133600" y="3124200"/>
              <a:ext cx="1066800" cy="533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20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143000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(Appears to) create complete new copy of program state</a:t>
            </a:r>
          </a:p>
          <a:p>
            <a:pPr lvl="1"/>
            <a:r>
              <a:rPr lang="en-US" dirty="0" smtClean="0"/>
              <a:t>Child &amp; parent then execute as independent processes</a:t>
            </a:r>
          </a:p>
          <a:p>
            <a:pPr lvl="2"/>
            <a:r>
              <a:rPr lang="en-US" dirty="0" smtClean="0"/>
              <a:t>Writes by one don’t affect reads by other</a:t>
            </a:r>
          </a:p>
          <a:p>
            <a:pPr lvl="2"/>
            <a:r>
              <a:rPr lang="en-US" dirty="0" smtClean="0"/>
              <a:t>But … share any open files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728219" y="3733800"/>
            <a:ext cx="5334000" cy="2981110"/>
            <a:chOff x="2667000" y="3438800"/>
            <a:chExt cx="5334000" cy="2981110"/>
          </a:xfrm>
        </p:grpSpPr>
        <p:grpSp>
          <p:nvGrpSpPr>
            <p:cNvPr id="2" name="Group 1"/>
            <p:cNvGrpSpPr/>
            <p:nvPr/>
          </p:nvGrpSpPr>
          <p:grpSpPr>
            <a:xfrm>
              <a:off x="5257800" y="3829110"/>
              <a:ext cx="2743200" cy="2590800"/>
              <a:chOff x="1524000" y="3429000"/>
              <a:chExt cx="2743200" cy="25908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4000" y="3429000"/>
                <a:ext cx="1371600" cy="2590800"/>
                <a:chOff x="7086600" y="1905000"/>
                <a:chExt cx="1371600" cy="25908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7086600" y="1905000"/>
                  <a:ext cx="1371600" cy="1295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Memory</a:t>
                  </a:r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7086600" y="3200400"/>
                  <a:ext cx="1371600" cy="1295400"/>
                </a:xfrm>
                <a:prstGeom prst="rect">
                  <a:avLst/>
                </a:prstGeom>
                <a:solidFill>
                  <a:srgbClr val="E2AC00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7239000" y="3733800"/>
                  <a:ext cx="1066800" cy="533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Registers</a:t>
                  </a:r>
                  <a:endParaRPr lang="en-US" sz="18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7239000" y="2438400"/>
                  <a:ext cx="1066800" cy="533400"/>
                </a:xfrm>
                <a:prstGeom prst="rect">
                  <a:avLst/>
                </a:prstGeom>
                <a:solidFill>
                  <a:srgbClr val="AB8D8D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Stac</a:t>
                  </a:r>
                  <a:r>
                    <a:rPr lang="en-US" sz="1800" dirty="0"/>
                    <a:t>k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895600" y="3429000"/>
                <a:ext cx="1371600" cy="2590800"/>
                <a:chOff x="7086600" y="1905000"/>
                <a:chExt cx="1371600" cy="25908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7086600" y="1905000"/>
                  <a:ext cx="1371600" cy="1295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Memory</a:t>
                  </a:r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7086600" y="3200400"/>
                  <a:ext cx="1371600" cy="1295400"/>
                </a:xfrm>
                <a:prstGeom prst="rect">
                  <a:avLst/>
                </a:prstGeom>
                <a:solidFill>
                  <a:srgbClr val="E2AC00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7239000" y="3733800"/>
                  <a:ext cx="1066800" cy="533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Registers</a:t>
                  </a:r>
                  <a:endParaRPr lang="en-US" sz="1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7239000" y="2438400"/>
                  <a:ext cx="1066800" cy="533400"/>
                </a:xfrm>
                <a:prstGeom prst="rect">
                  <a:avLst/>
                </a:prstGeom>
                <a:solidFill>
                  <a:srgbClr val="AB8D8D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Stac</a:t>
                  </a:r>
                  <a:r>
                    <a:rPr lang="en-US" sz="1800" dirty="0"/>
                    <a:t>k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2667000" y="3829110"/>
              <a:ext cx="1371600" cy="2590800"/>
              <a:chOff x="7086600" y="1905000"/>
              <a:chExt cx="1371600" cy="2590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95219" y="4539734"/>
              <a:ext cx="62268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sz="3200" dirty="0" smtClean="0">
                <a:latin typeface="Calibri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67000" y="343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Before Call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7800" y="343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Parent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438800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2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fork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 smtClean="0"/>
              <a:t> (process id) to </a:t>
            </a:r>
            <a:r>
              <a:rPr lang="en-US" dirty="0"/>
              <a:t>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  <p:extLst>
      <p:ext uri="{BB962C8B-B14F-4D97-AF65-F5344CB8AC3E}">
        <p14:creationId xmlns:p14="http://schemas.microsoft.com/office/powerpoint/2010/main" val="30302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print statements undefined</a:t>
            </a:r>
          </a:p>
        </p:txBody>
      </p:sp>
    </p:spTree>
    <p:extLst>
      <p:ext uri="{BB962C8B-B14F-4D97-AF65-F5344CB8AC3E}">
        <p14:creationId xmlns:p14="http://schemas.microsoft.com/office/powerpoint/2010/main" val="37553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fork2()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Two consecutive forks</a:t>
            </a:r>
            <a:endParaRPr lang="en-US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Three consecutive forks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7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Nested forks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57800" y="2863850"/>
            <a:ext cx="2074863" cy="1631950"/>
            <a:chOff x="5257800" y="2863850"/>
            <a:chExt cx="2074863" cy="1631950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6172200" y="377825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5257800" y="4159250"/>
              <a:ext cx="457200" cy="336550"/>
              <a:chOff x="3360" y="3024"/>
              <a:chExt cx="288" cy="212"/>
            </a:xfrm>
          </p:grpSpPr>
          <p:sp>
            <p:nvSpPr>
              <p:cNvPr id="61" name="Line 7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360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L0</a:t>
                </a:r>
              </a:p>
            </p:txBody>
          </p:sp>
        </p:grpSp>
        <p:grpSp>
          <p:nvGrpSpPr>
            <p:cNvPr id="63" name="Group 25"/>
            <p:cNvGrpSpPr>
              <a:grpSpLocks/>
            </p:cNvGrpSpPr>
            <p:nvPr/>
          </p:nvGrpSpPr>
          <p:grpSpPr bwMode="auto">
            <a:xfrm>
              <a:off x="5715000" y="2863850"/>
              <a:ext cx="1617663" cy="1631950"/>
              <a:chOff x="3648" y="2208"/>
              <a:chExt cx="1019" cy="1028"/>
            </a:xfrm>
          </p:grpSpPr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3648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V="1">
                <a:off x="3648" y="2400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3648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69" name="Group 26"/>
            <p:cNvGrpSpPr>
              <a:grpSpLocks/>
            </p:cNvGrpSpPr>
            <p:nvPr/>
          </p:nvGrpSpPr>
          <p:grpSpPr bwMode="auto">
            <a:xfrm>
              <a:off x="6172200" y="3473450"/>
              <a:ext cx="1160463" cy="1022350"/>
              <a:chOff x="3936" y="2592"/>
              <a:chExt cx="731" cy="644"/>
            </a:xfrm>
          </p:grpSpPr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L2</a:t>
                </a:r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/>
            </p:nvSpPr>
            <p:spPr bwMode="auto">
              <a:xfrm>
                <a:off x="4320" y="259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6705600" y="3854450"/>
              <a:ext cx="627063" cy="641350"/>
              <a:chOff x="4272" y="2832"/>
              <a:chExt cx="395" cy="404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V="1">
                <a:off x="4272" y="30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83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2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Nested forks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4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57200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8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Exit status</a:t>
            </a:r>
          </a:p>
          <a:p>
            <a:pPr lvl="2"/>
            <a:r>
              <a:rPr lang="en-US" dirty="0" smtClean="0"/>
              <a:t>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28988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6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err="1" smtClean="0"/>
              <a:t>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1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  <p:extLst>
      <p:ext uri="{BB962C8B-B14F-4D97-AF65-F5344CB8AC3E}">
        <p14:creationId xmlns:p14="http://schemas.microsoft.com/office/powerpoint/2010/main" val="37878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78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N-1;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&gt;=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--)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18546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pid</a:t>
            </a:r>
            <a:r>
              <a:rPr lang="en-US" dirty="0" smtClean="0"/>
              <a:t>, open files and signal context</a:t>
            </a:r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589917" y="990600"/>
            <a:ext cx="1797050" cy="6096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err="1" smtClean="0">
                <a:latin typeface="Calibri" pitchFamily="34" charset="0"/>
              </a:rPr>
              <a:t>env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var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589917" y="22098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589917" y="1600200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/>
            <a:r>
              <a:rPr lang="en-US" sz="1600" b="0" dirty="0" err="1" smtClean="0">
                <a:latin typeface="Calibri" pitchFamily="34" charset="0"/>
              </a:rPr>
              <a:t>cmd</a:t>
            </a:r>
            <a:r>
              <a:rPr lang="en-US" sz="1600" b="0" dirty="0" smtClean="0">
                <a:latin typeface="Calibri" pitchFamily="34" charset="0"/>
              </a:rPr>
              <a:t> line </a:t>
            </a:r>
            <a:r>
              <a:rPr lang="en-US" sz="1600" b="0" dirty="0" err="1" smtClean="0">
                <a:latin typeface="Calibri" pitchFamily="34" charset="0"/>
              </a:rPr>
              <a:t>arg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589917" y="2514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envp[n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589917" y="2819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589917" y="3429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589917" y="31242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9917" y="49530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589917" y="3733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argv[argc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589917" y="4038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589917" y="4648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89917" y="4343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589917" y="5257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9917" y="58674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589917" y="55626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6404" y="838200"/>
            <a:ext cx="15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bottom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263551" y="48753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029200" y="2209800"/>
            <a:ext cx="5420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7382774" y="36417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7408653" y="1600200"/>
            <a:ext cx="631166" cy="20142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89917" y="6172200"/>
            <a:ext cx="1797050" cy="6096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Stack frame for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main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6404" y="6488668"/>
            <a:ext cx="112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77200" y="34290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7408654" y="3656798"/>
            <a:ext cx="668547" cy="8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79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018" y="1362075"/>
            <a:ext cx="7896225" cy="1990725"/>
          </a:xfr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if ((</a:t>
            </a:r>
            <a:r>
              <a:rPr lang="en-US" sz="1800" dirty="0" err="1" smtClean="0">
                <a:latin typeface="Courier New"/>
                <a:cs typeface="Courier New"/>
              </a:rPr>
              <a:t>pid</a:t>
            </a:r>
            <a:r>
              <a:rPr lang="en-US" sz="1800" dirty="0" smtClean="0">
                <a:latin typeface="Courier New"/>
                <a:cs typeface="Courier New"/>
              </a:rPr>
              <a:t> = Fork()) == 0) { /* Child runs user job */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if (execve(argv[0],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, environ) &lt; 0) {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printf("%s</a:t>
            </a:r>
            <a:r>
              <a:rPr lang="en-US" sz="1800" dirty="0" smtClean="0">
                <a:latin typeface="Courier New"/>
                <a:cs typeface="Courier New"/>
              </a:rPr>
              <a:t>: Command not found.\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smtClean="0">
                <a:latin typeface="Courier New"/>
                <a:cs typeface="Courier New"/>
              </a:rPr>
              <a:t>", argv[0]);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exit(0);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53887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56935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63031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59983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800" y="37007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40055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46151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43103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4583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42745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4319" y="39740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627012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“USER=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9747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“PRINTER=iron”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662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“PWD=/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cxnSp>
        <p:nvCxnSpPr>
          <p:cNvPr id="37" name="Straight Arrow Connector 36"/>
          <p:cNvCxnSpPr>
            <a:stCxn id="21" idx="3"/>
            <a:endCxn id="28" idx="1"/>
          </p:cNvCxnSpPr>
          <p:nvPr/>
        </p:nvCxnSpPr>
        <p:spPr bwMode="auto">
          <a:xfrm>
            <a:off x="4387850" y="47675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 bwMode="auto">
          <a:xfrm flipV="1">
            <a:off x="4387850" y="44592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3"/>
            <a:endCxn id="32" idx="1"/>
          </p:cNvCxnSpPr>
          <p:nvPr/>
        </p:nvCxnSpPr>
        <p:spPr bwMode="auto">
          <a:xfrm>
            <a:off x="4387850" y="41579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 flipV="1">
            <a:off x="4387850" y="6454794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7" idx="3"/>
            <a:endCxn id="34" idx="1"/>
          </p:cNvCxnSpPr>
          <p:nvPr/>
        </p:nvCxnSpPr>
        <p:spPr bwMode="auto">
          <a:xfrm>
            <a:off x="4387850" y="6150798"/>
            <a:ext cx="717550" cy="862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>
            <a:off x="4387850" y="5845998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64124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65963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1366" y="47360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49199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51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The Illusion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267199"/>
            <a:ext cx="8366125" cy="2066925"/>
          </a:xfrm>
        </p:spPr>
        <p:txBody>
          <a:bodyPr/>
          <a:lstStyle/>
          <a:p>
            <a:r>
              <a:rPr lang="en-US" dirty="0" smtClean="0"/>
              <a:t>Single process runs multiple </a:t>
            </a:r>
            <a:r>
              <a:rPr lang="en-US" i="1" dirty="0" smtClean="0"/>
              <a:t>threads</a:t>
            </a:r>
            <a:r>
              <a:rPr lang="en-US" dirty="0" smtClean="0"/>
              <a:t> concurrently</a:t>
            </a:r>
          </a:p>
          <a:p>
            <a:r>
              <a:rPr lang="en-US" dirty="0" smtClean="0"/>
              <a:t>Each has own control flow and runtime state</a:t>
            </a:r>
          </a:p>
          <a:p>
            <a:pPr lvl="1"/>
            <a:r>
              <a:rPr lang="en-US" dirty="0" smtClean="0"/>
              <a:t>But view memory as shared among all threads</a:t>
            </a:r>
          </a:p>
          <a:p>
            <a:pPr lvl="1"/>
            <a:r>
              <a:rPr lang="en-US" dirty="0" smtClean="0"/>
              <a:t>One thread can read/write the state of another</a:t>
            </a:r>
          </a:p>
          <a:p>
            <a:r>
              <a:rPr lang="en-US" dirty="0" smtClean="0"/>
              <a:t>We will talk about this later in the term</a:t>
            </a:r>
          </a:p>
          <a:p>
            <a:pPr lvl="1"/>
            <a:r>
              <a:rPr lang="en-US" dirty="0" smtClean="0"/>
              <a:t>For today, just consider one thread / process executing on single core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981200" y="1295400"/>
            <a:ext cx="5334000" cy="1295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9812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336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5052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436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419" y="1905000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4238" y="3059668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Nonlocal jumps: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either:</a:t>
            </a:r>
          </a:p>
          <a:p>
            <a:pPr lvl="2"/>
            <a:r>
              <a:rPr lang="en-US" dirty="0"/>
              <a:t>OS software (context switch and signals)</a:t>
            </a:r>
          </a:p>
          <a:p>
            <a:pPr lvl="2"/>
            <a:r>
              <a:rPr lang="en-US" dirty="0"/>
              <a:t>C language runtime </a:t>
            </a:r>
            <a:r>
              <a:rPr lang="en-US" dirty="0" smtClean="0"/>
              <a:t>library (nonlocal jumps)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dirty="0" smtClean="0"/>
              <a:t>kernel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1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465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</a:t>
            </a:r>
            <a:r>
              <a:rPr lang="en-US" dirty="0" smtClean="0"/>
              <a:t>power </a:t>
            </a:r>
            <a:r>
              <a:rPr lang="en-US" dirty="0"/>
              <a:t>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  <p:extLst>
      <p:ext uri="{BB962C8B-B14F-4D97-AF65-F5344CB8AC3E}">
        <p14:creationId xmlns:p14="http://schemas.microsoft.com/office/powerpoint/2010/main" val="7874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14068</TotalTime>
  <Words>2516</Words>
  <Application>Microsoft Office PowerPoint</Application>
  <PresentationFormat>全屏显示(4:3)</PresentationFormat>
  <Paragraphs>783</Paragraphs>
  <Slides>45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Courier</vt:lpstr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Exceptional Control Flow:  Exceptions and Processes  Introduction to Computer Systems 17th Lecture, Nov. 16, 2015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Asynchronous Exceptions (Interrupts)</vt:lpstr>
      <vt:lpstr>Synchronous Exceptions</vt:lpstr>
      <vt:lpstr>Trap Example: Opening File</vt:lpstr>
      <vt:lpstr>Fault Example: Page Fault</vt:lpstr>
      <vt:lpstr>Fault Example: Invalid Memory Reference</vt:lpstr>
      <vt:lpstr>Exception Table IA32 (Excerpt)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(New) Reality</vt:lpstr>
      <vt:lpstr>Concurrent Processes</vt:lpstr>
      <vt:lpstr>User View of Concurrent Processes</vt:lpstr>
      <vt:lpstr>Context Switching</vt:lpstr>
      <vt:lpstr>fork: Creating New Processes</vt:lpstr>
      <vt:lpstr>fork Details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Nonterminating Child Example</vt:lpstr>
      <vt:lpstr>wait: Synchronizing with Children</vt:lpstr>
      <vt:lpstr>wait: Synchronizing with Children</vt:lpstr>
      <vt:lpstr>wait() Example</vt:lpstr>
      <vt:lpstr>waitpid(): Waiting for a Specific Process</vt:lpstr>
      <vt:lpstr>execve: Loading and Running Programs</vt:lpstr>
      <vt:lpstr>execve Example</vt:lpstr>
      <vt:lpstr>Summary</vt:lpstr>
      <vt:lpstr>Summary (cont.)</vt:lpstr>
      <vt:lpstr>Additional slides</vt:lpstr>
      <vt:lpstr>Multithreading: The Illusion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496</cp:revision>
  <cp:lastPrinted>1999-09-20T15:19:18Z</cp:lastPrinted>
  <dcterms:created xsi:type="dcterms:W3CDTF">2011-10-11T15:51:12Z</dcterms:created>
  <dcterms:modified xsi:type="dcterms:W3CDTF">2015-11-16T07:38:46Z</dcterms:modified>
</cp:coreProperties>
</file>