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42" r:id="rId2"/>
    <p:sldId id="1204" r:id="rId3"/>
    <p:sldId id="1205" r:id="rId4"/>
    <p:sldId id="1206" r:id="rId5"/>
    <p:sldId id="1207" r:id="rId6"/>
    <p:sldId id="1208" r:id="rId7"/>
    <p:sldId id="1265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  <p:sldId id="1235" r:id="rId35"/>
    <p:sldId id="1236" r:id="rId36"/>
    <p:sldId id="1237" r:id="rId37"/>
    <p:sldId id="1238" r:id="rId38"/>
    <p:sldId id="1239" r:id="rId39"/>
    <p:sldId id="1240" r:id="rId40"/>
    <p:sldId id="1241" r:id="rId41"/>
    <p:sldId id="1242" r:id="rId42"/>
    <p:sldId id="1243" r:id="rId43"/>
    <p:sldId id="1244" r:id="rId44"/>
    <p:sldId id="1245" r:id="rId45"/>
    <p:sldId id="1246" r:id="rId46"/>
    <p:sldId id="1247" r:id="rId47"/>
    <p:sldId id="1248" r:id="rId48"/>
    <p:sldId id="1249" r:id="rId49"/>
    <p:sldId id="1250" r:id="rId50"/>
    <p:sldId id="1266" r:id="rId51"/>
    <p:sldId id="1267" r:id="rId52"/>
    <p:sldId id="1268" r:id="rId53"/>
    <p:sldId id="1269" r:id="rId54"/>
    <p:sldId id="1270" r:id="rId55"/>
    <p:sldId id="1271" r:id="rId56"/>
    <p:sldId id="1251" r:id="rId57"/>
    <p:sldId id="1252" r:id="rId58"/>
    <p:sldId id="1254" r:id="rId59"/>
    <p:sldId id="1255" r:id="rId60"/>
    <p:sldId id="1256" r:id="rId61"/>
    <p:sldId id="1257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6F5BD"/>
    <a:srgbClr val="F1C7C7"/>
    <a:srgbClr val="BFBFBF"/>
    <a:srgbClr val="D5F1CF"/>
    <a:srgbClr val="E9E1C9"/>
    <a:srgbClr val="DED8C4"/>
    <a:srgbClr val="E7DDBB"/>
    <a:srgbClr val="DDCE9F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930" y="78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94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6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0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8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90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1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56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4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79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30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0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3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61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5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7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47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3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1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92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63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9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6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66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4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421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55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89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64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7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4035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4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</a:t>
            </a:r>
            <a:br>
              <a:rPr lang="en-US" altLang="zh-CN" sz="2000" b="0" dirty="0"/>
            </a:br>
            <a:r>
              <a:rPr lang="en-US" altLang="zh-CN" sz="2000" b="0" dirty="0"/>
              <a:t>18</a:t>
            </a:r>
            <a:r>
              <a:rPr lang="en-US" altLang="zh-CN" sz="2000" b="0" baseline="30000" dirty="0"/>
              <a:t>th</a:t>
            </a:r>
            <a:r>
              <a:rPr lang="en-US" altLang="zh-CN" sz="2000" b="0" dirty="0"/>
              <a:t> Lecture, Nov </a:t>
            </a:r>
            <a:r>
              <a:rPr lang="en-US" altLang="zh-CN" sz="2000" b="0" dirty="0" smtClean="0"/>
              <a:t>18, </a:t>
            </a:r>
            <a:r>
              <a:rPr lang="en-US" altLang="zh-CN" sz="2000" b="0" dirty="0"/>
              <a:t>2013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36909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/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Interrupt (e.g.,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ctl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 from keyboard)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 &amp; Dump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smtClean="0"/>
              <a:t>Kernel </a:t>
            </a:r>
            <a:r>
              <a:rPr lang="en-US" i="1" smtClean="0">
                <a:solidFill>
                  <a:srgbClr val="C00000"/>
                </a:solidFill>
              </a:rPr>
              <a:t>sends</a:t>
            </a:r>
            <a:r>
              <a:rPr lang="en-US" smtClean="0"/>
              <a:t> (delivers) a signal to a </a:t>
            </a:r>
            <a:r>
              <a:rPr lang="en-US" i="1" smtClean="0">
                <a:solidFill>
                  <a:srgbClr val="C00000"/>
                </a:solidFill>
              </a:rPr>
              <a:t>destination process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by updating some state in the context of the destination process</a:t>
            </a:r>
          </a:p>
          <a:p>
            <a:endParaRPr lang="en-US" smtClean="0"/>
          </a:p>
          <a:p>
            <a:r>
              <a:rPr lang="en-US" smtClean="0"/>
              <a:t>Kernel sends a signal for one of the following reasons:</a:t>
            </a:r>
          </a:p>
          <a:p>
            <a:pPr lvl="1"/>
            <a:r>
              <a:rPr lang="en-US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smtClean="0"/>
              <a:t>Another process has invoked the </a:t>
            </a:r>
            <a:r>
              <a:rPr lang="en-US" b="1" smtClean="0">
                <a:latin typeface="Courier New" pitchFamily="49" charset="0"/>
              </a:rPr>
              <a:t>kill</a:t>
            </a:r>
            <a:r>
              <a:rPr lang="en-US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6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Some possible </a:t>
            </a:r>
            <a:r>
              <a:rPr lang="en-US" dirty="0"/>
              <a:t>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</a:t>
            </a:r>
            <a:r>
              <a:rPr lang="en-US" dirty="0" smtClean="0"/>
              <a:t>interrupt: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  <p:extLst>
      <p:ext uri="{BB962C8B-B14F-4D97-AF65-F5344CB8AC3E}">
        <p14:creationId xmlns:p14="http://schemas.microsoft.com/office/powerpoint/2010/main" val="18116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 smtClean="0"/>
              <a:t>Signal Concepts: 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39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Pending/Blocked Bits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Also referred to as the </a:t>
            </a:r>
            <a:r>
              <a:rPr lang="en-US" i="1" dirty="0" smtClean="0"/>
              <a:t>signal mask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28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 smtClean="0"/>
              <a:t>Sending Signals: Process </a:t>
            </a:r>
            <a:r>
              <a:rPr lang="en-US" dirty="0"/>
              <a:t>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process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20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/bin/</a:t>
            </a:r>
            <a:r>
              <a:rPr lang="en-US" dirty="0" smtClean="0">
                <a:latin typeface="Courier New" pitchFamily="49" charset="0"/>
              </a:rPr>
              <a:t>kill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97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</a:t>
            </a:r>
            <a:r>
              <a:rPr lang="en-US" sz="2000" dirty="0" smtClean="0"/>
              <a:t>causes the kernel to send </a:t>
            </a:r>
            <a:r>
              <a:rPr lang="en-US" sz="2000" dirty="0"/>
              <a:t>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  <p:extLst>
      <p:ext uri="{BB962C8B-B14F-4D97-AF65-F5344CB8AC3E}">
        <p14:creationId xmlns:p14="http://schemas.microsoft.com/office/powerpoint/2010/main" val="3733683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564091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Hardware and operating system kernel software</a:t>
            </a:r>
          </a:p>
          <a:p>
            <a:r>
              <a:rPr lang="en-US" dirty="0" smtClean="0"/>
              <a:t>Process Context Switch</a:t>
            </a:r>
          </a:p>
          <a:p>
            <a:pPr lvl="1"/>
            <a:r>
              <a:rPr lang="en-US" dirty="0" smtClean="0"/>
              <a:t>Hardware timer and kernel software</a:t>
            </a:r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Kernel software and application software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48400" y="1524000"/>
            <a:ext cx="152400" cy="1676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21291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400" y="3505200"/>
            <a:ext cx="152400" cy="146304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4004641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Lecture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696200" cy="52629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fork12()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while(1); /* Child infinite loop */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terminates the child processes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("Killing process %d\n",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kill(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], SIGINT);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reaps terminated children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(WIFEXITED(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with exit status %d\n",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	  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, WEXITSTATUS(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abnormally\n",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9662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 err="1"/>
              <a:t>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46453" y="5943600"/>
            <a:ext cx="748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Important: All context switches are initiated by calling some exception hander. </a:t>
            </a:r>
          </a:p>
        </p:txBody>
      </p:sp>
    </p:spTree>
    <p:extLst>
      <p:ext uri="{BB962C8B-B14F-4D97-AF65-F5344CB8AC3E}">
        <p14:creationId xmlns:p14="http://schemas.microsoft.com/office/powerpoint/2010/main" val="3092289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dirty="0"/>
              <a:t>The process terminates and dumps core</a:t>
            </a:r>
          </a:p>
          <a:p>
            <a:pPr lvl="1"/>
            <a:r>
              <a:rPr lang="en-US" dirty="0"/>
              <a:t>The 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37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  <p:extLst>
      <p:ext uri="{BB962C8B-B14F-4D97-AF65-F5344CB8AC3E}">
        <p14:creationId xmlns:p14="http://schemas.microsoft.com/office/powerpoint/2010/main" val="337301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91600" cy="60016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857EA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B7898A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0678" y="6356866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495800" y="2667000"/>
            <a:ext cx="4572000" cy="1569660"/>
          </a:xfrm>
          <a:prstGeom prst="rect">
            <a:avLst/>
          </a:prstGeom>
          <a:solidFill>
            <a:srgbClr val="E0E0E0"/>
          </a:solidFill>
        </p:spPr>
        <p:txBody>
          <a:bodyPr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./</a:t>
            </a:r>
            <a:r>
              <a:rPr lang="en-US" sz="1600" dirty="0" err="1" smtClean="0">
                <a:latin typeface="Courier New"/>
                <a:cs typeface="Courier New"/>
              </a:rPr>
              <a:t>sigint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&lt;ctrl-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So you think you can stop the bomb with ctrl-c, do you?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Well...OK. :-)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0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15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0409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2073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1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Signal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(2) Control </a:t>
            </a:r>
            <a:r>
              <a:rPr lang="en-US" sz="1600" i="1" dirty="0">
                <a:latin typeface="Helvetica" charset="0"/>
              </a:rPr>
              <a:t>passes </a:t>
            </a:r>
            <a:r>
              <a:rPr lang="en-US" sz="1600" i="1" dirty="0" smtClean="0">
                <a:latin typeface="Helvetica" charset="0"/>
              </a:rPr>
              <a:t>to 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(5) Handler T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(1) Program catches signal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(3) Program catches signal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(4)  </a:t>
            </a:r>
            <a:r>
              <a:rPr lang="en-US" sz="1600" i="1" dirty="0">
                <a:latin typeface="Helvetica" charset="0"/>
              </a:rPr>
              <a:t>Control passes </a:t>
            </a:r>
            <a:r>
              <a:rPr lang="en-US" sz="1600" i="1" dirty="0" smtClean="0">
                <a:latin typeface="Helvetica" charset="0"/>
              </a:rPr>
              <a:t>to handler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(6) Handler S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main program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(7) Main program resumes </a:t>
            </a:r>
            <a:endParaRPr lang="en-US" sz="1600" i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Unblocking Signals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blocking mechanism	</a:t>
            </a:r>
          </a:p>
          <a:p>
            <a:pPr lvl="1"/>
            <a:r>
              <a:rPr lang="en-US" dirty="0" smtClean="0"/>
              <a:t>Kernel blocks any pending signals of type currently being handled. </a:t>
            </a:r>
          </a:p>
          <a:p>
            <a:pPr lvl="1"/>
            <a:r>
              <a:rPr lang="en-US" dirty="0" smtClean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 blocking and unblocking mechanism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sigprocmask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r>
              <a:rPr lang="en-US" dirty="0" smtClean="0"/>
              <a:t>Supporting functions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sigemptyset</a:t>
            </a:r>
            <a:r>
              <a:rPr lang="en-US" dirty="0" smtClean="0"/>
              <a:t> – create empty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sigfillset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add every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sigaddset</a:t>
            </a:r>
            <a:r>
              <a:rPr lang="en-US" dirty="0" smtClean="0"/>
              <a:t> – add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sigdelset</a:t>
            </a:r>
            <a:r>
              <a:rPr lang="en-US" dirty="0" smtClean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21481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 smtClean="0"/>
              <a:t>Temporarily Blocking Signals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525012"/>
            <a:ext cx="8153400" cy="30469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sigset_t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mask,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/* Block SIGINT and save previous blocked set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… Code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/* Restore previous blocked set, unblocking SIGINT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NULL);</a:t>
            </a:r>
          </a:p>
        </p:txBody>
      </p:sp>
    </p:spTree>
    <p:extLst>
      <p:ext uri="{BB962C8B-B14F-4D97-AF65-F5344CB8AC3E}">
        <p14:creationId xmlns:p14="http://schemas.microsoft.com/office/powerpoint/2010/main" val="13409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Writing Safe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 smtClean="0"/>
              <a:t>Shared data structures can become corrupted.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now here are some guidelines to help you avoid trouble.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Guidelines for Writing Safe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/>
          <a:lstStyle/>
          <a:p>
            <a:r>
              <a:rPr lang="en-US" dirty="0" smtClean="0"/>
              <a:t>G0: Keep your handlers as simple as possible</a:t>
            </a:r>
          </a:p>
          <a:p>
            <a:pPr lvl="1"/>
            <a:r>
              <a:rPr lang="en-US" dirty="0" smtClean="0"/>
              <a:t>e.g., set a global flag and return</a:t>
            </a:r>
          </a:p>
          <a:p>
            <a:r>
              <a:rPr lang="en-US" dirty="0" smtClean="0"/>
              <a:t>G1: Call only </a:t>
            </a:r>
            <a:r>
              <a:rPr lang="en-US" dirty="0" err="1" smtClean="0"/>
              <a:t>async</a:t>
            </a:r>
            <a:r>
              <a:rPr lang="en-US" dirty="0" smtClean="0"/>
              <a:t>-signal-safe functions in your handlers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are not safe!</a:t>
            </a:r>
          </a:p>
          <a:p>
            <a:r>
              <a:rPr lang="en-US" dirty="0" smtClean="0"/>
              <a:t>G2: Save and restore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on entry and exit</a:t>
            </a:r>
          </a:p>
          <a:p>
            <a:pPr lvl="1"/>
            <a:r>
              <a:rPr lang="en-US" dirty="0" smtClean="0"/>
              <a:t>So that other handlers don’t overwrite your value of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	</a:t>
            </a:r>
          </a:p>
          <a:p>
            <a:r>
              <a:rPr lang="en-US" dirty="0" smtClean="0"/>
              <a:t>G3: Protect accesses to shared data structures by temporarily blocking all signals. </a:t>
            </a:r>
          </a:p>
          <a:p>
            <a:pPr lvl="1"/>
            <a:r>
              <a:rPr lang="en-US" dirty="0" smtClean="0"/>
              <a:t>To prevent possible corruption</a:t>
            </a:r>
          </a:p>
          <a:p>
            <a:r>
              <a:rPr lang="en-US" dirty="0" smtClean="0"/>
              <a:t>G4: Declare global variables as </a:t>
            </a:r>
            <a:r>
              <a:rPr lang="en-US" dirty="0" smtClean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 smtClean="0">
                <a:latin typeface="+mn-lt"/>
                <a:cs typeface="Courier New"/>
              </a:rPr>
              <a:t>G5: Declare global flags as </a:t>
            </a:r>
            <a:r>
              <a:rPr lang="en-US" dirty="0" smtClean="0">
                <a:latin typeface="Courier New"/>
                <a:cs typeface="Courier New"/>
              </a:rPr>
              <a:t>volatile </a:t>
            </a:r>
            <a:r>
              <a:rPr lang="en-US" dirty="0" err="1" smtClean="0">
                <a:latin typeface="Courier New"/>
                <a:cs typeface="Courier New"/>
              </a:rPr>
              <a:t>sig_atomic_t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flag</a:t>
            </a:r>
            <a:r>
              <a:rPr lang="en-US" dirty="0" smtClean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flag declared this way does not need to be protected  like other </a:t>
            </a:r>
            <a:r>
              <a:rPr lang="en-US" dirty="0" err="1" smtClean="0">
                <a:latin typeface="+mn-lt"/>
                <a:cs typeface="Courier New"/>
              </a:rPr>
              <a:t>globals</a:t>
            </a:r>
            <a:endParaRPr lang="en-US" dirty="0" smtClean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61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 smtClean="0">
                <a:latin typeface="Calibri"/>
                <a:cs typeface="Calibri"/>
              </a:rPr>
              <a:t>if either reentrant (e.g., all variables stored on stack frame, CS:APP2e 12.7.2) or non-interruptible by signals.</a:t>
            </a:r>
          </a:p>
          <a:p>
            <a:r>
              <a:rPr lang="en-US" dirty="0" err="1" smtClean="0">
                <a:latin typeface="Calibri"/>
                <a:cs typeface="Calibri"/>
              </a:rPr>
              <a:t>Posix</a:t>
            </a:r>
            <a:r>
              <a:rPr lang="en-US" dirty="0" smtClean="0">
                <a:latin typeface="Calibri"/>
                <a:cs typeface="Calibri"/>
              </a:rPr>
              <a:t> guarantees 117 functions to be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Source: “</a:t>
            </a:r>
            <a:r>
              <a:rPr lang="en-US" dirty="0" smtClean="0">
                <a:latin typeface="Courier New"/>
                <a:cs typeface="Courier New"/>
              </a:rPr>
              <a:t>man 7 signal</a:t>
            </a:r>
            <a:r>
              <a:rPr lang="en-US" dirty="0" smtClean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_exit, write, wait,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that are not on the list: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>
                <a:latin typeface="+mn-lt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+mn-lt"/>
                <a:cs typeface="Courier New"/>
              </a:rPr>
              <a:t>, 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>
                <a:latin typeface="+mn-lt"/>
                <a:cs typeface="Courier New"/>
              </a:rPr>
              <a:t>,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5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Safely Generating 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7896225" cy="847725"/>
          </a:xfrm>
        </p:spPr>
        <p:txBody>
          <a:bodyPr/>
          <a:lstStyle/>
          <a:p>
            <a:r>
              <a:rPr lang="en-US" dirty="0" smtClean="0"/>
              <a:t>Option 1: temporarily block all signals during each call to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EVERYWHERE in the program.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>
              <a:cs typeface="Courier New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5899" y="2257484"/>
            <a:ext cx="8405982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safe_printf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 –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async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-signal-safe wrapper for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safe_printf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...)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Courier New"/>
                <a:cs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format);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vsnprintf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), format,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va_end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(args);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write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(1,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sv-SE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sv-SE" sz="1600" dirty="0">
                <a:solidFill>
                  <a:srgbClr val="61B6B4"/>
                </a:solidFill>
                <a:latin typeface="Courier New"/>
                <a:cs typeface="Courier New"/>
              </a:rPr>
              <a:t>NULL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sv-SE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600" y="6400800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Safely Generating 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819400"/>
          </a:xfrm>
        </p:spPr>
        <p:txBody>
          <a:bodyPr/>
          <a:lstStyle/>
          <a:p>
            <a:r>
              <a:rPr lang="en-US" dirty="0" smtClean="0"/>
              <a:t>Option 2: Use the reentrant SIO (Safe I/O library) from </a:t>
            </a:r>
            <a:r>
              <a:rPr lang="en-US" dirty="0" err="1" smtClean="0">
                <a:latin typeface="Courier New"/>
                <a:cs typeface="Courier New"/>
              </a:rPr>
              <a:t>csapp.c</a:t>
            </a:r>
            <a:r>
              <a:rPr lang="en-US" dirty="0" smtClean="0"/>
              <a:t> in your handlers.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sio_puts</a:t>
            </a:r>
            <a:r>
              <a:rPr lang="en-US" dirty="0" smtClean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sio_putl</a:t>
            </a:r>
            <a:r>
              <a:rPr lang="en-US" dirty="0" smtClean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sio_error</a:t>
            </a:r>
            <a:r>
              <a:rPr lang="en-US" dirty="0" smtClean="0">
                <a:latin typeface="Courier New"/>
                <a:cs typeface="Courier New"/>
              </a:rPr>
              <a:t>(char s[])   /* Put </a:t>
            </a:r>
            <a:r>
              <a:rPr lang="en-US" dirty="0" err="1" smtClean="0">
                <a:latin typeface="Courier New"/>
                <a:cs typeface="Courier New"/>
              </a:rPr>
              <a:t>msg</a:t>
            </a:r>
            <a:r>
              <a:rPr lang="en-US" dirty="0" smtClean="0">
                <a:latin typeface="Courier New"/>
                <a:cs typeface="Courier New"/>
              </a:rPr>
              <a:t> &amp; exit */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9719" y="4289554"/>
            <a:ext cx="8665681" cy="241604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BA8C1C"/>
                </a:solidFill>
                <a:latin typeface="Courier New"/>
                <a:cs typeface="Courier New"/>
              </a:rPr>
              <a:t>sig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B7898A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500" dirty="0">
                <a:solidFill>
                  <a:srgbClr val="B7898A"/>
                </a:solidFill>
                <a:latin typeface="Courier New"/>
                <a:cs typeface="Courier New"/>
              </a:rPr>
              <a:t>"</a:t>
            </a:r>
            <a:r>
              <a:rPr lang="de-DE" sz="1500" dirty="0" err="1">
                <a:solidFill>
                  <a:srgbClr val="B7898A"/>
                </a:solidFill>
                <a:latin typeface="Courier New"/>
                <a:cs typeface="Courier New"/>
              </a:rPr>
              <a:t>Well</a:t>
            </a:r>
            <a:r>
              <a:rPr lang="de-DE" sz="1500" dirty="0">
                <a:solidFill>
                  <a:srgbClr val="B7898A"/>
                </a:solidFill>
                <a:latin typeface="Courier New"/>
                <a:cs typeface="Courier New"/>
              </a:rPr>
              <a:t>..."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5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500" dirty="0">
                <a:solidFill>
                  <a:srgbClr val="B7898A"/>
                </a:solidFill>
                <a:latin typeface="Courier New"/>
                <a:cs typeface="Courier New"/>
              </a:rPr>
              <a:t>"OK. :-)\n"</a:t>
            </a:r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2119" y="6324600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7512"/>
            <a:ext cx="7048500" cy="573088"/>
          </a:xfrm>
        </p:spPr>
        <p:txBody>
          <a:bodyPr/>
          <a:lstStyle/>
          <a:p>
            <a:r>
              <a:rPr lang="en-US" dirty="0"/>
              <a:t>Signal </a:t>
            </a:r>
            <a:r>
              <a:rPr lang="en-US" dirty="0" smtClean="0"/>
              <a:t>Handler </a:t>
            </a:r>
            <a:r>
              <a:rPr lang="en-US" dirty="0"/>
              <a:t>Funkiness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113505"/>
            <a:ext cx="3200400" cy="3352800"/>
          </a:xfrm>
        </p:spPr>
        <p:txBody>
          <a:bodyPr/>
          <a:lstStyle/>
          <a:p>
            <a:pPr marL="230188" indent="-230188"/>
            <a:r>
              <a:rPr lang="en-US" sz="2000" dirty="0"/>
              <a:t>Pending 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just have single bit indicating whether or not signal is pending</a:t>
            </a:r>
          </a:p>
          <a:p>
            <a:pPr marL="401638" lvl="1" indent="-171450"/>
            <a:endParaRPr lang="en-US" sz="1800" dirty="0" smtClean="0"/>
          </a:p>
          <a:p>
            <a:pPr marL="401638" lvl="1" indent="-171450"/>
            <a:r>
              <a:rPr lang="en-US" sz="1800" dirty="0" smtClean="0"/>
              <a:t>Even </a:t>
            </a:r>
            <a:r>
              <a:rPr lang="en-US" sz="1800" dirty="0"/>
              <a:t>if multiple processes have sent this </a:t>
            </a:r>
            <a:r>
              <a:rPr lang="en-US" sz="1800" dirty="0" smtClean="0"/>
              <a:t>signal</a:t>
            </a:r>
          </a:p>
          <a:p>
            <a:pPr marL="401638" lvl="1" indent="-171450"/>
            <a:endParaRPr lang="en-US" sz="1800" dirty="0"/>
          </a:p>
          <a:p>
            <a:pPr marL="401638" lvl="1" indent="-171450"/>
            <a:r>
              <a:rPr lang="en-US" sz="1800" dirty="0" smtClean="0"/>
              <a:t>This program may get stuck in final loop</a:t>
            </a:r>
            <a:endParaRPr lang="en-US" sz="18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5715000" cy="54784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safe_printf</a:t>
            </a:r>
            <a:r>
              <a:rPr lang="en-US" sz="1400" b="1" dirty="0" smtClean="0">
                <a:latin typeface="Courier New" pitchFamily="49" charset="0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</a:rPr>
              <a:t>Received signal %d from process %d\n",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       sig,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fork14()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N;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signal(SIGCHLD,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sleep(1);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 err="1">
                <a:solidFill>
                  <a:srgbClr val="990000"/>
                </a:solidFill>
                <a:latin typeface="Courier New" pitchFamily="49" charset="0"/>
              </a:rPr>
              <a:t>deschedule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 child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exit(0);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Child: Exit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while (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&gt;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pause</a:t>
            </a:r>
            <a:r>
              <a:rPr lang="en-US" sz="1400" b="1" dirty="0" smtClean="0">
                <a:latin typeface="Courier New" pitchFamily="49" charset="0"/>
              </a:rPr>
              <a:t>();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Suspend until signal occurs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1751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7512"/>
            <a:ext cx="7048500" cy="573088"/>
          </a:xfrm>
        </p:spPr>
        <p:txBody>
          <a:bodyPr/>
          <a:lstStyle/>
          <a:p>
            <a:r>
              <a:rPr lang="en-US" dirty="0"/>
              <a:t>Signal </a:t>
            </a:r>
            <a:r>
              <a:rPr lang="en-US" dirty="0" smtClean="0"/>
              <a:t>Handler </a:t>
            </a:r>
            <a:r>
              <a:rPr lang="en-US" dirty="0"/>
              <a:t>Funkiness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113505"/>
            <a:ext cx="3200400" cy="3352800"/>
          </a:xfrm>
        </p:spPr>
        <p:txBody>
          <a:bodyPr/>
          <a:lstStyle/>
          <a:p>
            <a:pPr marL="230188" indent="-230188"/>
            <a:r>
              <a:rPr lang="en-US" sz="2000" dirty="0"/>
              <a:t>Pending 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just have single bit indicating whether or not signal is pending</a:t>
            </a:r>
          </a:p>
          <a:p>
            <a:pPr marL="401638" lvl="1" indent="-171450"/>
            <a:endParaRPr lang="en-US" sz="1800" dirty="0" smtClean="0"/>
          </a:p>
          <a:p>
            <a:pPr marL="401638" lvl="1" indent="-171450"/>
            <a:r>
              <a:rPr lang="en-US" sz="1800" dirty="0" smtClean="0"/>
              <a:t>Even </a:t>
            </a:r>
            <a:r>
              <a:rPr lang="en-US" sz="1800" dirty="0"/>
              <a:t>if multiple processes have sent this </a:t>
            </a:r>
            <a:r>
              <a:rPr lang="en-US" sz="1800" dirty="0" smtClean="0"/>
              <a:t>signal</a:t>
            </a:r>
          </a:p>
          <a:p>
            <a:pPr marL="401638" lvl="1" indent="-171450"/>
            <a:endParaRPr lang="en-US" sz="1800" dirty="0"/>
          </a:p>
          <a:p>
            <a:pPr marL="401638" lvl="1" indent="-171450"/>
            <a:r>
              <a:rPr lang="en-US" sz="1800" dirty="0" smtClean="0"/>
              <a:t>This program may get stuck in final loop</a:t>
            </a:r>
            <a:endParaRPr lang="en-US" sz="18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5715000" cy="54784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safe_printf</a:t>
            </a:r>
            <a:r>
              <a:rPr lang="en-US" sz="1400" b="1" dirty="0" smtClean="0">
                <a:latin typeface="Courier New" pitchFamily="49" charset="0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</a:rPr>
              <a:t>Received signal %d from process %d\n",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       sig,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fork14()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N;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signal(SIGCHLD,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sleep(1);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 err="1">
                <a:solidFill>
                  <a:srgbClr val="990000"/>
                </a:solidFill>
                <a:latin typeface="Courier New" pitchFamily="49" charset="0"/>
              </a:rPr>
              <a:t>deschedule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 child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exit(0);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Child: Exit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while (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&gt;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pause</a:t>
            </a:r>
            <a:r>
              <a:rPr lang="en-US" sz="1400" b="1" dirty="0" smtClean="0">
                <a:latin typeface="Courier New" pitchFamily="49" charset="0"/>
              </a:rPr>
              <a:t>();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Suspend until signal occurs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1751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4855159"/>
            <a:ext cx="59436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./forks 14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SIGCHLD signal 17 for process 21344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SIGCHLD signal 17 for process 21345</a:t>
            </a:r>
          </a:p>
          <a:p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5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Living With </a:t>
            </a:r>
            <a:r>
              <a:rPr lang="en-US" dirty="0" err="1"/>
              <a:t>Nonqueuing</a:t>
            </a:r>
            <a:r>
              <a:rPr lang="en-US" dirty="0"/>
              <a:t> Signals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wait for all </a:t>
            </a:r>
            <a:r>
              <a:rPr lang="en-US" dirty="0"/>
              <a:t>terminated jobs</a:t>
            </a:r>
          </a:p>
          <a:p>
            <a:pPr lvl="1"/>
            <a:r>
              <a:rPr lang="en-US" dirty="0" smtClean="0"/>
              <a:t>Have handler loop with </a:t>
            </a:r>
            <a:r>
              <a:rPr lang="en-US" b="1" dirty="0" err="1" smtClean="0">
                <a:latin typeface="Courier New" pitchFamily="49" charset="0"/>
              </a:rPr>
              <a:t>waitpid</a:t>
            </a:r>
            <a:r>
              <a:rPr lang="en-US" dirty="0" smtClean="0">
                <a:latin typeface="+mn-lt"/>
              </a:rPr>
              <a:t> to get all jobs</a:t>
            </a:r>
            <a:endParaRPr lang="en-US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09800"/>
            <a:ext cx="8460004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child_handler2(int sig)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pid_t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 = 0;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while ((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 = waitpid(-1, &amp;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, WNOHANG)) &gt;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</a:t>
            </a:r>
            <a:r>
              <a:rPr lang="en-US" sz="16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>
                <a:latin typeface="Courier New" pitchFamily="49" charset="0"/>
              </a:rPr>
              <a:t>("Received signal %d from process %</a:t>
            </a:r>
            <a:r>
              <a:rPr lang="en-US" sz="1600" b="1" dirty="0" smtClean="0">
                <a:latin typeface="Courier New" pitchFamily="49" charset="0"/>
              </a:rPr>
              <a:t>d.  </a:t>
            </a:r>
            <a:r>
              <a:rPr lang="en-US" sz="1600" dirty="0" smtClean="0">
                <a:latin typeface="Courier New" pitchFamily="49" charset="0"/>
              </a:rPr>
              <a:t>n = %d</a:t>
            </a:r>
            <a:r>
              <a:rPr lang="en-US" sz="1600" b="1" dirty="0" smtClean="0">
                <a:latin typeface="Courier New" pitchFamily="49" charset="0"/>
              </a:rPr>
              <a:t>\</a:t>
            </a:r>
            <a:r>
              <a:rPr lang="en-US" sz="1600" b="1" dirty="0">
                <a:latin typeface="Courier New" pitchFamily="49" charset="0"/>
              </a:rPr>
              <a:t>n",</a:t>
            </a:r>
            <a:r>
              <a:rPr lang="en-US" sz="1600" b="1" dirty="0" smtClean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        </a:t>
            </a:r>
            <a:r>
              <a:rPr lang="en-US" sz="1600" b="1" dirty="0" smtClean="0">
                <a:latin typeface="Courier New" pitchFamily="49" charset="0"/>
              </a:rPr>
              <a:t>sig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pid</a:t>
            </a:r>
            <a:r>
              <a:rPr lang="en-US" sz="1600" b="1" dirty="0" smtClean="0">
                <a:latin typeface="Courier New" pitchFamily="49" charset="0"/>
              </a:rPr>
              <a:t>, n++)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fork15()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signal(SIGCHLD</a:t>
            </a:r>
            <a:r>
              <a:rPr lang="en-US" sz="1600" b="1" dirty="0">
                <a:latin typeface="Courier New" pitchFamily="49" charset="0"/>
              </a:rPr>
              <a:t>, child_handler2);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4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Living With </a:t>
            </a:r>
            <a:r>
              <a:rPr lang="en-US" dirty="0" err="1"/>
              <a:t>Nonqueuing</a:t>
            </a:r>
            <a:r>
              <a:rPr lang="en-US" dirty="0"/>
              <a:t> Signals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wait for all </a:t>
            </a:r>
            <a:r>
              <a:rPr lang="en-US" dirty="0"/>
              <a:t>terminated jobs</a:t>
            </a:r>
          </a:p>
          <a:p>
            <a:pPr lvl="1"/>
            <a:r>
              <a:rPr lang="en-US" dirty="0" smtClean="0"/>
              <a:t>Have handler loop with </a:t>
            </a:r>
            <a:r>
              <a:rPr lang="en-US" b="1" dirty="0" err="1" smtClean="0">
                <a:latin typeface="Courier New" pitchFamily="49" charset="0"/>
              </a:rPr>
              <a:t>waitpid</a:t>
            </a:r>
            <a:r>
              <a:rPr lang="en-US" dirty="0" smtClean="0">
                <a:latin typeface="+mn-lt"/>
              </a:rPr>
              <a:t> to get all jobs</a:t>
            </a:r>
            <a:endParaRPr lang="en-US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09800"/>
            <a:ext cx="8460004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child_handler2(int sig)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pid_t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 = 0;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while ((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 = waitpid(-1, &amp;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, WNOHANG)) &gt;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</a:t>
            </a:r>
            <a:r>
              <a:rPr lang="en-US" sz="16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>
                <a:latin typeface="Courier New" pitchFamily="49" charset="0"/>
              </a:rPr>
              <a:t>("Received signal %d from process %</a:t>
            </a:r>
            <a:r>
              <a:rPr lang="en-US" sz="1600" b="1" dirty="0" smtClean="0">
                <a:latin typeface="Courier New" pitchFamily="49" charset="0"/>
              </a:rPr>
              <a:t>d.  </a:t>
            </a:r>
            <a:r>
              <a:rPr lang="en-US" sz="1600" dirty="0" smtClean="0">
                <a:latin typeface="Courier New" pitchFamily="49" charset="0"/>
              </a:rPr>
              <a:t>n = %d</a:t>
            </a:r>
            <a:r>
              <a:rPr lang="en-US" sz="1600" b="1" dirty="0" smtClean="0">
                <a:latin typeface="Courier New" pitchFamily="49" charset="0"/>
              </a:rPr>
              <a:t>\</a:t>
            </a:r>
            <a:r>
              <a:rPr lang="en-US" sz="1600" b="1" dirty="0">
                <a:latin typeface="Courier New" pitchFamily="49" charset="0"/>
              </a:rPr>
              <a:t>n",</a:t>
            </a:r>
            <a:r>
              <a:rPr lang="en-US" sz="1600" b="1" dirty="0" smtClean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        </a:t>
            </a:r>
            <a:r>
              <a:rPr lang="en-US" sz="1600" b="1" dirty="0" smtClean="0">
                <a:latin typeface="Courier New" pitchFamily="49" charset="0"/>
              </a:rPr>
              <a:t>sig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pid</a:t>
            </a:r>
            <a:r>
              <a:rPr lang="en-US" sz="1600" b="1" dirty="0" smtClean="0">
                <a:latin typeface="Courier New" pitchFamily="49" charset="0"/>
              </a:rPr>
              <a:t>, n++)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fork15()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signal(SIGCHLD</a:t>
            </a:r>
            <a:r>
              <a:rPr lang="en-US" sz="1600" b="1" dirty="0">
                <a:latin typeface="Courier New" pitchFamily="49" charset="0"/>
              </a:rPr>
              <a:t>, child_handler2);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4800600"/>
            <a:ext cx="65786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greatwhite</a:t>
            </a:r>
            <a:r>
              <a:rPr lang="en-US" sz="1600" dirty="0" smtClean="0">
                <a:latin typeface="Courier New"/>
                <a:cs typeface="Courier New"/>
              </a:rPr>
              <a:t>&gt; forks 15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27476.  n = 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27477.  n = 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27478.  n = 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27479.  n = 1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27480.  n = 0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greatwhite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67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715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657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600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724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514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971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029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495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4495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4648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3429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2971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066800" y="3352800"/>
            <a:ext cx="21336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</p:spTree>
    <p:extLst>
      <p:ext uri="{BB962C8B-B14F-4D97-AF65-F5344CB8AC3E}">
        <p14:creationId xmlns:p14="http://schemas.microsoft.com/office/powerpoint/2010/main" val="34610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 smtClean="0"/>
              <a:t>Portable Signal Handling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133600"/>
          </a:xfrm>
        </p:spPr>
        <p:txBody>
          <a:bodyPr/>
          <a:lstStyle/>
          <a:p>
            <a:r>
              <a:rPr lang="en-US" dirty="0" smtClean="0"/>
              <a:t>Different versions of Unix can have different signal handling semantics</a:t>
            </a:r>
          </a:p>
          <a:p>
            <a:pPr lvl="1"/>
            <a:r>
              <a:rPr lang="en-US" dirty="0" smtClean="0"/>
              <a:t>Restore action to default after catching signal</a:t>
            </a:r>
          </a:p>
          <a:p>
            <a:pPr lvl="1"/>
            <a:r>
              <a:rPr lang="en-US" dirty="0" smtClean="0"/>
              <a:t>Some interrupted system calls can return with EINTR</a:t>
            </a:r>
          </a:p>
          <a:p>
            <a:pPr lvl="1"/>
            <a:r>
              <a:rPr lang="en-US" dirty="0" smtClean="0"/>
              <a:t>Some systems don’t block signals of the type being handled </a:t>
            </a:r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sigaction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9964" y="3734812"/>
            <a:ext cx="852303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Signal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handler;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sigs of type being handled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action.sa_flags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SA_RESTART;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Restart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syscalls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if possible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&amp;action,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&lt; 0)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"Signal error"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Child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Parent *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 smtClean="0"/>
              <a:t>Simple shell with a subtle synchronization error because it assumes parent runs before child.</a:t>
            </a:r>
          </a:p>
        </p:txBody>
      </p:sp>
    </p:spTree>
    <p:extLst>
      <p:ext uri="{BB962C8B-B14F-4D97-AF65-F5344CB8AC3E}">
        <p14:creationId xmlns:p14="http://schemas.microsoft.com/office/powerpoint/2010/main" val="39163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Reap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child *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SIGCHLD handler for a simple shell</a:t>
            </a:r>
          </a:p>
        </p:txBody>
      </p:sp>
    </p:spTree>
    <p:extLst>
      <p:ext uri="{BB962C8B-B14F-4D97-AF65-F5344CB8AC3E}">
        <p14:creationId xmlns:p14="http://schemas.microsoft.com/office/powerpoint/2010/main" val="36989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Shell Program w/o Race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896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1304121"/>
            <a:ext cx="8058616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(</a:t>
            </a:r>
            <a:r>
              <a:rPr lang="fr-FR" sz="1500" dirty="0" err="1" smtClean="0">
                <a:solidFill>
                  <a:srgbClr val="CB2418"/>
                </a:solidFill>
                <a:latin typeface="Menlo-Regular"/>
              </a:rPr>
              <a:t>wasteful</a:t>
            </a:r>
            <a:r>
              <a:rPr lang="fr-FR" sz="1500" dirty="0" smtClean="0">
                <a:solidFill>
                  <a:srgbClr val="CB2418"/>
                </a:solidFill>
                <a:latin typeface="Menlo-Regular"/>
              </a:rPr>
              <a:t>!)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Menlo-Regular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</a:t>
            </a:r>
            <a:r>
              <a:rPr lang="ro-RO" sz="15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4510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0391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waitpid(-1,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0)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/* Main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waiting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for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nonzero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pid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*/</a:t>
            </a:r>
            <a:endParaRPr lang="fi-FI" sz="1500" dirty="0">
              <a:solidFill>
                <a:srgbClr val="FF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ro-RO" sz="15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801588"/>
          </a:xfrm>
        </p:spPr>
        <p:txBody>
          <a:bodyPr/>
          <a:lstStyle/>
          <a:p>
            <a:r>
              <a:rPr lang="en-US" dirty="0" smtClean="0"/>
              <a:t>Handlers for program explicitly waiting for SIGCHLD to arrive.</a:t>
            </a:r>
          </a:p>
        </p:txBody>
      </p:sp>
    </p:spTree>
    <p:extLst>
      <p:ext uri="{BB962C8B-B14F-4D97-AF65-F5344CB8AC3E}">
        <p14:creationId xmlns:p14="http://schemas.microsoft.com/office/powerpoint/2010/main" val="717818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smtClean="0"/>
              <a:t>Program is correct, but very wasteful</a:t>
            </a:r>
          </a:p>
          <a:p>
            <a:r>
              <a:rPr lang="en-US" dirty="0" smtClean="0"/>
              <a:t>Other options: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Too slow!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    sleep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(1);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8101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590800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sigset_t</a:t>
            </a:r>
            <a:r>
              <a:rPr lang="en-US" dirty="0" smtClean="0">
                <a:latin typeface="Courier New"/>
                <a:cs typeface="Courier New"/>
              </a:rPr>
              <a:t> *mask)</a:t>
            </a:r>
          </a:p>
          <a:p>
            <a:r>
              <a:rPr lang="en-US" dirty="0" smtClean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2353476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de-DE" sz="15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927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22594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3" y="1143000"/>
            <a:ext cx="8229600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shell (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: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enhanced </a:t>
            </a:r>
            <a:r>
              <a:rPr lang="en-US" sz="1800" dirty="0" err="1" smtClean="0">
                <a:latin typeface="Courier New"/>
                <a:cs typeface="Courier New"/>
              </a:rPr>
              <a:t>csh</a:t>
            </a:r>
            <a:r>
              <a:rPr lang="en-US" sz="1800" dirty="0" smtClean="0"/>
              <a:t> at </a:t>
            </a:r>
            <a:r>
              <a:rPr lang="en-US" sz="1800" dirty="0"/>
              <a:t>CMU and elsewhere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dirty="0"/>
              <a:t> 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826402" y="3166170"/>
            <a:ext cx="4800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  char 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[MAXLINE]; </a:t>
            </a:r>
          </a:p>
          <a:p>
            <a:pPr algn="l"/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  while (1)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read 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("&gt; ");                  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Fgets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, MAXLINE, </a:t>
            </a:r>
            <a:r>
              <a:rPr lang="en-US" sz="1600" b="1" dirty="0" err="1">
                <a:latin typeface="Courier New" pitchFamily="49" charset="0"/>
              </a:rPr>
              <a:t>stdin</a:t>
            </a:r>
            <a:r>
              <a:rPr lang="en-US" sz="1600" b="1" dirty="0">
                <a:latin typeface="Courier New" pitchFamily="49" charset="0"/>
              </a:rPr>
              <a:t>);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</a:rPr>
              <a:t>feof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stdin</a:t>
            </a:r>
            <a:r>
              <a:rPr lang="en-US" sz="1600" b="1" dirty="0">
                <a:latin typeface="Courier New" pitchFamily="49" charset="0"/>
              </a:rPr>
              <a:t>))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    exit(0);</a:t>
            </a:r>
          </a:p>
          <a:p>
            <a:pPr algn="l"/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evaluate 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}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5597994" y="3048000"/>
            <a:ext cx="297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040375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once, returns one or more 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23821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once, but never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37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929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</a:t>
            </a:r>
            <a:r>
              <a:rPr lang="en-US"/>
              <a:t>/</a:t>
            </a:r>
            <a:r>
              <a:rPr lang="en-US">
                <a:latin typeface="Courier New" pitchFamily="49" charset="0"/>
              </a:rPr>
              <a:t>longjmp</a:t>
            </a:r>
            <a:r>
              <a:rPr lang="en-US"/>
              <a:t> Example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15703" y="1447800"/>
            <a:ext cx="6400800" cy="400685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setjmp.h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) !=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("back in main due to an error\n");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else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("first time through\n");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p1();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p1 calls p2, which calls p3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&lt;error checking code&gt;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(error)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, 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0071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3514104" cy="50783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signal.h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setjmp.h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sigjmp_buf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handler(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siglongjmp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, 1);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signal(SIGINT, handler);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if (!</a:t>
            </a:r>
            <a:r>
              <a:rPr lang="en-US" sz="1400" b="1" dirty="0" err="1">
                <a:latin typeface="Courier New" pitchFamily="49" charset="0"/>
              </a:rPr>
              <a:t>sigsetjmp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, 1))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("starting\n");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else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("restarting\n"); </a:t>
            </a:r>
            <a:endParaRPr lang="en-US" sz="14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while(1) {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</a:rPr>
              <a:t>sleep(1);</a:t>
            </a:r>
          </a:p>
          <a:p>
            <a:r>
              <a:rPr lang="en-US" sz="1400" dirty="0" smtClean="0">
                <a:latin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</a:rPr>
              <a:t>("processing...\n");</a:t>
            </a:r>
          </a:p>
          <a:p>
            <a:r>
              <a:rPr lang="en-US" sz="1400" dirty="0" smtClean="0">
                <a:latin typeface="Courier New" pitchFamily="49" charset="0"/>
              </a:rPr>
              <a:t>  }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6343" y="6232981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8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r>
              <a:rPr lang="en-US" dirty="0" smtClean="0"/>
              <a:t>Nonlocal </a:t>
            </a:r>
            <a:r>
              <a:rPr lang="en-US" dirty="0"/>
              <a:t>jumps provide exceptional control flow within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  <p:extLst>
      <p:ext uri="{BB962C8B-B14F-4D97-AF65-F5344CB8AC3E}">
        <p14:creationId xmlns:p14="http://schemas.microsoft.com/office/powerpoint/2010/main" val="107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World of Multitasking</a:t>
            </a:r>
            <a:endParaRPr lang="en-US" dirty="0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 smtClean="0"/>
              <a:t>System runs many processes concurrently</a:t>
            </a:r>
          </a:p>
          <a:p>
            <a:endParaRPr lang="en-US" dirty="0" smtClean="0"/>
          </a:p>
          <a:p>
            <a:r>
              <a:rPr lang="en-US" dirty="0" smtClean="0"/>
              <a:t>Process: executing program</a:t>
            </a:r>
          </a:p>
          <a:p>
            <a:pPr lvl="1"/>
            <a:r>
              <a:rPr lang="en-US" dirty="0" smtClean="0"/>
              <a:t>State includes memory image + register values + program counter</a:t>
            </a:r>
          </a:p>
          <a:p>
            <a:endParaRPr lang="en-US" dirty="0" smtClean="0"/>
          </a:p>
          <a:p>
            <a:r>
              <a:rPr lang="en-US" dirty="0" smtClean="0"/>
              <a:t>Regularly switches from one process to another</a:t>
            </a:r>
          </a:p>
          <a:p>
            <a:pPr lvl="1"/>
            <a:r>
              <a:rPr lang="en-US" dirty="0" smtClean="0"/>
              <a:t>Suspend process when it needs I/O resource or timer event occurs</a:t>
            </a:r>
          </a:p>
          <a:p>
            <a:pPr lvl="1"/>
            <a:r>
              <a:rPr lang="en-US" dirty="0" smtClean="0"/>
              <a:t>Resume process when I/O available or given scheduling priority</a:t>
            </a:r>
          </a:p>
          <a:p>
            <a:endParaRPr lang="en-US" dirty="0" smtClean="0"/>
          </a:p>
          <a:p>
            <a:r>
              <a:rPr lang="en-US" dirty="0" smtClean="0"/>
              <a:t>Appears to </a:t>
            </a:r>
            <a:r>
              <a:rPr lang="en-US" dirty="0" err="1" smtClean="0"/>
              <a:t>user(s</a:t>
            </a:r>
            <a:r>
              <a:rPr lang="en-US" dirty="0" smtClean="0"/>
              <a:t>) as if all processes executing simultaneously</a:t>
            </a:r>
          </a:p>
          <a:p>
            <a:pPr lvl="1"/>
            <a:r>
              <a:rPr lang="en-US" dirty="0" smtClean="0"/>
              <a:t>Even though systems can only execute one process (or a small number of processes) at a time</a:t>
            </a:r>
          </a:p>
          <a:p>
            <a:pPr lvl="1"/>
            <a:r>
              <a:rPr lang="en-US" dirty="0" smtClean="0"/>
              <a:t>Except possibly with lower performance than if running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12200" cy="573087"/>
          </a:xfrm>
        </p:spPr>
        <p:txBody>
          <a:bodyPr/>
          <a:lstStyle/>
          <a:p>
            <a:r>
              <a:rPr lang="en-US" dirty="0"/>
              <a:t>Programmer’s Model of Multitasking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624887" cy="5484812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functions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fork</a:t>
            </a:r>
            <a:r>
              <a:rPr lang="en-US" b="1" dirty="0" smtClean="0"/>
              <a:t> </a:t>
            </a:r>
            <a:r>
              <a:rPr lang="en-US" dirty="0"/>
              <a:t>spawns new process</a:t>
            </a:r>
          </a:p>
          <a:p>
            <a:pPr lvl="2"/>
            <a:r>
              <a:rPr lang="en-US" dirty="0"/>
              <a:t>Called once, returns twice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exit</a:t>
            </a:r>
            <a:r>
              <a:rPr lang="en-US" b="1" dirty="0" smtClean="0"/>
              <a:t> </a:t>
            </a:r>
            <a:r>
              <a:rPr lang="en-US" dirty="0"/>
              <a:t>terminates own process</a:t>
            </a:r>
          </a:p>
          <a:p>
            <a:pPr lvl="2"/>
            <a:r>
              <a:rPr lang="en-US" dirty="0"/>
              <a:t>Called once, never returns</a:t>
            </a:r>
          </a:p>
          <a:p>
            <a:pPr lvl="2"/>
            <a:r>
              <a:rPr lang="en-US" dirty="0"/>
              <a:t>Puts it into “zombie” status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wait</a:t>
            </a:r>
            <a:r>
              <a:rPr lang="en-US" b="1" dirty="0" smtClean="0"/>
              <a:t> 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waitpid</a:t>
            </a:r>
            <a:r>
              <a:rPr lang="en-US" b="1" dirty="0" smtClean="0"/>
              <a:t> </a:t>
            </a:r>
            <a:r>
              <a:rPr lang="en-US" dirty="0"/>
              <a:t>wait for and reap terminated children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 pitchFamily="49" charset="0"/>
              </a:rPr>
              <a:t>execve</a:t>
            </a:r>
            <a:r>
              <a:rPr lang="en-US" b="1" dirty="0" smtClean="0"/>
              <a:t> </a:t>
            </a:r>
            <a:r>
              <a:rPr lang="en-US" dirty="0" smtClean="0"/>
              <a:t>runs </a:t>
            </a:r>
            <a:r>
              <a:rPr lang="en-US" dirty="0"/>
              <a:t>new program in existing process</a:t>
            </a:r>
          </a:p>
          <a:p>
            <a:pPr lvl="2"/>
            <a:r>
              <a:rPr lang="en-US" dirty="0"/>
              <a:t>Called once, (normally) never returns</a:t>
            </a:r>
          </a:p>
          <a:p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  <a:p>
            <a:pPr lvl="1"/>
            <a:r>
              <a:rPr lang="en-US" dirty="0"/>
              <a:t>Understanding the nonstandard semantics of the functions</a:t>
            </a:r>
          </a:p>
          <a:p>
            <a:pPr lvl="1"/>
            <a:r>
              <a:rPr lang="en-US" dirty="0"/>
              <a:t>Avoiding improper use of system resources</a:t>
            </a:r>
          </a:p>
          <a:p>
            <a:pPr lvl="2"/>
            <a:r>
              <a:rPr lang="en-US" dirty="0"/>
              <a:t>E.g. “Fork bombs” can disable a system</a:t>
            </a:r>
          </a:p>
        </p:txBody>
      </p:sp>
    </p:spTree>
    <p:extLst>
      <p:ext uri="{BB962C8B-B14F-4D97-AF65-F5344CB8AC3E}">
        <p14:creationId xmlns:p14="http://schemas.microsoft.com/office/powerpoint/2010/main" val="15123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381000" y="950177"/>
            <a:ext cx="8340725" cy="5755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eval(char *cmdline)</a:t>
            </a:r>
            <a:r>
              <a:rPr lang="en-US" sz="1600" dirty="0" smtClean="0">
                <a:latin typeface="Courier New" pitchFamily="49" charset="0"/>
              </a:rPr>
              <a:t> {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char *argv[MAXARGS];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argv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execve()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bg</a:t>
            </a:r>
            <a:r>
              <a:rPr lang="en-US" sz="1600" dirty="0">
                <a:latin typeface="Courier New" pitchFamily="49" charset="0"/>
              </a:rPr>
              <a:t>;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should the job run in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bg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fg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?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;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process id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bg</a:t>
            </a:r>
            <a:r>
              <a:rPr lang="en-US" sz="1600" dirty="0">
                <a:latin typeface="Courier New" pitchFamily="49" charset="0"/>
              </a:rPr>
              <a:t> = parseline(cmdline, argv); </a:t>
            </a:r>
          </a:p>
          <a:p>
            <a:r>
              <a:rPr lang="en-US" sz="1600" dirty="0">
                <a:latin typeface="Courier New" pitchFamily="49" charset="0"/>
              </a:rPr>
              <a:t>    if (!</a:t>
            </a:r>
            <a:r>
              <a:rPr lang="en-US" sz="1600" dirty="0" err="1">
                <a:latin typeface="Courier New" pitchFamily="49" charset="0"/>
              </a:rPr>
              <a:t>builtin_command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)) { </a:t>
            </a:r>
          </a:p>
          <a:p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Fork()) == 0) {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runs user job */</a:t>
            </a:r>
          </a:p>
          <a:p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(argv[0], argv, environ) &lt; 0) {</a:t>
            </a:r>
          </a:p>
          <a:p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("%s: Command not found.\n",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[0]);</a:t>
            </a:r>
          </a:p>
          <a:p>
            <a:r>
              <a:rPr lang="en-US" sz="1600" dirty="0">
                <a:latin typeface="Courier New" pitchFamily="49" charset="0"/>
              </a:rPr>
              <a:t>		exit(0);</a:t>
            </a:r>
          </a:p>
          <a:p>
            <a:r>
              <a:rPr lang="en-US" sz="1600" dirty="0">
                <a:latin typeface="Courier New" pitchFamily="49" charset="0"/>
              </a:rPr>
              <a:t>	    }</a:t>
            </a:r>
          </a:p>
          <a:p>
            <a:r>
              <a:rPr lang="en-US" sz="1600" dirty="0">
                <a:latin typeface="Courier New" pitchFamily="49" charset="0"/>
              </a:rPr>
              <a:t>	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	if (!</a:t>
            </a:r>
            <a:r>
              <a:rPr lang="en-US" sz="1600" dirty="0" err="1">
                <a:latin typeface="Courier New" pitchFamily="49" charset="0"/>
              </a:rPr>
              <a:t>bg</a:t>
            </a:r>
            <a:r>
              <a:rPr lang="en-US" sz="1600" dirty="0">
                <a:latin typeface="Courier New" pitchFamily="49" charset="0"/>
              </a:rPr>
              <a:t>) {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waits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fg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job to terminate */</a:t>
            </a:r>
          </a:p>
          <a:p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status;</a:t>
            </a:r>
          </a:p>
          <a:p>
            <a:pPr>
              <a:tabLst>
                <a:tab pos="1374775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waitpid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, &amp;status, 0) &lt; 0)</a:t>
            </a:r>
          </a:p>
          <a:p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unix_error</a:t>
            </a:r>
            <a:r>
              <a:rPr lang="en-US" sz="1600" dirty="0">
                <a:latin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</a:rPr>
              <a:t>waitfg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dirty="0" err="1">
                <a:latin typeface="Courier New" pitchFamily="49" charset="0"/>
              </a:rPr>
              <a:t>waitpid</a:t>
            </a:r>
            <a:r>
              <a:rPr lang="en-US" sz="1600" dirty="0">
                <a:latin typeface="Courier New" pitchFamily="49" charset="0"/>
              </a:rPr>
              <a:t> error");</a:t>
            </a:r>
          </a:p>
          <a:p>
            <a:r>
              <a:rPr lang="en-US" sz="1600" dirty="0">
                <a:latin typeface="Courier New" pitchFamily="49" charset="0"/>
              </a:rPr>
              <a:t>	}</a:t>
            </a:r>
          </a:p>
          <a:p>
            <a:r>
              <a:rPr lang="en-US" sz="1600" dirty="0">
                <a:latin typeface="Courier New" pitchFamily="49" charset="0"/>
              </a:rPr>
              <a:t>	else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otherwise, don’t wait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bg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job */</a:t>
            </a:r>
          </a:p>
          <a:p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("%d %s",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, cmdline);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081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7239000" cy="573087"/>
          </a:xfrm>
        </p:spPr>
        <p:txBody>
          <a:bodyPr/>
          <a:lstStyle/>
          <a:p>
            <a:r>
              <a:rPr lang="en-US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398696" y="1066800"/>
            <a:ext cx="8211904" cy="569386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int_handler(int</a:t>
            </a:r>
            <a:r>
              <a:rPr lang="en-US" sz="1400" dirty="0" smtClean="0">
                <a:latin typeface="Courier New" pitchFamily="49" charset="0"/>
              </a:rPr>
              <a:t> sig)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safe_printf("Process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received signal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getpid</a:t>
            </a:r>
            <a:r>
              <a:rPr lang="en-US" sz="1400" dirty="0" smtClean="0">
                <a:latin typeface="Courier New" pitchFamily="49" charset="0"/>
              </a:rPr>
              <a:t>(), sig);</a:t>
            </a:r>
          </a:p>
          <a:p>
            <a:r>
              <a:rPr lang="en-US" sz="1400" dirty="0" smtClean="0">
                <a:latin typeface="Courier New" pitchFamily="49" charset="0"/>
              </a:rPr>
              <a:t>    exit(0);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void fork13()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pid[N</a:t>
            </a:r>
            <a:r>
              <a:rPr lang="en-US" sz="1400" dirty="0" smtClean="0">
                <a:latin typeface="Courier New" pitchFamily="49" charset="0"/>
              </a:rPr>
              <a:t>];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child_status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signal(SIGINT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int_handler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</a:rPr>
              <a:t>        if ((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 = fork()) == 0) {</a:t>
            </a:r>
          </a:p>
          <a:p>
            <a:r>
              <a:rPr lang="en-US" sz="1400" dirty="0" smtClean="0">
                <a:latin typeface="Courier New" pitchFamily="49" charset="0"/>
              </a:rPr>
              <a:t>            while(1); /* child infinite loop</a:t>
            </a:r>
          </a:p>
          <a:p>
            <a:r>
              <a:rPr lang="en-US" sz="1400" dirty="0" smtClean="0">
                <a:latin typeface="Courier New" pitchFamily="49" charset="0"/>
              </a:rPr>
              <a:t>    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printf("Killing</a:t>
            </a:r>
            <a:r>
              <a:rPr lang="en-US" sz="1400" dirty="0" smtClean="0">
                <a:latin typeface="Courier New" pitchFamily="49" charset="0"/>
              </a:rPr>
              <a:t> process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]);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kill(pid[i</a:t>
            </a:r>
            <a:r>
              <a:rPr lang="en-US" sz="1400" dirty="0" smtClean="0">
                <a:latin typeface="Courier New" pitchFamily="49" charset="0"/>
              </a:rPr>
              <a:t>], SIGINT);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wait(&amp;child_status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    if (</a:t>
            </a:r>
            <a:r>
              <a:rPr lang="en-US" sz="1400" dirty="0" err="1" smtClean="0">
                <a:latin typeface="Courier New" pitchFamily="49" charset="0"/>
              </a:rPr>
              <a:t>WIFEXITED(child_status</a:t>
            </a:r>
            <a:r>
              <a:rPr lang="en-US" sz="1400" dirty="0" smtClean="0">
                <a:latin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with exit status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WEXITSTATUS(child_status</a:t>
            </a:r>
            <a:r>
              <a:rPr lang="en-US" sz="1400" dirty="0" smtClean="0">
                <a:latin typeface="Courier New" pitchFamily="49" charset="0"/>
              </a:rPr>
              <a:t>));</a:t>
            </a:r>
          </a:p>
          <a:p>
            <a:r>
              <a:rPr lang="en-US" sz="1400" dirty="0" smtClean="0">
                <a:latin typeface="Courier New" pitchFamily="49" charset="0"/>
              </a:rPr>
              <a:t>        else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abnormally\</a:t>
            </a:r>
            <a:r>
              <a:rPr lang="en-US" sz="1400" dirty="0" err="1" smtClean="0">
                <a:latin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4114800" y="2921000"/>
            <a:ext cx="4724400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linux</a:t>
            </a:r>
            <a:r>
              <a:rPr lang="en-US" sz="1400" b="1" dirty="0">
                <a:latin typeface="Courier New" pitchFamily="49" charset="0"/>
              </a:rPr>
              <a:t>&gt; ./forks 13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25417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25418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25419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25420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25421</a:t>
            </a:r>
          </a:p>
          <a:p>
            <a:r>
              <a:rPr lang="en-US" sz="1400" dirty="0" smtClean="0">
                <a:latin typeface="Courier New" pitchFamily="49" charset="0"/>
              </a:rPr>
              <a:t>Process 25417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25418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25420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25421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25419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Child 25417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25418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25420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25419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25421 terminated with exit status 0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 smtClean="0">
                <a:latin typeface="Courier New" pitchFamily="49" charset="0"/>
              </a:rPr>
              <a:t>linux</a:t>
            </a:r>
            <a:r>
              <a:rPr lang="en-US" sz="1400" b="1" dirty="0" smtClean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6827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 Internally Generated Events</a:t>
            </a:r>
          </a:p>
        </p:txBody>
      </p:sp>
      <p:sp>
        <p:nvSpPr>
          <p:cNvPr id="528387" name="Rectangle 3"/>
          <p:cNvSpPr>
            <a:spLocks noChangeArrowheads="1"/>
          </p:cNvSpPr>
          <p:nvPr/>
        </p:nvSpPr>
        <p:spPr bwMode="auto">
          <a:xfrm>
            <a:off x="480796" y="1752600"/>
            <a:ext cx="3509194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beeps = 0;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SIGALRM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("BEEP\n</a:t>
            </a:r>
            <a:r>
              <a:rPr lang="en-US" sz="1600" b="1" dirty="0">
                <a:latin typeface="Courier New" pitchFamily="49" charset="0"/>
              </a:rPr>
              <a:t>");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(++beeps &lt; 5) 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alarm(1);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else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("BOOM!\n</a:t>
            </a:r>
            <a:r>
              <a:rPr lang="en-US" sz="1600" b="1" dirty="0">
                <a:latin typeface="Courier New" pitchFamily="49" charset="0"/>
              </a:rPr>
              <a:t>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</a:rPr>
              <a:t>_exit</a:t>
            </a:r>
            <a:r>
              <a:rPr lang="en-US" sz="1600" b="1" dirty="0">
                <a:latin typeface="Courier New" pitchFamily="49" charset="0"/>
              </a:rPr>
              <a:t>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633912" y="1752600"/>
            <a:ext cx="3976688" cy="229552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signal(SIGALRM, handler);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alarm(1);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send SIGALRM in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              1 second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 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handler returns here */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657725" y="4276725"/>
            <a:ext cx="2277887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./internal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BOOM!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bass&gt;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726668"/>
            <a:ext cx="10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internal.c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4800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What Is a “Background </a:t>
            </a:r>
            <a:r>
              <a:rPr lang="en-GB" dirty="0"/>
              <a:t>Job”?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20788"/>
            <a:ext cx="8728075" cy="522605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Users </a:t>
            </a:r>
            <a:r>
              <a:rPr lang="en-GB" dirty="0"/>
              <a:t>generally run one command at a time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Type command, read output, type another command</a:t>
            </a:r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programs run “for a long time”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 “delete this file in two hours”</a:t>
            </a:r>
            <a:endParaRPr lang="en-GB" dirty="0" smtClean="0"/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</a:t>
            </a:r>
            <a:r>
              <a:rPr lang="en-GB" dirty="0"/>
              <a:t>“background” job is a process we don't want to wait for</a:t>
            </a:r>
            <a:endParaRPr lang="en-GB" dirty="0" smtClean="0"/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377624"/>
            <a:ext cx="8153400" cy="584776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sleep 7200;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  # shell stuck for 2 hours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953000"/>
            <a:ext cx="4876800" cy="883346"/>
          </a:xfrm>
          <a:prstGeom prst="rect">
            <a:avLst/>
          </a:prstGeom>
          <a:solidFill>
            <a:srgbClr val="E0E0E0"/>
          </a:solidFill>
        </p:spPr>
        <p:txBody>
          <a:bodyPr wrap="square" lIns="91440" rtlCol="0">
            <a:no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(sleep 7200 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/junk) &amp;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smtClean="0">
                <a:latin typeface="Courier New" pitchFamily="49" charset="0"/>
              </a:rPr>
              <a:t>[1] 907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# ready for next command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80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</a:t>
            </a:r>
            <a:r>
              <a:rPr lang="en-GB" dirty="0" smtClean="0"/>
              <a:t>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143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412532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11006</TotalTime>
  <Words>4615</Words>
  <Application>Microsoft Office PowerPoint</Application>
  <PresentationFormat>全屏显示(4:3)</PresentationFormat>
  <Paragraphs>1078</Paragraphs>
  <Slides>61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Menlo-Regular</vt:lpstr>
      <vt:lpstr>ＭＳ Ｐゴシック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Exceptional Control Flow:  Signals and Nonlocal Jumps  Introduction to Computer Systems 18th Lecture, Nov 18, 2013</vt:lpstr>
      <vt:lpstr>ECF Exists at All Levels of a System</vt:lpstr>
      <vt:lpstr>Today</vt:lpstr>
      <vt:lpstr>Unix Process Hierarchy</vt:lpstr>
      <vt:lpstr>Shell Programs</vt:lpstr>
      <vt:lpstr>Simple Shell eval Function</vt:lpstr>
      <vt:lpstr>What Is a “Background Job”?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Guidelines for Writing Safe Handlers</vt:lpstr>
      <vt:lpstr>Guidelines for Writing Safe Handlers </vt:lpstr>
      <vt:lpstr>Async-Signal-Safety </vt:lpstr>
      <vt:lpstr>Safely Generating Formatted Output</vt:lpstr>
      <vt:lpstr>Safely Generating Formatted Output</vt:lpstr>
      <vt:lpstr>Signal Handler Funkiness</vt:lpstr>
      <vt:lpstr>Signal Handler Funkiness</vt:lpstr>
      <vt:lpstr>Living With Nonqueuing Signals</vt:lpstr>
      <vt:lpstr>Living With Nonqueuing Signals</vt:lpstr>
      <vt:lpstr>Portable Signal Handling</vt:lpstr>
      <vt:lpstr>Synchronizing Flows to Avoid Races</vt:lpstr>
      <vt:lpstr>Synchronizing Flows to Avoid Races</vt:lpstr>
      <vt:lpstr>Corrected Shell Program w/o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Nonlocal Jumps: setjmp/longjmp</vt:lpstr>
      <vt:lpstr>setjmp/longjmp (cont)</vt:lpstr>
      <vt:lpstr>setjmp/longjmp Example</vt:lpstr>
      <vt:lpstr>Limitations of Nonlocal Jumps</vt:lpstr>
      <vt:lpstr>Limitations of Long Jumps (cont.)</vt:lpstr>
      <vt:lpstr>Putting It All Together: A Program  That Restarts Itself When ctrl-c’d</vt:lpstr>
      <vt:lpstr>Summary</vt:lpstr>
      <vt:lpstr>Additional slides</vt:lpstr>
      <vt:lpstr>The World of Multitasking</vt:lpstr>
      <vt:lpstr>Programmer’s Model of Multitasking</vt:lpstr>
      <vt:lpstr>Signal Handling Example</vt:lpstr>
      <vt:lpstr>A Program That Reacts to Internally Generated Events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523</cp:revision>
  <cp:lastPrinted>2013-10-10T00:06:34Z</cp:lastPrinted>
  <dcterms:created xsi:type="dcterms:W3CDTF">2011-10-13T14:55:16Z</dcterms:created>
  <dcterms:modified xsi:type="dcterms:W3CDTF">2015-11-17T12:56:45Z</dcterms:modified>
</cp:coreProperties>
</file>