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542" r:id="rId2"/>
    <p:sldId id="1517" r:id="rId3"/>
    <p:sldId id="1470" r:id="rId4"/>
    <p:sldId id="1471" r:id="rId5"/>
    <p:sldId id="1472" r:id="rId6"/>
    <p:sldId id="1473" r:id="rId7"/>
    <p:sldId id="1474" r:id="rId8"/>
    <p:sldId id="1475" r:id="rId9"/>
    <p:sldId id="1476" r:id="rId10"/>
    <p:sldId id="1555" r:id="rId11"/>
    <p:sldId id="1527" r:id="rId12"/>
    <p:sldId id="1548" r:id="rId13"/>
    <p:sldId id="1538" r:id="rId14"/>
    <p:sldId id="1539" r:id="rId15"/>
    <p:sldId id="1562" r:id="rId16"/>
    <p:sldId id="1540" r:id="rId17"/>
    <p:sldId id="1541" r:id="rId18"/>
    <p:sldId id="1542" r:id="rId19"/>
    <p:sldId id="1543" r:id="rId20"/>
    <p:sldId id="1544" r:id="rId21"/>
    <p:sldId id="1545" r:id="rId22"/>
    <p:sldId id="1546" r:id="rId23"/>
    <p:sldId id="1567" r:id="rId24"/>
    <p:sldId id="1568" r:id="rId25"/>
    <p:sldId id="1569" r:id="rId26"/>
    <p:sldId id="1549" r:id="rId27"/>
    <p:sldId id="1488" r:id="rId28"/>
    <p:sldId id="1489" r:id="rId29"/>
    <p:sldId id="1532" r:id="rId30"/>
    <p:sldId id="1490" r:id="rId31"/>
    <p:sldId id="1491" r:id="rId32"/>
    <p:sldId id="1528" r:id="rId33"/>
    <p:sldId id="1529" r:id="rId34"/>
    <p:sldId id="1556" r:id="rId35"/>
    <p:sldId id="1531" r:id="rId36"/>
    <p:sldId id="1559" r:id="rId37"/>
    <p:sldId id="1560" r:id="rId38"/>
    <p:sldId id="1557" r:id="rId39"/>
    <p:sldId id="1558" r:id="rId40"/>
    <p:sldId id="1561" r:id="rId41"/>
    <p:sldId id="1550" r:id="rId42"/>
    <p:sldId id="1512" r:id="rId43"/>
    <p:sldId id="1513" r:id="rId44"/>
    <p:sldId id="1514" r:id="rId45"/>
    <p:sldId id="1505" r:id="rId46"/>
    <p:sldId id="1515" r:id="rId47"/>
    <p:sldId id="1551" r:id="rId48"/>
    <p:sldId id="1506" r:id="rId49"/>
  </p:sldIdLst>
  <p:sldSz cx="9144000" cy="6858000" type="screen4x3"/>
  <p:notesSz cx="7302500" cy="9586913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90000"/>
    <a:srgbClr val="F6F5BD"/>
    <a:srgbClr val="F1C7C7"/>
    <a:srgbClr val="D5F1CF"/>
    <a:srgbClr val="EBAFAF"/>
    <a:srgbClr val="ACE3A1"/>
    <a:srgbClr val="CCCCCC"/>
    <a:srgbClr val="8DBA84"/>
    <a:srgbClr val="8AD87A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2" autoAdjust="0"/>
    <p:restoredTop sz="94649" autoAdjust="0"/>
  </p:normalViewPr>
  <p:slideViewPr>
    <p:cSldViewPr snapToObjects="1">
      <p:cViewPr varScale="1">
        <p:scale>
          <a:sx n="79" d="100"/>
          <a:sy n="79" d="100"/>
        </p:scale>
        <p:origin x="93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456"/>
    </p:cViewPr>
  </p:sorterViewPr>
  <p:notesViewPr>
    <p:cSldViewPr snapToObjects="1">
      <p:cViewPr varScale="1">
        <p:scale>
          <a:sx n="66" d="100"/>
          <a:sy n="66" d="100"/>
        </p:scale>
        <p:origin x="-2814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30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26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22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6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52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59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4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38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67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26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53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1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22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7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15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8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70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6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46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77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13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06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06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735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8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8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999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1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1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948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08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819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802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45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31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83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123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952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74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63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566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109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894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61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6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10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1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86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0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sapp.cs.cmu.edu/public/code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System-Level I/O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Systems	</a:t>
            </a:r>
            <a:br>
              <a:rPr lang="en-US" altLang="zh-CN" sz="2000" b="0" dirty="0"/>
            </a:br>
            <a:r>
              <a:rPr lang="en-US" altLang="zh-CN" sz="2000" b="0" dirty="0"/>
              <a:t>19</a:t>
            </a:r>
            <a:r>
              <a:rPr lang="en-US" altLang="zh-CN" sz="2000" b="0" baseline="30000" dirty="0"/>
              <a:t>th</a:t>
            </a:r>
            <a:r>
              <a:rPr lang="en-US" altLang="zh-CN" sz="2000" b="0" dirty="0"/>
              <a:t> Lecture, Nov. </a:t>
            </a:r>
            <a:r>
              <a:rPr lang="en-US" altLang="zh-CN" sz="2000" b="0" smtClean="0"/>
              <a:t>23, 2015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pPr lvl="0">
              <a:defRPr/>
            </a:pPr>
            <a:r>
              <a:rPr lang="en-US" altLang="zh-CN" dirty="0" err="1"/>
              <a:t>Xiangqun</a:t>
            </a:r>
            <a:r>
              <a:rPr lang="en-US" altLang="zh-CN" dirty="0"/>
              <a:t> Chen</a:t>
            </a:r>
            <a:r>
              <a:rPr lang="zh-CN" altLang="en-US" dirty="0"/>
              <a:t>，</a:t>
            </a:r>
            <a:r>
              <a:rPr lang="en-US" altLang="zh-CN" dirty="0" err="1"/>
              <a:t>Junlin</a:t>
            </a:r>
            <a:r>
              <a:rPr lang="en-US" altLang="zh-CN" dirty="0"/>
              <a:t> Lu</a:t>
            </a:r>
          </a:p>
          <a:p>
            <a:pPr lvl="0">
              <a:defRPr/>
            </a:pPr>
            <a:r>
              <a:rPr lang="en-US" altLang="zh-CN" dirty="0" err="1"/>
              <a:t>Guangyu</a:t>
            </a:r>
            <a:r>
              <a:rPr lang="en-US" altLang="zh-CN" dirty="0"/>
              <a:t> Sun</a:t>
            </a:r>
            <a:r>
              <a:rPr lang="zh-CN" altLang="en-US" dirty="0"/>
              <a:t>，</a:t>
            </a:r>
            <a:r>
              <a:rPr lang="en-US" altLang="zh-CN" dirty="0" err="1"/>
              <a:t>Xuetao</a:t>
            </a:r>
            <a:r>
              <a:rPr lang="en-US" altLang="zh-CN" dirty="0"/>
              <a:t> Guan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/>
              <a:t>Copying standard in to standard out, one byte at a time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990600" y="2057400"/>
            <a:ext cx="6461125" cy="411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main(void</a:t>
            </a:r>
            <a:r>
              <a:rPr lang="en-US" sz="1600" dirty="0">
                <a:latin typeface="Courier New" charset="0"/>
              </a:rPr>
              <a:t>) </a:t>
            </a:r>
          </a:p>
          <a:p>
            <a:pPr algn="l"/>
            <a:r>
              <a:rPr lang="en-US" sz="1600" dirty="0">
                <a:latin typeface="Courier New" charset="0"/>
              </a:rPr>
              <a:t>{</a:t>
            </a:r>
          </a:p>
          <a:p>
            <a:pPr algn="l"/>
            <a:r>
              <a:rPr lang="en-US" sz="1600" dirty="0">
                <a:latin typeface="Courier New" charset="0"/>
              </a:rPr>
              <a:t>    char </a:t>
            </a:r>
            <a:r>
              <a:rPr lang="en-US" sz="1600" dirty="0" err="1">
                <a:latin typeface="Courier New" charset="0"/>
              </a:rPr>
              <a:t>c</a:t>
            </a:r>
            <a:r>
              <a:rPr lang="en-US" sz="1600" dirty="0">
                <a:latin typeface="Courier New" charset="0"/>
              </a:rPr>
              <a:t>;</a:t>
            </a:r>
          </a:p>
          <a:p>
            <a:pPr algn="l"/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len</a:t>
            </a:r>
            <a:r>
              <a:rPr lang="en-US" sz="1600" dirty="0">
                <a:latin typeface="Courier New" charset="0"/>
              </a:rPr>
              <a:t>;</a:t>
            </a:r>
          </a:p>
          <a:p>
            <a:pPr algn="l"/>
            <a:endParaRPr lang="en-US" sz="1600" dirty="0">
              <a:latin typeface="Courier New" charset="0"/>
            </a:endParaRPr>
          </a:p>
          <a:p>
            <a:pPr algn="l"/>
            <a:r>
              <a:rPr lang="en-US" sz="1600" dirty="0">
                <a:latin typeface="Courier New" charset="0"/>
              </a:rPr>
              <a:t>    while ((</a:t>
            </a:r>
            <a:r>
              <a:rPr lang="en-US" sz="1600" dirty="0" err="1">
                <a:latin typeface="Courier New" charset="0"/>
              </a:rPr>
              <a:t>len</a:t>
            </a:r>
            <a:r>
              <a:rPr lang="en-US" sz="1600" dirty="0">
                <a:latin typeface="Courier New" charset="0"/>
              </a:rPr>
              <a:t> = read(0 /*</a:t>
            </a:r>
            <a:r>
              <a:rPr lang="en-US" sz="1600" dirty="0" err="1">
                <a:latin typeface="Courier New" charset="0"/>
              </a:rPr>
              <a:t>stdin</a:t>
            </a:r>
            <a:r>
              <a:rPr lang="en-US" sz="1600" dirty="0">
                <a:latin typeface="Courier New" charset="0"/>
              </a:rPr>
              <a:t>*/, &amp;</a:t>
            </a:r>
            <a:r>
              <a:rPr lang="en-US" sz="1600" dirty="0" err="1">
                <a:latin typeface="Courier New" charset="0"/>
              </a:rPr>
              <a:t>c</a:t>
            </a:r>
            <a:r>
              <a:rPr lang="en-US" sz="1600" dirty="0">
                <a:latin typeface="Courier New" charset="0"/>
              </a:rPr>
              <a:t>, 1)) == 1) { </a:t>
            </a:r>
          </a:p>
          <a:p>
            <a:pPr algn="l"/>
            <a:r>
              <a:rPr lang="en-US" sz="1600" dirty="0">
                <a:latin typeface="Courier New" charset="0"/>
              </a:rPr>
              <a:t>	if (write(1 /*</a:t>
            </a:r>
            <a:r>
              <a:rPr lang="en-US" sz="1600" dirty="0" err="1">
                <a:latin typeface="Courier New" charset="0"/>
              </a:rPr>
              <a:t>stdout</a:t>
            </a:r>
            <a:r>
              <a:rPr lang="en-US" sz="1600" dirty="0">
                <a:latin typeface="Courier New" charset="0"/>
              </a:rPr>
              <a:t>*/, &amp;</a:t>
            </a:r>
            <a:r>
              <a:rPr lang="en-US" sz="1600" dirty="0" err="1">
                <a:latin typeface="Courier New" charset="0"/>
              </a:rPr>
              <a:t>c</a:t>
            </a:r>
            <a:r>
              <a:rPr lang="en-US" sz="1600" dirty="0">
                <a:latin typeface="Courier New" charset="0"/>
              </a:rPr>
              <a:t>, 1) != 1) {</a:t>
            </a:r>
          </a:p>
          <a:p>
            <a:pPr algn="l"/>
            <a:r>
              <a:rPr lang="en-US" sz="1600" dirty="0">
                <a:latin typeface="Courier New" charset="0"/>
              </a:rPr>
              <a:t>	   exit(20);</a:t>
            </a:r>
          </a:p>
          <a:p>
            <a:pPr algn="l"/>
            <a:r>
              <a:rPr lang="en-US" sz="1600" dirty="0">
                <a:latin typeface="Courier New" charset="0"/>
              </a:rPr>
              <a:t>	}</a:t>
            </a:r>
          </a:p>
          <a:p>
            <a:pPr algn="l"/>
            <a:r>
              <a:rPr lang="en-US" sz="1600" dirty="0">
                <a:latin typeface="Courier New" charset="0"/>
              </a:rPr>
              <a:t>    }</a:t>
            </a:r>
          </a:p>
          <a:p>
            <a:pPr algn="l"/>
            <a:r>
              <a:rPr lang="en-US" sz="1600" dirty="0">
                <a:latin typeface="Courier New" charset="0"/>
              </a:rPr>
              <a:t>    if (</a:t>
            </a:r>
            <a:r>
              <a:rPr lang="en-US" sz="1600" dirty="0" err="1">
                <a:latin typeface="Courier New" charset="0"/>
              </a:rPr>
              <a:t>len</a:t>
            </a:r>
            <a:r>
              <a:rPr lang="en-US" sz="1600" dirty="0">
                <a:latin typeface="Courier New" charset="0"/>
              </a:rPr>
              <a:t> &lt; 0) {</a:t>
            </a:r>
          </a:p>
          <a:p>
            <a:pPr algn="l"/>
            <a:r>
              <a:rPr lang="en-US" sz="1600" dirty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printf</a:t>
            </a:r>
            <a:r>
              <a:rPr lang="en-US" sz="1600" dirty="0">
                <a:latin typeface="Courier New" charset="0"/>
              </a:rPr>
              <a:t> (“read from </a:t>
            </a:r>
            <a:r>
              <a:rPr lang="en-US" sz="1600" dirty="0" err="1">
                <a:latin typeface="Courier New" charset="0"/>
              </a:rPr>
              <a:t>stdin</a:t>
            </a:r>
            <a:r>
              <a:rPr lang="en-US" sz="1600" dirty="0">
                <a:latin typeface="Courier New" charset="0"/>
              </a:rPr>
              <a:t> failed”);</a:t>
            </a:r>
          </a:p>
          <a:p>
            <a:pPr algn="l"/>
            <a:r>
              <a:rPr lang="en-US" sz="1600" dirty="0">
                <a:latin typeface="Courier New" charset="0"/>
              </a:rPr>
              <a:t>	exit (10);</a:t>
            </a:r>
          </a:p>
          <a:p>
            <a:pPr algn="l"/>
            <a:r>
              <a:rPr lang="en-US" sz="1600" dirty="0">
                <a:latin typeface="Courier New" charset="0"/>
              </a:rPr>
              <a:t>    }</a:t>
            </a:r>
          </a:p>
          <a:p>
            <a:pPr algn="l"/>
            <a:r>
              <a:rPr lang="en-US" sz="1600" dirty="0">
                <a:latin typeface="Courier New" charset="0"/>
              </a:rPr>
              <a:t>    exit(0);</a:t>
            </a:r>
          </a:p>
          <a:p>
            <a:pPr algn="l"/>
            <a:r>
              <a:rPr lang="en-US" sz="1600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 smtClean="0"/>
              <a:t>On Short Counts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8637" y="1295400"/>
            <a:ext cx="7896225" cy="49720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sockets or Unix pipes</a:t>
            </a:r>
          </a:p>
          <a:p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/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  <a:endParaRPr lang="en-US">
              <a:latin typeface="Courier New" pitchFamily="49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2161" y="1123950"/>
            <a:ext cx="78962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Metadata</a:t>
            </a:r>
            <a:r>
              <a:rPr lang="en-US" dirty="0"/>
              <a:t> is data about data, in this case file data</a:t>
            </a:r>
          </a:p>
          <a:p>
            <a:r>
              <a:rPr lang="en-US" dirty="0"/>
              <a:t>Per-file metadata maintained by kernel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accessed by users with the </a:t>
            </a:r>
            <a:r>
              <a:rPr lang="en-US" b="1" dirty="0">
                <a:latin typeface="Courier New" pitchFamily="49" charset="0"/>
              </a:rPr>
              <a:t>stat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fstat</a:t>
            </a:r>
            <a:r>
              <a:rPr lang="en-US" dirty="0"/>
              <a:t> functions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473761" y="2590800"/>
            <a:ext cx="8264525" cy="40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Metadata returned by the stat and fstat functions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struct stat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dev_t         st_dev;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device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ino_t         st_ino;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inode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mode_t        st_mode;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protection and file type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nlink_t       st_nlink;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hard links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uid_t         st_uid;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user ID of owner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gid_t         st_gid;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group ID of owner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dev_t         st_rdev;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device type (if inode device)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off_t         st_size;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total size, in bytes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unsigned long st_blksize;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blocksize for filesystem I/O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unsigned long st_blocks;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blocks allocated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time_t        st_atime;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time of last access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modification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time_t</a:t>
            </a: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st_ctime</a:t>
            </a:r>
            <a:r>
              <a:rPr lang="en-US" sz="1600" dirty="0" smtClean="0">
                <a:latin typeface="Courier New" pitchFamily="49" charset="0"/>
              </a:rPr>
              <a:t>;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time of last change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};</a:t>
            </a: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07" y="304800"/>
            <a:ext cx="7592093" cy="762000"/>
          </a:xfrm>
        </p:spPr>
        <p:txBody>
          <a:bodyPr/>
          <a:lstStyle/>
          <a:p>
            <a:r>
              <a:rPr lang="en-US"/>
              <a:t>Example of Accessing File Metadata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457200" y="1026378"/>
            <a:ext cx="8153400" cy="575542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statcheck.c - Querying and manipulating a file’s meta data */</a:t>
            </a:r>
          </a:p>
          <a:p>
            <a:r>
              <a:rPr lang="en-US" sz="1600" dirty="0" err="1">
                <a:latin typeface="Courier New" pitchFamily="49" charset="0"/>
              </a:rPr>
              <a:t>#include "csapp.h"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 main (int argc, char **argv) 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struct stat stat;</a:t>
            </a:r>
          </a:p>
          <a:p>
            <a:r>
              <a:rPr lang="en-US" sz="1600" dirty="0" err="1">
                <a:latin typeface="Courier New" pitchFamily="49" charset="0"/>
              </a:rPr>
              <a:t>    char *type, *readok;</a:t>
            </a:r>
          </a:p>
          <a:p>
            <a:r>
              <a:rPr lang="en-US" sz="1600" dirty="0" err="1">
                <a:latin typeface="Courier New" pitchFamily="49" charset="0"/>
              </a:rPr>
              <a:t>    </a:t>
            </a:r>
          </a:p>
          <a:p>
            <a:r>
              <a:rPr lang="en-US" sz="1600" dirty="0" err="1">
                <a:latin typeface="Courier New" pitchFamily="49" charset="0"/>
              </a:rPr>
              <a:t>    Stat(argv[1], &amp;stat);</a:t>
            </a:r>
          </a:p>
          <a:p>
            <a:r>
              <a:rPr lang="en-US" sz="1600" dirty="0" err="1">
                <a:latin typeface="Courier New" pitchFamily="49" charset="0"/>
              </a:rPr>
              <a:t>    if (S_ISREG(stat.st_mode))</a:t>
            </a:r>
          </a:p>
          <a:p>
            <a:r>
              <a:rPr lang="en-US" sz="1600" dirty="0" err="1">
                <a:latin typeface="Courier New" pitchFamily="49" charset="0"/>
              </a:rPr>
              <a:t>	type = "regular";</a:t>
            </a:r>
          </a:p>
          <a:p>
            <a:r>
              <a:rPr lang="en-US" sz="1600" dirty="0" err="1">
                <a:latin typeface="Courier New" pitchFamily="49" charset="0"/>
              </a:rPr>
              <a:t>    else if (S_ISDIR(stat.st_mode))</a:t>
            </a:r>
          </a:p>
          <a:p>
            <a:r>
              <a:rPr lang="en-US" sz="1600" dirty="0" err="1">
                <a:latin typeface="Courier New" pitchFamily="49" charset="0"/>
              </a:rPr>
              <a:t>	type = "directory";</a:t>
            </a:r>
          </a:p>
          <a:p>
            <a:r>
              <a:rPr lang="en-US" sz="1600" dirty="0" err="1">
                <a:latin typeface="Courier New" pitchFamily="49" charset="0"/>
              </a:rPr>
              <a:t>    else </a:t>
            </a:r>
          </a:p>
          <a:p>
            <a:r>
              <a:rPr lang="en-US" sz="1600" dirty="0" err="1">
                <a:latin typeface="Courier New" pitchFamily="49" charset="0"/>
              </a:rPr>
              <a:t>	type = "other";</a:t>
            </a:r>
          </a:p>
          <a:p>
            <a:r>
              <a:rPr lang="en-US" sz="1600" dirty="0" err="1">
                <a:latin typeface="Courier New" pitchFamily="49" charset="0"/>
              </a:rPr>
              <a:t>    if ((stat.st_mode &amp; S_IRUSR))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OK to read?*/</a:t>
            </a:r>
          </a:p>
          <a:p>
            <a:r>
              <a:rPr lang="en-US" sz="1600" dirty="0" err="1">
                <a:latin typeface="Courier New" pitchFamily="49" charset="0"/>
              </a:rPr>
              <a:t>	readok = "yes";</a:t>
            </a:r>
          </a:p>
          <a:p>
            <a:r>
              <a:rPr lang="en-US" sz="1600" dirty="0" err="1">
                <a:latin typeface="Courier New" pitchFamily="49" charset="0"/>
              </a:rPr>
              <a:t>    else</a:t>
            </a:r>
          </a:p>
          <a:p>
            <a:r>
              <a:rPr lang="en-US" sz="1600" dirty="0" err="1">
                <a:latin typeface="Courier New" pitchFamily="49" charset="0"/>
              </a:rPr>
              <a:t>	readok = "no";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    printf("type: %s, read: %s\n", type, readok);</a:t>
            </a:r>
          </a:p>
          <a:p>
            <a:r>
              <a:rPr lang="en-US" sz="1600" dirty="0" err="1">
                <a:latin typeface="Courier New" pitchFamily="49" charset="0"/>
              </a:rPr>
              <a:t>    exit(0);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5257800" y="1501676"/>
            <a:ext cx="364966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yes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</a:rPr>
              <a:t> 000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no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..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type: directory, read: yes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/dev/</a:t>
            </a:r>
            <a:r>
              <a:rPr lang="en-US" sz="1600" dirty="0" err="1">
                <a:latin typeface="Courier New" pitchFamily="49" charset="0"/>
              </a:rPr>
              <a:t>kmem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other, read: yes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02192" y="6412468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statcheck.c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6" y="493712"/>
            <a:ext cx="6496050" cy="573088"/>
          </a:xfrm>
        </p:spPr>
        <p:txBody>
          <a:bodyPr/>
          <a:lstStyle/>
          <a:p>
            <a:r>
              <a:rPr lang="en-US" dirty="0" smtClean="0"/>
              <a:t>Repeated Slide:  Opening </a:t>
            </a:r>
            <a:r>
              <a:rPr lang="en-US" dirty="0"/>
              <a:t>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Opening a file informs the kernel that you are getting ready to access that file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a small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</a:t>
            </a:r>
            <a:r>
              <a:rPr lang="en-US" dirty="0" smtClean="0"/>
              <a:t>occurred</a:t>
            </a:r>
            <a:endParaRPr lang="en-US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06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disk files.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 (terminal)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 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</a:t>
            </a:r>
            <a:r>
              <a:rPr lang="en-US" sz="1600" dirty="0" smtClean="0">
                <a:latin typeface="Calibri" pitchFamily="34" charset="0"/>
              </a:rPr>
              <a:t>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</a:t>
            </a:r>
            <a:r>
              <a:rPr lang="en-US" dirty="0" smtClean="0"/>
              <a:t>Files: Fork()</a:t>
            </a:r>
            <a:endParaRPr lang="en-US" dirty="0"/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0668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ea typeface="+mn-ea"/>
                <a:cs typeface="+mn-cs"/>
              </a:rPr>
              <a:t>Note</a:t>
            </a:r>
            <a:r>
              <a:rPr lang="en-US" sz="2000" dirty="0">
                <a:ea typeface="+mn-ea"/>
                <a:cs typeface="+mn-cs"/>
              </a:rPr>
              <a:t>: situation unchanged by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US" sz="2000" dirty="0" smtClean="0">
                <a:ea typeface="+mn-ea"/>
                <a:cs typeface="+mn-cs"/>
              </a:rPr>
              <a:t>functions (use </a:t>
            </a:r>
            <a:r>
              <a:rPr lang="en-US" sz="2000" b="1" dirty="0" err="1" smtClean="0">
                <a:latin typeface="Courier New"/>
                <a:ea typeface="+mn-ea"/>
                <a:cs typeface="Courier New"/>
              </a:rPr>
              <a:t>fcntl</a:t>
            </a:r>
            <a:r>
              <a:rPr lang="en-US" sz="2000" dirty="0" smtClean="0">
                <a:ea typeface="+mn-ea"/>
                <a:cs typeface="+mn-cs"/>
              </a:rPr>
              <a:t> to change)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Before</a:t>
            </a:r>
            <a:r>
              <a:rPr lang="en-US" dirty="0" smtClean="0"/>
              <a:t> fork()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 smtClean="0"/>
              <a:t>How Processes Share Files: Fork()</a:t>
            </a:r>
            <a:endParaRPr lang="en-US" sz="3400" dirty="0"/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After</a:t>
            </a:r>
            <a:r>
              <a:rPr lang="en-US" dirty="0" smtClean="0"/>
              <a:t> fork():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</a:t>
            </a:r>
            <a:r>
              <a:rPr lang="en-US" dirty="0" smtClean="0">
                <a:latin typeface="+mn-lt"/>
              </a:rPr>
              <a:t>parent’s</a:t>
            </a:r>
            <a:r>
              <a:rPr lang="en-US" dirty="0">
                <a:latin typeface="+mn-lt"/>
              </a:rPr>
              <a:t>, and +1 to each </a:t>
            </a:r>
            <a:r>
              <a:rPr lang="en-US" dirty="0" err="1" smtClean="0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Parent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35678"/>
            <a:ext cx="7592093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</p:spPr>
        <p:txBody>
          <a:bodyPr/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unix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By calling the </a:t>
            </a:r>
            <a:r>
              <a:rPr lang="en-US" dirty="0">
                <a:latin typeface="Courier New" pitchFamily="49" charset="0"/>
              </a:rPr>
              <a:t>dup2(</a:t>
            </a:r>
            <a:r>
              <a:rPr lang="en-US" dirty="0" err="1">
                <a:latin typeface="Courier New" pitchFamily="49" charset="0"/>
              </a:rPr>
              <a:t>oldfd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newfd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</a:t>
            </a:r>
            <a:r>
              <a:rPr lang="en-US" dirty="0" smtClean="0"/>
              <a:t> to </a:t>
            </a:r>
            <a:r>
              <a:rPr lang="en-US" dirty="0"/>
              <a:t>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1141798" y="3611562"/>
            <a:ext cx="27503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 pitchFamily="49" charset="0"/>
              </a:rPr>
              <a:t>dup2(4,1)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24648" y="3611562"/>
            <a:ext cx="4367544" cy="2713038"/>
            <a:chOff x="3624648" y="3611562"/>
            <a:chExt cx="4367544" cy="2713038"/>
          </a:xfrm>
        </p:grpSpPr>
        <p:grpSp>
          <p:nvGrpSpPr>
            <p:cNvPr id="3" name="Group 2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66667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7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66668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8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0</a:t>
                </a:r>
              </a:p>
            </p:txBody>
          </p:sp>
          <p:sp>
            <p:nvSpPr>
              <p:cNvPr id="666682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66668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2</a:t>
                </a:r>
              </a:p>
            </p:txBody>
          </p:sp>
          <p:sp>
            <p:nvSpPr>
              <p:cNvPr id="66668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3</a:t>
                </a:r>
              </a:p>
            </p:txBody>
          </p:sp>
          <p:sp>
            <p:nvSpPr>
              <p:cNvPr id="66668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4</a:t>
                </a:r>
              </a:p>
            </p:txBody>
          </p:sp>
        </p:grpSp>
        <p:sp>
          <p:nvSpPr>
            <p:cNvPr id="666686" name="Text Box 62"/>
            <p:cNvSpPr txBox="1">
              <a:spLocks noChangeAspect="1" noChangeArrowheads="1"/>
            </p:cNvSpPr>
            <p:nvPr/>
          </p:nvSpPr>
          <p:spPr bwMode="auto">
            <a:xfrm>
              <a:off x="5462973" y="3611562"/>
              <a:ext cx="2529219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Descriptor table</a:t>
              </a:r>
            </a:p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after</a:t>
              </a:r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>
                  <a:latin typeface="Courier New" pitchFamily="49" charset="0"/>
                </a:rPr>
                <a:t>dup2(4,1)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3624648" y="5059362"/>
              <a:ext cx="1295400" cy="5921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</p:spPr>
        <p:txBody>
          <a:bodyPr/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 smtClean="0">
                <a:latin typeface="Courier New"/>
                <a:cs typeface="Courier New"/>
              </a:rPr>
              <a:t>exec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828800" y="4683125"/>
            <a:ext cx="5715000" cy="1870075"/>
            <a:chOff x="1828800" y="4683125"/>
            <a:chExt cx="5715000" cy="1870075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pos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refcnt=1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828800" y="4683125"/>
              <a:ext cx="2057400" cy="698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access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size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type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3766752" y="5029200"/>
              <a:ext cx="64312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</a:t>
              </a:r>
              <a:r>
                <a:rPr lang="en-US" sz="1600" dirty="0" smtClean="0">
                  <a:latin typeface="Calibri" pitchFamily="34" charset="0"/>
                </a:rPr>
                <a:t>B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4706938" y="5229224"/>
              <a:ext cx="1770062" cy="257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I/O Redirection Example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</p:spPr>
        <p:txBody>
          <a:bodyPr/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=0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828800" y="4010023"/>
            <a:ext cx="2057400" cy="13577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7592093" cy="762000"/>
          </a:xfrm>
        </p:spPr>
        <p:txBody>
          <a:bodyPr/>
          <a:lstStyle/>
          <a:p>
            <a:r>
              <a:rPr lang="en-US"/>
              <a:t>Fun with File Descriptors (1)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  <p:extLst>
      <p:ext uri="{BB962C8B-B14F-4D97-AF65-F5344CB8AC3E}">
        <p14:creationId xmlns:p14="http://schemas.microsoft.com/office/powerpoint/2010/main" val="1836220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/>
              <a:t>Fun with File Descriptors (2)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  <p:extLst>
      <p:ext uri="{BB962C8B-B14F-4D97-AF65-F5344CB8AC3E}">
        <p14:creationId xmlns:p14="http://schemas.microsoft.com/office/powerpoint/2010/main" val="1977218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File Descriptors (3)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5029200"/>
            <a:ext cx="8307388" cy="533400"/>
          </a:xfrm>
        </p:spPr>
        <p:txBody>
          <a:bodyPr/>
          <a:lstStyle/>
          <a:p>
            <a:r>
              <a:rPr lang="en-US" dirty="0"/>
              <a:t>What would be </a:t>
            </a:r>
            <a:r>
              <a:rPr lang="en-US" dirty="0" smtClean="0"/>
              <a:t>the contents </a:t>
            </a:r>
            <a:r>
              <a:rPr lang="en-US" dirty="0"/>
              <a:t>of </a:t>
            </a:r>
            <a:r>
              <a:rPr lang="en-US" dirty="0" smtClean="0"/>
              <a:t>the resulting </a:t>
            </a:r>
            <a:r>
              <a:rPr lang="en-US" dirty="0"/>
              <a:t>file?</a:t>
            </a:r>
          </a:p>
          <a:p>
            <a:endParaRPr lang="en-US" dirty="0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473676" y="1261170"/>
            <a:ext cx="7960834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O_CREAT|O_TRUNC|O_RDWR, S_IRUSR|S_IWUSR);</a:t>
            </a:r>
          </a:p>
          <a:p>
            <a:r>
              <a:rPr lang="en-US" sz="1600" dirty="0">
                <a:latin typeface="Courier New" pitchFamily="49" charset="0"/>
              </a:rPr>
              <a:t>    Write(fd1, "pqrs", 4);</a:t>
            </a:r>
          </a:p>
          <a:p>
            <a:r>
              <a:rPr lang="en-US" sz="1600" dirty="0">
                <a:latin typeface="Courier New" pitchFamily="49" charset="0"/>
              </a:rPr>
              <a:t>    fd3 = Open(fname, O_APPEND|O_WRONLY, 0);</a:t>
            </a:r>
          </a:p>
          <a:p>
            <a:r>
              <a:rPr lang="en-US" sz="1600" dirty="0">
                <a:latin typeface="Courier New" pitchFamily="49" charset="0"/>
              </a:rPr>
              <a:t>    Write(fd3, "jklmn", 5);</a:t>
            </a:r>
          </a:p>
          <a:p>
            <a:r>
              <a:rPr lang="en-US" sz="1600" dirty="0">
                <a:latin typeface="Courier New" pitchFamily="49" charset="0"/>
              </a:rPr>
              <a:t>    fd2 = dup(fd1);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Allocates descriptor */</a:t>
            </a:r>
          </a:p>
          <a:p>
            <a:r>
              <a:rPr lang="en-US" sz="1600" dirty="0">
                <a:latin typeface="Courier New" pitchFamily="49" charset="0"/>
              </a:rPr>
              <a:t>    Write(fd2, "wxyz", 4);</a:t>
            </a:r>
          </a:p>
          <a:p>
            <a:r>
              <a:rPr lang="en-US" sz="1600" dirty="0">
                <a:latin typeface="Courier New" pitchFamily="49" charset="0"/>
              </a:rPr>
              <a:t>    Write(fd3, "ef", 2);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3146" y="4431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ffiles3.c</a:t>
            </a:r>
          </a:p>
        </p:txBody>
      </p:sp>
    </p:spTree>
    <p:extLst>
      <p:ext uri="{BB962C8B-B14F-4D97-AF65-F5344CB8AC3E}">
        <p14:creationId xmlns:p14="http://schemas.microsoft.com/office/powerpoint/2010/main" val="241073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93" y="435678"/>
            <a:ext cx="7592093" cy="762000"/>
          </a:xfrm>
        </p:spPr>
        <p:txBody>
          <a:bodyPr/>
          <a:lstStyle/>
          <a:p>
            <a:r>
              <a:rPr lang="en-US" dirty="0"/>
              <a:t>Standard I/O Functions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861" y="1362075"/>
            <a:ext cx="7896225" cy="4972050"/>
          </a:xfrm>
        </p:spPr>
        <p:txBody>
          <a:bodyPr/>
          <a:lstStyle/>
          <a:p>
            <a:r>
              <a:rPr lang="en-US" dirty="0"/>
              <a:t>The C standard library </a:t>
            </a:r>
            <a:r>
              <a:rPr lang="en-US" dirty="0" smtClean="0"/>
              <a:t>(</a:t>
            </a:r>
            <a:r>
              <a:rPr lang="en-US" dirty="0" err="1" smtClean="0">
                <a:latin typeface="Courier New" pitchFamily="49" charset="0"/>
              </a:rPr>
              <a:t>libc.so</a:t>
            </a:r>
            <a:r>
              <a:rPr lang="en-US" dirty="0" smtClean="0"/>
              <a:t>) </a:t>
            </a:r>
            <a:r>
              <a:rPr lang="en-US" dirty="0"/>
              <a:t>contains a collection of higher-level </a:t>
            </a:r>
            <a:r>
              <a:rPr lang="en-US" i="1" dirty="0">
                <a:solidFill>
                  <a:srgbClr val="C00000"/>
                </a:solidFill>
              </a:rPr>
              <a:t>standard I/O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Documented in Appendix B of K&amp;</a:t>
            </a:r>
            <a:r>
              <a:rPr lang="en-US" dirty="0" smtClean="0"/>
              <a:t>R</a:t>
            </a:r>
          </a:p>
          <a:p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standard I/O functions:</a:t>
            </a:r>
          </a:p>
          <a:p>
            <a:pPr lvl="1"/>
            <a:r>
              <a:rPr lang="en-US" dirty="0"/>
              <a:t>Opening and closing files (</a:t>
            </a:r>
            <a:r>
              <a:rPr lang="en-US" b="1" dirty="0" err="1">
                <a:latin typeface="Courier New" pitchFamily="49" charset="0"/>
              </a:rPr>
              <a:t>fopen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bytes (</a:t>
            </a:r>
            <a:r>
              <a:rPr lang="en-US" b="1" dirty="0" err="1">
                <a:latin typeface="Courier New" pitchFamily="49" charset="0"/>
              </a:rPr>
              <a:t>fread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text lines (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fputs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Formatted reading and writing (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fprintf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2970212"/>
          </a:xfrm>
        </p:spPr>
        <p:txBody>
          <a:bodyPr/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C00000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</a:t>
            </a:r>
            <a:r>
              <a:rPr lang="en-US" dirty="0" smtClean="0"/>
              <a:t>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programs begin life with three open streams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0)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) 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2)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I/O: Motivation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4341812"/>
          </a:xfrm>
        </p:spPr>
        <p:txBody>
          <a:bodyPr/>
          <a:lstStyle/>
          <a:p>
            <a:r>
              <a:rPr lang="en-US" dirty="0" smtClean="0"/>
              <a:t>Applications often read/write one character at a time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getc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ungetc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gets, </a:t>
            </a:r>
            <a:r>
              <a:rPr lang="en-US" dirty="0" err="1" smtClean="0">
                <a:latin typeface="Courier New"/>
                <a:cs typeface="Courier New"/>
              </a:rPr>
              <a:t>fgets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/>
              <a:t>Read line of </a:t>
            </a:r>
            <a:r>
              <a:rPr lang="en-US" dirty="0" smtClean="0"/>
              <a:t>text on character at a time, </a:t>
            </a:r>
            <a:r>
              <a:rPr lang="en-US" dirty="0"/>
              <a:t>stopping at newline</a:t>
            </a:r>
          </a:p>
          <a:p>
            <a:r>
              <a:rPr lang="en-US" dirty="0"/>
              <a:t>Implementing</a:t>
            </a:r>
            <a:r>
              <a:rPr lang="en-US" dirty="0" smtClean="0"/>
              <a:t> as Unix I/O calls expensive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write</a:t>
            </a:r>
            <a:r>
              <a:rPr lang="en-US" dirty="0" smtClean="0"/>
              <a:t> require </a:t>
            </a:r>
            <a:r>
              <a:rPr lang="en-US" dirty="0"/>
              <a:t>Unix kernel calls</a:t>
            </a:r>
          </a:p>
          <a:p>
            <a:pPr lvl="2"/>
            <a:r>
              <a:rPr lang="en-US" dirty="0"/>
              <a:t>&gt; 10,000 clock cycles</a:t>
            </a:r>
            <a:endParaRPr lang="en-US" dirty="0" smtClean="0"/>
          </a:p>
          <a:p>
            <a:r>
              <a:rPr lang="en-US" dirty="0" smtClean="0"/>
              <a:t>Solution: Buffered read</a:t>
            </a:r>
          </a:p>
          <a:p>
            <a:pPr lvl="1"/>
            <a:r>
              <a:rPr lang="en-US" dirty="0"/>
              <a:t>Use Unix </a:t>
            </a:r>
            <a:r>
              <a:rPr lang="en-US" dirty="0" smtClean="0">
                <a:latin typeface="Courier New"/>
                <a:cs typeface="Courier New"/>
              </a:rPr>
              <a:t>read </a:t>
            </a:r>
            <a:r>
              <a:rPr lang="en-US" dirty="0" smtClean="0"/>
              <a:t>to </a:t>
            </a:r>
            <a:r>
              <a:rPr lang="en-US" dirty="0"/>
              <a:t>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26476" y="5807075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64276" y="5807075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64276" y="5807075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9600" y="5831299"/>
            <a:ext cx="842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2514600" cy="573087"/>
          </a:xfrm>
        </p:spPr>
        <p:txBody>
          <a:bodyPr/>
          <a:lstStyle/>
          <a:p>
            <a:r>
              <a:rPr lang="en-US"/>
              <a:t>Unix Files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Unix </a:t>
            </a:r>
            <a:r>
              <a:rPr lang="en-US" i="1" dirty="0">
                <a:solidFill>
                  <a:srgbClr val="C00000"/>
                </a:solidFill>
              </a:rPr>
              <a:t>file</a:t>
            </a:r>
            <a:r>
              <a:rPr lang="en-US" dirty="0"/>
              <a:t> 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 smtClean="0"/>
              <a:t>B</a:t>
            </a:r>
            <a:r>
              <a:rPr lang="en-US" i="1" baseline="-25000" dirty="0" smtClean="0"/>
              <a:t>0 </a:t>
            </a:r>
            <a:r>
              <a:rPr lang="en-US" i="1" dirty="0" smtClean="0"/>
              <a:t>, B</a:t>
            </a:r>
            <a:r>
              <a:rPr lang="en-US" i="1" baseline="-25000" dirty="0" smtClean="0"/>
              <a:t>1 </a:t>
            </a:r>
            <a:r>
              <a:rPr lang="en-US" i="1" dirty="0" smtClean="0"/>
              <a:t>, </a:t>
            </a:r>
            <a:r>
              <a:rPr lang="en-US" i="1" dirty="0"/>
              <a:t>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   </a:t>
            </a:r>
            <a:r>
              <a:rPr lang="en-US" dirty="0"/>
              <a:t>(terminal)</a:t>
            </a:r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the kernel is represented as a file: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</a:t>
            </a:r>
            <a:r>
              <a:rPr lang="en-US" b="1" dirty="0" err="1">
                <a:latin typeface="Courier New" pitchFamily="49" charset="0"/>
              </a:rPr>
              <a:t>kmem</a:t>
            </a:r>
            <a:r>
              <a:rPr lang="en-US" b="1" dirty="0"/>
              <a:t> </a:t>
            </a:r>
            <a:r>
              <a:rPr lang="en-US" b="1" dirty="0" smtClean="0"/>
              <a:t>	</a:t>
            </a:r>
            <a:r>
              <a:rPr lang="en-US" dirty="0" smtClean="0"/>
              <a:t>(</a:t>
            </a:r>
            <a:r>
              <a:rPr lang="en-US" dirty="0"/>
              <a:t>kernel memory image)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           </a:t>
            </a:r>
            <a:r>
              <a:rPr lang="en-US" b="1" dirty="0" smtClean="0"/>
              <a:t> 	</a:t>
            </a:r>
            <a:r>
              <a:rPr lang="en-US" dirty="0" smtClean="0"/>
              <a:t>(</a:t>
            </a:r>
            <a:r>
              <a:rPr lang="en-US" dirty="0"/>
              <a:t>kernel data structures)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Buffer </a:t>
            </a:r>
            <a:r>
              <a:rPr lang="en-US" dirty="0"/>
              <a:t>flushed to output </a:t>
            </a:r>
            <a:r>
              <a:rPr lang="en-US" dirty="0" err="1"/>
              <a:t>fd</a:t>
            </a:r>
            <a:r>
              <a:rPr lang="en-US" dirty="0"/>
              <a:t> on “\n”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call</a:t>
            </a:r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659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write(1,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6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6286" y="1295400"/>
            <a:ext cx="7896225" cy="4972050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Unix </a:t>
            </a:r>
            <a:r>
              <a:rPr lang="en-US" dirty="0" err="1">
                <a:latin typeface="Courier New" pitchFamily="49" charset="0"/>
              </a:rPr>
              <a:t>strace</a:t>
            </a:r>
            <a:r>
              <a:rPr lang="en-US" dirty="0"/>
              <a:t> 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276600" y="2438400"/>
            <a:ext cx="5638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</a:t>
            </a:r>
            <a:r>
              <a:rPr lang="en-US" sz="1600" dirty="0" smtClean="0">
                <a:latin typeface="Courier New" pitchFamily="49" charset="0"/>
              </a:rPr>
              <a:t>6)               </a:t>
            </a:r>
            <a:r>
              <a:rPr lang="en-US" sz="1600" dirty="0">
                <a:latin typeface="Courier New" pitchFamily="49" charset="0"/>
              </a:rPr>
              <a:t>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exit_group(</a:t>
            </a:r>
            <a:r>
              <a:rPr lang="en-US" sz="1600" dirty="0">
                <a:latin typeface="Courier New" pitchFamily="49" charset="0"/>
              </a:rPr>
              <a:t>0)                       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>
                <a:latin typeface="Courier New" pitchFamily="49" charset="0"/>
              </a:rPr>
              <a:t>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457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/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RIO Package</a:t>
            </a:r>
            <a:endParaRPr lang="en-US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 smtClean="0"/>
              <a:t>RIO is a set of wrappers that provide efficient and robust I/O in apps, such as network programs that are subject to short counts</a:t>
            </a:r>
          </a:p>
          <a:p>
            <a:endParaRPr lang="en-US" dirty="0" smtClean="0"/>
          </a:p>
          <a:p>
            <a:r>
              <a:rPr lang="en-US" dirty="0" smtClean="0"/>
              <a:t>RIO provides two different kinds of functions</a:t>
            </a:r>
          </a:p>
          <a:p>
            <a:pPr lvl="1"/>
            <a:r>
              <a:rPr lang="en-US" dirty="0" err="1" smtClean="0"/>
              <a:t>Unbuffered</a:t>
            </a:r>
            <a:r>
              <a:rPr lang="en-US" dirty="0" smtClean="0"/>
              <a:t> input and output of binary data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rio_writen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Buffered input of binary data and text lines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Buffered RIO routines are thread-safe and can be interleaved arbitrarily on the same descriptor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Download from </a:t>
            </a:r>
            <a:r>
              <a:rPr lang="en-US" dirty="0" smtClean="0">
                <a:hlinkClick r:id="rId3"/>
              </a:rPr>
              <a:t>http://csapp.cs.cmu.edu/public/code.html</a:t>
            </a:r>
            <a:r>
              <a:rPr lang="en-US" dirty="0" smtClean="0"/>
              <a:t>  </a:t>
            </a:r>
          </a:p>
          <a:p>
            <a:pPr lvl="1">
              <a:buNone/>
            </a:pP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src/csapp.c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/>
                <a:cs typeface="Courier New"/>
              </a:rPr>
              <a:t>include/</a:t>
            </a:r>
            <a:r>
              <a:rPr lang="en-US" b="1" dirty="0" err="1" smtClean="0">
                <a:latin typeface="Courier New"/>
                <a:cs typeface="Courier New"/>
              </a:rPr>
              <a:t>csapp.h</a:t>
            </a:r>
            <a:endParaRPr lang="en-US" b="1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Unbuffered RIO Input and Output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</a:t>
            </a:r>
            <a:r>
              <a:rPr lang="en-US" dirty="0" smtClean="0"/>
              <a:t>if it </a:t>
            </a:r>
            <a:r>
              <a:rPr lang="en-US" dirty="0"/>
              <a:t>encounters </a:t>
            </a:r>
            <a:r>
              <a:rPr lang="en-US" dirty="0" smtClean="0"/>
              <a:t>EOF</a:t>
            </a:r>
            <a:endParaRPr lang="en-US" dirty="0"/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rio_writen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never </a:t>
            </a:r>
            <a:r>
              <a:rPr lang="en-US" dirty="0"/>
              <a:t>returns a short </a:t>
            </a:r>
            <a:r>
              <a:rPr lang="en-US" dirty="0" smtClean="0"/>
              <a:t>count</a:t>
            </a:r>
            <a:endParaRPr lang="en-US" dirty="0"/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</a:t>
            </a:r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593181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/>
              <a:t>Implementation of </a:t>
            </a:r>
            <a:r>
              <a:rPr lang="en-US">
                <a:latin typeface="Courier New" pitchFamily="49" charset="0"/>
              </a:rPr>
              <a:t>rio_readn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357018" y="990600"/>
            <a:ext cx="8710782" cy="575542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robustly read n bytes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unbuffered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= n;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&gt;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if ((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read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)) &lt;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if (</a:t>
            </a:r>
            <a:r>
              <a:rPr lang="en-US" sz="1600" dirty="0" err="1">
                <a:latin typeface="Courier New" pitchFamily="49" charset="0"/>
              </a:rPr>
              <a:t>errno</a:t>
            </a:r>
            <a:r>
              <a:rPr lang="en-US" sz="1600" dirty="0">
                <a:latin typeface="Courier New" pitchFamily="49" charset="0"/>
              </a:rPr>
              <a:t> == EINTR)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interrupted by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sig handler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return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0;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call read() again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else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return -1;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set by read() */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}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else if 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== 0)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break;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EOF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-=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return (n -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);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return &gt;= 0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480" y="637669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csapp.c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reads a text line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766981" name="Text Box 5"/>
          <p:cNvSpPr txBox="1">
            <a:spLocks noChangeArrowheads="1"/>
          </p:cNvSpPr>
          <p:nvPr/>
        </p:nvSpPr>
        <p:spPr bwMode="auto">
          <a:xfrm>
            <a:off x="805807" y="2146518"/>
            <a:ext cx="7745069" cy="1815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                  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62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 (cont)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8307388" cy="28956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reads up to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can be interleaved arbitrarily on the same descriptor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Warning: Don’t interleave with 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481914" y="1366897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76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4724400" y="30400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Implementation</a:t>
            </a:r>
          </a:p>
        </p:txBody>
      </p:sp>
      <p:sp>
        <p:nvSpPr>
          <p:cNvPr id="762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3960812"/>
          </a:xfrm>
        </p:spPr>
        <p:txBody>
          <a:bodyPr/>
          <a:lstStyle/>
          <a:p>
            <a:r>
              <a:rPr lang="en-US" dirty="0"/>
              <a:t>For reading from file</a:t>
            </a:r>
          </a:p>
          <a:p>
            <a:r>
              <a:rPr lang="en-US" dirty="0"/>
              <a:t>File has associated buffer to hold bytes that have been read from file but not yet read by user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Layered </a:t>
            </a:r>
            <a:r>
              <a:rPr lang="en-US" dirty="0"/>
              <a:t>on Unix</a:t>
            </a:r>
            <a:r>
              <a:rPr lang="en-US" dirty="0" smtClean="0"/>
              <a:t> file:</a:t>
            </a:r>
            <a:endParaRPr lang="en-US" dirty="0"/>
          </a:p>
        </p:txBody>
      </p:sp>
      <p:sp>
        <p:nvSpPr>
          <p:cNvPr id="762885" name="Rectangle 5"/>
          <p:cNvSpPr>
            <a:spLocks noChangeArrowheads="1"/>
          </p:cNvSpPr>
          <p:nvPr/>
        </p:nvSpPr>
        <p:spPr bwMode="auto">
          <a:xfrm>
            <a:off x="2362200" y="30400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2362200" y="30400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1498697" y="3056538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762888" name="Arc 8"/>
          <p:cNvSpPr>
            <a:spLocks/>
          </p:cNvSpPr>
          <p:nvPr/>
        </p:nvSpPr>
        <p:spPr bwMode="auto">
          <a:xfrm rot="-5400000" flipH="1" flipV="1">
            <a:off x="1978110" y="34188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9" name="Arc 9"/>
          <p:cNvSpPr>
            <a:spLocks/>
          </p:cNvSpPr>
          <p:nvPr/>
        </p:nvSpPr>
        <p:spPr bwMode="auto">
          <a:xfrm rot="-5400000" flipH="1" flipV="1">
            <a:off x="4264110" y="34950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0" name="Rectangle 10"/>
          <p:cNvSpPr>
            <a:spLocks noChangeArrowheads="1"/>
          </p:cNvSpPr>
          <p:nvPr/>
        </p:nvSpPr>
        <p:spPr bwMode="auto">
          <a:xfrm>
            <a:off x="720810" y="36496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762891" name="Rectangle 11"/>
          <p:cNvSpPr>
            <a:spLocks noChangeArrowheads="1"/>
          </p:cNvSpPr>
          <p:nvPr/>
        </p:nvSpPr>
        <p:spPr bwMode="auto">
          <a:xfrm>
            <a:off x="2702010" y="38020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762892" name="Line 12"/>
          <p:cNvSpPr>
            <a:spLocks noChangeShapeType="1"/>
          </p:cNvSpPr>
          <p:nvPr/>
        </p:nvSpPr>
        <p:spPr bwMode="auto">
          <a:xfrm flipV="1">
            <a:off x="47244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3" name="Line 13"/>
          <p:cNvSpPr>
            <a:spLocks noChangeShapeType="1"/>
          </p:cNvSpPr>
          <p:nvPr/>
        </p:nvSpPr>
        <p:spPr bwMode="auto">
          <a:xfrm flipV="1">
            <a:off x="70866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4" name="Line 14"/>
          <p:cNvSpPr>
            <a:spLocks noChangeShapeType="1"/>
          </p:cNvSpPr>
          <p:nvPr/>
        </p:nvSpPr>
        <p:spPr bwMode="auto">
          <a:xfrm>
            <a:off x="4724400" y="28114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5" name="Rectangle 15"/>
          <p:cNvSpPr>
            <a:spLocks noChangeArrowheads="1"/>
          </p:cNvSpPr>
          <p:nvPr/>
        </p:nvSpPr>
        <p:spPr bwMode="auto">
          <a:xfrm>
            <a:off x="5257800" y="26590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  <p:sp>
        <p:nvSpPr>
          <p:cNvPr id="762896" name="Rectangle 16"/>
          <p:cNvSpPr>
            <a:spLocks noChangeArrowheads="1"/>
          </p:cNvSpPr>
          <p:nvPr/>
        </p:nvSpPr>
        <p:spPr bwMode="auto">
          <a:xfrm>
            <a:off x="5105400" y="54526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97" name="Rectangle 17"/>
          <p:cNvSpPr>
            <a:spLocks noChangeArrowheads="1"/>
          </p:cNvSpPr>
          <p:nvPr/>
        </p:nvSpPr>
        <p:spPr bwMode="auto">
          <a:xfrm>
            <a:off x="2743200" y="54526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762000" y="54526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9" name="Rectangle 19"/>
          <p:cNvSpPr>
            <a:spLocks noChangeArrowheads="1"/>
          </p:cNvSpPr>
          <p:nvPr/>
        </p:nvSpPr>
        <p:spPr bwMode="auto">
          <a:xfrm>
            <a:off x="762000" y="5452646"/>
            <a:ext cx="19812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not in buffer</a:t>
            </a:r>
          </a:p>
        </p:txBody>
      </p:sp>
      <p:sp>
        <p:nvSpPr>
          <p:cNvPr id="762900" name="Rectangle 20"/>
          <p:cNvSpPr>
            <a:spLocks noChangeArrowheads="1"/>
          </p:cNvSpPr>
          <p:nvPr/>
        </p:nvSpPr>
        <p:spPr bwMode="auto">
          <a:xfrm>
            <a:off x="7467600" y="54526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762901" name="Arc 21"/>
          <p:cNvSpPr>
            <a:spLocks/>
          </p:cNvSpPr>
          <p:nvPr/>
        </p:nvSpPr>
        <p:spPr bwMode="auto">
          <a:xfrm rot="-5400000" flipH="1" flipV="1">
            <a:off x="7007310" y="59076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2" name="Rectangle 22"/>
          <p:cNvSpPr>
            <a:spLocks noChangeArrowheads="1"/>
          </p:cNvSpPr>
          <p:nvPr/>
        </p:nvSpPr>
        <p:spPr bwMode="auto">
          <a:xfrm>
            <a:off x="4378410" y="62146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762903" name="Line 23"/>
          <p:cNvSpPr>
            <a:spLocks noChangeShapeType="1"/>
          </p:cNvSpPr>
          <p:nvPr/>
        </p:nvSpPr>
        <p:spPr bwMode="auto">
          <a:xfrm flipV="1">
            <a:off x="27432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4" name="Line 24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5" name="Line 25"/>
          <p:cNvSpPr>
            <a:spLocks noChangeShapeType="1"/>
          </p:cNvSpPr>
          <p:nvPr/>
        </p:nvSpPr>
        <p:spPr bwMode="auto">
          <a:xfrm flipV="1">
            <a:off x="2743200" y="51816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6" name="Rectangle 26"/>
          <p:cNvSpPr>
            <a:spLocks noChangeArrowheads="1"/>
          </p:cNvSpPr>
          <p:nvPr/>
        </p:nvSpPr>
        <p:spPr bwMode="auto">
          <a:xfrm>
            <a:off x="3886200" y="50292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2576681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Declaration</a:t>
            </a:r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9413" y="1296988"/>
            <a:ext cx="8307387" cy="608012"/>
          </a:xfrm>
        </p:spPr>
        <p:txBody>
          <a:bodyPr/>
          <a:lstStyle/>
          <a:p>
            <a:r>
              <a:rPr lang="en-US" dirty="0"/>
              <a:t>All information contained in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452437" y="4267200"/>
            <a:ext cx="8539163" cy="1600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rio_fd</a:t>
            </a:r>
            <a:r>
              <a:rPr lang="en-US" sz="1600" dirty="0">
                <a:latin typeface="Courier New" pitchFamily="49" charset="0"/>
              </a:rPr>
              <a:t>;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descriptor for this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rio_cnt</a:t>
            </a:r>
            <a:r>
              <a:rPr lang="en-US" sz="1600" dirty="0">
                <a:latin typeface="Courier New" pitchFamily="49" charset="0"/>
              </a:rPr>
              <a:t>;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unread bytes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rio_bufptr</a:t>
            </a:r>
            <a:r>
              <a:rPr lang="en-US" sz="1600" dirty="0">
                <a:latin typeface="Courier New" pitchFamily="49" charset="0"/>
              </a:rPr>
              <a:t>;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next unread byte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rio_buf</a:t>
            </a:r>
            <a:r>
              <a:rPr lang="en-US" sz="1600" dirty="0">
                <a:latin typeface="Courier New" pitchFamily="49" charset="0"/>
              </a:rPr>
              <a:t>[RIO_BUFSIZE];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internal buffer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724400" y="24304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362200" y="24304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362200" y="24304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498697" y="2452994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21" name="Arc 8"/>
          <p:cNvSpPr>
            <a:spLocks/>
          </p:cNvSpPr>
          <p:nvPr/>
        </p:nvSpPr>
        <p:spPr bwMode="auto">
          <a:xfrm rot="16200000" flipH="1" flipV="1">
            <a:off x="1978110" y="28092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Arc 9"/>
          <p:cNvSpPr>
            <a:spLocks/>
          </p:cNvSpPr>
          <p:nvPr/>
        </p:nvSpPr>
        <p:spPr bwMode="auto">
          <a:xfrm rot="16200000" flipH="1" flipV="1">
            <a:off x="4264110" y="28854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20810" y="30400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702010" y="31924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47244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V="1">
            <a:off x="70866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4724400" y="22018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257800" y="20494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</p:spTree>
    <p:extLst>
      <p:ext uri="{BB962C8B-B14F-4D97-AF65-F5344CB8AC3E}">
        <p14:creationId xmlns:p14="http://schemas.microsoft.com/office/powerpoint/2010/main" val="813611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545198"/>
            <a:ext cx="5824538" cy="573088"/>
          </a:xfrm>
        </p:spPr>
        <p:txBody>
          <a:bodyPr/>
          <a:lstStyle/>
          <a:p>
            <a:r>
              <a:rPr lang="en-US"/>
              <a:t>Unix File Types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486400"/>
          </a:xfrm>
        </p:spPr>
        <p:txBody>
          <a:bodyPr/>
          <a:lstStyle/>
          <a:p>
            <a:r>
              <a:rPr lang="en-US" dirty="0"/>
              <a:t>Regular file</a:t>
            </a:r>
          </a:p>
          <a:p>
            <a:pPr lvl="1"/>
            <a:r>
              <a:rPr lang="en-US" dirty="0"/>
              <a:t>File containing user/app data (binary, text, whatever)</a:t>
            </a:r>
          </a:p>
          <a:p>
            <a:pPr lvl="1"/>
            <a:r>
              <a:rPr lang="en-US" dirty="0"/>
              <a:t>OS does not know anything about the format</a:t>
            </a:r>
          </a:p>
          <a:p>
            <a:pPr lvl="2"/>
            <a:r>
              <a:rPr lang="en-US" dirty="0"/>
              <a:t>other than “sequence of bytes”, akin to main memory</a:t>
            </a:r>
          </a:p>
          <a:p>
            <a:r>
              <a:rPr lang="en-US" dirty="0"/>
              <a:t>Directory file</a:t>
            </a:r>
          </a:p>
          <a:p>
            <a:pPr lvl="1"/>
            <a:r>
              <a:rPr lang="en-US" dirty="0"/>
              <a:t>A file that contains the names and locations of other files</a:t>
            </a:r>
          </a:p>
          <a:p>
            <a:r>
              <a:rPr lang="en-US" dirty="0"/>
              <a:t>Character special and block special files</a:t>
            </a:r>
          </a:p>
          <a:p>
            <a:pPr lvl="1"/>
            <a:r>
              <a:rPr lang="en-US" dirty="0"/>
              <a:t>Terminals (character special) and disks </a:t>
            </a:r>
            <a:r>
              <a:rPr lang="en-US" dirty="0" smtClean="0"/>
              <a:t>(block </a:t>
            </a:r>
            <a:r>
              <a:rPr lang="en-US" dirty="0"/>
              <a:t>special)</a:t>
            </a:r>
          </a:p>
          <a:p>
            <a:r>
              <a:rPr lang="en-US" dirty="0"/>
              <a:t>FIFO (named pipe)</a:t>
            </a:r>
          </a:p>
          <a:p>
            <a:pPr lvl="1"/>
            <a:r>
              <a:rPr lang="en-US" dirty="0"/>
              <a:t>A file type used for inter-process communication</a:t>
            </a:r>
          </a:p>
          <a:p>
            <a:r>
              <a:rPr lang="en-US" dirty="0"/>
              <a:t>Socket</a:t>
            </a:r>
          </a:p>
          <a:p>
            <a:pPr lvl="1"/>
            <a:r>
              <a:rPr lang="en-US" dirty="0"/>
              <a:t>A file type used for network </a:t>
            </a:r>
            <a:r>
              <a:rPr lang="en-US" dirty="0" smtClean="0"/>
              <a:t>communication </a:t>
            </a:r>
            <a:r>
              <a:rPr lang="en-US" dirty="0"/>
              <a:t>between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RIO Example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912812"/>
          </a:xfrm>
        </p:spPr>
        <p:txBody>
          <a:bodyPr/>
          <a:lstStyle/>
          <a:p>
            <a:r>
              <a:rPr lang="en-US"/>
              <a:t>Copying the lines of a text file from standard input to standard output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844118" y="2286000"/>
            <a:ext cx="7004482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**argv)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n;</a:t>
            </a:r>
          </a:p>
          <a:p>
            <a:r>
              <a:rPr lang="en-US" sz="1600" dirty="0">
                <a:latin typeface="Courier New" pitchFamily="49" charset="0"/>
              </a:rPr>
              <a:t>    rio_t rio;</a:t>
            </a:r>
          </a:p>
          <a:p>
            <a:r>
              <a:rPr lang="en-US" sz="1600" dirty="0">
                <a:latin typeface="Courier New" pitchFamily="49" charset="0"/>
              </a:rPr>
              <a:t>    char buf[MAXLINE];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Rio_readinitb(&amp;rio, STDIN_FILENO);</a:t>
            </a:r>
          </a:p>
          <a:p>
            <a:r>
              <a:rPr lang="en-US" sz="1600" dirty="0">
                <a:latin typeface="Courier New" pitchFamily="49" charset="0"/>
              </a:rPr>
              <a:t>    while((n = Rio_readlineb(&amp;rio, buf, MAXLINE)) != 0) </a:t>
            </a:r>
          </a:p>
          <a:p>
            <a:r>
              <a:rPr lang="en-US" sz="1600" dirty="0">
                <a:latin typeface="Courier New" pitchFamily="49" charset="0"/>
              </a:rPr>
              <a:t>	Rio_writen(STDOUT_FILENO, buf, n);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5758" y="5209877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cpfile.c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51115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/>
              <a:t>Closing comments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I/O vs. Standard I/O vs.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476" y="1220788"/>
            <a:ext cx="8307387" cy="5256212"/>
          </a:xfrm>
        </p:spPr>
        <p:txBody>
          <a:bodyPr/>
          <a:lstStyle/>
          <a:p>
            <a:r>
              <a:rPr lang="en-US" dirty="0"/>
              <a:t>Standard I/O and RIO are implemented using low-level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Unix I/O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ones should you use in your programs?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2913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4491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3805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124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2451100"/>
            <a:ext cx="1989138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fopen  fdopen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fread  fwrite fscanf fprintf  sscanf sprintf fgets  fputs fflush fseek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fclose</a:t>
            </a: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4419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4840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3490913"/>
            <a:ext cx="1841500" cy="1327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rio_writen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rio_readinitb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rio_readlineb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rio_readnb</a:t>
            </a: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3805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3340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152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9970" y="435678"/>
            <a:ext cx="7592093" cy="762000"/>
          </a:xfrm>
        </p:spPr>
        <p:txBody>
          <a:bodyPr/>
          <a:lstStyle/>
          <a:p>
            <a:r>
              <a:rPr lang="en-US" dirty="0"/>
              <a:t>Pros and Cons of Unix 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061325" cy="4972050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I/O.</a:t>
            </a:r>
          </a:p>
          <a:p>
            <a:pPr lvl="2"/>
            <a:r>
              <a:rPr lang="en-US" dirty="0"/>
              <a:t>All other I/O packages are implemented using Unix I/O functions.</a:t>
            </a:r>
          </a:p>
          <a:p>
            <a:pPr lvl="1"/>
            <a:r>
              <a:rPr lang="en-US" dirty="0"/>
              <a:t>Unix I/O provides functions for accessing file metadata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Unix I/O functions are </a:t>
            </a:r>
            <a:r>
              <a:rPr lang="en-US" dirty="0" err="1" smtClean="0"/>
              <a:t>async</a:t>
            </a:r>
            <a:r>
              <a:rPr lang="en-US" dirty="0" smtClean="0"/>
              <a:t>-signal-safe and can be used safely in signal handlers. 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/>
              <a:t>Dealing with short counts is tricky and error prone.</a:t>
            </a:r>
          </a:p>
          <a:p>
            <a:pPr lvl="1"/>
            <a:r>
              <a:rPr lang="en-US" dirty="0"/>
              <a:t>Efficient reading of text lines requires some form of buffering, also tricky and error prone.</a:t>
            </a:r>
          </a:p>
          <a:p>
            <a:pPr lvl="1"/>
            <a:r>
              <a:rPr lang="en-US" dirty="0"/>
              <a:t>Both of these issues are addressed by the standard I/O and RIO packages.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955" y="435678"/>
            <a:ext cx="7592093" cy="762000"/>
          </a:xfrm>
        </p:spPr>
        <p:txBody>
          <a:bodyPr/>
          <a:lstStyle/>
          <a:p>
            <a:r>
              <a:rPr lang="en-US"/>
              <a:t>Pros and Cons of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Buffering increases efficiency by decreasing the number of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Short counts are handled automatically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Provides no function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Standard I/O functions are not </a:t>
            </a:r>
            <a:r>
              <a:rPr lang="en-US" dirty="0" err="1" smtClean="0"/>
              <a:t>async</a:t>
            </a:r>
            <a:r>
              <a:rPr lang="en-US" dirty="0" smtClean="0"/>
              <a:t>-signal-safe, and not appropriate for signal handlers. 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badly with restrictions on </a:t>
            </a:r>
            <a:r>
              <a:rPr lang="en-US" dirty="0" smtClean="0"/>
              <a:t>sockets (CS:APP2e, Sec 10.9)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878638" cy="573087"/>
          </a:xfrm>
        </p:spPr>
        <p:txBody>
          <a:bodyPr/>
          <a:lstStyle/>
          <a:p>
            <a:r>
              <a:rPr lang="en-US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472487" cy="5224462"/>
          </a:xfrm>
        </p:spPr>
        <p:txBody>
          <a:bodyPr/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But, be sure to understand the functions you use!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</a:p>
          <a:p>
            <a:r>
              <a:rPr lang="en-US" dirty="0"/>
              <a:t>When to use raw Unix I/O </a:t>
            </a:r>
            <a:endParaRPr lang="en-US" dirty="0" smtClean="0"/>
          </a:p>
          <a:p>
            <a:pPr lvl="1"/>
            <a:r>
              <a:rPr lang="en-US" dirty="0" smtClean="0"/>
              <a:t>Inside signal handlers, because Unix I/O is </a:t>
            </a:r>
            <a:r>
              <a:rPr lang="en-US" dirty="0" err="1" smtClean="0"/>
              <a:t>async</a:t>
            </a:r>
            <a:r>
              <a:rPr lang="en-US" dirty="0" smtClean="0"/>
              <a:t>-signal-safe</a:t>
            </a:r>
          </a:p>
          <a:p>
            <a:pPr lvl="1"/>
            <a:r>
              <a:rPr lang="en-US" dirty="0"/>
              <a:t>In rare cases when you need absolute highest </a:t>
            </a:r>
            <a:r>
              <a:rPr lang="en-US" dirty="0" smtClean="0"/>
              <a:t>performance</a:t>
            </a:r>
          </a:p>
          <a:p>
            <a:r>
              <a:rPr lang="en-US" dirty="0"/>
              <a:t>When to use RIO</a:t>
            </a:r>
          </a:p>
          <a:p>
            <a:pPr lvl="1"/>
            <a:r>
              <a:rPr lang="en-US" dirty="0"/>
              <a:t>When you are reading and writing network</a:t>
            </a:r>
            <a:r>
              <a:rPr lang="en-US" dirty="0" smtClean="0"/>
              <a:t> sockets</a:t>
            </a:r>
          </a:p>
          <a:p>
            <a:pPr lvl="1"/>
            <a:r>
              <a:rPr lang="en-US" dirty="0" smtClean="0"/>
              <a:t>Avoid using standard I/O on sockets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7592093" cy="762000"/>
          </a:xfrm>
        </p:spPr>
        <p:txBody>
          <a:bodyPr/>
          <a:lstStyle/>
          <a:p>
            <a:r>
              <a:rPr lang="en-US" dirty="0" smtClean="0"/>
              <a:t>Aside: Working </a:t>
            </a:r>
            <a:r>
              <a:rPr lang="en-US" dirty="0"/>
              <a:t>with Binary Files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442325" cy="5495925"/>
          </a:xfrm>
        </p:spPr>
        <p:txBody>
          <a:bodyPr/>
          <a:lstStyle/>
          <a:p>
            <a:r>
              <a:rPr lang="en-US" dirty="0"/>
              <a:t>Binary File Examples</a:t>
            </a:r>
          </a:p>
          <a:p>
            <a:pPr lvl="1"/>
            <a:r>
              <a:rPr lang="en-US" dirty="0"/>
              <a:t>Object </a:t>
            </a:r>
            <a:r>
              <a:rPr lang="en-US" dirty="0" smtClean="0"/>
              <a:t>code, Images </a:t>
            </a:r>
            <a:r>
              <a:rPr lang="en-US" dirty="0"/>
              <a:t>(JPEG, </a:t>
            </a:r>
            <a:r>
              <a:rPr lang="en-US" dirty="0" smtClean="0"/>
              <a:t>GIF), </a:t>
            </a:r>
          </a:p>
          <a:p>
            <a:r>
              <a:rPr lang="en-US" dirty="0" smtClean="0"/>
              <a:t>Functions </a:t>
            </a:r>
            <a:r>
              <a:rPr lang="en-US" dirty="0"/>
              <a:t>you shouldn’t </a:t>
            </a:r>
            <a:r>
              <a:rPr lang="en-US" dirty="0" smtClean="0"/>
              <a:t>use on binary files</a:t>
            </a:r>
          </a:p>
          <a:p>
            <a:pPr lvl="1"/>
            <a:r>
              <a:rPr lang="en-US" dirty="0"/>
              <a:t>Line-oriented I/</a:t>
            </a:r>
            <a:r>
              <a:rPr lang="en-US" dirty="0" smtClean="0"/>
              <a:t>O such as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scanf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printf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Different systems interpret </a:t>
            </a:r>
            <a:r>
              <a:rPr lang="en-US" b="1" dirty="0" smtClean="0">
                <a:latin typeface="Courier New"/>
                <a:cs typeface="Courier New"/>
              </a:rPr>
              <a:t>0x0A </a:t>
            </a:r>
            <a:r>
              <a:rPr lang="en-US" b="1" dirty="0">
                <a:latin typeface="Courier New"/>
                <a:cs typeface="Courier New"/>
              </a:rPr>
              <a:t>(‘\n’)</a:t>
            </a:r>
            <a:r>
              <a:rPr lang="en-US" dirty="0" smtClean="0"/>
              <a:t> (newline) differently:</a:t>
            </a:r>
          </a:p>
          <a:p>
            <a:pPr lvl="3"/>
            <a:r>
              <a:rPr lang="en-US" dirty="0" smtClean="0"/>
              <a:t>Linux and Mac OS X:  </a:t>
            </a:r>
            <a:r>
              <a:rPr lang="en-US" b="1" dirty="0" smtClean="0">
                <a:latin typeface="Courier New"/>
                <a:cs typeface="Courier New"/>
                <a:sym typeface="Wingdings"/>
              </a:rPr>
              <a:t>LF(0x0a) [‘\</a:t>
            </a:r>
            <a:r>
              <a:rPr lang="en-US" b="1" dirty="0" err="1" smtClean="0">
                <a:latin typeface="Courier New"/>
                <a:cs typeface="Courier New"/>
                <a:sym typeface="Wingdings"/>
              </a:rPr>
              <a:t>n</a:t>
            </a:r>
            <a:r>
              <a:rPr lang="en-US" b="1" dirty="0" smtClean="0">
                <a:latin typeface="Courier New"/>
                <a:cs typeface="Courier New"/>
                <a:sym typeface="Wingdings"/>
              </a:rPr>
              <a:t>’]</a:t>
            </a:r>
          </a:p>
          <a:p>
            <a:pPr lvl="3"/>
            <a:r>
              <a:rPr lang="en-US" dirty="0" smtClean="0">
                <a:sym typeface="Wingdings"/>
              </a:rPr>
              <a:t>HTTP servers &amp; Windows:  </a:t>
            </a:r>
            <a:r>
              <a:rPr lang="en-US" b="1" dirty="0" smtClean="0">
                <a:latin typeface="Courier New"/>
                <a:cs typeface="Courier New"/>
                <a:sym typeface="Wingdings"/>
              </a:rPr>
              <a:t>CR+LF(0x0d 0x0a) [‘\r\n’]</a:t>
            </a:r>
          </a:p>
          <a:p>
            <a:pPr lvl="2"/>
            <a:r>
              <a:rPr lang="en-US" dirty="0" smtClean="0"/>
              <a:t>Use things like </a:t>
            </a:r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r>
              <a:rPr lang="en-US" dirty="0" smtClean="0"/>
              <a:t> instead</a:t>
            </a:r>
          </a:p>
          <a:p>
            <a:pPr lvl="3"/>
            <a:endParaRPr lang="en-US" dirty="0" smtClean="0"/>
          </a:p>
          <a:p>
            <a:pPr lvl="1"/>
            <a:r>
              <a:rPr lang="en-US" dirty="0"/>
              <a:t>String functions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strlen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strcpy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Interprets byte value 0</a:t>
            </a:r>
            <a:r>
              <a:rPr lang="en-US" dirty="0" smtClean="0"/>
              <a:t> (end of string) as </a:t>
            </a:r>
            <a:r>
              <a:rPr lang="en-US" dirty="0"/>
              <a:t>special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Aside: Accessing </a:t>
            </a:r>
            <a:r>
              <a:rPr lang="en-US" dirty="0"/>
              <a:t>Directories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851" y="1066800"/>
            <a:ext cx="8565549" cy="4972050"/>
          </a:xfrm>
        </p:spPr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recommended operation on a </a:t>
            </a:r>
            <a:r>
              <a:rPr lang="en-US" dirty="0" smtClean="0"/>
              <a:t>directory: read </a:t>
            </a:r>
            <a:r>
              <a:rPr lang="en-US" dirty="0"/>
              <a:t>its entries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dirent</a:t>
            </a:r>
            <a:r>
              <a:rPr lang="en-US" dirty="0"/>
              <a:t> structure contains information about a directory entry</a:t>
            </a:r>
          </a:p>
          <a:p>
            <a:pPr lvl="1"/>
            <a:r>
              <a:rPr lang="en-US" dirty="0"/>
              <a:t>DIR structure contains information about directory while stepping through its entries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939114" y="2607276"/>
            <a:ext cx="5646739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&lt;sys/types.h&gt;</a:t>
            </a:r>
          </a:p>
          <a:p>
            <a:r>
              <a:rPr lang="en-US" sz="1600" dirty="0">
                <a:latin typeface="Courier New" pitchFamily="49" charset="0"/>
              </a:rPr>
              <a:t>#include &lt;dirent.h&gt;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DIR *directory;</a:t>
            </a:r>
          </a:p>
          <a:p>
            <a:r>
              <a:rPr lang="en-US" sz="1600" dirty="0">
                <a:latin typeface="Courier New" pitchFamily="49" charset="0"/>
              </a:rPr>
              <a:t>  struct dirent *de;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if (!(directory = opendir(dir_name)))</a:t>
            </a:r>
          </a:p>
          <a:p>
            <a:r>
              <a:rPr lang="en-US" sz="1600" dirty="0">
                <a:latin typeface="Courier New" pitchFamily="49" charset="0"/>
              </a:rPr>
              <a:t>      error("Failed to open directory");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while (0 != (de = readdir(directory))) {</a:t>
            </a:r>
          </a:p>
          <a:p>
            <a:r>
              <a:rPr lang="en-US" sz="1600" dirty="0">
                <a:latin typeface="Courier New" pitchFamily="49" charset="0"/>
              </a:rPr>
              <a:t>      printf("Found file: %s\n", de-&gt;d_name);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closedir(directory);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mtClean="0"/>
              <a:t>For Further Information</a:t>
            </a:r>
            <a:endParaRPr lang="en-US"/>
          </a:p>
        </p:txBody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7896225" cy="4972050"/>
          </a:xfrm>
        </p:spPr>
        <p:txBody>
          <a:bodyPr/>
          <a:lstStyle/>
          <a:p>
            <a:r>
              <a:rPr lang="en-US" dirty="0" smtClean="0"/>
              <a:t>The Unix bible:</a:t>
            </a:r>
          </a:p>
          <a:p>
            <a:pPr lvl="1"/>
            <a:r>
              <a:rPr lang="en-US" dirty="0" smtClean="0"/>
              <a:t>W. Richard  Stevens &amp; Stephen A. </a:t>
            </a:r>
            <a:r>
              <a:rPr lang="en-US" dirty="0" err="1" smtClean="0"/>
              <a:t>Rago</a:t>
            </a:r>
            <a:r>
              <a:rPr lang="en-US" dirty="0" smtClean="0"/>
              <a:t>, </a:t>
            </a:r>
            <a:r>
              <a:rPr lang="en-US" b="1" i="1" dirty="0" smtClean="0"/>
              <a:t>Advanced Programming in the Unix Environment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Edition, Addison Wesley, 2005</a:t>
            </a:r>
          </a:p>
          <a:p>
            <a:pPr lvl="2"/>
            <a:r>
              <a:rPr lang="en-US" dirty="0" smtClean="0"/>
              <a:t>Updated from </a:t>
            </a:r>
            <a:r>
              <a:rPr lang="en-US" dirty="0" err="1" smtClean="0"/>
              <a:t>Stevens’s</a:t>
            </a:r>
            <a:r>
              <a:rPr lang="en-US" dirty="0" smtClean="0"/>
              <a:t> 1993 classic text.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Linux bible:</a:t>
            </a:r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Kerrisk</a:t>
            </a:r>
            <a:r>
              <a:rPr lang="en-US" dirty="0" smtClean="0"/>
              <a:t>, The Linux Programming Interface, No Starch Press, 2010. </a:t>
            </a:r>
          </a:p>
          <a:p>
            <a:pPr lvl="2"/>
            <a:r>
              <a:rPr lang="en-US" dirty="0" smtClean="0"/>
              <a:t>Encyclopedic and authoritative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16963" cy="781050"/>
          </a:xfrm>
        </p:spPr>
        <p:txBody>
          <a:bodyPr/>
          <a:lstStyle/>
          <a:p>
            <a:r>
              <a:rPr lang="en-US"/>
              <a:t>Unix I/O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022350"/>
            <a:ext cx="8307387" cy="5530850"/>
          </a:xfrm>
        </p:spPr>
        <p:txBody>
          <a:bodyPr/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/>
              <a:t>Elegant mapping of files to devices allows kernel to export simple interface called Unix </a:t>
            </a:r>
            <a:r>
              <a:rPr lang="en-US" dirty="0" smtClean="0"/>
              <a:t>I/O</a:t>
            </a:r>
            <a:endParaRPr lang="en-US" dirty="0"/>
          </a:p>
          <a:p>
            <a:pPr lvl="1"/>
            <a:r>
              <a:rPr lang="en-US" dirty="0"/>
              <a:t>Important idea: All input and output is handled in a consistent and uniform </a:t>
            </a:r>
            <a:r>
              <a:rPr lang="en-US" dirty="0" smtClean="0"/>
              <a:t>way</a:t>
            </a:r>
            <a:endParaRPr lang="en-US" dirty="0"/>
          </a:p>
          <a:p>
            <a:r>
              <a:rPr lang="en-US" dirty="0"/>
              <a:t>Basic Unix I/O operations (system calls):  </a:t>
            </a:r>
          </a:p>
          <a:p>
            <a:pPr lvl="1"/>
            <a:r>
              <a:rPr lang="en-US" dirty="0"/>
              <a:t>Opening and closing files</a:t>
            </a:r>
          </a:p>
          <a:p>
            <a:pPr lvl="2"/>
            <a:r>
              <a:rPr lang="en-US" b="1" dirty="0">
                <a:latin typeface="Courier New" pitchFamily="49" charset="0"/>
              </a:rPr>
              <a:t>open()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close()</a:t>
            </a:r>
          </a:p>
          <a:p>
            <a:pPr lvl="1"/>
            <a:r>
              <a:rPr lang="en-US" dirty="0"/>
              <a:t>Reading and writing a file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and  </a:t>
            </a:r>
            <a:r>
              <a:rPr lang="en-US" b="1" dirty="0">
                <a:latin typeface="Courier New" pitchFamily="49" charset="0"/>
              </a:rPr>
              <a:t>write()</a:t>
            </a:r>
          </a:p>
          <a:p>
            <a:pPr lvl="1"/>
            <a:r>
              <a:rPr lang="en-US" dirty="0"/>
              <a:t>Changing the </a:t>
            </a:r>
            <a:r>
              <a:rPr lang="en-US" b="1" i="1" dirty="0">
                <a:solidFill>
                  <a:srgbClr val="C00000"/>
                </a:solidFill>
              </a:rPr>
              <a:t>current file position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(seek)</a:t>
            </a:r>
          </a:p>
          <a:p>
            <a:pPr lvl="2"/>
            <a:r>
              <a:rPr lang="en-US" dirty="0"/>
              <a:t>indicates next offset into file to read or write</a:t>
            </a:r>
          </a:p>
          <a:p>
            <a:pPr lvl="2"/>
            <a:r>
              <a:rPr lang="en-US" b="1" dirty="0" err="1" smtClean="0">
                <a:latin typeface="Courier New" pitchFamily="49" charset="0"/>
              </a:rPr>
              <a:t>lseek</a:t>
            </a:r>
            <a:r>
              <a:rPr lang="en-US" b="1" dirty="0" smtClean="0">
                <a:latin typeface="Courier New" pitchFamily="49" charset="0"/>
              </a:rPr>
              <a:t>()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48000" y="5561999"/>
            <a:ext cx="4767648" cy="1258290"/>
            <a:chOff x="3048000" y="5561999"/>
            <a:chExt cx="4767648" cy="1258290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 err="1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</a:t>
              </a:r>
              <a:endParaRPr lang="en-US" sz="1800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1759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Current </a:t>
              </a:r>
              <a:r>
                <a:rPr lang="en-US" dirty="0" smtClean="0">
                  <a:latin typeface="Calibri" pitchFamily="34" charset="0"/>
                </a:rPr>
                <a:t>file position </a:t>
              </a:r>
              <a:r>
                <a:rPr lang="en-US" dirty="0">
                  <a:latin typeface="Calibri" pitchFamily="34" charset="0"/>
                </a:rPr>
                <a:t>= 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6" y="493712"/>
            <a:ext cx="6496050" cy="573088"/>
          </a:xfrm>
        </p:spPr>
        <p:txBody>
          <a:bodyPr/>
          <a:lstStyle/>
          <a:p>
            <a:r>
              <a:rPr lang="en-US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Opening a file informs the kernel that you are getting ready to access that file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a small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Each process created by a Unix shell begins life with three open files associated with a terminal: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0: standard input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1: standard output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2: standard error</a:t>
            </a:r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Closing </a:t>
            </a:r>
            <a:r>
              <a:rPr lang="en-US" dirty="0"/>
              <a:t>an already closed file is a recipe for disaster in threaded programs (more on this later)</a:t>
            </a:r>
          </a:p>
          <a:p>
            <a:r>
              <a:rPr lang="en-US" dirty="0"/>
              <a:t>Moral: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496050" cy="573087"/>
          </a:xfrm>
        </p:spPr>
        <p:txBody>
          <a:bodyPr/>
          <a:lstStyle/>
          <a:p>
            <a:r>
              <a:rPr lang="en-US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19200"/>
            <a:ext cx="8307387" cy="5257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number of bytes read from file </a:t>
            </a:r>
            <a:r>
              <a:rPr lang="en-US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signed integer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hort </a:t>
            </a:r>
            <a:r>
              <a:rPr lang="en-US" b="1" i="1" dirty="0">
                <a:solidFill>
                  <a:srgbClr val="C00000"/>
                </a:solidFill>
              </a:rPr>
              <a:t>counts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834424" y="2085975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634163" cy="573088"/>
          </a:xfrm>
        </p:spPr>
        <p:txBody>
          <a:bodyPr/>
          <a:lstStyle/>
          <a:p>
            <a:r>
              <a:rPr lang="en-US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48687" cy="5562600"/>
          </a:xfrm>
        </p:spPr>
        <p:txBody>
          <a:bodyPr/>
          <a:lstStyle/>
          <a:p>
            <a:r>
              <a:rPr lang="en-US" dirty="0"/>
              <a:t>Writing a file copies bytes from memory to the current file position, and then 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number of bytes written from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/>
              <a:t> to file </a:t>
            </a:r>
            <a:r>
              <a:rPr lang="en-US" dirty="0" err="1">
                <a:latin typeface="Courier New" pitchFamily="49" charset="0"/>
              </a:rPr>
              <a:t>fd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/>
            <a:r>
              <a:rPr lang="en-US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31549" y="2133600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triangle" w="med" len="med"/>
        </a:ln>
        <a:effectLst/>
      </a:spPr>
      <a:bodyPr wrap="none" anchor="ctr"/>
      <a:lstStyle>
        <a:defPPr>
          <a:defRPr dirty="0">
            <a:latin typeface="Calibri" pitchFamily="34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16925</TotalTime>
  <Words>3894</Words>
  <Application>Microsoft Office PowerPoint</Application>
  <PresentationFormat>全屏显示(4:3)</PresentationFormat>
  <Paragraphs>884</Paragraphs>
  <Slides>48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ＭＳ Ｐゴシック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System-Level I/O  Introduction to Computer Systems  19th Lecture, Nov. 23, 2015</vt:lpstr>
      <vt:lpstr>Today</vt:lpstr>
      <vt:lpstr>Unix Files</vt:lpstr>
      <vt:lpstr>Unix File Types</vt:lpstr>
      <vt:lpstr>Unix I/O</vt:lpstr>
      <vt:lpstr>Opening Files</vt:lpstr>
      <vt:lpstr>Closing Files</vt:lpstr>
      <vt:lpstr>Reading Files</vt:lpstr>
      <vt:lpstr>Writing Files</vt:lpstr>
      <vt:lpstr>Simple Unix I/O example</vt:lpstr>
      <vt:lpstr>On Short Counts</vt:lpstr>
      <vt:lpstr>Today</vt:lpstr>
      <vt:lpstr>File Metadata</vt:lpstr>
      <vt:lpstr>Example of Accessing File Metadata</vt:lpstr>
      <vt:lpstr>Repeated Slide:  Opening Files</vt:lpstr>
      <vt:lpstr>How the Unix Kernel Represents Open Files</vt:lpstr>
      <vt:lpstr>File Sharing</vt:lpstr>
      <vt:lpstr>How Processes Share Files: Fork()</vt:lpstr>
      <vt:lpstr>How Processes Share Files: Fork()</vt:lpstr>
      <vt:lpstr>I/O Redirection</vt:lpstr>
      <vt:lpstr>I/O Redirection Example</vt:lpstr>
      <vt:lpstr>I/O Redirection Example (cont.)</vt:lpstr>
      <vt:lpstr>Fun with File Descriptors (1)</vt:lpstr>
      <vt:lpstr>Fun with File Descriptors (2)</vt:lpstr>
      <vt:lpstr>Fun with File Descriptors (3)</vt:lpstr>
      <vt:lpstr>Today</vt:lpstr>
      <vt:lpstr>Standard I/O Functions</vt:lpstr>
      <vt:lpstr>Standard I/O Streams</vt:lpstr>
      <vt:lpstr>Buffered I/O: Motivation</vt:lpstr>
      <vt:lpstr>Buffering in Standard I/O</vt:lpstr>
      <vt:lpstr>Standard I/O Buffering in Action</vt:lpstr>
      <vt:lpstr>Today</vt:lpstr>
      <vt:lpstr>The RIO Package</vt:lpstr>
      <vt:lpstr>Unbuffered RIO Input and Output</vt:lpstr>
      <vt:lpstr>Implementation of rio_readn</vt:lpstr>
      <vt:lpstr>Buffered RIO Input Functions</vt:lpstr>
      <vt:lpstr>Buffered RIO Input Functions (cont)</vt:lpstr>
      <vt:lpstr>Buffered I/O: Implementation</vt:lpstr>
      <vt:lpstr>Buffered I/O: Declaration</vt:lpstr>
      <vt:lpstr>RIO Example</vt:lpstr>
      <vt:lpstr>Today</vt:lpstr>
      <vt:lpstr>Unix I/O vs. Standard I/O vs. RIO</vt:lpstr>
      <vt:lpstr>Pros and Cons of Unix I/O</vt:lpstr>
      <vt:lpstr>Pros and Cons of Standard I/O</vt:lpstr>
      <vt:lpstr>Choosing I/O Functions</vt:lpstr>
      <vt:lpstr>Aside: Working with Binary Files</vt:lpstr>
      <vt:lpstr>Aside: Accessing Directories</vt:lpstr>
      <vt:lpstr>For Further Information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Yoyo</cp:lastModifiedBy>
  <cp:revision>722</cp:revision>
  <cp:lastPrinted>2012-10-14T00:20:59Z</cp:lastPrinted>
  <dcterms:created xsi:type="dcterms:W3CDTF">2012-10-14T00:20:18Z</dcterms:created>
  <dcterms:modified xsi:type="dcterms:W3CDTF">2015-11-23T04:28:13Z</dcterms:modified>
</cp:coreProperties>
</file>