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542" r:id="rId2"/>
    <p:sldId id="1411" r:id="rId3"/>
    <p:sldId id="1429" r:id="rId4"/>
    <p:sldId id="1430" r:id="rId5"/>
    <p:sldId id="1431" r:id="rId6"/>
    <p:sldId id="1432" r:id="rId7"/>
    <p:sldId id="1433" r:id="rId8"/>
    <p:sldId id="1434" r:id="rId9"/>
    <p:sldId id="1435" r:id="rId10"/>
    <p:sldId id="1436" r:id="rId11"/>
    <p:sldId id="1437" r:id="rId12"/>
    <p:sldId id="1412" r:id="rId13"/>
    <p:sldId id="1438" r:id="rId14"/>
    <p:sldId id="1439" r:id="rId15"/>
    <p:sldId id="1440" r:id="rId16"/>
    <p:sldId id="1441" r:id="rId17"/>
    <p:sldId id="1442" r:id="rId18"/>
    <p:sldId id="1443" r:id="rId19"/>
    <p:sldId id="1444" r:id="rId20"/>
    <p:sldId id="1445" r:id="rId21"/>
    <p:sldId id="1446" r:id="rId22"/>
    <p:sldId id="1447" r:id="rId23"/>
    <p:sldId id="1414" r:id="rId24"/>
    <p:sldId id="1448" r:id="rId25"/>
    <p:sldId id="1449" r:id="rId26"/>
    <p:sldId id="1450" r:id="rId27"/>
    <p:sldId id="1415" r:id="rId28"/>
    <p:sldId id="1278" r:id="rId29"/>
    <p:sldId id="1416" r:id="rId30"/>
    <p:sldId id="1427" r:id="rId31"/>
    <p:sldId id="1428" r:id="rId32"/>
    <p:sldId id="1417" r:id="rId33"/>
    <p:sldId id="1418" r:id="rId34"/>
    <p:sldId id="1419" r:id="rId35"/>
    <p:sldId id="1420" r:id="rId36"/>
    <p:sldId id="1421" r:id="rId37"/>
    <p:sldId id="1422" r:id="rId38"/>
    <p:sldId id="1423" r:id="rId39"/>
    <p:sldId id="1426" r:id="rId40"/>
    <p:sldId id="1451" r:id="rId41"/>
    <p:sldId id="1424" r:id="rId42"/>
    <p:sldId id="1425" r:id="rId43"/>
  </p:sldIdLst>
  <p:sldSz cx="9144000" cy="6858000" type="screen4x3"/>
  <p:notesSz cx="7302500" cy="9586913"/>
  <p:custDataLst>
    <p:tags r:id="rId4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DEDFF5"/>
    <a:srgbClr val="F5F5F5"/>
    <a:srgbClr val="FFFFFF"/>
    <a:srgbClr val="DBF2DA"/>
    <a:srgbClr val="F6D2D2"/>
    <a:srgbClr val="990000"/>
    <a:srgbClr val="F6F5BD"/>
    <a:srgbClr val="D5F1CF"/>
    <a:srgbClr val="F1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4" autoAdjust="0"/>
    <p:restoredTop sz="94649" autoAdjust="0"/>
  </p:normalViewPr>
  <p:slideViewPr>
    <p:cSldViewPr snapToObjects="1">
      <p:cViewPr varScale="1">
        <p:scale>
          <a:sx n="79" d="100"/>
          <a:sy n="79" d="100"/>
        </p:scale>
        <p:origin x="924" y="78"/>
      </p:cViewPr>
      <p:guideLst>
        <p:guide orient="horz" pos="33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486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6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3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03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85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4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77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85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63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92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23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202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1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26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560" y="4554112"/>
            <a:ext cx="5357380" cy="431312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85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620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515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257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731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762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954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50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0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372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67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1264660" y="726233"/>
            <a:ext cx="4774840" cy="35819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924" tIns="47462" rIns="94924" bIns="47462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2560" y="4554112"/>
            <a:ext cx="5357380" cy="431640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288" tIns="45644" rIns="91288" bIns="45644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370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3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44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19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145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29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94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10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37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46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64660" y="726233"/>
            <a:ext cx="4774840" cy="35819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924" tIns="47462" rIns="94924" bIns="47462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2560" y="4554112"/>
            <a:ext cx="5357380" cy="431640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288" tIns="45644" rIns="91288" bIns="45644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21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43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00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486400" y="-26988"/>
            <a:ext cx="372110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Introduction to Computer Systems, Peking University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Virtual Memory: Concepts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sz="2000" b="0" dirty="0"/>
              <a:t>Introduction to Computer Systems	</a:t>
            </a:r>
            <a:br>
              <a:rPr lang="en-US" altLang="zh-CN" sz="2000" b="0" dirty="0"/>
            </a:br>
            <a:r>
              <a:rPr lang="en-US" altLang="zh-CN" sz="2000" b="0" dirty="0"/>
              <a:t>20</a:t>
            </a:r>
            <a:r>
              <a:rPr lang="en-US" altLang="zh-CN" sz="2000" b="0" baseline="30000" dirty="0"/>
              <a:t>th</a:t>
            </a:r>
            <a:r>
              <a:rPr lang="en-US" altLang="zh-CN" sz="2000" b="0" dirty="0"/>
              <a:t> Lecture, Nov. </a:t>
            </a:r>
            <a:r>
              <a:rPr lang="en-US" altLang="zh-CN" sz="2000" b="0" dirty="0" smtClean="0"/>
              <a:t>25, 2015</a:t>
            </a:r>
            <a:endParaRPr lang="en-US" sz="2000" b="0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pPr lvl="0">
              <a:defRPr/>
            </a:pPr>
            <a:r>
              <a:rPr lang="en-US" altLang="zh-CN" dirty="0" err="1"/>
              <a:t>Xiangqun</a:t>
            </a:r>
            <a:r>
              <a:rPr lang="en-US" altLang="zh-CN" dirty="0"/>
              <a:t> Chen</a:t>
            </a:r>
            <a:r>
              <a:rPr lang="zh-CN" altLang="en-US" dirty="0"/>
              <a:t>，</a:t>
            </a:r>
            <a:r>
              <a:rPr lang="en-US" altLang="zh-CN" dirty="0" err="1"/>
              <a:t>Junlin</a:t>
            </a:r>
            <a:r>
              <a:rPr lang="en-US" altLang="zh-CN" dirty="0"/>
              <a:t> Lu</a:t>
            </a:r>
          </a:p>
          <a:p>
            <a:pPr lvl="0">
              <a:defRPr/>
            </a:pPr>
            <a:r>
              <a:rPr lang="en-US" altLang="zh-CN" dirty="0" err="1"/>
              <a:t>Guangyu</a:t>
            </a:r>
            <a:r>
              <a:rPr lang="en-US" altLang="zh-CN" dirty="0"/>
              <a:t> Sun</a:t>
            </a:r>
            <a:r>
              <a:rPr lang="zh-CN" altLang="en-US" dirty="0"/>
              <a:t>，</a:t>
            </a:r>
            <a:r>
              <a:rPr lang="en-US" altLang="zh-CN" dirty="0" err="1"/>
              <a:t>Xuetao</a:t>
            </a:r>
            <a:r>
              <a:rPr lang="en-US" altLang="zh-CN" dirty="0"/>
              <a:t> Guan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849998" y="2280692"/>
            <a:ext cx="3749615" cy="11493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350837" y="381000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 System Using </a:t>
            </a:r>
            <a:r>
              <a:rPr lang="en-GB" dirty="0" smtClean="0"/>
              <a:t>Virtual Addressing</a:t>
            </a:r>
            <a:endParaRPr lang="en-GB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2" y="5443537"/>
            <a:ext cx="8307388" cy="1262063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</a:t>
            </a:r>
            <a:r>
              <a:rPr lang="en-GB" dirty="0" smtClean="0"/>
              <a:t>in all modern servers, desktops, and laptops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One of the great ideas in computer science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324600" y="438626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018213" y="18176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018213" y="2046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779402" y="4338638"/>
            <a:ext cx="58483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3300"/>
                </a:solidFill>
                <a:latin typeface="Calibri" pitchFamily="34" charset="0"/>
              </a:rPr>
              <a:t>M-1</a:t>
            </a: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6056313" y="1524000"/>
            <a:ext cx="138884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429000" y="2619808"/>
            <a:ext cx="1066800" cy="53340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MMU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6019800" y="2274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6018213" y="25034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324600" y="18224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6324600" y="20510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6324600" y="22796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6324600" y="25082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6324600" y="27368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6324600" y="29654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6018213" y="27320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6018213" y="29606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6324600" y="31940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6324600" y="34226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6018213" y="3189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6019800" y="3417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6324600" y="416242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557652" y="2378791"/>
            <a:ext cx="1395808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Physical </a:t>
            </a:r>
            <a:r>
              <a:rPr lang="en-GB" sz="1400" dirty="0" smtClean="0">
                <a:latin typeface="Calibri" pitchFamily="34" charset="0"/>
              </a:rPr>
              <a:t>address</a:t>
            </a:r>
            <a:endParaRPr lang="en-GB" sz="1400" dirty="0">
              <a:latin typeface="Calibri" pitchFamily="34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(PA)</a:t>
            </a:r>
          </a:p>
        </p:txBody>
      </p:sp>
      <p:sp>
        <p:nvSpPr>
          <p:cNvPr id="9247" name="AutoShape 31"/>
          <p:cNvSpPr>
            <a:spLocks/>
          </p:cNvSpPr>
          <p:nvPr/>
        </p:nvSpPr>
        <p:spPr bwMode="auto">
          <a:xfrm>
            <a:off x="7315201" y="2736850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4000500" y="5000625"/>
            <a:ext cx="95697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 word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6324600" y="3651701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6018213" y="365283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6400800" y="3886200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...</a:t>
            </a:r>
          </a:p>
        </p:txBody>
      </p:sp>
      <p:cxnSp>
        <p:nvCxnSpPr>
          <p:cNvPr id="40" name="Straight Arrow Connector 39"/>
          <p:cNvCxnSpPr>
            <a:stCxn id="9226" idx="3"/>
            <a:endCxn id="9239" idx="1"/>
          </p:cNvCxnSpPr>
          <p:nvPr/>
        </p:nvCxnSpPr>
        <p:spPr bwMode="auto">
          <a:xfrm flipV="1">
            <a:off x="4495800" y="2885132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10800000" flipH="1">
            <a:off x="7467601" y="3194050"/>
            <a:ext cx="533399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5400000">
            <a:off x="7080250" y="4109244"/>
            <a:ext cx="1839912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>
            <a:endCxn id="37" idx="2"/>
          </p:cNvCxnSpPr>
          <p:nvPr/>
        </p:nvCxnSpPr>
        <p:spPr bwMode="auto">
          <a:xfrm rot="10800000">
            <a:off x="1524000" y="3153695"/>
            <a:ext cx="6475412" cy="187630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990600" y="2620295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057400" y="2882426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2057839" y="2378791"/>
            <a:ext cx="1305078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Virtual address</a:t>
            </a:r>
            <a:endParaRPr lang="en-GB" sz="1400" dirty="0">
              <a:latin typeface="Calibri" pitchFamily="34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(VA</a:t>
            </a:r>
            <a:r>
              <a:rPr lang="en-GB" sz="1400" dirty="0">
                <a:latin typeface="Calibri" pitchFamily="34" charset="0"/>
              </a:rPr>
              <a:t>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2000" y="19767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05400" y="2815141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ourier New"/>
                <a:cs typeface="Courier New"/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362200" y="2882426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ourier New"/>
                <a:cs typeface="Courier New"/>
              </a:rPr>
              <a:t>4100</a:t>
            </a:r>
          </a:p>
        </p:txBody>
      </p:sp>
    </p:spTree>
    <p:extLst>
      <p:ext uri="{BB962C8B-B14F-4D97-AF65-F5344CB8AC3E}">
        <p14:creationId xmlns:p14="http://schemas.microsoft.com/office/powerpoint/2010/main" val="33643954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334963"/>
            <a:ext cx="9144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Why Virtual Memory?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480050"/>
          </a:xfrm>
          <a:ln/>
        </p:spPr>
        <p:txBody>
          <a:bodyPr/>
          <a:lstStyle/>
          <a:p>
            <a:pPr>
              <a:lnSpc>
                <a:spcPct val="83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>
                <a:effectLst/>
              </a:rPr>
              <a:t>(1) VM allows efficient use of limited main memory (RAM)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Use RAM as a cache for the parts of a virtual address space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some non-cached parts stored on disk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some (unallocated) non-cached parts stored nowhere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Keep only active areas of virtual address space in memory</a:t>
            </a:r>
          </a:p>
          <a:p>
            <a:pPr lvl="2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transfer data back and forth as needed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lnSpc>
                <a:spcPct val="83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>
                <a:effectLst/>
              </a:rPr>
              <a:t>(2) VM simplifies memory management for programmers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Each process gets a full, private linear address space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lnSpc>
                <a:spcPct val="83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>
                <a:effectLst/>
              </a:rPr>
              <a:t>(3) VM isolates address spaces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One process can’t interfere with another’s memory	</a:t>
            </a:r>
          </a:p>
          <a:p>
            <a:pPr lvl="2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because they operate in different address spaces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User process cannot access privileged information</a:t>
            </a:r>
          </a:p>
          <a:p>
            <a:pPr lvl="2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different sections of address spaces have different permissions</a:t>
            </a:r>
          </a:p>
        </p:txBody>
      </p:sp>
    </p:spTree>
    <p:extLst>
      <p:ext uri="{BB962C8B-B14F-4D97-AF65-F5344CB8AC3E}">
        <p14:creationId xmlns:p14="http://schemas.microsoft.com/office/powerpoint/2010/main" val="30057452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 smtClean="0"/>
              <a:t>VM as a tool for caching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memory management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memory protection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(1) VM as a Tool for Caching</a:t>
            </a:r>
            <a:endParaRPr lang="en-GB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7896225" cy="2066925"/>
          </a:xfrm>
        </p:spPr>
        <p:txBody>
          <a:bodyPr/>
          <a:lstStyle/>
          <a:p>
            <a:r>
              <a:rPr lang="en-US" i="1" dirty="0" smtClean="0">
                <a:solidFill>
                  <a:srgbClr val="990000"/>
                </a:solidFill>
              </a:rPr>
              <a:t>Virtual memory</a:t>
            </a:r>
            <a:r>
              <a:rPr lang="en-US" dirty="0" smtClean="0">
                <a:solidFill>
                  <a:srgbClr val="990000"/>
                </a:solidFill>
              </a:rPr>
              <a:t> </a:t>
            </a:r>
            <a:r>
              <a:rPr lang="en-US" dirty="0" smtClean="0"/>
              <a:t>is an array of N contiguous bytes that may be stored on disk</a:t>
            </a:r>
          </a:p>
          <a:p>
            <a:r>
              <a:rPr lang="en-US" dirty="0" smtClean="0"/>
              <a:t>The contents of the array on disk are cached in </a:t>
            </a:r>
            <a:r>
              <a:rPr lang="en-US" i="1" dirty="0" smtClean="0">
                <a:solidFill>
                  <a:srgbClr val="990000"/>
                </a:solidFill>
              </a:rPr>
              <a:t>physical memory</a:t>
            </a:r>
            <a:r>
              <a:rPr lang="en-US" dirty="0" smtClean="0"/>
              <a:t> (</a:t>
            </a:r>
            <a:r>
              <a:rPr lang="en-US" i="1" dirty="0" smtClean="0">
                <a:solidFill>
                  <a:srgbClr val="990000"/>
                </a:solidFill>
              </a:rPr>
              <a:t>DRAM cache</a:t>
            </a:r>
            <a:r>
              <a:rPr lang="en-US" dirty="0" smtClean="0"/>
              <a:t>)</a:t>
            </a:r>
          </a:p>
          <a:p>
            <a:pPr lvl="1"/>
            <a:r>
              <a:rPr lang="en-GB" dirty="0" smtClean="0"/>
              <a:t>These cache blocks are called </a:t>
            </a:r>
            <a:r>
              <a:rPr lang="en-GB" i="1" dirty="0" smtClean="0"/>
              <a:t>pages </a:t>
            </a:r>
            <a:r>
              <a:rPr lang="en-GB" dirty="0" smtClean="0"/>
              <a:t>(size is P = 2</a:t>
            </a:r>
            <a:r>
              <a:rPr lang="en-GB" baseline="30000" dirty="0" smtClean="0"/>
              <a:t>p</a:t>
            </a:r>
            <a:r>
              <a:rPr lang="en-GB" dirty="0" smtClean="0"/>
              <a:t> bytes)</a:t>
            </a:r>
            <a:endParaRPr lang="en-GB" baseline="30000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145248" y="53022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021510" y="5281613"/>
            <a:ext cx="850938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2</a:t>
            </a:r>
            <a:r>
              <a:rPr lang="en-GB" sz="1400" baseline="30000" dirty="0">
                <a:latin typeface="Calibri" pitchFamily="34" charset="0"/>
              </a:rPr>
              <a:t>m-p</a:t>
            </a:r>
            <a:r>
              <a:rPr lang="en-GB" sz="1400" dirty="0">
                <a:latin typeface="Calibri" pitchFamily="34" charset="0"/>
              </a:rPr>
              <a:t>-1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762661" y="3503913"/>
            <a:ext cx="162788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memory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5145248" y="41719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145248" y="44005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145248" y="46291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2329023" y="5508625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1834983" y="3916363"/>
            <a:ext cx="515909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0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1834983" y="4144963"/>
            <a:ext cx="515909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1524000" y="5505450"/>
            <a:ext cx="826892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  <a:r>
              <a:rPr lang="en-GB" sz="1400" baseline="30000" dirty="0">
                <a:latin typeface="Calibri" pitchFamily="34" charset="0"/>
              </a:rPr>
              <a:t>n-p</a:t>
            </a:r>
            <a:r>
              <a:rPr lang="en-GB" sz="1400" dirty="0">
                <a:latin typeface="Calibri" pitchFamily="34" charset="0"/>
              </a:rPr>
              <a:t>-1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2019461" y="3503913"/>
            <a:ext cx="152509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Virtual memory</a:t>
            </a: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2329023" y="3927024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Unallocated</a:t>
            </a: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2329023" y="4155624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smtClean="0">
                <a:latin typeface="Calibri" pitchFamily="34" charset="0"/>
              </a:rPr>
              <a:t>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2329023" y="4384224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2329023" y="461010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Unallocated</a:t>
            </a: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2329023" y="4835525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smtClean="0">
                <a:latin typeface="Calibri" pitchFamily="34" charset="0"/>
              </a:rPr>
              <a:t>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2329023" y="5064125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6021510" y="4141788"/>
            <a:ext cx="50556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0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6021510" y="4370388"/>
            <a:ext cx="50556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1</a:t>
            </a:r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3243423" y="4264025"/>
            <a:ext cx="1905000" cy="260350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5145248" y="50736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>
            <a:off x="3243423" y="4981575"/>
            <a:ext cx="1905000" cy="457200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2329023" y="5286375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Cached</a:t>
            </a:r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5145248" y="48577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 flipV="1">
            <a:off x="3243423" y="4979988"/>
            <a:ext cx="1905000" cy="384175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3189448" y="3810000"/>
            <a:ext cx="2540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0</a:t>
            </a: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3203286" y="5606794"/>
            <a:ext cx="370486" cy="245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smtClean="0">
                <a:latin typeface="Calibri" pitchFamily="34" charset="0"/>
              </a:rPr>
              <a:t>N-1</a:t>
            </a:r>
            <a:endParaRPr lang="en-GB" sz="1000" dirty="0">
              <a:latin typeface="Calibri" pitchFamily="34" charset="0"/>
            </a:endParaRP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4799216" y="5414351"/>
            <a:ext cx="398101" cy="245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smtClean="0">
                <a:latin typeface="Calibri" pitchFamily="34" charset="0"/>
              </a:rPr>
              <a:t>M-1</a:t>
            </a:r>
            <a:endParaRPr lang="en-GB" sz="1000" dirty="0">
              <a:latin typeface="Calibri" pitchFamily="34" charset="0"/>
            </a:endParaRPr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4948131" y="4055885"/>
            <a:ext cx="2540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0</a:t>
            </a:r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1913533" y="5899495"/>
            <a:ext cx="1794579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Virtual pages (</a:t>
            </a:r>
            <a:r>
              <a:rPr lang="en-GB" sz="1600" dirty="0" smtClean="0">
                <a:latin typeface="Calibri" pitchFamily="34" charset="0"/>
              </a:rPr>
              <a:t>VPs</a:t>
            </a:r>
            <a:r>
              <a:rPr lang="en-GB" sz="1600" dirty="0">
                <a:latin typeface="Calibri" pitchFamily="34" charset="0"/>
              </a:rPr>
              <a:t>)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stored on disk</a:t>
            </a:r>
          </a:p>
        </p:txBody>
      </p:sp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4708977" y="5899495"/>
            <a:ext cx="1872124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pages (</a:t>
            </a:r>
            <a:r>
              <a:rPr lang="en-GB" sz="1600" dirty="0" err="1" smtClean="0">
                <a:latin typeface="Calibri" pitchFamily="34" charset="0"/>
              </a:rPr>
              <a:t>PPs</a:t>
            </a:r>
            <a:r>
              <a:rPr lang="en-GB" sz="1600" dirty="0">
                <a:latin typeface="Calibri" pitchFamily="34" charset="0"/>
              </a:rPr>
              <a:t>)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cached in DRAM</a:t>
            </a:r>
          </a:p>
        </p:txBody>
      </p:sp>
    </p:spTree>
    <p:extLst>
      <p:ext uri="{BB962C8B-B14F-4D97-AF65-F5344CB8AC3E}">
        <p14:creationId xmlns:p14="http://schemas.microsoft.com/office/powerpoint/2010/main" val="35681826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278169" y="468757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DRAM Cache Organization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347788"/>
            <a:ext cx="8548687" cy="535781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DRAM cache organization driven by the enormous miss penalty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DRAM is about </a:t>
            </a:r>
            <a:r>
              <a:rPr lang="en-GB" b="1" i="1" dirty="0">
                <a:solidFill>
                  <a:srgbClr val="C00000"/>
                </a:solidFill>
              </a:rPr>
              <a:t>10x</a:t>
            </a:r>
            <a:r>
              <a:rPr lang="en-GB" dirty="0"/>
              <a:t> slower than SRAM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Disk is about </a:t>
            </a:r>
            <a:r>
              <a:rPr lang="en-GB" b="1" i="1" dirty="0" smtClean="0">
                <a:solidFill>
                  <a:srgbClr val="C00000"/>
                </a:solidFill>
              </a:rPr>
              <a:t>10,000x</a:t>
            </a:r>
            <a:r>
              <a:rPr lang="en-GB" dirty="0" smtClean="0"/>
              <a:t> </a:t>
            </a:r>
            <a:r>
              <a:rPr lang="en-GB" dirty="0"/>
              <a:t>slower than </a:t>
            </a:r>
            <a:r>
              <a:rPr lang="en-GB" dirty="0" smtClean="0"/>
              <a:t>DRAM</a:t>
            </a:r>
          </a:p>
          <a:p>
            <a:pPr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Consequences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Large page (block) </a:t>
            </a:r>
            <a:r>
              <a:rPr lang="en-GB" dirty="0" smtClean="0"/>
              <a:t>size: typically </a:t>
            </a:r>
            <a:r>
              <a:rPr lang="en-GB" dirty="0"/>
              <a:t>4-8 </a:t>
            </a:r>
            <a:r>
              <a:rPr lang="en-GB" dirty="0" smtClean="0"/>
              <a:t>KB, sometimes 4 MB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Fully associative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Any</a:t>
            </a:r>
            <a:r>
              <a:rPr lang="en-GB" dirty="0" smtClean="0"/>
              <a:t> virtual page (VP) can </a:t>
            </a:r>
            <a:r>
              <a:rPr lang="en-GB" dirty="0"/>
              <a:t>be placed in </a:t>
            </a:r>
            <a:r>
              <a:rPr lang="en-GB" dirty="0" smtClean="0"/>
              <a:t>any physical page (PP)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Requires a “large” mapping function – different from CPU caches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Highly </a:t>
            </a:r>
            <a:r>
              <a:rPr lang="en-GB" dirty="0" smtClean="0"/>
              <a:t>sophisticated, expensive </a:t>
            </a:r>
            <a:r>
              <a:rPr lang="en-GB" dirty="0"/>
              <a:t>replacement algorithms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Too complicated and open-ended to be implemented in hardware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Write-back rather than write-through</a:t>
            </a:r>
          </a:p>
        </p:txBody>
      </p:sp>
    </p:spTree>
    <p:extLst>
      <p:ext uri="{BB962C8B-B14F-4D97-AF65-F5344CB8AC3E}">
        <p14:creationId xmlns:p14="http://schemas.microsoft.com/office/powerpoint/2010/main" val="37820801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Enabling data structure: Page Table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147763"/>
            <a:ext cx="8307387" cy="12906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</a:t>
            </a:r>
            <a:r>
              <a:rPr lang="en-GB" i="1" dirty="0">
                <a:solidFill>
                  <a:srgbClr val="C00000"/>
                </a:solidFill>
              </a:rPr>
              <a:t>page table </a:t>
            </a:r>
            <a:r>
              <a:rPr lang="en-GB" dirty="0"/>
              <a:t>is an array of page table entries (PTEs) that maps virtual pages to </a:t>
            </a:r>
            <a:r>
              <a:rPr lang="en-GB"/>
              <a:t>physical </a:t>
            </a:r>
            <a:r>
              <a:rPr lang="en-GB" smtClean="0"/>
              <a:t>pages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Per-process kernel data structure in DRAM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120900" y="46767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120900" y="4905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120900" y="4448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120900" y="3305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2120900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120900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2120900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2120900" y="42195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2073631" y="51751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5348288" y="23622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5465763" y="34006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5465763" y="36099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2946400" y="47974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2946400" y="34274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2971800" y="31988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2921000" y="29702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5400675" y="43592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1816100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1816100" y="4905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1816100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1816100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1816100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1816100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1816100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1816100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1587500" y="30003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1824127" y="32750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1824920" y="35079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1824127" y="39737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1824920" y="41808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1824127" y="44202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1824920" y="48796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1824127" y="46467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1824920" y="37408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2187575" y="25114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1209497" y="32399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1206322" y="48528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6831013" y="29098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5465763" y="31750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546576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2895600" y="50038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2895600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2895600" y="38671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2895600" y="3632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6843713" y="3570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5473700" y="49879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5473700" y="52984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5473700" y="59194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5473700" y="62299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5473700" y="65405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2895600" y="40763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2908300" y="41210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2895600" y="4286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2940050" y="36433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5473700" y="56089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</p:spTree>
    <p:extLst>
      <p:ext uri="{BB962C8B-B14F-4D97-AF65-F5344CB8AC3E}">
        <p14:creationId xmlns:p14="http://schemas.microsoft.com/office/powerpoint/2010/main" val="1731245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" grpId="0"/>
      <p:bldP spid="14349" grpId="0" animBg="1"/>
      <p:bldP spid="14350" grpId="0" animBg="1"/>
      <p:bldP spid="14351" grpId="0" animBg="1"/>
      <p:bldP spid="14352" grpId="0" animBg="1"/>
      <p:bldP spid="14353" grpId="0" animBg="1"/>
      <p:bldP spid="14354" grpId="0" animBg="1"/>
      <p:bldP spid="14355" grpId="0"/>
      <p:bldP spid="14376" grpId="0"/>
      <p:bldP spid="14377" grpId="0" animBg="1"/>
      <p:bldP spid="14378" grpId="0" animBg="1"/>
      <p:bldP spid="14383" grpId="0"/>
      <p:bldP spid="14384" grpId="0" animBg="1"/>
      <p:bldP spid="14385" grpId="0" animBg="1"/>
      <p:bldP spid="14386" grpId="0" animBg="1"/>
      <p:bldP spid="14387" grpId="0" animBg="1"/>
      <p:bldP spid="14388" grpId="0" animBg="1"/>
      <p:bldP spid="14390" grpId="0" animBg="1"/>
      <p:bldP spid="14392" grpId="0" animBg="1"/>
      <p:bldP spid="1439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Page Hit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6048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 smtClean="0">
                <a:solidFill>
                  <a:srgbClr val="C00000"/>
                </a:solidFill>
              </a:rPr>
              <a:t>Page hit: </a:t>
            </a:r>
            <a:r>
              <a:rPr lang="en-GB" dirty="0" smtClean="0"/>
              <a:t>reference to VM word that is in physical memory (DRAM cache hit)</a:t>
            </a:r>
            <a:endParaRPr lang="en-GB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849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1849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1849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1849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1849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1849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1849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1849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1376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123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5298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5298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104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104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0358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39850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4647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8801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8801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8801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8801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8801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8801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8801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8801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6515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8881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8889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8881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8889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8881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8889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8881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8889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2516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2735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2703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8950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5298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5298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39596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39596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39596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39596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077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5377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5377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5377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5377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5377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39596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39723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39596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040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5377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81000" y="24384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Virtual address</a:t>
            </a:r>
          </a:p>
        </p:txBody>
      </p:sp>
      <p:cxnSp>
        <p:nvCxnSpPr>
          <p:cNvPr id="61" name="Shape 60"/>
          <p:cNvCxnSpPr>
            <a:stCxn id="59" idx="2"/>
            <a:endCxn id="14372" idx="1"/>
          </p:cNvCxnSpPr>
          <p:nvPr/>
        </p:nvCxnSpPr>
        <p:spPr bwMode="auto">
          <a:xfrm rot="16200000" flipH="1">
            <a:off x="1543358" y="2319029"/>
            <a:ext cx="983343" cy="170785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254482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Page Fault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25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 smtClean="0">
                <a:solidFill>
                  <a:srgbClr val="C00000"/>
                </a:solidFill>
              </a:rPr>
              <a:t>Page fault: </a:t>
            </a:r>
            <a:r>
              <a:rPr lang="en-GB" dirty="0" smtClean="0"/>
              <a:t>reference to VM word that is not in physical memory (DRAM cache miss)</a:t>
            </a:r>
            <a:endParaRPr lang="en-GB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48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0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855953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Handling Page Fault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990600"/>
            <a:ext cx="8307387" cy="9144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Page miss causes page fault (an exception)</a:t>
            </a:r>
            <a:endParaRPr lang="en-GB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48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0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913812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Handling Page Fault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990600"/>
            <a:ext cx="8307387" cy="11430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Page fault handler selects a victim to be evicted (here VP 4)</a:t>
            </a:r>
            <a:endParaRPr lang="en-GB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rgbClr val="F1C7C7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48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0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Virtual address</a:t>
            </a:r>
          </a:p>
        </p:txBody>
      </p:sp>
      <p:cxnSp>
        <p:nvCxnSpPr>
          <p:cNvPr id="60" name="Shape 59"/>
          <p:cNvCxnSpPr>
            <a:stCxn id="59" idx="2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623830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spaces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memory management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memory protection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Handling Page Fault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990601"/>
            <a:ext cx="8307387" cy="9144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Page fault handler selects a victim to be evicted (here VP 4)</a:t>
            </a:r>
            <a:endParaRPr lang="en-GB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</a:t>
            </a:r>
            <a:r>
              <a:rPr lang="en-GB" sz="1400" dirty="0" smtClean="0">
                <a:latin typeface="Calibri" pitchFamily="34" charset="0"/>
              </a:rPr>
              <a:t>3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rgbClr val="000066"/>
                </a:solidFill>
                <a:latin typeface="Calibri" pitchFamily="34" charset="0"/>
              </a:rPr>
              <a:t>1</a:t>
            </a:r>
            <a:endParaRPr lang="en-GB" sz="1400" dirty="0">
              <a:solidFill>
                <a:srgbClr val="000066"/>
              </a:solidFill>
              <a:latin typeface="Calibri" pitchFamily="34" charset="0"/>
            </a:endParaRP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rgbClr val="000066"/>
                </a:solidFill>
                <a:latin typeface="Calibri" pitchFamily="34" charset="0"/>
              </a:rPr>
              <a:t>0</a:t>
            </a:r>
            <a:endParaRPr lang="en-GB" sz="1400" dirty="0">
              <a:solidFill>
                <a:srgbClr val="000066"/>
              </a:solidFill>
              <a:latin typeface="Calibri" pitchFamily="34" charset="0"/>
            </a:endParaRP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80289" y="4087812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6639" y="34432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Virtual address</a:t>
            </a:r>
          </a:p>
        </p:txBody>
      </p:sp>
      <p:cxnSp>
        <p:nvCxnSpPr>
          <p:cNvPr id="60" name="Shape 59"/>
          <p:cNvCxnSpPr>
            <a:stCxn id="59" idx="2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905171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Handling Page Fault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990600"/>
            <a:ext cx="8307387" cy="914401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Page fault handler selects a victim to be evicted (here VP 4)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Offending instruction is restarted: page hit!</a:t>
            </a:r>
            <a:endParaRPr lang="en-GB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</a:t>
            </a:r>
            <a:r>
              <a:rPr lang="en-GB" sz="1400" dirty="0" smtClean="0">
                <a:latin typeface="Calibri" pitchFamily="34" charset="0"/>
              </a:rPr>
              <a:t>3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rgbClr val="000066"/>
                </a:solidFill>
                <a:latin typeface="Calibri" pitchFamily="34" charset="0"/>
              </a:rPr>
              <a:t>1</a:t>
            </a:r>
            <a:endParaRPr lang="en-GB" sz="1400" dirty="0">
              <a:solidFill>
                <a:srgbClr val="000066"/>
              </a:solidFill>
              <a:latin typeface="Calibri" pitchFamily="34" charset="0"/>
            </a:endParaRP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rgbClr val="000066"/>
                </a:solidFill>
                <a:latin typeface="Calibri" pitchFamily="34" charset="0"/>
              </a:rPr>
              <a:t>0</a:t>
            </a:r>
            <a:endParaRPr lang="en-GB" sz="1400" dirty="0">
              <a:solidFill>
                <a:srgbClr val="000066"/>
              </a:solidFill>
              <a:latin typeface="Calibri" pitchFamily="34" charset="0"/>
            </a:endParaRP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80289" y="4087812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6639" y="34432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099048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3603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Locality to the Rescue Again!</a:t>
            </a:r>
            <a:endParaRPr lang="en-GB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28738"/>
            <a:ext cx="8307387" cy="522446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Virtual memory works because of locality</a:t>
            </a:r>
          </a:p>
          <a:p>
            <a:pPr>
              <a:lnSpc>
                <a:spcPct val="83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At any point in time, programs tend to access a set of active virtual pages called the </a:t>
            </a:r>
            <a:r>
              <a:rPr lang="en-GB" i="1" dirty="0">
                <a:solidFill>
                  <a:srgbClr val="C00000"/>
                </a:solidFill>
              </a:rPr>
              <a:t>working set</a:t>
            </a:r>
            <a:endParaRPr lang="en-GB" dirty="0">
              <a:solidFill>
                <a:srgbClr val="C00000"/>
              </a:solidFill>
            </a:endParaRP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Programs with better temporal locality will have smaller working sets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(working set size &lt; main memory size)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Good performance for one process after compulsory misses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( SUM(working set sizes) &gt; main memory size )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  <a:ea typeface="+mn-ea"/>
                <a:cs typeface="+mn-cs"/>
              </a:rPr>
              <a:t>Thrashing:</a:t>
            </a:r>
            <a:r>
              <a:rPr lang="en-GB" i="1" dirty="0"/>
              <a:t> </a:t>
            </a:r>
            <a:r>
              <a:rPr lang="en-GB" dirty="0"/>
              <a:t>Performance meltdown</a:t>
            </a:r>
            <a:r>
              <a:rPr lang="en-GB" i="1" dirty="0"/>
              <a:t> </a:t>
            </a:r>
            <a:r>
              <a:rPr lang="en-GB" dirty="0"/>
              <a:t>where pages are</a:t>
            </a:r>
            <a:r>
              <a:rPr lang="en-GB" dirty="0" smtClean="0"/>
              <a:t> moved (</a:t>
            </a:r>
            <a:r>
              <a:rPr lang="en-GB" dirty="0"/>
              <a:t>copied) in and out continuously</a:t>
            </a:r>
          </a:p>
        </p:txBody>
      </p:sp>
    </p:spTree>
    <p:extLst>
      <p:ext uri="{BB962C8B-B14F-4D97-AF65-F5344CB8AC3E}">
        <p14:creationId xmlns:p14="http://schemas.microsoft.com/office/powerpoint/2010/main" val="41044489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VM as a tool for memory management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memory protection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62468" y="5699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(2) VM </a:t>
            </a:r>
            <a:r>
              <a:rPr lang="en-GB" dirty="0"/>
              <a:t>as a Tool for Memory </a:t>
            </a:r>
            <a:r>
              <a:rPr lang="en-GB" dirty="0" smtClean="0"/>
              <a:t>Management</a:t>
            </a:r>
            <a:endParaRPr lang="en-GB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19050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Key idea: each process has its own virtual address space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It can view memory as a simple linear array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Mapping function scatters addresses through physical memory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Well chosen mappings simplify memory allocation and management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993775" y="3352800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731356" y="3326876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2359919" y="3276600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2192338" y="4576227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6629400" y="4840555"/>
            <a:ext cx="14493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(e.g., read-only </a:t>
            </a:r>
            <a:endParaRPr lang="en-GB" sz="1400" b="1" dirty="0" smtClean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</a:rPr>
              <a:t>library </a:t>
            </a:r>
            <a:r>
              <a:rPr lang="en-GB" sz="1400" b="1" dirty="0">
                <a:latin typeface="Calibri" pitchFamily="34" charset="0"/>
              </a:rPr>
              <a:t>code)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993775" y="5334000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616556" y="3431909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616556" y="3687496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1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616556" y="393955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2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616556" y="444949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2838717" y="4068472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2359919" y="5257800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2192338" y="6557427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616556" y="5409310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16556" y="5664897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1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616556" y="591695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2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616556" y="642689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2838717" y="6045873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715000" y="3429000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715000" y="368458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715000" y="394308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2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5715000" y="419620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715000" y="44517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715000" y="471029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715000" y="4965878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6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5715000" y="522544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15000" y="548102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8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715000" y="573952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715000" y="6400800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5960177" y="5948784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5474234" y="3276600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5261580" y="6550988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M</a:t>
            </a:r>
            <a:r>
              <a:rPr lang="en-GB" sz="1400" b="1" dirty="0" smtClean="0">
                <a:latin typeface="Calibri" pitchFamily="34" charset="0"/>
              </a:rPr>
              <a:t>-1</a:t>
            </a:r>
            <a:endParaRPr lang="en-GB" sz="1400" b="1" dirty="0">
              <a:latin typeface="Calibri" pitchFamily="34" charset="0"/>
            </a:endParaRPr>
          </a:p>
        </p:txBody>
      </p:sp>
      <p:cxnSp>
        <p:nvCxnSpPr>
          <p:cNvPr id="74" name="Straight Arrow Connector 73"/>
          <p:cNvCxnSpPr>
            <a:stCxn id="46" idx="3"/>
            <a:endCxn id="59" idx="1"/>
          </p:cNvCxnSpPr>
          <p:nvPr/>
        </p:nvCxnSpPr>
        <p:spPr bwMode="auto">
          <a:xfrm>
            <a:off x="3530956" y="3815290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7" idx="3"/>
            <a:endCxn id="63" idx="1"/>
          </p:cNvCxnSpPr>
          <p:nvPr/>
        </p:nvCxnSpPr>
        <p:spPr bwMode="auto">
          <a:xfrm>
            <a:off x="3530956" y="4067347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4" idx="3"/>
            <a:endCxn id="63" idx="1"/>
          </p:cNvCxnSpPr>
          <p:nvPr/>
        </p:nvCxnSpPr>
        <p:spPr bwMode="auto">
          <a:xfrm flipV="1">
            <a:off x="3530956" y="5093672"/>
            <a:ext cx="2184044" cy="9510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53" idx="3"/>
            <a:endCxn id="65" idx="1"/>
          </p:cNvCxnSpPr>
          <p:nvPr/>
        </p:nvCxnSpPr>
        <p:spPr bwMode="auto">
          <a:xfrm flipV="1">
            <a:off x="3530956" y="5608823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3911530" y="3178314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62806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54001" y="533400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Simplifying allocation and sharing</a:t>
            </a:r>
            <a:endParaRPr lang="en-GB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190500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Memory allocation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Each virtual page can be mapped to any physical page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A virtual page can be stored in different physical pages at different times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Sharing code and data among processes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Map multiple virtual pages to the same physical page (here: PP 6)</a:t>
            </a:r>
            <a:endParaRPr lang="en-GB" dirty="0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993775" y="3352800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731356" y="3326876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2359919" y="3276600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2192338" y="4576227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6629400" y="4840555"/>
            <a:ext cx="14493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(e.g., read-only </a:t>
            </a:r>
            <a:endParaRPr lang="en-GB" sz="1400" b="1" dirty="0" smtClean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</a:rPr>
              <a:t>library </a:t>
            </a:r>
            <a:r>
              <a:rPr lang="en-GB" sz="1400" b="1" dirty="0">
                <a:latin typeface="Calibri" pitchFamily="34" charset="0"/>
              </a:rPr>
              <a:t>code)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993775" y="5334000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616556" y="3431909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616556" y="3687496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1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616556" y="393955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2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616556" y="444949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2838717" y="4068472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2359919" y="5257800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2192338" y="6557427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616556" y="5409310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16556" y="5664897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1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616556" y="591695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2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616556" y="642689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2838717" y="6045873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715000" y="3429000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715000" y="368300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715000" y="394308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2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5715000" y="419620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715000" y="44517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715000" y="471029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715000" y="4965878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6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5715000" y="522544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15000" y="548102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8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715000" y="573952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715000" y="6400800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5960177" y="5948784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5474234" y="3276600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5261580" y="6550988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M</a:t>
            </a:r>
            <a:r>
              <a:rPr lang="en-GB" sz="1400" b="1" dirty="0" smtClean="0">
                <a:latin typeface="Calibri" pitchFamily="34" charset="0"/>
              </a:rPr>
              <a:t>-1</a:t>
            </a:r>
            <a:endParaRPr lang="en-GB" sz="1400" b="1" dirty="0">
              <a:latin typeface="Calibri" pitchFamily="34" charset="0"/>
            </a:endParaRPr>
          </a:p>
        </p:txBody>
      </p:sp>
      <p:cxnSp>
        <p:nvCxnSpPr>
          <p:cNvPr id="74" name="Straight Arrow Connector 73"/>
          <p:cNvCxnSpPr>
            <a:stCxn id="46" idx="3"/>
            <a:endCxn id="59" idx="1"/>
          </p:cNvCxnSpPr>
          <p:nvPr/>
        </p:nvCxnSpPr>
        <p:spPr bwMode="auto">
          <a:xfrm>
            <a:off x="3530956" y="3815290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7" idx="3"/>
            <a:endCxn id="63" idx="1"/>
          </p:cNvCxnSpPr>
          <p:nvPr/>
        </p:nvCxnSpPr>
        <p:spPr bwMode="auto">
          <a:xfrm>
            <a:off x="3530956" y="4067347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4" idx="3"/>
            <a:endCxn id="63" idx="1"/>
          </p:cNvCxnSpPr>
          <p:nvPr/>
        </p:nvCxnSpPr>
        <p:spPr bwMode="auto">
          <a:xfrm flipV="1">
            <a:off x="3530956" y="5093672"/>
            <a:ext cx="2184044" cy="9510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53" idx="3"/>
            <a:endCxn id="65" idx="1"/>
          </p:cNvCxnSpPr>
          <p:nvPr/>
        </p:nvCxnSpPr>
        <p:spPr bwMode="auto">
          <a:xfrm flipV="1">
            <a:off x="3530956" y="5608823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3911530" y="3178314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14101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3603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Simplifying Linking and Loading</a:t>
            </a:r>
          </a:p>
        </p:txBody>
      </p:sp>
      <p:sp>
        <p:nvSpPr>
          <p:cNvPr id="23578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3962400" cy="4778910"/>
          </a:xfrm>
          <a:ln/>
        </p:spPr>
        <p:txBody>
          <a:bodyPr/>
          <a:lstStyle/>
          <a:p>
            <a:pPr marL="228600" indent="-228600">
              <a:spcBef>
                <a:spcPts val="1250"/>
              </a:spcBef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Linking</a:t>
            </a:r>
            <a:r>
              <a:rPr lang="en-GB" b="0" dirty="0">
                <a:effectLst/>
              </a:rPr>
              <a:t> </a:t>
            </a:r>
          </a:p>
          <a:p>
            <a:pPr marL="457200" lvl="1" indent="-228600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Each program has similar virtual address space</a:t>
            </a:r>
          </a:p>
          <a:p>
            <a:pPr marL="457200" lvl="1" indent="-228600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/>
              <a:t>Code</a:t>
            </a:r>
            <a:r>
              <a:rPr lang="en-GB" sz="1800" dirty="0"/>
              <a:t>, stack, and shared libraries always start at the same address</a:t>
            </a:r>
          </a:p>
          <a:p>
            <a:pPr lvl="1"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marL="228600" indent="-228600">
              <a:spcBef>
                <a:spcPts val="1250"/>
              </a:spcBef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Loading </a:t>
            </a:r>
          </a:p>
          <a:p>
            <a:pPr marL="457200" lvl="1" indent="-228600">
              <a:lnSpc>
                <a:spcPct val="94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execve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GB" sz="1800" dirty="0" smtClean="0"/>
              <a:t>allocates virtual pages for .text and .data sections </a:t>
            </a:r>
            <a:br>
              <a:rPr lang="en-GB" sz="1800" dirty="0" smtClean="0"/>
            </a:br>
            <a:r>
              <a:rPr lang="en-GB" sz="1800" dirty="0" smtClean="0"/>
              <a:t>= creates PTEs marked as invalid</a:t>
            </a:r>
            <a:endParaRPr lang="en-GB" sz="1800" dirty="0"/>
          </a:p>
          <a:p>
            <a:pPr marL="457200" lvl="1" indent="-228600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The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.text </a:t>
            </a:r>
            <a:r>
              <a:rPr lang="en-GB" sz="1800" dirty="0"/>
              <a:t>and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.data </a:t>
            </a:r>
            <a:r>
              <a:rPr lang="en-GB" sz="1800" dirty="0"/>
              <a:t>sections are copied, page by page, on demand by the virtual memory </a:t>
            </a:r>
            <a:r>
              <a:rPr lang="en-GB" sz="1800" dirty="0" smtClean="0"/>
              <a:t>system</a:t>
            </a:r>
            <a:endParaRPr lang="en-GB" sz="1800" dirty="0"/>
          </a:p>
          <a:p>
            <a:pPr>
              <a:spcBef>
                <a:spcPts val="1125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>
              <a:solidFill>
                <a:srgbClr val="000066"/>
              </a:solidFill>
              <a:effectLst/>
            </a:endParaRP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4998661" y="1262063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30" name="Rectangle 15"/>
          <p:cNvSpPr>
            <a:spLocks noChangeArrowheads="1"/>
          </p:cNvSpPr>
          <p:nvPr/>
        </p:nvSpPr>
        <p:spPr bwMode="auto">
          <a:xfrm>
            <a:off x="4998661" y="2963863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4998661" y="362902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17"/>
          <p:cNvSpPr>
            <a:spLocks noChangeArrowheads="1"/>
          </p:cNvSpPr>
          <p:nvPr/>
        </p:nvSpPr>
        <p:spPr bwMode="auto">
          <a:xfrm>
            <a:off x="4998662" y="4350808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4998661" y="2054225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9"/>
          <p:cNvSpPr>
            <a:spLocks noChangeShapeType="1"/>
          </p:cNvSpPr>
          <p:nvPr/>
        </p:nvSpPr>
        <p:spPr bwMode="auto">
          <a:xfrm flipV="1">
            <a:off x="6388782" y="3957638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Rectangle 20"/>
          <p:cNvSpPr>
            <a:spLocks noChangeArrowheads="1"/>
          </p:cNvSpPr>
          <p:nvPr/>
        </p:nvSpPr>
        <p:spPr bwMode="auto">
          <a:xfrm>
            <a:off x="4998661" y="1719263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36" name="Line 21"/>
          <p:cNvSpPr>
            <a:spLocks noChangeShapeType="1"/>
          </p:cNvSpPr>
          <p:nvPr/>
        </p:nvSpPr>
        <p:spPr bwMode="auto">
          <a:xfrm flipV="1">
            <a:off x="6388782" y="2738438"/>
            <a:ext cx="1588" cy="2317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6388782" y="2282825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Rectangle 23"/>
          <p:cNvSpPr>
            <a:spLocks noChangeArrowheads="1"/>
          </p:cNvSpPr>
          <p:nvPr/>
        </p:nvSpPr>
        <p:spPr bwMode="auto">
          <a:xfrm>
            <a:off x="4998661" y="6312958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39" name="Text Box 24"/>
          <p:cNvSpPr txBox="1">
            <a:spLocks noChangeArrowheads="1"/>
          </p:cNvSpPr>
          <p:nvPr/>
        </p:nvSpPr>
        <p:spPr bwMode="auto">
          <a:xfrm>
            <a:off x="4733026" y="653151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8146053" y="2108200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esp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 flipH="1">
            <a:off x="7839666" y="2279650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8008032" y="990600"/>
            <a:ext cx="1149972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invisible to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code</a:t>
            </a:r>
          </a:p>
        </p:txBody>
      </p:sp>
      <p:sp>
        <p:nvSpPr>
          <p:cNvPr id="43" name="Line 28"/>
          <p:cNvSpPr>
            <a:spLocks noChangeShapeType="1"/>
          </p:cNvSpPr>
          <p:nvPr/>
        </p:nvSpPr>
        <p:spPr bwMode="auto">
          <a:xfrm flipV="1">
            <a:off x="7855632" y="1257568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8200120" y="4173538"/>
            <a:ext cx="552052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brk</a:t>
            </a:r>
          </a:p>
        </p:txBody>
      </p:sp>
      <p:sp>
        <p:nvSpPr>
          <p:cNvPr id="45" name="Line 30"/>
          <p:cNvSpPr>
            <a:spLocks noChangeShapeType="1"/>
          </p:cNvSpPr>
          <p:nvPr/>
        </p:nvSpPr>
        <p:spPr bwMode="auto">
          <a:xfrm flipH="1">
            <a:off x="7815945" y="4340225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3886882" y="1595216"/>
            <a:ext cx="1111500" cy="268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latin typeface="Courier New" pitchFamily="49" charset="0"/>
                <a:ea typeface="msgothic" charset="0"/>
                <a:cs typeface="msgothic" charset="0"/>
              </a:rPr>
              <a:t>0xc0000000</a:t>
            </a:r>
          </a:p>
        </p:txBody>
      </p:sp>
      <p:sp>
        <p:nvSpPr>
          <p:cNvPr id="47" name="Text Box 32"/>
          <p:cNvSpPr txBox="1">
            <a:spLocks noChangeArrowheads="1"/>
          </p:cNvSpPr>
          <p:nvPr/>
        </p:nvSpPr>
        <p:spPr bwMode="auto">
          <a:xfrm>
            <a:off x="3878945" y="6189452"/>
            <a:ext cx="1111500" cy="268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Courier New" pitchFamily="49" charset="0"/>
                <a:ea typeface="msgothic" charset="0"/>
                <a:cs typeface="msgothic" charset="0"/>
              </a:rPr>
              <a:t>0x08048000</a:t>
            </a:r>
          </a:p>
        </p:txBody>
      </p:sp>
      <p:sp>
        <p:nvSpPr>
          <p:cNvPr id="48" name="Text Box 33"/>
          <p:cNvSpPr txBox="1">
            <a:spLocks noChangeArrowheads="1"/>
          </p:cNvSpPr>
          <p:nvPr/>
        </p:nvSpPr>
        <p:spPr bwMode="auto">
          <a:xfrm>
            <a:off x="3905932" y="3498907"/>
            <a:ext cx="1111500" cy="268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Courier New" pitchFamily="49" charset="0"/>
                <a:ea typeface="msgothic" charset="0"/>
                <a:cs typeface="msgothic" charset="0"/>
              </a:rPr>
              <a:t>0x40000000</a:t>
            </a:r>
          </a:p>
        </p:txBody>
      </p:sp>
      <p:sp>
        <p:nvSpPr>
          <p:cNvPr id="49" name="Rectangle 34"/>
          <p:cNvSpPr>
            <a:spLocks noChangeArrowheads="1"/>
          </p:cNvSpPr>
          <p:nvPr/>
        </p:nvSpPr>
        <p:spPr bwMode="auto">
          <a:xfrm>
            <a:off x="4998661" y="5017558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50" name="Rectangle 35"/>
          <p:cNvSpPr>
            <a:spLocks noChangeArrowheads="1"/>
          </p:cNvSpPr>
          <p:nvPr/>
        </p:nvSpPr>
        <p:spPr bwMode="auto">
          <a:xfrm>
            <a:off x="4998661" y="5643033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51" name="AutoShape 36"/>
          <p:cNvSpPr>
            <a:spLocks/>
          </p:cNvSpPr>
          <p:nvPr/>
        </p:nvSpPr>
        <p:spPr bwMode="auto">
          <a:xfrm>
            <a:off x="7836582" y="50260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37"/>
          <p:cNvSpPr txBox="1">
            <a:spLocks noChangeArrowheads="1"/>
          </p:cNvSpPr>
          <p:nvPr/>
        </p:nvSpPr>
        <p:spPr bwMode="auto">
          <a:xfrm>
            <a:off x="7988982" y="5010150"/>
            <a:ext cx="1149459" cy="1300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39279548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VM as a tool for memory management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VM as a tool for memory protection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327025" y="381000"/>
            <a:ext cx="88931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(3) VM </a:t>
            </a:r>
            <a:r>
              <a:rPr lang="en-GB" dirty="0"/>
              <a:t>as a Tool for Memory Protection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8668" y="1212321"/>
            <a:ext cx="8307387" cy="129381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Extend PTEs with permission bits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Page fault handler checks these before remapping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violated, send process SIGSEGV (segmentation fault)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52400" y="2901694"/>
            <a:ext cx="107208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</a:t>
            </a:r>
            <a:r>
              <a:rPr lang="en-GB" sz="1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</a:t>
            </a: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297363" y="2871788"/>
            <a:ext cx="86626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Address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2657479" y="2871788"/>
            <a:ext cx="649664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READ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3297237" y="2871788"/>
            <a:ext cx="738727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WRITE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4003675" y="31765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6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2632075" y="31765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3317875" y="31765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4003675" y="34813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4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2632075" y="34813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3317875" y="34813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003675" y="37861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2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2632075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1335088" y="3171825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0: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1335088" y="3476625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1: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1336675" y="3781425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2: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3605213" y="4167188"/>
            <a:ext cx="246062" cy="456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152400" y="5111494"/>
            <a:ext cx="1075293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j:</a:t>
            </a:r>
          </a:p>
        </p:txBody>
      </p:sp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3317875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2037294" y="2871788"/>
            <a:ext cx="52392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SUP</a:t>
            </a: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1943100" y="31765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0" name="Rectangle 44"/>
          <p:cNvSpPr>
            <a:spLocks noChangeArrowheads="1"/>
          </p:cNvSpPr>
          <p:nvPr/>
        </p:nvSpPr>
        <p:spPr bwMode="auto">
          <a:xfrm>
            <a:off x="1943100" y="34813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1943100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4300538" y="5080000"/>
            <a:ext cx="86626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Address</a:t>
            </a:r>
          </a:p>
        </p:txBody>
      </p:sp>
      <p:sp>
        <p:nvSpPr>
          <p:cNvPr id="24623" name="Text Box 47"/>
          <p:cNvSpPr txBox="1">
            <a:spLocks noChangeArrowheads="1"/>
          </p:cNvSpPr>
          <p:nvPr/>
        </p:nvSpPr>
        <p:spPr bwMode="auto">
          <a:xfrm>
            <a:off x="2657479" y="5080000"/>
            <a:ext cx="649664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READ</a:t>
            </a:r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3297237" y="5080000"/>
            <a:ext cx="738727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WRITE</a:t>
            </a:r>
          </a:p>
        </p:txBody>
      </p:sp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4006850" y="53848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9</a:t>
            </a:r>
          </a:p>
        </p:txBody>
      </p:sp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2635250" y="53848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27" name="Rectangle 51"/>
          <p:cNvSpPr>
            <a:spLocks noChangeArrowheads="1"/>
          </p:cNvSpPr>
          <p:nvPr/>
        </p:nvSpPr>
        <p:spPr bwMode="auto">
          <a:xfrm>
            <a:off x="3321050" y="53848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8" name="Rectangle 52"/>
          <p:cNvSpPr>
            <a:spLocks noChangeArrowheads="1"/>
          </p:cNvSpPr>
          <p:nvPr/>
        </p:nvSpPr>
        <p:spPr bwMode="auto">
          <a:xfrm>
            <a:off x="4006850" y="56896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6</a:t>
            </a:r>
          </a:p>
        </p:txBody>
      </p:sp>
      <p:sp>
        <p:nvSpPr>
          <p:cNvPr id="24629" name="Rectangle 53"/>
          <p:cNvSpPr>
            <a:spLocks noChangeArrowheads="1"/>
          </p:cNvSpPr>
          <p:nvPr/>
        </p:nvSpPr>
        <p:spPr bwMode="auto">
          <a:xfrm>
            <a:off x="2635250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3321050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1" name="Rectangle 55"/>
          <p:cNvSpPr>
            <a:spLocks noChangeArrowheads="1"/>
          </p:cNvSpPr>
          <p:nvPr/>
        </p:nvSpPr>
        <p:spPr bwMode="auto">
          <a:xfrm>
            <a:off x="4006850" y="59944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11</a:t>
            </a:r>
          </a:p>
        </p:txBody>
      </p:sp>
      <p:sp>
        <p:nvSpPr>
          <p:cNvPr id="24632" name="Rectangle 56"/>
          <p:cNvSpPr>
            <a:spLocks noChangeArrowheads="1"/>
          </p:cNvSpPr>
          <p:nvPr/>
        </p:nvSpPr>
        <p:spPr bwMode="auto">
          <a:xfrm>
            <a:off x="2635250" y="59944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3" name="Rectangle 57"/>
          <p:cNvSpPr>
            <a:spLocks noChangeArrowheads="1"/>
          </p:cNvSpPr>
          <p:nvPr/>
        </p:nvSpPr>
        <p:spPr bwMode="auto">
          <a:xfrm>
            <a:off x="3321050" y="59944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4" name="Text Box 58"/>
          <p:cNvSpPr txBox="1">
            <a:spLocks noChangeArrowheads="1"/>
          </p:cNvSpPr>
          <p:nvPr/>
        </p:nvSpPr>
        <p:spPr bwMode="auto">
          <a:xfrm>
            <a:off x="2037294" y="5080000"/>
            <a:ext cx="52392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SUP</a:t>
            </a:r>
          </a:p>
        </p:txBody>
      </p:sp>
      <p:sp>
        <p:nvSpPr>
          <p:cNvPr id="24635" name="Rectangle 59"/>
          <p:cNvSpPr>
            <a:spLocks noChangeArrowheads="1"/>
          </p:cNvSpPr>
          <p:nvPr/>
        </p:nvSpPr>
        <p:spPr bwMode="auto">
          <a:xfrm>
            <a:off x="1946275" y="53848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36" name="Rectangle 60"/>
          <p:cNvSpPr>
            <a:spLocks noChangeArrowheads="1"/>
          </p:cNvSpPr>
          <p:nvPr/>
        </p:nvSpPr>
        <p:spPr bwMode="auto">
          <a:xfrm>
            <a:off x="1946275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7" name="Rectangle 61"/>
          <p:cNvSpPr>
            <a:spLocks noChangeArrowheads="1"/>
          </p:cNvSpPr>
          <p:nvPr/>
        </p:nvSpPr>
        <p:spPr bwMode="auto">
          <a:xfrm>
            <a:off x="1946275" y="59944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38" name="Text Box 62"/>
          <p:cNvSpPr txBox="1">
            <a:spLocks noChangeArrowheads="1"/>
          </p:cNvSpPr>
          <p:nvPr/>
        </p:nvSpPr>
        <p:spPr bwMode="auto">
          <a:xfrm>
            <a:off x="1335088" y="5386388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0:</a:t>
            </a:r>
          </a:p>
        </p:txBody>
      </p:sp>
      <p:sp>
        <p:nvSpPr>
          <p:cNvPr id="24639" name="Text Box 63"/>
          <p:cNvSpPr txBox="1">
            <a:spLocks noChangeArrowheads="1"/>
          </p:cNvSpPr>
          <p:nvPr/>
        </p:nvSpPr>
        <p:spPr bwMode="auto">
          <a:xfrm>
            <a:off x="1335088" y="5691188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1:</a:t>
            </a:r>
          </a:p>
        </p:txBody>
      </p:sp>
      <p:sp>
        <p:nvSpPr>
          <p:cNvPr id="24640" name="Text Box 64"/>
          <p:cNvSpPr txBox="1">
            <a:spLocks noChangeArrowheads="1"/>
          </p:cNvSpPr>
          <p:nvPr/>
        </p:nvSpPr>
        <p:spPr bwMode="auto">
          <a:xfrm>
            <a:off x="1336675" y="5995988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2:</a:t>
            </a: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7086600" y="2548468"/>
            <a:ext cx="1676400" cy="6323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  <a:r>
              <a:rPr lang="en-GB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</a:t>
            </a:r>
            <a:endParaRPr lang="en-GB" sz="1800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7161212" y="318086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7161212" y="3436449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7161212" y="369494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2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7161212" y="395653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7161212" y="421212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PP 4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7161212" y="446636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7161212" y="4726207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6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7161212" y="497681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7161212" y="5232891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8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7161212" y="548640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PP 9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7162800" y="573673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7162800" y="599281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11</a:t>
            </a:r>
          </a:p>
        </p:txBody>
      </p:sp>
      <p:cxnSp>
        <p:nvCxnSpPr>
          <p:cNvPr id="114" name="Straight Arrow Connector 113"/>
          <p:cNvCxnSpPr>
            <a:stCxn id="24584" idx="3"/>
            <a:endCxn id="101" idx="1"/>
          </p:cNvCxnSpPr>
          <p:nvPr/>
        </p:nvCxnSpPr>
        <p:spPr bwMode="auto">
          <a:xfrm>
            <a:off x="5527675" y="3328988"/>
            <a:ext cx="1633537" cy="152501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Straight Arrow Connector 115"/>
          <p:cNvCxnSpPr>
            <a:stCxn id="24587" idx="3"/>
            <a:endCxn id="99" idx="1"/>
          </p:cNvCxnSpPr>
          <p:nvPr/>
        </p:nvCxnSpPr>
        <p:spPr bwMode="auto">
          <a:xfrm>
            <a:off x="5527675" y="3633788"/>
            <a:ext cx="1633537" cy="70613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Straight Arrow Connector 117"/>
          <p:cNvCxnSpPr>
            <a:stCxn id="24590" idx="3"/>
            <a:endCxn id="97" idx="1"/>
          </p:cNvCxnSpPr>
          <p:nvPr/>
        </p:nvCxnSpPr>
        <p:spPr bwMode="auto">
          <a:xfrm flipV="1">
            <a:off x="5527675" y="3822739"/>
            <a:ext cx="1633537" cy="11584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0" name="Straight Arrow Connector 119"/>
          <p:cNvCxnSpPr>
            <a:stCxn id="24625" idx="3"/>
            <a:endCxn id="104" idx="1"/>
          </p:cNvCxnSpPr>
          <p:nvPr/>
        </p:nvCxnSpPr>
        <p:spPr bwMode="auto">
          <a:xfrm>
            <a:off x="5530850" y="5537200"/>
            <a:ext cx="1630362" cy="7699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2" name="Straight Arrow Connector 121"/>
          <p:cNvCxnSpPr>
            <a:stCxn id="24628" idx="3"/>
            <a:endCxn id="101" idx="1"/>
          </p:cNvCxnSpPr>
          <p:nvPr/>
        </p:nvCxnSpPr>
        <p:spPr bwMode="auto">
          <a:xfrm flipV="1">
            <a:off x="5530850" y="4854001"/>
            <a:ext cx="1630362" cy="98799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Straight Arrow Connector 123"/>
          <p:cNvCxnSpPr>
            <a:stCxn id="24631" idx="3"/>
            <a:endCxn id="112" idx="1"/>
          </p:cNvCxnSpPr>
          <p:nvPr/>
        </p:nvCxnSpPr>
        <p:spPr bwMode="auto">
          <a:xfrm flipV="1">
            <a:off x="5530850" y="6120607"/>
            <a:ext cx="1631950" cy="261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VM as a tool for memory management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VM as a tool for memory protection</a:t>
            </a:r>
          </a:p>
          <a:p>
            <a:r>
              <a:rPr lang="en-US" dirty="0" smtClean="0"/>
              <a:t>Address translation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2906" y="45695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7" y="435678"/>
            <a:ext cx="8558383" cy="762000"/>
          </a:xfrm>
        </p:spPr>
        <p:txBody>
          <a:bodyPr/>
          <a:lstStyle/>
          <a:p>
            <a:pPr marL="119063" indent="-119063" eaLnBrk="1" hangingPunct="1"/>
            <a:r>
              <a:rPr lang="en-US" dirty="0" smtClean="0"/>
              <a:t>Recall: Byte</a:t>
            </a:r>
            <a:r>
              <a:rPr lang="en-US" dirty="0"/>
              <a:t>-Oriented Memory Organization</a:t>
            </a:r>
          </a:p>
        </p:txBody>
      </p:sp>
      <p:sp>
        <p:nvSpPr>
          <p:cNvPr id="44037" name="Rectangle 4"/>
          <p:cNvSpPr>
            <a:spLocks noGrp="1" noChangeArrowheads="1"/>
          </p:cNvSpPr>
          <p:nvPr>
            <p:ph idx="1"/>
          </p:nvPr>
        </p:nvSpPr>
        <p:spPr>
          <a:xfrm>
            <a:off x="228601" y="2809875"/>
            <a:ext cx="8686800" cy="3743325"/>
          </a:xfrm>
        </p:spPr>
        <p:txBody>
          <a:bodyPr/>
          <a:lstStyle/>
          <a:p>
            <a:pPr eaLnBrk="1" hangingPunct="1"/>
            <a:r>
              <a:rPr lang="en-US" dirty="0"/>
              <a:t>Programs</a:t>
            </a:r>
            <a:r>
              <a:rPr lang="en-US" dirty="0" smtClean="0"/>
              <a:t> refer </a:t>
            </a:r>
            <a:r>
              <a:rPr lang="en-US" dirty="0"/>
              <a:t>to</a:t>
            </a:r>
            <a:r>
              <a:rPr lang="en-US" dirty="0" smtClean="0"/>
              <a:t> data by address</a:t>
            </a:r>
          </a:p>
          <a:p>
            <a:pPr marL="552450" lvl="1" eaLnBrk="1" hangingPunct="1"/>
            <a:r>
              <a:rPr lang="en-US" dirty="0" smtClean="0"/>
              <a:t>Conceptually, envision it as a very </a:t>
            </a:r>
            <a:r>
              <a:rPr lang="en-US" dirty="0"/>
              <a:t>large array of </a:t>
            </a:r>
            <a:r>
              <a:rPr lang="en-US" dirty="0" smtClean="0"/>
              <a:t>bytes</a:t>
            </a:r>
          </a:p>
          <a:p>
            <a:pPr marL="952500" lvl="2"/>
            <a:r>
              <a:rPr lang="en-US" dirty="0" smtClean="0"/>
              <a:t>In reality, it’s not, but can think of it that way</a:t>
            </a:r>
          </a:p>
          <a:p>
            <a:pPr marL="552450" lvl="1" eaLnBrk="1" hangingPunct="1"/>
            <a:r>
              <a:rPr lang="en-US" dirty="0" smtClean="0"/>
              <a:t>An address is like an index into that array</a:t>
            </a:r>
          </a:p>
          <a:p>
            <a:pPr marL="952500" lvl="2"/>
            <a:r>
              <a:rPr lang="en-US" dirty="0" smtClean="0"/>
              <a:t>and, a pointer variable stores an address</a:t>
            </a:r>
          </a:p>
          <a:p>
            <a:pPr marL="952500" lvl="2"/>
            <a:endParaRPr lang="en-US" dirty="0" smtClean="0"/>
          </a:p>
          <a:p>
            <a:pPr marL="152400"/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2000" y="1198562"/>
            <a:ext cx="6416675" cy="1239838"/>
            <a:chOff x="0" y="0"/>
            <a:chExt cx="4042" cy="780"/>
          </a:xfrm>
        </p:grpSpPr>
        <p:sp>
          <p:nvSpPr>
            <p:cNvPr id="44039" name="Rectangle 6"/>
            <p:cNvSpPr>
              <a:spLocks/>
            </p:cNvSpPr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0" name="Rectangle 7"/>
            <p:cNvSpPr>
              <a:spLocks/>
            </p:cNvSpPr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1" name="Rectangle 8"/>
            <p:cNvSpPr>
              <a:spLocks/>
            </p:cNvSpPr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2" name="Rectangle 9"/>
            <p:cNvSpPr>
              <a:spLocks/>
            </p:cNvSpPr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3" name="Rectangle 10"/>
            <p:cNvSpPr>
              <a:spLocks/>
            </p:cNvSpPr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4" name="Rectangle 11"/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5" name="Rectangle 12"/>
            <p:cNvSpPr>
              <a:spLocks/>
            </p:cNvSpPr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6" name="Rectangle 13"/>
            <p:cNvSpPr>
              <a:spLocks/>
            </p:cNvSpPr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7" name="Rectangle 14"/>
            <p:cNvSpPr>
              <a:spLocks/>
            </p:cNvSpPr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8" name="Rectangle 15"/>
            <p:cNvSpPr>
              <a:spLocks/>
            </p:cNvSpPr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9" name="Rectangle 16"/>
            <p:cNvSpPr>
              <a:spLocks/>
            </p:cNvSpPr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0" name="Rectangle 17"/>
            <p:cNvSpPr>
              <a:spLocks/>
            </p:cNvSpPr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1" name="Rectangle 18"/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44052" name="Rectangle 19"/>
            <p:cNvSpPr>
              <a:spLocks/>
            </p:cNvSpPr>
            <p:nvPr/>
          </p:nvSpPr>
          <p:spPr bwMode="auto">
            <a:xfrm rot="-2580000">
              <a:off x="-2" y="171"/>
              <a:ext cx="589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44053" name="Rectangle 20"/>
            <p:cNvSpPr>
              <a:spLocks/>
            </p:cNvSpPr>
            <p:nvPr/>
          </p:nvSpPr>
          <p:spPr bwMode="auto">
            <a:xfrm rot="-2580000">
              <a:off x="3455" y="171"/>
              <a:ext cx="590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5247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310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VM Address Translation</a:t>
            </a:r>
            <a:endParaRPr lang="en-US"/>
          </a:p>
        </p:txBody>
      </p:sp>
      <p:sp>
        <p:nvSpPr>
          <p:cNvPr id="566311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r>
              <a:rPr lang="en-US" dirty="0" smtClean="0"/>
              <a:t>Virtual Address Space</a:t>
            </a:r>
          </a:p>
          <a:p>
            <a:pPr lvl="1"/>
            <a:r>
              <a:rPr lang="en-US" i="1" dirty="0" smtClean="0"/>
              <a:t>V = {0, 1, …, N–1}</a:t>
            </a:r>
          </a:p>
          <a:p>
            <a:r>
              <a:rPr lang="en-US" dirty="0" smtClean="0"/>
              <a:t>Physical Address Space</a:t>
            </a:r>
          </a:p>
          <a:p>
            <a:pPr lvl="1"/>
            <a:r>
              <a:rPr lang="en-US" i="1" dirty="0" smtClean="0"/>
              <a:t>P = {0, 1, …, M–1}</a:t>
            </a:r>
          </a:p>
          <a:p>
            <a:r>
              <a:rPr lang="en-US" dirty="0" smtClean="0"/>
              <a:t>Address Translation</a:t>
            </a:r>
          </a:p>
          <a:p>
            <a:pPr lvl="1"/>
            <a:r>
              <a:rPr lang="en-US" b="1" i="1" dirty="0" smtClean="0"/>
              <a:t>MAP:  V </a:t>
            </a:r>
            <a:r>
              <a:rPr lang="en-US" b="1" i="1" dirty="0" err="1" smtClean="0">
                <a:sym typeface="Symbol" charset="2"/>
              </a:rPr>
              <a:t></a:t>
            </a:r>
            <a:r>
              <a:rPr lang="en-US" b="1" i="1" dirty="0" smtClean="0"/>
              <a:t>  P  U  {</a:t>
            </a:r>
            <a:r>
              <a:rPr lang="en-US" b="1" i="1" dirty="0" err="1" smtClean="0">
                <a:sym typeface="Symbol" charset="2"/>
              </a:rPr>
              <a:t></a:t>
            </a:r>
            <a:r>
              <a:rPr lang="en-US" b="1" i="1" dirty="0" smtClean="0"/>
              <a:t>}</a:t>
            </a:r>
          </a:p>
          <a:p>
            <a:pPr lvl="1"/>
            <a:r>
              <a:rPr lang="en-US" dirty="0" smtClean="0"/>
              <a:t>For virtual address </a:t>
            </a:r>
            <a:r>
              <a:rPr lang="en-US" b="1" i="1" dirty="0" smtClean="0"/>
              <a:t>a</a:t>
            </a:r>
            <a:r>
              <a:rPr lang="en-US" dirty="0" smtClean="0"/>
              <a:t>:</a:t>
            </a:r>
          </a:p>
          <a:p>
            <a:pPr lvl="2"/>
            <a:r>
              <a:rPr lang="en-US" b="1" i="1" dirty="0" err="1" smtClean="0"/>
              <a:t>MAP(a</a:t>
            </a:r>
            <a:r>
              <a:rPr lang="en-US" b="1" i="1" dirty="0" smtClean="0"/>
              <a:t>)  =  a</a:t>
            </a:r>
            <a:r>
              <a:rPr lang="en-US" i="1" dirty="0" smtClean="0"/>
              <a:t>’</a:t>
            </a:r>
            <a:r>
              <a:rPr lang="en-US" dirty="0" smtClean="0"/>
              <a:t>  if data at virtual address </a:t>
            </a:r>
            <a:r>
              <a:rPr lang="en-US" b="1" i="1" dirty="0" smtClean="0"/>
              <a:t>a</a:t>
            </a:r>
            <a:r>
              <a:rPr lang="en-US" dirty="0" smtClean="0"/>
              <a:t> is at physical address </a:t>
            </a:r>
            <a:r>
              <a:rPr lang="en-US" b="1" i="1" dirty="0" smtClean="0"/>
              <a:t>a’</a:t>
            </a:r>
            <a:r>
              <a:rPr lang="en-US" i="1" dirty="0" smtClean="0"/>
              <a:t> </a:t>
            </a:r>
            <a:r>
              <a:rPr lang="en-US" dirty="0" smtClean="0"/>
              <a:t>in </a:t>
            </a:r>
            <a:r>
              <a:rPr lang="en-US" b="1" i="1" dirty="0" smtClean="0"/>
              <a:t>P</a:t>
            </a:r>
          </a:p>
          <a:p>
            <a:pPr lvl="2"/>
            <a:r>
              <a:rPr lang="en-US" b="1" i="1" dirty="0" err="1" smtClean="0"/>
              <a:t>MAP(a</a:t>
            </a:r>
            <a:r>
              <a:rPr lang="en-US" b="1" i="1" dirty="0" smtClean="0"/>
              <a:t>)  = </a:t>
            </a:r>
            <a:r>
              <a:rPr lang="en-US" b="1" i="1" dirty="0" err="1" smtClean="0">
                <a:sym typeface="Symbol" charset="2"/>
              </a:rPr>
              <a:t></a:t>
            </a:r>
            <a:r>
              <a:rPr lang="en-US" b="1" i="1" dirty="0" smtClean="0"/>
              <a:t> </a:t>
            </a:r>
            <a:r>
              <a:rPr lang="en-US" dirty="0" smtClean="0"/>
              <a:t>if data at virtual address </a:t>
            </a:r>
            <a:r>
              <a:rPr lang="en-US" b="1" i="1" dirty="0" smtClean="0"/>
              <a:t>a</a:t>
            </a:r>
            <a:r>
              <a:rPr lang="en-US" dirty="0" smtClean="0"/>
              <a:t> is not in physical memory</a:t>
            </a:r>
          </a:p>
          <a:p>
            <a:pPr lvl="3"/>
            <a:r>
              <a:rPr lang="en-US" dirty="0" smtClean="0"/>
              <a:t>Either invalid or stored on disk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 smtClean="0"/>
              <a:t>Summary of Address Translation Symbols</a:t>
            </a:r>
            <a:endParaRPr lang="en-US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7896225" cy="52673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Basic Parameters</a:t>
            </a:r>
          </a:p>
          <a:p>
            <a:pPr lvl="1"/>
            <a:r>
              <a:rPr lang="en-US" b="1" dirty="0" smtClean="0"/>
              <a:t>N = 2</a:t>
            </a:r>
            <a:r>
              <a:rPr lang="en-US" b="1" baseline="30000" dirty="0" smtClean="0"/>
              <a:t>n </a:t>
            </a:r>
            <a:r>
              <a:rPr lang="en-US" dirty="0" smtClean="0"/>
              <a:t>: Number of addresses in virtual address space</a:t>
            </a:r>
            <a:endParaRPr lang="en-US" baseline="30000" dirty="0" smtClean="0"/>
          </a:p>
          <a:p>
            <a:pPr lvl="1"/>
            <a:r>
              <a:rPr lang="en-US" b="1" dirty="0" smtClean="0"/>
              <a:t>M = 2</a:t>
            </a:r>
            <a:r>
              <a:rPr lang="en-US" b="1" baseline="30000" dirty="0" smtClean="0"/>
              <a:t>m </a:t>
            </a:r>
            <a:r>
              <a:rPr lang="en-US" dirty="0" smtClean="0"/>
              <a:t>: Number of addresses in physical address space</a:t>
            </a:r>
            <a:endParaRPr lang="en-US" baseline="30000" dirty="0" smtClean="0"/>
          </a:p>
          <a:p>
            <a:pPr lvl="1"/>
            <a:r>
              <a:rPr lang="en-US" b="1" dirty="0" smtClean="0"/>
              <a:t>P = 2</a:t>
            </a:r>
            <a:r>
              <a:rPr lang="en-US" b="1" baseline="30000" dirty="0" smtClean="0"/>
              <a:t>p </a:t>
            </a:r>
            <a:r>
              <a:rPr lang="en-US" b="1" dirty="0" smtClean="0"/>
              <a:t> </a:t>
            </a:r>
            <a:r>
              <a:rPr lang="en-US" dirty="0" smtClean="0"/>
              <a:t>: Page size (bytes)</a:t>
            </a:r>
            <a:endParaRPr lang="en-US" baseline="30000" dirty="0" smtClean="0"/>
          </a:p>
          <a:p>
            <a:r>
              <a:rPr lang="en-US" dirty="0" smtClean="0"/>
              <a:t>Components of the virtual address (VA)</a:t>
            </a:r>
          </a:p>
          <a:p>
            <a:pPr lvl="1"/>
            <a:r>
              <a:rPr lang="en-US" b="1" dirty="0" smtClean="0"/>
              <a:t>TLBI</a:t>
            </a:r>
            <a:r>
              <a:rPr lang="en-US" dirty="0" smtClean="0"/>
              <a:t>: TLB index</a:t>
            </a:r>
          </a:p>
          <a:p>
            <a:pPr lvl="1"/>
            <a:r>
              <a:rPr lang="en-US" b="1" dirty="0" smtClean="0"/>
              <a:t>TLBT</a:t>
            </a:r>
            <a:r>
              <a:rPr lang="en-US" dirty="0" smtClean="0"/>
              <a:t>: TLB tag</a:t>
            </a:r>
          </a:p>
          <a:p>
            <a:pPr lvl="1"/>
            <a:r>
              <a:rPr lang="en-US" b="1" dirty="0" smtClean="0"/>
              <a:t>VPO</a:t>
            </a:r>
            <a:r>
              <a:rPr lang="en-US" dirty="0" smtClean="0"/>
              <a:t>: Virtual page offset </a:t>
            </a:r>
          </a:p>
          <a:p>
            <a:pPr lvl="1"/>
            <a:r>
              <a:rPr lang="en-US" b="1" dirty="0" smtClean="0"/>
              <a:t>VPN</a:t>
            </a:r>
            <a:r>
              <a:rPr lang="en-US" dirty="0" smtClean="0"/>
              <a:t>: Virtual page number </a:t>
            </a:r>
          </a:p>
          <a:p>
            <a:r>
              <a:rPr lang="en-US" dirty="0" smtClean="0"/>
              <a:t>Components of the physical address (PA)</a:t>
            </a:r>
          </a:p>
          <a:p>
            <a:pPr lvl="1"/>
            <a:r>
              <a:rPr lang="en-US" b="1" dirty="0" smtClean="0"/>
              <a:t>PPO</a:t>
            </a:r>
            <a:r>
              <a:rPr lang="en-US" dirty="0" smtClean="0"/>
              <a:t>: Physical page offset (same as VPO)</a:t>
            </a:r>
          </a:p>
          <a:p>
            <a:pPr lvl="1"/>
            <a:r>
              <a:rPr lang="en-US" b="1" dirty="0" smtClean="0"/>
              <a:t>PPN:</a:t>
            </a:r>
            <a:r>
              <a:rPr lang="en-US" dirty="0" smtClean="0"/>
              <a:t> Physical page number</a:t>
            </a:r>
          </a:p>
          <a:p>
            <a:pPr lvl="1"/>
            <a:r>
              <a:rPr lang="en-US" b="1" dirty="0" smtClean="0"/>
              <a:t>CO</a:t>
            </a:r>
            <a:r>
              <a:rPr lang="en-US" dirty="0" smtClean="0"/>
              <a:t>: Byte offset within cache line</a:t>
            </a:r>
          </a:p>
          <a:p>
            <a:pPr lvl="1"/>
            <a:r>
              <a:rPr lang="en-US" b="1" dirty="0" smtClean="0"/>
              <a:t>CI:</a:t>
            </a:r>
            <a:r>
              <a:rPr lang="en-US" dirty="0" smtClean="0"/>
              <a:t> Cache index</a:t>
            </a:r>
          </a:p>
          <a:p>
            <a:pPr lvl="1"/>
            <a:r>
              <a:rPr lang="en-US" b="1" dirty="0" smtClean="0"/>
              <a:t>CT</a:t>
            </a:r>
            <a:r>
              <a:rPr lang="en-US" dirty="0" smtClean="0"/>
              <a:t>: Cache tag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Translation With a Page Table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753117" y="1840468"/>
            <a:ext cx="2514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 smtClean="0">
                <a:latin typeface="+mn-lt"/>
              </a:rPr>
              <a:t>Virtual page number (VPN)</a:t>
            </a:r>
            <a:endParaRPr lang="en-US" sz="14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267717" y="1840468"/>
            <a:ext cx="2133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 smtClean="0">
                <a:latin typeface="+mn-lt"/>
              </a:rPr>
              <a:t>Virtual page offset (VPO)</a:t>
            </a:r>
            <a:endParaRPr lang="en-US" sz="14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753117" y="32120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372117" y="32120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753117" y="35168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3372117" y="3516868"/>
            <a:ext cx="381000" cy="304800"/>
          </a:xfrm>
          <a:prstGeom prst="rect">
            <a:avLst/>
          </a:prstGeom>
          <a:solidFill>
            <a:srgbClr val="8DBA8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753117" y="38216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372117" y="38216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3753117" y="41264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372117" y="41264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3753117" y="57266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Physical page number (PPN)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267717" y="5726668"/>
            <a:ext cx="2133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 smtClean="0">
                <a:latin typeface="+mn-lt"/>
              </a:rPr>
              <a:t>Physical page offset (PPO)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53117" y="1207070"/>
            <a:ext cx="16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53117" y="6031468"/>
            <a:ext cx="175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address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85355" y="2939463"/>
            <a:ext cx="554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Valid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20703" y="2940531"/>
            <a:ext cx="227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Physical page number (PPN)</a:t>
            </a:r>
          </a:p>
        </p:txBody>
      </p:sp>
      <p:cxnSp>
        <p:nvCxnSpPr>
          <p:cNvPr id="24" name="Elbow Connector 23"/>
          <p:cNvCxnSpPr>
            <a:stCxn id="3" idx="1"/>
            <a:endCxn id="8" idx="1"/>
          </p:cNvCxnSpPr>
          <p:nvPr/>
        </p:nvCxnSpPr>
        <p:spPr bwMode="auto">
          <a:xfrm rot="10800000" flipV="1">
            <a:off x="3372117" y="1992868"/>
            <a:ext cx="381000" cy="1676400"/>
          </a:xfrm>
          <a:prstGeom prst="bentConnector3">
            <a:avLst>
              <a:gd name="adj1" fmla="val 25802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4" idx="2"/>
            <a:endCxn id="14" idx="0"/>
          </p:cNvCxnSpPr>
          <p:nvPr/>
        </p:nvCxnSpPr>
        <p:spPr bwMode="auto">
          <a:xfrm rot="5400000">
            <a:off x="5543817" y="3935968"/>
            <a:ext cx="3581400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3976677" y="4692134"/>
            <a:ext cx="2069068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453279" y="1633336"/>
            <a:ext cx="1524000" cy="719063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Page table </a:t>
            </a:r>
            <a:b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base register</a:t>
            </a:r>
          </a:p>
          <a:p>
            <a:pPr lvl="0" algn="ctr"/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(PTBR)</a:t>
            </a:r>
          </a:p>
        </p:txBody>
      </p:sp>
      <p:cxnSp>
        <p:nvCxnSpPr>
          <p:cNvPr id="38" name="Shape 37"/>
          <p:cNvCxnSpPr/>
          <p:nvPr/>
        </p:nvCxnSpPr>
        <p:spPr bwMode="auto">
          <a:xfrm rot="5400000">
            <a:off x="2286267" y="3459719"/>
            <a:ext cx="1066800" cy="148590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hape 39"/>
          <p:cNvCxnSpPr>
            <a:stCxn id="36" idx="2"/>
          </p:cNvCxnSpPr>
          <p:nvPr/>
        </p:nvCxnSpPr>
        <p:spPr bwMode="auto">
          <a:xfrm rot="16200000" flipH="1">
            <a:off x="1863863" y="1703814"/>
            <a:ext cx="859669" cy="2156837"/>
          </a:xfrm>
          <a:prstGeom prst="bentConnector2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3272477" y="2639892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95962" y="2667000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990000"/>
                </a:solidFill>
                <a:latin typeface="Calibri" pitchFamily="34" charset="0"/>
              </a:rPr>
              <a:t>Page table address </a:t>
            </a:r>
          </a:p>
          <a:p>
            <a:r>
              <a:rPr lang="en-US" sz="1400" dirty="0" smtClean="0">
                <a:solidFill>
                  <a:srgbClr val="990000"/>
                </a:solidFill>
                <a:latin typeface="Calibri" pitchFamily="34" charset="0"/>
              </a:rPr>
              <a:t>for process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3195" y="4371965"/>
            <a:ext cx="16855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Calibri" pitchFamily="34" charset="0"/>
              </a:rPr>
              <a:t>Valid bit = 0:</a:t>
            </a:r>
          </a:p>
          <a:p>
            <a:pPr algn="r"/>
            <a:r>
              <a:rPr lang="en-US" sz="1400" dirty="0" smtClean="0">
                <a:latin typeface="Calibri" pitchFamily="34" charset="0"/>
              </a:rPr>
              <a:t>page not in memory</a:t>
            </a:r>
          </a:p>
          <a:p>
            <a:pPr algn="r"/>
            <a:r>
              <a:rPr lang="en-US" sz="1400" dirty="0" smtClean="0">
                <a:latin typeface="Calibri" pitchFamily="34" charset="0"/>
              </a:rPr>
              <a:t>(page fault)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9600" y="1551801"/>
            <a:ext cx="298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37045" y="1551801"/>
            <a:ext cx="42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p-1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57354" y="1551801"/>
            <a:ext cx="301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Calibri" pitchFamily="34" charset="0"/>
              </a:rPr>
              <a:t>p</a:t>
            </a:r>
            <a:endParaRPr lang="en-US" sz="1200" i="1" dirty="0" smtClean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53117" y="1551801"/>
            <a:ext cx="42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n-1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35796" y="5450463"/>
            <a:ext cx="298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43241" y="5450463"/>
            <a:ext cx="42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p-1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22765" y="5450463"/>
            <a:ext cx="301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Calibri" pitchFamily="34" charset="0"/>
              </a:rPr>
              <a:t>p</a:t>
            </a:r>
            <a:endParaRPr lang="en-US" sz="1200" i="1" dirty="0" smtClean="0"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18528" y="5450463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m-1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572895"/>
            <a:ext cx="3749615" cy="16774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Address Translation: Page Hit</a:t>
            </a:r>
            <a:endParaRPr lang="en-GB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419600"/>
            <a:ext cx="6781800" cy="2057400"/>
          </a:xfrm>
          <a:ln/>
        </p:spPr>
        <p:txBody>
          <a:bodyPr/>
          <a:lstStyle/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1) Processor sends virtual address to MMU 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2-3) MMU fetches PTE from page table in memory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4) MMU sends physical address to cache/memory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5) Cache/memory sends data word to processor</a:t>
            </a:r>
            <a:endParaRPr lang="en-GB" sz="2000" b="0" dirty="0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1809754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MMU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1524728"/>
            <a:ext cx="914400" cy="22844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 smtClean="0">
                <a:latin typeface="Calibri" pitchFamily="34" charset="0"/>
              </a:rPr>
              <a:t>Cache/</a:t>
            </a:r>
          </a:p>
          <a:p>
            <a:r>
              <a:rPr lang="en-US" sz="1600" dirty="0" smtClean="0">
                <a:latin typeface="Calibri" pitchFamily="34" charset="0"/>
              </a:rPr>
              <a:t>Memory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606298" y="2631411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887787" y="3580538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Data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5030787" y="28842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2162233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592387" y="2424364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049587" y="2157277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90151" y="1577141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5513388" y="1717011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5030787" y="19698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5566800" y="2021811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 flipV="1">
            <a:off x="5030787" y="22746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2058988" y="2695634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107266" y="1921934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5656358" y="1469495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5656358" y="2324630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5656358" y="2951163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021666" y="3865564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3" grpId="0"/>
      <p:bldP spid="47" grpId="0"/>
      <p:bldP spid="52" grpId="0" animBg="1"/>
      <p:bldP spid="53" grpId="0" animBg="1"/>
      <p:bldP spid="54" grpId="0" animBg="1"/>
      <p:bldP spid="5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609600" y="2237000"/>
            <a:ext cx="3749615" cy="16774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Address Translation: Page Fault</a:t>
            </a:r>
            <a:endParaRPr lang="en-GB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495800"/>
            <a:ext cx="8001000" cy="2057400"/>
          </a:xfrm>
          <a:ln/>
        </p:spPr>
        <p:txBody>
          <a:bodyPr/>
          <a:lstStyle/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1) Processor sends virtual address to MMU 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2-3) MMU fetches PTE from page table in memory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4) Valid bit is zero, so MMU triggers page fault exception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5) Handler identifies victim (and, if dirty, pages it out to disk)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6) Handler pages in new page and updates PTE in memory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7) Handler returns to original process, restarting faulting instruction</a:t>
            </a:r>
            <a:endParaRPr lang="en-GB" sz="2000" b="0" dirty="0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188602" y="2473859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MMU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5777815" y="2188833"/>
            <a:ext cx="914400" cy="1925967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 smtClean="0">
                <a:latin typeface="Calibri" pitchFamily="34" charset="0"/>
              </a:rPr>
              <a:t>Cache/</a:t>
            </a:r>
          </a:p>
          <a:p>
            <a:r>
              <a:rPr lang="en-US" sz="1600" dirty="0" smtClean="0">
                <a:latin typeface="Calibri" pitchFamily="34" charset="0"/>
              </a:rPr>
              <a:t>Memory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750202" y="282633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1817002" y="3088469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2274202" y="2829849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4766" y="224124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4738003" y="2394344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4255402" y="2647203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4791415" y="2835472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 flipV="1">
            <a:off x="4255402" y="3104403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2330387" y="2594506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4880973" y="2146828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4880973" y="3154363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4563533" y="155416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7192962" y="2700868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7924800" y="2192866"/>
            <a:ext cx="914400" cy="1925967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alibri" pitchFamily="34" charset="0"/>
              </a:rPr>
              <a:t>Disk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5760880" y="1219200"/>
            <a:ext cx="2527985" cy="5334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Page fault handler</a:t>
            </a:r>
            <a:endParaRPr lang="en-GB" sz="1600" dirty="0">
              <a:latin typeface="Calibri" pitchFamily="34" charset="0"/>
            </a:endParaRPr>
          </a:p>
        </p:txBody>
      </p:sp>
      <p:cxnSp>
        <p:nvCxnSpPr>
          <p:cNvPr id="27" name="Shape 26"/>
          <p:cNvCxnSpPr>
            <a:stCxn id="9226" idx="0"/>
            <a:endCxn id="25" idx="1"/>
          </p:cNvCxnSpPr>
          <p:nvPr/>
        </p:nvCxnSpPr>
        <p:spPr bwMode="auto">
          <a:xfrm rot="5400000" flipH="1" flipV="1">
            <a:off x="4247462" y="960441"/>
            <a:ext cx="987959" cy="2038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6707187" y="2633132"/>
            <a:ext cx="1217613" cy="221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10800000">
            <a:off x="6707188" y="3580024"/>
            <a:ext cx="12176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Down Arrow 33"/>
          <p:cNvSpPr/>
          <p:nvPr/>
        </p:nvSpPr>
        <p:spPr bwMode="auto">
          <a:xfrm>
            <a:off x="7086600" y="1752600"/>
            <a:ext cx="457200" cy="628516"/>
          </a:xfrm>
          <a:prstGeom prst="downArrow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6773333" y="2353733"/>
            <a:ext cx="105828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Victim page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6858000" y="3302001"/>
            <a:ext cx="91952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New page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39" name="Text Box 9"/>
          <p:cNvSpPr txBox="1">
            <a:spLocks noChangeArrowheads="1"/>
          </p:cNvSpPr>
          <p:nvPr/>
        </p:nvSpPr>
        <p:spPr bwMode="auto">
          <a:xfrm>
            <a:off x="4267200" y="1180238"/>
            <a:ext cx="90791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Exception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42" name="Oval 21"/>
          <p:cNvSpPr>
            <a:spLocks noChangeArrowheads="1"/>
          </p:cNvSpPr>
          <p:nvPr/>
        </p:nvSpPr>
        <p:spPr bwMode="auto">
          <a:xfrm>
            <a:off x="7205132" y="3662362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chemeClr val="bg1"/>
                </a:solidFill>
                <a:latin typeface="Calibri" pitchFamily="34" charset="0"/>
              </a:rPr>
              <a:t>6</a:t>
            </a:r>
            <a:endParaRPr lang="en-GB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9" name="Oval 21"/>
          <p:cNvSpPr>
            <a:spLocks noChangeArrowheads="1"/>
          </p:cNvSpPr>
          <p:nvPr/>
        </p:nvSpPr>
        <p:spPr bwMode="auto">
          <a:xfrm>
            <a:off x="2330386" y="317314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chemeClr val="bg1"/>
                </a:solidFill>
                <a:latin typeface="Calibri" pitchFamily="34" charset="0"/>
              </a:rPr>
              <a:t>7</a:t>
            </a:r>
            <a:endParaRPr lang="en-GB" sz="14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25" grpId="0" animBg="1"/>
      <p:bldP spid="34" grpId="0" animBg="1"/>
      <p:bldP spid="35" grpId="0"/>
      <p:bldP spid="36" grpId="0"/>
      <p:bldP spid="39" grpId="0"/>
      <p:bldP spid="42" grpId="0" animBg="1"/>
      <p:bldP spid="4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471" name="Rectangle 79"/>
          <p:cNvSpPr>
            <a:spLocks noChangeArrowheads="1"/>
          </p:cNvSpPr>
          <p:nvPr/>
        </p:nvSpPr>
        <p:spPr bwMode="auto">
          <a:xfrm>
            <a:off x="827088" y="2222211"/>
            <a:ext cx="3646487" cy="2438400"/>
          </a:xfrm>
          <a:prstGeom prst="rect">
            <a:avLst/>
          </a:prstGeom>
          <a:solidFill>
            <a:srgbClr val="EBEBEB"/>
          </a:solidFill>
          <a:ln w="12700" cap="flat" cmpd="sng" algn="ctr">
            <a:noFill/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20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Integrating VM and Cache</a:t>
            </a:r>
            <a:endParaRPr lang="en-US"/>
          </a:p>
        </p:txBody>
      </p:sp>
      <p:sp>
        <p:nvSpPr>
          <p:cNvPr id="571458" name="Rectangle 66"/>
          <p:cNvSpPr>
            <a:spLocks noChangeArrowheads="1"/>
          </p:cNvSpPr>
          <p:nvPr/>
        </p:nvSpPr>
        <p:spPr bwMode="auto">
          <a:xfrm>
            <a:off x="2552700" y="3411249"/>
            <a:ext cx="384721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dirty="0">
                <a:latin typeface="+mn-lt"/>
              </a:rPr>
              <a:t>VA</a:t>
            </a:r>
          </a:p>
        </p:txBody>
      </p:sp>
      <p:sp>
        <p:nvSpPr>
          <p:cNvPr id="571459" name="Rectangle 67"/>
          <p:cNvSpPr>
            <a:spLocks noChangeArrowheads="1"/>
          </p:cNvSpPr>
          <p:nvPr/>
        </p:nvSpPr>
        <p:spPr bwMode="auto">
          <a:xfrm>
            <a:off x="1028700" y="3182649"/>
            <a:ext cx="1230313" cy="457200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 smtClean="0">
                <a:latin typeface="+mn-lt"/>
              </a:rPr>
              <a:t>CPU</a:t>
            </a:r>
            <a:endParaRPr lang="en-US" sz="1600" dirty="0">
              <a:latin typeface="+mn-lt"/>
            </a:endParaRPr>
          </a:p>
        </p:txBody>
      </p:sp>
      <p:sp>
        <p:nvSpPr>
          <p:cNvPr id="571460" name="Rectangle 68"/>
          <p:cNvSpPr>
            <a:spLocks noChangeArrowheads="1"/>
          </p:cNvSpPr>
          <p:nvPr/>
        </p:nvSpPr>
        <p:spPr bwMode="auto">
          <a:xfrm>
            <a:off x="3267075" y="2420649"/>
            <a:ext cx="1022350" cy="211931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MMU</a:t>
            </a:r>
          </a:p>
        </p:txBody>
      </p:sp>
      <p:sp>
        <p:nvSpPr>
          <p:cNvPr id="571461" name="Rectangle 69"/>
          <p:cNvSpPr>
            <a:spLocks noChangeArrowheads="1"/>
          </p:cNvSpPr>
          <p:nvPr/>
        </p:nvSpPr>
        <p:spPr bwMode="auto">
          <a:xfrm>
            <a:off x="5448300" y="2420649"/>
            <a:ext cx="925513" cy="2119312"/>
          </a:xfrm>
          <a:prstGeom prst="rect">
            <a:avLst/>
          </a:prstGeom>
          <a:solidFill>
            <a:srgbClr val="F5F5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 b="0">
              <a:latin typeface="+mn-lt"/>
            </a:endParaRPr>
          </a:p>
        </p:txBody>
      </p:sp>
      <p:sp>
        <p:nvSpPr>
          <p:cNvPr id="571462" name="Line 70"/>
          <p:cNvSpPr>
            <a:spLocks noChangeShapeType="1"/>
          </p:cNvSpPr>
          <p:nvPr/>
        </p:nvSpPr>
        <p:spPr bwMode="auto">
          <a:xfrm flipV="1">
            <a:off x="2259013" y="3411249"/>
            <a:ext cx="1001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3" name="Line 71"/>
          <p:cNvSpPr>
            <a:spLocks noChangeShapeType="1"/>
          </p:cNvSpPr>
          <p:nvPr/>
        </p:nvSpPr>
        <p:spPr bwMode="auto">
          <a:xfrm flipV="1">
            <a:off x="1638300" y="3639849"/>
            <a:ext cx="0" cy="1249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4" name="Rectangle 72"/>
          <p:cNvSpPr>
            <a:spLocks noChangeArrowheads="1"/>
          </p:cNvSpPr>
          <p:nvPr/>
        </p:nvSpPr>
        <p:spPr bwMode="auto">
          <a:xfrm>
            <a:off x="4564063" y="2922299"/>
            <a:ext cx="564257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dirty="0">
                <a:latin typeface="+mn-lt"/>
              </a:rPr>
              <a:t>PTEA</a:t>
            </a:r>
          </a:p>
        </p:txBody>
      </p:sp>
      <p:sp>
        <p:nvSpPr>
          <p:cNvPr id="571465" name="Text Box 73"/>
          <p:cNvSpPr txBox="1">
            <a:spLocks noChangeArrowheads="1"/>
          </p:cNvSpPr>
          <p:nvPr/>
        </p:nvSpPr>
        <p:spPr bwMode="auto">
          <a:xfrm>
            <a:off x="4286250" y="1764009"/>
            <a:ext cx="49494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PTE</a:t>
            </a:r>
          </a:p>
        </p:txBody>
      </p:sp>
      <p:sp>
        <p:nvSpPr>
          <p:cNvPr id="571466" name="Line 74"/>
          <p:cNvSpPr>
            <a:spLocks noChangeShapeType="1"/>
          </p:cNvSpPr>
          <p:nvPr/>
        </p:nvSpPr>
        <p:spPr bwMode="auto">
          <a:xfrm>
            <a:off x="4286250" y="3181061"/>
            <a:ext cx="11620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7" name="Rectangle 75"/>
          <p:cNvSpPr>
            <a:spLocks noChangeArrowheads="1"/>
          </p:cNvSpPr>
          <p:nvPr/>
        </p:nvSpPr>
        <p:spPr bwMode="auto">
          <a:xfrm>
            <a:off x="4692650" y="3563649"/>
            <a:ext cx="347852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>
                <a:latin typeface="+mn-lt"/>
              </a:rPr>
              <a:t>PA</a:t>
            </a:r>
          </a:p>
        </p:txBody>
      </p:sp>
      <p:sp>
        <p:nvSpPr>
          <p:cNvPr id="571468" name="Line 76"/>
          <p:cNvSpPr>
            <a:spLocks noChangeShapeType="1"/>
          </p:cNvSpPr>
          <p:nvPr/>
        </p:nvSpPr>
        <p:spPr bwMode="auto">
          <a:xfrm flipH="1">
            <a:off x="1638300" y="4889211"/>
            <a:ext cx="3568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9" name="Text Box 77"/>
          <p:cNvSpPr txBox="1">
            <a:spLocks noChangeArrowheads="1"/>
          </p:cNvSpPr>
          <p:nvPr/>
        </p:nvSpPr>
        <p:spPr bwMode="auto">
          <a:xfrm>
            <a:off x="3200400" y="4813011"/>
            <a:ext cx="58381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+mn-lt"/>
              </a:rPr>
              <a:t>Data</a:t>
            </a:r>
          </a:p>
        </p:txBody>
      </p:sp>
      <p:sp>
        <p:nvSpPr>
          <p:cNvPr id="571470" name="Line 78"/>
          <p:cNvSpPr>
            <a:spLocks noChangeShapeType="1"/>
          </p:cNvSpPr>
          <p:nvPr/>
        </p:nvSpPr>
        <p:spPr bwMode="auto">
          <a:xfrm flipV="1">
            <a:off x="4305300" y="3822411"/>
            <a:ext cx="1162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73" name="Rectangle 81"/>
          <p:cNvSpPr>
            <a:spLocks noChangeArrowheads="1"/>
          </p:cNvSpPr>
          <p:nvPr/>
        </p:nvSpPr>
        <p:spPr bwMode="auto">
          <a:xfrm>
            <a:off x="7532688" y="2420649"/>
            <a:ext cx="925512" cy="2119312"/>
          </a:xfrm>
          <a:prstGeom prst="rect">
            <a:avLst/>
          </a:prstGeom>
          <a:solidFill>
            <a:srgbClr val="F5F5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Memory</a:t>
            </a:r>
          </a:p>
        </p:txBody>
      </p:sp>
      <p:sp>
        <p:nvSpPr>
          <p:cNvPr id="571474" name="Line 82"/>
          <p:cNvSpPr>
            <a:spLocks noChangeShapeType="1"/>
          </p:cNvSpPr>
          <p:nvPr/>
        </p:nvSpPr>
        <p:spPr bwMode="auto">
          <a:xfrm>
            <a:off x="6373813" y="3822411"/>
            <a:ext cx="1177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75" name="Text Box 83"/>
          <p:cNvSpPr txBox="1">
            <a:spLocks noChangeArrowheads="1"/>
          </p:cNvSpPr>
          <p:nvPr/>
        </p:nvSpPr>
        <p:spPr bwMode="auto">
          <a:xfrm>
            <a:off x="6750050" y="3516609"/>
            <a:ext cx="40427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PA</a:t>
            </a:r>
          </a:p>
        </p:txBody>
      </p:sp>
      <p:sp>
        <p:nvSpPr>
          <p:cNvPr id="571476" name="Text Box 84"/>
          <p:cNvSpPr txBox="1">
            <a:spLocks noChangeArrowheads="1"/>
          </p:cNvSpPr>
          <p:nvPr/>
        </p:nvSpPr>
        <p:spPr bwMode="auto">
          <a:xfrm>
            <a:off x="5981507" y="3575704"/>
            <a:ext cx="47961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PA</a:t>
            </a:r>
          </a:p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miss</a:t>
            </a:r>
          </a:p>
        </p:txBody>
      </p:sp>
      <p:sp>
        <p:nvSpPr>
          <p:cNvPr id="571477" name="Rectangle 85"/>
          <p:cNvSpPr>
            <a:spLocks noChangeArrowheads="1"/>
          </p:cNvSpPr>
          <p:nvPr/>
        </p:nvSpPr>
        <p:spPr bwMode="auto">
          <a:xfrm>
            <a:off x="6648450" y="2861974"/>
            <a:ext cx="564257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>
                <a:latin typeface="+mn-lt"/>
              </a:rPr>
              <a:t>PTEA</a:t>
            </a:r>
          </a:p>
        </p:txBody>
      </p:sp>
      <p:sp>
        <p:nvSpPr>
          <p:cNvPr id="571478" name="Text Box 86"/>
          <p:cNvSpPr txBox="1">
            <a:spLocks noChangeArrowheads="1"/>
          </p:cNvSpPr>
          <p:nvPr/>
        </p:nvSpPr>
        <p:spPr bwMode="auto">
          <a:xfrm>
            <a:off x="5933633" y="2905779"/>
            <a:ext cx="50526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PTEA</a:t>
            </a:r>
          </a:p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miss</a:t>
            </a:r>
          </a:p>
        </p:txBody>
      </p:sp>
      <p:sp>
        <p:nvSpPr>
          <p:cNvPr id="571479" name="Line 87"/>
          <p:cNvSpPr>
            <a:spLocks noChangeShapeType="1"/>
          </p:cNvSpPr>
          <p:nvPr/>
        </p:nvSpPr>
        <p:spPr bwMode="auto">
          <a:xfrm flipH="1">
            <a:off x="3763963" y="2071399"/>
            <a:ext cx="144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0" name="Line 88"/>
          <p:cNvSpPr>
            <a:spLocks noChangeShapeType="1"/>
          </p:cNvSpPr>
          <p:nvPr/>
        </p:nvSpPr>
        <p:spPr bwMode="auto">
          <a:xfrm flipV="1">
            <a:off x="3763963" y="2071399"/>
            <a:ext cx="0" cy="349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1" name="Line 89"/>
          <p:cNvSpPr>
            <a:spLocks noChangeShapeType="1"/>
          </p:cNvSpPr>
          <p:nvPr/>
        </p:nvSpPr>
        <p:spPr bwMode="auto">
          <a:xfrm flipH="1">
            <a:off x="5207000" y="2603211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2" name="Line 90"/>
          <p:cNvSpPr>
            <a:spLocks noChangeShapeType="1"/>
          </p:cNvSpPr>
          <p:nvPr/>
        </p:nvSpPr>
        <p:spPr bwMode="auto">
          <a:xfrm flipV="1">
            <a:off x="5207000" y="2071399"/>
            <a:ext cx="0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3" name="Text Box 91"/>
          <p:cNvSpPr txBox="1">
            <a:spLocks noChangeArrowheads="1"/>
          </p:cNvSpPr>
          <p:nvPr/>
        </p:nvSpPr>
        <p:spPr bwMode="auto">
          <a:xfrm>
            <a:off x="5399088" y="2402542"/>
            <a:ext cx="50526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PTEA </a:t>
            </a:r>
          </a:p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hit</a:t>
            </a:r>
          </a:p>
        </p:txBody>
      </p:sp>
      <p:sp>
        <p:nvSpPr>
          <p:cNvPr id="571484" name="Line 92"/>
          <p:cNvSpPr>
            <a:spLocks noChangeShapeType="1"/>
          </p:cNvSpPr>
          <p:nvPr/>
        </p:nvSpPr>
        <p:spPr bwMode="auto">
          <a:xfrm flipH="1">
            <a:off x="5207000" y="4355811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5" name="Line 93"/>
          <p:cNvSpPr>
            <a:spLocks noChangeShapeType="1"/>
          </p:cNvSpPr>
          <p:nvPr/>
        </p:nvSpPr>
        <p:spPr bwMode="auto">
          <a:xfrm flipH="1" flipV="1">
            <a:off x="5207000" y="4355811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6" name="Text Box 94"/>
          <p:cNvSpPr txBox="1">
            <a:spLocks noChangeArrowheads="1"/>
          </p:cNvSpPr>
          <p:nvPr/>
        </p:nvSpPr>
        <p:spPr bwMode="auto">
          <a:xfrm>
            <a:off x="5399088" y="4155142"/>
            <a:ext cx="35839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PA </a:t>
            </a:r>
          </a:p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hit</a:t>
            </a:r>
          </a:p>
        </p:txBody>
      </p:sp>
      <p:sp>
        <p:nvSpPr>
          <p:cNvPr id="571487" name="Line 95"/>
          <p:cNvSpPr>
            <a:spLocks noChangeShapeType="1"/>
          </p:cNvSpPr>
          <p:nvPr/>
        </p:nvSpPr>
        <p:spPr bwMode="auto">
          <a:xfrm>
            <a:off x="6389688" y="3182649"/>
            <a:ext cx="116205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8" name="Line 96"/>
          <p:cNvSpPr>
            <a:spLocks noChangeShapeType="1"/>
          </p:cNvSpPr>
          <p:nvPr/>
        </p:nvSpPr>
        <p:spPr bwMode="auto">
          <a:xfrm flipH="1">
            <a:off x="6373813" y="4355811"/>
            <a:ext cx="1171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9" name="Text Box 97"/>
          <p:cNvSpPr txBox="1">
            <a:spLocks noChangeArrowheads="1"/>
          </p:cNvSpPr>
          <p:nvPr/>
        </p:nvSpPr>
        <p:spPr bwMode="auto">
          <a:xfrm>
            <a:off x="6672263" y="4050009"/>
            <a:ext cx="58381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Data</a:t>
            </a:r>
          </a:p>
        </p:txBody>
      </p:sp>
      <p:sp>
        <p:nvSpPr>
          <p:cNvPr id="571490" name="Line 98"/>
          <p:cNvSpPr>
            <a:spLocks noChangeShapeType="1"/>
          </p:cNvSpPr>
          <p:nvPr/>
        </p:nvSpPr>
        <p:spPr bwMode="auto">
          <a:xfrm flipH="1">
            <a:off x="6361113" y="2603211"/>
            <a:ext cx="1171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91" name="Text Box 99"/>
          <p:cNvSpPr txBox="1">
            <a:spLocks noChangeArrowheads="1"/>
          </p:cNvSpPr>
          <p:nvPr/>
        </p:nvSpPr>
        <p:spPr bwMode="auto">
          <a:xfrm>
            <a:off x="6689725" y="2265659"/>
            <a:ext cx="49494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PTE</a:t>
            </a:r>
          </a:p>
        </p:txBody>
      </p:sp>
      <p:sp>
        <p:nvSpPr>
          <p:cNvPr id="571492" name="Text Box 100"/>
          <p:cNvSpPr txBox="1">
            <a:spLocks noChangeArrowheads="1"/>
          </p:cNvSpPr>
          <p:nvPr/>
        </p:nvSpPr>
        <p:spPr bwMode="auto">
          <a:xfrm>
            <a:off x="5573713" y="4596824"/>
            <a:ext cx="671979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L1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cache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38200" y="2222211"/>
            <a:ext cx="110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CPU Chip</a:t>
            </a:r>
          </a:p>
        </p:txBody>
      </p:sp>
      <p:sp>
        <p:nvSpPr>
          <p:cNvPr id="44" name="Rectangle 72"/>
          <p:cNvSpPr>
            <a:spLocks noChangeArrowheads="1"/>
          </p:cNvSpPr>
          <p:nvPr/>
        </p:nvSpPr>
        <p:spPr bwMode="auto">
          <a:xfrm>
            <a:off x="943437" y="6191230"/>
            <a:ext cx="7241252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i="1" dirty="0" smtClean="0">
                <a:latin typeface="+mn-lt"/>
              </a:rPr>
              <a:t>VA: virtual address, PA: physical address, PTE: page table entry, PTEA = PTE address</a:t>
            </a:r>
            <a:endParaRPr lang="en-US" sz="1600" i="1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389467" y="493712"/>
            <a:ext cx="8382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Speeding up Translation with a TLB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81138"/>
            <a:ext cx="8548687" cy="5224462"/>
          </a:xfrm>
          <a:ln/>
        </p:spPr>
        <p:txBody>
          <a:bodyPr/>
          <a:lstStyle/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Page table entries (PTEs) are cached in L1 like any other memory word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PTEs may be evicted by other data references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PTE hit still requires a</a:t>
            </a:r>
            <a:r>
              <a:rPr lang="en-GB" dirty="0" smtClean="0"/>
              <a:t> small L1 delay</a:t>
            </a:r>
            <a:endParaRPr lang="en-GB" dirty="0"/>
          </a:p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Solution: </a:t>
            </a:r>
            <a:r>
              <a:rPr lang="en-GB" i="1" dirty="0">
                <a:solidFill>
                  <a:srgbClr val="C00000"/>
                </a:solidFill>
                <a:effectLst/>
              </a:rPr>
              <a:t>Translation </a:t>
            </a:r>
            <a:r>
              <a:rPr lang="en-GB" i="1" dirty="0" err="1">
                <a:solidFill>
                  <a:srgbClr val="C00000"/>
                </a:solidFill>
                <a:effectLst/>
              </a:rPr>
              <a:t>Lookaside</a:t>
            </a:r>
            <a:r>
              <a:rPr lang="en-GB" i="1" dirty="0">
                <a:solidFill>
                  <a:srgbClr val="C00000"/>
                </a:solidFill>
                <a:effectLst/>
              </a:rPr>
              <a:t> Buffer</a:t>
            </a:r>
            <a:r>
              <a:rPr lang="en-GB" dirty="0">
                <a:effectLst/>
              </a:rPr>
              <a:t> (TLB)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Small hardware cache in MMU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Maps virtual page numbers to  physical page numbers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Contains complete page table entries for small number of pages</a:t>
            </a:r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752600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TLB Hit</a:t>
            </a:r>
            <a:endParaRPr lang="en-GB" dirty="0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3007259"/>
            <a:ext cx="1066800" cy="1237384"/>
          </a:xfrm>
          <a:prstGeom prst="rect">
            <a:avLst/>
          </a:prstGeom>
          <a:solidFill>
            <a:srgbClr val="DBF2DA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MMU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 smtClean="0">
                <a:latin typeface="Calibri" pitchFamily="34" charset="0"/>
              </a:rPr>
              <a:t>Cache/</a:t>
            </a:r>
          </a:p>
          <a:p>
            <a:r>
              <a:rPr lang="en-US" sz="1600" dirty="0" smtClean="0">
                <a:latin typeface="Calibri" pitchFamily="34" charset="0"/>
              </a:rPr>
              <a:t>Memory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606298" y="3352800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887787" y="4778043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Data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5030787" y="3605659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3359738"/>
            <a:ext cx="1066800" cy="533400"/>
          </a:xfrm>
          <a:prstGeom prst="rect">
            <a:avLst/>
          </a:prstGeom>
          <a:solidFill>
            <a:srgbClr val="F6D2D2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592387" y="3621869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049587" y="3354782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90151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4648200" y="2311401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2058988" y="3893139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107266" y="3119439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4038600" y="2362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5656358" y="367255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021666" y="506306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506411" y="5822950"/>
            <a:ext cx="718978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 TLB hit eliminates a memory access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962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TLB</a:t>
            </a:r>
            <a:endParaRPr lang="en-GB" sz="1600" dirty="0">
              <a:latin typeface="Calibri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rot="16200000" flipV="1">
            <a:off x="4058177" y="2645836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4286777" y="2645836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3928532" y="2667000"/>
            <a:ext cx="502358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VPN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4737628" y="2633132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7" grpId="0"/>
      <p:bldP spid="54" grpId="0" animBg="1"/>
      <p:bldP spid="56" grpId="0" animBg="1"/>
      <p:bldP spid="5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724358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TLB Miss</a:t>
            </a:r>
            <a:endParaRPr lang="en-GB" dirty="0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3007259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MMU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 smtClean="0">
                <a:latin typeface="Calibri" pitchFamily="34" charset="0"/>
              </a:rPr>
              <a:t>Cache/</a:t>
            </a:r>
          </a:p>
          <a:p>
            <a:r>
              <a:rPr lang="en-US" sz="1600" dirty="0" smtClean="0">
                <a:latin typeface="Calibri" pitchFamily="34" charset="0"/>
              </a:rPr>
              <a:t>Memory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576700" y="3810000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887787" y="4778043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Data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5030787" y="4062859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335973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592387" y="3621869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049587" y="3354782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90151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5537202" y="2361338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2058988" y="3893139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107266" y="3119439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4038600" y="2362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5626760" y="412975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021666" y="506306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962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TLB</a:t>
            </a:r>
            <a:endParaRPr lang="en-GB" sz="1600" dirty="0">
              <a:latin typeface="Calibri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rot="16200000" flipV="1">
            <a:off x="4058177" y="2645836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4286777" y="2645836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3928532" y="2667000"/>
            <a:ext cx="502358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VPN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5626760" y="2121431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513388" y="3371716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5030787" y="3624575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Oval 18"/>
          <p:cNvSpPr>
            <a:spLocks noChangeArrowheads="1"/>
          </p:cNvSpPr>
          <p:nvPr/>
        </p:nvSpPr>
        <p:spPr bwMode="auto">
          <a:xfrm>
            <a:off x="5626760" y="3124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34" name="Elbow Connector 33"/>
          <p:cNvCxnSpPr/>
          <p:nvPr/>
        </p:nvCxnSpPr>
        <p:spPr bwMode="auto">
          <a:xfrm rot="10800000">
            <a:off x="4648200" y="2636839"/>
            <a:ext cx="1905000" cy="482601"/>
          </a:xfrm>
          <a:prstGeom prst="bentConnector3">
            <a:avLst>
              <a:gd name="adj1" fmla="val 21556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519113" y="5715000"/>
            <a:ext cx="77104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" pitchFamily="2" charset="2"/>
              <a:buNone/>
              <a:tabLst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 TLB miss incurs an additional memory access (the PTE)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/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b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Fortunately, TLB misses are rare. Why?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7" grpId="0"/>
      <p:bldP spid="54" grpId="0" animBg="1"/>
      <p:bldP spid="56" grpId="0" animBg="1"/>
      <p:bldP spid="53" grpId="0" animBg="1"/>
      <p:bldP spid="27" grpId="0"/>
      <p:bldP spid="3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47676" y="493713"/>
            <a:ext cx="5292725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Summary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7387" cy="48006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Programmer’s </a:t>
            </a:r>
            <a:r>
              <a:rPr lang="en-GB" dirty="0" smtClean="0">
                <a:effectLst/>
              </a:rPr>
              <a:t>view </a:t>
            </a:r>
            <a:r>
              <a:rPr lang="en-GB" dirty="0">
                <a:effectLst/>
              </a:rPr>
              <a:t>of </a:t>
            </a:r>
            <a:r>
              <a:rPr lang="en-GB" dirty="0" smtClean="0">
                <a:effectLst/>
              </a:rPr>
              <a:t>virtual </a:t>
            </a:r>
            <a:r>
              <a:rPr lang="en-GB" dirty="0" smtClean="0"/>
              <a:t>m</a:t>
            </a:r>
            <a:r>
              <a:rPr lang="en-GB" dirty="0" smtClean="0">
                <a:effectLst/>
              </a:rPr>
              <a:t>emory</a:t>
            </a:r>
            <a:endParaRPr lang="en-GB" dirty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process has its own private linear address space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Cannot be corrupted by other processes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>
              <a:effectLst/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System </a:t>
            </a:r>
            <a:r>
              <a:rPr lang="en-GB" dirty="0" smtClean="0"/>
              <a:t>v</a:t>
            </a:r>
            <a:r>
              <a:rPr lang="en-GB" dirty="0" smtClean="0">
                <a:effectLst/>
              </a:rPr>
              <a:t>iew </a:t>
            </a:r>
            <a:r>
              <a:rPr lang="en-GB" dirty="0">
                <a:effectLst/>
              </a:rPr>
              <a:t>of </a:t>
            </a:r>
            <a:r>
              <a:rPr lang="en-GB" dirty="0" smtClean="0">
                <a:effectLst/>
              </a:rPr>
              <a:t>virtual </a:t>
            </a:r>
            <a:r>
              <a:rPr lang="en-GB" dirty="0" smtClean="0"/>
              <a:t>m</a:t>
            </a:r>
            <a:r>
              <a:rPr lang="en-GB" dirty="0" smtClean="0">
                <a:effectLst/>
              </a:rPr>
              <a:t>emory</a:t>
            </a:r>
            <a:endParaRPr lang="en-GB" dirty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Uses memory efficiently by caching virtual memory pages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Efficient only because of locality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Simplifies memory management and programming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Simplifies protection by providing a convenient </a:t>
            </a:r>
            <a:r>
              <a:rPr lang="en-GB" dirty="0" err="1"/>
              <a:t>interpositioning</a:t>
            </a:r>
            <a:r>
              <a:rPr lang="en-GB" dirty="0"/>
              <a:t> point to check permissions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5" y="304800"/>
            <a:ext cx="6684963" cy="573088"/>
          </a:xfrm>
        </p:spPr>
        <p:txBody>
          <a:bodyPr/>
          <a:lstStyle/>
          <a:p>
            <a:r>
              <a:rPr lang="en-US" dirty="0" smtClean="0"/>
              <a:t>Recall: Simple </a:t>
            </a:r>
            <a:r>
              <a:rPr lang="en-US" dirty="0"/>
              <a:t>Addressing Modes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/>
              <a:t>Normal	(R)	Mem[Reg[R]]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/>
              <a:t>Register R specifies memory address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>
                <a:latin typeface="Courier New" charset="0"/>
              </a:rPr>
              <a:t>movl (%ecx),%eax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/>
              <a:t>Displacement	D(R)	Mem[Reg[R]+D]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/>
              <a:t>Constant displacement D specifies offset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>
                <a:latin typeface="Courier New" charset="0"/>
              </a:rPr>
              <a:t>movl 8(%ebp),%edx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5989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Additional slides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2934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Multi-Level Page Tables</a:t>
            </a:r>
            <a:endParaRPr lang="en-GB" dirty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71600"/>
            <a:ext cx="6918325" cy="4972050"/>
          </a:xfrm>
        </p:spPr>
        <p:txBody>
          <a:bodyPr/>
          <a:lstStyle/>
          <a:p>
            <a:r>
              <a:rPr lang="en-GB" dirty="0" smtClean="0"/>
              <a:t>Suppose:</a:t>
            </a:r>
          </a:p>
          <a:p>
            <a:pPr lvl="1"/>
            <a:r>
              <a:rPr lang="en-GB" dirty="0" smtClean="0"/>
              <a:t>4KB (2</a:t>
            </a:r>
            <a:r>
              <a:rPr lang="en-GB" baseline="30000" dirty="0" smtClean="0"/>
              <a:t>12</a:t>
            </a:r>
            <a:r>
              <a:rPr lang="en-GB" dirty="0" smtClean="0"/>
              <a:t>) page size, 48-bit address space, 8-byte PTE </a:t>
            </a:r>
          </a:p>
          <a:p>
            <a:endParaRPr lang="en-GB" dirty="0" smtClean="0"/>
          </a:p>
          <a:p>
            <a:r>
              <a:rPr lang="en-GB" dirty="0" smtClean="0"/>
              <a:t>Problem:</a:t>
            </a:r>
          </a:p>
          <a:p>
            <a:pPr lvl="1"/>
            <a:r>
              <a:rPr lang="en-GB" dirty="0" smtClean="0"/>
              <a:t>Would need a 512 GB page table!</a:t>
            </a:r>
          </a:p>
          <a:p>
            <a:pPr lvl="2"/>
            <a:r>
              <a:rPr lang="en-GB" dirty="0" smtClean="0"/>
              <a:t>2</a:t>
            </a:r>
            <a:r>
              <a:rPr lang="en-GB" baseline="30000" dirty="0" smtClean="0"/>
              <a:t>48</a:t>
            </a:r>
            <a:r>
              <a:rPr lang="en-GB" dirty="0" smtClean="0"/>
              <a:t> * 2</a:t>
            </a:r>
            <a:r>
              <a:rPr lang="en-GB" baseline="30000" dirty="0" smtClean="0"/>
              <a:t>-12  </a:t>
            </a:r>
            <a:r>
              <a:rPr lang="en-GB" dirty="0" smtClean="0"/>
              <a:t>* 2</a:t>
            </a:r>
            <a:r>
              <a:rPr lang="en-GB" baseline="30000" dirty="0" smtClean="0"/>
              <a:t>3</a:t>
            </a:r>
            <a:r>
              <a:rPr lang="en-GB" dirty="0" smtClean="0"/>
              <a:t> = 2</a:t>
            </a:r>
            <a:r>
              <a:rPr lang="en-GB" baseline="30000" dirty="0" smtClean="0"/>
              <a:t>39</a:t>
            </a:r>
            <a:r>
              <a:rPr lang="en-GB" dirty="0" smtClean="0"/>
              <a:t> bytes</a:t>
            </a:r>
          </a:p>
          <a:p>
            <a:endParaRPr lang="en-GB" dirty="0" smtClean="0"/>
          </a:p>
          <a:p>
            <a:r>
              <a:rPr lang="en-GB" dirty="0" smtClean="0"/>
              <a:t>Common solution:</a:t>
            </a:r>
          </a:p>
          <a:p>
            <a:pPr lvl="1"/>
            <a:r>
              <a:rPr lang="en-GB" dirty="0" smtClean="0"/>
              <a:t>Multi-level page tables</a:t>
            </a:r>
          </a:p>
          <a:p>
            <a:pPr lvl="1"/>
            <a:r>
              <a:rPr lang="en-GB" dirty="0" smtClean="0"/>
              <a:t>Example: 2-level page table</a:t>
            </a:r>
          </a:p>
          <a:p>
            <a:pPr lvl="2"/>
            <a:r>
              <a:rPr lang="en-GB" dirty="0" smtClean="0"/>
              <a:t>Level 1 table: each PTE points to a page table (always memory resident)</a:t>
            </a:r>
          </a:p>
          <a:p>
            <a:pPr lvl="2"/>
            <a:r>
              <a:rPr lang="en-GB" dirty="0" smtClean="0"/>
              <a:t>Level 2 table: each PTE points to a page </a:t>
            </a:r>
            <a:br>
              <a:rPr lang="en-GB" dirty="0" smtClean="0"/>
            </a:br>
            <a:r>
              <a:rPr lang="en-GB" dirty="0" smtClean="0"/>
              <a:t>(paged in and out like any other data)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019800" y="1246705"/>
            <a:ext cx="2671657" cy="4696895"/>
            <a:chOff x="6019800" y="1246705"/>
            <a:chExt cx="2671657" cy="4696895"/>
          </a:xfrm>
        </p:grpSpPr>
        <p:sp>
          <p:nvSpPr>
            <p:cNvPr id="40963" name="Text Box 3"/>
            <p:cNvSpPr txBox="1">
              <a:spLocks noChangeArrowheads="1"/>
            </p:cNvSpPr>
            <p:nvPr/>
          </p:nvSpPr>
          <p:spPr bwMode="auto">
            <a:xfrm>
              <a:off x="6019800" y="2633132"/>
              <a:ext cx="842857" cy="6667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Level 1</a:t>
              </a:r>
            </a:p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Table</a:t>
              </a:r>
            </a:p>
          </p:txBody>
        </p:sp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6103304" y="3276600"/>
              <a:ext cx="758952" cy="1143000"/>
            </a:xfrm>
            <a:prstGeom prst="rect">
              <a:avLst/>
            </a:prstGeom>
            <a:solidFill>
              <a:srgbClr val="F6F5BD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7946391" y="1905000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7946391" y="3276600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7946391" y="4800600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>
              <a:off x="8121016" y="4402138"/>
              <a:ext cx="365227" cy="3332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...</a:t>
              </a:r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7848600" y="1246705"/>
              <a:ext cx="842857" cy="6667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Level 2</a:t>
              </a:r>
            </a:p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Tables</a:t>
              </a:r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 flipV="1">
              <a:off x="6650991" y="1903413"/>
              <a:ext cx="1295400" cy="145097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 flipV="1">
              <a:off x="6650991" y="3275013"/>
              <a:ext cx="1295400" cy="23177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>
              <a:off x="6803391" y="4337050"/>
              <a:ext cx="1143000" cy="46355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>
              <a:off x="6109124" y="3429000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>
              <a:off x="6109124" y="3581400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>
              <a:off x="6109124" y="4267200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Text Box 16"/>
            <p:cNvSpPr txBox="1">
              <a:spLocks noChangeArrowheads="1"/>
            </p:cNvSpPr>
            <p:nvPr/>
          </p:nvSpPr>
          <p:spPr bwMode="auto">
            <a:xfrm>
              <a:off x="6348547" y="3733800"/>
              <a:ext cx="426270" cy="2721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vert="eaVert" wrap="none" lIns="90360" tIns="44280" rIns="90360" bIns="44280">
              <a:spAutoFit/>
            </a:bodyPr>
            <a:lstStyle/>
            <a:p>
              <a:pPr rtl="1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...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2841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 Two-Level Page Table Hierarchy</a:t>
            </a: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800886" y="1106488"/>
            <a:ext cx="1205715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Level 1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5858933" y="6426198"/>
            <a:ext cx="507510" cy="3346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>
            <a:spAutoFit/>
          </a:bodyPr>
          <a:lstStyle/>
          <a:p>
            <a:pPr rtl="1"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</a:rPr>
              <a:t>...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121025" y="1112838"/>
            <a:ext cx="1297085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Level 2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tables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5538788" y="1779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0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5538788" y="20843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5538788" y="23891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1023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5538788" y="26939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1024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5538788" y="29987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5538788" y="3303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2047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538788" y="17795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5538788" y="26939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5538788" y="3608388"/>
            <a:ext cx="990600" cy="1841500"/>
          </a:xfrm>
          <a:prstGeom prst="rect">
            <a:avLst/>
          </a:prstGeom>
          <a:solidFill>
            <a:srgbClr val="F6F5BD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Gap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6473825" y="1641475"/>
            <a:ext cx="2667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3252788" y="21732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3252788" y="24780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3252788" y="2782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3252788" y="2173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3252788" y="3544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3252788" y="38496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3252788" y="4154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252788" y="3544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3252788" y="4840288"/>
            <a:ext cx="990600" cy="609600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null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PTEs</a:t>
            </a:r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3252788" y="5449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3252788" y="4840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5538788" y="5449888"/>
            <a:ext cx="990600" cy="609600"/>
          </a:xfrm>
          <a:prstGeom prst="rect">
            <a:avLst/>
          </a:prstGeom>
          <a:solidFill>
            <a:srgbClr val="DEDFF5"/>
          </a:solidFill>
          <a:ln w="12600">
            <a:solidFill>
              <a:srgbClr val="DEDFF5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unallocated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pages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5538788" y="6059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9215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5538788" y="5449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5537199" y="1106488"/>
            <a:ext cx="982256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memory</a:t>
            </a:r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 flipV="1">
            <a:off x="4243388" y="1790700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 flipV="1">
            <a:off x="4243388" y="2400300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6" name="Line 32"/>
          <p:cNvSpPr>
            <a:spLocks noChangeShapeType="1"/>
          </p:cNvSpPr>
          <p:nvPr/>
        </p:nvSpPr>
        <p:spPr bwMode="auto">
          <a:xfrm flipV="1">
            <a:off x="4243388" y="2705100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7" name="Line 33"/>
          <p:cNvSpPr>
            <a:spLocks noChangeShapeType="1"/>
          </p:cNvSpPr>
          <p:nvPr/>
        </p:nvSpPr>
        <p:spPr bwMode="auto">
          <a:xfrm flipV="1">
            <a:off x="4243388" y="3314700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>
            <a:off x="4243388" y="5602288"/>
            <a:ext cx="1219200" cy="457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 flipV="1">
            <a:off x="1957388" y="2171700"/>
            <a:ext cx="1243012" cy="231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1957388" y="2706688"/>
            <a:ext cx="1295400" cy="838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>
            <a:off x="1957388" y="4840288"/>
            <a:ext cx="1295400" cy="15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838200" y="4992688"/>
            <a:ext cx="1119188" cy="8382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(1K - 9)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null PTEs </a:t>
            </a:r>
          </a:p>
        </p:txBody>
      </p:sp>
      <p:sp>
        <p:nvSpPr>
          <p:cNvPr id="42023" name="Rectangle 39"/>
          <p:cNvSpPr>
            <a:spLocks noChangeArrowheads="1"/>
          </p:cNvSpPr>
          <p:nvPr/>
        </p:nvSpPr>
        <p:spPr bwMode="auto">
          <a:xfrm>
            <a:off x="838200" y="22494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24" name="Rectangle 40"/>
          <p:cNvSpPr>
            <a:spLocks noChangeArrowheads="1"/>
          </p:cNvSpPr>
          <p:nvPr/>
        </p:nvSpPr>
        <p:spPr bwMode="auto">
          <a:xfrm>
            <a:off x="838200" y="25542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</a:t>
            </a:r>
          </a:p>
        </p:txBody>
      </p:sp>
      <p:sp>
        <p:nvSpPr>
          <p:cNvPr id="42025" name="Rectangle 41"/>
          <p:cNvSpPr>
            <a:spLocks noChangeArrowheads="1"/>
          </p:cNvSpPr>
          <p:nvPr/>
        </p:nvSpPr>
        <p:spPr bwMode="auto">
          <a:xfrm>
            <a:off x="838200" y="2859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2 (null)</a:t>
            </a:r>
          </a:p>
        </p:txBody>
      </p:sp>
      <p:sp>
        <p:nvSpPr>
          <p:cNvPr id="42026" name="Rectangle 42"/>
          <p:cNvSpPr>
            <a:spLocks noChangeArrowheads="1"/>
          </p:cNvSpPr>
          <p:nvPr/>
        </p:nvSpPr>
        <p:spPr bwMode="auto">
          <a:xfrm>
            <a:off x="838200" y="31638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3 (null)</a:t>
            </a:r>
          </a:p>
        </p:txBody>
      </p:sp>
      <p:sp>
        <p:nvSpPr>
          <p:cNvPr id="42027" name="Rectangle 43"/>
          <p:cNvSpPr>
            <a:spLocks noChangeArrowheads="1"/>
          </p:cNvSpPr>
          <p:nvPr/>
        </p:nvSpPr>
        <p:spPr bwMode="auto">
          <a:xfrm>
            <a:off x="838200" y="34686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4 (null)</a:t>
            </a:r>
          </a:p>
        </p:txBody>
      </p:sp>
      <p:sp>
        <p:nvSpPr>
          <p:cNvPr id="42028" name="Rectangle 44"/>
          <p:cNvSpPr>
            <a:spLocks noChangeArrowheads="1"/>
          </p:cNvSpPr>
          <p:nvPr/>
        </p:nvSpPr>
        <p:spPr bwMode="auto">
          <a:xfrm>
            <a:off x="838200" y="37734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5 (null)</a:t>
            </a:r>
          </a:p>
        </p:txBody>
      </p:sp>
      <p:sp>
        <p:nvSpPr>
          <p:cNvPr id="42029" name="Rectangle 45"/>
          <p:cNvSpPr>
            <a:spLocks noChangeArrowheads="1"/>
          </p:cNvSpPr>
          <p:nvPr/>
        </p:nvSpPr>
        <p:spPr bwMode="auto">
          <a:xfrm>
            <a:off x="838200" y="40782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6 (null)</a:t>
            </a:r>
          </a:p>
        </p:txBody>
      </p:sp>
      <p:sp>
        <p:nvSpPr>
          <p:cNvPr id="42030" name="Rectangle 46"/>
          <p:cNvSpPr>
            <a:spLocks noChangeArrowheads="1"/>
          </p:cNvSpPr>
          <p:nvPr/>
        </p:nvSpPr>
        <p:spPr bwMode="auto">
          <a:xfrm>
            <a:off x="838200" y="4383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7 (null)</a:t>
            </a:r>
          </a:p>
        </p:txBody>
      </p:sp>
      <p:sp>
        <p:nvSpPr>
          <p:cNvPr id="42031" name="Rectangle 47"/>
          <p:cNvSpPr>
            <a:spLocks noChangeArrowheads="1"/>
          </p:cNvSpPr>
          <p:nvPr/>
        </p:nvSpPr>
        <p:spPr bwMode="auto">
          <a:xfrm>
            <a:off x="838200" y="46878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8</a:t>
            </a:r>
          </a:p>
        </p:txBody>
      </p:sp>
      <p:sp>
        <p:nvSpPr>
          <p:cNvPr id="42032" name="Rectangle 48"/>
          <p:cNvSpPr>
            <a:spLocks noChangeArrowheads="1"/>
          </p:cNvSpPr>
          <p:nvPr/>
        </p:nvSpPr>
        <p:spPr bwMode="auto">
          <a:xfrm>
            <a:off x="838200" y="2249488"/>
            <a:ext cx="1119188" cy="3581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3" name="AutoShape 49"/>
          <p:cNvSpPr>
            <a:spLocks/>
          </p:cNvSpPr>
          <p:nvPr/>
        </p:nvSpPr>
        <p:spPr bwMode="auto">
          <a:xfrm>
            <a:off x="6665678" y="17922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>
            <a:off x="6918090" y="2403475"/>
            <a:ext cx="1885942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2K allocated VM pages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code and data</a:t>
            </a:r>
          </a:p>
        </p:txBody>
      </p:sp>
      <p:sp>
        <p:nvSpPr>
          <p:cNvPr id="42035" name="AutoShape 51"/>
          <p:cNvSpPr>
            <a:spLocks/>
          </p:cNvSpPr>
          <p:nvPr/>
        </p:nvSpPr>
        <p:spPr bwMode="auto">
          <a:xfrm>
            <a:off x="6665678" y="36210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6" name="Text Box 52"/>
          <p:cNvSpPr txBox="1">
            <a:spLocks noChangeArrowheads="1"/>
          </p:cNvSpPr>
          <p:nvPr/>
        </p:nvSpPr>
        <p:spPr bwMode="auto">
          <a:xfrm>
            <a:off x="6916503" y="4306888"/>
            <a:ext cx="207509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6K unallocated VM pages</a:t>
            </a:r>
          </a:p>
        </p:txBody>
      </p:sp>
      <p:sp>
        <p:nvSpPr>
          <p:cNvPr id="42037" name="AutoShape 53"/>
          <p:cNvSpPr>
            <a:spLocks/>
          </p:cNvSpPr>
          <p:nvPr/>
        </p:nvSpPr>
        <p:spPr bwMode="auto">
          <a:xfrm>
            <a:off x="6589478" y="5449888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8" name="Text Box 54"/>
          <p:cNvSpPr txBox="1">
            <a:spLocks noChangeArrowheads="1"/>
          </p:cNvSpPr>
          <p:nvPr/>
        </p:nvSpPr>
        <p:spPr bwMode="auto">
          <a:xfrm>
            <a:off x="6916503" y="5588000"/>
            <a:ext cx="198853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1023 unallocated  pages</a:t>
            </a:r>
          </a:p>
        </p:txBody>
      </p:sp>
      <p:sp>
        <p:nvSpPr>
          <p:cNvPr id="42039" name="AutoShape 55"/>
          <p:cNvSpPr>
            <a:spLocks/>
          </p:cNvSpPr>
          <p:nvPr/>
        </p:nvSpPr>
        <p:spPr bwMode="auto">
          <a:xfrm>
            <a:off x="6589478" y="6059488"/>
            <a:ext cx="304800" cy="30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40" name="Text Box 56"/>
          <p:cNvSpPr txBox="1">
            <a:spLocks noChangeArrowheads="1"/>
          </p:cNvSpPr>
          <p:nvPr/>
        </p:nvSpPr>
        <p:spPr bwMode="auto">
          <a:xfrm>
            <a:off x="6918090" y="6000750"/>
            <a:ext cx="1717627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 allocated VM page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the stack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1000" y="6324600"/>
            <a:ext cx="410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Calibri" pitchFamily="34" charset="0"/>
              </a:rPr>
              <a:t>32 bit addresses, 4KB pages, 4-byte </a:t>
            </a:r>
            <a:r>
              <a:rPr lang="en-US" sz="1800" i="1" dirty="0" err="1" smtClean="0">
                <a:latin typeface="Calibri" pitchFamily="34" charset="0"/>
              </a:rPr>
              <a:t>PTEs</a:t>
            </a:r>
            <a:endParaRPr lang="en-US" sz="1800" i="1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7" y="435678"/>
            <a:ext cx="8558383" cy="762000"/>
          </a:xfrm>
        </p:spPr>
        <p:txBody>
          <a:bodyPr/>
          <a:lstStyle/>
          <a:p>
            <a:pPr marL="119063" indent="-119063" eaLnBrk="1" hangingPunct="1"/>
            <a:r>
              <a:rPr lang="en-US" dirty="0" smtClean="0"/>
              <a:t>Lets think about this, a bit</a:t>
            </a:r>
            <a:endParaRPr lang="en-US" dirty="0"/>
          </a:p>
        </p:txBody>
      </p:sp>
      <p:sp>
        <p:nvSpPr>
          <p:cNvPr id="44037" name="Rectangle 4"/>
          <p:cNvSpPr>
            <a:spLocks noGrp="1" noChangeArrowheads="1"/>
          </p:cNvSpPr>
          <p:nvPr>
            <p:ph idx="1"/>
          </p:nvPr>
        </p:nvSpPr>
        <p:spPr>
          <a:xfrm>
            <a:off x="228601" y="2809875"/>
            <a:ext cx="8686800" cy="3743325"/>
          </a:xfrm>
        </p:spPr>
        <p:txBody>
          <a:bodyPr/>
          <a:lstStyle/>
          <a:p>
            <a:pPr eaLnBrk="1" hangingPunct="1"/>
            <a:r>
              <a:rPr lang="en-US" dirty="0" smtClean="0"/>
              <a:t>How does everything fit?</a:t>
            </a:r>
          </a:p>
          <a:p>
            <a:pPr marL="552450" lvl="1" eaLnBrk="1" hangingPunct="1"/>
            <a:r>
              <a:rPr lang="en-US" dirty="0" smtClean="0"/>
              <a:t>32-bit addresses: ~4,000,000,000 (4 billion) bytes</a:t>
            </a:r>
          </a:p>
          <a:p>
            <a:pPr marL="552450" lvl="1" eaLnBrk="1" hangingPunct="1"/>
            <a:r>
              <a:rPr lang="en-US" dirty="0" smtClean="0"/>
              <a:t>64-bit addresses: ~16,000,000,000,000,000,000 (16 quintillion) bytes</a:t>
            </a:r>
          </a:p>
          <a:p>
            <a:pPr marL="952500" lvl="2"/>
            <a:endParaRPr lang="en-US" dirty="0" smtClean="0"/>
          </a:p>
          <a:p>
            <a:pPr marL="152400"/>
            <a:r>
              <a:rPr lang="en-US" dirty="0" smtClean="0"/>
              <a:t>How to decide which memory to use in your program?</a:t>
            </a:r>
          </a:p>
          <a:p>
            <a:pPr marL="438150" lvl="1"/>
            <a:r>
              <a:rPr lang="en-US" dirty="0" smtClean="0"/>
              <a:t>What about after a fork()?</a:t>
            </a:r>
          </a:p>
          <a:p>
            <a:pPr marL="952500" lvl="2"/>
            <a:endParaRPr lang="en-US" dirty="0" smtClean="0"/>
          </a:p>
          <a:p>
            <a:pPr marL="152400"/>
            <a:r>
              <a:rPr lang="en-US" dirty="0" smtClean="0"/>
              <a:t>What if another process stores data into your memory?</a:t>
            </a:r>
          </a:p>
          <a:p>
            <a:pPr marL="438150" lvl="1"/>
            <a:r>
              <a:rPr lang="en-US" dirty="0" smtClean="0"/>
              <a:t>How could you debug your program?</a:t>
            </a:r>
          </a:p>
          <a:p>
            <a:pPr marL="438150" lvl="1"/>
            <a:endParaRPr lang="en-US" dirty="0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2000" y="1198562"/>
            <a:ext cx="6416675" cy="1239838"/>
            <a:chOff x="0" y="0"/>
            <a:chExt cx="4042" cy="780"/>
          </a:xfrm>
        </p:grpSpPr>
        <p:sp>
          <p:nvSpPr>
            <p:cNvPr id="44039" name="Rectangle 6"/>
            <p:cNvSpPr>
              <a:spLocks/>
            </p:cNvSpPr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0" name="Rectangle 7"/>
            <p:cNvSpPr>
              <a:spLocks/>
            </p:cNvSpPr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1" name="Rectangle 8"/>
            <p:cNvSpPr>
              <a:spLocks/>
            </p:cNvSpPr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2" name="Rectangle 9"/>
            <p:cNvSpPr>
              <a:spLocks/>
            </p:cNvSpPr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3" name="Rectangle 10"/>
            <p:cNvSpPr>
              <a:spLocks/>
            </p:cNvSpPr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4" name="Rectangle 11"/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5" name="Rectangle 12"/>
            <p:cNvSpPr>
              <a:spLocks/>
            </p:cNvSpPr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6" name="Rectangle 13"/>
            <p:cNvSpPr>
              <a:spLocks/>
            </p:cNvSpPr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7" name="Rectangle 14"/>
            <p:cNvSpPr>
              <a:spLocks/>
            </p:cNvSpPr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8" name="Rectangle 15"/>
            <p:cNvSpPr>
              <a:spLocks/>
            </p:cNvSpPr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9" name="Rectangle 16"/>
            <p:cNvSpPr>
              <a:spLocks/>
            </p:cNvSpPr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0" name="Rectangle 17"/>
            <p:cNvSpPr>
              <a:spLocks/>
            </p:cNvSpPr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1" name="Rectangle 18"/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44052" name="Rectangle 19"/>
            <p:cNvSpPr>
              <a:spLocks/>
            </p:cNvSpPr>
            <p:nvPr/>
          </p:nvSpPr>
          <p:spPr bwMode="auto">
            <a:xfrm rot="-2580000">
              <a:off x="-2" y="171"/>
              <a:ext cx="589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44053" name="Rectangle 20"/>
            <p:cNvSpPr>
              <a:spLocks/>
            </p:cNvSpPr>
            <p:nvPr/>
          </p:nvSpPr>
          <p:spPr bwMode="auto">
            <a:xfrm rot="-2580000">
              <a:off x="3455" y="171"/>
              <a:ext cx="590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63108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Solution: </a:t>
            </a:r>
            <a:r>
              <a:rPr lang="en-US" dirty="0" smtClean="0"/>
              <a:t>Add a level </a:t>
            </a:r>
            <a:r>
              <a:rPr lang="en-US" dirty="0"/>
              <a:t>o</a:t>
            </a:r>
            <a:r>
              <a:rPr lang="en-US" dirty="0" smtClean="0"/>
              <a:t>f </a:t>
            </a:r>
            <a:r>
              <a:rPr lang="en-US" dirty="0"/>
              <a:t>i</a:t>
            </a:r>
            <a:r>
              <a:rPr lang="en-US" dirty="0" smtClean="0"/>
              <a:t>ndirection</a:t>
            </a:r>
            <a:endParaRPr lang="en-US" dirty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5486400"/>
            <a:ext cx="8382000" cy="1346200"/>
          </a:xfrm>
          <a:ln/>
        </p:spPr>
        <p:txBody>
          <a:bodyPr/>
          <a:lstStyle/>
          <a:p>
            <a:r>
              <a:rPr lang="en-US" dirty="0"/>
              <a:t>Each process gets its own private memory space</a:t>
            </a:r>
          </a:p>
          <a:p>
            <a:r>
              <a:rPr lang="en-US" dirty="0" smtClean="0"/>
              <a:t>Addresses all of the </a:t>
            </a:r>
            <a:r>
              <a:rPr lang="en-US" dirty="0"/>
              <a:t>previous problems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6624638" y="2435225"/>
            <a:ext cx="13414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 Bold" charset="0"/>
                <a:ea typeface="ＭＳ Ｐゴシック" charset="0"/>
                <a:cs typeface="Calibri Bold" charset="0"/>
                <a:sym typeface="Calibri Bold" charset="0"/>
              </a:rPr>
              <a:t>Physical memory</a:t>
            </a:r>
          </a:p>
        </p:txBody>
      </p:sp>
      <p:sp>
        <p:nvSpPr>
          <p:cNvPr id="18438" name="Rectangle 6"/>
          <p:cNvSpPr>
            <a:spLocks/>
          </p:cNvSpPr>
          <p:nvPr/>
        </p:nvSpPr>
        <p:spPr bwMode="auto">
          <a:xfrm>
            <a:off x="1277938" y="1203325"/>
            <a:ext cx="12525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 Bold" charset="0"/>
                <a:ea typeface="ＭＳ Ｐゴシック" charset="0"/>
                <a:cs typeface="Calibri Bold" charset="0"/>
                <a:sym typeface="Calibri Bold" charset="0"/>
              </a:rPr>
              <a:t>Virtual memory</a:t>
            </a:r>
          </a:p>
        </p:txBody>
      </p:sp>
      <p:sp>
        <p:nvSpPr>
          <p:cNvPr id="18439" name="Rectangle 7"/>
          <p:cNvSpPr>
            <a:spLocks/>
          </p:cNvSpPr>
          <p:nvPr/>
        </p:nvSpPr>
        <p:spPr bwMode="auto">
          <a:xfrm>
            <a:off x="1277938" y="3730625"/>
            <a:ext cx="12525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 Bold" charset="0"/>
                <a:ea typeface="ＭＳ Ｐゴシック" charset="0"/>
                <a:cs typeface="Calibri Bold" charset="0"/>
                <a:sym typeface="Calibri Bold" charset="0"/>
              </a:rPr>
              <a:t>Virtual memory</a:t>
            </a:r>
          </a:p>
        </p:txBody>
      </p:sp>
      <p:sp>
        <p:nvSpPr>
          <p:cNvPr id="18440" name="Rectangle 8"/>
          <p:cNvSpPr>
            <a:spLocks/>
          </p:cNvSpPr>
          <p:nvPr/>
        </p:nvSpPr>
        <p:spPr bwMode="auto">
          <a:xfrm>
            <a:off x="228600" y="1900238"/>
            <a:ext cx="199231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2400" dirty="0">
                <a:solidFill>
                  <a:srgbClr val="7F7F7F"/>
                </a:solidFill>
                <a:latin typeface="Calibri Bold" charset="0"/>
                <a:ea typeface="ＭＳ Ｐゴシック" charset="0"/>
                <a:cs typeface="Calibri Bold" charset="0"/>
                <a:sym typeface="Calibri Bold" charset="0"/>
              </a:rPr>
              <a:t>Process 1</a:t>
            </a:r>
          </a:p>
        </p:txBody>
      </p:sp>
      <p:sp>
        <p:nvSpPr>
          <p:cNvPr id="18441" name="Rectangle 9"/>
          <p:cNvSpPr>
            <a:spLocks/>
          </p:cNvSpPr>
          <p:nvPr/>
        </p:nvSpPr>
        <p:spPr bwMode="auto">
          <a:xfrm>
            <a:off x="228600" y="4491038"/>
            <a:ext cx="200501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2400">
                <a:solidFill>
                  <a:srgbClr val="7F7F7F"/>
                </a:solidFill>
                <a:latin typeface="Calibri Bold" charset="0"/>
                <a:ea typeface="ＭＳ Ｐゴシック" charset="0"/>
                <a:cs typeface="Calibri Bold" charset="0"/>
                <a:sym typeface="Calibri Bold" charset="0"/>
              </a:rPr>
              <a:t>Process n</a:t>
            </a:r>
          </a:p>
        </p:txBody>
      </p:sp>
      <p:sp>
        <p:nvSpPr>
          <p:cNvPr id="18442" name="Rectangle 10"/>
          <p:cNvSpPr>
            <a:spLocks/>
          </p:cNvSpPr>
          <p:nvPr/>
        </p:nvSpPr>
        <p:spPr bwMode="auto">
          <a:xfrm>
            <a:off x="3352800" y="1752600"/>
            <a:ext cx="2527300" cy="3200400"/>
          </a:xfrm>
          <a:prstGeom prst="rect">
            <a:avLst/>
          </a:prstGeom>
          <a:solidFill>
            <a:srgbClr val="F1C7C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 type="none" w="med" len="med"/>
                <a:tailEnd type="arrow" w="med" len="med"/>
              </a14:hiddenLine>
            </a:ext>
          </a:extLst>
        </p:spPr>
        <p:txBody>
          <a:bodyPr lIns="38100" tIns="38100" rIns="38100" bIns="38100" anchor="ctr"/>
          <a:lstStyle/>
          <a:p>
            <a:pPr algn="ctr"/>
            <a:r>
              <a:rPr lang="en-US" sz="3600" dirty="0">
                <a:solidFill>
                  <a:srgbClr val="990000"/>
                </a:solidFill>
                <a:latin typeface="Calibri Bold Italic" charset="0"/>
                <a:ea typeface="ＭＳ Ｐゴシック" charset="0"/>
                <a:cs typeface="Calibri Bold Italic" charset="0"/>
                <a:sym typeface="Calibri Bold Italic" charset="0"/>
              </a:rPr>
              <a:t>mapping</a:t>
            </a:r>
          </a:p>
        </p:txBody>
      </p:sp>
      <p:sp>
        <p:nvSpPr>
          <p:cNvPr id="18443" name="AutoShape 11"/>
          <p:cNvSpPr>
            <a:spLocks/>
          </p:cNvSpPr>
          <p:nvPr/>
        </p:nvSpPr>
        <p:spPr bwMode="auto">
          <a:xfrm>
            <a:off x="2146300" y="2057400"/>
            <a:ext cx="1206500" cy="368300"/>
          </a:xfrm>
          <a:prstGeom prst="leftRightArrow">
            <a:avLst>
              <a:gd name="adj1" fmla="val 50000"/>
              <a:gd name="adj2" fmla="val 50139"/>
            </a:avLst>
          </a:prstGeom>
          <a:solidFill>
            <a:srgbClr val="821D1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 type="none" w="med" len="med"/>
                <a:tailEnd type="arrow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4" name="AutoShape 12"/>
          <p:cNvSpPr>
            <a:spLocks/>
          </p:cNvSpPr>
          <p:nvPr/>
        </p:nvSpPr>
        <p:spPr bwMode="auto">
          <a:xfrm>
            <a:off x="2146300" y="4430713"/>
            <a:ext cx="1206500" cy="369887"/>
          </a:xfrm>
          <a:prstGeom prst="leftRightArrow">
            <a:avLst>
              <a:gd name="adj1" fmla="val 50000"/>
              <a:gd name="adj2" fmla="val 49924"/>
            </a:avLst>
          </a:prstGeom>
          <a:solidFill>
            <a:srgbClr val="821D1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 type="none" w="med" len="med"/>
                <a:tailEnd type="arrow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5" name="AutoShape 13"/>
          <p:cNvSpPr>
            <a:spLocks/>
          </p:cNvSpPr>
          <p:nvPr/>
        </p:nvSpPr>
        <p:spPr bwMode="auto">
          <a:xfrm>
            <a:off x="2146300" y="3198813"/>
            <a:ext cx="1206500" cy="369887"/>
          </a:xfrm>
          <a:prstGeom prst="leftRightArrow">
            <a:avLst>
              <a:gd name="adj1" fmla="val 50000"/>
              <a:gd name="adj2" fmla="val 49924"/>
            </a:avLst>
          </a:prstGeom>
          <a:solidFill>
            <a:srgbClr val="821D1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 type="none" w="med" len="med"/>
                <a:tailEnd type="arrow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6" name="AutoShape 14"/>
          <p:cNvSpPr>
            <a:spLocks/>
          </p:cNvSpPr>
          <p:nvPr/>
        </p:nvSpPr>
        <p:spPr bwMode="auto">
          <a:xfrm>
            <a:off x="5880100" y="3198813"/>
            <a:ext cx="1193800" cy="369887"/>
          </a:xfrm>
          <a:prstGeom prst="leftRightArrow">
            <a:avLst>
              <a:gd name="adj1" fmla="val 50000"/>
              <a:gd name="adj2" fmla="val 49921"/>
            </a:avLst>
          </a:prstGeom>
          <a:solidFill>
            <a:srgbClr val="821D1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 type="none" w="med" len="med"/>
                <a:tailEnd type="arrow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7" name="Rectangle 15"/>
          <p:cNvSpPr>
            <a:spLocks/>
          </p:cNvSpPr>
          <p:nvPr/>
        </p:nvSpPr>
        <p:spPr bwMode="auto">
          <a:xfrm>
            <a:off x="1676400" y="1524000"/>
            <a:ext cx="469900" cy="1295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8" name="Rectangle 16"/>
          <p:cNvSpPr>
            <a:spLocks/>
          </p:cNvSpPr>
          <p:nvPr/>
        </p:nvSpPr>
        <p:spPr bwMode="auto">
          <a:xfrm>
            <a:off x="1676400" y="4038600"/>
            <a:ext cx="469900" cy="1295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9" name="Rectangle 17"/>
          <p:cNvSpPr>
            <a:spLocks/>
          </p:cNvSpPr>
          <p:nvPr/>
        </p:nvSpPr>
        <p:spPr bwMode="auto">
          <a:xfrm>
            <a:off x="7073900" y="2736850"/>
            <a:ext cx="469900" cy="12954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 flipH="1">
            <a:off x="1903413" y="2935288"/>
            <a:ext cx="1587" cy="750887"/>
          </a:xfrm>
          <a:prstGeom prst="line">
            <a:avLst/>
          </a:prstGeom>
          <a:noFill/>
          <a:ln w="69850" cap="rnd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3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388938" y="24765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One simple trick solves all three problems</a:t>
            </a:r>
            <a:endParaRPr lang="en-GB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198563"/>
            <a:ext cx="8472487" cy="5049837"/>
          </a:xfrm>
          <a:ln/>
        </p:spPr>
        <p:txBody>
          <a:bodyPr lIns="0" tIns="0" rIns="0" bIns="0"/>
          <a:lstStyle/>
          <a:p>
            <a:pPr>
              <a:buSzPct val="100000"/>
              <a:buFont typeface="Wingdings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600" dirty="0"/>
              <a:t>One simple trick solves all three problems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600" dirty="0"/>
              <a:t>Each process gets its own private image of memory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appears to be a full-sized private memory range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600" dirty="0"/>
              <a:t>This fixes “how to choose” and “others shouldn’t mess </a:t>
            </a:r>
            <a:r>
              <a:rPr lang="en-GB" sz="2600" dirty="0" err="1"/>
              <a:t>w</a:t>
            </a:r>
            <a:r>
              <a:rPr lang="en-GB" sz="2600" dirty="0"/>
              <a:t>/yours”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surprisingly, it also fixes “making everything fit”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600" dirty="0"/>
              <a:t>Implementation: translate addresses transparently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add a mapping </a:t>
            </a:r>
            <a:r>
              <a:rPr lang="en-GB" dirty="0" smtClean="0"/>
              <a:t>function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 map private addresses to physical addresses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do the mapping on every load or </a:t>
            </a:r>
            <a:r>
              <a:rPr lang="en-GB" dirty="0" smtClean="0"/>
              <a:t>store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buSzPct val="100000"/>
              <a:buFont typeface="Wingdings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600" dirty="0"/>
              <a:t>This mapping trick is the heart of </a:t>
            </a:r>
            <a:r>
              <a:rPr lang="en-GB" sz="2600" i="1" dirty="0"/>
              <a:t>virtual memory</a:t>
            </a:r>
            <a:r>
              <a:rPr lang="en-GB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8020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89925" cy="4972050"/>
          </a:xfrm>
        </p:spPr>
        <p:txBody>
          <a:bodyPr/>
          <a:lstStyle/>
          <a:p>
            <a:r>
              <a:rPr lang="en-US" sz="2000" dirty="0" smtClean="0">
                <a:solidFill>
                  <a:srgbClr val="990000"/>
                </a:solidFill>
              </a:rPr>
              <a:t>Linear address space: </a:t>
            </a:r>
            <a:r>
              <a:rPr lang="en-US" sz="2000" b="0" dirty="0" smtClean="0"/>
              <a:t>Ordered set of contiguous non-negative integer addresses:</a:t>
            </a:r>
            <a:br>
              <a:rPr lang="en-US" sz="2000" b="0" dirty="0" smtClean="0"/>
            </a:br>
            <a:r>
              <a:rPr lang="en-US" sz="2000" b="0" dirty="0" smtClean="0"/>
              <a:t>		{0, 1, 2, 3 … }</a:t>
            </a:r>
          </a:p>
          <a:p>
            <a:endParaRPr lang="en-US" sz="2000" dirty="0" smtClean="0">
              <a:solidFill>
                <a:srgbClr val="990000"/>
              </a:solidFill>
            </a:endParaRPr>
          </a:p>
          <a:p>
            <a:r>
              <a:rPr lang="en-US" sz="2000" dirty="0" smtClean="0">
                <a:solidFill>
                  <a:srgbClr val="990000"/>
                </a:solidFill>
              </a:rPr>
              <a:t>Virtual address space: </a:t>
            </a:r>
            <a:r>
              <a:rPr lang="en-US" sz="2000" b="0" dirty="0" smtClean="0"/>
              <a:t>Set of N = 2</a:t>
            </a:r>
            <a:r>
              <a:rPr lang="en-US" sz="2000" b="0" baseline="30000" dirty="0" smtClean="0"/>
              <a:t>n</a:t>
            </a:r>
            <a:r>
              <a:rPr lang="en-US" sz="2000" b="0" dirty="0" smtClean="0"/>
              <a:t> virtual addresses</a:t>
            </a:r>
            <a:br>
              <a:rPr lang="en-US" sz="2000" b="0" dirty="0" smtClean="0"/>
            </a:br>
            <a:r>
              <a:rPr lang="en-US" sz="2000" b="0" dirty="0" smtClean="0"/>
              <a:t>		{0, 1, 2, 3, …, N-1}</a:t>
            </a:r>
          </a:p>
          <a:p>
            <a:endParaRPr lang="en-US" sz="2000" dirty="0" smtClean="0">
              <a:solidFill>
                <a:srgbClr val="990000"/>
              </a:solidFill>
            </a:endParaRPr>
          </a:p>
          <a:p>
            <a:r>
              <a:rPr lang="en-US" sz="2000" dirty="0" smtClean="0">
                <a:solidFill>
                  <a:srgbClr val="990000"/>
                </a:solidFill>
              </a:rPr>
              <a:t>Physical address space: </a:t>
            </a:r>
            <a:r>
              <a:rPr lang="en-US" sz="2000" b="0" dirty="0" smtClean="0"/>
              <a:t>Set of M = 2</a:t>
            </a:r>
            <a:r>
              <a:rPr lang="en-US" sz="2000" b="0" baseline="30000" dirty="0" smtClean="0"/>
              <a:t>m</a:t>
            </a:r>
            <a:r>
              <a:rPr lang="en-US" sz="2000" b="0" dirty="0" smtClean="0"/>
              <a:t> physical addresses</a:t>
            </a:r>
            <a:br>
              <a:rPr lang="en-US" sz="2000" b="0" dirty="0" smtClean="0"/>
            </a:br>
            <a:r>
              <a:rPr lang="en-US" sz="2000" b="0" dirty="0" smtClean="0"/>
              <a:t>		{0, 1, 2, 3, …, M-1}</a:t>
            </a:r>
          </a:p>
          <a:p>
            <a:endParaRPr lang="en-US" sz="2000" b="0" dirty="0" smtClean="0"/>
          </a:p>
          <a:p>
            <a:r>
              <a:rPr lang="en-US" sz="2000" dirty="0" smtClean="0"/>
              <a:t>Clean distinction between data (bytes) and their attributes (addresses)</a:t>
            </a:r>
          </a:p>
          <a:p>
            <a:r>
              <a:rPr lang="en-US" sz="2000" dirty="0" smtClean="0"/>
              <a:t>Each datum can now have multiple addresses</a:t>
            </a:r>
          </a:p>
          <a:p>
            <a:r>
              <a:rPr lang="en-US" sz="2000" dirty="0" smtClean="0"/>
              <a:t>Every byte in main memory: </a:t>
            </a:r>
            <a:br>
              <a:rPr lang="en-US" sz="2000" dirty="0" smtClean="0"/>
            </a:br>
            <a:r>
              <a:rPr lang="en-US" sz="2000" dirty="0" smtClean="0"/>
              <a:t>one physical address, one (or more) virtual addresses</a:t>
            </a:r>
          </a:p>
        </p:txBody>
      </p:sp>
    </p:spTree>
    <p:extLst>
      <p:ext uri="{BB962C8B-B14F-4D97-AF65-F5344CB8AC3E}">
        <p14:creationId xmlns:p14="http://schemas.microsoft.com/office/powerpoint/2010/main" val="62032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350837" y="381000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 System Using Physical Addressing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0837" y="5791200"/>
            <a:ext cx="8564563" cy="881063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</a:t>
            </a:r>
            <a:r>
              <a:rPr lang="en-GB" dirty="0" smtClean="0"/>
              <a:t>in some “simple” systems, like embedded </a:t>
            </a:r>
            <a:r>
              <a:rPr lang="en-GB" dirty="0"/>
              <a:t>microcontrollers in</a:t>
            </a:r>
            <a:r>
              <a:rPr lang="en-GB" dirty="0" smtClean="0"/>
              <a:t> cars</a:t>
            </a:r>
            <a:r>
              <a:rPr lang="en-GB" dirty="0"/>
              <a:t>, elevators, and digital picture frames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648200" y="423386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341813" y="1665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341813" y="1893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03002" y="4186238"/>
            <a:ext cx="58483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3300"/>
                </a:solidFill>
                <a:latin typeface="Calibri" pitchFamily="34" charset="0"/>
              </a:rPr>
              <a:t>M-1</a:t>
            </a: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379913" y="1371600"/>
            <a:ext cx="138884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1600200" y="246740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4343400" y="21224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4341813" y="23510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4648200" y="16700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4648200" y="18986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4648200" y="21272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4648200" y="23558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4648200" y="25844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4648200" y="28130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4341813" y="25796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4341813" y="2808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4648200" y="30416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4648200" y="32702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4341813" y="3036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4343400" y="32654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4648200" y="401002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2733628" y="2133600"/>
            <a:ext cx="1567353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</a:t>
            </a:r>
            <a:r>
              <a:rPr lang="en-GB" sz="1600" dirty="0" smtClean="0">
                <a:latin typeface="Calibri" pitchFamily="34" charset="0"/>
              </a:rPr>
              <a:t>address</a:t>
            </a:r>
            <a:endParaRPr lang="en-GB" sz="1600" dirty="0">
              <a:latin typeface="Calibri" pitchFamily="34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(PA)</a:t>
            </a:r>
          </a:p>
        </p:txBody>
      </p:sp>
      <p:sp>
        <p:nvSpPr>
          <p:cNvPr id="9247" name="AutoShape 31"/>
          <p:cNvSpPr>
            <a:spLocks/>
          </p:cNvSpPr>
          <p:nvPr/>
        </p:nvSpPr>
        <p:spPr bwMode="auto">
          <a:xfrm>
            <a:off x="5638801" y="2584450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715726" y="4832740"/>
            <a:ext cx="1069320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Data word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4648200" y="3499301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4341813" y="350043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4724400" y="3733800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...</a:t>
            </a:r>
          </a:p>
        </p:txBody>
      </p:sp>
      <p:cxnSp>
        <p:nvCxnSpPr>
          <p:cNvPr id="40" name="Straight Arrow Connector 39"/>
          <p:cNvCxnSpPr>
            <a:stCxn id="9226" idx="3"/>
            <a:endCxn id="9239" idx="1"/>
          </p:cNvCxnSpPr>
          <p:nvPr/>
        </p:nvCxnSpPr>
        <p:spPr bwMode="auto">
          <a:xfrm flipV="1">
            <a:off x="2667000" y="2732732"/>
            <a:ext cx="16748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10800000" flipH="1">
            <a:off x="5791201" y="3041650"/>
            <a:ext cx="533399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5400000">
            <a:off x="5403850" y="3956844"/>
            <a:ext cx="1839912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/>
          <p:nvPr/>
        </p:nvCxnSpPr>
        <p:spPr bwMode="auto">
          <a:xfrm rot="10800000">
            <a:off x="2133602" y="3000809"/>
            <a:ext cx="4189410" cy="1876787"/>
          </a:xfrm>
          <a:prstGeom prst="bentConnector3">
            <a:avLst>
              <a:gd name="adj1" fmla="val 9999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352800" y="2667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ourier New"/>
                <a:cs typeface="Courier New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772489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18125</TotalTime>
  <Words>2793</Words>
  <Application>Microsoft Office PowerPoint</Application>
  <PresentationFormat>全屏显示(4:3)</PresentationFormat>
  <Paragraphs>882</Paragraphs>
  <Slides>42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60" baseType="lpstr">
      <vt:lpstr>Gill Sans</vt:lpstr>
      <vt:lpstr>ＭＳ Ｐゴシック</vt:lpstr>
      <vt:lpstr>msgothic</vt:lpstr>
      <vt:lpstr>ヒラギノ角ゴ ProN W3</vt:lpstr>
      <vt:lpstr>宋体</vt:lpstr>
      <vt:lpstr>Arial</vt:lpstr>
      <vt:lpstr>Arial Narrow</vt:lpstr>
      <vt:lpstr>Calibri</vt:lpstr>
      <vt:lpstr>Calibri Bold</vt:lpstr>
      <vt:lpstr>Calibri Bold Italic</vt:lpstr>
      <vt:lpstr>Courier New</vt:lpstr>
      <vt:lpstr>Courier New Bold</vt:lpstr>
      <vt:lpstr>Helvetica</vt:lpstr>
      <vt:lpstr>Symbol</vt:lpstr>
      <vt:lpstr>Times New Roman</vt:lpstr>
      <vt:lpstr>Wingdings</vt:lpstr>
      <vt:lpstr>Wingdings 2</vt:lpstr>
      <vt:lpstr>template2007</vt:lpstr>
      <vt:lpstr>Virtual Memory: Concepts  Introduction to Computer Systems  20th Lecture, Nov. 25, 2015</vt:lpstr>
      <vt:lpstr>Today  </vt:lpstr>
      <vt:lpstr>Recall: Byte-Oriented Memory Organization</vt:lpstr>
      <vt:lpstr>Recall: Simple Addressing Modes</vt:lpstr>
      <vt:lpstr>Lets think about this, a bit</vt:lpstr>
      <vt:lpstr>Solution: Add a level of indirection</vt:lpstr>
      <vt:lpstr>One simple trick solves all three problems</vt:lpstr>
      <vt:lpstr>Address Spaces</vt:lpstr>
      <vt:lpstr>A System Using Physical Addressing</vt:lpstr>
      <vt:lpstr>A System Using Virtual Addressing</vt:lpstr>
      <vt:lpstr>Why Virtual Memory?</vt:lpstr>
      <vt:lpstr>Today  </vt:lpstr>
      <vt:lpstr>(1) VM as a Tool for Caching</vt:lpstr>
      <vt:lpstr>DRAM Cache Organization</vt:lpstr>
      <vt:lpstr>Enabling data structure: Page Table</vt:lpstr>
      <vt:lpstr>Page Hit</vt:lpstr>
      <vt:lpstr>Page Fault</vt:lpstr>
      <vt:lpstr>Handling Page Fault</vt:lpstr>
      <vt:lpstr>Handling Page Fault</vt:lpstr>
      <vt:lpstr>Handling Page Fault</vt:lpstr>
      <vt:lpstr>Handling Page Fault</vt:lpstr>
      <vt:lpstr>Locality to the Rescue Again!</vt:lpstr>
      <vt:lpstr>Today  </vt:lpstr>
      <vt:lpstr>(2) VM as a Tool for Memory Management</vt:lpstr>
      <vt:lpstr>Simplifying allocation and sharing</vt:lpstr>
      <vt:lpstr>Simplifying Linking and Loading</vt:lpstr>
      <vt:lpstr>Today  </vt:lpstr>
      <vt:lpstr>(3) VM as a Tool for Memory Protection</vt:lpstr>
      <vt:lpstr>Today  </vt:lpstr>
      <vt:lpstr>VM Address Translation</vt:lpstr>
      <vt:lpstr>Summary of Address Translation Symbols</vt:lpstr>
      <vt:lpstr>Address Translation With a Page Table</vt:lpstr>
      <vt:lpstr>Address Translation: Page Hit</vt:lpstr>
      <vt:lpstr>Address Translation: Page Fault</vt:lpstr>
      <vt:lpstr>Integrating VM and Cache</vt:lpstr>
      <vt:lpstr>Speeding up Translation with a TLB</vt:lpstr>
      <vt:lpstr>TLB Hit</vt:lpstr>
      <vt:lpstr>TLB Miss</vt:lpstr>
      <vt:lpstr>Summary</vt:lpstr>
      <vt:lpstr>Additional slides</vt:lpstr>
      <vt:lpstr>Multi-Level Page Tables</vt:lpstr>
      <vt:lpstr>A Two-Level Page Table Hierarchy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Yoyo</cp:lastModifiedBy>
  <cp:revision>531</cp:revision>
  <cp:lastPrinted>1999-09-20T15:19:18Z</cp:lastPrinted>
  <dcterms:created xsi:type="dcterms:W3CDTF">2011-01-05T23:17:11Z</dcterms:created>
  <dcterms:modified xsi:type="dcterms:W3CDTF">2015-11-24T00:36:42Z</dcterms:modified>
</cp:coreProperties>
</file>