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2" r:id="rId2"/>
    <p:sldId id="543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Seville" initials="CS" lastIdx="1" clrIdx="0">
    <p:extLst>
      <p:ext uri="{19B8F6BF-5375-455C-9EA6-DF929625EA0E}">
        <p15:presenceInfo xmlns:p15="http://schemas.microsoft.com/office/powerpoint/2012/main" userId="daf8957d20fcda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D2D2"/>
    <a:srgbClr val="DEDFF5"/>
    <a:srgbClr val="F5F5F5"/>
    <a:srgbClr val="FFFFFF"/>
    <a:srgbClr val="DBF2DA"/>
    <a:srgbClr val="EBEBEB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49" autoAdjust="0"/>
  </p:normalViewPr>
  <p:slideViewPr>
    <p:cSldViewPr snapToObjects="1">
      <p:cViewPr>
        <p:scale>
          <a:sx n="86" d="100"/>
          <a:sy n="86" d="100"/>
        </p:scale>
        <p:origin x="933" y="48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-129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30T08:38:12.96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2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46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4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23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5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6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 smtClean="0"/>
              <a:t>都在</a:t>
            </a:r>
            <a:r>
              <a:rPr lang="en-US" altLang="zh-CN" dirty="0" smtClean="0"/>
              <a:t>cache,</a:t>
            </a:r>
            <a:r>
              <a:rPr lang="zh-CN" altLang="en-US" dirty="0" smtClean="0"/>
              <a:t>事实上没有访存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56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8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34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5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5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4kb*8way=32kb</a:t>
            </a:r>
          </a:p>
          <a:p>
            <a:endParaRPr lang="en-US" dirty="0" smtClean="0"/>
          </a:p>
          <a:p>
            <a:r>
              <a:rPr lang="zh-CN" altLang="en-US" dirty="0" smtClean="0"/>
              <a:t>这里</a:t>
            </a:r>
            <a:r>
              <a:rPr lang="en-US" dirty="0" smtClean="0"/>
              <a:t>TLB</a:t>
            </a:r>
            <a:r>
              <a:rPr lang="zh-CN" altLang="en-US" dirty="0" smtClean="0"/>
              <a:t>整棵树都存，和实现有关。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3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9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这里都没有讲权限的问题。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可能前几级，不是叶子就发现</a:t>
            </a:r>
            <a:r>
              <a:rPr lang="en-US" altLang="zh-CN" dirty="0" smtClean="0"/>
              <a:t>invalid</a:t>
            </a:r>
            <a:r>
              <a:rPr lang="zh-CN" altLang="en-US" smtClean="0"/>
              <a:t>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5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6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6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4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9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-26988"/>
            <a:ext cx="38735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	</a:t>
            </a:r>
            <a:br>
              <a:rPr lang="en-US" altLang="zh-CN" sz="2000" b="0" dirty="0"/>
            </a:br>
            <a:r>
              <a:rPr lang="en-US" altLang="zh-CN" sz="2000" b="0" dirty="0" smtClean="0"/>
              <a:t>21</a:t>
            </a:r>
            <a:r>
              <a:rPr lang="en-US" altLang="zh-CN" sz="2000" b="0" baseline="30000" dirty="0" smtClean="0"/>
              <a:t>st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Lecture, </a:t>
            </a:r>
            <a:r>
              <a:rPr lang="en-US" altLang="zh-CN" sz="2000" b="0" dirty="0" smtClean="0"/>
              <a:t>Nov. 30,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648200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737628" y="26331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0538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301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Aren’t the TLB contents wrong after a context switch?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Yes, they would be, so something must be done..</a:t>
            </a:r>
          </a:p>
          <a:p>
            <a:pPr lvl="1"/>
            <a:r>
              <a:rPr lang="en-US" dirty="0" smtClean="0"/>
              <a:t>Option 1: flush TLB on context switch</a:t>
            </a:r>
          </a:p>
          <a:p>
            <a:pPr lvl="1"/>
            <a:r>
              <a:rPr lang="en-US" dirty="0" smtClean="0"/>
              <a:t>Option 2: associate a process ID with each TLB entry</a:t>
            </a:r>
          </a:p>
        </p:txBody>
      </p:sp>
    </p:spTree>
    <p:extLst>
      <p:ext uri="{BB962C8B-B14F-4D97-AF65-F5344CB8AC3E}">
        <p14:creationId xmlns:p14="http://schemas.microsoft.com/office/powerpoint/2010/main" val="2338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#4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the page table huge?  How can it be stored in RAM?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Yes, it would be… so, real page tables aren’t simple arrays</a:t>
            </a:r>
          </a:p>
        </p:txBody>
      </p:sp>
    </p:spTree>
    <p:extLst>
      <p:ext uri="{BB962C8B-B14F-4D97-AF65-F5344CB8AC3E}">
        <p14:creationId xmlns:p14="http://schemas.microsoft.com/office/powerpoint/2010/main" val="13811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64-bit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32,000 TB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64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55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</a:t>
            </a:r>
          </a:p>
          <a:p>
            <a:pPr lvl="1"/>
            <a:r>
              <a:rPr lang="en-GB" dirty="0" smtClean="0"/>
              <a:t>Multi-level page tables</a:t>
            </a:r>
          </a:p>
          <a:p>
            <a:pPr lvl="1"/>
            <a:r>
              <a:rPr lang="en-GB" dirty="0" smtClean="0"/>
              <a:t>Example: 2-level page table</a:t>
            </a:r>
          </a:p>
          <a:p>
            <a:pPr lvl="2"/>
            <a:r>
              <a:rPr lang="en-GB" dirty="0" smtClean="0"/>
              <a:t>Level 1 table: each PTE points to a page table (always memory resident)</a:t>
            </a:r>
          </a:p>
          <a:p>
            <a:pPr lvl="2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6019800" y="1246705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8547" y="3733800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704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54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Translating with a k-level Page Table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455738" y="2066925"/>
            <a:ext cx="1239837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Helvetica" charset="0"/>
              </a:rPr>
              <a:t>VPN-1</a:t>
            </a:r>
            <a:endParaRPr lang="en-GB" sz="1600" dirty="0">
              <a:solidFill>
                <a:srgbClr val="000066"/>
              </a:solidFill>
              <a:latin typeface="Helvetica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213600" y="182562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66"/>
                </a:solidFill>
                <a:latin typeface="Helvetica" charset="0"/>
              </a:rPr>
              <a:t>0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6513" y="1825625"/>
            <a:ext cx="365125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66"/>
                </a:solidFill>
                <a:latin typeface="Helvetica" charset="0"/>
              </a:rPr>
              <a:t>p-1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349375" y="1787525"/>
            <a:ext cx="365125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66"/>
                </a:solidFill>
                <a:latin typeface="Helvetica" charset="0"/>
              </a:rPr>
              <a:t>n-1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435725" y="2066925"/>
            <a:ext cx="919163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66"/>
                </a:solidFill>
                <a:latin typeface="Helvetica" charset="0"/>
              </a:rPr>
              <a:t>VPO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705100" y="2066925"/>
            <a:ext cx="123983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Helvetica" charset="0"/>
              </a:rPr>
              <a:t>VPN-2</a:t>
            </a:r>
            <a:endParaRPr lang="en-GB" sz="1600" dirty="0">
              <a:solidFill>
                <a:srgbClr val="000066"/>
              </a:solidFill>
              <a:latin typeface="Helvetica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949700" y="2066925"/>
            <a:ext cx="123983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66"/>
                </a:solidFill>
                <a:latin typeface="Helvetica" charset="0"/>
              </a:rPr>
              <a:t>...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189538" y="2066925"/>
            <a:ext cx="1239837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0066"/>
                </a:solidFill>
                <a:latin typeface="Helvetica" charset="0"/>
              </a:rPr>
              <a:t>VPN-</a:t>
            </a:r>
            <a:r>
              <a:rPr lang="en-GB" sz="1600" dirty="0" err="1" smtClean="0">
                <a:solidFill>
                  <a:srgbClr val="000066"/>
                </a:solidFill>
                <a:latin typeface="Helvetica" charset="0"/>
              </a:rPr>
              <a:t>k</a:t>
            </a:r>
            <a:endParaRPr lang="en-GB" sz="1600" dirty="0">
              <a:solidFill>
                <a:srgbClr val="000066"/>
              </a:solidFill>
              <a:latin typeface="Helvetica" charset="0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646238" y="2228850"/>
            <a:ext cx="1587" cy="1193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1989138" y="2965450"/>
            <a:ext cx="520700" cy="7747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1646238" y="3422650"/>
            <a:ext cx="34290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989138" y="3359150"/>
            <a:ext cx="520700" cy="11430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2852738" y="2228850"/>
            <a:ext cx="1587" cy="9525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3195638" y="2965450"/>
            <a:ext cx="520700" cy="7747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2852738" y="3181350"/>
            <a:ext cx="34290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195638" y="3130550"/>
            <a:ext cx="520700" cy="11430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367338" y="2228850"/>
            <a:ext cx="1587" cy="13335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5710238" y="2965450"/>
            <a:ext cx="520700" cy="7747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5367338" y="3562350"/>
            <a:ext cx="34290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5710238" y="3473450"/>
            <a:ext cx="520700" cy="152400"/>
          </a:xfrm>
          <a:prstGeom prst="rect">
            <a:avLst/>
          </a:prstGeom>
          <a:solidFill>
            <a:srgbClr val="C0C0C0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66"/>
                </a:solidFill>
                <a:latin typeface="Helvetica" charset="0"/>
              </a:rPr>
              <a:t>PPN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7213600" y="408305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66"/>
                </a:solidFill>
                <a:latin typeface="Helvetica" charset="0"/>
              </a:rPr>
              <a:t>0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6386513" y="4083050"/>
            <a:ext cx="365125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66"/>
                </a:solidFill>
                <a:latin typeface="Helvetica" charset="0"/>
              </a:rPr>
              <a:t>p-1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579688" y="4079875"/>
            <a:ext cx="398462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66"/>
                </a:solidFill>
                <a:latin typeface="Helvetica" charset="0"/>
              </a:rPr>
              <a:t>m-1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6435725" y="4324350"/>
            <a:ext cx="919163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66"/>
                </a:solidFill>
                <a:latin typeface="Helvetica" charset="0"/>
              </a:rPr>
              <a:t>PPO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2705100" y="4324350"/>
            <a:ext cx="3724275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66"/>
                </a:solidFill>
                <a:latin typeface="Helvetica" charset="0"/>
              </a:rPr>
              <a:t>PPN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2395538" y="3422650"/>
            <a:ext cx="30956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V="1">
            <a:off x="2700338" y="2967038"/>
            <a:ext cx="1587" cy="4603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2705100" y="2965450"/>
            <a:ext cx="49053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3614738" y="3181350"/>
            <a:ext cx="30956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 flipV="1">
            <a:off x="3916363" y="2963863"/>
            <a:ext cx="4762" cy="2190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3924300" y="2965450"/>
            <a:ext cx="49053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3525838" y="1636713"/>
            <a:ext cx="2065337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66"/>
                </a:solidFill>
                <a:latin typeface="Helvetica" charset="0"/>
              </a:rPr>
              <a:t>VIRTUAL ADDRESS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4032250" y="4694238"/>
            <a:ext cx="220980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66"/>
                </a:solidFill>
                <a:latin typeface="Helvetica" charset="0"/>
              </a:rPr>
              <a:t>PHYSICAL ADDRESS</a:t>
            </a: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6888163" y="2571750"/>
            <a:ext cx="1587" cy="17526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6383338" y="3543300"/>
            <a:ext cx="22066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6599238" y="3548063"/>
            <a:ext cx="1587" cy="5349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 flipH="1">
            <a:off x="4603750" y="4079875"/>
            <a:ext cx="1997075" cy="31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4605338" y="4083050"/>
            <a:ext cx="1587" cy="2413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5011738" y="2965450"/>
            <a:ext cx="71120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4351338" y="2738438"/>
            <a:ext cx="35560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66"/>
                </a:solidFill>
                <a:latin typeface="Helvetica" charset="0"/>
              </a:rPr>
              <a:t>...</a:t>
            </a: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4719638" y="2738438"/>
            <a:ext cx="355600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66"/>
                </a:solidFill>
                <a:latin typeface="Helvetica" charset="0"/>
              </a:rPr>
              <a:t>...</a:t>
            </a:r>
          </a:p>
        </p:txBody>
      </p:sp>
      <p:sp>
        <p:nvSpPr>
          <p:cNvPr id="43051" name="Text Box 43"/>
          <p:cNvSpPr txBox="1">
            <a:spLocks noChangeArrowheads="1"/>
          </p:cNvSpPr>
          <p:nvPr/>
        </p:nvSpPr>
        <p:spPr bwMode="auto">
          <a:xfrm>
            <a:off x="1782763" y="2520950"/>
            <a:ext cx="8905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66"/>
                </a:solidFill>
                <a:latin typeface="Helvetica" charset="0"/>
              </a:rPr>
              <a:t>Level 1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66"/>
                </a:solidFill>
                <a:latin typeface="Helvetica" charset="0"/>
              </a:rPr>
              <a:t>page table</a:t>
            </a:r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3001963" y="2511425"/>
            <a:ext cx="8905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66"/>
                </a:solidFill>
                <a:latin typeface="Helvetica" charset="0"/>
              </a:rPr>
              <a:t>Level 2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66"/>
                </a:solidFill>
                <a:latin typeface="Helvetica" charset="0"/>
              </a:rPr>
              <a:t>page table</a:t>
            </a:r>
          </a:p>
        </p:txBody>
      </p:sp>
      <p:sp>
        <p:nvSpPr>
          <p:cNvPr id="43053" name="Text Box 45"/>
          <p:cNvSpPr txBox="1">
            <a:spLocks noChangeArrowheads="1"/>
          </p:cNvSpPr>
          <p:nvPr/>
        </p:nvSpPr>
        <p:spPr bwMode="auto">
          <a:xfrm>
            <a:off x="5507038" y="2501900"/>
            <a:ext cx="8905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66"/>
                </a:solidFill>
                <a:latin typeface="Helvetica" charset="0"/>
              </a:rPr>
              <a:t>Level 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66"/>
                </a:solidFill>
                <a:latin typeface="Helvetica" charset="0"/>
              </a:rPr>
              <a:t>page table</a:t>
            </a:r>
          </a:p>
        </p:txBody>
      </p:sp>
      <p:sp>
        <p:nvSpPr>
          <p:cNvPr id="43054" name="AutoShape 46"/>
          <p:cNvSpPr>
            <a:spLocks/>
          </p:cNvSpPr>
          <p:nvPr/>
        </p:nvSpPr>
        <p:spPr bwMode="auto">
          <a:xfrm rot="5400000">
            <a:off x="6841331" y="1993107"/>
            <a:ext cx="112713" cy="914400"/>
          </a:xfrm>
          <a:prstGeom prst="rightBrace">
            <a:avLst>
              <a:gd name="adj1" fmla="val 67605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55" name="AutoShape 47"/>
          <p:cNvSpPr>
            <a:spLocks/>
          </p:cNvSpPr>
          <p:nvPr/>
        </p:nvSpPr>
        <p:spPr bwMode="auto">
          <a:xfrm>
            <a:off x="6272213" y="3473450"/>
            <a:ext cx="74612" cy="142875"/>
          </a:xfrm>
          <a:prstGeom prst="rightBrace">
            <a:avLst>
              <a:gd name="adj1" fmla="val 15958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2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#5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Shouldn’t fork() be really slow, since the child needs a copy of the parent’s address space?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Yes, it would be… so, fork() doesn’t really work that way</a:t>
            </a:r>
          </a:p>
        </p:txBody>
      </p:sp>
    </p:spTree>
    <p:extLst>
      <p:ext uri="{BB962C8B-B14F-4D97-AF65-F5344CB8AC3E}">
        <p14:creationId xmlns:p14="http://schemas.microsoft.com/office/powerpoint/2010/main" val="9068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 can be shared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2097772"/>
            <a:ext cx="2879725" cy="4607828"/>
          </a:xfrm>
        </p:spPr>
        <p:txBody>
          <a:bodyPr/>
          <a:lstStyle/>
          <a:p>
            <a:r>
              <a:rPr lang="en-US" dirty="0" smtClean="0"/>
              <a:t>Process 1  maps the shared pages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74875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3534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 can be shared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24078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019800" y="2097772"/>
            <a:ext cx="28797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shared </a:t>
            </a:r>
            <a:r>
              <a:rPr lang="en-US" kern="0" dirty="0" smtClean="0">
                <a:latin typeface="Calibri" pitchFamily="34" charset="0"/>
              </a:rPr>
              <a:t>pages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 smtClean="0">
                <a:latin typeface="Calibri" pitchFamily="34" charset="0"/>
              </a:rPr>
              <a:t>Notice how the virtual addresses can be different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5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questions and answers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Bonus: Memory mapping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Bonus: Case study: Core i7/Linux memory system</a:t>
            </a:r>
          </a:p>
        </p:txBody>
      </p:sp>
    </p:spTree>
    <p:extLst>
      <p:ext uri="{BB962C8B-B14F-4D97-AF65-F5344CB8AC3E}">
        <p14:creationId xmlns:p14="http://schemas.microsoft.com/office/powerpoint/2010/main" val="3969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 smtClean="0"/>
              <a:t>Private Copy-on-write (COW)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 smtClean="0"/>
              <a:t>Two processes mapping </a:t>
            </a:r>
            <a:r>
              <a:rPr lang="en-US" i="1" dirty="0" smtClean="0">
                <a:solidFill>
                  <a:srgbClr val="990000"/>
                </a:solidFill>
              </a:rPr>
              <a:t>private copy-on-write (COW)  </a:t>
            </a:r>
            <a:r>
              <a:rPr lang="en-US" dirty="0" smtClean="0"/>
              <a:t>pages </a:t>
            </a:r>
          </a:p>
          <a:p>
            <a:r>
              <a:rPr lang="en-US" dirty="0" smtClean="0"/>
              <a:t>Area flagged as private copy-on-write</a:t>
            </a:r>
          </a:p>
          <a:p>
            <a:r>
              <a:rPr lang="en-US" dirty="0" err="1" smtClean="0"/>
              <a:t>PTEs</a:t>
            </a:r>
            <a:r>
              <a:rPr lang="en-US" dirty="0" smtClean="0"/>
              <a:t> in private areas are flagged as read-only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7580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dirty="0" smtClean="0"/>
              <a:t>rivate</a:t>
            </a:r>
            <a:endParaRPr lang="en-US" sz="1800" dirty="0"/>
          </a:p>
          <a:p>
            <a:r>
              <a:rPr lang="en-US" sz="1800" dirty="0"/>
              <a:t>copy-on-write</a:t>
            </a:r>
            <a:endParaRPr lang="en-US" sz="1800" dirty="0" smtClean="0"/>
          </a:p>
          <a:p>
            <a:r>
              <a:rPr lang="en-US" sz="1800" dirty="0" smtClean="0"/>
              <a:t>area</a:t>
            </a:r>
            <a:endParaRPr lang="en-US" sz="1800" dirty="0"/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 smtClean="0"/>
              <a:t>Private Copy-on-write (COW)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 smtClean="0"/>
              <a:t>Instruction writing to private page triggers protection fault</a:t>
            </a:r>
          </a:p>
          <a:p>
            <a:r>
              <a:rPr lang="en-US" dirty="0" smtClean="0"/>
              <a:t>Handler creates new R/W page </a:t>
            </a:r>
          </a:p>
          <a:p>
            <a:r>
              <a:rPr lang="en-US" dirty="0" smtClean="0"/>
              <a:t>Instruction restarts upon handler return </a:t>
            </a:r>
          </a:p>
          <a:p>
            <a:r>
              <a:rPr lang="en-US" dirty="0" smtClean="0"/>
              <a:t>Copying deferred as long as possible!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9485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6381" y="32725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835228" y="3103553"/>
            <a:ext cx="11742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583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712054" y="3833207"/>
            <a:ext cx="15591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Write to private</a:t>
            </a:r>
          </a:p>
          <a:p>
            <a:pPr algn="ctr"/>
            <a:r>
              <a:rPr lang="en-US" sz="1800" dirty="0"/>
              <a:t>copy-on-write</a:t>
            </a:r>
          </a:p>
          <a:p>
            <a:pPr algn="ctr"/>
            <a:r>
              <a:rPr lang="en-US" sz="1800" dirty="0"/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21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 smtClean="0">
                <a:latin typeface="Courier New"/>
                <a:cs typeface="Courier New"/>
              </a:rPr>
              <a:t>fork</a:t>
            </a:r>
            <a:r>
              <a:rPr lang="en-GB" dirty="0" smtClean="0"/>
              <a:t> provides private address space for each process</a:t>
            </a:r>
          </a:p>
          <a:p>
            <a:pPr lvl="2"/>
            <a:endParaRPr lang="en-GB" sz="1200" dirty="0" smtClean="0"/>
          </a:p>
          <a:p>
            <a:r>
              <a:rPr lang="en-GB" dirty="0" smtClean="0"/>
              <a:t>To create virtual address for new process</a:t>
            </a:r>
          </a:p>
          <a:p>
            <a:pPr lvl="1"/>
            <a:r>
              <a:rPr lang="en-GB" dirty="0" smtClean="0"/>
              <a:t>Create exact copies of parent page tables</a:t>
            </a:r>
          </a:p>
          <a:p>
            <a:pPr lvl="1"/>
            <a:r>
              <a:rPr lang="en-GB" dirty="0" smtClean="0"/>
              <a:t>Flag each page in both processes (parent and child) as read-only</a:t>
            </a:r>
          </a:p>
          <a:p>
            <a:pPr lvl="1"/>
            <a:r>
              <a:rPr lang="en-GB" dirty="0" smtClean="0"/>
              <a:t>Flag writeable areas </a:t>
            </a:r>
            <a:r>
              <a:rPr lang="en-GB" dirty="0" smtClean="0">
                <a:latin typeface="+mn-lt"/>
                <a:cs typeface="Courier New"/>
              </a:rPr>
              <a:t>i</a:t>
            </a:r>
            <a:r>
              <a:rPr lang="en-GB" dirty="0" smtClean="0">
                <a:latin typeface="+mn-lt"/>
              </a:rPr>
              <a:t>n</a:t>
            </a:r>
            <a:r>
              <a:rPr lang="en-GB" dirty="0" smtClean="0"/>
              <a:t> both processes as private COW</a:t>
            </a:r>
          </a:p>
          <a:p>
            <a:pPr lvl="2"/>
            <a:endParaRPr lang="en-GB" sz="1200" dirty="0" smtClean="0"/>
          </a:p>
          <a:p>
            <a:r>
              <a:rPr lang="en-GB" dirty="0" smtClean="0"/>
              <a:t>On return, each process has exact copy of virtual memory</a:t>
            </a:r>
          </a:p>
          <a:p>
            <a:pPr lvl="2"/>
            <a:endParaRPr lang="en-GB" sz="1200" dirty="0" smtClean="0"/>
          </a:p>
          <a:p>
            <a:r>
              <a:rPr lang="en-GB" dirty="0" smtClean="0"/>
              <a:t>Subsequent writes create new physical pages using COW mechanism</a:t>
            </a:r>
          </a:p>
          <a:p>
            <a:pPr lvl="2"/>
            <a:endParaRPr lang="en-GB" sz="1200" dirty="0" smtClean="0"/>
          </a:p>
          <a:p>
            <a:r>
              <a:rPr lang="en-GB" dirty="0" smtClean="0"/>
              <a:t>Perfect approach for common case of fork() followed by exec()</a:t>
            </a:r>
          </a:p>
          <a:p>
            <a:pPr lvl="1"/>
            <a:r>
              <a:rPr lang="en-GB" dirty="0" smtClean="0"/>
              <a:t>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981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Virtual memory questions and answers</a:t>
            </a:r>
          </a:p>
          <a:p>
            <a:r>
              <a:rPr lang="en-US" dirty="0" smtClean="0"/>
              <a:t>Simple memory system example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Bonus: Memory mapping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Bonus: Case study: Core i7/Linux memory system</a:t>
            </a:r>
          </a:p>
        </p:txBody>
      </p:sp>
    </p:spTree>
    <p:extLst>
      <p:ext uri="{BB962C8B-B14F-4D97-AF65-F5344CB8AC3E}">
        <p14:creationId xmlns:p14="http://schemas.microsoft.com/office/powerpoint/2010/main" val="26538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48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55282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3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52212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</a:t>
            </a:r>
            <a:r>
              <a:rPr lang="en-GB" dirty="0"/>
              <a:t>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731683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732212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8062912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7432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8072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6178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555307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4926012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297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3670300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304482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2416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7907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1160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534987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8062912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7432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68072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178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555307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4926012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4297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3670300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04482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2416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17907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1160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534987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8062912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432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68072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6178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555307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4926012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4297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3670300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04482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2416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17907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1160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534987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8062912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7432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68072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6178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555307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4926012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4297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3670300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304482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2416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17907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1160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534987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8062912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7432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68072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6178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555307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4926012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297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3670300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304482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416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17907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1160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534987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534987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534987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534987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534987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17907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24161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36703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429736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55530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617855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74326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806291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116046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3044825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534987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492601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6807200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534987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8688388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534987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1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 addressed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1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0x3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</p:spTree>
    <p:extLst>
      <p:ext uri="{BB962C8B-B14F-4D97-AF65-F5344CB8AC3E}">
        <p14:creationId xmlns:p14="http://schemas.microsoft.com/office/powerpoint/2010/main" val="583522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7172324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Virtual memory reminder/review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  <p:extLst>
      <p:ext uri="{BB962C8B-B14F-4D97-AF65-F5344CB8AC3E}">
        <p14:creationId xmlns:p14="http://schemas.microsoft.com/office/powerpoint/2010/main" val="713413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#2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 </a:t>
            </a:r>
            <a:r>
              <a:rPr lang="en-GB" sz="1600" dirty="0"/>
              <a:t>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0x2E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0x0B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80338" y="3437965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TBD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6" grpId="0"/>
      <p:bldP spid="38017" grpId="0"/>
      <p:bldP spid="38018" grpId="0"/>
      <p:bldP spid="38019" grpId="0"/>
      <p:bldP spid="38021" grpId="0"/>
      <p:bldP spid="380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</a:t>
            </a:r>
            <a:r>
              <a:rPr lang="en-GB" dirty="0" smtClean="0"/>
              <a:t>#3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</a:t>
            </a:r>
            <a:r>
              <a:rPr lang="en-GB" dirty="0" smtClean="0">
                <a:effectLst/>
              </a:rPr>
              <a:t>Address: </a:t>
            </a:r>
            <a:r>
              <a:rPr lang="en-GB" dirty="0" smtClean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 smtClean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VPN </a:t>
            </a:r>
            <a:r>
              <a:rPr lang="en-GB" sz="1600" dirty="0"/>
              <a:t>___	TLBI ___	TLBT ____	          TLB Hit? __	Page Fault? __        PPN: </a:t>
            </a:r>
            <a:r>
              <a:rPr lang="en-GB" sz="1600" dirty="0" smtClean="0"/>
              <a:t>____</a:t>
            </a:r>
            <a:endParaRPr lang="en-GB" dirty="0" smtClean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>
                <a:effectLst/>
              </a:rPr>
              <a:t>Physical </a:t>
            </a:r>
            <a:r>
              <a:rPr lang="en-GB" dirty="0">
                <a:effectLst/>
              </a:rPr>
              <a:t>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 smtClean="0"/>
              <a:t>	CO___</a:t>
            </a:r>
            <a:r>
              <a:rPr lang="en-GB" sz="1600" dirty="0"/>
              <a:t>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0x00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</a:rPr>
              <a:t>0x28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80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Virtual memory questions and answers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/>
              <a:t>Bonus: Memory mapping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Bonus: Case study: Core i7/Linux memory system</a:t>
            </a:r>
          </a:p>
        </p:txBody>
      </p:sp>
    </p:spTree>
    <p:extLst>
      <p:ext uri="{BB962C8B-B14F-4D97-AF65-F5344CB8AC3E}">
        <p14:creationId xmlns:p14="http://schemas.microsoft.com/office/powerpoint/2010/main" val="5371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VM areas initialized by associating them with disk objects.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Process is known as </a:t>
            </a:r>
            <a:r>
              <a:rPr lang="en-GB" b="1" i="1" dirty="0" smtClean="0">
                <a:solidFill>
                  <a:srgbClr val="990000"/>
                </a:solidFill>
              </a:rPr>
              <a:t>memory mapping</a:t>
            </a:r>
            <a:r>
              <a:rPr lang="en-GB" i="1" dirty="0" smtClean="0">
                <a:solidFill>
                  <a:srgbClr val="990000"/>
                </a:solidFill>
              </a:rPr>
              <a:t>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Area </a:t>
            </a:r>
            <a:r>
              <a:rPr lang="en-GB" dirty="0"/>
              <a:t>can be backed by 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990000"/>
                </a:solidFill>
              </a:rPr>
              <a:t>Anonymous file </a:t>
            </a:r>
            <a:r>
              <a:rPr lang="en-GB" dirty="0" smtClean="0"/>
              <a:t>(e.g., nothing)</a:t>
            </a:r>
            <a:endParaRPr lang="en-GB" i="1" dirty="0" smtClean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</a:t>
            </a:r>
            <a:r>
              <a:rPr lang="en-GB" dirty="0" smtClean="0"/>
              <a:t>0's (</a:t>
            </a:r>
            <a:r>
              <a:rPr lang="en-GB" b="1" i="1" dirty="0" smtClean="0">
                <a:solidFill>
                  <a:srgbClr val="990000"/>
                </a:solidFill>
              </a:rPr>
              <a:t>demand-zero page</a:t>
            </a:r>
            <a:r>
              <a:rPr lang="en-GB" dirty="0" smtClean="0"/>
              <a:t>)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</a:t>
            </a:r>
            <a:r>
              <a:rPr lang="en-GB" dirty="0" smtClean="0"/>
              <a:t>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Dirty pages are copied back and forth between memory and a special </a:t>
            </a:r>
            <a:r>
              <a:rPr lang="en-GB" i="1" dirty="0" smtClean="0">
                <a:solidFill>
                  <a:srgbClr val="990000"/>
                </a:solidFill>
              </a:rPr>
              <a:t>swap file</a:t>
            </a:r>
            <a:r>
              <a:rPr lang="en-GB" dirty="0" smtClean="0"/>
              <a:t>.</a:t>
            </a:r>
            <a:endParaRPr lang="en-GB" i="1" dirty="0" smtClean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671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990000"/>
                </a:solidFill>
              </a:rPr>
              <a:t>Key point: </a:t>
            </a:r>
            <a:r>
              <a:rPr lang="en-GB" dirty="0" smtClean="0"/>
              <a:t>no virtual pages are copied into physical memory until they are referenced!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Known as </a:t>
            </a:r>
            <a:r>
              <a:rPr lang="en-GB" b="1" i="1" dirty="0" smtClean="0">
                <a:solidFill>
                  <a:srgbClr val="990000"/>
                </a:solidFill>
              </a:rPr>
              <a:t>demand paging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Crucial for time and space efficiency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</a:t>
            </a:r>
            <a:r>
              <a:rPr lang="en-GB" dirty="0" smtClean="0"/>
              <a:t>PROT_READ</a:t>
            </a:r>
            <a:r>
              <a:rPr lang="en-GB" dirty="0"/>
              <a:t>, </a:t>
            </a:r>
            <a:r>
              <a:rPr lang="en-GB" dirty="0" smtClean="0"/>
              <a:t>PROT_WRITE, ...</a:t>
            </a:r>
            <a:endParaRPr lang="en-GB" dirty="0"/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</a:t>
            </a:r>
            <a:r>
              <a:rPr lang="en-GB" dirty="0" smtClean="0"/>
              <a:t> MAP_ANON, MAP_PRIVATE</a:t>
            </a:r>
            <a:r>
              <a:rPr lang="en-GB" dirty="0"/>
              <a:t>, </a:t>
            </a:r>
            <a:r>
              <a:rPr lang="en-GB" dirty="0" smtClean="0"/>
              <a:t>MAP_SHARED, ...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Return </a:t>
            </a:r>
            <a:r>
              <a:rPr lang="en-GB" dirty="0"/>
              <a:t>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720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 smtClean="0">
                <a:effectLst/>
              </a:rPr>
              <a:t>)</a:t>
            </a:r>
            <a:endParaRPr lang="en-GB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 smtClean="0">
                <a:latin typeface="Courier New" pitchFamily="49" charset="0"/>
              </a:rPr>
              <a:t>fd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 smtClean="0">
                <a:latin typeface="Courier New" pitchFamily="49" charset="0"/>
              </a:rPr>
              <a:t>len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ourier New"/>
                <a:cs typeface="Courier New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2166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7163" y="319088"/>
            <a:ext cx="7462837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+mn-lt"/>
              </a:rPr>
              <a:t>Using </a:t>
            </a:r>
            <a:r>
              <a:rPr lang="en-GB" dirty="0" err="1" smtClean="0">
                <a:latin typeface="Courier New"/>
                <a:cs typeface="Courier New"/>
              </a:rPr>
              <a:t>mmap</a:t>
            </a:r>
            <a:r>
              <a:rPr lang="en-GB" dirty="0" smtClean="0">
                <a:latin typeface="+mn-lt"/>
              </a:rPr>
              <a:t> to Copy Files</a:t>
            </a:r>
            <a:endParaRPr lang="en-GB" dirty="0">
              <a:latin typeface="+mn-lt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08212"/>
            <a:ext cx="4154488" cy="4116388"/>
          </a:xfrm>
          <a:solidFill>
            <a:srgbClr val="F6F5BD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#include "</a:t>
            </a:r>
            <a:r>
              <a:rPr lang="en-US" sz="1400" dirty="0" err="1" smtClean="0">
                <a:latin typeface="Courier New" pitchFamily="49" charset="0"/>
              </a:rPr>
              <a:t>csapp.h</a:t>
            </a:r>
            <a:r>
              <a:rPr lang="en-US" sz="1400" dirty="0" smtClean="0">
                <a:latin typeface="Courier New" pitchFamily="49" charset="0"/>
              </a:rPr>
              <a:t>"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/*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</a:rPr>
              <a:t>mmapcopy</a:t>
            </a:r>
            <a:r>
              <a:rPr lang="en-US" sz="1400" dirty="0" smtClean="0">
                <a:latin typeface="Courier New" pitchFamily="49" charset="0"/>
              </a:rPr>
              <a:t> - uses </a:t>
            </a:r>
            <a:r>
              <a:rPr lang="en-US" sz="1400" dirty="0" err="1" smtClean="0">
                <a:latin typeface="Courier New" pitchFamily="49" charset="0"/>
              </a:rPr>
              <a:t>mmap</a:t>
            </a:r>
            <a:r>
              <a:rPr lang="en-US" sz="1400" dirty="0" smtClean="0">
                <a:latin typeface="Courier New" pitchFamily="49" charset="0"/>
              </a:rPr>
              <a:t> to copy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            file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stdout</a:t>
            </a: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mmapcopy(int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size)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</a:t>
            </a:r>
            <a:r>
              <a:rPr lang="en-US" sz="1400" dirty="0" err="1" smtClean="0">
                <a:latin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mem</a:t>
            </a:r>
            <a:r>
              <a:rPr lang="en-US" sz="1400" dirty="0" smtClean="0">
                <a:latin typeface="Courier New" pitchFamily="49" charset="0"/>
              </a:rPr>
              <a:t>-mapped VM area */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char *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Mmap(NULL</a:t>
            </a:r>
            <a:r>
              <a:rPr lang="en-US" sz="1400" dirty="0" smtClean="0">
                <a:latin typeface="Courier New" pitchFamily="49" charset="0"/>
              </a:rPr>
              <a:t>, size,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PROT_READ, 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MAP_PRIVATE,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, 0);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Write(1, </a:t>
            </a:r>
            <a:r>
              <a:rPr lang="en-US" sz="1400" dirty="0" err="1" smtClean="0">
                <a:latin typeface="Courier New" pitchFamily="49" charset="0"/>
              </a:rPr>
              <a:t>bufp</a:t>
            </a:r>
            <a:r>
              <a:rPr lang="en-US" sz="1400" dirty="0" smtClean="0">
                <a:latin typeface="Courier New" pitchFamily="49" charset="0"/>
              </a:rPr>
              <a:t>, size);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return;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spcBef>
                <a:spcPct val="0"/>
              </a:spcBef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2082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/* </a:t>
            </a:r>
            <a:r>
              <a:rPr lang="en-US" sz="1400" dirty="0" err="1" smtClean="0">
                <a:latin typeface="Courier New" pitchFamily="49" charset="0"/>
              </a:rPr>
              <a:t>mmapcopy</a:t>
            </a:r>
            <a:r>
              <a:rPr lang="en-US" sz="1400" dirty="0" smtClean="0">
                <a:latin typeface="Courier New" pitchFamily="49" charset="0"/>
              </a:rPr>
              <a:t> driver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main(int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, char **</a:t>
            </a:r>
            <a:r>
              <a:rPr lang="en-US" sz="1400" dirty="0" err="1" smtClean="0">
                <a:latin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</a:rPr>
              <a:t> stat stat;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Check for required </a:t>
            </a:r>
            <a:r>
              <a:rPr lang="en-US" sz="1400" dirty="0" err="1" smtClean="0">
                <a:latin typeface="Courier New" pitchFamily="49" charset="0"/>
              </a:rPr>
              <a:t>cmdline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if (</a:t>
            </a:r>
            <a:r>
              <a:rPr lang="en-US" sz="1400" dirty="0" err="1" smtClean="0">
                <a:latin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</a:rPr>
              <a:t> != 2) {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printf("usage</a:t>
            </a:r>
            <a:r>
              <a:rPr lang="en-US" sz="1400" dirty="0" smtClean="0">
                <a:latin typeface="Courier New" pitchFamily="49" charset="0"/>
              </a:rPr>
              <a:t>: %</a:t>
            </a:r>
            <a:r>
              <a:rPr lang="en-US" sz="1400" dirty="0" err="1" smtClean="0">
                <a:latin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</a:rPr>
              <a:t> &lt;filename&gt;\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”,  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argv[0]);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    exit(0);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/* Copy the input </a:t>
            </a:r>
            <a:r>
              <a:rPr lang="en-US" sz="1400" dirty="0" err="1" smtClean="0">
                <a:latin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</a:rPr>
              <a:t> to </a:t>
            </a:r>
            <a:r>
              <a:rPr lang="en-US" sz="1400" dirty="0" err="1" smtClean="0">
                <a:latin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</a:rPr>
              <a:t> */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fd</a:t>
            </a:r>
            <a:r>
              <a:rPr lang="en-US" sz="1400" dirty="0" smtClean="0">
                <a:latin typeface="Courier New" pitchFamily="49" charset="0"/>
              </a:rPr>
              <a:t> = Open(argv[1], O_RDONLY, 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Fstat(fd</a:t>
            </a:r>
            <a:r>
              <a:rPr lang="en-US" sz="1400" dirty="0" smtClean="0">
                <a:latin typeface="Courier New" pitchFamily="49" charset="0"/>
              </a:rPr>
              <a:t>, &amp;stat);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mmapcopy(fd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stat.st_size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marL="222250" indent="-222250">
              <a:lnSpc>
                <a:spcPct val="94000"/>
              </a:lnSpc>
              <a:buSzPct val="100000"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85947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 smtClean="0">
                <a:latin typeface="Calibri" pitchFamily="34" charset="0"/>
              </a:rPr>
              <a:t>Copying without transferring data to user space 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319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Virtual memory questions and answers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Bonus: Memory mapping</a:t>
            </a:r>
          </a:p>
          <a:p>
            <a:r>
              <a:rPr lang="en-US" dirty="0" smtClean="0"/>
              <a:t>Bonus: Case study: Core i7/Linux memory system</a:t>
            </a:r>
          </a:p>
        </p:txBody>
      </p:sp>
    </p:spTree>
    <p:extLst>
      <p:ext uri="{BB962C8B-B14F-4D97-AF65-F5344CB8AC3E}">
        <p14:creationId xmlns:p14="http://schemas.microsoft.com/office/powerpoint/2010/main" val="36333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Core i7 Memory System</a:t>
            </a:r>
            <a:endParaRPr lang="en-US" dirty="0"/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6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5070"/>
            <a:ext cx="8915400" cy="762000"/>
          </a:xfrm>
        </p:spPr>
        <p:txBody>
          <a:bodyPr/>
          <a:lstStyle/>
          <a:p>
            <a:r>
              <a:rPr lang="en-US" dirty="0" smtClean="0"/>
              <a:t>Recall: 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285355" y="1840467"/>
            <a:ext cx="2982362" cy="327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H="1" flipV="1">
            <a:off x="3285355" y="2004412"/>
            <a:ext cx="86762" cy="1664855"/>
          </a:xfrm>
          <a:prstGeom prst="bentConnector3">
            <a:avLst>
              <a:gd name="adj1" fmla="val -4143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5" name="Group 51"/>
          <p:cNvGrpSpPr/>
          <p:nvPr/>
        </p:nvGrpSpPr>
        <p:grpSpPr>
          <a:xfrm>
            <a:off x="3272477" y="2639892"/>
            <a:ext cx="2995240" cy="1791376"/>
            <a:chOff x="3272477" y="2639892"/>
            <a:chExt cx="2995240" cy="1791376"/>
          </a:xfrm>
        </p:grpSpPr>
        <p:sp>
          <p:nvSpPr>
            <p:cNvPr id="5" name="Rectangle 4"/>
            <p:cNvSpPr/>
            <p:nvPr/>
          </p:nvSpPr>
          <p:spPr bwMode="auto">
            <a:xfrm>
              <a:off x="3753117" y="3212068"/>
              <a:ext cx="25146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372117" y="3212068"/>
              <a:ext cx="3810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753117" y="3516868"/>
              <a:ext cx="2514600" cy="304800"/>
            </a:xfrm>
            <a:prstGeom prst="rect">
              <a:avLst/>
            </a:prstGeom>
            <a:solidFill>
              <a:srgbClr val="D5F1C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372117" y="3516868"/>
              <a:ext cx="381000" cy="304800"/>
            </a:xfrm>
            <a:prstGeom prst="rect">
              <a:avLst/>
            </a:prstGeom>
            <a:solidFill>
              <a:srgbClr val="8DBA8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53117" y="3821668"/>
              <a:ext cx="25146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72117" y="3821668"/>
              <a:ext cx="3810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753117" y="4126468"/>
              <a:ext cx="25146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372117" y="4126468"/>
              <a:ext cx="3810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5355" y="2939463"/>
              <a:ext cx="554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Valid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0703" y="2940531"/>
              <a:ext cx="227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Physical page number (PPN)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2477" y="2639892"/>
              <a:ext cx="1295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Page table </a:t>
              </a:r>
            </a:p>
          </p:txBody>
        </p:sp>
      </p:grpSp>
      <p:grpSp>
        <p:nvGrpSpPr>
          <p:cNvPr id="16" name="Group 48"/>
          <p:cNvGrpSpPr/>
          <p:nvPr/>
        </p:nvGrpSpPr>
        <p:grpSpPr>
          <a:xfrm>
            <a:off x="453279" y="1633336"/>
            <a:ext cx="2918837" cy="1578731"/>
            <a:chOff x="453279" y="1633336"/>
            <a:chExt cx="2918837" cy="1578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453279" y="1633336"/>
              <a:ext cx="1524000" cy="719063"/>
            </a:xfrm>
            <a:prstGeom prst="rect">
              <a:avLst/>
            </a:prstGeom>
            <a:solidFill>
              <a:srgbClr val="F1C7C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  <a:t>Page table </a:t>
              </a:r>
              <a:b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  <a:t>base register</a:t>
              </a:r>
            </a:p>
            <a:p>
              <a:pPr lvl="0" algn="ctr"/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  <a:t>(PTBR)</a:t>
              </a:r>
            </a:p>
          </p:txBody>
        </p:sp>
        <p:cxnSp>
          <p:nvCxnSpPr>
            <p:cNvPr id="40" name="Shape 39"/>
            <p:cNvCxnSpPr>
              <a:stCxn id="36" idx="2"/>
            </p:cNvCxnSpPr>
            <p:nvPr/>
          </p:nvCxnSpPr>
          <p:spPr bwMode="auto">
            <a:xfrm rot="16200000" flipH="1">
              <a:off x="1863863" y="1703814"/>
              <a:ext cx="859669" cy="2156837"/>
            </a:xfrm>
            <a:prstGeom prst="bentConnector2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195962" y="2667000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990000"/>
                  </a:solidFill>
                  <a:latin typeface="Calibri" pitchFamily="34" charset="0"/>
                </a:rPr>
                <a:t>Page table address </a:t>
              </a:r>
            </a:p>
            <a:p>
              <a:r>
                <a:rPr lang="en-US" sz="1400" dirty="0" smtClean="0">
                  <a:solidFill>
                    <a:srgbClr val="990000"/>
                  </a:solidFill>
                  <a:latin typeface="Calibri" pitchFamily="34" charset="0"/>
                </a:rPr>
                <a:t>for process</a:t>
              </a:r>
            </a:p>
          </p:txBody>
        </p:sp>
      </p:grpSp>
      <p:grpSp>
        <p:nvGrpSpPr>
          <p:cNvPr id="17" name="Group 52"/>
          <p:cNvGrpSpPr/>
          <p:nvPr/>
        </p:nvGrpSpPr>
        <p:grpSpPr>
          <a:xfrm>
            <a:off x="413195" y="3669269"/>
            <a:ext cx="3149422" cy="1441360"/>
            <a:chOff x="413195" y="3669269"/>
            <a:chExt cx="3149422" cy="1441360"/>
          </a:xfrm>
        </p:grpSpPr>
        <p:cxnSp>
          <p:nvCxnSpPr>
            <p:cNvPr id="38" name="Shape 37"/>
            <p:cNvCxnSpPr/>
            <p:nvPr/>
          </p:nvCxnSpPr>
          <p:spPr bwMode="auto">
            <a:xfrm rot="5400000">
              <a:off x="2286267" y="3459719"/>
              <a:ext cx="1066800" cy="1485900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413195" y="4371965"/>
              <a:ext cx="16855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Calibri" pitchFamily="34" charset="0"/>
                </a:rPr>
                <a:t>Valid bit = 0:</a:t>
              </a:r>
            </a:p>
            <a:p>
              <a:pPr algn="r"/>
              <a:r>
                <a:rPr lang="en-US" sz="1400" dirty="0" smtClean="0">
                  <a:latin typeface="Calibri" pitchFamily="34" charset="0"/>
                </a:rPr>
                <a:t>page not in memory</a:t>
              </a:r>
            </a:p>
            <a:p>
              <a:pPr algn="r"/>
              <a:r>
                <a:rPr lang="en-US" sz="1400" dirty="0" smtClean="0">
                  <a:latin typeface="Calibri" pitchFamily="34" charset="0"/>
                </a:rPr>
                <a:t>(page fault)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247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grpSp>
        <p:nvGrpSpPr>
          <p:cNvPr id="18" name="Group 49"/>
          <p:cNvGrpSpPr/>
          <p:nvPr/>
        </p:nvGrpSpPr>
        <p:grpSpPr>
          <a:xfrm>
            <a:off x="6243241" y="2146062"/>
            <a:ext cx="2291159" cy="3885406"/>
            <a:chOff x="6243241" y="2146062"/>
            <a:chExt cx="2291159" cy="3885406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267717" y="5726668"/>
              <a:ext cx="21336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400" dirty="0" smtClean="0">
                  <a:latin typeface="+mn-lt"/>
                </a:rPr>
                <a:t>Physical page offset (PPO)</a:t>
              </a:r>
            </a:p>
          </p:txBody>
        </p:sp>
        <p:cxnSp>
          <p:nvCxnSpPr>
            <p:cNvPr id="27" name="Straight Arrow Connector 26"/>
            <p:cNvCxnSpPr>
              <a:stCxn id="4" idx="2"/>
              <a:endCxn id="14" idx="0"/>
            </p:cNvCxnSpPr>
            <p:nvPr/>
          </p:nvCxnSpPr>
          <p:spPr bwMode="auto">
            <a:xfrm rot="5400000">
              <a:off x="5543817" y="3935968"/>
              <a:ext cx="3581400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235796" y="5450463"/>
              <a:ext cx="298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libri" pitchFamily="34" charset="0"/>
                </a:rPr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3241" y="5450463"/>
              <a:ext cx="42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libri" pitchFamily="34" charset="0"/>
                </a:rPr>
                <a:t>p-1</a:t>
              </a:r>
            </a:p>
          </p:txBody>
        </p:sp>
      </p:grpSp>
      <p:grpSp>
        <p:nvGrpSpPr>
          <p:cNvPr id="23" name="Group 53"/>
          <p:cNvGrpSpPr/>
          <p:nvPr/>
        </p:nvGrpSpPr>
        <p:grpSpPr>
          <a:xfrm>
            <a:off x="3718528" y="3658394"/>
            <a:ext cx="2606072" cy="2373074"/>
            <a:chOff x="3718528" y="3658394"/>
            <a:chExt cx="2606072" cy="237307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753117" y="5726668"/>
              <a:ext cx="2514600" cy="304800"/>
            </a:xfrm>
            <a:prstGeom prst="rect">
              <a:avLst/>
            </a:prstGeom>
            <a:solidFill>
              <a:srgbClr val="D5F1C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1400" dirty="0" smtClean="0">
                  <a:solidFill>
                    <a:srgbClr val="000000"/>
                  </a:solidFill>
                  <a:latin typeface="Calibri" pitchFamily="34" charset="0"/>
                </a:rPr>
                <a:t>Physical page number (PPN)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3976677" y="4692134"/>
              <a:ext cx="2069068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022765" y="5450463"/>
              <a:ext cx="301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Calibri" pitchFamily="34" charset="0"/>
                </a:rPr>
                <a:t>p</a:t>
              </a:r>
              <a:endParaRPr lang="en-US" sz="1200" i="1" dirty="0" smtClean="0">
                <a:latin typeface="Calibr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18528" y="545046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libri" pitchFamily="34" charset="0"/>
                </a:rPr>
                <a:t>m-1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34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 smtClean="0"/>
              <a:t>End-to-end Core i7 Address Translation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PTE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1-3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6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 table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CD: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Caching disabled or enabled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3 PTEs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G: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table physical 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 table address (forces page tables to 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91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Core i7 Level 4 Page Table Entries</a:t>
            </a:r>
            <a:endParaRPr lang="en-GB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physical 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base 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address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6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 smtClean="0">
                <a:latin typeface="Calibri" pitchFamily="34" charset="0"/>
                <a:ea typeface="msgothic" charset="0"/>
                <a:cs typeface="msgothic" charset="0"/>
              </a:rPr>
              <a:t>Each entry references a 4K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CD: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Cache disabled (1) or enabled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G: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Page physical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base address: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40 most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significant bits of physical page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 address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(forces 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pages to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be 4KB aligned</a:t>
            </a:r>
            <a:r>
              <a:rPr lang="en-GB" sz="1600" b="0" dirty="0" smtClean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51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Unused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XD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Page Table Translation</a:t>
            </a:r>
            <a:endParaRPr lang="en-US" dirty="0"/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  <p:extLst>
      <p:ext uri="{BB962C8B-B14F-4D97-AF65-F5344CB8AC3E}">
        <p14:creationId xmlns:p14="http://schemas.microsoft.com/office/powerpoint/2010/main" val="3577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Cute Trick for Speeding </a:t>
            </a:r>
            <a:r>
              <a:rPr lang="en-GB" dirty="0"/>
              <a:t>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</a:t>
            </a: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  <a:endParaRPr lang="en-GB" sz="14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50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of a Linux Process</a:t>
            </a:r>
            <a:endParaRPr lang="en-US" dirty="0"/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</a:t>
            </a:r>
            <a:r>
              <a:rPr lang="en-US" sz="1600" dirty="0" smtClean="0">
                <a:latin typeface="+mn-lt"/>
              </a:rPr>
              <a:t> (</a:t>
            </a:r>
            <a:r>
              <a:rPr lang="en-US" sz="1600" dirty="0" err="1" smtClean="0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esp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</a:t>
            </a:r>
            <a:r>
              <a:rPr lang="en-US" sz="1600" dirty="0" smtClean="0">
                <a:latin typeface="+mn-lt"/>
              </a:rPr>
              <a:t>data</a:t>
            </a:r>
          </a:p>
          <a:p>
            <a:pPr algn="ctr"/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  (</a:t>
            </a:r>
            <a:r>
              <a:rPr lang="en-US" sz="1600" dirty="0" err="1" smtClean="0">
                <a:latin typeface="+mn-lt"/>
              </a:rPr>
              <a:t>ptables</a:t>
            </a:r>
            <a:r>
              <a:rPr lang="en-US" sz="1600" dirty="0" smtClean="0">
                <a:latin typeface="+mn-lt"/>
              </a:rPr>
              <a:t>,</a:t>
            </a:r>
            <a:endParaRPr lang="en-US" sz="16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 smtClean="0">
                <a:latin typeface="+mn-lt"/>
              </a:rPr>
              <a:t>, kernel stack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1371600" y="6188267"/>
            <a:ext cx="1798831" cy="54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0x08048000 (32)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 (64)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</a:t>
            </a:r>
            <a:r>
              <a:rPr lang="en-US" sz="1800" i="1" dirty="0" smtClean="0">
                <a:solidFill>
                  <a:schemeClr val="tx2"/>
                </a:solidFill>
                <a:latin typeface="+mn-lt"/>
              </a:rPr>
              <a:t> each </a:t>
            </a:r>
            <a:r>
              <a:rPr lang="en-US" sz="1800" i="1" dirty="0">
                <a:solidFill>
                  <a:schemeClr val="tx2"/>
                </a:solidFill>
                <a:latin typeface="+mn-lt"/>
              </a:rPr>
              <a:t>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60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285625" cy="338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</a:t>
            </a:r>
            <a:r>
              <a:rPr lang="en-GB" sz="1800" b="1" dirty="0">
                <a:latin typeface="Calibri" pitchFamily="34" charset="0"/>
              </a:rPr>
              <a:t>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 smtClean="0">
                <a:latin typeface="Calibri" pitchFamily="34" charset="0"/>
              </a:rPr>
              <a:t>ata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hared </a:t>
            </a:r>
            <a:r>
              <a:rPr lang="en-GB" sz="1600" b="1" dirty="0">
                <a:latin typeface="Calibri" pitchFamily="34" charset="0"/>
              </a:rPr>
              <a:t>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811587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</a:t>
            </a:r>
            <a:r>
              <a:rPr lang="en-GB" sz="1600" dirty="0" smtClean="0"/>
              <a:t>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this </a:t>
            </a:r>
            <a:r>
              <a:rPr lang="en-GB" sz="1600" dirty="0"/>
              <a:t>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 smtClean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 smtClean="0"/>
              <a:t>Pages </a:t>
            </a:r>
            <a:r>
              <a:rPr lang="en-GB" sz="1600" b="1" dirty="0" smtClean="0"/>
              <a:t>shared</a:t>
            </a:r>
            <a:r>
              <a:rPr lang="en-GB" sz="1600" dirty="0" smtClean="0"/>
              <a:t> with </a:t>
            </a:r>
            <a:r>
              <a:rPr lang="en-GB" sz="1600" dirty="0"/>
              <a:t>other processes</a:t>
            </a:r>
            <a:r>
              <a:rPr lang="en-GB" sz="1600" dirty="0" smtClean="0"/>
              <a:t> or </a:t>
            </a:r>
            <a:r>
              <a:rPr lang="en-GB" sz="1600" b="1" dirty="0"/>
              <a:t>private</a:t>
            </a:r>
            <a:r>
              <a:rPr lang="en-GB" sz="1600" dirty="0"/>
              <a:t> to this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1944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rocess </a:t>
            </a:r>
            <a:r>
              <a:rPr lang="en-GB" sz="1600" b="1" dirty="0">
                <a:latin typeface="Calibri" pitchFamily="34" charset="0"/>
              </a:rPr>
              <a:t>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</a:rPr>
              <a:t>Segmentation fault:</a:t>
            </a:r>
            <a:endParaRPr lang="en-US" sz="1800" dirty="0" smtClean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 smtClean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  <p:extLst>
      <p:ext uri="{BB962C8B-B14F-4D97-AF65-F5344CB8AC3E}">
        <p14:creationId xmlns:p14="http://schemas.microsoft.com/office/powerpoint/2010/main" val="3091849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 Function Revisited</a:t>
            </a:r>
            <a:endParaRPr lang="en-GB" dirty="0"/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 load and run a new program </a:t>
            </a:r>
            <a:r>
              <a:rPr lang="en-GB" dirty="0" err="1" smtClean="0">
                <a:latin typeface="Courier New"/>
                <a:cs typeface="Courier New"/>
              </a:rPr>
              <a:t>a.out</a:t>
            </a:r>
            <a:r>
              <a:rPr lang="en-GB" dirty="0" smtClean="0"/>
              <a:t> in the current process using </a:t>
            </a:r>
            <a:r>
              <a:rPr lang="en-GB" dirty="0" err="1" smtClean="0">
                <a:latin typeface="Courier New"/>
                <a:cs typeface="Courier New"/>
              </a:rPr>
              <a:t>execve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smtClean="0">
                <a:latin typeface="+mn-lt"/>
                <a:cs typeface="Courier New"/>
              </a:rPr>
              <a:t>Free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old areas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 err="1" smtClean="0">
                <a:latin typeface="Courier New"/>
                <a:cs typeface="Courier New"/>
              </a:rPr>
              <a:t>vm_area_struct</a:t>
            </a:r>
            <a:r>
              <a:rPr lang="en-GB" dirty="0" err="1" smtClean="0"/>
              <a:t>’s</a:t>
            </a:r>
            <a:r>
              <a:rPr lang="en-GB" dirty="0" smtClean="0"/>
              <a:t> and page tables for new areas</a:t>
            </a:r>
          </a:p>
          <a:p>
            <a:pPr lvl="1"/>
            <a:r>
              <a:rPr lang="en-GB" dirty="0" smtClean="0"/>
              <a:t>Programs and initialized data backed by object files.</a:t>
            </a:r>
          </a:p>
          <a:p>
            <a:pPr lvl="1"/>
            <a:r>
              <a:rPr lang="en-GB" dirty="0" smtClean="0">
                <a:latin typeface="Courier New"/>
                <a:cs typeface="Courier New"/>
              </a:rPr>
              <a:t>.</a:t>
            </a:r>
            <a:r>
              <a:rPr lang="en-GB" dirty="0" err="1" smtClean="0">
                <a:latin typeface="Courier New"/>
                <a:cs typeface="Courier New"/>
              </a:rPr>
              <a:t>bss</a:t>
            </a:r>
            <a:r>
              <a:rPr lang="en-GB" dirty="0" smtClean="0">
                <a:latin typeface="Courier New"/>
                <a:cs typeface="Courier New"/>
              </a:rPr>
              <a:t>  </a:t>
            </a:r>
            <a:r>
              <a:rPr lang="en-GB" dirty="0" smtClean="0"/>
              <a:t>and stack backed by anonymous files . </a:t>
            </a:r>
          </a:p>
          <a:p>
            <a:endParaRPr lang="en-GB" dirty="0" smtClean="0"/>
          </a:p>
          <a:p>
            <a:r>
              <a:rPr lang="en-GB" dirty="0" smtClean="0"/>
              <a:t>Set PC to entry point in </a:t>
            </a:r>
            <a:r>
              <a:rPr lang="en-GB" dirty="0" smtClean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 smtClean="0"/>
              <a:t>Linux will fault in code and data pages as needed.</a:t>
            </a:r>
            <a:endParaRPr lang="en-GB" dirty="0"/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9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Recall: 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843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#1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</a:t>
            </a:r>
            <a:r>
              <a:rPr lang="en-US" dirty="0" err="1" smtClean="0"/>
              <a:t>PTEs</a:t>
            </a:r>
            <a:r>
              <a:rPr lang="en-US" dirty="0" smtClean="0"/>
              <a:t> cached like other memory accesses?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 (and no: see next question)</a:t>
            </a:r>
          </a:p>
        </p:txBody>
      </p:sp>
    </p:spTree>
    <p:extLst>
      <p:ext uri="{BB962C8B-B14F-4D97-AF65-F5344CB8AC3E}">
        <p14:creationId xmlns:p14="http://schemas.microsoft.com/office/powerpoint/2010/main" val="23421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tables in memory, like other data</a:t>
            </a:r>
            <a:endParaRPr lang="en-US" dirty="0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06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it slow to have to go to memory twice every time?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Yes, it would be… so, real </a:t>
            </a:r>
            <a:r>
              <a:rPr lang="en-US" dirty="0" err="1" smtClean="0"/>
              <a:t>MMUs</a:t>
            </a:r>
            <a:r>
              <a:rPr lang="en-US" dirty="0" smtClean="0"/>
              <a:t> don’t</a:t>
            </a:r>
          </a:p>
        </p:txBody>
      </p:sp>
    </p:spTree>
    <p:extLst>
      <p:ext uri="{BB962C8B-B14F-4D97-AF65-F5344CB8AC3E}">
        <p14:creationId xmlns:p14="http://schemas.microsoft.com/office/powerpoint/2010/main" val="14438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Small, dedicated, super-fast </a:t>
            </a:r>
            <a:r>
              <a:rPr lang="en-GB" dirty="0"/>
              <a:t>hardware </a:t>
            </a:r>
            <a:r>
              <a:rPr lang="en-GB" dirty="0" smtClean="0"/>
              <a:t>cache of </a:t>
            </a:r>
            <a:r>
              <a:rPr lang="en-GB" dirty="0" err="1" smtClean="0"/>
              <a:t>PTEs</a:t>
            </a:r>
            <a:r>
              <a:rPr lang="en-GB" dirty="0" smtClean="0"/>
              <a:t> </a:t>
            </a:r>
            <a:r>
              <a:rPr lang="en-GB" dirty="0"/>
              <a:t>in MMU</a:t>
            </a:r>
            <a:endParaRPr lang="en-GB" dirty="0" smtClean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Contains </a:t>
            </a:r>
            <a:r>
              <a:rPr lang="en-GB" dirty="0"/>
              <a:t>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914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12878</TotalTime>
  <Words>3502</Words>
  <Application>Microsoft Office PowerPoint</Application>
  <PresentationFormat>On-screen Show (4:3)</PresentationFormat>
  <Paragraphs>1435</Paragraphs>
  <Slides>49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Virtual Memory: Systems  Introduction to Computer Systems  21st Lecture, Nov. 30, 2015</vt:lpstr>
      <vt:lpstr>Today  </vt:lpstr>
      <vt:lpstr>Virtual memory reminder/review</vt:lpstr>
      <vt:lpstr>Recall: Address Translation With a Page Table</vt:lpstr>
      <vt:lpstr>Recall: Address Translation: Page Hit</vt:lpstr>
      <vt:lpstr>Question #1  </vt:lpstr>
      <vt:lpstr>Page tables in memory, like other data</vt:lpstr>
      <vt:lpstr>Question #2 </vt:lpstr>
      <vt:lpstr>Speeding up Translation with a TLB</vt:lpstr>
      <vt:lpstr>TLB Hit</vt:lpstr>
      <vt:lpstr>TLB Miss</vt:lpstr>
      <vt:lpstr>Question #3 </vt:lpstr>
      <vt:lpstr>Question #4 </vt:lpstr>
      <vt:lpstr>Multi-Level Page Tables</vt:lpstr>
      <vt:lpstr>A Two-Level Page Table Hierarchy</vt:lpstr>
      <vt:lpstr>Translating with a k-level Page Table</vt:lpstr>
      <vt:lpstr>Question #5 </vt:lpstr>
      <vt:lpstr>Physical memory can be shared</vt:lpstr>
      <vt:lpstr>Physical memory can be shared</vt:lpstr>
      <vt:lpstr>Private Copy-on-write (COW) sharing</vt:lpstr>
      <vt:lpstr>Private Copy-on-write (COW) sharing</vt:lpstr>
      <vt:lpstr>The fork Function Revisited</vt:lpstr>
      <vt:lpstr>Today  </vt:lpstr>
      <vt:lpstr>Review of Symbols</vt:lpstr>
      <vt:lpstr>Simple Memory System Example</vt:lpstr>
      <vt:lpstr>Simple Memory System Page Table</vt:lpstr>
      <vt:lpstr>Simple Memory System TLB</vt:lpstr>
      <vt:lpstr>Simple Memory System Cache</vt:lpstr>
      <vt:lpstr>Address Translation Example #1</vt:lpstr>
      <vt:lpstr>Address Translation Example #2</vt:lpstr>
      <vt:lpstr>Address Translation Example #3</vt:lpstr>
      <vt:lpstr>Today  </vt:lpstr>
      <vt:lpstr>Memory Mapping</vt:lpstr>
      <vt:lpstr>Demand paging</vt:lpstr>
      <vt:lpstr>User-Level Memory Mapping</vt:lpstr>
      <vt:lpstr>User-Level Memory Mapping</vt:lpstr>
      <vt:lpstr>Using mmap to Copy Files</vt:lpstr>
      <vt:lpstr>Today  </vt:lpstr>
      <vt:lpstr>Intel Core i7 Memory System</vt:lpstr>
      <vt:lpstr>Review of Symbols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Memory of a Linux Process</vt:lpstr>
      <vt:lpstr>Linux Organizes VM as Collection of “Areas” </vt:lpstr>
      <vt:lpstr>Linux Page Fault Handling </vt:lpstr>
      <vt:lpstr>The execve Function Revisited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C Seville</cp:lastModifiedBy>
  <cp:revision>549</cp:revision>
  <cp:lastPrinted>2010-10-19T14:58:03Z</cp:lastPrinted>
  <dcterms:created xsi:type="dcterms:W3CDTF">2011-01-05T23:16:19Z</dcterms:created>
  <dcterms:modified xsi:type="dcterms:W3CDTF">2016-11-30T01:15:54Z</dcterms:modified>
</cp:coreProperties>
</file>