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1426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418" r:id="rId13"/>
    <p:sldId id="1398" r:id="rId14"/>
    <p:sldId id="1419" r:id="rId15"/>
    <p:sldId id="1428" r:id="rId16"/>
    <p:sldId id="1420" r:id="rId17"/>
    <p:sldId id="1421" r:id="rId18"/>
    <p:sldId id="1430" r:id="rId19"/>
    <p:sldId id="1403" r:id="rId20"/>
    <p:sldId id="1429" r:id="rId21"/>
    <p:sldId id="1404" r:id="rId22"/>
    <p:sldId id="1424" r:id="rId23"/>
    <p:sldId id="1407" r:id="rId24"/>
    <p:sldId id="1408" r:id="rId25"/>
    <p:sldId id="1409" r:id="rId26"/>
    <p:sldId id="1410" r:id="rId27"/>
    <p:sldId id="1411" r:id="rId28"/>
    <p:sldId id="1412" r:id="rId29"/>
    <p:sldId id="1413" r:id="rId30"/>
    <p:sldId id="1414" r:id="rId31"/>
    <p:sldId id="1425" r:id="rId32"/>
    <p:sldId id="1415" r:id="rId33"/>
    <p:sldId id="1416" r:id="rId34"/>
    <p:sldId id="1431" r:id="rId35"/>
    <p:sldId id="1432" r:id="rId36"/>
    <p:sldId id="1433" r:id="rId37"/>
    <p:sldId id="1434" r:id="rId38"/>
    <p:sldId id="1435" r:id="rId39"/>
    <p:sldId id="1436" r:id="rId40"/>
    <p:sldId id="1437" r:id="rId41"/>
    <p:sldId id="1438" r:id="rId42"/>
    <p:sldId id="1439" r:id="rId43"/>
    <p:sldId id="1440" r:id="rId44"/>
    <p:sldId id="1441" r:id="rId45"/>
    <p:sldId id="1442" r:id="rId46"/>
    <p:sldId id="1443" r:id="rId47"/>
    <p:sldId id="1444" r:id="rId48"/>
    <p:sldId id="1445" r:id="rId49"/>
    <p:sldId id="1446" r:id="rId50"/>
    <p:sldId id="1447" r:id="rId51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F6F5BD"/>
    <a:srgbClr val="D5F1CF"/>
    <a:srgbClr val="EBAFAF"/>
    <a:srgbClr val="F1C7C7"/>
    <a:srgbClr val="CCCCCC"/>
    <a:srgbClr val="8DBA84"/>
    <a:srgbClr val="8AD87A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7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720" y="78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5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4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11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92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75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65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2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1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7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3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0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8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6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8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2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2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7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0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0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5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4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2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20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7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3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00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67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992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01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1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8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3999" y="-26988"/>
            <a:ext cx="3873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Allocation: </a:t>
            </a:r>
            <a:br>
              <a:rPr lang="en-US" dirty="0" smtClean="0"/>
            </a:br>
            <a:r>
              <a:rPr lang="en-US" dirty="0" smtClean="0"/>
              <a:t>Explicit Allocators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	</a:t>
            </a:r>
            <a:br>
              <a:rPr lang="en-US" altLang="zh-CN" sz="2000" b="0" dirty="0"/>
            </a:br>
            <a:r>
              <a:rPr lang="en-US" altLang="zh-CN" sz="2000" b="0" dirty="0"/>
              <a:t>22</a:t>
            </a:r>
            <a:r>
              <a:rPr lang="en-US" altLang="zh-CN" sz="2000" b="0" baseline="30000" dirty="0"/>
              <a:t>nd</a:t>
            </a:r>
            <a:r>
              <a:rPr lang="en-US" altLang="zh-CN" sz="2000" b="0" dirty="0"/>
              <a:t> Lecture, Dec </a:t>
            </a:r>
            <a:r>
              <a:rPr lang="en-US" altLang="zh-CN" sz="2000" b="0" dirty="0"/>
              <a:t>2</a:t>
            </a:r>
            <a:r>
              <a:rPr lang="en-US" altLang="zh-CN" sz="2000" b="0" dirty="0" smtClean="0"/>
              <a:t>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</a:t>
            </a:r>
            <a:r>
              <a:rPr lang="en-GB" dirty="0"/>
              <a:t>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5,000 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calls and 5,000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</a:t>
            </a:r>
            <a:r>
              <a:rPr lang="en-GB" dirty="0" smtClean="0"/>
              <a:t>operations/second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Peak </a:t>
            </a:r>
            <a:r>
              <a:rPr lang="en-GB" dirty="0"/>
              <a:t>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</a:t>
            </a:r>
            <a:r>
              <a:rPr lang="en-GB" i="1" dirty="0" smtClean="0"/>
              <a:t>R</a:t>
            </a:r>
            <a:r>
              <a:rPr lang="en-GB" i="1" baseline="-25000" dirty="0" smtClean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</a:t>
            </a:r>
            <a:r>
              <a:rPr lang="en-GB" i="1" dirty="0" smtClean="0"/>
              <a:t>payload </a:t>
            </a:r>
            <a:r>
              <a:rPr lang="en-GB" i="1" dirty="0" err="1" smtClean="0"/>
              <a:t>P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  <a:endParaRPr lang="en-GB" dirty="0" smtClean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Def</a:t>
            </a:r>
            <a:r>
              <a:rPr lang="en-GB" i="1" dirty="0">
                <a:solidFill>
                  <a:srgbClr val="C00000"/>
                </a:solidFill>
              </a:rPr>
              <a:t>:</a:t>
            </a:r>
            <a:r>
              <a:rPr lang="en-GB" i="1" dirty="0"/>
              <a:t> Current heap size</a:t>
            </a:r>
            <a:r>
              <a:rPr lang="en-GB" i="1" dirty="0" smtClean="0"/>
              <a:t>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Assume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r>
              <a:rPr lang="en-GB" dirty="0"/>
              <a:t>is monotonically </a:t>
            </a:r>
            <a:r>
              <a:rPr lang="en-GB" dirty="0" err="1"/>
              <a:t>nondecreasing</a:t>
            </a:r>
            <a:endParaRPr lang="en-GB" dirty="0" smtClean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i.e., heap only grows when </a:t>
            </a:r>
            <a:r>
              <a:rPr lang="en-GB" dirty="0"/>
              <a:t>allocator uses </a:t>
            </a:r>
            <a:r>
              <a:rPr lang="en-GB" b="1" dirty="0" err="1" smtClean="0">
                <a:latin typeface="Courier New" pitchFamily="49" charset="0"/>
              </a:rPr>
              <a:t>sbrk</a:t>
            </a:r>
            <a:endParaRPr lang="en-GB" b="1" dirty="0" smtClean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</a:t>
            </a:r>
            <a:r>
              <a:rPr lang="en-GB" i="1" dirty="0" smtClean="0"/>
              <a:t>utilization after k+1 requests </a:t>
            </a:r>
            <a:endParaRPr lang="en-GB" i="1" dirty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 smtClean="0"/>
              <a:t>U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= ( max</a:t>
            </a:r>
            <a:r>
              <a:rPr lang="en-GB" i="1" baseline="-25000" dirty="0"/>
              <a:t>i</a:t>
            </a:r>
            <a:r>
              <a:rPr lang="en-GB" i="1" baseline="-25000" dirty="0" smtClean="0"/>
              <a:t>&lt;=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Poor memory utilization caused by </a:t>
            </a:r>
            <a:r>
              <a:rPr lang="en-GB" i="1" smtClean="0">
                <a:solidFill>
                  <a:srgbClr val="C00000"/>
                </a:solidFill>
              </a:rPr>
              <a:t>fragmentation</a:t>
            </a:r>
            <a:endParaRPr lang="en-GB" smtClean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smtClean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smtClean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smtClean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smtClean="0"/>
              <a:t> fragmentation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For </a:t>
            </a:r>
            <a:r>
              <a:rPr lang="en-GB" sz="2200" dirty="0"/>
              <a:t>a given block, </a:t>
            </a:r>
            <a:r>
              <a:rPr lang="en-GB" sz="2200" i="1" dirty="0" smtClean="0">
                <a:solidFill>
                  <a:srgbClr val="C00000"/>
                </a:solidFill>
              </a:rPr>
              <a:t>internal fragmentation </a:t>
            </a:r>
            <a:r>
              <a:rPr lang="en-GB" sz="2200" dirty="0" smtClean="0"/>
              <a:t>occurs if payload is smaller than block size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Caused </a:t>
            </a:r>
            <a:r>
              <a:rPr lang="en-GB" sz="2200" dirty="0"/>
              <a:t>by </a:t>
            </a:r>
            <a:endParaRPr lang="en-GB" sz="22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Explicit policy decisions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(e.g., to return a big block to satisfy a small request)</a:t>
            </a:r>
            <a:endParaRPr lang="en-GB" sz="2200" dirty="0" smtClean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Depends </a:t>
            </a:r>
            <a:r>
              <a:rPr lang="en-GB" sz="2200" dirty="0"/>
              <a:t>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  <a:endParaRPr lang="en-GB" sz="22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</a:t>
            </a:r>
            <a:r>
              <a:rPr lang="en-GB" dirty="0" smtClean="0"/>
              <a:t>hus</a:t>
            </a:r>
            <a:r>
              <a:rPr lang="en-GB" dirty="0"/>
              <a:t>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 smtClean="0">
                <a:latin typeface="Calibri" pitchFamily="34" charset="0"/>
              </a:rPr>
              <a:t>lock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97237" y="2470150"/>
            <a:ext cx="5181600" cy="304800"/>
            <a:chOff x="3006724" y="1614488"/>
            <a:chExt cx="5181600" cy="304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38200" y="2438400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97237" y="3079751"/>
            <a:ext cx="5181600" cy="304800"/>
            <a:chOff x="3006724" y="2501901"/>
            <a:chExt cx="5181600" cy="30480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838200" y="304800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297237" y="3689350"/>
            <a:ext cx="5181600" cy="304800"/>
            <a:chOff x="3006724" y="3389313"/>
            <a:chExt cx="5181600" cy="304800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838200" y="3657600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297237" y="4298951"/>
            <a:ext cx="5181600" cy="304800"/>
            <a:chOff x="3036887" y="4276726"/>
            <a:chExt cx="5181600" cy="3048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838200" y="4267200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838200" y="4876800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</a:t>
            </a:r>
            <a:r>
              <a:rPr lang="en-GB" sz="1800" b="1" dirty="0" err="1" smtClean="0">
                <a:latin typeface="Courier New" pitchFamily="49" charset="0"/>
              </a:rPr>
              <a:t>malloc</a:t>
            </a:r>
            <a:r>
              <a:rPr lang="en-GB" sz="1800" b="1" dirty="0" smtClean="0">
                <a:latin typeface="Courier New" pitchFamily="49" charset="0"/>
              </a:rPr>
              <a:t>(6)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Oops! (what would happen now?)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Issues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know how much memory to free given just a pointer?</a:t>
            </a:r>
          </a:p>
          <a:p>
            <a:endParaRPr lang="en-US" dirty="0" smtClean="0"/>
          </a:p>
          <a:p>
            <a:r>
              <a:rPr lang="en-US" dirty="0" smtClean="0"/>
              <a:t>How do we keep track of the free blocks?</a:t>
            </a:r>
          </a:p>
          <a:p>
            <a:endParaRPr lang="en-US" dirty="0" smtClean="0"/>
          </a:p>
          <a:p>
            <a:r>
              <a:rPr lang="en-US" dirty="0" smtClean="0"/>
              <a:t>What do we do with the extra space when allocating a structure that is smaller than the free block it is placed in?</a:t>
            </a:r>
          </a:p>
          <a:p>
            <a:endParaRPr lang="en-US" dirty="0" smtClean="0"/>
          </a:p>
          <a:p>
            <a:r>
              <a:rPr lang="en-US" dirty="0" smtClean="0"/>
              <a:t>How do we pick a block to use for allocation -- many might fit?</a:t>
            </a:r>
          </a:p>
          <a:p>
            <a:endParaRPr lang="en-US" dirty="0" smtClean="0"/>
          </a:p>
          <a:p>
            <a:r>
              <a:rPr lang="en-US" dirty="0" smtClean="0"/>
              <a:t>How do we reinsert freed block?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How Much to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This word is often called the </a:t>
            </a:r>
            <a:r>
              <a:rPr lang="en-GB" b="1" i="1" dirty="0" smtClean="0">
                <a:solidFill>
                  <a:srgbClr val="C00000"/>
                </a:solidFill>
              </a:rPr>
              <a:t>header field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or</a:t>
            </a:r>
            <a:r>
              <a:rPr lang="en-GB" i="1" dirty="0" smtClean="0"/>
              <a:t> </a:t>
            </a:r>
            <a:r>
              <a:rPr lang="en-GB" b="1" i="1" dirty="0" smtClean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563762"/>
            <a:ext cx="190979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 = malloc(4)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9624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358900" y="5334000"/>
            <a:ext cx="6334125" cy="766712"/>
            <a:chOff x="1358900" y="5334000"/>
            <a:chExt cx="6334125" cy="76671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1169208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9955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b</a:t>
              </a:r>
              <a:r>
                <a:rPr lang="en-GB" sz="1600" b="1" dirty="0" smtClean="0">
                  <a:latin typeface="Calibri" pitchFamily="34" charset="0"/>
                </a:rPr>
                <a:t>lock </a:t>
              </a:r>
              <a:r>
                <a:rPr lang="en-GB" sz="1600" b="1" dirty="0">
                  <a:latin typeface="Calibri" pitchFamily="34" charset="0"/>
                </a:rPr>
                <a:t>size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858726" cy="3366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payload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2672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5720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stCxn id="58" idx="0"/>
            <a:endCxn id="67" idx="2"/>
          </p:cNvCxnSpPr>
          <p:nvPr/>
        </p:nvCxnSpPr>
        <p:spPr bwMode="auto">
          <a:xfrm rot="16200000" flipV="1">
            <a:off x="5179695" y="51041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0" idx="0"/>
            <a:endCxn id="50" idx="2"/>
          </p:cNvCxnSpPr>
          <p:nvPr/>
        </p:nvCxnSpPr>
        <p:spPr bwMode="auto">
          <a:xfrm rot="16200000" flipV="1">
            <a:off x="5876212" y="4712413"/>
            <a:ext cx="457200" cy="7859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0"/>
            <a:endCxn id="51" idx="2"/>
          </p:cNvCxnSpPr>
          <p:nvPr/>
        </p:nvCxnSpPr>
        <p:spPr bwMode="auto">
          <a:xfrm rot="16200000" flipV="1">
            <a:off x="6028612" y="4864813"/>
            <a:ext cx="457200" cy="4811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0"/>
            <a:endCxn id="52" idx="2"/>
          </p:cNvCxnSpPr>
          <p:nvPr/>
        </p:nvCxnSpPr>
        <p:spPr bwMode="auto">
          <a:xfrm rot="16200000" flipV="1">
            <a:off x="6181012" y="5017213"/>
            <a:ext cx="457200" cy="1763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0" idx="0"/>
            <a:endCxn id="53" idx="2"/>
          </p:cNvCxnSpPr>
          <p:nvPr/>
        </p:nvCxnSpPr>
        <p:spPr bwMode="auto">
          <a:xfrm rot="5400000" flipH="1" flipV="1">
            <a:off x="6333412" y="5041187"/>
            <a:ext cx="457200" cy="12842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 smtClean="0"/>
              <a:t>Implicit free lists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Explicit free lists</a:t>
            </a:r>
            <a:r>
              <a:rPr lang="en-US" altLang="zh-CN" dirty="0"/>
              <a:t>	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Segregated free </a:t>
            </a:r>
            <a:r>
              <a:rPr lang="en-US" altLang="zh-CN" dirty="0" smtClean="0">
                <a:solidFill>
                  <a:srgbClr val="7F7F7F"/>
                </a:solidFill>
              </a:rPr>
              <a:t>lists</a:t>
            </a:r>
            <a:endParaRPr lang="en-US" altLang="zh-CN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Method 1: Implicit </a:t>
            </a:r>
            <a:r>
              <a:rPr lang="en-GB" dirty="0"/>
              <a:t>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Could </a:t>
            </a:r>
            <a:r>
              <a:rPr lang="en-GB" dirty="0"/>
              <a:t>store this information in two </a:t>
            </a:r>
            <a:r>
              <a:rPr lang="en-GB" dirty="0" smtClean="0"/>
              <a:t>words: wasteful</a:t>
            </a:r>
            <a:r>
              <a:rPr lang="en-GB" dirty="0"/>
              <a:t>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 smtClean="0">
                <a:latin typeface="Calibri" pitchFamily="34" charset="0"/>
              </a:rPr>
              <a:t>ptional</a:t>
            </a:r>
            <a:endParaRPr lang="en-GB" sz="1600" b="1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Explicit free lists</a:t>
            </a:r>
            <a:r>
              <a:rPr lang="en-US" altLang="zh-CN" dirty="0"/>
              <a:t>	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Segregated free lists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Implicit Free List Example</a:t>
            </a:r>
            <a:endParaRPr lang="en-US" dirty="0"/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n-lt"/>
              </a:rPr>
              <a:t>Double</a:t>
            </a:r>
            <a:r>
              <a:rPr lang="en-US" sz="2000" dirty="0" smtClean="0">
                <a:latin typeface="+mn-lt"/>
              </a:rPr>
              <a:t>-word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32/0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38200" y="1961886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292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Allocated blocks: shaded</a:t>
            </a:r>
          </a:p>
          <a:p>
            <a:r>
              <a:rPr lang="en-US" sz="2000" dirty="0" smtClean="0">
                <a:latin typeface="Calibri" pitchFamily="34" charset="0"/>
              </a:rPr>
              <a:t>Free blocks: </a:t>
            </a:r>
            <a:r>
              <a:rPr lang="en-US" sz="2000" dirty="0" err="1" smtClean="0">
                <a:latin typeface="Calibri" pitchFamily="34" charset="0"/>
              </a:rPr>
              <a:t>unshaded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Headers: labeled with size in bytes/allocated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</a:t>
            </a:r>
            <a:r>
              <a:rPr lang="en-GB" sz="1800" b="0" dirty="0" smtClean="0"/>
              <a:t>fits:</a:t>
            </a:r>
            <a:endParaRPr lang="en-GB" b="1" i="1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</a:t>
            </a:r>
            <a:r>
              <a:rPr lang="en-GB" sz="1800" b="0" dirty="0" smtClean="0"/>
              <a:t>first fit</a:t>
            </a:r>
            <a:r>
              <a:rPr lang="en-GB" sz="1800" b="0" dirty="0"/>
              <a:t>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</a:t>
            </a:r>
            <a:r>
              <a:rPr lang="en-GB" sz="1800" dirty="0" smtClean="0"/>
              <a:t>first fit: avoids </a:t>
            </a:r>
            <a:r>
              <a:rPr lang="en-GB" sz="1800" dirty="0"/>
              <a:t>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</a:t>
            </a:r>
            <a:r>
              <a:rPr lang="en-GB" sz="1800" dirty="0" smtClean="0"/>
              <a:t>worse</a:t>
            </a:r>
            <a:endParaRPr lang="en-GB" sz="18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</a:t>
            </a:r>
            <a:r>
              <a:rPr lang="en-GB" sz="1800" b="0" dirty="0" smtClean="0"/>
              <a:t>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</a:t>
            </a:r>
            <a:r>
              <a:rPr lang="en-GB" sz="1800" b="0" dirty="0" smtClean="0"/>
              <a:t>first fit</a:t>
            </a:r>
            <a:endParaRPr lang="en-GB" sz="1800" b="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</a:t>
            </a:r>
            <a:r>
              <a:rPr lang="en-GB" sz="1600" b="1" dirty="0" smtClean="0">
                <a:latin typeface="Courier New" pitchFamily="49" charset="0"/>
              </a:rPr>
              <a:t>(*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\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block (word addressed)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</a:t>
            </a:r>
            <a:r>
              <a:rPr lang="en-GB" dirty="0" smtClean="0"/>
              <a:t>block: </a:t>
            </a:r>
            <a:r>
              <a:rPr lang="en-GB" i="1" dirty="0" smtClean="0">
                <a:solidFill>
                  <a:srgbClr val="C00000"/>
                </a:solidFill>
              </a:rPr>
              <a:t>splitting</a:t>
            </a:r>
            <a:endParaRPr lang="en-GB" i="1" dirty="0">
              <a:solidFill>
                <a:srgbClr val="C0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</a:t>
            </a:r>
            <a:r>
              <a:rPr lang="en-GB" sz="1600" b="1" dirty="0" smtClean="0">
                <a:latin typeface="Courier New" pitchFamily="49" charset="0"/>
              </a:rPr>
              <a:t>4)</a:t>
            </a:r>
            <a:endParaRPr lang="en-GB" sz="16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</a:t>
            </a:r>
            <a:r>
              <a:rPr lang="en-GB" sz="1600" b="1" dirty="0" smtClean="0">
                <a:latin typeface="Courier New" pitchFamily="49" charset="0"/>
              </a:rPr>
              <a:t> { </a:t>
            </a:r>
            <a:r>
              <a:rPr lang="en-GB" sz="1600" b="1" dirty="0">
                <a:latin typeface="Courier New" pitchFamily="49" charset="0"/>
              </a:rPr>
              <a:t>*p = *p &amp; -</a:t>
            </a:r>
            <a:r>
              <a:rPr lang="en-GB" sz="1600" b="1" dirty="0" smtClean="0">
                <a:latin typeface="Courier New" pitchFamily="49" charset="0"/>
              </a:rPr>
              <a:t>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 smtClean="0"/>
              <a:t>But </a:t>
            </a:r>
            <a:r>
              <a:rPr lang="en-GB" dirty="0"/>
              <a:t>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66287"/>
            <a:chOff x="2133600" y="3167513"/>
            <a:chExt cx="4876800" cy="566287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776913" y="33980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1375" y="4875668"/>
            <a:ext cx="2194263" cy="458332"/>
            <a:chOff x="841375" y="4875668"/>
            <a:chExt cx="2194263" cy="458332"/>
          </a:xfrm>
        </p:grpSpPr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841375" y="4967828"/>
              <a:ext cx="1292639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</a:rPr>
                <a:t>malloc</a:t>
              </a:r>
              <a:r>
                <a:rPr lang="en-GB" sz="1600" b="1" dirty="0">
                  <a:latin typeface="Courier New" pitchFamily="49" charset="0"/>
                </a:rPr>
                <a:t>(5)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2092325" y="4875668"/>
              <a:ext cx="943313" cy="458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2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rgbClr val="C00000"/>
                  </a:solidFill>
                  <a:latin typeface="Calibri" pitchFamily="34" charset="0"/>
                </a:rPr>
                <a:t>Oops</a:t>
              </a:r>
              <a:r>
                <a:rPr lang="en-GB" b="1" i="1" dirty="0">
                  <a:solidFill>
                    <a:srgbClr val="C00000"/>
                  </a:solidFill>
                  <a:latin typeface="Calibri" pitchFamily="34" charset="0"/>
                </a:rPr>
                <a:t>!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0513" y="5802868"/>
            <a:ext cx="8350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 smtClean="0">
                <a:solidFill>
                  <a:srgbClr val="C00000"/>
                </a:solidFill>
              </a:rPr>
              <a:t>There is enough free space, but the allocator won’t be able to find it</a:t>
            </a:r>
          </a:p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</a:t>
            </a:r>
            <a:r>
              <a:rPr lang="en-GB" dirty="0" smtClean="0"/>
              <a:t>next/previous </a:t>
            </a:r>
            <a:r>
              <a:rPr lang="en-GB" dirty="0"/>
              <a:t>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sz="1600" dirty="0">
                <a:latin typeface="Courier New" pitchFamily="49" charset="0"/>
              </a:rPr>
              <a:t/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543800" y="2535827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rot="10800000" flipV="1">
            <a:off x="6173204" y="2889769"/>
            <a:ext cx="1370596" cy="508231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Total </a:t>
            </a:r>
            <a:r>
              <a:rPr lang="en-GB" sz="1600" b="1" dirty="0"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Application </a:t>
            </a:r>
            <a:r>
              <a:rPr lang="en-GB" sz="1600" b="1" dirty="0"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 smtClean="0">
                <a:latin typeface="Calibri" pitchFamily="34" charset="0"/>
              </a:rPr>
              <a:t>lock </a:t>
            </a:r>
            <a:r>
              <a:rPr lang="en-GB" sz="1800" b="1" dirty="0">
                <a:latin typeface="Calibri" pitchFamily="34" charset="0"/>
              </a:rPr>
              <a:t>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419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5715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419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419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4419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715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4419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5257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4419600" y="2819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715000" y="2819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4419600" y="31242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4419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44196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57150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4419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4419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5715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4419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4419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4419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5715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4419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>
            <a:off x="35814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6" grpId="0" animBg="1"/>
      <p:bldP spid="28697" grpId="0" animBg="1"/>
      <p:bldP spid="28698" grpId="0" animBg="1"/>
      <p:bldP spid="28699" grpId="0" animBg="1"/>
      <p:bldP spid="28700" grpId="0" animBg="1"/>
      <p:bldP spid="28701" grpId="0" animBg="1"/>
      <p:bldP spid="28702" grpId="0" animBg="1"/>
      <p:bldP spid="28703" grpId="0" animBg="1"/>
      <p:bldP spid="28704" grpId="0" animBg="1"/>
      <p:bldP spid="28705" grpId="0" animBg="1"/>
      <p:bldP spid="28706" grpId="0" animBg="1"/>
      <p:bldP spid="28707" grpId="0" animBg="1"/>
      <p:bldP spid="28708" grpId="0" animBg="1"/>
      <p:bldP spid="28709" grpId="0" animBg="1"/>
      <p:bldP spid="28710" grpId="0" animBg="1"/>
      <p:bldP spid="28711" grpId="0" animBg="1"/>
      <p:bldP spid="28712" grpId="0" animBg="1"/>
      <p:bldP spid="28713" grpId="0" animBg="1"/>
      <p:bldP spid="28714" grpId="0" animBg="1"/>
      <p:bldP spid="28715" grpId="0" animBg="1"/>
      <p:bldP spid="28716" grpId="0" animBg="1"/>
      <p:bldP spid="287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5720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8674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720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5720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8674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5720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572000" y="2819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n+m2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867400" y="2819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5720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5720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n+m2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8674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37338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4572000" y="31242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4572000" y="28194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 animBg="1"/>
      <p:bldP spid="29698" grpId="0" animBg="1"/>
      <p:bldP spid="29699" grpId="0" animBg="1"/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/>
      <p:bldP spid="29707" grpId="0" animBg="1"/>
      <p:bldP spid="29708" grpId="0" animBg="1"/>
      <p:bldP spid="29709" grpId="0" animBg="1"/>
      <p:bldP spid="29733" grpId="0" animBg="1"/>
      <p:bldP spid="297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4419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5715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44196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5257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4419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44196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57150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4419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715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4419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4419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4419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715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4419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5814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44196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7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3" grpId="0" animBg="1"/>
      <p:bldP spid="30754" grpId="0" animBg="1"/>
      <p:bldP spid="30755" grpId="0" animBg="1"/>
      <p:bldP spid="30756" grpId="0" animBg="1"/>
      <p:bldP spid="30757" grpId="0" animBg="1"/>
      <p:bldP spid="307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Dynamic Memory Allocation	</a:t>
            </a:r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96875" y="1362075"/>
            <a:ext cx="3788103" cy="4972050"/>
          </a:xfrm>
        </p:spPr>
        <p:txBody>
          <a:bodyPr/>
          <a:lstStyle/>
          <a:p>
            <a:r>
              <a:rPr lang="en-US" dirty="0" smtClean="0"/>
              <a:t>Programmers use </a:t>
            </a:r>
            <a:r>
              <a:rPr lang="en-US" i="1" dirty="0" smtClean="0">
                <a:solidFill>
                  <a:srgbClr val="990000"/>
                </a:solidFill>
              </a:rPr>
              <a:t>dynamic memory allocators </a:t>
            </a:r>
            <a:r>
              <a:rPr lang="en-US" dirty="0" smtClean="0"/>
              <a:t>(such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) to acquire VM at run time. </a:t>
            </a:r>
          </a:p>
          <a:p>
            <a:pPr lvl="1"/>
            <a:r>
              <a:rPr lang="en-US" dirty="0" smtClean="0"/>
              <a:t>For data structures whose size is only known at runtime.</a:t>
            </a:r>
          </a:p>
          <a:p>
            <a:r>
              <a:rPr lang="en-US" dirty="0" smtClean="0"/>
              <a:t>Dynamic memory allocators manage an area of process virtual memory known as the </a:t>
            </a:r>
            <a:r>
              <a:rPr lang="en-US" i="1" dirty="0" smtClean="0">
                <a:solidFill>
                  <a:srgbClr val="990000"/>
                </a:solidFill>
              </a:rPr>
              <a:t>heap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89412" y="3733800"/>
            <a:ext cx="3200400" cy="60960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89412" y="4343400"/>
            <a:ext cx="3200400" cy="65405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Heap </a:t>
            </a:r>
            <a:r>
              <a:rPr lang="en-GB" sz="1800" b="1" dirty="0" smtClean="0">
                <a:latin typeface="Calibri" pitchFamily="34" charset="0"/>
              </a:rPr>
              <a:t>(</a:t>
            </a:r>
            <a:r>
              <a:rPr lang="en-GB" sz="1800" b="1" dirty="0">
                <a:latin typeface="Calibri" pitchFamily="34" charset="0"/>
              </a:rPr>
              <a:t>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89412" y="5743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 smtClean="0">
                <a:latin typeface="Calibri" pitchFamily="34" charset="0"/>
              </a:rPr>
              <a:t>rogram </a:t>
            </a:r>
            <a:r>
              <a:rPr lang="en-GB" sz="1800" b="1" dirty="0">
                <a:latin typeface="Calibri" pitchFamily="34" charset="0"/>
              </a:rPr>
              <a:t>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89412" y="5362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 smtClean="0">
                <a:latin typeface="Calibri" pitchFamily="34" charset="0"/>
              </a:rPr>
              <a:t>nitialized </a:t>
            </a:r>
            <a:r>
              <a:rPr lang="en-GB" sz="1800" b="1" dirty="0">
                <a:latin typeface="Calibri" pitchFamily="34" charset="0"/>
              </a:rPr>
              <a:t>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189412" y="4981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 smtClean="0">
                <a:latin typeface="Calibri" pitchFamily="34" charset="0"/>
              </a:rPr>
              <a:t>ninitialized </a:t>
            </a:r>
            <a:r>
              <a:rPr lang="en-GB" sz="1800" b="1" dirty="0">
                <a:latin typeface="Calibri" pitchFamily="34" charset="0"/>
              </a:rPr>
              <a:t>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189412" y="3413820"/>
            <a:ext cx="3200400" cy="334962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User s</a:t>
            </a:r>
            <a:r>
              <a:rPr lang="en-GB" sz="1800" b="1" dirty="0" smtClean="0">
                <a:latin typeface="Calibri" pitchFamily="34" charset="0"/>
              </a:rPr>
              <a:t>tack</a:t>
            </a:r>
            <a:endParaRPr lang="en-GB" sz="1800" b="1" dirty="0">
              <a:latin typeface="Calibri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89412" y="6124575"/>
            <a:ext cx="3200400" cy="396875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886200" y="6339601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397160" y="4025900"/>
            <a:ext cx="1800227" cy="698500"/>
            <a:chOff x="4175" y="2483"/>
            <a:chExt cx="1134" cy="440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900" cy="4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 smtClean="0"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 smtClean="0">
                  <a:latin typeface="Calibri" pitchFamily="34" charset="0"/>
                </a:rPr>
                <a:t> (</a:t>
              </a:r>
              <a:r>
                <a:rPr lang="en-GB" sz="2000" b="1" dirty="0" err="1" smtClean="0">
                  <a:latin typeface="Courier New"/>
                  <a:cs typeface="Courier New"/>
                </a:rPr>
                <a:t>brk</a:t>
              </a:r>
              <a:r>
                <a:rPr lang="en-GB" sz="2000" b="1" dirty="0" smtClean="0">
                  <a:latin typeface="Courier New"/>
                  <a:cs typeface="Courier New"/>
                </a:rPr>
                <a:t> </a:t>
              </a:r>
              <a:r>
                <a:rPr lang="en-GB" sz="2000" b="1" dirty="0" err="1" smtClean="0">
                  <a:latin typeface="Calibri" pitchFamily="34" charset="0"/>
                </a:rPr>
                <a:t>ptr</a:t>
              </a:r>
              <a:r>
                <a:rPr lang="en-GB" sz="2000" b="1" dirty="0" smtClean="0">
                  <a:latin typeface="Calibri" pitchFamily="34" charset="0"/>
                </a:rPr>
                <a:t>)</a:t>
              </a:r>
              <a:endParaRPr lang="en-GB" sz="2000" b="1" dirty="0">
                <a:latin typeface="Calibri" pitchFamily="34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6248400" y="37555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953000" y="39079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189412" y="13620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189412" y="1819275"/>
            <a:ext cx="3505200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189412" y="22764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+mn-lt"/>
              </a:rPr>
              <a:t>Heap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4419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n+m1+m2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715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4419600" y="2209800"/>
            <a:ext cx="1676400" cy="21336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4419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4419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n+m1+m2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5715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35814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4419600" y="1905000"/>
            <a:ext cx="1676400" cy="27432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8" grpId="0" animBg="1"/>
      <p:bldP spid="31769" grpId="0" animBg="1"/>
      <p:bldP spid="31770" grpId="0" animBg="1"/>
      <p:bldP spid="31771" grpId="0" animBg="1"/>
      <p:bldP spid="31772" grpId="0" animBg="1"/>
      <p:bldP spid="31773" grpId="0" animBg="1"/>
      <p:bldP spid="317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Boundary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 smtClean="0"/>
              <a:t>Internal fragmentation</a:t>
            </a:r>
          </a:p>
          <a:p>
            <a:endParaRPr lang="en-US" dirty="0" smtClean="0"/>
          </a:p>
          <a:p>
            <a:r>
              <a:rPr lang="en-US" dirty="0" smtClean="0"/>
              <a:t>Can it be optimized?</a:t>
            </a:r>
          </a:p>
          <a:p>
            <a:pPr lvl="1"/>
            <a:r>
              <a:rPr lang="en-US" dirty="0" smtClean="0"/>
              <a:t>Which blocks need the footer tag?</a:t>
            </a:r>
          </a:p>
          <a:p>
            <a:pPr lvl="1"/>
            <a:r>
              <a:rPr lang="en-US" dirty="0" smtClean="0"/>
              <a:t>What does that mean?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by deferring coalescing until needed. </a:t>
            </a:r>
            <a:r>
              <a:rPr lang="en-GB" dirty="0" smtClean="0"/>
              <a:t>Examples:</a:t>
            </a:r>
            <a:endParaRPr lang="en-GB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endParaRPr lang="en-GB" b="1" dirty="0" smtClean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linear </a:t>
            </a:r>
            <a:r>
              <a:rPr lang="en-GB" dirty="0"/>
              <a:t>time worst case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constant </a:t>
            </a:r>
            <a:r>
              <a:rPr lang="en-GB" dirty="0"/>
              <a:t>time worst case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will </a:t>
            </a:r>
            <a:r>
              <a:rPr lang="en-GB" dirty="0"/>
              <a:t>depend on placement policy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</a:rPr>
              <a:t>/free </a:t>
            </a:r>
            <a:r>
              <a:rPr lang="en-GB" dirty="0" smtClean="0"/>
              <a:t>because </a:t>
            </a:r>
            <a:r>
              <a:rPr lang="en-GB" dirty="0"/>
              <a:t>of linear-time allocation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r>
              <a:rPr lang="en-US" dirty="0" smtClean="0"/>
              <a:t>Explicit free lists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</p:txBody>
      </p:sp>
    </p:spTree>
    <p:extLst>
      <p:ext uri="{BB962C8B-B14F-4D97-AF65-F5344CB8AC3E}">
        <p14:creationId xmlns:p14="http://schemas.microsoft.com/office/powerpoint/2010/main" val="2091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free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free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N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</a:t>
            </a:r>
            <a:r>
              <a:rPr lang="en-GB" sz="1600" b="1" dirty="0" err="1" smtClean="0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1078597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Physically: blocks can be in any order</a:t>
            </a:r>
            <a:endParaRPr lang="en-GB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186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491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100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405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710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15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319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929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234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539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843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148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5758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624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672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453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063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367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977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7282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7587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1643589" y="4484687"/>
            <a:ext cx="5181600" cy="5588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968" y="16"/>
              </a:cxn>
              <a:cxn ang="0">
                <a:pos x="3264" y="256"/>
              </a:cxn>
            </a:cxnLst>
            <a:rect l="0" t="0" r="r" b="b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Freeform 35"/>
          <p:cNvSpPr>
            <a:spLocks/>
          </p:cNvSpPr>
          <p:nvPr/>
        </p:nvSpPr>
        <p:spPr bwMode="auto">
          <a:xfrm>
            <a:off x="3777189" y="4408487"/>
            <a:ext cx="3352800" cy="635000"/>
          </a:xfrm>
          <a:custGeom>
            <a:avLst/>
            <a:gdLst/>
            <a:ahLst/>
            <a:cxnLst>
              <a:cxn ang="0">
                <a:pos x="2112" y="400"/>
              </a:cxn>
              <a:cxn ang="0">
                <a:pos x="1680" y="16"/>
              </a:cxn>
              <a:cxn ang="0">
                <a:pos x="0" y="304"/>
              </a:cxn>
            </a:cxnLst>
            <a:rect l="0" t="0" r="r" b="b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Freeform 36"/>
          <p:cNvSpPr>
            <a:spLocks/>
          </p:cNvSpPr>
          <p:nvPr/>
        </p:nvSpPr>
        <p:spPr bwMode="auto">
          <a:xfrm>
            <a:off x="1338789" y="5043487"/>
            <a:ext cx="6096000" cy="671513"/>
          </a:xfrm>
          <a:custGeom>
            <a:avLst/>
            <a:gdLst/>
            <a:ahLst/>
            <a:cxnLst>
              <a:cxn ang="0">
                <a:pos x="3840" y="0"/>
              </a:cxn>
              <a:cxn ang="0">
                <a:pos x="3072" y="336"/>
              </a:cxn>
              <a:cxn ang="0">
                <a:pos x="672" y="384"/>
              </a:cxn>
              <a:cxn ang="0">
                <a:pos x="0" y="96"/>
              </a:cxn>
            </a:cxnLst>
            <a:rect l="0" t="0" r="r" b="b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Freeform 37"/>
          <p:cNvSpPr>
            <a:spLocks/>
          </p:cNvSpPr>
          <p:nvPr/>
        </p:nvSpPr>
        <p:spPr bwMode="auto">
          <a:xfrm>
            <a:off x="4386789" y="5043487"/>
            <a:ext cx="2438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88"/>
              </a:cxn>
              <a:cxn ang="0">
                <a:pos x="1536" y="96"/>
              </a:cxn>
            </a:cxnLst>
            <a:rect l="0" t="0" r="r" b="b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826777" y="4205287"/>
            <a:ext cx="187645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FF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Forward </a:t>
            </a:r>
            <a:r>
              <a:rPr lang="en-GB" sz="1600" b="1" dirty="0" smtClean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(next) links</a:t>
            </a:r>
            <a:endParaRPr lang="en-GB" sz="1600" b="1" dirty="0">
              <a:solidFill>
                <a:srgbClr val="00B05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12527" y="5341937"/>
            <a:ext cx="15729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Back 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prev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) links</a:t>
            </a:r>
            <a:endParaRPr lang="en-GB" sz="1600" b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7647514" y="4960937"/>
            <a:ext cx="1841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Freeform 41"/>
          <p:cNvSpPr>
            <a:spLocks/>
          </p:cNvSpPr>
          <p:nvPr/>
        </p:nvSpPr>
        <p:spPr bwMode="auto">
          <a:xfrm>
            <a:off x="4081989" y="3986212"/>
            <a:ext cx="3495675" cy="1057275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422" y="178"/>
              </a:cxn>
              <a:cxn ang="0">
                <a:pos x="2202" y="0"/>
              </a:cxn>
            </a:cxnLst>
            <a:rect l="0" t="0" r="r" b="b"/>
            <a:pathLst>
              <a:path w="2202" h="666">
                <a:moveTo>
                  <a:pt x="0" y="666"/>
                </a:moveTo>
                <a:cubicBezTo>
                  <a:pt x="70" y="585"/>
                  <a:pt x="55" y="289"/>
                  <a:pt x="422" y="178"/>
                </a:cubicBezTo>
                <a:cubicBezTo>
                  <a:pt x="789" y="67"/>
                  <a:pt x="1831" y="37"/>
                  <a:pt x="2202" y="0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1186389" y="5043487"/>
            <a:ext cx="762000" cy="4572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240"/>
              </a:cxn>
              <a:cxn ang="0">
                <a:pos x="0" y="288"/>
              </a:cxn>
            </a:cxnLst>
            <a:rect l="0" t="0" r="r" b="b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624539" y="4581525"/>
            <a:ext cx="30679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7207777" y="4586287"/>
            <a:ext cx="2971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4386789" y="5197475"/>
            <a:ext cx="29076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192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1" name="Rectangle 73"/>
          <p:cNvSpPr>
            <a:spLocks noChangeArrowheads="1"/>
          </p:cNvSpPr>
          <p:nvPr/>
        </p:nvSpPr>
        <p:spPr bwMode="auto">
          <a:xfrm>
            <a:off x="487480" y="3649663"/>
            <a:ext cx="7607300" cy="282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</a:t>
            </a:r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67105" y="5181600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567104" y="3810000"/>
            <a:ext cx="761999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1576505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1652705" y="4799013"/>
            <a:ext cx="914400" cy="1374775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4395905" y="4495800"/>
            <a:ext cx="1828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567105" y="4495800"/>
            <a:ext cx="1828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4472105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Oval 55"/>
          <p:cNvSpPr>
            <a:spLocks noChangeArrowheads="1"/>
          </p:cNvSpPr>
          <p:nvPr/>
        </p:nvSpPr>
        <p:spPr bwMode="auto">
          <a:xfrm>
            <a:off x="2643305" y="3886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 flipV="1">
            <a:off x="2948105" y="5257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>
            <a:off x="2643305" y="5257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Oval 61"/>
          <p:cNvSpPr>
            <a:spLocks noChangeArrowheads="1"/>
          </p:cNvSpPr>
          <p:nvPr/>
        </p:nvSpPr>
        <p:spPr bwMode="auto">
          <a:xfrm flipV="1">
            <a:off x="2948105" y="3886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552097" y="3657600"/>
            <a:ext cx="74045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7233" name="Oval 65"/>
          <p:cNvSpPr>
            <a:spLocks noChangeArrowheads="1"/>
          </p:cNvSpPr>
          <p:nvPr/>
        </p:nvSpPr>
        <p:spPr bwMode="auto">
          <a:xfrm flipV="1">
            <a:off x="4776905" y="4572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4" name="Freeform 66"/>
          <p:cNvSpPr>
            <a:spLocks/>
          </p:cNvSpPr>
          <p:nvPr/>
        </p:nvSpPr>
        <p:spPr bwMode="auto">
          <a:xfrm>
            <a:off x="2719505" y="39624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Freeform 67"/>
          <p:cNvSpPr>
            <a:spLocks/>
          </p:cNvSpPr>
          <p:nvPr/>
        </p:nvSpPr>
        <p:spPr bwMode="auto">
          <a:xfrm flipH="1">
            <a:off x="2719505" y="46482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1762243" y="5972175"/>
            <a:ext cx="212013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= malloc(…)</a:t>
            </a: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6086043" y="3657600"/>
            <a:ext cx="196746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(with splitting)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329105" y="37338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Freeform 69"/>
          <p:cNvSpPr>
            <a:spLocks/>
          </p:cNvSpPr>
          <p:nvPr/>
        </p:nvSpPr>
        <p:spPr bwMode="auto">
          <a:xfrm>
            <a:off x="3176704" y="4038600"/>
            <a:ext cx="1684339" cy="596900"/>
          </a:xfrm>
          <a:custGeom>
            <a:avLst/>
            <a:gdLst/>
            <a:ahLst/>
            <a:cxnLst>
              <a:cxn ang="0">
                <a:pos x="965" y="424"/>
              </a:cxn>
              <a:cxn ang="0">
                <a:pos x="758" y="126"/>
              </a:cxn>
              <a:cxn ang="0">
                <a:pos x="263" y="76"/>
              </a:cxn>
              <a:cxn ang="0">
                <a:pos x="0" y="0"/>
              </a:cxn>
            </a:cxnLst>
            <a:rect l="0" t="0" r="r" b="b"/>
            <a:pathLst>
              <a:path w="965" h="424">
                <a:moveTo>
                  <a:pt x="965" y="424"/>
                </a:moveTo>
                <a:cubicBezTo>
                  <a:pt x="930" y="374"/>
                  <a:pt x="875" y="184"/>
                  <a:pt x="758" y="126"/>
                </a:cubicBezTo>
                <a:cubicBezTo>
                  <a:pt x="641" y="68"/>
                  <a:pt x="389" y="97"/>
                  <a:pt x="263" y="76"/>
                </a:cubicBezTo>
                <a:cubicBezTo>
                  <a:pt x="137" y="55"/>
                  <a:pt x="55" y="16"/>
                  <a:pt x="0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29105" y="51054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Freeform 68"/>
          <p:cNvSpPr>
            <a:spLocks/>
          </p:cNvSpPr>
          <p:nvPr/>
        </p:nvSpPr>
        <p:spPr bwMode="auto">
          <a:xfrm>
            <a:off x="3024305" y="4800600"/>
            <a:ext cx="18288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318" y="184"/>
              </a:cxn>
              <a:cxn ang="0">
                <a:pos x="955" y="154"/>
              </a:cxn>
              <a:cxn ang="0">
                <a:pos x="1152" y="0"/>
              </a:cxn>
            </a:cxnLst>
            <a:rect l="0" t="0" r="r" b="b"/>
            <a:pathLst>
              <a:path w="1152" h="336">
                <a:moveTo>
                  <a:pt x="0" y="336"/>
                </a:moveTo>
                <a:cubicBezTo>
                  <a:pt x="53" y="311"/>
                  <a:pt x="159" y="214"/>
                  <a:pt x="318" y="184"/>
                </a:cubicBezTo>
                <a:cubicBezTo>
                  <a:pt x="477" y="154"/>
                  <a:pt x="816" y="185"/>
                  <a:pt x="955" y="154"/>
                </a:cubicBezTo>
                <a:cubicBezTo>
                  <a:pt x="1094" y="123"/>
                  <a:pt x="1111" y="32"/>
                  <a:pt x="1152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1760741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</a:t>
            </a:r>
            <a:r>
              <a:rPr lang="en-GB" dirty="0" smtClean="0"/>
              <a:t>ordered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</a:t>
            </a:r>
            <a:r>
              <a:rPr lang="en-GB" dirty="0" smtClean="0"/>
              <a:t>order: </a:t>
            </a:r>
            <a:br>
              <a:rPr lang="en-GB" dirty="0" smtClean="0"/>
            </a:br>
            <a:r>
              <a:rPr lang="en-GB" dirty="0" smtClean="0"/>
              <a:t>	         </a:t>
            </a:r>
            <a:r>
              <a:rPr lang="en-GB" i="1" dirty="0" err="1" smtClean="0"/>
              <a:t>addr</a:t>
            </a:r>
            <a:r>
              <a:rPr lang="en-GB" i="1" dirty="0" smtClean="0"/>
              <a:t>(</a:t>
            </a:r>
            <a:r>
              <a:rPr lang="en-GB" i="1" dirty="0" err="1" smtClean="0"/>
              <a:t>prev</a:t>
            </a:r>
            <a:r>
              <a:rPr lang="en-GB" i="1" dirty="0" smtClean="0"/>
              <a:t>) </a:t>
            </a:r>
            <a:r>
              <a:rPr lang="en-GB" i="1" dirty="0"/>
              <a:t>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</a:t>
            </a:r>
            <a:r>
              <a:rPr lang="en-GB" i="1" dirty="0" smtClean="0"/>
              <a:t>&lt; </a:t>
            </a:r>
            <a:r>
              <a:rPr lang="en-GB" i="1" dirty="0" err="1" smtClean="0"/>
              <a:t>addr</a:t>
            </a:r>
            <a:r>
              <a:rPr lang="en-GB" i="1" dirty="0" smtClean="0"/>
              <a:t>(next)</a:t>
            </a:r>
            <a:endParaRPr lang="en-GB" i="1" dirty="0"/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</a:t>
            </a:r>
          </a:p>
          <a:p>
            <a:pPr lvl="2">
              <a:lnSpc>
                <a:spcPct val="107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881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 smtClean="0"/>
              <a:t>Allocator maintains heap as collection of variable sized </a:t>
            </a:r>
            <a:r>
              <a:rPr lang="en-US" i="1" dirty="0" smtClean="0">
                <a:solidFill>
                  <a:srgbClr val="990000"/>
                </a:solidFill>
              </a:rPr>
              <a:t>blocks</a:t>
            </a:r>
            <a:r>
              <a:rPr lang="en-US" dirty="0" smtClean="0">
                <a:solidFill>
                  <a:srgbClr val="000000"/>
                </a:solidFill>
              </a:rPr>
              <a:t>, which are either </a:t>
            </a:r>
            <a:r>
              <a:rPr lang="en-US" i="1" dirty="0" smtClean="0">
                <a:solidFill>
                  <a:srgbClr val="990000"/>
                </a:solidFill>
              </a:rPr>
              <a:t>allocated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i="1" dirty="0" smtClean="0">
                <a:solidFill>
                  <a:srgbClr val="990000"/>
                </a:solidFill>
              </a:rPr>
              <a:t>free</a:t>
            </a:r>
          </a:p>
          <a:p>
            <a:r>
              <a:rPr lang="en-US" dirty="0" smtClean="0"/>
              <a:t>Types of allocators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Explicit allocator</a:t>
            </a:r>
            <a:r>
              <a:rPr lang="en-US" b="1" dirty="0" smtClean="0"/>
              <a:t>:  </a:t>
            </a:r>
            <a:r>
              <a:rPr lang="en-US" dirty="0" smtClean="0"/>
              <a:t>application allocates and frees space </a:t>
            </a:r>
          </a:p>
          <a:p>
            <a:pPr lvl="2"/>
            <a:r>
              <a:rPr lang="en-US" dirty="0" smtClean="0"/>
              <a:t>E.g.,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in C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Implicit allocator:</a:t>
            </a:r>
            <a:r>
              <a:rPr lang="en-US" dirty="0" smtClean="0"/>
              <a:t> application allocates, but does not free space</a:t>
            </a:r>
          </a:p>
          <a:p>
            <a:pPr lvl="2"/>
            <a:r>
              <a:rPr lang="en-US" dirty="0" smtClean="0"/>
              <a:t>E.g. garbage collection in Java, ML, and Lisp</a:t>
            </a:r>
          </a:p>
          <a:p>
            <a:endParaRPr lang="en-US" dirty="0" smtClean="0"/>
          </a:p>
          <a:p>
            <a:r>
              <a:rPr lang="en-US" dirty="0" smtClean="0"/>
              <a:t>Will discuss explicit memory allocation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4243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4525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6162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4558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37941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6924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6162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7686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28448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7686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17780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19304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0066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3038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2276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4562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3800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1514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4641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6400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2530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4620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4243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3800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0149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1045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2103992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397476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29540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2066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3013" y="6097587"/>
            <a:ext cx="1065213" cy="455613"/>
            <a:chOff x="1680" y="3714"/>
            <a:chExt cx="671" cy="287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680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872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064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160" y="3714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250213" y="5105400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3013" y="4725987"/>
            <a:ext cx="1065213" cy="455613"/>
            <a:chOff x="1680" y="2850"/>
            <a:chExt cx="671" cy="287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680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872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064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160" y="28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945413" y="4954587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0462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2)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88324" y="3657600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520825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2892425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6732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7494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0432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5844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3574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18986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2828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206625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3590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3684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52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5970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40122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317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621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4926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58410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61458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793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097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3402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37074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Oval 69"/>
          <p:cNvSpPr>
            <a:spLocks noChangeArrowheads="1"/>
          </p:cNvSpPr>
          <p:nvPr/>
        </p:nvSpPr>
        <p:spPr bwMode="auto">
          <a:xfrm>
            <a:off x="2869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Oval 70"/>
          <p:cNvSpPr>
            <a:spLocks noChangeArrowheads="1"/>
          </p:cNvSpPr>
          <p:nvPr/>
        </p:nvSpPr>
        <p:spPr bwMode="auto">
          <a:xfrm>
            <a:off x="2869213" y="48783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Oval 71"/>
          <p:cNvSpPr>
            <a:spLocks noChangeArrowheads="1"/>
          </p:cNvSpPr>
          <p:nvPr/>
        </p:nvSpPr>
        <p:spPr bwMode="auto">
          <a:xfrm flipV="1">
            <a:off x="3174013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5362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1192813" y="54879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11787"/>
            <a:ext cx="1065213" cy="455613"/>
            <a:chOff x="4560" y="3282"/>
            <a:chExt cx="671" cy="287"/>
          </a:xfrm>
        </p:grpSpPr>
        <p:sp>
          <p:nvSpPr>
            <p:cNvPr id="10315" name="Rectangle 75"/>
            <p:cNvSpPr>
              <a:spLocks noChangeArrowheads="1"/>
            </p:cNvSpPr>
            <p:nvPr/>
          </p:nvSpPr>
          <p:spPr bwMode="auto">
            <a:xfrm>
              <a:off x="4560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76"/>
            <p:cNvSpPr>
              <a:spLocks noChangeArrowheads="1"/>
            </p:cNvSpPr>
            <p:nvPr/>
          </p:nvSpPr>
          <p:spPr bwMode="auto">
            <a:xfrm>
              <a:off x="4752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4944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5040" y="32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9" name="Oval 79"/>
          <p:cNvSpPr>
            <a:spLocks noChangeArrowheads="1"/>
          </p:cNvSpPr>
          <p:nvPr/>
        </p:nvSpPr>
        <p:spPr bwMode="auto">
          <a:xfrm>
            <a:off x="7441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7517413" y="56403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1" name="Oval 81"/>
          <p:cNvSpPr>
            <a:spLocks noChangeArrowheads="1"/>
          </p:cNvSpPr>
          <p:nvPr/>
        </p:nvSpPr>
        <p:spPr bwMode="auto">
          <a:xfrm>
            <a:off x="7746013" y="55641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>
            <a:off x="1421413" y="5640387"/>
            <a:ext cx="1371600" cy="1588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52314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174013" y="55641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5" name="Freeform 85"/>
          <p:cNvSpPr>
            <a:spLocks/>
          </p:cNvSpPr>
          <p:nvPr/>
        </p:nvSpPr>
        <p:spPr bwMode="auto">
          <a:xfrm>
            <a:off x="2945413" y="5294312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6" name="Freeform 86"/>
          <p:cNvSpPr>
            <a:spLocks/>
          </p:cNvSpPr>
          <p:nvPr/>
        </p:nvSpPr>
        <p:spPr bwMode="auto">
          <a:xfrm>
            <a:off x="5091713" y="5640387"/>
            <a:ext cx="2730500" cy="395288"/>
          </a:xfrm>
          <a:custGeom>
            <a:avLst/>
            <a:gdLst/>
            <a:ahLst/>
            <a:cxnLst>
              <a:cxn ang="0">
                <a:pos x="1720" y="0"/>
              </a:cxn>
              <a:cxn ang="0">
                <a:pos x="1389" y="212"/>
              </a:cxn>
              <a:cxn ang="0">
                <a:pos x="262" y="222"/>
              </a:cxn>
              <a:cxn ang="0">
                <a:pos x="0" y="101"/>
              </a:cxn>
            </a:cxnLst>
            <a:rect l="0" t="0" r="r" b="b"/>
            <a:pathLst>
              <a:path w="1720" h="249">
                <a:moveTo>
                  <a:pt x="1720" y="0"/>
                </a:moveTo>
                <a:cubicBezTo>
                  <a:pt x="1665" y="35"/>
                  <a:pt x="1632" y="175"/>
                  <a:pt x="1389" y="212"/>
                </a:cubicBezTo>
                <a:cubicBezTo>
                  <a:pt x="1146" y="249"/>
                  <a:pt x="493" y="240"/>
                  <a:pt x="262" y="222"/>
                </a:cubicBezTo>
                <a:cubicBezTo>
                  <a:pt x="31" y="204"/>
                  <a:pt x="55" y="126"/>
                  <a:pt x="0" y="10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044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Oval 88"/>
          <p:cNvSpPr>
            <a:spLocks noChangeArrowheads="1"/>
          </p:cNvSpPr>
          <p:nvPr/>
        </p:nvSpPr>
        <p:spPr bwMode="auto">
          <a:xfrm>
            <a:off x="2869213" y="62499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Oval 89"/>
          <p:cNvSpPr>
            <a:spLocks noChangeArrowheads="1"/>
          </p:cNvSpPr>
          <p:nvPr/>
        </p:nvSpPr>
        <p:spPr bwMode="auto">
          <a:xfrm flipV="1">
            <a:off x="3174013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6716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2304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0813" y="543718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298699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35576" y="4499099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76350" y="94941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2374196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 animBg="1"/>
      <p:bldP spid="10247" grpId="0" animBg="1"/>
      <p:bldP spid="10253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07" grpId="0" animBg="1"/>
      <p:bldP spid="10308" grpId="0" animBg="1"/>
      <p:bldP spid="10309" grpId="0" animBg="1"/>
      <p:bldP spid="10310" grpId="0" animBg="1"/>
      <p:bldP spid="10311" grpId="0" animBg="1"/>
      <p:bldP spid="10312" grpId="0" animBg="1"/>
      <p:bldP spid="10313" grpId="0" animBg="1"/>
      <p:bldP spid="10319" grpId="0" animBg="1"/>
      <p:bldP spid="10320" grpId="0" animBg="1"/>
      <p:bldP spid="10321" grpId="0" animBg="1"/>
      <p:bldP spid="10322" grpId="0" animBg="1"/>
      <p:bldP spid="10323" grpId="0" animBg="1"/>
      <p:bldP spid="10324" grpId="0" animBg="1"/>
      <p:bldP spid="10325" grpId="0" animBg="1"/>
      <p:bldP spid="10326" grpId="0" animBg="1"/>
      <p:bldP spid="10328" grpId="0" animBg="1"/>
      <p:bldP spid="10329" grpId="0" animBg="1"/>
      <p:bldP spid="10332" grpId="0"/>
      <p:bldP spid="103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397476" y="4575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26365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2098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31413" y="6137275"/>
            <a:ext cx="1065213" cy="455613"/>
            <a:chOff x="3216" y="3782"/>
            <a:chExt cx="671" cy="287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216" y="38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408" y="38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600" y="38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696" y="37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5688613" y="5145088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049463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3)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692525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successor block, coalesce both memory blocks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524000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2895600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676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7526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048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5892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362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19034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2860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209800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3622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371600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6002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40122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43170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46218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49266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58410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61458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27930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30978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34026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37074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Oval 63"/>
          <p:cNvSpPr>
            <a:spLocks noChangeArrowheads="1"/>
          </p:cNvSpPr>
          <p:nvPr/>
        </p:nvSpPr>
        <p:spPr bwMode="auto">
          <a:xfrm>
            <a:off x="4088413" y="56038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55362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5231413" y="4765675"/>
            <a:ext cx="1065213" cy="455613"/>
            <a:chOff x="3216" y="2918"/>
            <a:chExt cx="671" cy="287"/>
          </a:xfrm>
        </p:grpSpPr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3216" y="296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3408" y="296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3600" y="296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3696" y="291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4" name="Oval 70"/>
          <p:cNvSpPr>
            <a:spLocks noChangeArrowheads="1"/>
          </p:cNvSpPr>
          <p:nvPr/>
        </p:nvSpPr>
        <p:spPr bwMode="auto">
          <a:xfrm>
            <a:off x="5307613" y="49180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5383813" y="4994275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6" name="Oval 72"/>
          <p:cNvSpPr>
            <a:spLocks noChangeArrowheads="1"/>
          </p:cNvSpPr>
          <p:nvPr/>
        </p:nvSpPr>
        <p:spPr bwMode="auto">
          <a:xfrm flipV="1">
            <a:off x="5612413" y="628808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1192813" y="552767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51475"/>
            <a:ext cx="1065213" cy="455613"/>
            <a:chOff x="4560" y="3350"/>
            <a:chExt cx="671" cy="287"/>
          </a:xfrm>
        </p:grpSpPr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4560" y="33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4752" y="33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4944" y="33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5040" y="33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43" name="Oval 79"/>
          <p:cNvSpPr>
            <a:spLocks noChangeArrowheads="1"/>
          </p:cNvSpPr>
          <p:nvPr/>
        </p:nvSpPr>
        <p:spPr bwMode="auto">
          <a:xfrm>
            <a:off x="7441213" y="56038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Line 80"/>
          <p:cNvSpPr>
            <a:spLocks noChangeShapeType="1"/>
          </p:cNvSpPr>
          <p:nvPr/>
        </p:nvSpPr>
        <p:spPr bwMode="auto">
          <a:xfrm>
            <a:off x="7517413" y="568007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5" name="Oval 81"/>
          <p:cNvSpPr>
            <a:spLocks noChangeArrowheads="1"/>
          </p:cNvSpPr>
          <p:nvPr/>
        </p:nvSpPr>
        <p:spPr bwMode="auto">
          <a:xfrm>
            <a:off x="7746013" y="5603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52314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7" name="Oval 83"/>
          <p:cNvSpPr>
            <a:spLocks noChangeArrowheads="1"/>
          </p:cNvSpPr>
          <p:nvPr/>
        </p:nvSpPr>
        <p:spPr bwMode="auto">
          <a:xfrm>
            <a:off x="4393213" y="560387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8" name="Freeform 84"/>
          <p:cNvSpPr>
            <a:spLocks/>
          </p:cNvSpPr>
          <p:nvPr/>
        </p:nvSpPr>
        <p:spPr bwMode="auto">
          <a:xfrm>
            <a:off x="4151913" y="5326063"/>
            <a:ext cx="3213100" cy="354012"/>
          </a:xfrm>
          <a:custGeom>
            <a:avLst/>
            <a:gdLst/>
            <a:ahLst/>
            <a:cxnLst>
              <a:cxn ang="0">
                <a:pos x="0" y="223"/>
              </a:cxn>
              <a:cxn ang="0">
                <a:pos x="288" y="31"/>
              </a:cxn>
              <a:cxn ang="0">
                <a:pos x="1349" y="36"/>
              </a:cxn>
              <a:cxn ang="0">
                <a:pos x="2024" y="223"/>
              </a:cxn>
            </a:cxnLst>
            <a:rect l="0" t="0" r="r" b="b"/>
            <a:pathLst>
              <a:path w="2024" h="223">
                <a:moveTo>
                  <a:pt x="0" y="223"/>
                </a:moveTo>
                <a:cubicBezTo>
                  <a:pt x="48" y="191"/>
                  <a:pt x="63" y="62"/>
                  <a:pt x="288" y="31"/>
                </a:cubicBezTo>
                <a:cubicBezTo>
                  <a:pt x="513" y="0"/>
                  <a:pt x="1060" y="4"/>
                  <a:pt x="1349" y="36"/>
                </a:cubicBezTo>
                <a:cubicBezTo>
                  <a:pt x="1638" y="68"/>
                  <a:pt x="1884" y="184"/>
                  <a:pt x="2024" y="223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9" name="Freeform 85"/>
          <p:cNvSpPr>
            <a:spLocks/>
          </p:cNvSpPr>
          <p:nvPr/>
        </p:nvSpPr>
        <p:spPr bwMode="auto">
          <a:xfrm>
            <a:off x="6450613" y="5656263"/>
            <a:ext cx="1371600" cy="365125"/>
          </a:xfrm>
          <a:custGeom>
            <a:avLst/>
            <a:gdLst/>
            <a:ahLst/>
            <a:cxnLst>
              <a:cxn ang="0">
                <a:pos x="864" y="15"/>
              </a:cxn>
              <a:cxn ang="0">
                <a:pos x="745" y="227"/>
              </a:cxn>
              <a:cxn ang="0">
                <a:pos x="210" y="35"/>
              </a:cxn>
              <a:cxn ang="0">
                <a:pos x="0" y="15"/>
              </a:cxn>
            </a:cxnLst>
            <a:rect l="0" t="0" r="r" b="b"/>
            <a:pathLst>
              <a:path w="864" h="230">
                <a:moveTo>
                  <a:pt x="864" y="15"/>
                </a:moveTo>
                <a:cubicBezTo>
                  <a:pt x="844" y="50"/>
                  <a:pt x="854" y="224"/>
                  <a:pt x="745" y="227"/>
                </a:cubicBezTo>
                <a:cubicBezTo>
                  <a:pt x="636" y="230"/>
                  <a:pt x="334" y="70"/>
                  <a:pt x="210" y="35"/>
                </a:cubicBezTo>
                <a:cubicBezTo>
                  <a:pt x="86" y="0"/>
                  <a:pt x="44" y="19"/>
                  <a:pt x="0" y="15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048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Oval 87"/>
          <p:cNvSpPr>
            <a:spLocks noChangeArrowheads="1"/>
          </p:cNvSpPr>
          <p:nvPr/>
        </p:nvSpPr>
        <p:spPr bwMode="auto">
          <a:xfrm>
            <a:off x="5307613" y="62896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Oval 88"/>
          <p:cNvSpPr>
            <a:spLocks noChangeArrowheads="1"/>
          </p:cNvSpPr>
          <p:nvPr/>
        </p:nvSpPr>
        <p:spPr bwMode="auto">
          <a:xfrm flipV="1">
            <a:off x="5612413" y="491648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676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233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430813" y="5476875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276350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448635" y="4583237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1358" name="Freeform 94"/>
          <p:cNvSpPr>
            <a:spLocks/>
          </p:cNvSpPr>
          <p:nvPr/>
        </p:nvSpPr>
        <p:spPr bwMode="auto">
          <a:xfrm>
            <a:off x="1481738" y="5235575"/>
            <a:ext cx="2662238" cy="436563"/>
          </a:xfrm>
          <a:custGeom>
            <a:avLst/>
            <a:gdLst/>
            <a:ahLst/>
            <a:cxnLst>
              <a:cxn ang="0">
                <a:pos x="0" y="275"/>
              </a:cxn>
              <a:cxn ang="0">
                <a:pos x="515" y="43"/>
              </a:cxn>
              <a:cxn ang="0">
                <a:pos x="1389" y="22"/>
              </a:cxn>
              <a:cxn ang="0">
                <a:pos x="1677" y="174"/>
              </a:cxn>
            </a:cxnLst>
            <a:rect l="0" t="0" r="r" b="b"/>
            <a:pathLst>
              <a:path w="1677" h="275">
                <a:moveTo>
                  <a:pt x="0" y="275"/>
                </a:moveTo>
                <a:cubicBezTo>
                  <a:pt x="86" y="236"/>
                  <a:pt x="284" y="85"/>
                  <a:pt x="515" y="43"/>
                </a:cubicBezTo>
                <a:cubicBezTo>
                  <a:pt x="746" y="1"/>
                  <a:pt x="1195" y="0"/>
                  <a:pt x="1389" y="22"/>
                </a:cubicBezTo>
                <a:cubicBezTo>
                  <a:pt x="1583" y="44"/>
                  <a:pt x="1617" y="142"/>
                  <a:pt x="1677" y="174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676350" y="89535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3991565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0" name="Rectangle 132"/>
          <p:cNvSpPr>
            <a:spLocks noChangeArrowheads="1"/>
          </p:cNvSpPr>
          <p:nvPr/>
        </p:nvSpPr>
        <p:spPr bwMode="auto">
          <a:xfrm>
            <a:off x="405329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277937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22408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00866" y="6096000"/>
            <a:ext cx="1065213" cy="455612"/>
            <a:chOff x="1680" y="3827"/>
            <a:chExt cx="671" cy="287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1680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1872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064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160" y="382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3258066" y="5103812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00866" y="4724400"/>
            <a:ext cx="1065213" cy="455612"/>
            <a:chOff x="1680" y="2963"/>
            <a:chExt cx="671" cy="287"/>
          </a:xfrm>
        </p:grpSpPr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1680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872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2064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160" y="29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953266" y="4953000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239266" y="6096000"/>
            <a:ext cx="1065213" cy="455612"/>
            <a:chOff x="3216" y="3827"/>
            <a:chExt cx="671" cy="287"/>
          </a:xfrm>
        </p:grpSpPr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216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3408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600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696" y="382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7" name="Line 19"/>
          <p:cNvSpPr>
            <a:spLocks noChangeShapeType="1"/>
          </p:cNvSpPr>
          <p:nvPr/>
        </p:nvSpPr>
        <p:spPr bwMode="auto">
          <a:xfrm flipV="1">
            <a:off x="5696466" y="5103812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06374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613149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and successor blocks, coalesce all 3 memory blocks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538287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2909887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538287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2909887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3002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224087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3764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38588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5382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61448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1" name="Rectangle 83"/>
          <p:cNvSpPr>
            <a:spLocks noChangeArrowheads="1"/>
          </p:cNvSpPr>
          <p:nvPr/>
        </p:nvSpPr>
        <p:spPr bwMode="auto">
          <a:xfrm>
            <a:off x="40200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2" name="Rectangle 84"/>
          <p:cNvSpPr>
            <a:spLocks noChangeArrowheads="1"/>
          </p:cNvSpPr>
          <p:nvPr/>
        </p:nvSpPr>
        <p:spPr bwMode="auto">
          <a:xfrm>
            <a:off x="43248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3" name="Rectangle 85"/>
          <p:cNvSpPr>
            <a:spLocks noChangeArrowheads="1"/>
          </p:cNvSpPr>
          <p:nvPr/>
        </p:nvSpPr>
        <p:spPr bwMode="auto">
          <a:xfrm>
            <a:off x="46296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49344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5" name="Rectangle 87"/>
          <p:cNvSpPr>
            <a:spLocks noChangeArrowheads="1"/>
          </p:cNvSpPr>
          <p:nvPr/>
        </p:nvSpPr>
        <p:spPr bwMode="auto">
          <a:xfrm>
            <a:off x="58488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61536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7" name="Rectangle 89"/>
          <p:cNvSpPr>
            <a:spLocks noChangeArrowheads="1"/>
          </p:cNvSpPr>
          <p:nvPr/>
        </p:nvSpPr>
        <p:spPr bwMode="auto">
          <a:xfrm>
            <a:off x="28008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8" name="Rectangle 90"/>
          <p:cNvSpPr>
            <a:spLocks noChangeArrowheads="1"/>
          </p:cNvSpPr>
          <p:nvPr/>
        </p:nvSpPr>
        <p:spPr bwMode="auto">
          <a:xfrm>
            <a:off x="31056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9" name="Rectangle 91"/>
          <p:cNvSpPr>
            <a:spLocks noChangeArrowheads="1"/>
          </p:cNvSpPr>
          <p:nvPr/>
        </p:nvSpPr>
        <p:spPr bwMode="auto">
          <a:xfrm>
            <a:off x="34104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0" name="Rectangle 92"/>
          <p:cNvSpPr>
            <a:spLocks noChangeArrowheads="1"/>
          </p:cNvSpPr>
          <p:nvPr/>
        </p:nvSpPr>
        <p:spPr bwMode="auto">
          <a:xfrm>
            <a:off x="37152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1" name="Oval 93"/>
          <p:cNvSpPr>
            <a:spLocks noChangeArrowheads="1"/>
          </p:cNvSpPr>
          <p:nvPr/>
        </p:nvSpPr>
        <p:spPr bwMode="auto">
          <a:xfrm>
            <a:off x="2877066" y="5562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2" name="Oval 94"/>
          <p:cNvSpPr>
            <a:spLocks noChangeArrowheads="1"/>
          </p:cNvSpPr>
          <p:nvPr/>
        </p:nvSpPr>
        <p:spPr bwMode="auto">
          <a:xfrm>
            <a:off x="2877066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3" name="Oval 95"/>
          <p:cNvSpPr>
            <a:spLocks noChangeArrowheads="1"/>
          </p:cNvSpPr>
          <p:nvPr/>
        </p:nvSpPr>
        <p:spPr bwMode="auto">
          <a:xfrm flipV="1">
            <a:off x="3181866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4" name="Rectangle 96"/>
          <p:cNvSpPr>
            <a:spLocks noChangeArrowheads="1"/>
          </p:cNvSpPr>
          <p:nvPr/>
        </p:nvSpPr>
        <p:spPr bwMode="auto">
          <a:xfrm>
            <a:off x="55440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7"/>
          <p:cNvGrpSpPr>
            <a:grpSpLocks/>
          </p:cNvGrpSpPr>
          <p:nvPr/>
        </p:nvGrpSpPr>
        <p:grpSpPr bwMode="auto">
          <a:xfrm>
            <a:off x="5239266" y="4724400"/>
            <a:ext cx="1065213" cy="455612"/>
            <a:chOff x="3216" y="2963"/>
            <a:chExt cx="671" cy="287"/>
          </a:xfrm>
        </p:grpSpPr>
        <p:sp>
          <p:nvSpPr>
            <p:cNvPr id="12386" name="Rectangle 98"/>
            <p:cNvSpPr>
              <a:spLocks noChangeArrowheads="1"/>
            </p:cNvSpPr>
            <p:nvPr/>
          </p:nvSpPr>
          <p:spPr bwMode="auto">
            <a:xfrm>
              <a:off x="3216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7" name="Rectangle 99"/>
            <p:cNvSpPr>
              <a:spLocks noChangeArrowheads="1"/>
            </p:cNvSpPr>
            <p:nvPr/>
          </p:nvSpPr>
          <p:spPr bwMode="auto">
            <a:xfrm>
              <a:off x="3408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8" name="Rectangle 100"/>
            <p:cNvSpPr>
              <a:spLocks noChangeArrowheads="1"/>
            </p:cNvSpPr>
            <p:nvPr/>
          </p:nvSpPr>
          <p:spPr bwMode="auto">
            <a:xfrm>
              <a:off x="3600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9" name="Rectangle 101"/>
            <p:cNvSpPr>
              <a:spLocks noChangeArrowheads="1"/>
            </p:cNvSpPr>
            <p:nvPr/>
          </p:nvSpPr>
          <p:spPr bwMode="auto">
            <a:xfrm>
              <a:off x="3696" y="29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0" name="Oval 102"/>
          <p:cNvSpPr>
            <a:spLocks noChangeArrowheads="1"/>
          </p:cNvSpPr>
          <p:nvPr/>
        </p:nvSpPr>
        <p:spPr bwMode="auto">
          <a:xfrm>
            <a:off x="5315466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" name="Line 103"/>
          <p:cNvSpPr>
            <a:spLocks noChangeShapeType="1"/>
          </p:cNvSpPr>
          <p:nvPr/>
        </p:nvSpPr>
        <p:spPr bwMode="auto">
          <a:xfrm>
            <a:off x="5391666" y="4953000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" name="Oval 104"/>
          <p:cNvSpPr>
            <a:spLocks noChangeArrowheads="1"/>
          </p:cNvSpPr>
          <p:nvPr/>
        </p:nvSpPr>
        <p:spPr bwMode="auto">
          <a:xfrm flipV="1">
            <a:off x="5620266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" name="Rectangle 105"/>
          <p:cNvSpPr>
            <a:spLocks noChangeArrowheads="1"/>
          </p:cNvSpPr>
          <p:nvPr/>
        </p:nvSpPr>
        <p:spPr bwMode="auto">
          <a:xfrm>
            <a:off x="1200666" y="54864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7372866" y="5410200"/>
            <a:ext cx="1065213" cy="455612"/>
            <a:chOff x="4560" y="3395"/>
            <a:chExt cx="671" cy="287"/>
          </a:xfrm>
        </p:grpSpPr>
        <p:sp>
          <p:nvSpPr>
            <p:cNvPr id="12395" name="Rectangle 107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" name="Rectangle 108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" name="Rectangle 109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" name="Rectangle 110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9" name="Oval 111"/>
          <p:cNvSpPr>
            <a:spLocks noChangeArrowheads="1"/>
          </p:cNvSpPr>
          <p:nvPr/>
        </p:nvSpPr>
        <p:spPr bwMode="auto">
          <a:xfrm>
            <a:off x="7449066" y="5562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0" name="Line 112"/>
          <p:cNvSpPr>
            <a:spLocks noChangeShapeType="1"/>
          </p:cNvSpPr>
          <p:nvPr/>
        </p:nvSpPr>
        <p:spPr bwMode="auto">
          <a:xfrm>
            <a:off x="7525266" y="56388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1" name="Oval 113"/>
          <p:cNvSpPr>
            <a:spLocks noChangeArrowheads="1"/>
          </p:cNvSpPr>
          <p:nvPr/>
        </p:nvSpPr>
        <p:spPr bwMode="auto">
          <a:xfrm>
            <a:off x="7753866" y="55626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2" name="Line 114"/>
          <p:cNvSpPr>
            <a:spLocks noChangeShapeType="1"/>
          </p:cNvSpPr>
          <p:nvPr/>
        </p:nvSpPr>
        <p:spPr bwMode="auto">
          <a:xfrm>
            <a:off x="1429266" y="5638800"/>
            <a:ext cx="1371600" cy="1587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3" name="Rectangle 115"/>
          <p:cNvSpPr>
            <a:spLocks noChangeArrowheads="1"/>
          </p:cNvSpPr>
          <p:nvPr/>
        </p:nvSpPr>
        <p:spPr bwMode="auto">
          <a:xfrm>
            <a:off x="52392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4" name="Oval 116"/>
          <p:cNvSpPr>
            <a:spLocks noChangeArrowheads="1"/>
          </p:cNvSpPr>
          <p:nvPr/>
        </p:nvSpPr>
        <p:spPr bwMode="auto">
          <a:xfrm>
            <a:off x="3181866" y="55626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5" name="Freeform 117"/>
          <p:cNvSpPr>
            <a:spLocks/>
          </p:cNvSpPr>
          <p:nvPr/>
        </p:nvSpPr>
        <p:spPr bwMode="auto">
          <a:xfrm>
            <a:off x="2953266" y="5292725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6" name="Freeform 118"/>
          <p:cNvSpPr>
            <a:spLocks/>
          </p:cNvSpPr>
          <p:nvPr/>
        </p:nvSpPr>
        <p:spPr bwMode="auto">
          <a:xfrm>
            <a:off x="6458466" y="5614987"/>
            <a:ext cx="1371600" cy="365125"/>
          </a:xfrm>
          <a:custGeom>
            <a:avLst/>
            <a:gdLst/>
            <a:ahLst/>
            <a:cxnLst>
              <a:cxn ang="0">
                <a:pos x="864" y="15"/>
              </a:cxn>
              <a:cxn ang="0">
                <a:pos x="745" y="227"/>
              </a:cxn>
              <a:cxn ang="0">
                <a:pos x="210" y="35"/>
              </a:cxn>
              <a:cxn ang="0">
                <a:pos x="0" y="15"/>
              </a:cxn>
            </a:cxnLst>
            <a:rect l="0" t="0" r="r" b="b"/>
            <a:pathLst>
              <a:path w="864" h="230">
                <a:moveTo>
                  <a:pt x="864" y="15"/>
                </a:moveTo>
                <a:cubicBezTo>
                  <a:pt x="844" y="50"/>
                  <a:pt x="854" y="224"/>
                  <a:pt x="745" y="227"/>
                </a:cubicBezTo>
                <a:cubicBezTo>
                  <a:pt x="636" y="230"/>
                  <a:pt x="334" y="70"/>
                  <a:pt x="210" y="35"/>
                </a:cubicBezTo>
                <a:cubicBezTo>
                  <a:pt x="86" y="0"/>
                  <a:pt x="44" y="19"/>
                  <a:pt x="0" y="15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9" name="Oval 121"/>
          <p:cNvSpPr>
            <a:spLocks noChangeArrowheads="1"/>
          </p:cNvSpPr>
          <p:nvPr/>
        </p:nvSpPr>
        <p:spPr bwMode="auto">
          <a:xfrm>
            <a:off x="2877066" y="6248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" name="Oval 122"/>
          <p:cNvSpPr>
            <a:spLocks noChangeArrowheads="1"/>
          </p:cNvSpPr>
          <p:nvPr/>
        </p:nvSpPr>
        <p:spPr bwMode="auto">
          <a:xfrm>
            <a:off x="5315466" y="6248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" name="Oval 123"/>
          <p:cNvSpPr>
            <a:spLocks noChangeArrowheads="1"/>
          </p:cNvSpPr>
          <p:nvPr/>
        </p:nvSpPr>
        <p:spPr bwMode="auto">
          <a:xfrm flipV="1">
            <a:off x="5620266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3" name="Oval 125"/>
          <p:cNvSpPr>
            <a:spLocks noChangeArrowheads="1"/>
          </p:cNvSpPr>
          <p:nvPr/>
        </p:nvSpPr>
        <p:spPr bwMode="auto">
          <a:xfrm flipV="1">
            <a:off x="3181866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24789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6" name="Text Box 128"/>
          <p:cNvSpPr txBox="1">
            <a:spLocks noChangeArrowheads="1"/>
          </p:cNvSpPr>
          <p:nvPr/>
        </p:nvSpPr>
        <p:spPr bwMode="auto">
          <a:xfrm>
            <a:off x="438666" y="5435600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290637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2418" name="Text Box 130"/>
          <p:cNvSpPr txBox="1">
            <a:spLocks noChangeArrowheads="1"/>
          </p:cNvSpPr>
          <p:nvPr/>
        </p:nvSpPr>
        <p:spPr bwMode="auto">
          <a:xfrm>
            <a:off x="443429" y="4516437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701064" y="939114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3215001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 smtClean="0">
                <a:solidFill>
                  <a:srgbClr val="C00000"/>
                </a:solidFill>
              </a:rPr>
              <a:t>all</a:t>
            </a:r>
            <a:r>
              <a:rPr lang="en-GB" dirty="0" smtClean="0"/>
              <a:t> blocks</a:t>
            </a:r>
            <a:endParaRPr lang="en-GB" dirty="0"/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C00000"/>
                </a:solidFill>
              </a:rPr>
              <a:t>Much </a:t>
            </a:r>
            <a:r>
              <a:rPr lang="en-GB" b="1" i="1" dirty="0">
                <a:solidFill>
                  <a:srgbClr val="C00000"/>
                </a:solidFill>
              </a:rPr>
              <a:t>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since needs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 words needed for each block</a:t>
            </a:r>
            <a:r>
              <a:rPr lang="en-GB" dirty="0" smtClean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Does this increase internal fragmentation?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lists is in conjunction with 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525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4535664"/>
            <a:ext cx="8061325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/>
              <a:t>Segregated free lists</a:t>
            </a:r>
          </a:p>
        </p:txBody>
      </p:sp>
    </p:spTree>
    <p:extLst>
      <p:ext uri="{BB962C8B-B14F-4D97-AF65-F5344CB8AC3E}">
        <p14:creationId xmlns:p14="http://schemas.microsoft.com/office/powerpoint/2010/main" val="40035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2625" y="1220788"/>
            <a:ext cx="8307387" cy="525621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</a:t>
            </a:r>
            <a:r>
              <a:rPr lang="en-GB" i="1" dirty="0">
                <a:solidFill>
                  <a:srgbClr val="C00000"/>
                </a:solidFill>
              </a:rPr>
              <a:t>size class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blocks has its own free </a:t>
            </a:r>
            <a:r>
              <a:rPr lang="en-GB" dirty="0" smtClean="0"/>
              <a:t>list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Often have separate classes for each small size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larger sizes: One class for each two-power size</a:t>
            </a:r>
            <a:endParaRPr lang="en-GB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85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</a:t>
            </a:r>
            <a:r>
              <a:rPr lang="en-GB" dirty="0"/>
              <a:t>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 smtClean="0">
                <a:latin typeface="Courier New" pitchFamily="49" charset="0"/>
              </a:rPr>
              <a:t>sbrk</a:t>
            </a:r>
            <a:r>
              <a:rPr lang="en-GB" b="1" dirty="0" smtClean="0">
                <a:latin typeface="Courier New" pitchFamily="49" charset="0"/>
              </a:rPr>
              <a:t>()</a:t>
            </a:r>
            <a:r>
              <a:rPr lang="en-GB" dirty="0" smtClean="0"/>
              <a:t>)</a:t>
            </a:r>
            <a:endParaRPr lang="en-GB" dirty="0"/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  <p:extLst>
      <p:ext uri="{BB962C8B-B14F-4D97-AF65-F5344CB8AC3E}">
        <p14:creationId xmlns:p14="http://schemas.microsoft.com/office/powerpoint/2010/main" val="1622007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free </a:t>
            </a:r>
            <a:r>
              <a:rPr lang="en-GB" dirty="0"/>
              <a:t>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</a:t>
            </a:r>
            <a:r>
              <a:rPr lang="en-GB" dirty="0" smtClean="0"/>
              <a:t>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dirty="0" smtClean="0"/>
              <a:t>log </a:t>
            </a:r>
            <a:r>
              <a:rPr lang="en-GB" dirty="0"/>
              <a:t>time for power-of-two size classes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433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Successful</a:t>
            </a:r>
            <a:r>
              <a:rPr lang="en-GB" dirty="0"/>
              <a:t>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bytes</a:t>
            </a:r>
            <a:br>
              <a:rPr lang="en-GB" dirty="0" smtClean="0"/>
            </a:br>
            <a:r>
              <a:rPr lang="en-GB" dirty="0" smtClean="0"/>
              <a:t>aligned </a:t>
            </a:r>
            <a:r>
              <a:rPr lang="en-GB" dirty="0"/>
              <a:t>to</a:t>
            </a:r>
            <a:r>
              <a:rPr lang="en-GB" dirty="0" smtClean="0"/>
              <a:t> an 8</a:t>
            </a:r>
            <a:r>
              <a:rPr lang="en-GB" dirty="0"/>
              <a:t>-byte</a:t>
            </a:r>
            <a:r>
              <a:rPr lang="en-GB" dirty="0" smtClean="0"/>
              <a:t> (x86) or 16-byte (x86-64) boundary</a:t>
            </a:r>
            <a:endParaRPr lang="en-GB" dirty="0"/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Unsuccessful</a:t>
            </a:r>
            <a:r>
              <a:rPr lang="en-GB" dirty="0"/>
              <a:t>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or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 smtClean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calloc</a:t>
            </a:r>
            <a:r>
              <a:rPr lang="en-GB" b="1" dirty="0" smtClean="0"/>
              <a:t>:</a:t>
            </a:r>
            <a:r>
              <a:rPr lang="en-GB" dirty="0" smtClean="0"/>
              <a:t> Version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realloc</a:t>
            </a:r>
            <a:r>
              <a:rPr lang="en-GB" b="1" dirty="0" smtClean="0">
                <a:latin typeface="Courier New"/>
                <a:cs typeface="Courier New"/>
              </a:rPr>
              <a:t>:</a:t>
            </a:r>
            <a:r>
              <a:rPr lang="en-GB" dirty="0" smtClean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sbrk</a:t>
            </a:r>
            <a:r>
              <a:rPr lang="en-GB" b="1" dirty="0" smtClean="0"/>
              <a:t>:</a:t>
            </a:r>
            <a:r>
              <a:rPr lang="en-GB" dirty="0" smtClean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More </a:t>
            </a:r>
            <a:r>
              <a:rPr lang="en-GB" dirty="0"/>
              <a:t>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</a:t>
            </a:r>
            <a:r>
              <a:rPr lang="en-GB" i="1" dirty="0" smtClean="0"/>
              <a:t>Programming</a:t>
            </a:r>
            <a:r>
              <a:rPr lang="en-GB" dirty="0" smtClean="0"/>
              <a:t>”, 2</a:t>
            </a:r>
            <a:r>
              <a:rPr lang="en-GB" baseline="30000" dirty="0" smtClean="0"/>
              <a:t>nd</a:t>
            </a:r>
            <a:r>
              <a:rPr lang="en-GB" dirty="0" smtClean="0"/>
              <a:t> edition, Addison </a:t>
            </a:r>
            <a:r>
              <a:rPr lang="en-GB" dirty="0"/>
              <a:t>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68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</a:t>
            </a:r>
            <a:r>
              <a:rPr lang="en-GB" dirty="0" err="1" smtClean="0">
                <a:latin typeface="Courier New"/>
                <a:cs typeface="Courier New"/>
              </a:rPr>
              <a:t>alloc</a:t>
            </a:r>
            <a:r>
              <a:rPr lang="en-GB" dirty="0" smtClean="0"/>
              <a:t> </a:t>
            </a:r>
            <a:r>
              <a:rPr lang="en-GB" dirty="0"/>
              <a:t>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375759"/>
            <a:ext cx="8077200" cy="426304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foo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n, 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m)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</a:t>
            </a:r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, *p;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 Allocate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a block of n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ints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= (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*</a:t>
            </a:r>
            <a:r>
              <a:rPr lang="en-GB" sz="1600" b="1" dirty="0" smtClean="0">
                <a:latin typeface="Courier New" pitchFamily="49" charset="0"/>
              </a:rPr>
              <a:t>) </a:t>
            </a:r>
            <a:r>
              <a:rPr lang="en-GB" sz="1600" b="1" dirty="0" err="1" smtClean="0">
                <a:latin typeface="Courier New" pitchFamily="49" charset="0"/>
              </a:rPr>
              <a:t>malloc</a:t>
            </a:r>
            <a:r>
              <a:rPr lang="en-GB" sz="1600" b="1" dirty="0" err="1">
                <a:latin typeface="Courier New" pitchFamily="49" charset="0"/>
              </a:rPr>
              <a:t>(n</a:t>
            </a:r>
            <a:r>
              <a:rPr lang="en-GB" sz="1600" b="1" dirty="0">
                <a:latin typeface="Courier New" pitchFamily="49" charset="0"/>
              </a:rPr>
              <a:t> * </a:t>
            </a:r>
            <a:r>
              <a:rPr lang="en-GB" sz="1600" b="1" dirty="0" err="1">
                <a:latin typeface="Courier New" pitchFamily="49" charset="0"/>
              </a:rPr>
              <a:t>sizeof(int</a:t>
            </a:r>
            <a:r>
              <a:rPr lang="en-GB" sz="1600" b="1" dirty="0">
                <a:latin typeface="Courier New" pitchFamily="49" charset="0"/>
              </a:rPr>
              <a:t>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if </a:t>
            </a:r>
            <a:r>
              <a:rPr lang="en-GB" sz="1600" b="1" dirty="0">
                <a:latin typeface="Courier New" pitchFamily="49" charset="0"/>
              </a:rPr>
              <a:t>(p ==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</a:rPr>
              <a:t>     </a:t>
            </a:r>
            <a:r>
              <a:rPr lang="en-GB" sz="1600" b="1" dirty="0" err="1" smtClean="0">
                <a:latin typeface="Courier New" pitchFamily="49" charset="0"/>
              </a:rPr>
              <a:t>perror</a:t>
            </a:r>
            <a:r>
              <a:rPr lang="en-GB" sz="1600" b="1" dirty="0" err="1">
                <a:latin typeface="Courier New" pitchFamily="49" charset="0"/>
              </a:rPr>
              <a:t>("malloc</a:t>
            </a:r>
            <a:r>
              <a:rPr lang="en-GB" sz="1600" b="1" dirty="0">
                <a:latin typeface="Courier New" pitchFamily="49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</a:rPr>
              <a:t>     exit</a:t>
            </a:r>
            <a:r>
              <a:rPr lang="en-GB" sz="1600" b="1" dirty="0">
                <a:latin typeface="Courier New" pitchFamily="49" charset="0"/>
              </a:rPr>
              <a:t>(0);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  }</a:t>
            </a:r>
            <a:endParaRPr lang="en-GB" sz="16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</a:rPr>
              <a:t>   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Initialize allocated block */</a:t>
            </a:r>
            <a:endParaRPr lang="en-GB" sz="16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</a:rPr>
              <a:t>for </a:t>
            </a:r>
            <a:r>
              <a:rPr lang="en-GB" sz="1600" b="1" dirty="0">
                <a:latin typeface="Courier New" pitchFamily="49" charset="0"/>
              </a:rPr>
              <a:t>(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=0; 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&lt;n; 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++)</a:t>
            </a:r>
            <a:r>
              <a:rPr lang="en-GB" sz="16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    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err="1">
                <a:latin typeface="Courier New" pitchFamily="49" charset="0"/>
              </a:rPr>
              <a:t>[i</a:t>
            </a:r>
            <a:r>
              <a:rPr lang="en-GB" sz="1600" b="1" dirty="0">
                <a:latin typeface="Courier New" pitchFamily="49" charset="0"/>
              </a:rPr>
              <a:t>] = </a:t>
            </a:r>
            <a:r>
              <a:rPr lang="en-GB" sz="1600" b="1" dirty="0" err="1">
                <a:latin typeface="Courier New" pitchFamily="49" charset="0"/>
              </a:rPr>
              <a:t>i</a:t>
            </a:r>
            <a:r>
              <a:rPr lang="en-GB" sz="1600" b="1" dirty="0">
                <a:latin typeface="Courier New" pitchFamily="49" charset="0"/>
              </a:rPr>
              <a:t>;</a:t>
            </a:r>
            <a:endParaRPr lang="en-GB" sz="16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    /* Return </a:t>
            </a:r>
            <a:r>
              <a:rPr lang="en-GB" sz="1600" dirty="0" err="1" smtClean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 to the heap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   </a:t>
            </a:r>
            <a:r>
              <a:rPr lang="en-GB" sz="1600" b="1" dirty="0" err="1" smtClean="0">
                <a:latin typeface="Courier New" pitchFamily="49" charset="0"/>
              </a:rPr>
              <a:t>free</a:t>
            </a:r>
            <a:r>
              <a:rPr lang="en-GB" sz="1600" b="1" dirty="0" err="1">
                <a:latin typeface="Courier New" pitchFamily="49" charset="0"/>
              </a:rPr>
              <a:t>(p</a:t>
            </a:r>
            <a:r>
              <a:rPr lang="en-GB" sz="1600" b="1" dirty="0">
                <a:latin typeface="Courier New" pitchFamily="49" charset="0"/>
              </a:rPr>
              <a:t>);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endParaRPr lang="en-GB" sz="16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Assumptions Made in This Lecture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Memory is word addressed (each word can hold a pointer)</a:t>
            </a:r>
            <a:endParaRPr lang="en-GB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3548882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267200" y="3548882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(3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382268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4203683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3822683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4203683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2743200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716780" y="2901182"/>
            <a:ext cx="182880" cy="86868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</a:t>
            </a:r>
            <a:r>
              <a:rPr lang="en-GB" dirty="0" smtClean="0"/>
              <a:t>Example</a:t>
            </a:r>
            <a:endParaRPr lang="en-GB" dirty="0"/>
          </a:p>
        </p:txBody>
      </p:sp>
      <p:grpSp>
        <p:nvGrpSpPr>
          <p:cNvPr id="98" name="Group 97"/>
          <p:cNvGrpSpPr/>
          <p:nvPr/>
        </p:nvGrpSpPr>
        <p:grpSpPr>
          <a:xfrm>
            <a:off x="2992437" y="1614488"/>
            <a:ext cx="5181600" cy="304800"/>
            <a:chOff x="3006724" y="1614488"/>
            <a:chExt cx="5181600" cy="304800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3400" y="1582738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992437" y="2501901"/>
            <a:ext cx="5181600" cy="304800"/>
            <a:chOff x="3006724" y="2501901"/>
            <a:chExt cx="51816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33400" y="247015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992437" y="3389313"/>
            <a:ext cx="5181600" cy="304800"/>
            <a:chOff x="3006724" y="3389313"/>
            <a:chExt cx="51816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533400" y="3357563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992437" y="4276726"/>
            <a:ext cx="5181600" cy="304800"/>
            <a:chOff x="3036887" y="4276726"/>
            <a:chExt cx="5181600" cy="304800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92437" y="5164138"/>
            <a:ext cx="5181600" cy="304800"/>
            <a:chOff x="2992437" y="5164138"/>
            <a:chExt cx="51816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533400" y="5132388"/>
            <a:ext cx="2111773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p4 = malloc(2)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Applications</a:t>
            </a:r>
            <a:endParaRPr lang="en-GB" dirty="0"/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request </a:t>
            </a:r>
            <a:r>
              <a:rPr lang="en-GB" dirty="0"/>
              <a:t>must </a:t>
            </a:r>
            <a:r>
              <a:rPr lang="en-GB" dirty="0" smtClean="0"/>
              <a:t>be to </a:t>
            </a:r>
            <a:r>
              <a:rPr lang="en-GB" dirty="0"/>
              <a:t>a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>
                <a:cs typeface="Courier New"/>
              </a:rPr>
              <a:t>’d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 </a:t>
            </a:r>
            <a:r>
              <a:rPr lang="en-GB" dirty="0"/>
              <a:t>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Allocators</a:t>
            </a:r>
            <a:endParaRPr lang="en-GB" dirty="0"/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b="1" dirty="0" smtClean="0">
                <a:cs typeface="Courier New"/>
              </a:rPr>
              <a:t> </a:t>
            </a:r>
            <a:r>
              <a:rPr lang="en-GB" dirty="0" smtClean="0"/>
              <a:t>requests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8-byte (x86) or 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12585</TotalTime>
  <Words>2705</Words>
  <Application>Microsoft Office PowerPoint</Application>
  <PresentationFormat>全屏显示(4:3)</PresentationFormat>
  <Paragraphs>730</Paragraphs>
  <Slides>50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ＭＳ Ｐゴシック</vt:lpstr>
      <vt:lpstr>msgothic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Dynamic Memory Allocation:  Explicit Allocators  Introduction to Computer Systems  22nd Lecture, Dec 2, 2015</vt:lpstr>
      <vt:lpstr>Today</vt:lpstr>
      <vt:lpstr>Dynamic Memory Allocation </vt:lpstr>
      <vt:lpstr>Dynamic Memory Allocation</vt:lpstr>
      <vt:lpstr>The malloc Package</vt:lpstr>
      <vt:lpstr>malloc Example</vt:lpstr>
      <vt:lpstr>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Summary of Key Allocator Policies</vt:lpstr>
      <vt:lpstr>Implicit Lists: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Explicit List Summary</vt:lpstr>
      <vt:lpstr>Keeping Track of Free Blocks</vt:lpstr>
      <vt:lpstr>Today</vt:lpstr>
      <vt:lpstr>Segregated List (Seglist) Allocators</vt:lpstr>
      <vt:lpstr>Seglist Allocator</vt:lpstr>
      <vt:lpstr>Seglist Allocator (cont.)</vt:lpstr>
      <vt:lpstr>More Info on Allocators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644</cp:revision>
  <cp:lastPrinted>1999-09-20T15:19:18Z</cp:lastPrinted>
  <dcterms:created xsi:type="dcterms:W3CDTF">2012-10-29T21:36:53Z</dcterms:created>
  <dcterms:modified xsi:type="dcterms:W3CDTF">2015-12-01T23:49:20Z</dcterms:modified>
</cp:coreProperties>
</file>