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542" r:id="rId2"/>
    <p:sldId id="1618" r:id="rId3"/>
    <p:sldId id="1620" r:id="rId4"/>
    <p:sldId id="1621" r:id="rId5"/>
    <p:sldId id="1622" r:id="rId6"/>
    <p:sldId id="1624" r:id="rId7"/>
    <p:sldId id="1625" r:id="rId8"/>
    <p:sldId id="1573" r:id="rId9"/>
    <p:sldId id="1574" r:id="rId10"/>
    <p:sldId id="1575" r:id="rId11"/>
    <p:sldId id="1576" r:id="rId12"/>
    <p:sldId id="1647" r:id="rId13"/>
    <p:sldId id="1626" r:id="rId14"/>
    <p:sldId id="1577" r:id="rId15"/>
    <p:sldId id="1631" r:id="rId16"/>
    <p:sldId id="1578" r:id="rId17"/>
    <p:sldId id="1676" r:id="rId18"/>
    <p:sldId id="1633" r:id="rId19"/>
    <p:sldId id="1634" r:id="rId20"/>
    <p:sldId id="1636" r:id="rId21"/>
    <p:sldId id="1637" r:id="rId22"/>
    <p:sldId id="1638" r:id="rId23"/>
    <p:sldId id="1639" r:id="rId24"/>
    <p:sldId id="1640" r:id="rId25"/>
    <p:sldId id="1641" r:id="rId26"/>
    <p:sldId id="1642" r:id="rId27"/>
    <p:sldId id="1643" r:id="rId28"/>
    <p:sldId id="1644" r:id="rId29"/>
    <p:sldId id="1645" r:id="rId30"/>
    <p:sldId id="1646" r:id="rId31"/>
    <p:sldId id="1627" r:id="rId32"/>
    <p:sldId id="1652" r:id="rId33"/>
    <p:sldId id="1648" r:id="rId34"/>
    <p:sldId id="1653" r:id="rId35"/>
    <p:sldId id="1649" r:id="rId36"/>
    <p:sldId id="1650" r:id="rId37"/>
    <p:sldId id="1629" r:id="rId38"/>
    <p:sldId id="1668" r:id="rId39"/>
    <p:sldId id="1669" r:id="rId40"/>
    <p:sldId id="1664" r:id="rId41"/>
    <p:sldId id="1670" r:id="rId42"/>
    <p:sldId id="1671" r:id="rId43"/>
    <p:sldId id="1665" r:id="rId44"/>
    <p:sldId id="1666" r:id="rId45"/>
    <p:sldId id="1667" r:id="rId46"/>
    <p:sldId id="1683" r:id="rId47"/>
    <p:sldId id="1672" r:id="rId48"/>
    <p:sldId id="1673" r:id="rId49"/>
    <p:sldId id="1674" r:id="rId50"/>
    <p:sldId id="1682" r:id="rId51"/>
    <p:sldId id="1684" r:id="rId52"/>
    <p:sldId id="1679" r:id="rId53"/>
    <p:sldId id="1677" r:id="rId54"/>
    <p:sldId id="1678" r:id="rId55"/>
    <p:sldId id="1680" r:id="rId56"/>
    <p:sldId id="1681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F6F5BD"/>
    <a:srgbClr val="990000"/>
    <a:srgbClr val="D5F1CF"/>
    <a:srgbClr val="B3B3B3"/>
    <a:srgbClr val="E6E6E6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7075" autoAdjust="0"/>
  </p:normalViewPr>
  <p:slideViewPr>
    <p:cSldViewPr snapToObjects="1">
      <p:cViewPr varScale="1">
        <p:scale>
          <a:sx n="79" d="100"/>
          <a:sy n="79" d="100"/>
        </p:scale>
        <p:origin x="114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29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02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28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329053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66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1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34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6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3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84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07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3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7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9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08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75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42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2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6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3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38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28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49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3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8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7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32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91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0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51213</a:t>
            </a:r>
            <a:r>
              <a:rPr lang="zh-CN" altLang="en-US" dirty="0" smtClean="0"/>
              <a:t>就是一个</a:t>
            </a:r>
            <a:r>
              <a:rPr lang="en-US" altLang="zh-CN" dirty="0" err="1" smtClean="0"/>
              <a:t>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2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33800" y="-26988"/>
            <a:ext cx="54737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514600"/>
          </a:xfrm>
        </p:spPr>
        <p:txBody>
          <a:bodyPr/>
          <a:lstStyle/>
          <a:p>
            <a:pPr marL="0" indent="0"/>
            <a:r>
              <a:rPr lang="en-US" dirty="0" smtClean="0"/>
              <a:t>Network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</a:t>
            </a:r>
            <a:br>
              <a:rPr lang="en-US" altLang="zh-CN" sz="2000" b="0" dirty="0"/>
            </a:br>
            <a:r>
              <a:rPr lang="en-US" altLang="zh-CN" sz="2000" b="0" dirty="0" smtClean="0"/>
              <a:t>24</a:t>
            </a:r>
            <a:r>
              <a:rPr lang="en-US" altLang="zh-CN" sz="2000" b="0" baseline="30000" dirty="0" smtClean="0"/>
              <a:t>th</a:t>
            </a:r>
            <a:r>
              <a:rPr lang="en-US" altLang="zh-CN" sz="2000" b="0" dirty="0" smtClean="0"/>
              <a:t> </a:t>
            </a:r>
            <a:r>
              <a:rPr lang="en-US" altLang="zh-CN" sz="2000" b="0" dirty="0"/>
              <a:t>Lecture, Dec. </a:t>
            </a:r>
            <a:r>
              <a:rPr lang="en-US" altLang="zh-CN" sz="2000" b="0" smtClean="0"/>
              <a:t>09, 2015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altLang="zh-CN" b="1" dirty="0"/>
              <a:t>Instructors:</a:t>
            </a:r>
            <a:r>
              <a:rPr lang="en-US" altLang="zh-CN" dirty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  <p:pic>
        <p:nvPicPr>
          <p:cNvPr id="4" name="Picture 3" descr="02mof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2822" y="3410712"/>
            <a:ext cx="4891178" cy="23042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Servers</a:t>
            </a:r>
          </a:p>
        </p:txBody>
      </p:sp>
      <p:sp>
        <p:nvSpPr>
          <p:cNvPr id="714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2489" y="990600"/>
            <a:ext cx="8420511" cy="5224462"/>
          </a:xfrm>
        </p:spPr>
        <p:txBody>
          <a:bodyPr/>
          <a:lstStyle/>
          <a:p>
            <a:r>
              <a:rPr lang="en-US" dirty="0"/>
              <a:t>Servers are long-running processes (</a:t>
            </a:r>
            <a:r>
              <a:rPr lang="en-US" dirty="0" smtClean="0">
                <a:solidFill>
                  <a:schemeClr val="accent2"/>
                </a:solidFill>
              </a:rPr>
              <a:t>daemons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后台程序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Created at boot-time (typically) by the init process (process 1)</a:t>
            </a:r>
          </a:p>
          <a:p>
            <a:pPr lvl="1"/>
            <a:r>
              <a:rPr lang="en-US" dirty="0"/>
              <a:t>Run continuously until the machine is turned </a:t>
            </a:r>
            <a:r>
              <a:rPr lang="en-US" dirty="0" smtClean="0"/>
              <a:t>off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server </a:t>
            </a:r>
            <a:r>
              <a:rPr lang="en-US" dirty="0">
                <a:solidFill>
                  <a:schemeClr val="accent2"/>
                </a:solidFill>
              </a:rPr>
              <a:t>waits for requests </a:t>
            </a:r>
            <a:r>
              <a:rPr lang="en-US" dirty="0"/>
              <a:t>to arrive on a </a:t>
            </a:r>
            <a:r>
              <a:rPr lang="en-US" dirty="0">
                <a:solidFill>
                  <a:schemeClr val="accent2"/>
                </a:solidFill>
              </a:rPr>
              <a:t>well-known port </a:t>
            </a:r>
            <a:r>
              <a:rPr lang="en-US" dirty="0"/>
              <a:t>associated with a particular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Port 7: echo server</a:t>
            </a:r>
          </a:p>
          <a:p>
            <a:pPr lvl="1"/>
            <a:r>
              <a:rPr lang="en-US" dirty="0"/>
              <a:t>Port 23: telnet server</a:t>
            </a:r>
          </a:p>
          <a:p>
            <a:pPr lvl="1"/>
            <a:r>
              <a:rPr lang="en-US" dirty="0"/>
              <a:t>Port 25: mail server</a:t>
            </a:r>
          </a:p>
          <a:p>
            <a:pPr lvl="1"/>
            <a:r>
              <a:rPr lang="en-US" dirty="0"/>
              <a:t>Port 80: HTTP server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machine that runs a server process is also </a:t>
            </a:r>
            <a:r>
              <a:rPr lang="en-US" dirty="0" smtClean="0"/>
              <a:t>often </a:t>
            </a:r>
            <a:r>
              <a:rPr lang="en-US" dirty="0"/>
              <a:t>referred to as a “</a:t>
            </a:r>
            <a:r>
              <a:rPr lang="en-US" dirty="0" smtClean="0"/>
              <a:t>server”      </a:t>
            </a:r>
          </a:p>
          <a:p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根据行为来判断是否是一个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，而不是根据配置</a:t>
            </a:r>
            <a:endParaRPr 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Examples</a:t>
            </a:r>
          </a:p>
        </p:txBody>
      </p:sp>
      <p:sp>
        <p:nvSpPr>
          <p:cNvPr id="7157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0539" y="1225551"/>
            <a:ext cx="8326261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Web server (port 80)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files/compute cycles (CGI programs)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retrieves files and runs CGI programs on behalf of the client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FTP </a:t>
            </a:r>
            <a:r>
              <a:rPr lang="en-US" dirty="0"/>
              <a:t>server (20, 21)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stores and retrieve files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Telnet </a:t>
            </a:r>
            <a:r>
              <a:rPr lang="en-US" dirty="0"/>
              <a:t>server (23)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terminal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proxies a terminal on the server machine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Mail </a:t>
            </a:r>
            <a:r>
              <a:rPr lang="en-US" dirty="0"/>
              <a:t>server (25)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Resource: email “spool”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Service: stores mail messages in spool file </a:t>
            </a:r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5715000" y="2759075"/>
            <a:ext cx="3124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See </a:t>
            </a:r>
            <a:r>
              <a:rPr lang="en-US" sz="1800" dirty="0">
                <a:latin typeface="Courier New" pitchFamily="49" charset="0"/>
              </a:rPr>
              <a:t>/etc/services</a:t>
            </a:r>
            <a:r>
              <a:rPr lang="en-US" sz="1800" dirty="0">
                <a:latin typeface="Calibri" pitchFamily="34" charset="0"/>
              </a:rPr>
              <a:t> for a comprehensive list of the </a:t>
            </a:r>
            <a:r>
              <a:rPr lang="en-US" sz="1800" dirty="0" smtClean="0">
                <a:latin typeface="Calibri" pitchFamily="34" charset="0"/>
              </a:rPr>
              <a:t>port mappings on </a:t>
            </a:r>
            <a:r>
              <a:rPr lang="en-US" sz="1800" dirty="0">
                <a:latin typeface="Calibri" pitchFamily="34" charset="0"/>
              </a:rPr>
              <a:t>a Linux </a:t>
            </a:r>
            <a:r>
              <a:rPr lang="en-US" sz="1800" dirty="0" smtClean="0">
                <a:latin typeface="Calibri" pitchFamily="34" charset="0"/>
              </a:rPr>
              <a:t>machine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05800" cy="573087"/>
          </a:xfrm>
        </p:spPr>
        <p:txBody>
          <a:bodyPr/>
          <a:lstStyle/>
          <a:p>
            <a:r>
              <a:rPr lang="en-US"/>
              <a:t>Example: Echo Client and Server</a:t>
            </a:r>
          </a:p>
        </p:txBody>
      </p:sp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2136164" y="1013820"/>
            <a:ext cx="6855436" cy="4527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2600" dirty="0" smtClean="0">
                <a:solidFill>
                  <a:srgbClr val="FF0000"/>
                </a:solidFill>
                <a:latin typeface="Courier New" pitchFamily="49" charset="0"/>
              </a:rPr>
              <a:t>ics12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i="1" dirty="0" smtClean="0">
                <a:latin typeface="Courier New" pitchFamily="49" charset="0"/>
              </a:rPr>
              <a:t>./</a:t>
            </a:r>
            <a:r>
              <a:rPr lang="en-US" sz="1600" i="1" dirty="0" err="1" smtClean="0">
                <a:latin typeface="Courier New" pitchFamily="49" charset="0"/>
              </a:rPr>
              <a:t>echoserveri</a:t>
            </a:r>
            <a:r>
              <a:rPr lang="en-US" sz="1600" i="1" dirty="0" smtClean="0">
                <a:latin typeface="Courier New" pitchFamily="49" charset="0"/>
              </a:rPr>
              <a:t> 15213</a:t>
            </a:r>
          </a:p>
        </p:txBody>
      </p:sp>
      <p:sp>
        <p:nvSpPr>
          <p:cNvPr id="762885" name="Text Box 5"/>
          <p:cNvSpPr txBox="1">
            <a:spLocks noChangeArrowheads="1"/>
          </p:cNvSpPr>
          <p:nvPr/>
        </p:nvSpPr>
        <p:spPr bwMode="auto">
          <a:xfrm>
            <a:off x="7391400" y="632820"/>
            <a:ext cx="144764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On Server</a:t>
            </a:r>
          </a:p>
        </p:txBody>
      </p:sp>
      <p:sp>
        <p:nvSpPr>
          <p:cNvPr id="762886" name="Text Box 6"/>
          <p:cNvSpPr txBox="1">
            <a:spLocks noChangeArrowheads="1"/>
          </p:cNvSpPr>
          <p:nvPr/>
        </p:nvSpPr>
        <p:spPr bwMode="auto">
          <a:xfrm>
            <a:off x="152400" y="1030918"/>
            <a:ext cx="1366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On Client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25126" y="3723266"/>
            <a:ext cx="2438400" cy="4147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Connection closed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36164" y="2883610"/>
            <a:ext cx="68554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server received 6 bytes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136164" y="1970666"/>
            <a:ext cx="6855436" cy="35171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>
                <a:latin typeface="Courier New" pitchFamily="49" charset="0"/>
              </a:rPr>
              <a:t>Connected to (ics12.pku.edu.cn, 52069</a:t>
            </a:r>
            <a:r>
              <a:rPr lang="en-US" sz="1600" i="1" dirty="0" smtClean="0">
                <a:latin typeface="Courier New" pitchFamily="49" charset="0"/>
              </a:rPr>
              <a:t>)</a:t>
            </a:r>
            <a:endParaRPr lang="en-US" sz="1600" i="1" dirty="0">
              <a:latin typeface="Courier New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2400" y="3310178"/>
            <a:ext cx="6232796" cy="73866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echo: </a:t>
            </a:r>
            <a:r>
              <a:rPr lang="en-US" sz="2600" dirty="0" smtClean="0">
                <a:latin typeface="Courier New" pitchFamily="49" charset="0"/>
              </a:rPr>
              <a:t>hello</a:t>
            </a:r>
            <a:endParaRPr lang="en-US" sz="2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type: ^D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2400" y="2419174"/>
            <a:ext cx="6232796" cy="33855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type: </a:t>
            </a:r>
            <a:r>
              <a:rPr lang="en-US" sz="2600" dirty="0" smtClean="0">
                <a:latin typeface="Courier New" pitchFamily="49" charset="0"/>
              </a:rPr>
              <a:t>hello</a:t>
            </a:r>
            <a:endParaRPr lang="en-US" sz="2600" dirty="0">
              <a:latin typeface="Courier New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52400" y="1547220"/>
            <a:ext cx="6232796" cy="33855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echoclient</a:t>
            </a:r>
            <a:r>
              <a:rPr lang="en-US" sz="1600" dirty="0" smtClean="0">
                <a:latin typeface="Courier New" pitchFamily="49" charset="0"/>
              </a:rPr>
              <a:t> ics12 15213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136164" y="5649829"/>
            <a:ext cx="68554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server received 12 bytes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136164" y="4690470"/>
            <a:ext cx="6855436" cy="3634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>
                <a:latin typeface="Courier New" pitchFamily="49" charset="0"/>
              </a:rPr>
              <a:t>Connected to (ics12.pku.edu.cn, 52070)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52400" y="6119336"/>
            <a:ext cx="6232796" cy="73866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echo: </a:t>
            </a:r>
            <a:r>
              <a:rPr lang="en-US" sz="2600" dirty="0" smtClean="0">
                <a:latin typeface="Courier New" pitchFamily="49" charset="0"/>
              </a:rPr>
              <a:t>hello again</a:t>
            </a:r>
            <a:endParaRPr lang="en-US" sz="2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type: ^D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52400" y="5167117"/>
            <a:ext cx="6232796" cy="33855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smtClean="0">
                <a:latin typeface="Courier New" pitchFamily="49" charset="0"/>
              </a:rPr>
              <a:t>type: </a:t>
            </a:r>
            <a:r>
              <a:rPr lang="en-US" sz="2600" dirty="0" smtClean="0">
                <a:latin typeface="Courier New" pitchFamily="49" charset="0"/>
              </a:rPr>
              <a:t>hello again</a:t>
            </a:r>
            <a:endParaRPr lang="en-US" sz="2600" dirty="0">
              <a:latin typeface="Courier New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52400" y="4214898"/>
            <a:ext cx="6232796" cy="338554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echoclient</a:t>
            </a:r>
            <a:r>
              <a:rPr lang="en-US" sz="1600" dirty="0" smtClean="0">
                <a:latin typeface="Courier New" pitchFamily="49" charset="0"/>
              </a:rPr>
              <a:t> ics12 15213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497052" y="6443246"/>
            <a:ext cx="2438400" cy="4147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i="1" dirty="0" smtClean="0">
                <a:latin typeface="Courier New" pitchFamily="49" charset="0"/>
              </a:rPr>
              <a:t>Connection closed</a:t>
            </a:r>
          </a:p>
        </p:txBody>
      </p:sp>
    </p:spTree>
    <p:extLst>
      <p:ext uri="{BB962C8B-B14F-4D97-AF65-F5344CB8AC3E}">
        <p14:creationId xmlns:p14="http://schemas.microsoft.com/office/powerpoint/2010/main" val="2566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/>
              <a:t>Review of Internet, connection, port #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Revisit of a client-server model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FF0000"/>
                </a:solidFill>
              </a:rPr>
              <a:t>Socket </a:t>
            </a:r>
            <a:r>
              <a:rPr lang="en-US" altLang="zh-CN" sz="3200" dirty="0">
                <a:solidFill>
                  <a:srgbClr val="FF0000"/>
                </a:solidFill>
              </a:rPr>
              <a:t>interface, </a:t>
            </a:r>
            <a:r>
              <a:rPr lang="en-US" altLang="zh-CN" sz="3200" dirty="0" err="1">
                <a:solidFill>
                  <a:srgbClr val="FF0000"/>
                </a:solidFill>
              </a:rPr>
              <a:t>getaddrinfo</a:t>
            </a:r>
            <a:r>
              <a:rPr lang="en-US" altLang="zh-CN" sz="3200" dirty="0">
                <a:solidFill>
                  <a:srgbClr val="FF0000"/>
                </a:solidFill>
              </a:rPr>
              <a:t>/</a:t>
            </a:r>
            <a:r>
              <a:rPr lang="en-US" altLang="zh-CN" sz="3200" dirty="0" err="1">
                <a:solidFill>
                  <a:srgbClr val="FF0000"/>
                </a:solidFill>
              </a:rPr>
              <a:t>getnameinfo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/>
              <a:t>Client side operations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Server side operations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Test of Iterative Echo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</a:t>
            </a:r>
            <a:r>
              <a:rPr lang="en-US" dirty="0"/>
              <a:t>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197678"/>
            <a:ext cx="7896225" cy="5136447"/>
          </a:xfrm>
        </p:spPr>
        <p:txBody>
          <a:bodyPr/>
          <a:lstStyle/>
          <a:p>
            <a:r>
              <a:rPr lang="en-US" altLang="zh-CN" dirty="0"/>
              <a:t>Set of system-level functions used in conjunction with Unix I/O to build network applications. </a:t>
            </a:r>
          </a:p>
          <a:p>
            <a:pPr lvl="1"/>
            <a:r>
              <a:rPr lang="en-US" altLang="zh-CN" dirty="0"/>
              <a:t>Provides a user-level interface to the network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in the early 80’s as part of the original Berkeley distribution of Unix that contained an early version of the Internet </a:t>
            </a:r>
            <a:r>
              <a:rPr lang="en-US" dirty="0" smtClean="0"/>
              <a:t>protocols</a:t>
            </a:r>
            <a:endParaRPr lang="en-US" dirty="0"/>
          </a:p>
          <a:p>
            <a:endParaRPr lang="en-US" dirty="0"/>
          </a:p>
          <a:p>
            <a:r>
              <a:rPr lang="en-US" sz="3000" u="sng" dirty="0">
                <a:solidFill>
                  <a:srgbClr val="FF0000"/>
                </a:solidFill>
              </a:rPr>
              <a:t>Underlying basis for all Internet </a:t>
            </a:r>
            <a:r>
              <a:rPr lang="en-US" sz="3000" u="sng" dirty="0" smtClean="0">
                <a:solidFill>
                  <a:srgbClr val="FF0000"/>
                </a:solidFill>
              </a:rPr>
              <a:t>applications</a:t>
            </a:r>
          </a:p>
          <a:p>
            <a:pPr lvl="1"/>
            <a:r>
              <a:rPr lang="en-US" altLang="zh-CN" dirty="0"/>
              <a:t>Available on all modern systems	</a:t>
            </a:r>
          </a:p>
          <a:p>
            <a:pPr lvl="2"/>
            <a:r>
              <a:rPr lang="en-US" altLang="zh-CN" dirty="0"/>
              <a:t>Unix variants, Windows, OS X, IOS, Android, ARM</a:t>
            </a:r>
          </a:p>
          <a:p>
            <a:endParaRPr lang="en-US" dirty="0"/>
          </a:p>
          <a:p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client/server</a:t>
            </a:r>
            <a:r>
              <a:rPr lang="en-US" dirty="0"/>
              <a:t> programming </a:t>
            </a:r>
            <a:r>
              <a:rPr lang="en-US" dirty="0" smtClean="0"/>
              <a:t>model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猜想：如何设计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socket interface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34" descr="logo_hom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5987" y="2445189"/>
            <a:ext cx="1444225" cy="580390"/>
          </a:xfrm>
          <a:prstGeom prst="rect">
            <a:avLst/>
          </a:prstGeom>
        </p:spPr>
      </p:pic>
      <p:pic>
        <p:nvPicPr>
          <p:cNvPr id="82" name="Picture 81" descr="internet-explor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2016" y="2336316"/>
            <a:ext cx="749784" cy="749784"/>
          </a:xfrm>
          <a:prstGeom prst="rect">
            <a:avLst/>
          </a:prstGeom>
        </p:spPr>
      </p:pic>
      <p:pic>
        <p:nvPicPr>
          <p:cNvPr id="83" name="Picture 82" descr="64px-Tencent_QQ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8776" y="2362200"/>
            <a:ext cx="654824" cy="654824"/>
          </a:xfrm>
          <a:prstGeom prst="rect">
            <a:avLst/>
          </a:prstGeom>
        </p:spPr>
      </p:pic>
      <p:pic>
        <p:nvPicPr>
          <p:cNvPr id="84" name="Picture 83" descr="server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70657" y="1735446"/>
            <a:ext cx="774885" cy="77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10" descr="Network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86511" y="1496011"/>
            <a:ext cx="904289" cy="90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87" descr="qq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1625" y="2438400"/>
            <a:ext cx="841775" cy="841775"/>
          </a:xfrm>
          <a:prstGeom prst="rect">
            <a:avLst/>
          </a:prstGeom>
        </p:spPr>
      </p:pic>
      <p:pic>
        <p:nvPicPr>
          <p:cNvPr id="89" name="Picture 88" descr="server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1669610"/>
            <a:ext cx="774885" cy="77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tangle 94"/>
          <p:cNvSpPr/>
          <p:nvPr/>
        </p:nvSpPr>
        <p:spPr>
          <a:xfrm>
            <a:off x="347434" y="2057400"/>
            <a:ext cx="11003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QQ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014434" y="2049959"/>
            <a:ext cx="11003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IE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200" u="sng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</a:p>
        </p:txBody>
      </p:sp>
      <p:cxnSp>
        <p:nvCxnSpPr>
          <p:cNvPr id="102" name="Elbow Connector 101"/>
          <p:cNvCxnSpPr>
            <a:stCxn id="82" idx="2"/>
            <a:endCxn id="35" idx="2"/>
          </p:cNvCxnSpPr>
          <p:nvPr/>
        </p:nvCxnSpPr>
        <p:spPr bwMode="auto">
          <a:xfrm rot="5400000" flipH="1" flipV="1">
            <a:off x="4297243" y="1325244"/>
            <a:ext cx="60521" cy="3461192"/>
          </a:xfrm>
          <a:prstGeom prst="bentConnector3">
            <a:avLst>
              <a:gd name="adj1" fmla="val -590569"/>
            </a:avLst>
          </a:prstGeom>
          <a:noFill/>
          <a:ln w="635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8" name="Elbow Connector 47"/>
          <p:cNvCxnSpPr>
            <a:stCxn id="83" idx="2"/>
            <a:endCxn id="88" idx="2"/>
          </p:cNvCxnSpPr>
          <p:nvPr/>
        </p:nvCxnSpPr>
        <p:spPr bwMode="auto">
          <a:xfrm rot="16200000" flipH="1">
            <a:off x="4637775" y="185436"/>
            <a:ext cx="263151" cy="5926325"/>
          </a:xfrm>
          <a:prstGeom prst="bentConnector3">
            <a:avLst>
              <a:gd name="adj1" fmla="val 324760"/>
            </a:avLst>
          </a:prstGeom>
          <a:noFill/>
          <a:ln w="635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87" name="Picture 86" descr="Internet Connection Tools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0" y="3169423"/>
            <a:ext cx="1250177" cy="125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09765" y="5300008"/>
            <a:ext cx="4526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Connect(</a:t>
            </a:r>
            <a:r>
              <a:rPr lang="en-US" sz="2000" dirty="0" smtClean="0">
                <a:solidFill>
                  <a:srgbClr val="CC0000"/>
                </a:solidFill>
                <a:latin typeface="Courier New" pitchFamily="49" charset="0"/>
              </a:rPr>
              <a:t>IP </a:t>
            </a:r>
            <a:r>
              <a:rPr lang="en-US" sz="2000" dirty="0" err="1" smtClean="0">
                <a:solidFill>
                  <a:srgbClr val="CC0000"/>
                </a:solidFill>
                <a:latin typeface="Courier New" pitchFamily="49" charset="0"/>
              </a:rPr>
              <a:t>addr</a:t>
            </a:r>
            <a:r>
              <a:rPr lang="en-US" sz="2000" dirty="0" smtClean="0">
                <a:solidFill>
                  <a:srgbClr val="CC0000"/>
                </a:solidFill>
                <a:latin typeface="Courier New" pitchFamily="49" charset="0"/>
              </a:rPr>
              <a:t>, port #</a:t>
            </a:r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)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5562600" y="5867400"/>
            <a:ext cx="1143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Send()</a:t>
            </a:r>
            <a:endParaRPr lang="en-US" sz="2000" dirty="0" smtClean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56436" y="5867400"/>
            <a:ext cx="1667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Receive()</a:t>
            </a:r>
            <a:endParaRPr lang="en-US" sz="2000" dirty="0" smtClean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85007" y="632013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C0000"/>
                </a:solidFill>
                <a:latin typeface="Courier New" pitchFamily="49" charset="0"/>
              </a:rPr>
              <a:t>Close</a:t>
            </a:r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400800" y="5334000"/>
            <a:ext cx="1106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Wait()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43166" y="5862935"/>
            <a:ext cx="1143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Send()</a:t>
            </a:r>
            <a:endParaRPr lang="en-US" sz="2000" dirty="0" smtClean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37002" y="5862935"/>
            <a:ext cx="1667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Receive()</a:t>
            </a:r>
            <a:endParaRPr lang="en-US" sz="2000" dirty="0" smtClean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82554" y="632013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C0000"/>
                </a:solidFill>
                <a:latin typeface="Courier New" pitchFamily="49" charset="0"/>
              </a:rPr>
              <a:t>Close</a:t>
            </a:r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380999" y="4724400"/>
            <a:ext cx="4038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CC0000"/>
                </a:solidFill>
                <a:latin typeface="Courier New" pitchFamily="49" charset="0"/>
              </a:rPr>
              <a:t>Client:Create_Cskt</a:t>
            </a:r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36377" y="4724400"/>
            <a:ext cx="4083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Server-</a:t>
            </a:r>
            <a:r>
              <a:rPr lang="en-US" altLang="zh-CN" sz="2000" dirty="0" err="1" smtClean="0">
                <a:solidFill>
                  <a:srgbClr val="CC0000"/>
                </a:solidFill>
                <a:latin typeface="Courier New" pitchFamily="49" charset="0"/>
              </a:rPr>
              <a:t>IO:Create_Sskt</a:t>
            </a:r>
            <a:r>
              <a:rPr lang="en-US" altLang="zh-CN" sz="2000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4972050"/>
          </a:xfrm>
        </p:spPr>
        <p:txBody>
          <a:bodyPr/>
          <a:lstStyle/>
          <a:p>
            <a:r>
              <a:rPr lang="en-US" dirty="0"/>
              <a:t>What is a socket</a:t>
            </a:r>
            <a:r>
              <a:rPr lang="en-US" dirty="0" smtClean="0"/>
              <a:t>? </a:t>
            </a:r>
            <a:endParaRPr 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dirty="0"/>
              <a:t>To the kernel, a socket is an endpoint of </a:t>
            </a:r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en-US" dirty="0"/>
              <a:t>To an application, </a:t>
            </a:r>
            <a:r>
              <a:rPr lang="en-US" b="1" u="sng" dirty="0">
                <a:solidFill>
                  <a:srgbClr val="FF0000"/>
                </a:solidFill>
              </a:rPr>
              <a:t>a socket is a file descriptor</a:t>
            </a:r>
            <a:r>
              <a:rPr lang="en-US" dirty="0"/>
              <a:t> that lets the application </a:t>
            </a:r>
            <a:r>
              <a:rPr lang="en-US" sz="2600" b="1" u="sng" dirty="0">
                <a:solidFill>
                  <a:srgbClr val="FF0000"/>
                </a:solidFill>
              </a:rPr>
              <a:t>read/write</a:t>
            </a:r>
            <a:r>
              <a:rPr lang="en-US" dirty="0"/>
              <a:t> from/to the </a:t>
            </a:r>
            <a:r>
              <a:rPr lang="en-US" dirty="0" smtClean="0"/>
              <a:t>network</a:t>
            </a:r>
            <a:endParaRPr lang="en-US" dirty="0"/>
          </a:p>
          <a:p>
            <a:pPr lvl="2"/>
            <a:r>
              <a:rPr lang="en-US" b="1" dirty="0"/>
              <a:t>Remember: All Unix I/O devices, including networks, are </a:t>
            </a:r>
            <a:r>
              <a:rPr lang="en-US" sz="2600" b="1" dirty="0">
                <a:solidFill>
                  <a:srgbClr val="FF0000"/>
                </a:solidFill>
              </a:rPr>
              <a:t>modeled as </a:t>
            </a:r>
            <a:r>
              <a:rPr lang="en-US" sz="2600" b="1" u="sng" dirty="0" smtClean="0">
                <a:solidFill>
                  <a:srgbClr val="FF0000"/>
                </a:solidFill>
              </a:rPr>
              <a:t>files</a:t>
            </a:r>
          </a:p>
          <a:p>
            <a:r>
              <a:rPr lang="en-US" dirty="0" smtClean="0"/>
              <a:t>Clients </a:t>
            </a:r>
            <a:r>
              <a:rPr lang="en-US" dirty="0"/>
              <a:t>and servers communicate with each other by </a:t>
            </a:r>
            <a:r>
              <a:rPr lang="en-US" u="sng" dirty="0">
                <a:solidFill>
                  <a:srgbClr val="FF0000"/>
                </a:solidFill>
              </a:rPr>
              <a:t>reading from and writing to socket </a:t>
            </a:r>
            <a:r>
              <a:rPr lang="en-US" u="sng" dirty="0" smtClean="0">
                <a:solidFill>
                  <a:srgbClr val="FF0000"/>
                </a:solidFill>
              </a:rPr>
              <a:t>descriptors</a:t>
            </a:r>
            <a:endParaRPr lang="en-US" u="sng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distinction between regular file I/O and socket I/O is </a:t>
            </a:r>
            <a:r>
              <a:rPr lang="en-US" dirty="0">
                <a:solidFill>
                  <a:srgbClr val="FF0000"/>
                </a:solidFill>
              </a:rPr>
              <a:t>how the application “opens” the socket </a:t>
            </a:r>
            <a:r>
              <a:rPr lang="en-US" dirty="0" smtClean="0">
                <a:solidFill>
                  <a:srgbClr val="FF0000"/>
                </a:solidFill>
              </a:rPr>
              <a:t>descriptors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209800" y="4597401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211346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5189538" y="4597401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5132937" y="4986338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22404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378199" y="5045076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203418" y="4973638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54451" y="1219200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文件描述符；文件说明符</a:t>
            </a:r>
            <a:endParaRPr lang="en-US" altLang="en-US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6639" y="66651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通信连接的一头（一个端点）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243144" y="4495800"/>
            <a:ext cx="2036761" cy="10810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53548" y="4749225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endParaRPr lang="en-US" altLang="en-US" sz="32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1447800" y="4180323"/>
            <a:ext cx="5410200" cy="13716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324600" y="4555150"/>
            <a:ext cx="381000" cy="685800"/>
            <a:chOff x="3984" y="3264"/>
            <a:chExt cx="240" cy="432"/>
          </a:xfrm>
        </p:grpSpPr>
        <p:sp>
          <p:nvSpPr>
            <p:cNvPr id="759813" name="Line 5"/>
            <p:cNvSpPr>
              <a:spLocks noChangeShapeType="1"/>
            </p:cNvSpPr>
            <p:nvPr/>
          </p:nvSpPr>
          <p:spPr bwMode="auto">
            <a:xfrm>
              <a:off x="3984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4" name="Line 6"/>
            <p:cNvSpPr>
              <a:spLocks noChangeShapeType="1"/>
            </p:cNvSpPr>
            <p:nvPr/>
          </p:nvSpPr>
          <p:spPr bwMode="auto">
            <a:xfrm flipV="1">
              <a:off x="4224" y="32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5" name="Line 7"/>
            <p:cNvSpPr>
              <a:spLocks noChangeShapeType="1"/>
            </p:cNvSpPr>
            <p:nvPr/>
          </p:nvSpPr>
          <p:spPr bwMode="auto">
            <a:xfrm flipH="1">
              <a:off x="3984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 rot="10800000" flipV="1">
            <a:off x="1676400" y="4555150"/>
            <a:ext cx="381000" cy="685800"/>
            <a:chOff x="3984" y="3264"/>
            <a:chExt cx="240" cy="432"/>
          </a:xfrm>
        </p:grpSpPr>
        <p:sp>
          <p:nvSpPr>
            <p:cNvPr id="759817" name="Line 9"/>
            <p:cNvSpPr>
              <a:spLocks noChangeShapeType="1"/>
            </p:cNvSpPr>
            <p:nvPr/>
          </p:nvSpPr>
          <p:spPr bwMode="auto">
            <a:xfrm>
              <a:off x="3984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8" name="Line 10"/>
            <p:cNvSpPr>
              <a:spLocks noChangeShapeType="1"/>
            </p:cNvSpPr>
            <p:nvPr/>
          </p:nvSpPr>
          <p:spPr bwMode="auto">
            <a:xfrm flipV="1">
              <a:off x="4224" y="32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9" name="Line 11"/>
            <p:cNvSpPr>
              <a:spLocks noChangeShapeType="1"/>
            </p:cNvSpPr>
            <p:nvPr/>
          </p:nvSpPr>
          <p:spPr bwMode="auto">
            <a:xfrm flipH="1">
              <a:off x="3984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20" name="Text Box 12"/>
          <p:cNvSpPr txBox="1">
            <a:spLocks noChangeArrowheads="1"/>
          </p:cNvSpPr>
          <p:nvPr/>
        </p:nvSpPr>
        <p:spPr bwMode="auto">
          <a:xfrm>
            <a:off x="457200" y="4448787"/>
            <a:ext cx="8382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Client / Server</a:t>
            </a:r>
          </a:p>
          <a:p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Session</a:t>
            </a:r>
          </a:p>
        </p:txBody>
      </p: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57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 smtClean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</a:t>
            </a:r>
            <a:r>
              <a:rPr lang="en-US" dirty="0" smtClean="0"/>
              <a:t>designed</a:t>
            </a:r>
          </a:p>
          <a:p>
            <a:pPr lvl="1"/>
            <a:r>
              <a:rPr lang="en-US" dirty="0" smtClean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typedef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 smtClean="0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Address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57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 smtClean="0"/>
              <a:t>Internet-specific socket address:</a:t>
            </a:r>
            <a:endParaRPr lang="en-US" dirty="0"/>
          </a:p>
          <a:p>
            <a:pPr lvl="1"/>
            <a:r>
              <a:rPr lang="en-US" dirty="0" smtClean="0"/>
              <a:t>Must cast (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 pitchFamily="49" charset="0"/>
              </a:rPr>
              <a:t>sockaddr_in</a:t>
            </a:r>
            <a:r>
              <a:rPr lang="en-US" dirty="0" smtClean="0">
                <a:latin typeface="Courier New" pitchFamily="49" charset="0"/>
              </a:rPr>
              <a:t> *</a:t>
            </a:r>
            <a:r>
              <a:rPr lang="en-US" dirty="0" smtClean="0"/>
              <a:t>) to (</a:t>
            </a:r>
            <a:r>
              <a:rPr lang="en-US" dirty="0" smtClean="0">
                <a:latin typeface="Courier New" pitchFamily="49" charset="0"/>
              </a:rPr>
              <a:t>SA *</a:t>
            </a:r>
            <a:r>
              <a:rPr lang="en-US" dirty="0" smtClean="0"/>
              <a:t>) for functions that take socket address arguments. </a:t>
            </a:r>
            <a:endParaRPr lang="en-US" dirty="0"/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family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(always AF_INET) */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sin_port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urier New" pitchFamily="49" charset="0"/>
              </a:rPr>
              <a:t>AF_INET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40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FF0000"/>
                </a:solidFill>
              </a:rPr>
              <a:t>Review of Internet, connection, port #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Revisit of a client-server model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/>
              <a:t>Socket interface, </a:t>
            </a:r>
            <a:r>
              <a:rPr lang="en-US" sz="3200" dirty="0" err="1" smtClean="0"/>
              <a:t>getaddrinfo</a:t>
            </a:r>
            <a:r>
              <a:rPr lang="en-US" sz="3200" dirty="0" smtClean="0"/>
              <a:t>/</a:t>
            </a:r>
            <a:r>
              <a:rPr lang="en-US" sz="3200" dirty="0" err="1" smtClean="0"/>
              <a:t>getnameinfo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Client side operations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Server side operations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Test of Iterative Echo Server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32824" y="5821918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写一个简单的客户端、服务器端交互程序</a:t>
            </a:r>
            <a:endParaRPr 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0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Clients and servers use the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function to create a </a:t>
            </a:r>
            <a:r>
              <a:rPr lang="en-US" i="1" dirty="0" smtClean="0"/>
              <a:t>socket descriptor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Protocol specific! Best practice is to 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to generate the parameters automatically, so that code is protocol independent.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socket(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domain,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type,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protocol)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clientfd</a:t>
            </a:r>
            <a:r>
              <a:rPr lang="en-US" sz="1600" dirty="0" smtClean="0">
                <a:latin typeface="Courier New" pitchFamily="49" charset="0"/>
              </a:rPr>
              <a:t> = Socket(AF_INET, SOCK_STREAM, 0);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Indicates that the socket will be the end point of a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389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69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442325" cy="52673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gethostbyname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eentrant (can be safely used by threaded programs).</a:t>
            </a:r>
          </a:p>
          <a:p>
            <a:pPr lvl="1"/>
            <a:r>
              <a:rPr lang="en-US" dirty="0" smtClean="0"/>
              <a:t>Allows us to write portable protocol-independent code</a:t>
            </a:r>
          </a:p>
          <a:p>
            <a:pPr lvl="2"/>
            <a:r>
              <a:rPr lang="en-US" dirty="0" smtClean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Somewhat complex</a:t>
            </a:r>
          </a:p>
          <a:p>
            <a:pPr lvl="1"/>
            <a:r>
              <a:rPr lang="en-US" dirty="0" smtClean="0"/>
              <a:t>Not covered in CS:APP2e</a:t>
            </a:r>
          </a:p>
          <a:p>
            <a:pPr lvl="1"/>
            <a:r>
              <a:rPr lang="en-US" dirty="0" smtClean="0"/>
              <a:t>Fortunately, a small number of usage patterns suffice in most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urier New"/>
              </a:rPr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54197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host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service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result</a:t>
            </a:r>
            <a:r>
              <a:rPr lang="en-US" dirty="0" smtClean="0"/>
              <a:t> that points to a linked list of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r>
              <a:rPr lang="en-US" dirty="0" smtClean="0"/>
              <a:t>, each of which points to a corresponding socket address </a:t>
            </a:r>
            <a:r>
              <a:rPr lang="en-US" dirty="0" err="1" smtClean="0"/>
              <a:t>struct</a:t>
            </a:r>
            <a:r>
              <a:rPr lang="en-US" dirty="0" smtClean="0"/>
              <a:t>, and which contains arguments for the sockets interface functions.</a:t>
            </a:r>
          </a:p>
          <a:p>
            <a:r>
              <a:rPr lang="en-US" dirty="0" smtClean="0"/>
              <a:t>Helper functions: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freeadderinfo</a:t>
            </a:r>
            <a:r>
              <a:rPr lang="en-US" dirty="0" smtClean="0"/>
              <a:t> frees the entire linked list.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gai_strerror</a:t>
            </a:r>
            <a:r>
              <a:rPr lang="en-US" dirty="0" smtClean="0"/>
              <a:t> converts error code to an error message.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595497"/>
            <a:ext cx="9144000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*host,   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ostname or address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*service,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*hints,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**result);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freeaddrinfo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*result);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</a:t>
            </a:r>
            <a:r>
              <a:rPr lang="en-US" sz="1600" dirty="0" err="1" smtClean="0">
                <a:latin typeface="Courier New" pitchFamily="49" charset="0"/>
              </a:rPr>
              <a:t>gai_strerror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errcode</a:t>
            </a:r>
            <a:r>
              <a:rPr lang="en-US" sz="1600" dirty="0" smtClean="0">
                <a:latin typeface="Courier New" pitchFamily="49" charset="0"/>
              </a:rPr>
              <a:t>);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smtClean="0"/>
              <a:t>Linked List Returned by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result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  <a:cs typeface="Courier New"/>
              </a:rPr>
              <a:t>addrinfo</a:t>
            </a:r>
            <a:r>
              <a:rPr lang="en-US" sz="1600" dirty="0" smtClean="0">
                <a:latin typeface="+mn-lt"/>
                <a:cs typeface="Courier New"/>
              </a:rPr>
              <a:t>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Courier New"/>
              </a:rPr>
              <a:t>Socket address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 smtClean="0"/>
              <a:t>Clients: walk this list, trying each socket address in turn, until the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/>
              <a:t> succeed.</a:t>
            </a:r>
          </a:p>
          <a:p>
            <a:r>
              <a:rPr lang="en-US" dirty="0" smtClean="0"/>
              <a:t>Servers: walk the list until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r>
              <a:rPr lang="en-US" dirty="0" smtClean="0"/>
              <a:t> succeed.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9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</a:t>
            </a:r>
            <a:r>
              <a:rPr lang="en-US" dirty="0" err="1" smtClean="0">
                <a:latin typeface="Courier New"/>
                <a:cs typeface="Courier New"/>
              </a:rPr>
              <a:t>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3" y="4038600"/>
            <a:ext cx="8188077" cy="17526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returned by </a:t>
            </a:r>
            <a:r>
              <a:rPr lang="en-US" dirty="0" err="1" smtClean="0"/>
              <a:t>getaddrinfo</a:t>
            </a:r>
            <a:r>
              <a:rPr lang="en-US" dirty="0" smtClean="0"/>
              <a:t> contains arguments that can be passed directly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Also points to a socket address </a:t>
            </a:r>
            <a:r>
              <a:rPr lang="en-US" dirty="0" err="1" smtClean="0"/>
              <a:t>struct</a:t>
            </a:r>
            <a:r>
              <a:rPr lang="en-US" dirty="0" smtClean="0"/>
              <a:t> that can be passed directly to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bind </a:t>
            </a:r>
            <a:r>
              <a:rPr lang="en-US" dirty="0" smtClean="0">
                <a:latin typeface="+mn-lt"/>
                <a:cs typeface="Courier New"/>
              </a:rPr>
              <a:t>functions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smtClean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  <a:endParaRPr lang="is-IS" sz="15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283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183586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is the inverse of </a:t>
            </a:r>
            <a:r>
              <a:rPr lang="en-US" dirty="0" err="1" smtClean="0"/>
              <a:t>getaddrinfo</a:t>
            </a:r>
            <a:r>
              <a:rPr lang="en-US" dirty="0" smtClean="0"/>
              <a:t>, converting a socket address to the corresponding host and service.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gethostbyaddr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getservbyport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getnameinfo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SA *</a:t>
            </a:r>
            <a:r>
              <a:rPr lang="en-US" sz="1600" dirty="0" err="1" smtClean="0">
                <a:latin typeface="Courier New" pitchFamily="49" charset="0"/>
              </a:rPr>
              <a:t>sa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salen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In: socket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*host,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hostlen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</a:t>
            </a:r>
            <a:r>
              <a:rPr lang="en-US" sz="1600" dirty="0" err="1" smtClean="0">
                <a:latin typeface="Courier New" pitchFamily="49" charset="0"/>
              </a:rPr>
              <a:t>serv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servlen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Out: service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records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IPv4 only 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Connections only 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Walk the list and display each IP address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Display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address instead of name */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Getnameinfo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ai_addr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ai_addrlen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Clean up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如何通过编程把数据包从一个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host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发给另一个</a:t>
            </a:r>
            <a:endParaRPr lang="en-US" dirty="0" smtClean="0"/>
          </a:p>
          <a:p>
            <a:r>
              <a:rPr lang="en-US" dirty="0" smtClean="0"/>
              <a:t>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128.2.203.179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数字记不住怎么办？</a:t>
            </a:r>
            <a:endParaRPr 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 is mapped to  www.cs.cmu.edu </a:t>
            </a:r>
            <a:endParaRPr lang="en-US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一串数字数字对应一个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多个名字</a:t>
            </a:r>
            <a:endParaRPr 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u="sng" dirty="0">
                <a:solidFill>
                  <a:srgbClr val="FF0000"/>
                </a:solidFill>
              </a:rPr>
              <a:t>process</a:t>
            </a:r>
            <a:r>
              <a:rPr lang="en-US" dirty="0"/>
              <a:t> on one Internet host can communicate with a </a:t>
            </a:r>
            <a:r>
              <a:rPr lang="en-US" u="sng" dirty="0">
                <a:solidFill>
                  <a:srgbClr val="FF0000"/>
                </a:solidFill>
              </a:rPr>
              <a:t>process</a:t>
            </a:r>
            <a:r>
              <a:rPr lang="en-US" dirty="0"/>
              <a:t> on another Internet host over a </a:t>
            </a:r>
            <a:r>
              <a:rPr lang="en-US" i="1" dirty="0" smtClean="0">
                <a:solidFill>
                  <a:srgbClr val="C00000"/>
                </a:solidFill>
              </a:rPr>
              <a:t>connection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如何建立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connection?</a:t>
            </a:r>
            <a:endParaRPr 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5882" y="1542634"/>
            <a:ext cx="6686918" cy="28007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localhost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127.0.0.1</a:t>
            </a:r>
          </a:p>
          <a:p>
            <a:endParaRPr lang="en-US" sz="1600" dirty="0" smtClean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whaleshark.ics.cs.cmu.edu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128.2.210.175</a:t>
            </a:r>
          </a:p>
          <a:p>
            <a:endParaRPr lang="en-US" sz="1600" dirty="0" smtClean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twitter.com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199.16.156.230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199.16.156.38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199.16.156.102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199.16.156.198</a:t>
            </a:r>
          </a:p>
        </p:txBody>
      </p:sp>
    </p:spTree>
    <p:extLst>
      <p:ext uri="{BB962C8B-B14F-4D97-AF65-F5344CB8AC3E}">
        <p14:creationId xmlns:p14="http://schemas.microsoft.com/office/powerpoint/2010/main" val="335189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/>
              <a:t>Review of Internet, connection, port #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Revisit of a client-server model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altLang="zh-CN" sz="3200" dirty="0"/>
              <a:t>Socket interface, </a:t>
            </a:r>
            <a:r>
              <a:rPr lang="en-US" altLang="zh-CN" sz="3200" dirty="0" err="1"/>
              <a:t>getaddrinfo</a:t>
            </a:r>
            <a:r>
              <a:rPr lang="en-US" altLang="zh-CN" sz="3200" dirty="0"/>
              <a:t>/</a:t>
            </a:r>
            <a:r>
              <a:rPr lang="en-US" altLang="zh-CN" sz="3200" dirty="0" err="1"/>
              <a:t>getnameinfo</a:t>
            </a:r>
            <a:endParaRPr lang="en-US" altLang="zh-CN" sz="3200" dirty="0"/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Client side operations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Server side operations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Test of Iterative Echo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Echo </a:t>
            </a:r>
            <a:r>
              <a:rPr lang="en-US" dirty="0" smtClean="0"/>
              <a:t>Client: Main </a:t>
            </a:r>
            <a:r>
              <a:rPr lang="en-US" dirty="0"/>
              <a:t>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Menlo-Regular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    host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= argv[1];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es-ES_trad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Open_clientfd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(host,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Rio_readinitb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s-ES_trad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s-ES_tradnl" sz="1600" dirty="0" err="1">
                <a:solidFill>
                  <a:srgbClr val="C200FF"/>
                </a:solidFill>
                <a:latin typeface="Menlo-Regular"/>
              </a:rPr>
              <a:t>while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Fgets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, MAXLINE,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stdin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) != </a:t>
            </a:r>
            <a:r>
              <a:rPr lang="es-ES_tradnl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Rio_writen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strlen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Rio_readlineb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, MAXLINE);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echoclient.c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24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343525"/>
          </a:xfrm>
        </p:spPr>
        <p:txBody>
          <a:bodyPr/>
          <a:lstStyle/>
          <a:p>
            <a:r>
              <a:rPr lang="en-US" dirty="0" smtClean="0"/>
              <a:t>A client establishes a connection with a server by calling connect: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Attempts to establish a connection with server at socket address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n-lt"/>
                <a:cs typeface="Courier New"/>
              </a:rPr>
              <a:t>If successful, then </a:t>
            </a:r>
            <a:r>
              <a:rPr lang="en-US" dirty="0" err="1" smtClean="0">
                <a:latin typeface="Courier New"/>
                <a:cs typeface="Courier New"/>
              </a:rPr>
              <a:t>clientfd</a:t>
            </a:r>
            <a:r>
              <a:rPr lang="en-US" dirty="0" smtClean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x:y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addr.sin_addr:addr.sin_port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is client address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+mn-lt"/>
                <a:cs typeface="Courier New"/>
              </a:rPr>
              <a:t> is ephemeral port that uniquely identifies client process on client host</a:t>
            </a:r>
            <a:endParaRPr lang="en-US" dirty="0"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/>
              </a:rPr>
              <a:t>Best practice is to 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+mn-lt"/>
                <a:cs typeface="Courier New"/>
              </a:rPr>
              <a:t> to supply the arguments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+mn-lt"/>
                <a:cs typeface="Courier New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addrlen</a:t>
            </a:r>
            <a:r>
              <a:rPr lang="en-US" dirty="0" smtClean="0">
                <a:latin typeface="+mn-lt"/>
                <a:cs typeface="Courier New"/>
              </a:rPr>
              <a:t>. 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connect(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clientfd</a:t>
            </a:r>
            <a:r>
              <a:rPr lang="en-US" sz="1600" dirty="0" smtClean="0">
                <a:latin typeface="Courier New" pitchFamily="49" charset="0"/>
              </a:rPr>
              <a:t>, SA *</a:t>
            </a:r>
            <a:r>
              <a:rPr lang="en-US" sz="1600" dirty="0" err="1" smtClean="0">
                <a:latin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addrlen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Get a list of potential server addresses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hints.ai_socktype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 SOCK_STREAM;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hints.ai_flags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 AI_NUMERICSERV;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…using numeric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port arg.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hints.ai_flags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|= AI_ADDRCONFIG;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395964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(</a:t>
            </a:r>
            <a:r>
              <a:rPr lang="en-US" dirty="0" err="1" smtClean="0">
                <a:latin typeface="+mn-lt"/>
                <a:cs typeface="Courier New"/>
              </a:rPr>
              <a:t>cont</a:t>
            </a:r>
            <a:r>
              <a:rPr lang="en-US" dirty="0" smtClean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                   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Success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Connect failed, try another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Clean up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/>
              <a:t>Review of Internet, connection, port #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Revisit of a client-server model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altLang="zh-CN" sz="3200" dirty="0"/>
              <a:t>Socket interface, </a:t>
            </a:r>
            <a:r>
              <a:rPr lang="en-US" altLang="zh-CN" sz="3200" dirty="0" err="1"/>
              <a:t>getaddrinfo</a:t>
            </a:r>
            <a:r>
              <a:rPr lang="en-US" altLang="zh-CN" sz="3200" dirty="0"/>
              <a:t>/</a:t>
            </a:r>
            <a:r>
              <a:rPr lang="en-US" altLang="zh-CN" sz="3200" dirty="0" err="1"/>
              <a:t>getnameinfo</a:t>
            </a:r>
            <a:endParaRPr lang="en-US" altLang="zh-CN" sz="3200" dirty="0"/>
          </a:p>
          <a:p>
            <a:pPr>
              <a:spcBef>
                <a:spcPts val="1800"/>
              </a:spcBef>
            </a:pPr>
            <a:r>
              <a:rPr lang="en-US" altLang="zh-CN" sz="3200" dirty="0"/>
              <a:t>Client side operations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Server side operations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Test of Iterative Echo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 smtClean="0"/>
              <a:t>Iterative Echo Server: Main Routine</a:t>
            </a:r>
            <a:endParaRPr lang="en-US" dirty="0"/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 smtClean="0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 smtClean="0">
                <a:solidFill>
                  <a:srgbClr val="9D206F"/>
                </a:solidFill>
                <a:latin typeface="Menlo-Regular"/>
              </a:rPr>
              <a:t>”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Enough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room for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any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/* Important! */</a:t>
            </a:r>
            <a:endParaRPr lang="en-US" sz="1600" dirty="0">
              <a:solidFill>
                <a:srgbClr val="CB2418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Getnameinfo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MAXLINE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MAXLINE, 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"Connected to (%s, %s)\n"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echo(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546850" cy="573087"/>
          </a:xfrm>
        </p:spPr>
        <p:txBody>
          <a:bodyPr/>
          <a:lstStyle/>
          <a:p>
            <a:r>
              <a:rPr lang="en-US" dirty="0"/>
              <a:t>Echo Server: </a:t>
            </a:r>
            <a:r>
              <a:rPr lang="en-US" dirty="0" smtClean="0">
                <a:latin typeface="Courier New" pitchFamily="49" charset="0"/>
              </a:rPr>
              <a:t>echo</a:t>
            </a:r>
            <a:r>
              <a:rPr lang="en-US" dirty="0" smtClean="0">
                <a:latin typeface="+mn-lt"/>
              </a:rPr>
              <a:t> function</a:t>
            </a:r>
            <a:endParaRPr lang="en-US" dirty="0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it-IT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Menlo-Regular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it-IT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it-IT" sz="1600" dirty="0">
                <a:solidFill>
                  <a:srgbClr val="000000"/>
                </a:solidFill>
                <a:latin typeface="Menlo-Regular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Menlo-Regular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Menlo-Regular"/>
              </a:rPr>
              <a:t>Rio_readinitb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(&amp;rio, </a:t>
            </a:r>
            <a:r>
              <a:rPr lang="pt-BR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MAXLINE)) != 0) {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"server received %d bytes\n"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)n);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n);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9153" y="1220788"/>
            <a:ext cx="8307387" cy="12938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server uses RIO to read and echo text lines until EOF (end-of-file) </a:t>
            </a:r>
            <a:r>
              <a:rPr lang="en-US" dirty="0" smtClean="0"/>
              <a:t>condition is </a:t>
            </a:r>
            <a:r>
              <a:rPr lang="en-US" dirty="0"/>
              <a:t>encountered.</a:t>
            </a:r>
          </a:p>
          <a:p>
            <a:pPr lvl="1"/>
            <a:r>
              <a:rPr lang="en-US" dirty="0" smtClean="0"/>
              <a:t>EOF condition </a:t>
            </a:r>
            <a:r>
              <a:rPr lang="en-US" dirty="0"/>
              <a:t>caused by client calling  </a:t>
            </a:r>
            <a:r>
              <a:rPr lang="en-US" b="1" dirty="0">
                <a:latin typeface="Courier New" pitchFamily="49" charset="0"/>
              </a:rPr>
              <a:t>close(</a:t>
            </a:r>
            <a:r>
              <a:rPr lang="en-US" b="1" dirty="0" err="1">
                <a:latin typeface="Courier New" pitchFamily="49" charset="0"/>
              </a:rPr>
              <a:t>clientfd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777038" cy="573087"/>
          </a:xfrm>
        </p:spPr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互联网连接</a:t>
            </a:r>
            <a:endParaRPr 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客户端与服务器端之间，双向可靠传输通道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仅有</a:t>
            </a:r>
            <a:r>
              <a:rPr lang="en-US" altLang="zh-CN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地址是不够的！</a:t>
            </a:r>
            <a:endParaRPr lang="en-US" i="1" dirty="0" smtClean="0"/>
          </a:p>
          <a:p>
            <a:pPr>
              <a:lnSpc>
                <a:spcPct val="85000"/>
              </a:lnSpc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Socket address is an </a:t>
            </a:r>
            <a:r>
              <a:rPr lang="en-US" sz="2600" b="1" dirty="0" err="1">
                <a:solidFill>
                  <a:schemeClr val="accent2"/>
                </a:solidFill>
                <a:latin typeface="Courier New" pitchFamily="49" charset="0"/>
              </a:rPr>
              <a:t>IPaddress:port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and </a:t>
            </a:r>
            <a:r>
              <a:rPr lang="en-US" b="1" i="1" u="sng" dirty="0" smtClean="0">
                <a:solidFill>
                  <a:srgbClr val="FF0000"/>
                </a:solidFill>
              </a:rPr>
              <a:t>temporarily</a:t>
            </a:r>
            <a:r>
              <a:rPr lang="en-US" dirty="0" smtClean="0"/>
              <a:t> on </a:t>
            </a:r>
            <a:r>
              <a:rPr lang="en-US" dirty="0"/>
              <a:t>client when client makes a connection request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 smtClean="0"/>
              <a:t> </a:t>
            </a:r>
            <a:r>
              <a:rPr lang="en-US" dirty="0"/>
              <a:t>port 80 is associated with Web </a:t>
            </a:r>
            <a:r>
              <a:rPr lang="en-US" dirty="0" smtClean="0"/>
              <a:t>servers</a:t>
            </a:r>
            <a:endParaRPr lang="en-US" dirty="0"/>
          </a:p>
          <a:p>
            <a:pPr>
              <a:lnSpc>
                <a:spcPct val="85000"/>
              </a:lnSpc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u="sng" dirty="0" smtClean="0">
                <a:solidFill>
                  <a:srgbClr val="FF0000"/>
                </a:solidFill>
              </a:rPr>
              <a:t>A </a:t>
            </a:r>
            <a:r>
              <a:rPr lang="en-US" u="sng" dirty="0">
                <a:solidFill>
                  <a:srgbClr val="FF0000"/>
                </a:solidFill>
              </a:rPr>
              <a:t>connection is uniquely identified </a:t>
            </a:r>
            <a:r>
              <a:rPr lang="en-US" dirty="0"/>
              <a:t>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33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A server uses 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r>
              <a:rPr lang="en-US" dirty="0" smtClean="0"/>
              <a:t> to ask the kernel to associate the server’s socket address with a socket descriptor: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process can read bytes that arrive on the connection whose endpoint is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by reading from descriptor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Similarly, writes to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 are transferred along connection whose endpoint is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/>
              </a:rPr>
              <a:t>Best practice is to 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+mn-lt"/>
                <a:cs typeface="Courier New"/>
              </a:rPr>
              <a:t> to supply the arguments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+mn-lt"/>
                <a:cs typeface="Courier New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addrlen</a:t>
            </a:r>
            <a:r>
              <a:rPr lang="en-US" dirty="0" smtClean="0">
                <a:latin typeface="+mn-lt"/>
                <a:cs typeface="Courier New"/>
              </a:rPr>
              <a:t>. </a:t>
            </a: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52246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bind(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sockfd</a:t>
            </a:r>
            <a:r>
              <a:rPr lang="en-US" sz="1600" dirty="0" smtClean="0">
                <a:latin typeface="Courier New" pitchFamily="49" charset="0"/>
              </a:rPr>
              <a:t>, SA *</a:t>
            </a:r>
            <a:r>
              <a:rPr lang="en-US" sz="1600" dirty="0" err="1" smtClean="0">
                <a:latin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addrlen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listen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 smtClean="0"/>
              <a:t>By default, kernel assumes that descriptor from socket function is an </a:t>
            </a:r>
            <a:r>
              <a:rPr lang="en-US" i="1" dirty="0" smtClean="0">
                <a:solidFill>
                  <a:srgbClr val="FF0000"/>
                </a:solidFill>
              </a:rPr>
              <a:t>active socket </a:t>
            </a:r>
            <a:r>
              <a:rPr lang="en-US" dirty="0" smtClean="0"/>
              <a:t>that will be on the client end of a connection.</a:t>
            </a:r>
          </a:p>
          <a:p>
            <a:r>
              <a:rPr lang="en-US" dirty="0" smtClean="0"/>
              <a:t>A server calls the listen function to tell the kernel that a descriptor will be used by a server rather than a client: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Converts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 from an active socket to a </a:t>
            </a:r>
            <a:r>
              <a:rPr lang="en-US" i="1" dirty="0" smtClean="0">
                <a:solidFill>
                  <a:srgbClr val="FF0000"/>
                </a:solidFill>
              </a:rPr>
              <a:t>listening socket</a:t>
            </a:r>
            <a:r>
              <a:rPr lang="en-US" dirty="0" smtClean="0"/>
              <a:t> that can accept connection requests from clients. </a:t>
            </a: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backlog </a:t>
            </a:r>
            <a:r>
              <a:rPr lang="en-US" dirty="0" smtClean="0">
                <a:latin typeface="+mn-lt"/>
                <a:cs typeface="Courier New"/>
              </a:rPr>
              <a:t>is a hint about the number of outstanding connection requests that the kernel should queue up before starting to refuse requests.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3547646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listen(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sockfd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backlog);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 smtClean="0"/>
              <a:t>Sockets </a:t>
            </a:r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elper</a:t>
            </a:r>
            <a:r>
              <a:rPr lang="en-US" dirty="0" smtClean="0">
                <a:latin typeface="+mn-lt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Accept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connect.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…on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any IP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…using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port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no.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444787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2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Walk the list for one that we can bind to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                   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from bind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Success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Clean up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Make it a listening socket ready to accept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conn.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requests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98378" y="5410200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Key point: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7848600" cy="1095375"/>
          </a:xfrm>
        </p:spPr>
        <p:txBody>
          <a:bodyPr/>
          <a:lstStyle/>
          <a:p>
            <a:pPr marL="0" indent="0"/>
            <a:r>
              <a:rPr lang="en-US" dirty="0" smtClean="0"/>
              <a:t>Sockets Attributes: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setsockopt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7388" cy="4876800"/>
          </a:xfrm>
        </p:spPr>
        <p:txBody>
          <a:bodyPr/>
          <a:lstStyle/>
          <a:p>
            <a:r>
              <a:rPr lang="en-US" dirty="0"/>
              <a:t>The socket can be given some </a:t>
            </a:r>
            <a:r>
              <a:rPr lang="en-US" dirty="0" smtClean="0"/>
              <a:t>attributes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Handy </a:t>
            </a:r>
            <a:r>
              <a:rPr lang="en-US" dirty="0"/>
              <a:t>trick that allows us to rerun the server immediately after we kill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/>
              <a:t>Otherwise we would have to wait about 15 </a:t>
            </a:r>
            <a:r>
              <a:rPr lang="en-US" dirty="0" smtClean="0"/>
              <a:t>seconds</a:t>
            </a:r>
            <a:endParaRPr lang="en-US" dirty="0"/>
          </a:p>
          <a:p>
            <a:pPr lvl="1"/>
            <a:r>
              <a:rPr lang="en-US" dirty="0"/>
              <a:t>Eliminates “Address already in use” error from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/>
          </a:p>
          <a:p>
            <a:r>
              <a:rPr lang="en-US" dirty="0"/>
              <a:t>Strongly suggest you do this for all your servers to simplify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826088" y="2254250"/>
            <a:ext cx="7713971" cy="138499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...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Eliminates "Address already in use" error from bind(). */ </a:t>
            </a:r>
          </a:p>
          <a:p>
            <a:r>
              <a:rPr lang="en-US" sz="1600" dirty="0">
                <a:latin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</a:rPr>
              <a:t>setsockopt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SOL_SOCKET,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SO_REUSEADDR</a:t>
            </a:r>
            <a:r>
              <a:rPr lang="en-US" sz="1600" dirty="0">
                <a:latin typeface="Courier New" pitchFamily="49" charset="0"/>
              </a:rPr>
              <a:t>,  </a:t>
            </a:r>
          </a:p>
          <a:p>
            <a:r>
              <a:rPr lang="en-US" sz="1600" dirty="0">
                <a:latin typeface="Courier New" pitchFamily="49" charset="0"/>
              </a:rPr>
              <a:t>              (const void *)&amp;</a:t>
            </a:r>
            <a:r>
              <a:rPr lang="en-US" sz="1600" dirty="0" err="1">
                <a:latin typeface="Courier New" pitchFamily="49" charset="0"/>
              </a:rPr>
              <a:t>optval</a:t>
            </a:r>
            <a:r>
              <a:rPr lang="en-US" sz="1600" dirty="0">
                <a:latin typeface="Courier New" pitchFamily="49" charset="0"/>
              </a:rPr>
              <a:t> , 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)) &lt; 0) </a:t>
            </a:r>
          </a:p>
          <a:p>
            <a:r>
              <a:rPr lang="en-US" sz="1600" dirty="0">
                <a:latin typeface="Courier New" pitchFamily="49" charset="0"/>
              </a:rPr>
              <a:t>    return -1;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810000"/>
            <a:ext cx="6789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端口不用了就立即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free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它，否则要等一段时间才能用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1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28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 smtClean="0"/>
              <a:t>Servers wait for connection requests from clients by calling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Waits for connection request to arrive on the connection bound to </a:t>
            </a:r>
            <a:r>
              <a:rPr lang="en-US" dirty="0" err="1" smtClean="0">
                <a:latin typeface="Courier New"/>
                <a:cs typeface="Courier New"/>
              </a:rPr>
              <a:t>listenfd</a:t>
            </a:r>
            <a:r>
              <a:rPr lang="en-US" dirty="0" smtClean="0"/>
              <a:t>, then fills in client’s socket address in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/>
              <a:t> and </a:t>
            </a:r>
            <a:r>
              <a:rPr lang="en-US" dirty="0" err="1" smtClean="0"/>
              <a:t>sizeof</a:t>
            </a:r>
            <a:r>
              <a:rPr lang="en-US" dirty="0" smtClean="0"/>
              <a:t> socket address in </a:t>
            </a:r>
            <a:r>
              <a:rPr lang="en-US" dirty="0" err="1" smtClean="0">
                <a:latin typeface="Courier New"/>
                <a:cs typeface="Courier New"/>
              </a:rPr>
              <a:t>addrlen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Returns a </a:t>
            </a:r>
            <a:r>
              <a:rPr lang="en-US" i="1" dirty="0" smtClean="0">
                <a:solidFill>
                  <a:srgbClr val="FF0000"/>
                </a:solidFill>
              </a:rPr>
              <a:t>connected descriptor </a:t>
            </a:r>
            <a:r>
              <a:rPr lang="en-US" dirty="0" smtClean="0"/>
              <a:t>that can be used to communicate with the client via Unix I/O routines. 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86000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accept(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listenfd</a:t>
            </a:r>
            <a:r>
              <a:rPr lang="en-US" sz="1600" dirty="0" smtClean="0">
                <a:latin typeface="Courier New" pitchFamily="49" charset="0"/>
              </a:rPr>
              <a:t>, SA *</a:t>
            </a:r>
            <a:r>
              <a:rPr lang="en-US" sz="1600" dirty="0" err="1" smtClean="0">
                <a:latin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addrlen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accept</a:t>
            </a:r>
            <a:r>
              <a:rPr lang="en-US" dirty="0" smtClean="0"/>
              <a:t> </a:t>
            </a:r>
            <a:r>
              <a:rPr lang="en-US" dirty="0"/>
              <a:t>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 smtClean="0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 smtClean="0">
                <a:latin typeface="Courier New" pitchFamily="49" charset="0"/>
              </a:rPr>
              <a:t>connect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938713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and </a:t>
            </a:r>
            <a:r>
              <a:rPr lang="en-US" sz="1800" i="1" dirty="0" err="1" smtClean="0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067050" y="581818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27" name="Rectangle 15"/>
          <p:cNvSpPr>
            <a:spLocks noChangeArrowheads="1"/>
          </p:cNvSpPr>
          <p:nvPr/>
        </p:nvSpPr>
        <p:spPr bwMode="auto">
          <a:xfrm>
            <a:off x="6740525" y="3000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8" name="Rectangle 16"/>
          <p:cNvSpPr>
            <a:spLocks noChangeArrowheads="1"/>
          </p:cNvSpPr>
          <p:nvPr/>
        </p:nvSpPr>
        <p:spPr bwMode="auto">
          <a:xfrm>
            <a:off x="796925" y="3000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047038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</a:t>
            </a:r>
            <a:br>
              <a:rPr lang="en-US" dirty="0"/>
            </a:br>
            <a:r>
              <a:rPr lang="en-US" dirty="0"/>
              <a:t>Anatomy of an Internet Connection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2452192" y="3418245"/>
            <a:ext cx="4314002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704516" name="Oval 4"/>
          <p:cNvSpPr>
            <a:spLocks noChangeArrowheads="1"/>
          </p:cNvSpPr>
          <p:nvPr/>
        </p:nvSpPr>
        <p:spPr bwMode="auto">
          <a:xfrm>
            <a:off x="6788150" y="3119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704517" name="Oval 5"/>
          <p:cNvSpPr>
            <a:spLocks noChangeArrowheads="1"/>
          </p:cNvSpPr>
          <p:nvPr/>
        </p:nvSpPr>
        <p:spPr bwMode="auto">
          <a:xfrm>
            <a:off x="933450" y="3119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704518" name="Line 6"/>
          <p:cNvSpPr>
            <a:spLocks noChangeShapeType="1"/>
          </p:cNvSpPr>
          <p:nvPr/>
        </p:nvSpPr>
        <p:spPr bwMode="auto">
          <a:xfrm>
            <a:off x="2278063" y="3517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19" name="Oval 7"/>
          <p:cNvSpPr>
            <a:spLocks noChangeAspect="1" noChangeArrowheads="1"/>
          </p:cNvSpPr>
          <p:nvPr/>
        </p:nvSpPr>
        <p:spPr bwMode="auto">
          <a:xfrm>
            <a:off x="2149475" y="3453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0" name="Oval 8"/>
          <p:cNvSpPr>
            <a:spLocks noChangeAspect="1" noChangeArrowheads="1"/>
          </p:cNvSpPr>
          <p:nvPr/>
        </p:nvSpPr>
        <p:spPr bwMode="auto">
          <a:xfrm>
            <a:off x="6729413" y="3453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1473199" y="2210632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704522" name="Text Box 10"/>
          <p:cNvSpPr txBox="1">
            <a:spLocks noChangeArrowheads="1"/>
          </p:cNvSpPr>
          <p:nvPr/>
        </p:nvSpPr>
        <p:spPr bwMode="auto">
          <a:xfrm>
            <a:off x="5157788" y="2176821"/>
            <a:ext cx="2589212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 flipH="1">
            <a:off x="2278063" y="2819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6445250" y="2819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5" name="Text Box 13"/>
          <p:cNvSpPr txBox="1">
            <a:spLocks noChangeArrowheads="1"/>
          </p:cNvSpPr>
          <p:nvPr/>
        </p:nvSpPr>
        <p:spPr bwMode="auto">
          <a:xfrm>
            <a:off x="593725" y="4143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704526" name="Text Box 14"/>
          <p:cNvSpPr txBox="1">
            <a:spLocks noChangeArrowheads="1"/>
          </p:cNvSpPr>
          <p:nvPr/>
        </p:nvSpPr>
        <p:spPr bwMode="auto">
          <a:xfrm>
            <a:off x="6453188" y="4143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pic>
        <p:nvPicPr>
          <p:cNvPr id="17" name="Picture 16" descr="logo_hom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1388" y="4906010"/>
            <a:ext cx="1444225" cy="580390"/>
          </a:xfrm>
          <a:prstGeom prst="rect">
            <a:avLst/>
          </a:prstGeom>
        </p:spPr>
      </p:pic>
      <p:pic>
        <p:nvPicPr>
          <p:cNvPr id="18" name="Picture 17" descr="internet-explor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8308" y="4789706"/>
            <a:ext cx="749784" cy="749784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18" idx="2"/>
            <a:endCxn id="17" idx="2"/>
          </p:cNvCxnSpPr>
          <p:nvPr/>
        </p:nvCxnSpPr>
        <p:spPr bwMode="auto">
          <a:xfrm rot="5400000" flipH="1" flipV="1">
            <a:off x="4386805" y="2572794"/>
            <a:ext cx="53090" cy="5880301"/>
          </a:xfrm>
          <a:prstGeom prst="bentConnector3">
            <a:avLst>
              <a:gd name="adj1" fmla="val -430590"/>
            </a:avLst>
          </a:prstGeom>
          <a:noFill/>
          <a:ln w="635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85800" y="60176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</a:t>
            </a:r>
            <a:r>
              <a:rPr lang="en-US" sz="1600" b="0" dirty="0" smtClean="0">
                <a:latin typeface="+mn-lt"/>
              </a:rPr>
              <a:t>an ephemeral </a:t>
            </a:r>
            <a:r>
              <a:rPr lang="en-US" sz="1600" b="0" dirty="0">
                <a:latin typeface="+mn-lt"/>
              </a:rPr>
              <a:t>port </a:t>
            </a:r>
            <a:endParaRPr lang="en-US" sz="1600" b="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+mn-lt"/>
              </a:rPr>
              <a:t>allocated by </a:t>
            </a:r>
            <a:r>
              <a:rPr lang="en-US" sz="1600" b="0" dirty="0">
                <a:latin typeface="+mn-lt"/>
              </a:rPr>
              <a:t>the kernel 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363868" y="60176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5"/>
            <a:ext cx="78962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</a:t>
            </a:r>
            <a:r>
              <a:rPr lang="en-US" dirty="0" smtClean="0"/>
              <a:t>descriptor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一直存在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服务器在线时间</a:t>
            </a:r>
            <a:endParaRPr 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dirty="0" smtClean="0"/>
              <a:t>requests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</a:t>
            </a:r>
            <a:r>
              <a:rPr lang="en-US" dirty="0" smtClean="0"/>
              <a:t>server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Connected descriptor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有限存在时间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客户端服务时间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End point of the connection between client and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</a:t>
            </a:r>
            <a:r>
              <a:rPr lang="en-US" dirty="0" smtClean="0"/>
              <a:t>client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</a:t>
            </a:r>
            <a:r>
              <a:rPr lang="en-US" dirty="0" smtClean="0"/>
              <a:t>client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Why </a:t>
            </a:r>
            <a:r>
              <a:rPr lang="en-US" dirty="0"/>
              <a:t>the distinction</a:t>
            </a:r>
            <a:r>
              <a:rPr lang="en-US" dirty="0" smtClean="0"/>
              <a:t>?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优点：支持接纳多个客户端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Allows for </a:t>
            </a:r>
            <a:r>
              <a:rPr lang="en-US" b="1" dirty="0">
                <a:solidFill>
                  <a:srgbClr val="FF0000"/>
                </a:solidFill>
              </a:rPr>
              <a:t>concurrent servers that can communicate over many client connections </a:t>
            </a:r>
            <a:r>
              <a:rPr lang="en-US" b="1" dirty="0" smtClean="0">
                <a:solidFill>
                  <a:srgbClr val="FF0000"/>
                </a:solidFill>
              </a:rPr>
              <a:t>simultaneously</a:t>
            </a:r>
            <a:endParaRPr lang="en-US" b="1" dirty="0">
              <a:solidFill>
                <a:srgbClr val="FF0000"/>
              </a:solidFill>
            </a:endParaRP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</a:t>
            </a:r>
            <a:r>
              <a:rPr lang="en-US" dirty="0" smtClean="0"/>
              <a:t>request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77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32" y="304800"/>
            <a:ext cx="8801768" cy="573088"/>
          </a:xfrm>
        </p:spPr>
        <p:txBody>
          <a:bodyPr/>
          <a:lstStyle/>
          <a:p>
            <a:r>
              <a:rPr lang="en-US" altLang="zh-CN" dirty="0" smtClean="0"/>
              <a:t>Revisit: </a:t>
            </a:r>
            <a:r>
              <a:rPr lang="en-US" dirty="0" smtClean="0"/>
              <a:t>Iterative Echo Server: Main Routine</a:t>
            </a:r>
            <a:endParaRPr lang="en-US" dirty="0"/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 smtClean="0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 smtClean="0">
                <a:solidFill>
                  <a:srgbClr val="9D206F"/>
                </a:solidFill>
                <a:latin typeface="Menlo-Regular"/>
              </a:rPr>
              <a:t>”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Enough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room for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any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/* Important! */</a:t>
            </a:r>
            <a:endParaRPr lang="en-US" sz="1600" dirty="0">
              <a:solidFill>
                <a:srgbClr val="CB2418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Getnameinfo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MAXLINE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MAXLINE, 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"Connected to (%s, %s)\n"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echo(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/>
              <a:t>Review of Internet, connection, port #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/>
              <a:t>Revisit of a client-server model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altLang="zh-CN" sz="3200" dirty="0"/>
              <a:t>Socket interface, </a:t>
            </a:r>
            <a:r>
              <a:rPr lang="en-US" altLang="zh-CN" sz="3200" dirty="0" err="1"/>
              <a:t>getaddrinfo</a:t>
            </a:r>
            <a:r>
              <a:rPr lang="en-US" altLang="zh-CN" sz="3200" dirty="0"/>
              <a:t>/</a:t>
            </a:r>
            <a:r>
              <a:rPr lang="en-US" altLang="zh-CN" sz="3200" dirty="0" err="1"/>
              <a:t>getnameinfo</a:t>
            </a:r>
            <a:endParaRPr lang="en-US" altLang="zh-CN" sz="3200" dirty="0"/>
          </a:p>
          <a:p>
            <a:pPr>
              <a:spcBef>
                <a:spcPts val="1800"/>
              </a:spcBef>
            </a:pPr>
            <a:r>
              <a:rPr lang="en-US" altLang="zh-CN" sz="3200" dirty="0"/>
              <a:t>Client side operations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Server side operations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rgbClr val="FF0000"/>
                </a:solidFill>
              </a:rPr>
              <a:t>Test of Iterative Echo Server</a:t>
            </a:r>
          </a:p>
        </p:txBody>
      </p:sp>
    </p:spTree>
    <p:extLst>
      <p:ext uri="{BB962C8B-B14F-4D97-AF65-F5344CB8AC3E}">
        <p14:creationId xmlns:p14="http://schemas.microsoft.com/office/powerpoint/2010/main" val="3911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unix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 smtClean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5882" y="1219200"/>
            <a:ext cx="4144083" cy="4770537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ics12&gt; </a:t>
            </a:r>
            <a:r>
              <a:rPr lang="en-US" sz="1600" i="1" dirty="0">
                <a:solidFill>
                  <a:srgbClr val="000000"/>
                </a:solidFill>
                <a:latin typeface="Menlo-Regular"/>
              </a:rPr>
              <a:t>./</a:t>
            </a:r>
            <a:r>
              <a:rPr lang="en-US" sz="1600" i="1" dirty="0" err="1">
                <a:solidFill>
                  <a:srgbClr val="000000"/>
                </a:solidFill>
                <a:latin typeface="Menlo-Regular"/>
              </a:rPr>
              <a:t>echoserveri</a:t>
            </a:r>
            <a:r>
              <a:rPr lang="en-US" sz="1600" i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15213</a:t>
            </a:r>
            <a:endParaRPr lang="en-US" sz="1600" i="1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Connected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to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(ics12,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50280)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server received 11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bytes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server received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8 bytes</a:t>
            </a:r>
            <a:endParaRPr lang="en-US" sz="1600" dirty="0">
              <a:latin typeface="Courier New" pitchFamily="49" charset="0"/>
            </a:endParaRPr>
          </a:p>
          <a:p>
            <a:endParaRPr lang="en-US" sz="1600" dirty="0">
              <a:latin typeface="Courier New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ics12&gt; </a:t>
            </a:r>
            <a:r>
              <a:rPr lang="en-US" sz="1600" i="1" dirty="0">
                <a:solidFill>
                  <a:srgbClr val="000000"/>
                </a:solidFill>
                <a:latin typeface="Menlo-Regular"/>
              </a:rPr>
              <a:t>telnet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ics12 </a:t>
            </a:r>
            <a:r>
              <a:rPr lang="en-US" sz="1600" i="1" dirty="0">
                <a:solidFill>
                  <a:srgbClr val="000000"/>
                </a:solidFill>
                <a:latin typeface="Menlo-Regular"/>
              </a:rPr>
              <a:t>15213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Trying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192.168.168.112...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Connected to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ics12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192.168.168.112).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Escape character is '^]'.</a:t>
            </a:r>
          </a:p>
          <a:p>
            <a:r>
              <a:rPr lang="en-US" sz="1600" i="1" dirty="0">
                <a:solidFill>
                  <a:srgbClr val="000000"/>
                </a:solidFill>
                <a:latin typeface="Menlo-Regular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Hi there!</a:t>
            </a:r>
          </a:p>
          <a:p>
            <a:r>
              <a:rPr lang="en-US" sz="1600" i="1" dirty="0">
                <a:solidFill>
                  <a:srgbClr val="000000"/>
                </a:solidFill>
                <a:latin typeface="Menlo-Regular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Howdy!</a:t>
            </a:r>
          </a:p>
          <a:p>
            <a:r>
              <a:rPr lang="en-US" sz="1600" i="1" dirty="0">
                <a:solidFill>
                  <a:srgbClr val="000000"/>
                </a:solidFill>
                <a:latin typeface="Menlo-Regular"/>
              </a:rPr>
              <a:t>^]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telnet&gt; </a:t>
            </a:r>
            <a:r>
              <a:rPr lang="en-US" sz="1600" i="1" dirty="0">
                <a:solidFill>
                  <a:srgbClr val="000000"/>
                </a:solidFill>
                <a:latin typeface="Menlo-Regular"/>
              </a:rPr>
              <a:t>quit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Connection closed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ics12&gt;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Stevens, “Unix Network Programming: Networking APIs: Sockets and XTI”, Volume 1, Second Edition, Prentice Hall, </a:t>
            </a:r>
            <a:r>
              <a:rPr lang="en-US" dirty="0" smtClean="0"/>
              <a:t>1998</a:t>
            </a:r>
            <a:endParaRPr lang="en-US" dirty="0"/>
          </a:p>
          <a:p>
            <a:pPr lvl="1"/>
            <a:r>
              <a:rPr lang="en-US" dirty="0"/>
              <a:t>THE network programming </a:t>
            </a:r>
            <a:r>
              <a:rPr lang="en-US" dirty="0" smtClean="0"/>
              <a:t>bible</a:t>
            </a:r>
            <a:endParaRPr lang="en-US" dirty="0"/>
          </a:p>
          <a:p>
            <a:r>
              <a:rPr lang="en-US" dirty="0"/>
              <a:t>Unix Man Pages</a:t>
            </a:r>
          </a:p>
          <a:p>
            <a:pPr lvl="1"/>
            <a:r>
              <a:rPr lang="en-US" dirty="0"/>
              <a:t>Good for detailed information about specific functions</a:t>
            </a:r>
          </a:p>
          <a:p>
            <a:r>
              <a:rPr lang="en-US" dirty="0"/>
              <a:t>Complete versions of the echo client and server are developed in the </a:t>
            </a:r>
            <a:r>
              <a:rPr lang="en-US" dirty="0" smtClean="0"/>
              <a:t>text</a:t>
            </a:r>
            <a:endParaRPr lang="en-US" dirty="0"/>
          </a:p>
          <a:p>
            <a:pPr lvl="1"/>
            <a:r>
              <a:rPr lang="en-US" dirty="0" smtClean="0"/>
              <a:t>Updated versions linked to course website</a:t>
            </a:r>
          </a:p>
          <a:p>
            <a:pPr lvl="1"/>
            <a:r>
              <a:rPr lang="en-US" dirty="0" smtClean="0"/>
              <a:t>Feel free to use this code in your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303838" cy="573087"/>
          </a:xfrm>
        </p:spPr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37" y="1200150"/>
            <a:ext cx="7896225" cy="4972050"/>
          </a:xfrm>
        </p:spPr>
        <p:txBody>
          <a:bodyPr/>
          <a:lstStyle/>
          <a:p>
            <a:r>
              <a:rPr lang="en-US" altLang="zh-CN" sz="3200" dirty="0" smtClean="0"/>
              <a:t>To learn web, </a:t>
            </a:r>
            <a:r>
              <a:rPr lang="en-US" altLang="zh-CN" sz="3200" dirty="0" smtClean="0">
                <a:solidFill>
                  <a:srgbClr val="FF0000"/>
                </a:solidFill>
              </a:rPr>
              <a:t>HTTP</a:t>
            </a:r>
          </a:p>
          <a:p>
            <a:r>
              <a:rPr lang="en-US" altLang="zh-CN" sz="3200" dirty="0" smtClean="0"/>
              <a:t>To try </a:t>
            </a:r>
            <a:r>
              <a:rPr lang="en-US" sz="3200" dirty="0" smtClean="0"/>
              <a:t>Tiny </a:t>
            </a:r>
            <a:r>
              <a:rPr lang="en-US" altLang="zh-CN" sz="3200" dirty="0" smtClean="0">
                <a:solidFill>
                  <a:srgbClr val="FF0000"/>
                </a:solidFill>
              </a:rPr>
              <a:t>web server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40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/>
              <a:t>Review of Internet, connection, port #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rgbClr val="FF0000"/>
                </a:solidFill>
              </a:rPr>
              <a:t>Revisit of a client-server model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3200" dirty="0"/>
              <a:t>Socket interface, </a:t>
            </a:r>
            <a:r>
              <a:rPr lang="en-US" altLang="zh-CN" sz="3200" dirty="0" err="1"/>
              <a:t>getaddrinfo</a:t>
            </a:r>
            <a:r>
              <a:rPr lang="en-US" altLang="zh-CN" sz="3200" dirty="0"/>
              <a:t>/</a:t>
            </a:r>
            <a:r>
              <a:rPr lang="en-US" altLang="zh-CN" sz="3200" dirty="0" err="1"/>
              <a:t>getnameinfo</a:t>
            </a:r>
            <a:endParaRPr lang="en-US" altLang="zh-CN" sz="3200" dirty="0"/>
          </a:p>
          <a:p>
            <a:pPr>
              <a:spcBef>
                <a:spcPts val="1800"/>
              </a:spcBef>
            </a:pPr>
            <a:r>
              <a:rPr lang="en-US" altLang="zh-CN" sz="3200" dirty="0"/>
              <a:t>Client side operations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Server side operations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Test of Iterative Echo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8779476" cy="573087"/>
          </a:xfrm>
        </p:spPr>
        <p:txBody>
          <a:bodyPr/>
          <a:lstStyle/>
          <a:p>
            <a:r>
              <a:rPr lang="en-US" sz="3200" dirty="0" smtClean="0"/>
              <a:t>A </a:t>
            </a:r>
            <a:r>
              <a:rPr lang="en-US" sz="3200" dirty="0"/>
              <a:t>Client-Server </a:t>
            </a:r>
            <a:r>
              <a:rPr lang="en-US" sz="3200" dirty="0">
                <a:solidFill>
                  <a:srgbClr val="FF0000"/>
                </a:solidFill>
              </a:rPr>
              <a:t>Transaction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2288717"/>
            <a:ext cx="1203325" cy="7969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6" name="Line 4"/>
          <p:cNvSpPr>
            <a:spLocks noChangeShapeType="1"/>
          </p:cNvSpPr>
          <p:nvPr/>
        </p:nvSpPr>
        <p:spPr bwMode="auto">
          <a:xfrm flipH="1">
            <a:off x="2689225" y="2474454"/>
            <a:ext cx="256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2288717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2865059" y="1488498"/>
            <a:ext cx="2222660" cy="800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ctr">
              <a:buAutoNum type="arabicPeriod"/>
            </a:pPr>
            <a:r>
              <a:rPr lang="en-US" sz="1800" i="1" dirty="0" smtClean="0">
                <a:latin typeface="Calibri" pitchFamily="34" charset="0"/>
              </a:rPr>
              <a:t>Client </a:t>
            </a:r>
          </a:p>
          <a:p>
            <a:pPr marL="514350" indent="-514350" algn="ctr"/>
            <a:r>
              <a:rPr lang="en-US" sz="2800" i="1" dirty="0" smtClean="0">
                <a:solidFill>
                  <a:srgbClr val="FF0000"/>
                </a:solidFill>
                <a:latin typeface="Calibri" pitchFamily="34" charset="0"/>
              </a:rPr>
              <a:t>sends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i="1" dirty="0">
                <a:latin typeface="Calibri" pitchFamily="34" charset="0"/>
              </a:rPr>
              <a:t>request</a:t>
            </a:r>
          </a:p>
        </p:txBody>
      </p:sp>
      <p:sp>
        <p:nvSpPr>
          <p:cNvPr id="678919" name="Text Box 7"/>
          <p:cNvSpPr txBox="1">
            <a:spLocks noChangeArrowheads="1"/>
          </p:cNvSpPr>
          <p:nvPr/>
        </p:nvSpPr>
        <p:spPr bwMode="auto">
          <a:xfrm>
            <a:off x="6041315" y="2788521"/>
            <a:ext cx="1435008" cy="1107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2. Server </a:t>
            </a:r>
          </a:p>
          <a:p>
            <a:pPr algn="ctr"/>
            <a:r>
              <a:rPr lang="en-US" sz="3000" i="1" dirty="0">
                <a:solidFill>
                  <a:srgbClr val="FF0000"/>
                </a:solidFill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request</a:t>
            </a:r>
          </a:p>
        </p:txBody>
      </p:sp>
      <p:sp>
        <p:nvSpPr>
          <p:cNvPr id="678920" name="Line 8"/>
          <p:cNvSpPr>
            <a:spLocks noChangeShapeType="1"/>
          </p:cNvSpPr>
          <p:nvPr/>
        </p:nvSpPr>
        <p:spPr bwMode="auto">
          <a:xfrm flipH="1">
            <a:off x="2701925" y="2918954"/>
            <a:ext cx="256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21" name="Text Box 9"/>
          <p:cNvSpPr txBox="1">
            <a:spLocks noChangeArrowheads="1"/>
          </p:cNvSpPr>
          <p:nvPr/>
        </p:nvSpPr>
        <p:spPr bwMode="auto">
          <a:xfrm>
            <a:off x="2769451" y="2562323"/>
            <a:ext cx="2600392" cy="1107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en-US" sz="1800" i="1" dirty="0" smtClean="0">
              <a:latin typeface="Calibri" pitchFamily="34" charset="0"/>
            </a:endParaRPr>
          </a:p>
          <a:p>
            <a:pPr algn="ctr"/>
            <a:r>
              <a:rPr lang="en-US" sz="1800" i="1" dirty="0" smtClean="0">
                <a:latin typeface="Calibri" pitchFamily="34" charset="0"/>
              </a:rPr>
              <a:t>3</a:t>
            </a:r>
            <a:r>
              <a:rPr lang="en-US" sz="1800" i="1" dirty="0">
                <a:latin typeface="Calibri" pitchFamily="34" charset="0"/>
              </a:rPr>
              <a:t>. Server </a:t>
            </a:r>
            <a:endParaRPr lang="en-US" sz="1800" i="1" dirty="0" smtClean="0">
              <a:latin typeface="Calibri" pitchFamily="34" charset="0"/>
            </a:endParaRPr>
          </a:p>
          <a:p>
            <a:pPr algn="ctr"/>
            <a:r>
              <a:rPr lang="en-US" sz="3000" i="1" dirty="0" smtClean="0">
                <a:solidFill>
                  <a:srgbClr val="FF0000"/>
                </a:solidFill>
                <a:latin typeface="Calibri" pitchFamily="34" charset="0"/>
              </a:rPr>
              <a:t>sends</a:t>
            </a:r>
            <a:r>
              <a:rPr lang="en-US" sz="3000" i="1" dirty="0" smtClean="0">
                <a:latin typeface="Calibri" pitchFamily="34" charset="0"/>
              </a:rPr>
              <a:t> </a:t>
            </a:r>
            <a:r>
              <a:rPr lang="en-US" sz="3000" i="1" dirty="0">
                <a:latin typeface="Calibri" pitchFamily="34" charset="0"/>
              </a:rPr>
              <a:t>response</a:t>
            </a:r>
          </a:p>
        </p:txBody>
      </p: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413232" y="2778996"/>
            <a:ext cx="1435009" cy="1107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3000" i="1" dirty="0">
                <a:solidFill>
                  <a:srgbClr val="FF0000"/>
                </a:solidFill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sp>
        <p:nvSpPr>
          <p:cNvPr id="678923" name="Line 11"/>
          <p:cNvSpPr>
            <a:spLocks noChangeShapeType="1"/>
          </p:cNvSpPr>
          <p:nvPr/>
        </p:nvSpPr>
        <p:spPr bwMode="auto">
          <a:xfrm>
            <a:off x="6380162" y="2693529"/>
            <a:ext cx="836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2390317"/>
            <a:ext cx="1089025" cy="569912"/>
          </a:xfrm>
          <a:prstGeom prst="flowChartMagneticDisk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37736" y="5486400"/>
            <a:ext cx="8701087" cy="877094"/>
          </a:xfrm>
        </p:spPr>
        <p:txBody>
          <a:bodyPr/>
          <a:lstStyle/>
          <a:p>
            <a:r>
              <a:rPr lang="en-US" dirty="0"/>
              <a:t>Most network applications are based on the client-server </a:t>
            </a:r>
            <a:r>
              <a:rPr lang="en-US" dirty="0" smtClean="0"/>
              <a:t>model</a:t>
            </a:r>
          </a:p>
          <a:p>
            <a:pPr lvl="1"/>
            <a:r>
              <a:rPr lang="en-US" altLang="zh-CN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Server handle request for resource</a:t>
            </a:r>
            <a:endParaRPr lang="en-US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3840915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6800" y="4648775"/>
            <a:ext cx="3082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有资源、服务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4648775"/>
            <a:ext cx="1806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有需求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Clients</a:t>
            </a:r>
          </a:p>
        </p:txBody>
      </p:sp>
      <p:sp>
        <p:nvSpPr>
          <p:cNvPr id="71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61245" y="1220788"/>
            <a:ext cx="8307387" cy="5408612"/>
          </a:xfrm>
        </p:spPr>
        <p:txBody>
          <a:bodyPr/>
          <a:lstStyle/>
          <a:p>
            <a:r>
              <a:rPr lang="en-US" dirty="0"/>
              <a:t>Examples of client programs</a:t>
            </a:r>
          </a:p>
          <a:p>
            <a:pPr lvl="1"/>
            <a:r>
              <a:rPr lang="en-US" dirty="0"/>
              <a:t>Web browsers, </a:t>
            </a:r>
            <a:r>
              <a:rPr lang="en-US" b="1" dirty="0">
                <a:latin typeface="Courier New" pitchFamily="49" charset="0"/>
              </a:rPr>
              <a:t>ftp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telnet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ssh</a:t>
            </a:r>
            <a:endParaRPr lang="en-US" b="1" dirty="0"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a client find the server?</a:t>
            </a:r>
          </a:p>
          <a:p>
            <a:pPr lvl="1"/>
            <a:r>
              <a:rPr lang="en-US" dirty="0"/>
              <a:t>The IP address in the server socket address </a:t>
            </a:r>
            <a:r>
              <a:rPr lang="en-US" b="1" i="1" u="sng" dirty="0">
                <a:solidFill>
                  <a:srgbClr val="FF0000"/>
                </a:solidFill>
              </a:rPr>
              <a:t>identifies the host  </a:t>
            </a:r>
            <a:r>
              <a:rPr lang="en-US" b="1" i="1" u="sng" dirty="0" smtClean="0">
                <a:solidFill>
                  <a:srgbClr val="FF0000"/>
                </a:solidFill>
              </a:rPr>
              <a:t/>
            </a:r>
            <a:br>
              <a:rPr lang="en-US" b="1" i="1" u="sng" dirty="0" smtClean="0">
                <a:solidFill>
                  <a:srgbClr val="FF0000"/>
                </a:solidFill>
              </a:rPr>
            </a:br>
            <a:r>
              <a:rPr lang="en-US" dirty="0" smtClean="0"/>
              <a:t>(</a:t>
            </a:r>
            <a:r>
              <a:rPr lang="en-US" dirty="0"/>
              <a:t>more precisely, an adapter on the host)</a:t>
            </a:r>
          </a:p>
          <a:p>
            <a:pPr lvl="1"/>
            <a:r>
              <a:rPr lang="en-US" dirty="0"/>
              <a:t>The (well-known) port in the server socket address </a:t>
            </a:r>
            <a:r>
              <a:rPr lang="en-US" b="1" i="1" u="sng" dirty="0">
                <a:solidFill>
                  <a:srgbClr val="FF0000"/>
                </a:solidFill>
              </a:rPr>
              <a:t>identifies the service</a:t>
            </a:r>
            <a:r>
              <a:rPr lang="en-US" dirty="0"/>
              <a:t>, and thus implicitly identifies the server process that performs that service.</a:t>
            </a:r>
          </a:p>
          <a:p>
            <a:pPr lvl="1"/>
            <a:r>
              <a:rPr lang="en-US" dirty="0"/>
              <a:t>Examples of well know ports</a:t>
            </a:r>
          </a:p>
          <a:p>
            <a:pPr lvl="2"/>
            <a:r>
              <a:rPr lang="en-US" sz="3200" b="1" dirty="0">
                <a:solidFill>
                  <a:schemeClr val="accent2"/>
                </a:solidFill>
              </a:rPr>
              <a:t>Port 7: Echo server</a:t>
            </a:r>
          </a:p>
          <a:p>
            <a:pPr lvl="2"/>
            <a:r>
              <a:rPr lang="en-US" dirty="0"/>
              <a:t>Port 23: Telnet server</a:t>
            </a:r>
          </a:p>
          <a:p>
            <a:pPr lvl="2"/>
            <a:r>
              <a:rPr lang="en-US" dirty="0"/>
              <a:t>Port 25: Mail server</a:t>
            </a:r>
          </a:p>
          <a:p>
            <a:pPr lvl="2"/>
            <a:r>
              <a:rPr lang="en-US" dirty="0"/>
              <a:t>Port 80: Web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2401669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en-US" altLang="zh-CN" sz="36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addr</a:t>
            </a:r>
            <a:r>
              <a:rPr lang="en-US" altLang="zh-CN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: port #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3736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39624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Web</a:t>
            </a:r>
            <a:r>
              <a:rPr lang="en-US" sz="1600" dirty="0">
                <a:latin typeface="Calibri" pitchFamily="34" charset="0"/>
              </a:rPr>
              <a:t>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2200" dirty="0">
                <a:solidFill>
                  <a:schemeClr val="accent2"/>
                </a:solidFill>
                <a:latin typeface="Calibri" pitchFamily="34" charset="0"/>
              </a:rPr>
              <a:t>Echo</a:t>
            </a:r>
            <a:r>
              <a:rPr lang="en-US" sz="1600" dirty="0">
                <a:latin typeface="Calibri" pitchFamily="34" charset="0"/>
              </a:rPr>
              <a:t>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447800"/>
            <a:ext cx="2654300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0814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Web</a:t>
            </a:r>
            <a:r>
              <a:rPr lang="en-US" sz="1600" dirty="0">
                <a:latin typeface="Calibri" pitchFamily="34" charset="0"/>
              </a:rPr>
              <a:t>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49530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0292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2200" dirty="0" smtClean="0">
                <a:solidFill>
                  <a:schemeClr val="accent2"/>
                </a:solidFill>
                <a:latin typeface="Calibri" pitchFamily="34" charset="0"/>
              </a:rPr>
              <a:t>Echo </a:t>
            </a:r>
            <a:r>
              <a:rPr lang="en-US" sz="1600" dirty="0" smtClean="0">
                <a:latin typeface="Calibri" pitchFamily="34" charset="0"/>
              </a:rPr>
              <a:t>server</a:t>
            </a:r>
            <a:endParaRPr lang="en-US" sz="1600" dirty="0">
              <a:latin typeface="Calibri" pitchFamily="34" charset="0"/>
            </a:endParaRPr>
          </a:p>
          <a:p>
            <a:pPr algn="ctr" defTabSz="912813"/>
            <a:r>
              <a:rPr lang="en-US" sz="1600" dirty="0">
                <a:latin typeface="Calibri" pitchFamily="34" charset="0"/>
              </a:rPr>
              <a:t>(</a:t>
            </a:r>
            <a:r>
              <a:rPr lang="en-US" sz="2200" dirty="0">
                <a:solidFill>
                  <a:schemeClr val="accent2"/>
                </a:solidFill>
                <a:latin typeface="Calibri" pitchFamily="34" charset="0"/>
              </a:rPr>
              <a:t>port 7</a:t>
            </a:r>
            <a:r>
              <a:rPr lang="en-US" sz="1600" dirty="0">
                <a:latin typeface="Calibri" pitchFamily="34" charset="0"/>
              </a:rPr>
              <a:t>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3962400"/>
            <a:ext cx="1992725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</a:t>
            </a:r>
            <a:r>
              <a:rPr lang="en-US" sz="2200" dirty="0">
                <a:solidFill>
                  <a:schemeClr val="accent2"/>
                </a:solidFill>
                <a:latin typeface="Calibri" pitchFamily="34" charset="0"/>
              </a:rPr>
              <a:t>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0292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47244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47122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400" y="6088559"/>
            <a:ext cx="88649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微软雅黑" pitchFamily="34" charset="-122"/>
                <a:ea typeface="微软雅黑" pitchFamily="34" charset="-122"/>
              </a:rPr>
              <a:t>Echo server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就是提供回显服务的程序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就是客户端发出什么，然后就从服务器收到的程序。</a:t>
            </a:r>
            <a:endParaRPr 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22954</TotalTime>
  <Words>4032</Words>
  <Application>Microsoft Office PowerPoint</Application>
  <PresentationFormat>On-screen Show (4:3)</PresentationFormat>
  <Paragraphs>894</Paragraphs>
  <Slides>56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Menlo-Bold</vt:lpstr>
      <vt:lpstr>Menlo-Regular</vt:lpstr>
      <vt:lpstr>ＭＳ Ｐゴシック</vt:lpstr>
      <vt:lpstr>宋体</vt:lpstr>
      <vt:lpstr>微软雅黑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Wingdings 2</vt:lpstr>
      <vt:lpstr>template2007</vt:lpstr>
      <vt:lpstr>Network Programming  Introduction to Computer Systems 24th Lecture, Dec. 09, 2015</vt:lpstr>
      <vt:lpstr>Outline</vt:lpstr>
      <vt:lpstr>A Programmer’s View of the Internet</vt:lpstr>
      <vt:lpstr>Internet Connections</vt:lpstr>
      <vt:lpstr>Putting it all Together:  Anatomy of an Internet Connection</vt:lpstr>
      <vt:lpstr>Outline</vt:lpstr>
      <vt:lpstr>A Client-Server Transaction</vt:lpstr>
      <vt:lpstr>Clients</vt:lpstr>
      <vt:lpstr>Using Ports to Identify Services</vt:lpstr>
      <vt:lpstr>Servers</vt:lpstr>
      <vt:lpstr>Server Examples</vt:lpstr>
      <vt:lpstr>Example: Echo Client and Server</vt:lpstr>
      <vt:lpstr>Outline</vt:lpstr>
      <vt:lpstr>Sockets Interface</vt:lpstr>
      <vt:lpstr>猜想：如何设计 socket interface</vt:lpstr>
      <vt:lpstr>Sockets</vt:lpstr>
      <vt:lpstr>Sockets Interface</vt:lpstr>
      <vt:lpstr>Socket Address Structures</vt:lpstr>
      <vt:lpstr>Socket Address Structures</vt:lpstr>
      <vt:lpstr>Sockets Interface</vt:lpstr>
      <vt:lpstr>Sockets Interface: socket</vt:lpstr>
      <vt:lpstr>Sockets Interface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</vt:lpstr>
      <vt:lpstr>Conversion Example (cont)</vt:lpstr>
      <vt:lpstr>Running hostinfo</vt:lpstr>
      <vt:lpstr>Outline</vt:lpstr>
      <vt:lpstr>Echo Client: Main Routine</vt:lpstr>
      <vt:lpstr>Sockets Interface</vt:lpstr>
      <vt:lpstr>Sockets Interface: connect</vt:lpstr>
      <vt:lpstr>Sockets Helper: open_clientfd</vt:lpstr>
      <vt:lpstr>Sockets Helper: open_clientfd (cont)</vt:lpstr>
      <vt:lpstr>Outline</vt:lpstr>
      <vt:lpstr>Iterative Echo Server: Main Routine</vt:lpstr>
      <vt:lpstr>Echo Server: echo function</vt:lpstr>
      <vt:lpstr>Sockets Interface</vt:lpstr>
      <vt:lpstr>Sockets Interface: bind</vt:lpstr>
      <vt:lpstr>Sockets Interface: listen</vt:lpstr>
      <vt:lpstr>Sockets Helper: open_listenfd</vt:lpstr>
      <vt:lpstr>Sockets Helper: open_listenfd (cont)</vt:lpstr>
      <vt:lpstr>Sockets Helper: open_listenfd (cont)</vt:lpstr>
      <vt:lpstr>Sockets Attributes: setsockopt</vt:lpstr>
      <vt:lpstr>Sockets Interface</vt:lpstr>
      <vt:lpstr>Sockets Interface: accept</vt:lpstr>
      <vt:lpstr>accept Illustrated</vt:lpstr>
      <vt:lpstr>Connected vs. Listening Descriptors</vt:lpstr>
      <vt:lpstr>Revisit: Iterative Echo Server: Main Routine</vt:lpstr>
      <vt:lpstr>Outline</vt:lpstr>
      <vt:lpstr>Testing Servers Using telnet</vt:lpstr>
      <vt:lpstr>Testing the Echo Server With telnet</vt:lpstr>
      <vt:lpstr>For More Information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C Seville</cp:lastModifiedBy>
  <cp:revision>924</cp:revision>
  <cp:lastPrinted>2011-11-10T00:08:05Z</cp:lastPrinted>
  <dcterms:created xsi:type="dcterms:W3CDTF">2011-11-10T00:07:52Z</dcterms:created>
  <dcterms:modified xsi:type="dcterms:W3CDTF">2016-12-12T06:51:47Z</dcterms:modified>
</cp:coreProperties>
</file>