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42" r:id="rId2"/>
    <p:sldId id="618" r:id="rId3"/>
    <p:sldId id="619" r:id="rId4"/>
    <p:sldId id="543" r:id="rId5"/>
    <p:sldId id="544" r:id="rId6"/>
    <p:sldId id="545" r:id="rId7"/>
    <p:sldId id="546" r:id="rId8"/>
    <p:sldId id="622" r:id="rId9"/>
    <p:sldId id="547" r:id="rId10"/>
    <p:sldId id="627" r:id="rId11"/>
    <p:sldId id="548" r:id="rId12"/>
    <p:sldId id="610" r:id="rId13"/>
    <p:sldId id="613" r:id="rId14"/>
    <p:sldId id="611" r:id="rId15"/>
    <p:sldId id="549" r:id="rId16"/>
    <p:sldId id="551" r:id="rId17"/>
    <p:sldId id="641" r:id="rId18"/>
    <p:sldId id="642" r:id="rId19"/>
    <p:sldId id="553" r:id="rId20"/>
    <p:sldId id="554" r:id="rId21"/>
    <p:sldId id="556" r:id="rId22"/>
    <p:sldId id="617" r:id="rId23"/>
    <p:sldId id="615" r:id="rId24"/>
    <p:sldId id="557" r:id="rId25"/>
    <p:sldId id="616" r:id="rId26"/>
    <p:sldId id="637" r:id="rId27"/>
    <p:sldId id="620" r:id="rId28"/>
    <p:sldId id="638" r:id="rId29"/>
    <p:sldId id="643" r:id="rId30"/>
    <p:sldId id="644" r:id="rId31"/>
    <p:sldId id="652" r:id="rId32"/>
    <p:sldId id="653" r:id="rId33"/>
    <p:sldId id="624" r:id="rId34"/>
    <p:sldId id="574" r:id="rId35"/>
    <p:sldId id="575" r:id="rId36"/>
    <p:sldId id="589" r:id="rId37"/>
    <p:sldId id="625" r:id="rId38"/>
    <p:sldId id="585" r:id="rId39"/>
    <p:sldId id="586" r:id="rId40"/>
    <p:sldId id="587" r:id="rId41"/>
    <p:sldId id="560" r:id="rId42"/>
    <p:sldId id="561" r:id="rId43"/>
    <p:sldId id="562" r:id="rId44"/>
    <p:sldId id="563" r:id="rId45"/>
    <p:sldId id="564" r:id="rId46"/>
    <p:sldId id="645" r:id="rId47"/>
    <p:sldId id="646" r:id="rId48"/>
    <p:sldId id="647" r:id="rId49"/>
    <p:sldId id="648" r:id="rId50"/>
    <p:sldId id="633" r:id="rId51"/>
    <p:sldId id="649" r:id="rId52"/>
    <p:sldId id="650" r:id="rId53"/>
    <p:sldId id="651" r:id="rId54"/>
    <p:sldId id="582" r:id="rId55"/>
    <p:sldId id="654" r:id="rId56"/>
    <p:sldId id="626" r:id="rId57"/>
    <p:sldId id="605" r:id="rId58"/>
    <p:sldId id="591" r:id="rId59"/>
    <p:sldId id="655" r:id="rId60"/>
  </p:sldIdLst>
  <p:sldSz cx="9144000" cy="6858000" type="screen4x3"/>
  <p:notesSz cx="7302500" cy="9586913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7C7"/>
    <a:srgbClr val="D5F1CF"/>
    <a:srgbClr val="F6F5BD"/>
    <a:srgbClr val="E6E6E6"/>
    <a:srgbClr val="B3B3B3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83333" autoAdjust="0"/>
  </p:normalViewPr>
  <p:slideViewPr>
    <p:cSldViewPr snapToObjects="1">
      <p:cViewPr>
        <p:scale>
          <a:sx n="75" d="100"/>
          <a:sy n="75" d="100"/>
        </p:scale>
        <p:origin x="100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1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7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2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3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03D1E-1904-4205-BF94-58B88DBD4430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038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67A08-2FDC-439B-9D1F-D88E40D78543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40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15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4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3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7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65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9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16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79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60851-BF20-4AC0-B223-F5DBB40BC835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4762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9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6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5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1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7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81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2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29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25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48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2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09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22532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722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3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6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262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78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1343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76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35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87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68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648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80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03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528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6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1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0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7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70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2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24400" y="-26987"/>
            <a:ext cx="4483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u.edu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949450"/>
          </a:xfrm>
        </p:spPr>
        <p:txBody>
          <a:bodyPr/>
          <a:lstStyle/>
          <a:p>
            <a:pPr marL="0" indent="0"/>
            <a:r>
              <a:rPr lang="en-US" dirty="0" smtClean="0"/>
              <a:t>Web Services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</a:t>
            </a:r>
            <a:br>
              <a:rPr lang="en-US" altLang="zh-CN" sz="2000" b="0" dirty="0"/>
            </a:br>
            <a:r>
              <a:rPr lang="en-US" altLang="zh-CN" sz="2000" b="0" dirty="0" smtClean="0"/>
              <a:t>25</a:t>
            </a:r>
            <a:r>
              <a:rPr lang="en-US" altLang="zh-CN" sz="2000" b="0" baseline="30000" dirty="0" smtClean="0"/>
              <a:t>th </a:t>
            </a:r>
            <a:r>
              <a:rPr lang="en-US" altLang="zh-CN" sz="2000" b="0" dirty="0"/>
              <a:t>Lecture, Dec. </a:t>
            </a:r>
            <a:r>
              <a:rPr lang="en-US" altLang="zh-CN" sz="2000" b="0" dirty="0" smtClean="0"/>
              <a:t>14, 2015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altLang="zh-CN" b="1" dirty="0"/>
              <a:t>Instructors:</a:t>
            </a:r>
            <a:r>
              <a:rPr lang="en-US" altLang="zh-CN" dirty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  <p:pic>
        <p:nvPicPr>
          <p:cNvPr id="5" name="Picture 4" descr="20121208043435919_easyicon_cn_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0" y="3429000"/>
            <a:ext cx="2286000" cy="228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4876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</a:t>
            </a:r>
            <a:r>
              <a:rPr lang="en-US" dirty="0" smtClean="0"/>
              <a:t>Servers (cont)</a:t>
            </a:r>
            <a:endParaRPr lang="en-US" dirty="0"/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394575" y="1223962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Web</a:t>
            </a:r>
          </a:p>
          <a:p>
            <a:pPr algn="ctr" defTabSz="912813"/>
            <a:r>
              <a:rPr lang="en-US" sz="1800"/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707063" y="1524000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629275" y="1143000"/>
            <a:ext cx="1822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HTTP 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5859463" y="2132012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637213" y="2259012"/>
            <a:ext cx="19589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HTTP response</a:t>
            </a:r>
          </a:p>
          <a:p>
            <a:pPr defTabSz="912813"/>
            <a:r>
              <a:rPr lang="en-US" sz="1800">
                <a:latin typeface="Courier New" pitchFamily="49" charset="0"/>
              </a:rPr>
              <a:t>(content)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489450" y="1223962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Web</a:t>
            </a:r>
          </a:p>
          <a:p>
            <a:pPr algn="ctr" defTabSz="912813"/>
            <a:r>
              <a:rPr lang="en-US" sz="1800"/>
              <a:t>client</a:t>
            </a:r>
          </a:p>
          <a:p>
            <a:pPr algn="ctr" defTabSz="912813"/>
            <a:r>
              <a:rPr lang="en-US" sz="1800"/>
              <a:t>(browser)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52400" y="4520625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400" y="3911025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52400" y="3301425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4716959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Datagrams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0" y="4075093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1200" y="3433227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Web content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22183" y="3217784"/>
            <a:ext cx="48074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去哪里看什么热闹？</a:t>
            </a:r>
            <a:r>
              <a:rPr lang="zh-CN" alt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去哪个网站看什么帖子？</a:t>
            </a:r>
            <a:endParaRPr lang="en-US" sz="2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3381" y="3987225"/>
            <a:ext cx="53403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流量怎么控制？</a:t>
            </a:r>
            <a:r>
              <a:rPr lang="zh-CN" alt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端到端网络流量控制</a:t>
            </a:r>
            <a:endParaRPr lang="en-US" sz="2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3380" y="4673025"/>
            <a:ext cx="57506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具体在哪，怎么走？</a:t>
            </a:r>
            <a:r>
              <a:rPr lang="zh-CN" alt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数据包按什么路径走？</a:t>
            </a:r>
            <a:endParaRPr lang="en-US" sz="2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091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sz="2800" dirty="0"/>
              <a:t>Web servers return </a:t>
            </a:r>
            <a:r>
              <a:rPr lang="en-US" sz="2800" i="1" dirty="0">
                <a:solidFill>
                  <a:srgbClr val="FF0000"/>
                </a:solidFill>
              </a:rPr>
              <a:t>content</a:t>
            </a:r>
            <a:r>
              <a:rPr lang="en-US" sz="2800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sz="2400" b="1" i="1" dirty="0">
                <a:solidFill>
                  <a:srgbClr val="FF0000"/>
                </a:solidFill>
              </a:rPr>
              <a:t>content: </a:t>
            </a:r>
            <a:r>
              <a:rPr lang="en-US" sz="2400" b="1" dirty="0">
                <a:solidFill>
                  <a:srgbClr val="FF0000"/>
                </a:solidFill>
              </a:rPr>
              <a:t>a sequence of bytes </a:t>
            </a:r>
            <a:r>
              <a:rPr lang="en-US" sz="2400" dirty="0"/>
              <a:t>with an associated </a:t>
            </a:r>
            <a:r>
              <a:rPr lang="en-US" sz="2400" b="1" dirty="0">
                <a:solidFill>
                  <a:srgbClr val="FF0000"/>
                </a:solidFill>
              </a:rPr>
              <a:t>MIME</a:t>
            </a:r>
            <a:r>
              <a:rPr lang="en-US" sz="2400" dirty="0"/>
              <a:t> (Multipurpose Internet Mail Extensions) </a:t>
            </a:r>
            <a:r>
              <a:rPr lang="en-US" sz="2400" b="1" dirty="0" smtClean="0">
                <a:solidFill>
                  <a:srgbClr val="FF0000"/>
                </a:solidFill>
              </a:rPr>
              <a:t>type</a:t>
            </a:r>
          </a:p>
          <a:p>
            <a:pPr>
              <a:tabLst>
                <a:tab pos="4403725" algn="l"/>
              </a:tabLst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服务器将多媒体数据类型包含在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中告诉客户端浏览器</a:t>
            </a:r>
            <a:endParaRPr lang="en-US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tabLst>
                <a:tab pos="4403725" algn="l"/>
              </a:tabLst>
            </a:pPr>
            <a:r>
              <a:rPr lang="en-US" sz="2800" dirty="0" smtClean="0"/>
              <a:t>Example </a:t>
            </a:r>
            <a:r>
              <a:rPr lang="en-US" sz="2800" dirty="0"/>
              <a:t>MIME </a:t>
            </a:r>
            <a:r>
              <a:rPr lang="en-US" sz="2800" dirty="0" smtClean="0"/>
              <a:t>types </a:t>
            </a:r>
          </a:p>
          <a:p>
            <a:pPr lvl="1">
              <a:tabLst>
                <a:tab pos="4403725" algn="l"/>
              </a:tabLst>
            </a:pPr>
            <a:r>
              <a:rPr lang="en-US" sz="2400" dirty="0" smtClean="0">
                <a:latin typeface="Courier New" pitchFamily="49" charset="0"/>
              </a:rPr>
              <a:t>text/html </a:t>
            </a:r>
            <a:r>
              <a:rPr lang="en-US" sz="2400" dirty="0" err="1" smtClean="0"/>
              <a:t>HTML</a:t>
            </a:r>
            <a:r>
              <a:rPr lang="en-US" sz="2400" dirty="0" smtClean="0"/>
              <a:t> </a:t>
            </a:r>
            <a:r>
              <a:rPr lang="en-US" sz="2400" dirty="0"/>
              <a:t>document</a:t>
            </a:r>
          </a:p>
          <a:p>
            <a:pPr lvl="1">
              <a:tabLst>
                <a:tab pos="4403725" algn="l"/>
              </a:tabLst>
            </a:pPr>
            <a:r>
              <a:rPr lang="en-US" sz="2400" dirty="0" smtClean="0">
                <a:latin typeface="Courier New" pitchFamily="49" charset="0"/>
              </a:rPr>
              <a:t>text/plain </a:t>
            </a:r>
            <a:r>
              <a:rPr lang="en-US" sz="2400" dirty="0" smtClean="0"/>
              <a:t>Unformatted </a:t>
            </a:r>
            <a:r>
              <a:rPr lang="en-US" sz="2400" dirty="0"/>
              <a:t>text</a:t>
            </a:r>
          </a:p>
          <a:p>
            <a:pPr lvl="1">
              <a:tabLst>
                <a:tab pos="4403725" algn="l"/>
              </a:tabLst>
            </a:pPr>
            <a:r>
              <a:rPr lang="en-US" sz="2400" dirty="0" smtClean="0">
                <a:latin typeface="Courier New" pitchFamily="49" charset="0"/>
              </a:rPr>
              <a:t>application/postscript </a:t>
            </a:r>
            <a:r>
              <a:rPr lang="en-US" sz="2400" dirty="0" err="1" smtClean="0"/>
              <a:t>Postcript</a:t>
            </a:r>
            <a:r>
              <a:rPr lang="en-US" sz="2400" dirty="0" smtClean="0"/>
              <a:t> </a:t>
            </a:r>
            <a:r>
              <a:rPr lang="en-US" sz="2400" dirty="0"/>
              <a:t>document</a:t>
            </a:r>
          </a:p>
          <a:p>
            <a:pPr lvl="1">
              <a:tabLst>
                <a:tab pos="4403725" algn="l"/>
              </a:tabLst>
            </a:pPr>
            <a:r>
              <a:rPr lang="en-US" sz="2400" dirty="0" smtClean="0">
                <a:latin typeface="Courier New" pitchFamily="49" charset="0"/>
              </a:rPr>
              <a:t>image/gif </a:t>
            </a:r>
            <a:r>
              <a:rPr lang="en-US" sz="2400" dirty="0" smtClean="0"/>
              <a:t>Binary </a:t>
            </a:r>
            <a:r>
              <a:rPr lang="en-US" sz="2400" dirty="0"/>
              <a:t>image encoded in GIF format</a:t>
            </a:r>
          </a:p>
          <a:p>
            <a:pPr lvl="1">
              <a:tabLst>
                <a:tab pos="4403725" algn="l"/>
              </a:tabLst>
            </a:pPr>
            <a:r>
              <a:rPr lang="en-US" sz="2400" dirty="0" smtClean="0">
                <a:latin typeface="Courier New" pitchFamily="49" charset="0"/>
              </a:rPr>
              <a:t>image/jpeg </a:t>
            </a:r>
            <a:r>
              <a:rPr lang="en-US" sz="2400" dirty="0" smtClean="0"/>
              <a:t>Binary </a:t>
            </a:r>
            <a:r>
              <a:rPr lang="en-US" sz="2400" dirty="0"/>
              <a:t>image encoded in </a:t>
            </a:r>
            <a:r>
              <a:rPr lang="en-US" sz="2400" dirty="0" smtClean="0"/>
              <a:t>JPEG format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TextBox 1"/>
          <p:cNvSpPr txBox="1"/>
          <p:nvPr/>
        </p:nvSpPr>
        <p:spPr>
          <a:xfrm>
            <a:off x="254746" y="6049931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 smtClean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b="0" dirty="0" smtClean="0">
                <a:latin typeface="Courier New"/>
                <a:cs typeface="Courier New"/>
              </a:rPr>
              <a:t>http</a:t>
            </a:r>
            <a:r>
              <a:rPr lang="en-US" sz="1800" b="0" dirty="0">
                <a:latin typeface="Courier New"/>
                <a:cs typeface="Courier New"/>
              </a:rPr>
              <a:t>://</a:t>
            </a:r>
            <a:r>
              <a:rPr lang="en-US" sz="1800" b="0" dirty="0" err="1">
                <a:latin typeface="Courier New"/>
                <a:cs typeface="Courier New"/>
              </a:rPr>
              <a:t>www.iana.org</a:t>
            </a:r>
            <a:r>
              <a:rPr lang="en-US" sz="1800" b="0" dirty="0">
                <a:latin typeface="Courier New"/>
                <a:cs typeface="Courier New"/>
              </a:rPr>
              <a:t>/assignments/media-types/media-</a:t>
            </a:r>
            <a:r>
              <a:rPr lang="en-US" sz="1800" b="0" dirty="0" err="1">
                <a:latin typeface="Courier New"/>
                <a:cs typeface="Courier New"/>
              </a:rPr>
              <a:t>types.xhtml</a:t>
            </a:r>
            <a:endParaRPr lang="en-US" sz="1800" b="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and HTTP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Web page</a:t>
            </a:r>
            <a:r>
              <a:rPr lang="en-US" sz="3200" dirty="0" smtClean="0"/>
              <a:t> consists of </a:t>
            </a:r>
            <a:r>
              <a:rPr lang="en-US" sz="3200" dirty="0" smtClean="0">
                <a:solidFill>
                  <a:srgbClr val="FF0000"/>
                </a:solidFill>
              </a:rPr>
              <a:t>objects</a:t>
            </a:r>
            <a:endParaRPr lang="en-US" sz="3200" dirty="0" smtClean="0"/>
          </a:p>
          <a:p>
            <a:r>
              <a:rPr lang="en-US" sz="2400" dirty="0" smtClean="0"/>
              <a:t>Object can be HTML file, JPEG image, Java applet, audio file,…</a:t>
            </a:r>
          </a:p>
          <a:p>
            <a:r>
              <a:rPr lang="en-US" sz="2400" dirty="0" smtClean="0"/>
              <a:t>Web page consists of </a:t>
            </a:r>
            <a:r>
              <a:rPr lang="en-US" sz="2400" dirty="0" smtClean="0">
                <a:solidFill>
                  <a:srgbClr val="FF0000"/>
                </a:solidFill>
              </a:rPr>
              <a:t>base HTML-file</a:t>
            </a:r>
            <a:r>
              <a:rPr lang="en-US" sz="2400" dirty="0" smtClean="0"/>
              <a:t> which includes several </a:t>
            </a:r>
            <a:r>
              <a:rPr lang="en-US" sz="2400" b="1" u="sng" dirty="0" smtClean="0">
                <a:solidFill>
                  <a:schemeClr val="accent2"/>
                </a:solidFill>
              </a:rPr>
              <a:t>referenced</a:t>
            </a:r>
            <a:r>
              <a:rPr lang="en-US" sz="2400" b="1" u="sng" dirty="0" smtClean="0"/>
              <a:t> objects</a:t>
            </a:r>
          </a:p>
          <a:p>
            <a:r>
              <a:rPr lang="zh-CN" altLang="en-US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一个网页文本，包含若干被引用的文件对象</a:t>
            </a:r>
            <a:endParaRPr lang="en-US" sz="2400" b="1" u="sng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dirty="0" smtClean="0"/>
              <a:t>Each object is addressable by a </a:t>
            </a:r>
            <a:r>
              <a:rPr lang="en-US" sz="2400" dirty="0" smtClean="0">
                <a:solidFill>
                  <a:srgbClr val="FF0000"/>
                </a:solidFill>
              </a:rPr>
              <a:t>URL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Example URL:</a:t>
            </a:r>
          </a:p>
          <a:p>
            <a:pPr>
              <a:buFont typeface="ZapfDingbats" pitchFamily="82" charset="2"/>
              <a:buNone/>
            </a:pPr>
            <a:endParaRPr lang="en-US" dirty="0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01738" y="4951413"/>
            <a:ext cx="6835775" cy="1144587"/>
            <a:chOff x="788" y="2955"/>
            <a:chExt cx="4306" cy="721"/>
          </a:xfrm>
        </p:grpSpPr>
        <p:sp>
          <p:nvSpPr>
            <p:cNvPr id="38919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</a:rPr>
                <a:t>www.someschool.edu</a:t>
              </a:r>
              <a:r>
                <a:rPr lang="en-US" dirty="0">
                  <a:latin typeface="Courier New" pitchFamily="49" charset="0"/>
                </a:rPr>
                <a:t>/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someDept/pic.gif</a:t>
              </a:r>
            </a:p>
          </p:txBody>
        </p:sp>
        <p:sp>
          <p:nvSpPr>
            <p:cNvPr id="46088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/>
                <a:t>host name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46091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path name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66800" y="6197025"/>
            <a:ext cx="71817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类似于本地文件访问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Courier New" pitchFamily="49" charset="0"/>
              </a:rPr>
              <a:t>C:\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someDept\pic.gif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81400"/>
            <a:ext cx="9136063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HTML file</a:t>
            </a:r>
            <a:endParaRPr lang="en-US" smtClean="0"/>
          </a:p>
        </p:txBody>
      </p:sp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33182"/>
            <a:ext cx="9144000" cy="21704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 bwMode="auto">
          <a:xfrm>
            <a:off x="374090" y="2971800"/>
            <a:ext cx="5264710" cy="457200"/>
          </a:xfrm>
          <a:prstGeom prst="roundRect">
            <a:avLst/>
          </a:prstGeom>
          <a:noFill/>
          <a:ln w="66675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62000" y="3657600"/>
            <a:ext cx="4876800" cy="457200"/>
          </a:xfrm>
          <a:prstGeom prst="roundRect">
            <a:avLst/>
          </a:prstGeom>
          <a:noFill/>
          <a:ln w="66675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2183" y="748461"/>
            <a:ext cx="48074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&lt;title&gt;……&lt;/title&gt;</a:t>
            </a:r>
          </a:p>
          <a:p>
            <a:r>
              <a:rPr 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sz="2200" dirty="0" err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200" dirty="0" err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= “……”&gt;</a:t>
            </a:r>
          </a:p>
          <a:p>
            <a:r>
              <a:rPr 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&lt;p&gt;……&lt;/p&gt;</a:t>
            </a:r>
            <a:endParaRPr lang="en-US" sz="2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overview</a:t>
            </a:r>
            <a:endParaRPr lang="en-US" smtClean="0"/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4091" y="1362075"/>
            <a:ext cx="4135998" cy="49720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HTTP: hypertext transfer protocol</a:t>
            </a:r>
            <a:endParaRPr lang="en-US" sz="2600" dirty="0" smtClean="0"/>
          </a:p>
          <a:p>
            <a:r>
              <a:rPr lang="en-US" sz="2600" dirty="0" smtClean="0"/>
              <a:t>Web’s application layer protocol</a:t>
            </a:r>
          </a:p>
          <a:p>
            <a:r>
              <a:rPr lang="en-US" sz="2600" dirty="0" smtClean="0"/>
              <a:t>client/server model</a:t>
            </a:r>
          </a:p>
          <a:p>
            <a:pPr lvl="1"/>
            <a:r>
              <a:rPr lang="en-US" sz="2200" i="1" dirty="0" smtClean="0">
                <a:solidFill>
                  <a:srgbClr val="FF0000"/>
                </a:solidFill>
              </a:rPr>
              <a:t>client:</a:t>
            </a:r>
            <a:r>
              <a:rPr lang="en-US" sz="2200" dirty="0" smtClean="0"/>
              <a:t> browser that requests, receives, “displays” Web objects </a:t>
            </a:r>
            <a:r>
              <a:rPr lang="zh-CN" altLang="en-US" sz="2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把需求发给服务器，输入</a:t>
            </a:r>
            <a:r>
              <a:rPr lang="en-US" altLang="zh-CN" sz="2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回车即发送出去</a:t>
            </a:r>
            <a:endParaRPr lang="en-US" sz="22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200" i="1" dirty="0" smtClean="0">
                <a:solidFill>
                  <a:srgbClr val="FF0000"/>
                </a:solidFill>
              </a:rPr>
              <a:t>server:</a:t>
            </a:r>
            <a:r>
              <a:rPr lang="en-US" sz="2200" dirty="0" smtClean="0"/>
              <a:t> Web server sends objects in response to requests </a:t>
            </a:r>
            <a:r>
              <a:rPr lang="zh-CN" altLang="en-US" sz="2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把用户需要的</a:t>
            </a:r>
            <a:r>
              <a:rPr lang="en-US" altLang="zh-CN" sz="2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2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文件发给客户端</a:t>
            </a:r>
            <a:endParaRPr lang="en-US" sz="22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ZapfDingbats" pitchFamily="82" charset="2"/>
              <a:buNone/>
            </a:pPr>
            <a:endParaRPr lang="en-US" sz="2000" dirty="0" smtClean="0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773613" y="2455863"/>
            <a:ext cx="1162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Explorer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491413" y="3836988"/>
            <a:ext cx="13827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8212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3" name="Line 19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20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21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22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23"/>
          <p:cNvSpPr txBox="1">
            <a:spLocks noChangeArrowheads="1"/>
          </p:cNvSpPr>
          <p:nvPr/>
        </p:nvSpPr>
        <p:spPr bwMode="auto">
          <a:xfrm>
            <a:off x="4921250" y="5218113"/>
            <a:ext cx="1322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Navigator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8" name="Text Box 24"/>
          <p:cNvSpPr txBox="1">
            <a:spLocks noChangeArrowheads="1"/>
          </p:cNvSpPr>
          <p:nvPr/>
        </p:nvSpPr>
        <p:spPr bwMode="auto">
          <a:xfrm rot="1422049">
            <a:off x="6097588" y="2293938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9" name="Text Box 25"/>
          <p:cNvSpPr txBox="1">
            <a:spLocks noChangeArrowheads="1"/>
          </p:cNvSpPr>
          <p:nvPr/>
        </p:nvSpPr>
        <p:spPr bwMode="auto">
          <a:xfrm rot="-1692639">
            <a:off x="5888038" y="3789363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10" name="Text Box 26"/>
          <p:cNvSpPr txBox="1">
            <a:spLocks noChangeArrowheads="1"/>
          </p:cNvSpPr>
          <p:nvPr/>
        </p:nvSpPr>
        <p:spPr bwMode="auto">
          <a:xfrm rot="1411598">
            <a:off x="5910263" y="2741613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11" name="Text Box 28"/>
          <p:cNvSpPr txBox="1">
            <a:spLocks noChangeArrowheads="1"/>
          </p:cNvSpPr>
          <p:nvPr/>
        </p:nvSpPr>
        <p:spPr bwMode="auto">
          <a:xfrm rot="-1737783">
            <a:off x="6091238" y="4122738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7896225" cy="4972050"/>
          </a:xfrm>
        </p:spPr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dynamic</a:t>
            </a:r>
            <a:endParaRPr lang="en-US" dirty="0" smtClean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</a:t>
            </a:r>
            <a:r>
              <a:rPr lang="en-US" dirty="0" smtClean="0"/>
              <a:t>request  </a:t>
            </a:r>
            <a:r>
              <a:rPr lang="en-US" sz="2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个人主页展示静态内容</a:t>
            </a:r>
            <a:endParaRPr lang="en-US" sz="2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dirty="0"/>
              <a:t>Examples: HTML files, images, audio </a:t>
            </a:r>
            <a:r>
              <a:rPr lang="en-US" dirty="0" smtClean="0"/>
              <a:t>clips</a:t>
            </a:r>
          </a:p>
          <a:p>
            <a:pPr lvl="2"/>
            <a:r>
              <a:rPr lang="en-US" dirty="0"/>
              <a:t>Request identifies</a:t>
            </a:r>
            <a:r>
              <a:rPr lang="en-US" dirty="0" smtClean="0"/>
              <a:t> which content </a:t>
            </a:r>
            <a:r>
              <a:rPr lang="en-US" dirty="0"/>
              <a:t>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</a:t>
            </a:r>
            <a:r>
              <a:rPr lang="en-US" dirty="0" smtClean="0"/>
              <a:t>request </a:t>
            </a:r>
            <a:r>
              <a:rPr 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搜索引擎页面展示动态内容</a:t>
            </a:r>
            <a:endParaRPr lang="en-US" altLang="en-US" sz="2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dirty="0"/>
              <a:t>Example: content produced by a program executed by the server on behalf of the </a:t>
            </a:r>
            <a:r>
              <a:rPr lang="en-US" dirty="0" smtClean="0"/>
              <a:t>client</a:t>
            </a:r>
          </a:p>
          <a:p>
            <a:pPr lvl="2"/>
            <a:r>
              <a:rPr lang="en-US" dirty="0"/>
              <a:t>Request identifies</a:t>
            </a:r>
            <a:r>
              <a:rPr lang="en-US" dirty="0" smtClean="0"/>
              <a:t> which file </a:t>
            </a:r>
            <a:r>
              <a:rPr lang="en-US" dirty="0"/>
              <a:t>containing executable code</a:t>
            </a:r>
          </a:p>
          <a:p>
            <a:r>
              <a:rPr lang="en-US" dirty="0"/>
              <a:t>Bottom line:</a:t>
            </a:r>
            <a:r>
              <a:rPr lang="en-US" dirty="0" smtClean="0"/>
              <a:t> </a:t>
            </a:r>
            <a:r>
              <a:rPr lang="en-US" i="1" dirty="0" smtClean="0"/>
              <a:t>(most) Web </a:t>
            </a:r>
            <a:r>
              <a:rPr lang="en-US" i="1" dirty="0"/>
              <a:t>content is associated with a file that is managed by the </a:t>
            </a:r>
            <a:r>
              <a:rPr lang="en-US" i="1" dirty="0" smtClean="0"/>
              <a:t>server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动态内容、可执行程序也是文件</a:t>
            </a:r>
            <a:endParaRPr lang="en-US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" y="6324600"/>
            <a:ext cx="785343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人人网主页、微博主页、浏览页面内容分别算什么？</a:t>
            </a:r>
            <a:endParaRPr lang="en-US" altLang="en-US" sz="2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 smtClean="0"/>
              <a:t>URLs and how clients </a:t>
            </a:r>
            <a:r>
              <a:rPr lang="en-US" dirty="0"/>
              <a:t>and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ervers </a:t>
            </a:r>
            <a:r>
              <a:rPr lang="en-US" dirty="0"/>
              <a:t>u</a:t>
            </a:r>
            <a:r>
              <a:rPr lang="en-US" dirty="0" smtClean="0"/>
              <a:t>se them</a:t>
            </a:r>
            <a:endParaRPr lang="en-US" dirty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 smtClean="0"/>
              <a:t>Unique name for a file: </a:t>
            </a:r>
            <a:r>
              <a:rPr lang="en-US" dirty="0" smtClean="0">
                <a:solidFill>
                  <a:schemeClr val="accent2"/>
                </a:solidFill>
              </a:rPr>
              <a:t>URL (Universal Resource Locator)</a:t>
            </a:r>
          </a:p>
          <a:p>
            <a:r>
              <a:rPr lang="en-US" dirty="0" smtClean="0"/>
              <a:t>Example </a:t>
            </a:r>
            <a:r>
              <a:rPr lang="en-US" dirty="0"/>
              <a:t>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www.cmu.edu:80</a:t>
            </a:r>
            <a:r>
              <a:rPr lang="en-US" dirty="0" smtClean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endParaRPr lang="en-US" dirty="0">
              <a:solidFill>
                <a:srgbClr val="00CC66"/>
              </a:solidFill>
              <a:latin typeface="Courier New" pitchFamily="49" charset="0"/>
            </a:endParaRP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</a:t>
            </a:r>
            <a:r>
              <a:rPr lang="en-US" dirty="0" smtClean="0"/>
              <a:t> (protocol) of </a:t>
            </a:r>
            <a:r>
              <a:rPr lang="en-US" dirty="0"/>
              <a:t>server to contact</a:t>
            </a:r>
            <a:r>
              <a:rPr lang="en-US" dirty="0" smtClean="0"/>
              <a:t> (HTTP)</a:t>
            </a:r>
            <a:endParaRPr lang="en-US" dirty="0"/>
          </a:p>
          <a:p>
            <a:pPr lvl="1"/>
            <a:r>
              <a:rPr lang="en-US" dirty="0"/>
              <a:t>Where the server is (</a:t>
            </a:r>
            <a:r>
              <a:rPr lang="en-US" dirty="0" smtClean="0">
                <a:latin typeface="Courier New" pitchFamily="49" charset="0"/>
              </a:rPr>
              <a:t>www.cmu.edu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</a:t>
            </a:r>
            <a:r>
              <a:rPr lang="en-US" dirty="0" smtClean="0"/>
              <a:t>this</a:t>
            </a:r>
          </a:p>
          <a:p>
            <a:pPr lvl="2"/>
            <a:r>
              <a:rPr lang="en-US" dirty="0" smtClean="0"/>
              <a:t>One convention</a:t>
            </a:r>
            <a:r>
              <a:rPr lang="en-US" dirty="0"/>
              <a:t>: executables reside in 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Initial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”, which</a:t>
            </a:r>
            <a:r>
              <a:rPr lang="en-US" dirty="0" smtClean="0"/>
              <a:t> server expands </a:t>
            </a:r>
            <a:r>
              <a:rPr lang="en-US" dirty="0"/>
              <a:t>to</a:t>
            </a:r>
            <a:r>
              <a:rPr lang="en-US" dirty="0" smtClean="0"/>
              <a:t> configured default filename (</a:t>
            </a:r>
            <a:r>
              <a:rPr lang="en-US" b="1" u="sng" dirty="0" smtClean="0">
                <a:solidFill>
                  <a:schemeClr val="accent2"/>
                </a:solidFill>
              </a:rPr>
              <a:t>usually, “</a:t>
            </a:r>
            <a:r>
              <a:rPr lang="en-US" b="1" u="sng" dirty="0" smtClean="0">
                <a:solidFill>
                  <a:schemeClr val="accent2"/>
                </a:solidFill>
                <a:latin typeface="Courier New" pitchFamily="49" charset="0"/>
              </a:rPr>
              <a:t>/</a:t>
            </a:r>
            <a:r>
              <a:rPr lang="en-US" b="1" u="sng" dirty="0" smtClean="0">
                <a:solidFill>
                  <a:schemeClr val="accent2"/>
                </a:solidFill>
              </a:rPr>
              <a:t>” </a:t>
            </a:r>
            <a:r>
              <a:rPr lang="en-US" altLang="zh-CN" b="1" u="sng" dirty="0" smtClean="0">
                <a:solidFill>
                  <a:schemeClr val="accent2"/>
                </a:solidFill>
              </a:rPr>
              <a:t>= </a:t>
            </a:r>
            <a:r>
              <a:rPr lang="en-US" b="1" u="sng" dirty="0" smtClean="0">
                <a:solidFill>
                  <a:schemeClr val="accent2"/>
                </a:solidFill>
              </a:rPr>
              <a:t> “</a:t>
            </a:r>
            <a:r>
              <a:rPr lang="en-US" b="1" u="sng" dirty="0" smtClean="0">
                <a:solidFill>
                  <a:schemeClr val="accent2"/>
                </a:solidFill>
                <a:latin typeface="Courier New" pitchFamily="49" charset="0"/>
              </a:rPr>
              <a:t>/index.html</a:t>
            </a:r>
            <a:r>
              <a:rPr lang="en-US" b="1" u="sng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)	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57600" y="5146357"/>
            <a:ext cx="51860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文件在服务器端文件系统内的地址</a:t>
            </a:r>
            <a:endParaRPr lang="en-US" altLang="en-US" sz="2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1112837"/>
          </a:xfrm>
        </p:spPr>
        <p:txBody>
          <a:bodyPr lIns="91294" tIns="45647" rIns="91294" bIns="45647" anchor="t"/>
          <a:lstStyle/>
          <a:p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Request to Apache Server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Firefox </a:t>
            </a:r>
            <a:r>
              <a:rPr lang="en-US" dirty="0"/>
              <a:t>Browser</a:t>
            </a: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152400" y="2209800"/>
            <a:ext cx="8839200" cy="341631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i="1" dirty="0" smtClean="0">
                <a:latin typeface="Courier New" pitchFamily="49" charset="0"/>
              </a:rPr>
              <a:t>GET /~</a:t>
            </a:r>
            <a:r>
              <a:rPr lang="en-US" sz="1800" i="1" dirty="0" err="1" smtClean="0">
                <a:latin typeface="Courier New" pitchFamily="49" charset="0"/>
              </a:rPr>
              <a:t>bryant</a:t>
            </a:r>
            <a:r>
              <a:rPr lang="en-US" sz="1800" i="1" dirty="0" smtClean="0">
                <a:latin typeface="Courier New" pitchFamily="49" charset="0"/>
              </a:rPr>
              <a:t>/test.html HTTP/1.1</a:t>
            </a:r>
          </a:p>
          <a:p>
            <a:pPr defTabSz="912813"/>
            <a:r>
              <a:rPr lang="en-US" sz="1800" i="1" dirty="0" smtClean="0">
                <a:latin typeface="Courier New" pitchFamily="49" charset="0"/>
              </a:rPr>
              <a:t>Host: www.cs.cmu.edu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User-Agent: Mozilla/5.0 (Windows; U; Windows NT 6.0; en-US; rv:1.9.2.11) Gecko/20101012 Firefox/3.6.11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Accept: text/</a:t>
            </a:r>
            <a:r>
              <a:rPr lang="en-US" sz="1800" dirty="0" err="1" smtClean="0">
                <a:latin typeface="Courier New" pitchFamily="49" charset="0"/>
              </a:rPr>
              <a:t>html,application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</a:rPr>
              <a:t>xhtml+xml,application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</a:rPr>
              <a:t>xml;q</a:t>
            </a:r>
            <a:r>
              <a:rPr lang="en-US" sz="1800" dirty="0" smtClean="0">
                <a:latin typeface="Courier New" pitchFamily="49" charset="0"/>
              </a:rPr>
              <a:t>=0.9,*/*;q=0.8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Accept-Language: en-</a:t>
            </a:r>
            <a:r>
              <a:rPr lang="en-US" sz="1800" dirty="0" err="1" smtClean="0">
                <a:latin typeface="Courier New" pitchFamily="49" charset="0"/>
              </a:rPr>
              <a:t>us,en;q</a:t>
            </a:r>
            <a:r>
              <a:rPr lang="en-US" sz="1800" dirty="0" smtClean="0">
                <a:latin typeface="Courier New" pitchFamily="49" charset="0"/>
              </a:rPr>
              <a:t>=0.5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Accept-Encoding: </a:t>
            </a:r>
            <a:r>
              <a:rPr lang="en-US" sz="1800" dirty="0" err="1" smtClean="0">
                <a:latin typeface="Courier New" pitchFamily="49" charset="0"/>
              </a:rPr>
              <a:t>gzip,deflate</a:t>
            </a:r>
            <a:endParaRPr lang="en-US" sz="1800" dirty="0" smtClean="0">
              <a:latin typeface="Courier New" pitchFamily="49" charset="0"/>
            </a:endParaRP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</a:t>
            </a:r>
            <a:r>
              <a:rPr lang="en-US" sz="1800" dirty="0" err="1" smtClean="0">
                <a:latin typeface="Courier New" pitchFamily="49" charset="0"/>
              </a:rPr>
              <a:t>Charset</a:t>
            </a:r>
            <a:r>
              <a:rPr lang="en-US" sz="1800" dirty="0" smtClean="0">
                <a:latin typeface="Courier New" pitchFamily="49" charset="0"/>
              </a:rPr>
              <a:t>: ISO-8859-1,utf-8;q=0.7,*;q=0.7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Keep-Alive: 115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CRLF </a:t>
            </a:r>
            <a:r>
              <a:rPr lang="en-US" sz="1800" dirty="0">
                <a:latin typeface="Courier New" pitchFamily="49" charset="0"/>
              </a:rPr>
              <a:t>(\r\n)</a:t>
            </a:r>
          </a:p>
        </p:txBody>
      </p:sp>
      <p:sp>
        <p:nvSpPr>
          <p:cNvPr id="775183" name="Rectangle 15"/>
          <p:cNvSpPr>
            <a:spLocks noChangeArrowheads="1"/>
          </p:cNvSpPr>
          <p:nvPr/>
        </p:nvSpPr>
        <p:spPr bwMode="auto">
          <a:xfrm>
            <a:off x="762000" y="2209801"/>
            <a:ext cx="2590800" cy="363278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1203325" y="1600200"/>
            <a:ext cx="572464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solidFill>
                  <a:schemeClr val="accent2"/>
                </a:solidFill>
              </a:rPr>
              <a:t>URI is just the suffix, not the entire URL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52400" y="2743200"/>
            <a:ext cx="3429000" cy="363278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52400" y="4970722"/>
            <a:ext cx="3352800" cy="363278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83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534400" cy="573087"/>
          </a:xfrm>
        </p:spPr>
        <p:txBody>
          <a:bodyPr lIns="91294" tIns="45647" rIns="91294" bIns="45647" anchor="t"/>
          <a:lstStyle/>
          <a:p>
            <a:r>
              <a:rPr lang="en-US">
                <a:latin typeface="Courier New" pitchFamily="49" charset="0"/>
              </a:rPr>
              <a:t>GET</a:t>
            </a:r>
            <a:r>
              <a:rPr lang="en-US"/>
              <a:t> Response From Apache Server</a:t>
            </a:r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5078305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 smtClean="0">
                <a:latin typeface="Courier New" pitchFamily="49" charset="0"/>
              </a:rPr>
              <a:t>HTTP/1.1 200 OK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Date: Fri, 29 Oct 2010 19:48:32 GMT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Server: Apache/2.2.14 (Unix) </a:t>
            </a:r>
            <a:r>
              <a:rPr lang="en-US" sz="1800" dirty="0" err="1" smtClean="0">
                <a:latin typeface="Courier New" pitchFamily="49" charset="0"/>
              </a:rPr>
              <a:t>mod_ssl</a:t>
            </a:r>
            <a:r>
              <a:rPr lang="en-US" sz="1800" dirty="0" smtClean="0">
                <a:latin typeface="Courier New" pitchFamily="49" charset="0"/>
              </a:rPr>
              <a:t>/2.2.14 </a:t>
            </a:r>
            <a:r>
              <a:rPr lang="en-US" sz="1800" dirty="0" err="1" smtClean="0">
                <a:latin typeface="Courier New" pitchFamily="49" charset="0"/>
              </a:rPr>
              <a:t>OpenSSL</a:t>
            </a:r>
            <a:r>
              <a:rPr lang="en-US" sz="1800" dirty="0" smtClean="0">
                <a:latin typeface="Courier New" pitchFamily="49" charset="0"/>
              </a:rPr>
              <a:t>/0.9.7m </a:t>
            </a:r>
            <a:r>
              <a:rPr lang="en-US" sz="1800" dirty="0" err="1" smtClean="0">
                <a:latin typeface="Courier New" pitchFamily="49" charset="0"/>
              </a:rPr>
              <a:t>mod_pubcookie</a:t>
            </a:r>
            <a:r>
              <a:rPr lang="en-US" sz="1800" dirty="0" smtClean="0">
                <a:latin typeface="Courier New" pitchFamily="49" charset="0"/>
              </a:rPr>
              <a:t>/3.3.2b PHP/5.3.1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Accept-Ranges: bytes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Content-Length: 479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Keep-Alive: timeout=15, max=100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Content-Type: text/html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&lt;html&gt;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&lt;head&gt;&lt;title&gt;Some Tests&lt;/title&gt;&lt;/head&gt;</a:t>
            </a:r>
          </a:p>
          <a:p>
            <a:pPr defTabSz="912813"/>
            <a:endParaRPr lang="en-US" sz="1800" dirty="0" smtClean="0">
              <a:latin typeface="Courier New" pitchFamily="49" charset="0"/>
            </a:endParaRP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&lt;body&gt;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&lt;h1&gt;Some Tests&lt;/h1&gt;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. . .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&lt;/body&gt;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&lt;/html&gt;</a:t>
            </a:r>
          </a:p>
          <a:p>
            <a:pPr algn="l" defTabSz="912813"/>
            <a:endParaRPr lang="en-US" sz="1800" dirty="0">
              <a:latin typeface="Courier New" pitchFamily="49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04800" y="1371600"/>
            <a:ext cx="2590800" cy="334038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04800" y="1951962"/>
            <a:ext cx="2590800" cy="334038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04800" y="2790162"/>
            <a:ext cx="2819400" cy="334038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04800" y="3323562"/>
            <a:ext cx="3276600" cy="334038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04800" y="3657600"/>
            <a:ext cx="3276600" cy="334038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</a:rPr>
              <a:t>&lt;method&gt; </a:t>
            </a:r>
            <a:r>
              <a:rPr lang="en-US" dirty="0" smtClean="0"/>
              <a:t>is one of  </a:t>
            </a:r>
            <a:r>
              <a:rPr lang="en-US" dirty="0" smtClean="0">
                <a:latin typeface="Courier New" pitchFamily="49" charset="0"/>
              </a:rPr>
              <a:t>GET, POST, OPTIONS, HEAD, PUT, DELETE,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</a:rPr>
              <a:t> TRACE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uri</a:t>
            </a:r>
            <a:r>
              <a:rPr lang="en-US" dirty="0" smtClean="0">
                <a:latin typeface="Courier New" pitchFamily="49" charset="0"/>
              </a:rPr>
              <a:t>&gt;</a:t>
            </a:r>
            <a:r>
              <a:rPr lang="en-US" dirty="0" smtClean="0"/>
              <a:t> is typically URL for proxies, URL suffix for servers</a:t>
            </a:r>
          </a:p>
          <a:p>
            <a:pPr lvl="2"/>
            <a:r>
              <a:rPr lang="en-US" dirty="0" smtClean="0"/>
              <a:t>A URL is a type of </a:t>
            </a:r>
            <a:r>
              <a:rPr lang="en-US" sz="2600" b="1" dirty="0" smtClean="0">
                <a:solidFill>
                  <a:schemeClr val="accent2"/>
                </a:solidFill>
              </a:rPr>
              <a:t>URI (Uniform Resource Identifier)</a:t>
            </a:r>
          </a:p>
          <a:p>
            <a:pPr lvl="2"/>
            <a:r>
              <a:rPr lang="en-US" sz="1800" b="1" dirty="0" smtClean="0">
                <a:solidFill>
                  <a:schemeClr val="accent2"/>
                </a:solidFill>
              </a:rPr>
              <a:t>Web</a:t>
            </a:r>
            <a:r>
              <a:rPr lang="zh-CN" altLang="en-US" sz="1800" b="1" dirty="0" smtClean="0">
                <a:solidFill>
                  <a:schemeClr val="accent2"/>
                </a:solidFill>
              </a:rPr>
              <a:t>上可用的每种资源 </a:t>
            </a:r>
            <a:r>
              <a:rPr lang="en-US" altLang="zh-CN" sz="1800" b="1" dirty="0" smtClean="0">
                <a:solidFill>
                  <a:schemeClr val="accent2"/>
                </a:solidFill>
              </a:rPr>
              <a:t>- </a:t>
            </a:r>
            <a:r>
              <a:rPr lang="en-US" sz="1800" b="1" dirty="0" smtClean="0">
                <a:solidFill>
                  <a:schemeClr val="accent2"/>
                </a:solidFill>
              </a:rPr>
              <a:t>HTML</a:t>
            </a:r>
            <a:r>
              <a:rPr lang="zh-CN" altLang="en-US" sz="1800" b="1" dirty="0" smtClean="0">
                <a:solidFill>
                  <a:schemeClr val="accent2"/>
                </a:solidFill>
              </a:rPr>
              <a:t>文档、图像、视频片段、程序等 </a:t>
            </a:r>
            <a:r>
              <a:rPr lang="en-US" altLang="zh-CN" sz="1800" b="1" dirty="0" smtClean="0">
                <a:solidFill>
                  <a:schemeClr val="accent2"/>
                </a:solidFill>
              </a:rPr>
              <a:t>- </a:t>
            </a:r>
            <a:r>
              <a:rPr lang="zh-CN" altLang="en-US" sz="1800" b="1" dirty="0" smtClean="0">
                <a:solidFill>
                  <a:schemeClr val="accent2"/>
                </a:solidFill>
              </a:rPr>
              <a:t>由一个通用资源标识符（</a:t>
            </a:r>
            <a:r>
              <a:rPr lang="en-US" sz="1800" b="1" dirty="0" smtClean="0">
                <a:solidFill>
                  <a:schemeClr val="accent2"/>
                </a:solidFill>
              </a:rPr>
              <a:t>URI）</a:t>
            </a:r>
            <a:r>
              <a:rPr lang="zh-CN" altLang="en-US" sz="1800" b="1" dirty="0" smtClean="0">
                <a:solidFill>
                  <a:schemeClr val="accent2"/>
                </a:solidFill>
              </a:rPr>
              <a:t>进行定位。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http://www.ietf.org/rfc/rfc2396.txt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</a:rPr>
              <a:t>version&gt;</a:t>
            </a:r>
            <a:r>
              <a:rPr lang="en-US" dirty="0"/>
              <a:t> is HTTP version of request (</a:t>
            </a:r>
            <a:r>
              <a:rPr lang="en-US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HTTP/1.1</a:t>
            </a:r>
            <a:r>
              <a:rPr lang="en-US" dirty="0" smtClean="0"/>
              <a:t>)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2444" y="6103292"/>
            <a:ext cx="44662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3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sz="3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sz="3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的一个子集。</a:t>
            </a:r>
            <a:endParaRPr lang="en-US" sz="3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22098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  <a:latin typeface="Courier New" pitchFamily="49" charset="0"/>
              </a:rPr>
              <a:t>GET /index.shtml HTTP/1.1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sz="3000" dirty="0" smtClean="0"/>
              <a:t>Chapter 11 Networking Programming</a:t>
            </a:r>
            <a:endParaRPr lang="en-US" sz="3000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程序员视角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≠ 网络研究者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协议、算法？∈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程序员任务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协议、算法？∈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研究者任务</a:t>
            </a:r>
            <a:r>
              <a:rPr lang="en-US" altLang="zh-CN" sz="2400" dirty="0" smtClean="0">
                <a:latin typeface="宋体"/>
                <a:ea typeface="宋体"/>
              </a:rPr>
              <a:t>}</a:t>
            </a:r>
            <a:endParaRPr lang="en-US" altLang="zh-CN" sz="2400" dirty="0" smtClean="0"/>
          </a:p>
          <a:p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What is computer network? </a:t>
            </a: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基本网络知识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学习网络架构：</a:t>
            </a:r>
            <a:r>
              <a:rPr lang="en-US" altLang="zh-CN" sz="22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proc2proc, </a:t>
            </a:r>
            <a:r>
              <a:rPr lang="zh-CN" altLang="en-US" sz="22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层级结构</a:t>
            </a:r>
            <a:r>
              <a:rPr lang="en-US" altLang="zh-CN" sz="22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IP, DNS, </a:t>
            </a:r>
            <a:r>
              <a:rPr lang="zh-CN" altLang="en-US" sz="22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22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Socket interface </a:t>
            </a:r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基本接口知识</a:t>
            </a:r>
            <a:endParaRPr lang="en-US" altLang="zh-CN" sz="28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学习已有协议、接口：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socket, connect, listen, </a:t>
            </a:r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etc</a:t>
            </a:r>
          </a:p>
          <a:p>
            <a:r>
              <a:rPr lang="en-US" sz="2800" dirty="0" smtClean="0"/>
              <a:t>Web server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通过编程架设网页服务器</a:t>
            </a:r>
            <a:endParaRPr lang="en-US" altLang="zh-CN" sz="28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sz="2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Requests (cont)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332412"/>
          </a:xfrm>
        </p:spPr>
        <p:txBody>
          <a:bodyPr/>
          <a:lstStyle/>
          <a:p>
            <a:r>
              <a:rPr lang="en-US" dirty="0"/>
              <a:t>HTTP methods: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Courier New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</a:rPr>
              <a:t>: Retrieve static or dynamic content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Arguments for dynamic content are in URI</a:t>
            </a:r>
          </a:p>
          <a:p>
            <a:pPr lvl="2"/>
            <a:r>
              <a:rPr lang="en-US" dirty="0"/>
              <a:t>Workhorse method (99% of requests)</a:t>
            </a:r>
          </a:p>
          <a:p>
            <a:pPr lvl="1"/>
            <a:r>
              <a:rPr lang="en-US" dirty="0">
                <a:latin typeface="Courier New" pitchFamily="49" charset="0"/>
              </a:rPr>
              <a:t>POST</a:t>
            </a:r>
            <a:r>
              <a:rPr lang="en-US" dirty="0"/>
              <a:t>: Retrieve dynamic content</a:t>
            </a:r>
          </a:p>
          <a:p>
            <a:pPr lvl="2"/>
            <a:r>
              <a:rPr lang="en-US" dirty="0"/>
              <a:t>Arguments for dynamic content are in the request body</a:t>
            </a:r>
          </a:p>
          <a:p>
            <a:pPr lvl="1"/>
            <a:r>
              <a:rPr lang="en-US" dirty="0">
                <a:latin typeface="Courier New" pitchFamily="49" charset="0"/>
              </a:rPr>
              <a:t>OPTIONS</a:t>
            </a:r>
            <a:r>
              <a:rPr lang="en-US" dirty="0"/>
              <a:t>: Get server or file attributes</a:t>
            </a:r>
          </a:p>
          <a:p>
            <a:pPr lvl="1"/>
            <a:r>
              <a:rPr lang="en-US" dirty="0">
                <a:latin typeface="Courier New" pitchFamily="49" charset="0"/>
              </a:rPr>
              <a:t>HEAD</a:t>
            </a:r>
            <a:r>
              <a:rPr lang="en-US" dirty="0"/>
              <a:t>: Like </a:t>
            </a:r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but no data in response body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PUT</a:t>
            </a:r>
            <a:r>
              <a:rPr lang="en-US" b="1" dirty="0">
                <a:solidFill>
                  <a:schemeClr val="accent2"/>
                </a:solidFill>
              </a:rPr>
              <a:t>: Write a file to the server!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DELETE</a:t>
            </a:r>
            <a:r>
              <a:rPr lang="en-US" b="1" dirty="0">
                <a:solidFill>
                  <a:schemeClr val="accent2"/>
                </a:solidFill>
              </a:rPr>
              <a:t>: Delete a file on the server!</a:t>
            </a:r>
          </a:p>
          <a:p>
            <a:pPr lvl="1"/>
            <a:r>
              <a:rPr lang="en-US" dirty="0">
                <a:latin typeface="Courier New" pitchFamily="49" charset="0"/>
              </a:rPr>
              <a:t>TRACE</a:t>
            </a:r>
            <a:r>
              <a:rPr lang="en-US" dirty="0"/>
              <a:t>: Echo request in response body</a:t>
            </a:r>
          </a:p>
          <a:p>
            <a:pPr lvl="2"/>
            <a:r>
              <a:rPr lang="en-US" dirty="0"/>
              <a:t>Useful for </a:t>
            </a:r>
            <a:r>
              <a:rPr lang="en-US" dirty="0" smtClean="0"/>
              <a:t>debugging</a:t>
            </a:r>
          </a:p>
          <a:p>
            <a:r>
              <a:rPr lang="en-US" dirty="0" smtClean="0"/>
              <a:t>Request headers: </a:t>
            </a:r>
            <a:r>
              <a:rPr lang="en-US" dirty="0" smtClean="0">
                <a:latin typeface="Courier New" pitchFamily="49" charset="0"/>
              </a:rPr>
              <a:t>&lt;header name&gt;: &lt;header data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Provide additional information to the server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1080" y="1122402"/>
            <a:ext cx="50899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r>
              <a:rPr lang="en-US" altLang="zh-CN" sz="3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3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命令中的具体内容</a:t>
            </a:r>
            <a:endParaRPr lang="en-US" sz="3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Versions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Major differences between HTTP/1.1 and HTTP/1.0</a:t>
            </a:r>
          </a:p>
          <a:p>
            <a:pPr lvl="1"/>
            <a:r>
              <a:rPr lang="en-US" dirty="0"/>
              <a:t>HTTP/1.0 uses a new connection for each </a:t>
            </a:r>
            <a:r>
              <a:rPr lang="en-US" dirty="0" smtClean="0"/>
              <a:t>transaction</a:t>
            </a:r>
          </a:p>
          <a:p>
            <a:pPr lvl="1"/>
            <a:r>
              <a:rPr lang="en-US" dirty="0"/>
              <a:t>HTTP/1.1 also supports </a:t>
            </a:r>
            <a:r>
              <a:rPr lang="en-US" b="1" i="1" dirty="0">
                <a:solidFill>
                  <a:srgbClr val="FF0000"/>
                </a:solidFill>
              </a:rPr>
              <a:t>persistent connections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multiple transactions over the same connection</a:t>
            </a:r>
          </a:p>
          <a:p>
            <a:pPr lvl="2"/>
            <a:r>
              <a:rPr lang="en-US" dirty="0">
                <a:latin typeface="Courier New" pitchFamily="49" charset="0"/>
              </a:rPr>
              <a:t>Connection: Keep-Alive</a:t>
            </a:r>
          </a:p>
          <a:p>
            <a:pPr lvl="1"/>
            <a:r>
              <a:rPr lang="en-US" dirty="0"/>
              <a:t>HTTP/1.1 requires </a:t>
            </a:r>
            <a:r>
              <a:rPr lang="en-US" dirty="0">
                <a:latin typeface="Courier New" pitchFamily="49" charset="0"/>
              </a:rPr>
              <a:t>HOST</a:t>
            </a:r>
            <a:r>
              <a:rPr lang="en-US" dirty="0"/>
              <a:t> 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</a:t>
            </a:r>
            <a:r>
              <a:rPr lang="en-US" dirty="0" smtClean="0">
                <a:latin typeface="Courier New" pitchFamily="49" charset="0"/>
                <a:hlinkClick r:id="rId3"/>
              </a:rPr>
              <a:t>www.cmu.edu</a:t>
            </a:r>
            <a:endParaRPr lang="en-US" dirty="0" smtClean="0">
              <a:latin typeface="Courier New" pitchFamily="49" charset="0"/>
            </a:endParaRPr>
          </a:p>
          <a:p>
            <a:pPr lvl="2"/>
            <a:r>
              <a:rPr lang="en-US" dirty="0" smtClean="0"/>
              <a:t>Makes it possible to host multiple websites at single Internet host</a:t>
            </a:r>
            <a:endParaRPr lang="en-US" dirty="0"/>
          </a:p>
          <a:p>
            <a:pPr lvl="1"/>
            <a:r>
              <a:rPr lang="en-US" dirty="0"/>
              <a:t>HTTP/1.1 supports </a:t>
            </a:r>
            <a:r>
              <a:rPr lang="en-US" i="1" dirty="0"/>
              <a:t>chunked encoding</a:t>
            </a:r>
            <a:r>
              <a:rPr lang="en-US" dirty="0"/>
              <a:t> (described later)</a:t>
            </a:r>
          </a:p>
          <a:p>
            <a:pPr lvl="2"/>
            <a:r>
              <a:rPr lang="en-US" dirty="0"/>
              <a:t>Transfer-Encoding: </a:t>
            </a:r>
            <a:r>
              <a:rPr lang="en-US" b="1" dirty="0" smtClean="0">
                <a:solidFill>
                  <a:srgbClr val="FF0000"/>
                </a:solidFill>
              </a:rPr>
              <a:t>chunked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分段获取网页内容，不用一次发完</a:t>
            </a:r>
            <a:endParaRPr 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/>
              <a:t>HTTP/1.1 adds additional support for </a:t>
            </a:r>
            <a:r>
              <a:rPr lang="en-US" dirty="0" smtClean="0"/>
              <a:t>caching </a:t>
            </a:r>
            <a:r>
              <a:rPr lang="zh-CN" altLang="en-US" dirty="0" smtClean="0"/>
              <a:t>网页</a:t>
            </a:r>
            <a:r>
              <a:rPr lang="en-US" altLang="zh-CN" dirty="0" smtClean="0"/>
              <a:t>cache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types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HTTP/1.0</a:t>
            </a:r>
            <a:endParaRPr lang="en-US" sz="2400" smtClean="0"/>
          </a:p>
          <a:p>
            <a:r>
              <a:rPr lang="en-US" sz="2400" smtClean="0"/>
              <a:t>GET</a:t>
            </a:r>
          </a:p>
          <a:p>
            <a:r>
              <a:rPr lang="en-US" sz="2400" smtClean="0"/>
              <a:t>POST</a:t>
            </a:r>
          </a:p>
          <a:p>
            <a:r>
              <a:rPr lang="en-US" sz="2400" smtClean="0"/>
              <a:t>HEAD</a:t>
            </a:r>
          </a:p>
          <a:p>
            <a:pPr lvl="1"/>
            <a:r>
              <a:rPr lang="en-US" sz="2000" smtClean="0"/>
              <a:t>Similar to GET</a:t>
            </a:r>
          </a:p>
          <a:p>
            <a:pPr lvl="1"/>
            <a:r>
              <a:rPr lang="en-US" sz="2000" smtClean="0"/>
              <a:t>asks server to leave out the requested object in response</a:t>
            </a:r>
          </a:p>
          <a:p>
            <a:pPr lvl="1"/>
            <a:r>
              <a:rPr lang="en-US" sz="2000" smtClean="0"/>
              <a:t>For debugging</a:t>
            </a:r>
          </a:p>
          <a:p>
            <a:pPr lvl="1"/>
            <a:endParaRPr lang="en-US" sz="2000" smtClean="0"/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HTTP/1.1</a:t>
            </a:r>
            <a:endParaRPr lang="en-US" sz="2400" smtClean="0"/>
          </a:p>
          <a:p>
            <a:r>
              <a:rPr lang="en-US" sz="2400" smtClean="0"/>
              <a:t>GET, POST, HEAD</a:t>
            </a:r>
          </a:p>
          <a:p>
            <a:r>
              <a:rPr lang="en-US" sz="2400" smtClean="0"/>
              <a:t>PUT</a:t>
            </a:r>
          </a:p>
          <a:p>
            <a:pPr lvl="1"/>
            <a:r>
              <a:rPr lang="en-US" sz="2000" smtClean="0"/>
              <a:t>uploads file in entity body to path on server specified in URL field</a:t>
            </a:r>
          </a:p>
          <a:p>
            <a:r>
              <a:rPr lang="en-US" sz="2400" smtClean="0"/>
              <a:t>DELETE</a:t>
            </a:r>
          </a:p>
          <a:p>
            <a:pPr lvl="1"/>
            <a:r>
              <a:rPr lang="en-US" sz="2000" smtClean="0"/>
              <a:t>deletes file specified in the URL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response message</a:t>
            </a:r>
            <a:endParaRPr lang="en-US" smtClean="0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HTTP/1.1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Connection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data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... </a:t>
            </a: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status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(protocol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status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status phrase)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Freeform 7"/>
          <p:cNvSpPr>
            <a:spLocks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 lines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Text Box 10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data, e.g.,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HTML file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52657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</a:t>
            </a:r>
            <a:r>
              <a:rPr lang="en-US" i="1" dirty="0" smtClean="0">
                <a:solidFill>
                  <a:srgbClr val="FF0000"/>
                </a:solidFill>
              </a:rPr>
              <a:t>headers</a:t>
            </a:r>
            <a:r>
              <a:rPr lang="en-US" dirty="0" smtClean="0"/>
              <a:t>, possibly followed by data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line: </a:t>
            </a:r>
            <a:endParaRPr lang="en-US" dirty="0" smtClean="0"/>
          </a:p>
          <a:p>
            <a:pPr>
              <a:lnSpc>
                <a:spcPct val="85000"/>
              </a:lnSpc>
              <a:buNone/>
            </a:pPr>
            <a:r>
              <a:rPr lang="en-US" dirty="0" smtClean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</a:t>
            </a:r>
            <a:r>
              <a:rPr lang="en-US" dirty="0" smtClean="0"/>
              <a:t>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</a:t>
            </a:r>
            <a:r>
              <a:rPr lang="en-US" dirty="0" smtClean="0"/>
              <a:t>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</a:t>
            </a:r>
            <a:r>
              <a:rPr lang="en-US" dirty="0" smtClean="0"/>
              <a:t>text</a:t>
            </a:r>
          </a:p>
          <a:p>
            <a:pPr lvl="2">
              <a:lnSpc>
                <a:spcPct val="97000"/>
              </a:lnSpc>
            </a:pPr>
            <a:r>
              <a:rPr lang="en-US" dirty="0">
                <a:solidFill>
                  <a:srgbClr val="FF0000"/>
                </a:solidFill>
              </a:rPr>
              <a:t>200 	OK</a:t>
            </a:r>
            <a:r>
              <a:rPr lang="en-US" dirty="0"/>
              <a:t>		Request was handled without </a:t>
            </a:r>
            <a:r>
              <a:rPr lang="en-US" dirty="0" smtClean="0"/>
              <a:t>error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301	Moved		Provide alternate URL</a:t>
            </a:r>
            <a:endParaRPr lang="en-US" dirty="0"/>
          </a:p>
          <a:p>
            <a:pPr lvl="2">
              <a:lnSpc>
                <a:spcPct val="97000"/>
              </a:lnSpc>
            </a:pPr>
            <a:r>
              <a:rPr lang="en-US" b="1" dirty="0">
                <a:solidFill>
                  <a:srgbClr val="FF0000"/>
                </a:solidFill>
              </a:rPr>
              <a:t>403	Forbidden</a:t>
            </a:r>
            <a:r>
              <a:rPr lang="en-US" dirty="0"/>
              <a:t>	Server lacks permission to access file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solidFill>
                  <a:srgbClr val="FF0000"/>
                </a:solidFill>
              </a:rPr>
              <a:t>404	Not found</a:t>
            </a:r>
            <a:r>
              <a:rPr lang="en-US" dirty="0"/>
              <a:t>	Server couldn’t find the </a:t>
            </a:r>
            <a:r>
              <a:rPr lang="en-US" dirty="0" smtClean="0"/>
              <a:t>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Content-Type: </a:t>
            </a:r>
            <a:r>
              <a:rPr lang="en-US" dirty="0"/>
              <a:t>MIME type of content in response </a:t>
            </a:r>
            <a:r>
              <a:rPr lang="en-US" dirty="0" smtClean="0"/>
              <a:t>body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Content-Length: </a:t>
            </a:r>
            <a:r>
              <a:rPr lang="en-US" dirty="0"/>
              <a:t>Length of content in response </a:t>
            </a:r>
            <a:r>
              <a:rPr lang="en-US" dirty="0" smtClean="0"/>
              <a:t>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response status codes</a:t>
            </a:r>
            <a:endParaRPr lang="en-US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2209800"/>
            <a:ext cx="7934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200 OK</a:t>
            </a:r>
            <a:endParaRPr lang="en-US" sz="2400" dirty="0" smtClean="0"/>
          </a:p>
          <a:p>
            <a:pPr lvl="1"/>
            <a:r>
              <a:rPr lang="en-US" sz="2000" dirty="0" smtClean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301 Moved Permanently</a:t>
            </a:r>
            <a:endParaRPr lang="en-US" sz="2400" dirty="0" smtClean="0"/>
          </a:p>
          <a:p>
            <a:pPr lvl="1"/>
            <a:r>
              <a:rPr lang="en-US" sz="2000" dirty="0" smtClean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400 Bad Request</a:t>
            </a:r>
            <a:endParaRPr lang="en-US" sz="2400" dirty="0" smtClean="0"/>
          </a:p>
          <a:p>
            <a:pPr lvl="1"/>
            <a:r>
              <a:rPr lang="en-US" sz="2000" dirty="0" smtClean="0"/>
              <a:t>request message not understood by server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404 Not Found</a:t>
            </a:r>
            <a:endParaRPr lang="en-US" sz="2400" dirty="0" smtClean="0"/>
          </a:p>
          <a:p>
            <a:pPr lvl="1"/>
            <a:r>
              <a:rPr lang="en-US" sz="2000" dirty="0" smtClean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505 HTTP Version Not Supported</a:t>
            </a:r>
            <a:endParaRPr lang="en-US" sz="2400" dirty="0" smtClean="0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23875" y="1323975"/>
            <a:ext cx="76866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/>
              <a:t>In first line in server-&gt;client response message.</a:t>
            </a:r>
          </a:p>
          <a:p>
            <a:pPr marL="342900" indent="-342900"/>
            <a:r>
              <a:rPr lang="en-US"/>
              <a:t>A few sample codes:</a:t>
            </a:r>
          </a:p>
        </p:txBody>
      </p:sp>
      <p:sp>
        <p:nvSpPr>
          <p:cNvPr id="58375" name="AutoShape 8" descr="Plik:Wiki404.png"/>
          <p:cNvSpPr>
            <a:spLocks noChangeAspect="1" noChangeArrowheads="1"/>
          </p:cNvSpPr>
          <p:nvPr/>
        </p:nvSpPr>
        <p:spPr bwMode="auto">
          <a:xfrm>
            <a:off x="18256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90" y="371182"/>
            <a:ext cx="8312710" cy="762000"/>
          </a:xfrm>
        </p:spPr>
        <p:txBody>
          <a:bodyPr/>
          <a:lstStyle/>
          <a:p>
            <a:r>
              <a:rPr lang="en-US" sz="3600" dirty="0" smtClean="0"/>
              <a:t>HTTP response status codes – 404 error</a:t>
            </a:r>
            <a:endParaRPr lang="en-US" dirty="0" smtClean="0"/>
          </a:p>
        </p:txBody>
      </p:sp>
      <p:sp>
        <p:nvSpPr>
          <p:cNvPr id="58375" name="AutoShape 8" descr="Plik:Wiki404.png"/>
          <p:cNvSpPr>
            <a:spLocks noChangeAspect="1" noChangeArrowheads="1"/>
          </p:cNvSpPr>
          <p:nvPr/>
        </p:nvSpPr>
        <p:spPr bwMode="auto">
          <a:xfrm>
            <a:off x="18256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7" descr="40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52847"/>
            <a:ext cx="76200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15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HTTP 404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公益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23875" y="1323974"/>
            <a:ext cx="7686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b="0" dirty="0" err="1" smtClean="0">
                <a:latin typeface="微软雅黑" pitchFamily="34" charset="-122"/>
                <a:ea typeface="微软雅黑" pitchFamily="34" charset="-122"/>
              </a:rPr>
              <a:t>NotFound</a:t>
            </a:r>
            <a:r>
              <a:rPr lang="en-US" b="0" dirty="0" smtClean="0">
                <a:latin typeface="微软雅黑" pitchFamily="34" charset="-122"/>
                <a:ea typeface="微软雅黑" pitchFamily="34" charset="-122"/>
              </a:rPr>
              <a:t> Project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公益项目：</a:t>
            </a:r>
            <a:r>
              <a:rPr lang="zh-CN" altLang="en-US" sz="2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利用闲置网络资源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发挥公益的力量让更多人帮忙寻找失踪儿童。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5" name="AutoShape 8" descr="Plik:Wiki404.png"/>
          <p:cNvSpPr>
            <a:spLocks noChangeAspect="1" noChangeArrowheads="1"/>
          </p:cNvSpPr>
          <p:nvPr/>
        </p:nvSpPr>
        <p:spPr bwMode="auto">
          <a:xfrm>
            <a:off x="18256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3" y="2758891"/>
            <a:ext cx="8723943" cy="362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群智计算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66675" y="1323974"/>
            <a:ext cx="4048125" cy="200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dirty="0" smtClean="0"/>
              <a:t>     CAPTCHA</a:t>
            </a:r>
            <a:r>
              <a:rPr lang="zh-CN" altLang="en-US" dirty="0" smtClean="0"/>
              <a:t>：</a:t>
            </a:r>
            <a:r>
              <a:rPr lang="en-US" altLang="zh-CN" dirty="0"/>
              <a:t>Completely Automated Public Turing Test to Tell Computers and Humans Apart (</a:t>
            </a:r>
            <a:r>
              <a:rPr lang="zh-CN" altLang="en-US" dirty="0"/>
              <a:t>全自动区分计算机和人类的图灵测试</a:t>
            </a:r>
            <a:r>
              <a:rPr lang="en-US" altLang="zh-CN" dirty="0"/>
              <a:t>)</a:t>
            </a:r>
            <a:endParaRPr 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5" name="AutoShape 8" descr="Plik:Wiki404.png"/>
          <p:cNvSpPr>
            <a:spLocks noChangeAspect="1" noChangeArrowheads="1"/>
          </p:cNvSpPr>
          <p:nvPr/>
        </p:nvSpPr>
        <p:spPr bwMode="auto">
          <a:xfrm>
            <a:off x="18256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52400" y="3429000"/>
            <a:ext cx="42721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reCAPTCHA</a:t>
            </a:r>
            <a:r>
              <a:rPr lang="zh-CN" altLang="en-US" dirty="0"/>
              <a:t>是利用</a:t>
            </a:r>
            <a:r>
              <a:rPr lang="en-US" altLang="zh-CN" dirty="0"/>
              <a:t>CAPTCHA</a:t>
            </a:r>
            <a:r>
              <a:rPr lang="zh-CN" altLang="en-US" dirty="0"/>
              <a:t>的</a:t>
            </a:r>
            <a:r>
              <a:rPr lang="zh-CN" altLang="en-US" dirty="0" smtClean="0"/>
              <a:t>原理，</a:t>
            </a:r>
            <a:r>
              <a:rPr lang="zh-CN" altLang="en-US" dirty="0"/>
              <a:t>借助于人类大脑对难以识别的字符的辨别能力，进行对古旧书籍中难以被</a:t>
            </a:r>
            <a:r>
              <a:rPr lang="en-US" altLang="zh-CN" dirty="0"/>
              <a:t>OCR</a:t>
            </a:r>
            <a:r>
              <a:rPr lang="zh-CN" altLang="en-US" dirty="0"/>
              <a:t>识别的字符进行辨别的技术。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21161"/>
            <a:ext cx="3295650" cy="167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64" y="5380702"/>
            <a:ext cx="6673555" cy="13248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90" y="1041020"/>
            <a:ext cx="4546062" cy="21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 smtClean="0"/>
              <a:t>Example HTTP </a:t>
            </a:r>
            <a:r>
              <a:rPr lang="en-US" dirty="0"/>
              <a:t>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sz="1500" i="1" dirty="0">
                <a:solidFill>
                  <a:srgbClr val="000000"/>
                </a:solidFill>
                <a:latin typeface="Menlo-Regular"/>
              </a:rPr>
              <a:t>telnet </a:t>
            </a:r>
            <a:r>
              <a:rPr lang="en-US" sz="1500" i="1" dirty="0" err="1">
                <a:solidFill>
                  <a:srgbClr val="000000"/>
                </a:solidFill>
                <a:latin typeface="Menlo-Regular"/>
              </a:rPr>
              <a:t>www.cmu.edu</a:t>
            </a:r>
            <a:r>
              <a:rPr lang="en-US" sz="1500" i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i="1" dirty="0" smtClean="0">
                <a:solidFill>
                  <a:srgbClr val="000000"/>
                </a:solidFill>
                <a:latin typeface="Menlo-Regular"/>
              </a:rPr>
              <a:t>80       </a:t>
            </a:r>
            <a:r>
              <a:rPr lang="en-US" sz="1500" dirty="0" smtClean="0">
                <a:solidFill>
                  <a:srgbClr val="FF0000"/>
                </a:solidFill>
                <a:latin typeface="Menlo-Regular"/>
              </a:rPr>
              <a:t>Client: open connection to server </a:t>
            </a:r>
            <a:endParaRPr lang="en-US" sz="1500" dirty="0">
              <a:solidFill>
                <a:srgbClr val="FF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Trying 128.2.42.52..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.                   </a:t>
            </a:r>
            <a:r>
              <a:rPr lang="en-US" sz="1500" dirty="0" smtClean="0">
                <a:solidFill>
                  <a:srgbClr val="FF0000"/>
                </a:solidFill>
                <a:latin typeface="Menlo-Regular"/>
              </a:rPr>
              <a:t>Telnet prints 3 lines to terminal</a:t>
            </a:r>
            <a:endParaRPr lang="en-US" sz="1500" dirty="0">
              <a:solidFill>
                <a:srgbClr val="FF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Escape character is '^]'.</a:t>
            </a:r>
          </a:p>
          <a:p>
            <a:r>
              <a:rPr lang="en-US" sz="1500" i="1" dirty="0">
                <a:solidFill>
                  <a:srgbClr val="000000"/>
                </a:solidFill>
                <a:latin typeface="Menlo-Regular"/>
              </a:rPr>
              <a:t>GET / HTTP/</a:t>
            </a:r>
            <a:r>
              <a:rPr lang="en-US" sz="1500" i="1" dirty="0" smtClean="0">
                <a:solidFill>
                  <a:srgbClr val="000000"/>
                </a:solidFill>
                <a:latin typeface="Menlo-Regular"/>
              </a:rPr>
              <a:t>1.1                          </a:t>
            </a:r>
            <a:r>
              <a:rPr lang="en-US" sz="1500" i="1" dirty="0" smtClean="0">
                <a:solidFill>
                  <a:srgbClr val="FF0000"/>
                </a:solidFill>
                <a:latin typeface="Menlo-Regular"/>
              </a:rPr>
              <a:t>Client: request line</a:t>
            </a:r>
            <a:endParaRPr lang="en-US" sz="1500" i="1" dirty="0">
              <a:solidFill>
                <a:srgbClr val="FF0000"/>
              </a:solidFill>
              <a:latin typeface="Menlo-Regular"/>
            </a:endParaRPr>
          </a:p>
          <a:p>
            <a:r>
              <a:rPr lang="en-US" sz="1500" i="1" dirty="0">
                <a:solidFill>
                  <a:srgbClr val="000000"/>
                </a:solidFill>
                <a:latin typeface="Menlo-Regular"/>
              </a:rPr>
              <a:t>Host: </a:t>
            </a:r>
            <a:r>
              <a:rPr lang="en-US" sz="1500" i="1" dirty="0" err="1" smtClean="0">
                <a:solidFill>
                  <a:srgbClr val="000000"/>
                </a:solidFill>
                <a:latin typeface="Menlo-Regular"/>
              </a:rPr>
              <a:t>www.cmu.edu</a:t>
            </a:r>
            <a:r>
              <a:rPr lang="en-US" sz="1500" i="1" dirty="0" smtClean="0">
                <a:solidFill>
                  <a:srgbClr val="000000"/>
                </a:solidFill>
                <a:latin typeface="Menlo-Regular"/>
              </a:rPr>
              <a:t>                       </a:t>
            </a:r>
            <a:r>
              <a:rPr lang="en-US" sz="1500" dirty="0" smtClean="0">
                <a:solidFill>
                  <a:srgbClr val="FF0000"/>
                </a:solidFill>
                <a:latin typeface="Menlo-Regular"/>
              </a:rPr>
              <a:t>Client: required HTTP/1.1 header</a:t>
            </a:r>
            <a:endParaRPr lang="en-US" sz="1500" dirty="0">
              <a:solidFill>
                <a:srgbClr val="FF0000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FF0000"/>
                </a:solidFill>
                <a:latin typeface="Menlo-Regular"/>
              </a:rPr>
              <a:t>                                        Client: empty line terminates headers</a:t>
            </a:r>
            <a:endParaRPr lang="en-US" sz="1500" dirty="0">
              <a:solidFill>
                <a:srgbClr val="FF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HTTP/1.1 301 Moved 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Permanently          </a:t>
            </a:r>
            <a:r>
              <a:rPr lang="en-US" sz="1500" dirty="0" smtClean="0">
                <a:solidFill>
                  <a:srgbClr val="0000FF"/>
                </a:solidFill>
                <a:latin typeface="Menlo-Regular"/>
              </a:rPr>
              <a:t>Server: response line</a:t>
            </a:r>
            <a:endParaRPr lang="en-US" sz="1500" dirty="0">
              <a:solidFill>
                <a:srgbClr val="0000FF"/>
              </a:solidFill>
              <a:latin typeface="Menlo-Regular"/>
            </a:endParaRPr>
          </a:p>
          <a:p>
            <a:r>
              <a:rPr lang="sk-SK" sz="1500" dirty="0">
                <a:solidFill>
                  <a:srgbClr val="000000"/>
                </a:solidFill>
                <a:latin typeface="Menlo-Regular"/>
              </a:rPr>
              <a:t>Date: Wed, 05 Nov 2014 17:05:11 </a:t>
            </a:r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GMT    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Server: followed by 5 response headers</a:t>
            </a:r>
            <a:endParaRPr lang="sk-SK" sz="1500" dirty="0">
              <a:solidFill>
                <a:srgbClr val="0000FF"/>
              </a:solidFill>
              <a:latin typeface="Menlo-Regular"/>
            </a:endParaRPr>
          </a:p>
          <a:p>
            <a:r>
              <a:rPr lang="sk-SK" sz="1500" dirty="0">
                <a:solidFill>
                  <a:srgbClr val="000000"/>
                </a:solidFill>
                <a:latin typeface="Menlo-Regular"/>
              </a:rPr>
              <a:t>Server: Apache/1.3.42 (Unix) </a:t>
            </a:r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Server: this is an Apache server</a:t>
            </a:r>
          </a:p>
          <a:p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Location</a:t>
            </a:r>
            <a:r>
              <a:rPr lang="sk-SK" sz="1500" dirty="0">
                <a:solidFill>
                  <a:srgbClr val="000000"/>
                </a:solidFill>
                <a:latin typeface="Menlo-Regular"/>
              </a:rPr>
              <a:t>: http://www.cmu.edu/</a:t>
            </a:r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index.shtml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Server: page has moved here</a:t>
            </a:r>
            <a:endParaRPr lang="sk-SK" sz="1500" dirty="0">
              <a:solidFill>
                <a:srgbClr val="0000FF"/>
              </a:solidFill>
              <a:latin typeface="Menlo-Regular"/>
            </a:endParaRPr>
          </a:p>
          <a:p>
            <a:r>
              <a:rPr lang="sk-SK" sz="1500" dirty="0">
                <a:solidFill>
                  <a:srgbClr val="000000"/>
                </a:solidFill>
                <a:latin typeface="Menlo-Regular"/>
              </a:rPr>
              <a:t>Transfer-Encoding: </a:t>
            </a:r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chunked             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Server: response body will be chunked</a:t>
            </a:r>
            <a:endParaRPr lang="sk-SK" sz="1500" dirty="0">
              <a:solidFill>
                <a:srgbClr val="0000FF"/>
              </a:solidFill>
              <a:latin typeface="Menlo-Regular"/>
            </a:endParaRPr>
          </a:p>
          <a:p>
            <a:r>
              <a:rPr lang="sk-SK" sz="1500" dirty="0">
                <a:solidFill>
                  <a:srgbClr val="000000"/>
                </a:solidFill>
                <a:latin typeface="Menlo-Regular"/>
              </a:rPr>
              <a:t>Content-Type: text/html; charset</a:t>
            </a:r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=...   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Server: expect HTML in response body</a:t>
            </a:r>
            <a:endParaRPr lang="sk-SK" sz="1500" dirty="0">
              <a:solidFill>
                <a:srgbClr val="0000FF"/>
              </a:solidFill>
              <a:latin typeface="Menlo-Regular"/>
            </a:endParaRPr>
          </a:p>
          <a:p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                                        Server: empty line terminates headers</a:t>
            </a:r>
            <a:endParaRPr lang="sk-SK" sz="1500" dirty="0">
              <a:solidFill>
                <a:srgbClr val="0000FF"/>
              </a:solidFill>
              <a:latin typeface="Menlo-Regular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15c                                    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Server: first line in response body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HTML&gt;&lt;HEAD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&gt;                            </a:t>
            </a:r>
            <a:r>
              <a:rPr lang="en-US" sz="1500" dirty="0" smtClean="0">
                <a:solidFill>
                  <a:srgbClr val="0000FF"/>
                </a:solidFill>
                <a:latin typeface="Menlo-Regular"/>
              </a:rPr>
              <a:t>Server: start of HTML content</a:t>
            </a:r>
            <a:endParaRPr lang="en-US" sz="1500" dirty="0">
              <a:solidFill>
                <a:srgbClr val="0000FF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0000FF"/>
                </a:solidFill>
                <a:latin typeface="Menlo-Regular"/>
              </a:rPr>
              <a:t>…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/BODY&gt;&lt;/HTML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&gt;                          </a:t>
            </a:r>
            <a:r>
              <a:rPr lang="en-US" sz="1500" dirty="0" smtClean="0">
                <a:solidFill>
                  <a:srgbClr val="0000FF"/>
                </a:solidFill>
                <a:latin typeface="Menlo-Regular"/>
              </a:rPr>
              <a:t>Server: end of HTML content</a:t>
            </a:r>
            <a:endParaRPr lang="en-US" sz="1500" dirty="0">
              <a:solidFill>
                <a:srgbClr val="0000FF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0                                       </a:t>
            </a:r>
            <a:r>
              <a:rPr lang="en-US" sz="1500" dirty="0" smtClean="0">
                <a:solidFill>
                  <a:srgbClr val="0000FF"/>
                </a:solidFill>
                <a:latin typeface="Menlo-Regular"/>
              </a:rPr>
              <a:t>Server: last line in response body</a:t>
            </a:r>
            <a:endParaRPr lang="en-US" sz="1500" dirty="0">
              <a:solidFill>
                <a:srgbClr val="0000FF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Connection 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closed by foreign host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.      </a:t>
            </a:r>
            <a:r>
              <a:rPr lang="en-US" sz="1500" dirty="0" smtClean="0">
                <a:solidFill>
                  <a:srgbClr val="0000FF"/>
                </a:solidFill>
                <a:latin typeface="Menlo-Regular"/>
              </a:rPr>
              <a:t>Server: closes connection</a:t>
            </a:r>
            <a:endParaRPr lang="en-US" sz="1500" dirty="0">
              <a:solidFill>
                <a:srgbClr val="0000FF"/>
              </a:solidFill>
              <a:latin typeface="Menlo-Regular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HTTP standard requires that each text line end with </a:t>
            </a:r>
            <a:r>
              <a:rPr lang="en-US" dirty="0" smtClean="0">
                <a:latin typeface="Courier New"/>
                <a:cs typeface="Courier New"/>
              </a:rPr>
              <a:t>“\r\n”</a:t>
            </a:r>
          </a:p>
          <a:p>
            <a:r>
              <a:rPr lang="en-US" dirty="0" smtClean="0"/>
              <a:t>Blank line (</a:t>
            </a:r>
            <a:r>
              <a:rPr lang="en-US" dirty="0" smtClean="0">
                <a:latin typeface="Courier New"/>
                <a:cs typeface="Courier New"/>
              </a:rPr>
              <a:t>“\r\n”</a:t>
            </a:r>
            <a:r>
              <a:rPr lang="en-US" dirty="0" smtClean="0"/>
              <a:t>) terminates request and response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2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FF0000"/>
                </a:solidFill>
              </a:rPr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Web and HTTP overview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/>
              <a:t>Proxy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Two examples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5663625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、写一个简单网页服务器程序</a:t>
            </a:r>
            <a:endParaRPr 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 smtClean="0"/>
              <a:t>Example HTTP Transaction, Take 2</a:t>
            </a:r>
            <a:endParaRPr lang="en-US" dirty="0"/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sz="1500" i="1" dirty="0">
                <a:solidFill>
                  <a:srgbClr val="000000"/>
                </a:solidFill>
                <a:latin typeface="Menlo-Regular"/>
              </a:rPr>
              <a:t>telnet </a:t>
            </a:r>
            <a:r>
              <a:rPr lang="en-US" sz="1500" i="1" dirty="0" err="1">
                <a:solidFill>
                  <a:srgbClr val="000000"/>
                </a:solidFill>
                <a:latin typeface="Menlo-Regular"/>
              </a:rPr>
              <a:t>www.cmu.edu</a:t>
            </a:r>
            <a:r>
              <a:rPr lang="en-US" sz="1500" i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i="1" dirty="0" smtClean="0">
                <a:solidFill>
                  <a:srgbClr val="000000"/>
                </a:solidFill>
                <a:latin typeface="Menlo-Regular"/>
              </a:rPr>
              <a:t>80       </a:t>
            </a:r>
            <a:r>
              <a:rPr lang="en-US" sz="1500" dirty="0" smtClean="0">
                <a:solidFill>
                  <a:srgbClr val="FF0000"/>
                </a:solidFill>
                <a:latin typeface="Menlo-Regular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Menlo-Regular"/>
              </a:rPr>
              <a:t>: open connection to server 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Trying 128.2.42.52..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500" dirty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Menlo-Regular"/>
              </a:rPr>
              <a:t>                  Telnet </a:t>
            </a:r>
            <a:r>
              <a:rPr lang="en-US" sz="1500" dirty="0">
                <a:solidFill>
                  <a:srgbClr val="FF0000"/>
                </a:solidFill>
                <a:latin typeface="Menlo-Regular"/>
              </a:rPr>
              <a:t>prints 3 lines to terminal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Connected 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to WWW-CMU-PROD-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Escape character is '^]'.</a:t>
            </a:r>
          </a:p>
          <a:p>
            <a:r>
              <a:rPr lang="en-US" sz="1500" i="1" dirty="0">
                <a:solidFill>
                  <a:srgbClr val="000000"/>
                </a:solidFill>
                <a:latin typeface="Menlo-Regular"/>
              </a:rPr>
              <a:t>GET /</a:t>
            </a:r>
            <a:r>
              <a:rPr lang="en-US" sz="1500" i="1" dirty="0" err="1">
                <a:solidFill>
                  <a:srgbClr val="000000"/>
                </a:solidFill>
                <a:latin typeface="Menlo-Regular"/>
              </a:rPr>
              <a:t>index.shtml</a:t>
            </a:r>
            <a:r>
              <a:rPr lang="en-US" sz="1500" i="1" dirty="0">
                <a:solidFill>
                  <a:srgbClr val="000000"/>
                </a:solidFill>
                <a:latin typeface="Menlo-Regular"/>
              </a:rPr>
              <a:t> HTTP/</a:t>
            </a:r>
            <a:r>
              <a:rPr lang="en-US" sz="1500" i="1" dirty="0" smtClean="0">
                <a:solidFill>
                  <a:srgbClr val="000000"/>
                </a:solidFill>
                <a:latin typeface="Menlo-Regular"/>
              </a:rPr>
              <a:t>1.1               </a:t>
            </a:r>
            <a:r>
              <a:rPr lang="en-US" sz="1500" dirty="0" smtClean="0">
                <a:solidFill>
                  <a:srgbClr val="FF0000"/>
                </a:solidFill>
                <a:latin typeface="Menlo-Regular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Menlo-Regular"/>
              </a:rPr>
              <a:t>: request line</a:t>
            </a:r>
          </a:p>
          <a:p>
            <a:r>
              <a:rPr lang="en-US" sz="1500" i="1" dirty="0" smtClean="0">
                <a:solidFill>
                  <a:srgbClr val="000000"/>
                </a:solidFill>
                <a:latin typeface="Menlo-Regular"/>
              </a:rPr>
              <a:t>Host</a:t>
            </a:r>
            <a:r>
              <a:rPr lang="en-US" sz="1500" i="1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sz="1500" i="1" dirty="0" smtClean="0">
                <a:solidFill>
                  <a:srgbClr val="000000"/>
                </a:solidFill>
                <a:latin typeface="Menlo-Regular"/>
              </a:rPr>
              <a:t>www.cmu.edu                       </a:t>
            </a:r>
            <a:r>
              <a:rPr lang="en-US" sz="1500" dirty="0" smtClean="0">
                <a:solidFill>
                  <a:srgbClr val="FF0000"/>
                </a:solidFill>
                <a:latin typeface="Menlo-Regular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Menlo-Regular"/>
              </a:rPr>
              <a:t>: required HTTP/1.1 header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FF0000"/>
                </a:solidFill>
                <a:latin typeface="Menlo-Regular"/>
              </a:rPr>
              <a:t>                                        Client</a:t>
            </a:r>
            <a:r>
              <a:rPr lang="en-US" sz="1500" dirty="0">
                <a:solidFill>
                  <a:srgbClr val="FF0000"/>
                </a:solidFill>
                <a:latin typeface="Menlo-Regular"/>
              </a:rPr>
              <a:t>: empty line terminates headers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HTTP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/1.1 200 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OK                         </a:t>
            </a:r>
            <a:r>
              <a:rPr lang="en-US" sz="1500" dirty="0" smtClean="0">
                <a:solidFill>
                  <a:srgbClr val="0000FF"/>
                </a:solidFill>
                <a:latin typeface="Menlo-Regular"/>
              </a:rPr>
              <a:t>Server</a:t>
            </a:r>
            <a:r>
              <a:rPr lang="en-US" sz="1500" dirty="0">
                <a:solidFill>
                  <a:srgbClr val="0000FF"/>
                </a:solidFill>
                <a:latin typeface="Menlo-Regular"/>
              </a:rPr>
              <a:t>: response line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500" dirty="0">
                <a:solidFill>
                  <a:srgbClr val="000000"/>
                </a:solidFill>
                <a:latin typeface="Menlo-Regular"/>
              </a:rPr>
              <a:t>Date: Wed, 05 Nov 2014 17:37:26 </a:t>
            </a:r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GMT    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Server</a:t>
            </a:r>
            <a:r>
              <a:rPr lang="sk-SK" sz="1500" dirty="0">
                <a:solidFill>
                  <a:srgbClr val="0000FF"/>
                </a:solidFill>
                <a:latin typeface="Menlo-Regular"/>
              </a:rPr>
              <a:t>: followed by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4 </a:t>
            </a:r>
            <a:r>
              <a:rPr lang="sk-SK" sz="1500" dirty="0">
                <a:solidFill>
                  <a:srgbClr val="0000FF"/>
                </a:solidFill>
                <a:latin typeface="Menlo-Regular"/>
              </a:rPr>
              <a:t>response headers</a:t>
            </a:r>
            <a:endParaRPr lang="sk-SK" sz="15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500" dirty="0">
                <a:solidFill>
                  <a:srgbClr val="000000"/>
                </a:solidFill>
                <a:latin typeface="Menlo-Regular"/>
              </a:rPr>
              <a:t>Server: Apache/1.3.42 (</a:t>
            </a:r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Unix)</a:t>
            </a:r>
          </a:p>
          <a:p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Transfer</a:t>
            </a:r>
            <a:r>
              <a:rPr lang="sk-SK" sz="1500" dirty="0">
                <a:solidFill>
                  <a:srgbClr val="000000"/>
                </a:solidFill>
                <a:latin typeface="Menlo-Regular"/>
              </a:rPr>
              <a:t>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Menlo-Regular"/>
              </a:rPr>
              <a:t>Content-Type: text/html; charset=... </a:t>
            </a:r>
          </a:p>
          <a:p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                                        Server</a:t>
            </a:r>
            <a:r>
              <a:rPr lang="sk-SK" sz="1500" dirty="0">
                <a:solidFill>
                  <a:srgbClr val="0000FF"/>
                </a:solidFill>
                <a:latin typeface="Menlo-Regular"/>
              </a:rPr>
              <a:t>: empty line terminates headers</a:t>
            </a:r>
            <a:endParaRPr lang="sk-SK" sz="15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Menlo-Regular"/>
              </a:rPr>
              <a:t>Server: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begin response body</a:t>
            </a:r>
            <a:endParaRPr lang="sk-SK" sz="15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sk-SK" sz="1500" dirty="0">
                <a:solidFill>
                  <a:srgbClr val="000000"/>
                </a:solidFill>
                <a:latin typeface="Menlo-Regular"/>
              </a:rPr>
              <a:t>html </a:t>
            </a:r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..&gt;                               </a:t>
            </a:r>
            <a:r>
              <a:rPr lang="sk-SK" sz="1500" dirty="0">
                <a:solidFill>
                  <a:srgbClr val="0000FF"/>
                </a:solidFill>
                <a:latin typeface="Menlo-Regular"/>
              </a:rPr>
              <a:t>Server: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first line of HTML content</a:t>
            </a:r>
            <a:endParaRPr lang="sk-SK" sz="15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Menlo-Regular"/>
              </a:rPr>
              <a:t>…</a:t>
            </a:r>
            <a:endParaRPr lang="en-US" sz="15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/html&gt;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Menlo-Regular"/>
              </a:rPr>
              <a:t>Server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: end response body</a:t>
            </a:r>
            <a:endParaRPr lang="sk-SK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Connection 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closed by foreign host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.     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Server</a:t>
            </a:r>
            <a:r>
              <a:rPr lang="sk-SK" sz="1500" dirty="0">
                <a:solidFill>
                  <a:srgbClr val="0000FF"/>
                </a:solidFill>
                <a:latin typeface="Menlo-Regular"/>
              </a:rPr>
              <a:t>: </a:t>
            </a:r>
            <a:r>
              <a:rPr lang="sk-SK" sz="1500" dirty="0" smtClean="0">
                <a:solidFill>
                  <a:srgbClr val="0000FF"/>
                </a:solidFill>
                <a:latin typeface="Menlo-Regular"/>
              </a:rPr>
              <a:t>close connection</a:t>
            </a:r>
            <a:endParaRPr lang="sk-SK" sz="15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725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Transfer-Encoding: standard</a:t>
            </a:r>
          </a:p>
          <a:p>
            <a:r>
              <a:rPr lang="en-US" dirty="0" smtClean="0">
                <a:latin typeface="Courier New" pitchFamily="49" charset="0"/>
              </a:rPr>
              <a:t>Transfer-Encoding: chunked</a:t>
            </a:r>
          </a:p>
          <a:p>
            <a:endParaRPr lang="en-US" dirty="0" smtClean="0"/>
          </a:p>
          <a:p>
            <a:r>
              <a:rPr lang="en-US" sz="2600" dirty="0" smtClean="0"/>
              <a:t>Standard</a:t>
            </a:r>
          </a:p>
          <a:p>
            <a:pPr lvl="1"/>
            <a:r>
              <a:rPr lang="en-US" sz="2600" dirty="0" smtClean="0"/>
              <a:t>Specify total length with content-length</a:t>
            </a:r>
          </a:p>
          <a:p>
            <a:pPr lvl="1"/>
            <a:r>
              <a:rPr lang="en-US" sz="2600" dirty="0" smtClean="0"/>
              <a:t>Requires that program buffer entire message</a:t>
            </a:r>
          </a:p>
          <a:p>
            <a:r>
              <a:rPr lang="en-US" sz="2600" dirty="0" smtClean="0"/>
              <a:t>Chunked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Break into blocks</a:t>
            </a:r>
          </a:p>
          <a:p>
            <a:pPr lvl="1"/>
            <a:r>
              <a:rPr lang="en-US" sz="2600" b="1" u="sng" dirty="0" smtClean="0">
                <a:solidFill>
                  <a:srgbClr val="FF0000"/>
                </a:solidFill>
              </a:rPr>
              <a:t>Prefix </a:t>
            </a:r>
            <a:r>
              <a:rPr lang="en-US" sz="2600" dirty="0" smtClean="0">
                <a:solidFill>
                  <a:srgbClr val="FF0000"/>
                </a:solidFill>
              </a:rPr>
              <a:t>each block with number of bytes (Hex coded)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7591425" cy="762000"/>
          </a:xfrm>
        </p:spPr>
        <p:txBody>
          <a:bodyPr/>
          <a:lstStyle/>
          <a:p>
            <a:r>
              <a:rPr lang="en-US" dirty="0" smtClean="0"/>
              <a:t>Chunked Encoding Example</a:t>
            </a:r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85800" y="990600"/>
            <a:ext cx="8382000" cy="547841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0" tIns="45716" rIns="91430" bIns="45716" anchor="ctr">
            <a:spAutoFit/>
          </a:bodyPr>
          <a:lstStyle/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HTTP/1.1 200 OK\n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Date: Sun, 31 Oct 2010 20:47:48 GMT\n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Server: Apache/1.3.41 (Unix)\n 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Keep-Alive: timeout=15, max=100\n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Connection: Keep-Alive\n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Transfer-Encoding: chunked\n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Content-Type: text/html\n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d75\r\n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.&lt;link </a:t>
            </a:r>
            <a:r>
              <a:rPr lang="en-US" sz="1400" dirty="0" err="1" smtClean="0">
                <a:latin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</a:rPr>
              <a:t>="http://www.cs.cmu.edu/style/calendar.css" </a:t>
            </a:r>
            <a:r>
              <a:rPr lang="en-US" sz="1400" dirty="0" err="1" smtClean="0">
                <a:latin typeface="Courier New" pitchFamily="49" charset="0"/>
              </a:rPr>
              <a:t>rel</a:t>
            </a:r>
            <a:r>
              <a:rPr lang="en-US" sz="1400" dirty="0" smtClean="0">
                <a:latin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</a:rPr>
              <a:t>stylesheet</a:t>
            </a:r>
            <a:r>
              <a:rPr lang="en-US" sz="1400" dirty="0" smtClean="0">
                <a:latin typeface="Courier New" pitchFamily="49" charset="0"/>
              </a:rPr>
              <a:t>" type="text/</a:t>
            </a:r>
            <a:r>
              <a:rPr lang="en-US" sz="1400" dirty="0" err="1" smtClean="0">
                <a:latin typeface="Courier New" pitchFamily="49" charset="0"/>
              </a:rPr>
              <a:t>css</a:t>
            </a:r>
            <a:r>
              <a:rPr lang="en-US" sz="1400" dirty="0" smtClean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&lt;body id="</a:t>
            </a:r>
            <a:r>
              <a:rPr lang="en-US" sz="1400" dirty="0" err="1" smtClean="0">
                <a:latin typeface="Courier New" pitchFamily="49" charset="0"/>
              </a:rPr>
              <a:t>calendar_body</a:t>
            </a:r>
            <a:r>
              <a:rPr lang="en-US" sz="1400" dirty="0" smtClean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&lt;div id='calendar'&gt;&lt;table width='100%'  border='0' </a:t>
            </a:r>
            <a:r>
              <a:rPr lang="en-US" sz="1400" dirty="0" err="1" smtClean="0">
                <a:latin typeface="Courier New" pitchFamily="49" charset="0"/>
              </a:rPr>
              <a:t>cellpadding</a:t>
            </a:r>
            <a:r>
              <a:rPr lang="en-US" sz="1400" dirty="0" smtClean="0">
                <a:latin typeface="Courier New" pitchFamily="49" charset="0"/>
              </a:rPr>
              <a:t>='0' </a:t>
            </a:r>
            <a:r>
              <a:rPr lang="en-US" sz="1400" dirty="0" err="1" smtClean="0">
                <a:latin typeface="Courier New" pitchFamily="49" charset="0"/>
              </a:rPr>
              <a:t>cellspacing</a:t>
            </a:r>
            <a:r>
              <a:rPr lang="en-US" sz="1400" dirty="0" smtClean="0">
                <a:latin typeface="Courier New" pitchFamily="49" charset="0"/>
              </a:rPr>
              <a:t>='1' id='cal'&gt;</a:t>
            </a:r>
          </a:p>
          <a:p>
            <a:pPr defTabSz="912813">
              <a:tabLst>
                <a:tab pos="2286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 . . .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&lt;/body&gt;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0\r\n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685800" y="27432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304800" y="3048000"/>
            <a:ext cx="304800" cy="2891135"/>
          </a:xfrm>
          <a:prstGeom prst="leftBrace">
            <a:avLst>
              <a:gd name="adj1" fmla="val 139583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65286" name="AutoShape 6"/>
          <p:cNvSpPr>
            <a:spLocks/>
          </p:cNvSpPr>
          <p:nvPr/>
        </p:nvSpPr>
        <p:spPr bwMode="auto">
          <a:xfrm>
            <a:off x="304800" y="5939135"/>
            <a:ext cx="304800" cy="381000"/>
          </a:xfrm>
          <a:prstGeom prst="lef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685800" y="5939135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8" name="Text Box 8"/>
          <p:cNvSpPr txBox="1">
            <a:spLocks noChangeArrowheads="1"/>
          </p:cNvSpPr>
          <p:nvPr/>
        </p:nvSpPr>
        <p:spPr bwMode="auto">
          <a:xfrm>
            <a:off x="1752600" y="2711450"/>
            <a:ext cx="4043094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Chunk: </a:t>
            </a:r>
            <a:r>
              <a:rPr lang="en-US" dirty="0" smtClean="0">
                <a:solidFill>
                  <a:schemeClr val="bg1"/>
                </a:solidFill>
              </a:rPr>
              <a:t>0xd75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3445 </a:t>
            </a:r>
            <a:r>
              <a:rPr lang="en-US" dirty="0">
                <a:solidFill>
                  <a:schemeClr val="bg1"/>
                </a:solidFill>
              </a:rPr>
              <a:t>bytes</a:t>
            </a:r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1752600" y="5862935"/>
            <a:ext cx="6400800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Second Chunk: 0 bytes (indicates last chunk)</a:t>
            </a:r>
          </a:p>
        </p:txBody>
      </p:sp>
    </p:spTree>
    <p:extLst>
      <p:ext uri="{BB962C8B-B14F-4D97-AF65-F5344CB8AC3E}">
        <p14:creationId xmlns:p14="http://schemas.microsoft.com/office/powerpoint/2010/main" val="4380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/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Web and HTTP overview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FF0000"/>
                </a:solidFill>
              </a:rPr>
              <a:t>Proxy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Two examples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8388"/>
            <a:ext cx="8701087" cy="39608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</a:t>
            </a:r>
            <a:r>
              <a:rPr lang="en-US" i="1" dirty="0" smtClean="0">
                <a:solidFill>
                  <a:srgbClr val="FF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client, the proxy acts like a </a:t>
            </a:r>
            <a:r>
              <a:rPr lang="en-US" dirty="0" smtClean="0">
                <a:solidFill>
                  <a:srgbClr val="000000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server, the proxy acts like a </a:t>
            </a:r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1006475" y="24098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Client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4054475" y="24098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Proxy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7104063" y="24082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Origin</a:t>
            </a:r>
          </a:p>
          <a:p>
            <a:pPr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2073275" y="26368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2133600" y="2209800"/>
            <a:ext cx="18181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5121275" y="26368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5141913" y="2224088"/>
            <a:ext cx="181972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5045075" y="30940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5197475" y="3170238"/>
            <a:ext cx="206498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997075" y="30940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2124075" y="3170238"/>
            <a:ext cx="19944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4. Proxy response</a:t>
            </a:r>
          </a:p>
        </p:txBody>
      </p:sp>
      <p:pic>
        <p:nvPicPr>
          <p:cNvPr id="15" name="Picture 14" descr="Proxy_concept_e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23926"/>
            <a:ext cx="5775325" cy="323407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976464" y="41982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中间人，代理人</a:t>
            </a:r>
            <a:endParaRPr lang="en-US" altLang="zh-CN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自己不方便出面的时候</a:t>
            </a:r>
            <a:endParaRPr 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Client</a:t>
            </a:r>
          </a:p>
          <a:p>
            <a:pPr algn="ctr" defTabSz="912813"/>
            <a:r>
              <a:rPr lang="en-US" sz="1800"/>
              <a:t>A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Proxy</a:t>
            </a:r>
          </a:p>
          <a:p>
            <a:pPr algn="ctr" defTabSz="912813"/>
            <a:r>
              <a:rPr lang="en-US" sz="1800"/>
              <a:t>cache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Origin</a:t>
            </a:r>
          </a:p>
          <a:p>
            <a:pPr algn="ctr"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2" name="Group 1066"/>
          <p:cNvGrpSpPr>
            <a:grpSpLocks/>
          </p:cNvGrpSpPr>
          <p:nvPr/>
        </p:nvGrpSpPr>
        <p:grpSpPr bwMode="auto">
          <a:xfrm>
            <a:off x="1724025" y="3170238"/>
            <a:ext cx="2316163" cy="738187"/>
            <a:chOff x="1086" y="1997"/>
            <a:chExt cx="1459" cy="465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086" y="2154"/>
              <a:ext cx="1359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230" y="1997"/>
              <a:ext cx="13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Request </a:t>
              </a:r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grpSp>
        <p:nvGrpSpPr>
          <p:cNvPr id="3" name="Group 1070"/>
          <p:cNvGrpSpPr>
            <a:grpSpLocks/>
          </p:cNvGrpSpPr>
          <p:nvPr/>
        </p:nvGrpSpPr>
        <p:grpSpPr bwMode="auto">
          <a:xfrm>
            <a:off x="4706938" y="3719518"/>
            <a:ext cx="3187700" cy="369888"/>
            <a:chOff x="2965" y="2343"/>
            <a:chExt cx="2008" cy="233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2965" y="2542"/>
              <a:ext cx="2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3468" y="2343"/>
              <a:ext cx="13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Request </a:t>
              </a:r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grpSp>
        <p:nvGrpSpPr>
          <p:cNvPr id="4" name="Group 1071"/>
          <p:cNvGrpSpPr>
            <a:grpSpLocks/>
          </p:cNvGrpSpPr>
          <p:nvPr/>
        </p:nvGrpSpPr>
        <p:grpSpPr bwMode="auto">
          <a:xfrm>
            <a:off x="4667250" y="4213231"/>
            <a:ext cx="3221038" cy="369888"/>
            <a:chOff x="2940" y="2654"/>
            <a:chExt cx="2029" cy="233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2940" y="2830"/>
              <a:ext cx="2029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3798" y="2654"/>
              <a:ext cx="81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grpSp>
        <p:nvGrpSpPr>
          <p:cNvPr id="5" name="Group 1067"/>
          <p:cNvGrpSpPr>
            <a:grpSpLocks/>
          </p:cNvGrpSpPr>
          <p:nvPr/>
        </p:nvGrpSpPr>
        <p:grpSpPr bwMode="auto">
          <a:xfrm>
            <a:off x="1579563" y="3667125"/>
            <a:ext cx="2097087" cy="615950"/>
            <a:chOff x="995" y="2310"/>
            <a:chExt cx="1321" cy="388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995" y="2405"/>
              <a:ext cx="1321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1212" y="2310"/>
              <a:ext cx="81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Client</a:t>
            </a:r>
          </a:p>
          <a:p>
            <a:pPr algn="ctr" defTabSz="912813"/>
            <a:r>
              <a:rPr lang="en-US" sz="1800"/>
              <a:t>B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6" name="Group 1068"/>
          <p:cNvGrpSpPr>
            <a:grpSpLocks/>
          </p:cNvGrpSpPr>
          <p:nvPr/>
        </p:nvGrpSpPr>
        <p:grpSpPr bwMode="auto">
          <a:xfrm>
            <a:off x="866775" y="4443413"/>
            <a:ext cx="2797175" cy="685800"/>
            <a:chOff x="546" y="2799"/>
            <a:chExt cx="1762" cy="432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978" y="2799"/>
              <a:ext cx="133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46" y="2828"/>
              <a:ext cx="13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Request </a:t>
              </a:r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grpSp>
        <p:nvGrpSpPr>
          <p:cNvPr id="7" name="Group 1069"/>
          <p:cNvGrpSpPr>
            <a:grpSpLocks/>
          </p:cNvGrpSpPr>
          <p:nvPr/>
        </p:nvGrpSpPr>
        <p:grpSpPr bwMode="auto">
          <a:xfrm>
            <a:off x="1703388" y="4802191"/>
            <a:ext cx="2362200" cy="825500"/>
            <a:chOff x="1073" y="3025"/>
            <a:chExt cx="1488" cy="52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073" y="3025"/>
              <a:ext cx="1488" cy="4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1556" y="3312"/>
              <a:ext cx="81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Courier New" pitchFamily="49" charset="0"/>
                </a:rPr>
                <a:t>foo.html</a:t>
              </a: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Two types of web proxy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r>
              <a:rPr lang="en-US" sz="2600" dirty="0" smtClean="0"/>
              <a:t>Explicit (browser-known) proxies</a:t>
            </a:r>
          </a:p>
          <a:p>
            <a:pPr lvl="1"/>
            <a:r>
              <a:rPr lang="zh-CN" altLang="en-US" sz="2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用户知情、需要设置</a:t>
            </a:r>
            <a:endParaRPr lang="en-US" sz="2200" dirty="0" smtClean="0"/>
          </a:p>
          <a:p>
            <a:pPr lvl="1"/>
            <a:r>
              <a:rPr lang="en-US" sz="2200" dirty="0" smtClean="0"/>
              <a:t>Used by configuring browser to send requests to proxy</a:t>
            </a:r>
          </a:p>
          <a:p>
            <a:pPr lvl="1"/>
            <a:r>
              <a:rPr lang="en-US" sz="2200" dirty="0" smtClean="0"/>
              <a:t>Each request specifies entire URL</a:t>
            </a:r>
          </a:p>
          <a:p>
            <a:pPr lvl="2"/>
            <a:r>
              <a:rPr lang="en-US" dirty="0" smtClean="0"/>
              <a:t>allowing proxy to know target server</a:t>
            </a:r>
          </a:p>
          <a:p>
            <a:r>
              <a:rPr lang="en-US" sz="2600" dirty="0" smtClean="0"/>
              <a:t>Transparent proxies</a:t>
            </a:r>
          </a:p>
          <a:p>
            <a:pPr lvl="1"/>
            <a:r>
              <a:rPr lang="zh-CN" altLang="en-US" sz="2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用户不知情</a:t>
            </a:r>
            <a:endParaRPr lang="en-US" sz="22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200" dirty="0" smtClean="0"/>
              <a:t>Browser/client behaves as though there is no proxy</a:t>
            </a:r>
          </a:p>
          <a:p>
            <a:pPr lvl="1"/>
            <a:r>
              <a:rPr lang="en-US" sz="2200" dirty="0" smtClean="0"/>
              <a:t>Proxy runs on network component in route between client and server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intercepting and interposing </a:t>
            </a:r>
            <a:r>
              <a:rPr lang="en-US" dirty="0" smtClean="0"/>
              <a:t>on web requests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/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Web and HTTP overview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/>
              <a:t>Proxy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FF0000"/>
                </a:solidFill>
              </a:rPr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Two examples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Tiny Web server described in text</a:t>
            </a:r>
          </a:p>
          <a:p>
            <a:pPr lvl="1"/>
            <a:r>
              <a:rPr lang="en-US" sz="2600" dirty="0" smtClean="0"/>
              <a:t>Tiny is a </a:t>
            </a:r>
            <a:r>
              <a:rPr lang="en-US" sz="2600" b="1" dirty="0" smtClean="0">
                <a:solidFill>
                  <a:schemeClr val="accent2"/>
                </a:solidFill>
              </a:rPr>
              <a:t>sequential</a:t>
            </a:r>
            <a:r>
              <a:rPr lang="en-US" sz="2600" dirty="0" smtClean="0"/>
              <a:t> Web server</a:t>
            </a:r>
          </a:p>
          <a:p>
            <a:pPr lvl="1"/>
            <a:r>
              <a:rPr lang="en-US" sz="2600" dirty="0" smtClean="0"/>
              <a:t>Serves static and dynamic content to real browsers</a:t>
            </a:r>
          </a:p>
          <a:p>
            <a:pPr lvl="2"/>
            <a:r>
              <a:rPr lang="en-US" sz="2600" dirty="0" smtClean="0"/>
              <a:t>text files, HTML files, GIF and JPEG images</a:t>
            </a:r>
          </a:p>
          <a:p>
            <a:pPr lvl="1"/>
            <a:r>
              <a:rPr lang="en-US" sz="2600" b="1" dirty="0" smtClean="0">
                <a:solidFill>
                  <a:schemeClr val="accent2"/>
                </a:solidFill>
              </a:rPr>
              <a:t>226 lines of commented C code</a:t>
            </a:r>
          </a:p>
          <a:p>
            <a:pPr lvl="1"/>
            <a:r>
              <a:rPr lang="en-US" sz="2600" b="1" dirty="0" smtClean="0">
                <a:solidFill>
                  <a:srgbClr val="FF0000"/>
                </a:solidFill>
              </a:rPr>
              <a:t>Not</a:t>
            </a:r>
            <a:r>
              <a:rPr lang="en-US" sz="2600" dirty="0" smtClean="0"/>
              <a:t> as complete or </a:t>
            </a:r>
            <a:r>
              <a:rPr lang="en-US" sz="2600" b="1" dirty="0" smtClean="0">
                <a:solidFill>
                  <a:srgbClr val="FF0000"/>
                </a:solidFill>
              </a:rPr>
              <a:t>robust</a:t>
            </a:r>
            <a:r>
              <a:rPr lang="en-US" sz="2600" dirty="0" smtClean="0"/>
              <a:t> as </a:t>
            </a:r>
            <a:r>
              <a:rPr lang="en-US" sz="2600" b="1" dirty="0" smtClean="0">
                <a:solidFill>
                  <a:schemeClr val="accent2"/>
                </a:solidFill>
              </a:rPr>
              <a:t>a real web server</a:t>
            </a:r>
          </a:p>
          <a:p>
            <a:pPr lvl="2"/>
            <a:r>
              <a:rPr lang="en-US" altLang="zh-CN" sz="2400" dirty="0"/>
              <a:t>You can break with poorly-formed HTTP requests (e.g., terminate lines with “\n” instead of “\r\n</a:t>
            </a:r>
            <a:r>
              <a:rPr lang="en-US" altLang="zh-CN" sz="2400" dirty="0" smtClean="0"/>
              <a:t>”)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Tiny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1276350"/>
            <a:ext cx="7896225" cy="4972050"/>
          </a:xfrm>
        </p:spPr>
        <p:txBody>
          <a:bodyPr/>
          <a:lstStyle/>
          <a:p>
            <a:r>
              <a:rPr lang="en-US" dirty="0" smtClean="0"/>
              <a:t>Accept connection from client</a:t>
            </a:r>
          </a:p>
          <a:p>
            <a:r>
              <a:rPr lang="en-US" dirty="0" smtClean="0"/>
              <a:t>Read request from client (</a:t>
            </a:r>
            <a:r>
              <a:rPr lang="en-US" dirty="0" smtClean="0">
                <a:solidFill>
                  <a:srgbClr val="FF0000"/>
                </a:solidFill>
              </a:rPr>
              <a:t>via connected socket</a:t>
            </a:r>
            <a:r>
              <a:rPr lang="en-US" dirty="0" smtClean="0"/>
              <a:t>)</a:t>
            </a:r>
          </a:p>
          <a:p>
            <a:endParaRPr lang="en-US" altLang="zh-CN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     服务器如何区分需求的是动态、还是静态内容</a:t>
            </a:r>
            <a:endParaRPr lang="en-US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Split into &lt;method&gt;  &lt;</a:t>
            </a:r>
            <a:r>
              <a:rPr lang="en-US" altLang="zh-CN" dirty="0" err="1"/>
              <a:t>uri</a:t>
            </a:r>
            <a:r>
              <a:rPr lang="en-US" altLang="zh-CN" dirty="0"/>
              <a:t>&gt; &lt;version&gt;</a:t>
            </a:r>
          </a:p>
          <a:p>
            <a:pPr lvl="1"/>
            <a:r>
              <a:rPr lang="en-US" altLang="zh-CN" dirty="0"/>
              <a:t>If method not GET, then return error</a:t>
            </a:r>
          </a:p>
          <a:p>
            <a:r>
              <a:rPr lang="en-US" altLang="zh-CN" dirty="0"/>
              <a:t>If URI contains “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altLang="zh-CN" dirty="0"/>
              <a:t>” then serve dynamic content</a:t>
            </a:r>
          </a:p>
          <a:p>
            <a:pPr lvl="1"/>
            <a:r>
              <a:rPr lang="en-US" altLang="zh-CN" dirty="0"/>
              <a:t>(Would do wrong thing if had file “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abcgi-bingo.htm</a:t>
            </a:r>
            <a:r>
              <a:rPr lang="en-US" altLang="zh-CN" dirty="0"/>
              <a:t>l”)</a:t>
            </a:r>
          </a:p>
          <a:p>
            <a:pPr lvl="1"/>
            <a:r>
              <a:rPr lang="en-US" altLang="zh-CN" dirty="0"/>
              <a:t>Fork process to execute program</a:t>
            </a:r>
          </a:p>
          <a:p>
            <a:r>
              <a:rPr lang="en-US" altLang="zh-CN" dirty="0"/>
              <a:t>Otherwise serve static content</a:t>
            </a:r>
          </a:p>
          <a:p>
            <a:pPr lvl="1"/>
            <a:r>
              <a:rPr lang="en-US" altLang="zh-CN" dirty="0"/>
              <a:t>Copy file to </a:t>
            </a:r>
            <a:r>
              <a:rPr lang="en-US" altLang="zh-CN" dirty="0" smtClean="0"/>
              <a:t>output</a:t>
            </a: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357018" y="2200275"/>
            <a:ext cx="8177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不再是简单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Echo</a:t>
            </a:r>
          </a:p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而是区分发过来什么内容，什么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</a:p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再决定如何回复，回复什么内容</a:t>
            </a:r>
            <a:endParaRPr 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46482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</a:t>
            </a:r>
            <a:r>
              <a:rPr lang="en-US" dirty="0" smtClean="0"/>
              <a:t>History (seminal)</a:t>
            </a:r>
            <a:endParaRPr lang="en-US" dirty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8788"/>
            <a:ext cx="8307387" cy="1903412"/>
          </a:xfrm>
        </p:spPr>
        <p:txBody>
          <a:bodyPr lIns="91294" tIns="45647" rIns="91294" bIns="45647"/>
          <a:lstStyle/>
          <a:p>
            <a:r>
              <a:rPr lang="en-US" dirty="0"/>
              <a:t>1945: </a:t>
            </a:r>
          </a:p>
          <a:p>
            <a:pPr lvl="1"/>
            <a:r>
              <a:rPr lang="en-US" sz="2200" dirty="0" err="1"/>
              <a:t>Vannevar</a:t>
            </a:r>
            <a:r>
              <a:rPr lang="en-US" sz="2200" dirty="0"/>
              <a:t> Bush, “</a:t>
            </a:r>
            <a:r>
              <a:rPr lang="en-US" sz="2200" b="1" dirty="0"/>
              <a:t>As we may think</a:t>
            </a:r>
            <a:r>
              <a:rPr lang="en-US" sz="2200" dirty="0"/>
              <a:t>”, Atlantic Monthly, July, </a:t>
            </a:r>
            <a:r>
              <a:rPr lang="en-US" sz="2200" dirty="0" smtClean="0"/>
              <a:t>1945</a:t>
            </a:r>
          </a:p>
          <a:p>
            <a:pPr lvl="2"/>
            <a:r>
              <a:rPr lang="en-US" dirty="0"/>
              <a:t>Describes the idea of a distributed hypertext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A “</a:t>
            </a:r>
            <a:r>
              <a:rPr lang="en-US" dirty="0" err="1"/>
              <a:t>memex</a:t>
            </a:r>
            <a:r>
              <a:rPr lang="en-US" dirty="0"/>
              <a:t>” that mimics the “web of trails” in our </a:t>
            </a:r>
            <a:r>
              <a:rPr lang="en-US" dirty="0" smtClean="0"/>
              <a:t>minds</a:t>
            </a:r>
            <a:endParaRPr lang="en-US" dirty="0"/>
          </a:p>
        </p:txBody>
      </p:sp>
      <p:pic>
        <p:nvPicPr>
          <p:cNvPr id="760837" name="Picture 2053" descr="meme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3" y="1066800"/>
            <a:ext cx="4557990" cy="3201988"/>
          </a:xfrm>
          <a:prstGeom prst="rect">
            <a:avLst/>
          </a:prstGeom>
          <a:noFill/>
        </p:spPr>
      </p:pic>
      <p:sp>
        <p:nvSpPr>
          <p:cNvPr id="760838" name="Text Box 2054"/>
          <p:cNvSpPr txBox="1">
            <a:spLocks noChangeArrowheads="1"/>
          </p:cNvSpPr>
          <p:nvPr/>
        </p:nvSpPr>
        <p:spPr bwMode="auto">
          <a:xfrm>
            <a:off x="4953000" y="685800"/>
            <a:ext cx="3810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2000" dirty="0"/>
              <a:t>“Consider a future device for individual use, which is a sort of mechanized private file and library. It needs a name, and to coin one at random, "</a:t>
            </a:r>
            <a:r>
              <a:rPr lang="en-US" sz="2000" dirty="0" err="1"/>
              <a:t>memex</a:t>
            </a:r>
            <a:r>
              <a:rPr lang="en-US" sz="2000" dirty="0"/>
              <a:t>" will do. </a:t>
            </a:r>
            <a:r>
              <a:rPr lang="en-US" sz="2000" dirty="0">
                <a:solidFill>
                  <a:srgbClr val="FF0000"/>
                </a:solidFill>
              </a:rPr>
              <a:t>A </a:t>
            </a:r>
            <a:r>
              <a:rPr lang="en-US" sz="2000" dirty="0" err="1">
                <a:solidFill>
                  <a:srgbClr val="FF0000"/>
                </a:solidFill>
              </a:rPr>
              <a:t>memex</a:t>
            </a:r>
            <a:r>
              <a:rPr lang="en-US" sz="2000" dirty="0">
                <a:solidFill>
                  <a:srgbClr val="FF0000"/>
                </a:solidFill>
              </a:rPr>
              <a:t> is a device in which an individual stores all his books, records, and communications</a:t>
            </a:r>
            <a:r>
              <a:rPr lang="en-US" sz="2000" dirty="0"/>
              <a:t>, and which is mechanized so that it may be consulted with exceeding speed and flexibility. It is an enlarged intimate supplement to his memory.”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6019800"/>
            <a:ext cx="4315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储存、查询</a:t>
            </a:r>
            <a:r>
              <a:rPr lang="zh-CN" altLang="en-US" sz="32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个人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Tiny Serving Static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6875" y="5237907"/>
            <a:ext cx="7896225" cy="1467693"/>
          </a:xfrm>
        </p:spPr>
        <p:txBody>
          <a:bodyPr/>
          <a:lstStyle/>
          <a:p>
            <a:pPr lvl="1"/>
            <a:r>
              <a:rPr lang="en-US" b="1" dirty="0" smtClean="0"/>
              <a:t>Serve file specified by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filename</a:t>
            </a:r>
          </a:p>
          <a:p>
            <a:pPr lvl="1"/>
            <a:r>
              <a:rPr lang="en-US" b="1" dirty="0" smtClean="0"/>
              <a:t>Use file metadata to compose header</a:t>
            </a:r>
          </a:p>
          <a:p>
            <a:pPr lvl="1"/>
            <a:r>
              <a:rPr lang="en-US" b="1" dirty="0" smtClean="0"/>
              <a:t>“Read” file via </a:t>
            </a:r>
            <a:r>
              <a:rPr lang="en-US" b="1" dirty="0" err="1" smtClean="0"/>
              <a:t>mmap</a:t>
            </a:r>
            <a:endParaRPr lang="en-US" b="1" dirty="0" smtClean="0"/>
          </a:p>
          <a:p>
            <a:pPr lvl="1"/>
            <a:r>
              <a:rPr lang="en-US" b="1" dirty="0" smtClean="0"/>
              <a:t>Write to output</a:t>
            </a:r>
            <a:endParaRPr lang="en-US" b="1" dirty="0"/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76200" y="990600"/>
            <a:ext cx="8991600" cy="4247308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 smtClean="0">
                <a:latin typeface="Courier New" pitchFamily="49" charset="0"/>
              </a:rPr>
              <a:t>    /* Send response headers to client */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get_filetype</a:t>
            </a:r>
            <a:r>
              <a:rPr lang="en-US" sz="1800" dirty="0" smtClean="0">
                <a:latin typeface="Courier New" pitchFamily="49" charset="0"/>
              </a:rPr>
              <a:t>(filename, </a:t>
            </a:r>
            <a:r>
              <a:rPr lang="en-US" sz="1800" dirty="0" err="1" smtClean="0">
                <a:latin typeface="Courier New" pitchFamily="49" charset="0"/>
              </a:rPr>
              <a:t>filetype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"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HTTP/1.0 200 OK</a:t>
            </a:r>
            <a:r>
              <a:rPr lang="en-US" sz="1800" dirty="0" smtClean="0">
                <a:latin typeface="Courier New" pitchFamily="49" charset="0"/>
              </a:rPr>
              <a:t>\r\n");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"%</a:t>
            </a:r>
            <a:r>
              <a:rPr lang="en-US" sz="1800" dirty="0" err="1" smtClean="0">
                <a:latin typeface="Courier New" pitchFamily="49" charset="0"/>
              </a:rPr>
              <a:t>s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Server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: Tiny Web Server</a:t>
            </a:r>
            <a:r>
              <a:rPr lang="en-US" sz="1800" dirty="0" smtClean="0">
                <a:latin typeface="Courier New" pitchFamily="49" charset="0"/>
              </a:rPr>
              <a:t>\r\n",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"%</a:t>
            </a:r>
            <a:r>
              <a:rPr lang="en-US" sz="1800" dirty="0" err="1" smtClean="0">
                <a:latin typeface="Courier New" pitchFamily="49" charset="0"/>
              </a:rPr>
              <a:t>s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Content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-length</a:t>
            </a:r>
            <a:r>
              <a:rPr lang="en-US" sz="1800" dirty="0" smtClean="0">
                <a:latin typeface="Courier New" pitchFamily="49" charset="0"/>
              </a:rPr>
              <a:t>: %d\r\n",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filesize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sprintf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"%</a:t>
            </a:r>
            <a:r>
              <a:rPr lang="en-US" sz="1800" dirty="0" err="1" smtClean="0">
                <a:latin typeface="Courier New" pitchFamily="49" charset="0"/>
              </a:rPr>
              <a:t>s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Content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-type</a:t>
            </a:r>
            <a:r>
              <a:rPr lang="en-US" sz="1800" dirty="0" smtClean="0">
                <a:latin typeface="Courier New" pitchFamily="49" charset="0"/>
              </a:rPr>
              <a:t>: %s\r\n\r\n",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filetype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Rio_writen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fd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strlen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));</a:t>
            </a:r>
          </a:p>
          <a:p>
            <a:pPr defTabSz="912813"/>
            <a:endParaRPr lang="en-US" sz="1800" dirty="0" smtClean="0">
              <a:latin typeface="Courier New" pitchFamily="49" charset="0"/>
            </a:endParaRP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/* Send response body to client */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srcfd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Open(filename</a:t>
            </a:r>
            <a:r>
              <a:rPr lang="en-US" sz="1800" dirty="0" smtClean="0">
                <a:latin typeface="Courier New" pitchFamily="49" charset="0"/>
              </a:rPr>
              <a:t>, O_RDONLY, 0);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srcp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Mmap</a:t>
            </a:r>
            <a:r>
              <a:rPr lang="en-US" sz="1800" dirty="0" smtClean="0">
                <a:latin typeface="Courier New" pitchFamily="49" charset="0"/>
              </a:rPr>
              <a:t>(0, </a:t>
            </a:r>
            <a:r>
              <a:rPr lang="en-US" sz="1800" dirty="0" err="1" smtClean="0">
                <a:latin typeface="Courier New" pitchFamily="49" charset="0"/>
              </a:rPr>
              <a:t>filesize</a:t>
            </a:r>
            <a:r>
              <a:rPr lang="en-US" sz="1800" dirty="0" smtClean="0">
                <a:latin typeface="Courier New" pitchFamily="49" charset="0"/>
              </a:rPr>
              <a:t>, PROT_READ, MAP_PRIVATE, </a:t>
            </a:r>
            <a:r>
              <a:rPr lang="en-US" sz="1800" dirty="0" err="1" smtClean="0">
                <a:latin typeface="Courier New" pitchFamily="49" charset="0"/>
              </a:rPr>
              <a:t>srcfd</a:t>
            </a:r>
            <a:r>
              <a:rPr lang="en-US" sz="1800" dirty="0" smtClean="0">
                <a:latin typeface="Courier New" pitchFamily="49" charset="0"/>
              </a:rPr>
              <a:t>, 0);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Close(</a:t>
            </a:r>
            <a:r>
              <a:rPr lang="en-US" sz="1800" dirty="0" err="1" smtClean="0">
                <a:latin typeface="Courier New" pitchFamily="49" charset="0"/>
              </a:rPr>
              <a:t>srcfd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Rio_writen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fd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srcp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filesize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Munmap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srcp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filesize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9515" y="1013012"/>
            <a:ext cx="156042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From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tiny.c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Serving </a:t>
            </a:r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en-US" dirty="0"/>
              <a:t> Content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Client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42118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 smtClean="0"/>
              <a:t>Client sends request to server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If request URI contains the string “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cgi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-bin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, then the server assumes that the request is for dynamic content</a:t>
            </a:r>
          </a:p>
          <a:p>
            <a:endParaRPr lang="en-US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我有一个任务（非静态文件）</a:t>
            </a:r>
            <a:endParaRPr lang="en-US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明确告诉服务器是任务</a:t>
            </a:r>
            <a:endParaRPr lang="en-US" altLang="zh-CN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提供参数</a:t>
            </a:r>
            <a:endParaRPr lang="en-US" altLang="zh-CN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等待、读取结果</a:t>
            </a:r>
            <a:endParaRPr lang="en-US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5088731" y="4608576"/>
            <a:ext cx="39624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有人提交一个任务</a:t>
            </a:r>
            <a:endParaRPr lang="en-US" altLang="en-US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lang="zh-CN" altLang="en-US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确认是任务</a:t>
            </a:r>
            <a:endParaRPr lang="en-US" altLang="zh-CN" sz="20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lang="zh-CN" altLang="en-US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获取参数</a:t>
            </a:r>
            <a:endParaRPr lang="en-US" altLang="zh-CN" sz="20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lang="zh-CN" altLang="en-US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找个员工去执行</a:t>
            </a:r>
            <a:endParaRPr lang="en-US" altLang="zh-CN" sz="20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lang="zh-CN" altLang="en-US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将结果返回给客户</a:t>
            </a:r>
            <a:endParaRPr lang="en-US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Client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970088"/>
            <a:ext cx="4876799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</a:t>
            </a:r>
            <a:r>
              <a:rPr lang="en-US" dirty="0">
                <a:solidFill>
                  <a:srgbClr val="FF0000"/>
                </a:solidFill>
              </a:rPr>
              <a:t>a child process </a:t>
            </a:r>
            <a:r>
              <a:rPr lang="en-US" dirty="0"/>
              <a:t>and runs the program identified by the URI in that process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Client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child runs and generates the dynamic </a:t>
            </a:r>
            <a:r>
              <a:rPr lang="en-US" dirty="0" smtClean="0"/>
              <a:t>content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captures the content of the child and </a:t>
            </a:r>
            <a:r>
              <a:rPr lang="en-US" dirty="0">
                <a:solidFill>
                  <a:srgbClr val="FF0000"/>
                </a:solidFill>
              </a:rPr>
              <a:t>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6950"/>
            <a:ext cx="1047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</a:pPr>
            <a:r>
              <a:rPr lang="en-US"/>
              <a:t>How does the client pass program arguments to the server?</a:t>
            </a:r>
          </a:p>
          <a:p>
            <a:pPr>
              <a:lnSpc>
                <a:spcPct val="85000"/>
              </a:lnSpc>
            </a:pPr>
            <a:r>
              <a:rPr lang="en-US"/>
              <a:t>How does the server pass these arguments to the child?</a:t>
            </a:r>
          </a:p>
          <a:p>
            <a:pPr>
              <a:lnSpc>
                <a:spcPct val="85000"/>
              </a:lnSpc>
            </a:pPr>
            <a:r>
              <a:rPr lang="en-US"/>
              <a:t>How does the server pass other info relevant to the request to the child?</a:t>
            </a:r>
          </a:p>
          <a:p>
            <a:pPr>
              <a:lnSpc>
                <a:spcPct val="85000"/>
              </a:lnSpc>
            </a:pPr>
            <a:r>
              <a:rPr lang="en-US"/>
              <a:t>How does the server capture the content produced by the child?</a:t>
            </a:r>
          </a:p>
          <a:p>
            <a:pPr>
              <a:lnSpc>
                <a:spcPct val="85000"/>
              </a:lnSpc>
            </a:pPr>
            <a:r>
              <a:rPr lang="en-US"/>
              <a:t>These issues are addressed by the </a:t>
            </a:r>
            <a:r>
              <a:rPr lang="en-US">
                <a:solidFill>
                  <a:srgbClr val="FF0000"/>
                </a:solidFill>
              </a:rPr>
              <a:t>Common Gateway Interface (CGI) </a:t>
            </a:r>
            <a:r>
              <a:rPr lang="en-US"/>
              <a:t>specification.</a:t>
            </a:r>
          </a:p>
          <a:p>
            <a:pPr>
              <a:lnSpc>
                <a:spcPct val="85000"/>
              </a:lnSpc>
            </a:pPr>
            <a:endParaRPr lang="en-US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Client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/>
              <a:t>Server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5732"/>
            <a:ext cx="106629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 smtClean="0"/>
              <a:t>3:Content</a:t>
            </a:r>
            <a:endParaRPr lang="en-US" sz="1800" dirty="0"/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29120"/>
            <a:ext cx="106629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 smtClean="0"/>
              <a:t>4:Content</a:t>
            </a:r>
            <a:endParaRPr lang="en-US" sz="1800" dirty="0"/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1920"/>
            <a:ext cx="10999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 smtClean="0"/>
              <a:t>1:Request</a:t>
            </a:r>
            <a:endParaRPr lang="en-US" sz="1800" dirty="0"/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5732"/>
            <a:ext cx="94286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 smtClean="0"/>
              <a:t>2:Create</a:t>
            </a:r>
            <a:endParaRPr lang="en-US" sz="1800" dirty="0"/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66800"/>
            <a:ext cx="7896225" cy="5562600"/>
          </a:xfrm>
        </p:spPr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programs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Because many CGI programs are written in Perl, they are often called </a:t>
            </a:r>
            <a:r>
              <a:rPr lang="en-US" i="1" dirty="0">
                <a:solidFill>
                  <a:srgbClr val="FF0000"/>
                </a:solidFill>
              </a:rPr>
              <a:t>CGI scripts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CGI really defines a simple </a:t>
            </a:r>
            <a:r>
              <a:rPr lang="en-US" dirty="0">
                <a:solidFill>
                  <a:schemeClr val="accent2"/>
                </a:solidFill>
              </a:rPr>
              <a:t>standard for transferring information between the client (browser), the server, and the child process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altLang="zh-CN" dirty="0"/>
              <a:t>E.g., </a:t>
            </a:r>
            <a:r>
              <a:rPr lang="en-US" altLang="zh-CN" dirty="0" err="1"/>
              <a:t>fastCGI</a:t>
            </a:r>
            <a:r>
              <a:rPr lang="en-US" altLang="zh-CN" dirty="0"/>
              <a:t>, Apache modules, Java servlets, Rails controllers</a:t>
            </a:r>
          </a:p>
          <a:p>
            <a:pPr lvl="1"/>
            <a:r>
              <a:rPr lang="en-US" altLang="zh-CN" dirty="0"/>
              <a:t>Avoid having to create process on the fly (expensive and slow).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6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658440" y="5718064"/>
            <a:ext cx="15303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4601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2302005" y="1284176"/>
            <a:ext cx="666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755221" y="1284176"/>
            <a:ext cx="628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01040" y="1298463"/>
            <a:ext cx="1581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616580" y="1717313"/>
            <a:ext cx="115229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arguments</a:t>
            </a:r>
            <a:endParaRPr lang="en-US" sz="1800" dirty="0"/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2635380" y="1717314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4069546" y="1665176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5058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5805952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 smtClean="0">
                <a:solidFill>
                  <a:schemeClr val="tx1"/>
                </a:solidFill>
              </a:rPr>
              <a:t>Question: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dirty="0">
                <a:solidFill>
                  <a:schemeClr val="tx1"/>
                </a:solidFill>
              </a:rPr>
              <a:t>be encoded directly in a URL typed to a browser or a URL in an HTML link  </a:t>
            </a:r>
          </a:p>
          <a:p>
            <a:pPr lvl="1"/>
            <a:r>
              <a:rPr lang="en-US" dirty="0">
                <a:latin typeface="Courier New" pitchFamily="49" charset="0"/>
              </a:rPr>
              <a:t>http://</a:t>
            </a:r>
            <a:r>
              <a:rPr lang="en-US" dirty="0" smtClean="0">
                <a:latin typeface="Courier New" pitchFamily="49" charset="0"/>
              </a:rPr>
              <a:t>add.com/cgi-bin/adder?15213&amp;18243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“?”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“&amp;”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“+” or “%20</a:t>
            </a:r>
            <a:r>
              <a:rPr lang="en-US" dirty="0" smtClean="0">
                <a:latin typeface="Courier New" pitchFamily="49" charset="0"/>
              </a:rPr>
              <a:t>”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 smtClean="0"/>
              <a:t>URL suffix: 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</a:rPr>
              <a:t>-bin/adder?15213&amp;18213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143000" y="3242616"/>
            <a:ext cx="7150100" cy="1938984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dirty="0" smtClean="0"/>
              <a:t>Welcome to add.com: THE Internet addition portal. </a:t>
            </a:r>
          </a:p>
          <a:p>
            <a:endParaRPr lang="en-US" dirty="0"/>
          </a:p>
          <a:p>
            <a:r>
              <a:rPr lang="en-US" dirty="0" smtClean="0"/>
              <a:t>The answer is: 15213 + 18213 = 33426</a:t>
            </a:r>
          </a:p>
          <a:p>
            <a:endParaRPr lang="en-US" dirty="0" smtClean="0"/>
          </a:p>
          <a:p>
            <a:r>
              <a:rPr lang="en-US" dirty="0" smtClean="0"/>
              <a:t>Thanks for visiting!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“?”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add: </a:t>
            </a:r>
            <a:r>
              <a:rPr lang="en-US" dirty="0">
                <a:latin typeface="Courier New" pitchFamily="49" charset="0"/>
              </a:rPr>
              <a:t>QUERY_STRING</a:t>
            </a:r>
            <a:r>
              <a:rPr lang="en-US" dirty="0"/>
              <a:t> = </a:t>
            </a:r>
            <a:r>
              <a:rPr lang="en-US" dirty="0" smtClean="0">
                <a:latin typeface="+mn-lt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8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 Extract the two arguments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getenv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"QUERY_STRING"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 != 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    p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strchr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9D206F"/>
                </a:solidFill>
                <a:latin typeface="Menlo-Regular"/>
              </a:rPr>
              <a:t>'&amp;'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tr-TR" sz="18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tr-TR" sz="1800" dirty="0" smtClean="0">
                <a:solidFill>
                  <a:srgbClr val="000000"/>
                </a:solidFill>
                <a:latin typeface="Menlo-Regular"/>
              </a:rPr>
              <a:t> *</a:t>
            </a:r>
            <a:r>
              <a:rPr lang="tr-TR" sz="1800" dirty="0">
                <a:solidFill>
                  <a:srgbClr val="000000"/>
                </a:solidFill>
                <a:latin typeface="Menlo-Regular"/>
              </a:rPr>
              <a:t>p = </a:t>
            </a:r>
            <a:r>
              <a:rPr lang="tr-TR" sz="1800" dirty="0">
                <a:solidFill>
                  <a:srgbClr val="9D206F"/>
                </a:solidFill>
                <a:latin typeface="Menlo-Regular"/>
              </a:rPr>
              <a:t>'\0'</a:t>
            </a:r>
            <a:r>
              <a:rPr lang="tr-TR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Menlo-Regular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(arg1, </a:t>
            </a:r>
            <a:r>
              <a:rPr lang="de-DE" sz="18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Menlo-Regular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(arg2, p+1);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   n1 = atoi(arg1);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   n2 = atoi(arg2);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46482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1989:</a:t>
            </a:r>
          </a:p>
          <a:p>
            <a:pPr lvl="1"/>
            <a:r>
              <a:rPr lang="en-US" sz="2200" dirty="0"/>
              <a:t>Tim Berners-Lee (CERN) writes internal </a:t>
            </a:r>
            <a:r>
              <a:rPr lang="en-US" sz="2200" b="1" u="sng" dirty="0">
                <a:solidFill>
                  <a:srgbClr val="FF0000"/>
                </a:solidFill>
              </a:rPr>
              <a:t>proposal</a:t>
            </a:r>
            <a:r>
              <a:rPr lang="en-US" sz="2200" dirty="0"/>
              <a:t> to develop a </a:t>
            </a:r>
            <a:r>
              <a:rPr lang="en-US" sz="2200" dirty="0">
                <a:solidFill>
                  <a:srgbClr val="FF0000"/>
                </a:solidFill>
              </a:rPr>
              <a:t>distributed hypertext </a:t>
            </a:r>
            <a:r>
              <a:rPr lang="en-US" sz="2200" dirty="0" smtClean="0">
                <a:solidFill>
                  <a:srgbClr val="FF0000"/>
                </a:solidFill>
              </a:rPr>
              <a:t>system</a:t>
            </a:r>
          </a:p>
          <a:p>
            <a:pPr lvl="2"/>
            <a:r>
              <a:rPr lang="en-US" dirty="0"/>
              <a:t>Connects “a web of notes with </a:t>
            </a:r>
            <a:r>
              <a:rPr lang="en-US" dirty="0" smtClean="0"/>
              <a:t>links”</a:t>
            </a:r>
            <a:endParaRPr lang="en-US" dirty="0"/>
          </a:p>
          <a:p>
            <a:pPr lvl="2"/>
            <a:r>
              <a:rPr lang="en-US" dirty="0"/>
              <a:t>Intended to help CERN physicists in large projects share and manage information </a:t>
            </a:r>
          </a:p>
          <a:p>
            <a:r>
              <a:rPr lang="en-US" dirty="0"/>
              <a:t>1990:</a:t>
            </a:r>
          </a:p>
          <a:p>
            <a:pPr lvl="1"/>
            <a:r>
              <a:rPr lang="en-US" sz="2200" dirty="0"/>
              <a:t>Tim BL writes a graphical </a:t>
            </a:r>
            <a:r>
              <a:rPr lang="en-US" sz="2200" dirty="0">
                <a:solidFill>
                  <a:srgbClr val="FF0000"/>
                </a:solidFill>
              </a:rPr>
              <a:t>browser</a:t>
            </a:r>
            <a:r>
              <a:rPr lang="en-US" sz="2200" dirty="0"/>
              <a:t> </a:t>
            </a:r>
            <a:r>
              <a:rPr lang="en-US" sz="2200"/>
              <a:t>for </a:t>
            </a:r>
            <a:r>
              <a:rPr lang="en-US" sz="2200" smtClean="0"/>
              <a:t>NeXT </a:t>
            </a:r>
            <a:r>
              <a:rPr lang="en-US" sz="2200" dirty="0" smtClean="0"/>
              <a:t>machines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1752600" y="5550187"/>
            <a:ext cx="6337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如何查询个人文件：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endParaRPr 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4673025"/>
            <a:ext cx="548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共享信息：查询</a:t>
            </a:r>
            <a:r>
              <a:rPr lang="zh-CN" altLang="en-US" sz="32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别人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的文件</a:t>
            </a:r>
            <a:endParaRPr 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573088"/>
          </a:xfrm>
        </p:spPr>
        <p:txBody>
          <a:bodyPr lIns="91294" tIns="45647" rIns="91294" bIns="45647" anchor="t"/>
          <a:lstStyle/>
          <a:p>
            <a:r>
              <a:rPr lang="en-US" dirty="0" smtClean="0"/>
              <a:t>Additional CGI </a:t>
            </a:r>
            <a:r>
              <a:rPr lang="en-US" dirty="0"/>
              <a:t>Environment Variables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62000"/>
            <a:ext cx="8307387" cy="5943600"/>
          </a:xfrm>
        </p:spPr>
        <p:txBody>
          <a:bodyPr lIns="91294" tIns="45647" rIns="91294" bIns="45647"/>
          <a:lstStyle/>
          <a:p>
            <a:r>
              <a:rPr lang="en-US" sz="2000" dirty="0"/>
              <a:t>General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SERVER_SOFTWARE</a:t>
            </a:r>
            <a:endParaRPr lang="en-US" sz="1800" dirty="0"/>
          </a:p>
          <a:p>
            <a:pPr lvl="1"/>
            <a:r>
              <a:rPr lang="en-US" sz="1800" dirty="0">
                <a:latin typeface="Courier New" pitchFamily="49" charset="0"/>
              </a:rPr>
              <a:t>SERVER_NAME</a:t>
            </a:r>
            <a:endParaRPr lang="en-US" sz="1800" dirty="0"/>
          </a:p>
          <a:p>
            <a:pPr lvl="1"/>
            <a:r>
              <a:rPr lang="en-US" sz="1800" dirty="0">
                <a:latin typeface="Courier New" pitchFamily="49" charset="0"/>
              </a:rPr>
              <a:t>GATEWAY_INTERFACE</a:t>
            </a:r>
            <a:r>
              <a:rPr lang="en-US" sz="1800" dirty="0"/>
              <a:t> (CGI version)</a:t>
            </a:r>
          </a:p>
          <a:p>
            <a:r>
              <a:rPr lang="en-US" sz="2000" dirty="0"/>
              <a:t>Request-specific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SERVER_PORT</a:t>
            </a:r>
            <a:endParaRPr lang="en-US" sz="1800" dirty="0"/>
          </a:p>
          <a:p>
            <a:pPr lvl="1"/>
            <a:r>
              <a:rPr lang="en-US" sz="1800" dirty="0">
                <a:latin typeface="Courier New" pitchFamily="49" charset="0"/>
              </a:rPr>
              <a:t>REQUEST_METHOD</a:t>
            </a:r>
            <a:r>
              <a:rPr lang="en-US" sz="1800" dirty="0"/>
              <a:t> (</a:t>
            </a:r>
            <a:r>
              <a:rPr lang="en-US" sz="1800" dirty="0">
                <a:latin typeface="Courier New" pitchFamily="49" charset="0"/>
              </a:rPr>
              <a:t>GET</a:t>
            </a:r>
            <a:r>
              <a:rPr lang="en-US" sz="1800" dirty="0"/>
              <a:t>, </a:t>
            </a:r>
            <a:r>
              <a:rPr lang="en-US" sz="1800" dirty="0">
                <a:latin typeface="Courier New" pitchFamily="49" charset="0"/>
              </a:rPr>
              <a:t>POST</a:t>
            </a:r>
            <a:r>
              <a:rPr lang="en-US" sz="1800" dirty="0"/>
              <a:t>, etc)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QUERY_STRING</a:t>
            </a:r>
            <a:r>
              <a:rPr lang="en-US" sz="1800" b="1" dirty="0">
                <a:solidFill>
                  <a:srgbClr val="FF0000"/>
                </a:solidFill>
              </a:rPr>
              <a:t> (contains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GET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args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REMOTE_HOST</a:t>
            </a:r>
            <a:r>
              <a:rPr lang="en-US" sz="1800" dirty="0"/>
              <a:t> (domain name of client)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REMOTE_ADDR</a:t>
            </a:r>
            <a:r>
              <a:rPr lang="en-US" sz="1800" dirty="0"/>
              <a:t> (IP address of client)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CONTENT_TYPE</a:t>
            </a:r>
            <a:r>
              <a:rPr lang="en-US" sz="1800" dirty="0"/>
              <a:t> (for </a:t>
            </a:r>
            <a:r>
              <a:rPr lang="en-US" sz="1800" dirty="0">
                <a:latin typeface="Courier New" pitchFamily="49" charset="0"/>
              </a:rPr>
              <a:t>POST</a:t>
            </a:r>
            <a:r>
              <a:rPr lang="en-US" sz="1800" dirty="0"/>
              <a:t>, type of data in message body, e.g., </a:t>
            </a:r>
            <a:r>
              <a:rPr lang="en-US" sz="1800" dirty="0">
                <a:latin typeface="Courier New" pitchFamily="49" charset="0"/>
              </a:rPr>
              <a:t>text/html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CONTENT_LENGTH</a:t>
            </a:r>
            <a:r>
              <a:rPr lang="en-US" sz="1800" dirty="0"/>
              <a:t> (length in bytes</a:t>
            </a:r>
            <a:r>
              <a:rPr lang="en-US" sz="1800" dirty="0" smtClean="0"/>
              <a:t>)</a:t>
            </a:r>
          </a:p>
          <a:p>
            <a:r>
              <a:rPr lang="en-US" altLang="zh-CN" sz="2000" dirty="0"/>
              <a:t>In addition, the value of each header of type </a:t>
            </a:r>
            <a:r>
              <a:rPr lang="en-US" altLang="zh-CN" sz="2000" i="1" dirty="0" err="1"/>
              <a:t>type</a:t>
            </a:r>
            <a:r>
              <a:rPr lang="en-US" altLang="zh-CN" sz="2000" dirty="0"/>
              <a:t> received from the client is placed in environment variable </a:t>
            </a:r>
            <a:r>
              <a:rPr lang="en-US" altLang="zh-CN" sz="2000" dirty="0" err="1">
                <a:latin typeface="Courier New" pitchFamily="49" charset="0"/>
              </a:rPr>
              <a:t>HTTP_</a:t>
            </a:r>
            <a:r>
              <a:rPr lang="en-US" altLang="zh-CN" sz="2000" i="1" dirty="0" err="1"/>
              <a:t>type</a:t>
            </a:r>
            <a:endParaRPr lang="en-US" altLang="zh-CN" sz="2000" i="1" dirty="0"/>
          </a:p>
          <a:p>
            <a:pPr lvl="1"/>
            <a:r>
              <a:rPr lang="en-US" altLang="zh-CN" dirty="0"/>
              <a:t>Examples (any “-” is changed to “_”) :</a:t>
            </a:r>
          </a:p>
          <a:p>
            <a:pPr lvl="2"/>
            <a:r>
              <a:rPr lang="en-US" altLang="zh-CN" sz="1800" dirty="0">
                <a:latin typeface="Courier New" pitchFamily="49" charset="0"/>
              </a:rPr>
              <a:t>HTTP_ACCEPT</a:t>
            </a:r>
            <a:endParaRPr lang="en-US" altLang="zh-CN" sz="1800" dirty="0"/>
          </a:p>
          <a:p>
            <a:pPr lvl="2"/>
            <a:r>
              <a:rPr lang="en-US" altLang="zh-CN" sz="1800" dirty="0">
                <a:latin typeface="Courier New" pitchFamily="49" charset="0"/>
              </a:rPr>
              <a:t>HTTP_HOST</a:t>
            </a:r>
            <a:endParaRPr lang="en-US" altLang="zh-CN" sz="1800" dirty="0"/>
          </a:p>
          <a:p>
            <a:pPr lvl="2"/>
            <a:r>
              <a:rPr lang="en-US" altLang="zh-CN" sz="1800" dirty="0" smtClean="0">
                <a:latin typeface="Courier New" pitchFamily="49" charset="0"/>
              </a:rPr>
              <a:t>HTTP_USER_AGENT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207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here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pl-PL" sz="1600" dirty="0" smtClean="0">
                <a:solidFill>
                  <a:srgbClr val="000000"/>
                </a:solidFill>
                <a:latin typeface="Menlo-Regular"/>
              </a:rPr>
              <a:t>      Dup2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Menlo-Regular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Menlo-Regular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Menlo-Regular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Menlo-Regular"/>
              </a:rPr>
              <a:t> *</a:t>
            </a:r>
            <a:r>
              <a:rPr lang="pl-PL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pl-PL" sz="1600" dirty="0" smtClean="0">
                <a:solidFill>
                  <a:srgbClr val="000000"/>
                </a:solidFill>
                <a:latin typeface="Menlo-Regular"/>
              </a:rPr>
              <a:t> Execve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(filename, emptylist, environ); </a:t>
            </a:r>
            <a:r>
              <a:rPr lang="pl-PL" sz="1600" dirty="0">
                <a:solidFill>
                  <a:srgbClr val="CB2418"/>
                </a:solidFill>
                <a:latin typeface="Menlo-Regular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 </a:t>
            </a:r>
            <a:endParaRPr lang="pl-PL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Menlo-Regular"/>
              </a:rPr>
              <a:t>    }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Menlo-Regular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Menlo-Regular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Menlo-Regular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Menlo-Regular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Menlo-Regular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Menlo-Regular"/>
              </a:rPr>
              <a:t> *</a:t>
            </a:r>
            <a:r>
              <a:rPr lang="pl-PL" sz="1600" dirty="0" smtClean="0">
                <a:solidFill>
                  <a:srgbClr val="CB2418"/>
                </a:solidFill>
                <a:latin typeface="Menlo-Regular"/>
              </a:rPr>
              <a:t>/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262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 dirty="0"/>
              <a:t>Serving Dynamic </a:t>
            </a:r>
            <a:r>
              <a:rPr lang="en-US" dirty="0" smtClean="0"/>
              <a:t>Content with GET</a:t>
            </a:r>
            <a:endParaRPr lang="en-US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235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162326" y="3654974"/>
            <a:ext cx="4905474" cy="1253355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kern="0" dirty="0" smtClean="0">
                <a:solidFill>
                  <a:srgbClr val="0070C0"/>
                </a:solidFill>
              </a:rPr>
              <a:t>Fork child to execute CGI program</a:t>
            </a:r>
          </a:p>
          <a:p>
            <a:r>
              <a:rPr lang="en-US" sz="2000" b="1" kern="0" dirty="0" smtClean="0">
                <a:solidFill>
                  <a:srgbClr val="0070C0"/>
                </a:solidFill>
              </a:rPr>
              <a:t>Change </a:t>
            </a:r>
            <a:r>
              <a:rPr lang="en-US" sz="2000" b="1" kern="0" dirty="0" err="1" smtClean="0">
                <a:solidFill>
                  <a:srgbClr val="0070C0"/>
                </a:solidFill>
              </a:rPr>
              <a:t>stdout</a:t>
            </a:r>
            <a:r>
              <a:rPr lang="en-US" sz="2000" b="1" kern="0" dirty="0" smtClean="0">
                <a:solidFill>
                  <a:srgbClr val="0070C0"/>
                </a:solidFill>
              </a:rPr>
              <a:t> to be connection to client</a:t>
            </a:r>
          </a:p>
          <a:p>
            <a:r>
              <a:rPr lang="en-US" sz="2000" b="1" kern="0" dirty="0" smtClean="0">
                <a:solidFill>
                  <a:srgbClr val="0070C0"/>
                </a:solidFill>
              </a:rPr>
              <a:t>Execute CGI program with </a:t>
            </a:r>
            <a:r>
              <a:rPr lang="en-US" sz="2000" b="1" kern="0" dirty="0" err="1" smtClean="0">
                <a:solidFill>
                  <a:srgbClr val="0070C0"/>
                </a:solidFill>
              </a:rPr>
              <a:t>execve</a:t>
            </a:r>
            <a:endParaRPr lang="en-US" sz="20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Serving Dynamic Content with GET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Make the response body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Notice that only the CGI child process knows the content type and length, so it must generate those headers.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&gt; telnet </a:t>
            </a:r>
            <a:r>
              <a:rPr lang="en-US" sz="1600" i="1" dirty="0" err="1">
                <a:solidFill>
                  <a:srgbClr val="000000"/>
                </a:solidFill>
                <a:latin typeface="Menlo-Regular"/>
              </a:rPr>
              <a:t>whaleshark.ics.cs.cmu.edu</a:t>
            </a:r>
            <a:r>
              <a:rPr lang="en-US" sz="1600" i="1" dirty="0">
                <a:solidFill>
                  <a:srgbClr val="000000"/>
                </a:solidFill>
                <a:latin typeface="Menlo-Regular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close</a:t>
            </a:r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452920" y="227784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6452920" y="2781290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by the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6452920" y="3873015"/>
            <a:ext cx="25721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4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04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04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94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7" grpId="0"/>
      <p:bldP spid="786438" grpId="0"/>
      <p:bldP spid="7864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586538" cy="573087"/>
          </a:xfrm>
        </p:spPr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78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548687" cy="5332412"/>
          </a:xfrm>
        </p:spPr>
        <p:txBody>
          <a:bodyPr/>
          <a:lstStyle/>
          <a:p>
            <a:r>
              <a:rPr lang="en-US" altLang="zh-CN" dirty="0" smtClean="0"/>
              <a:t>Each </a:t>
            </a:r>
            <a:r>
              <a:rPr lang="en-US" altLang="zh-CN" dirty="0"/>
              <a:t>file managed by a server has a unique name called a URL (Universal Resource Locator)</a:t>
            </a:r>
          </a:p>
          <a:p>
            <a:r>
              <a:rPr lang="en-US" altLang="zh-CN" dirty="0"/>
              <a:t>URLs for static content:</a:t>
            </a:r>
          </a:p>
          <a:p>
            <a:pPr lvl="1"/>
            <a:r>
              <a:rPr lang="en-US" altLang="zh-CN" dirty="0">
                <a:latin typeface="Courier New" pitchFamily="49" charset="0"/>
              </a:rPr>
              <a:t>http://www.cs.cmu.edu:80/index.html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itchFamily="49" charset="0"/>
              </a:rPr>
              <a:t>http://www.cs.cmu.edu/index.html</a:t>
            </a:r>
          </a:p>
          <a:p>
            <a:pPr lvl="1"/>
            <a:r>
              <a:rPr lang="en-US" altLang="zh-CN" dirty="0">
                <a:latin typeface="Courier New" pitchFamily="49" charset="0"/>
                <a:hlinkClick r:id="rId3"/>
              </a:rPr>
              <a:t>http://www.cs.cmu.edu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zh-CN" altLang="en-US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缺省访问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</a:rPr>
              <a:t>index.html</a:t>
            </a:r>
          </a:p>
          <a:p>
            <a:pPr lvl="2"/>
            <a:r>
              <a:rPr lang="en-US" altLang="zh-CN" dirty="0"/>
              <a:t>Identifies a file called </a:t>
            </a:r>
            <a:r>
              <a:rPr lang="en-US" altLang="zh-CN" dirty="0">
                <a:latin typeface="Courier New" pitchFamily="49" charset="0"/>
              </a:rPr>
              <a:t>index.html,</a:t>
            </a:r>
            <a:r>
              <a:rPr lang="en-US" altLang="zh-CN" dirty="0"/>
              <a:t> managed by a Web server at </a:t>
            </a:r>
            <a:r>
              <a:rPr lang="en-US" altLang="zh-CN" dirty="0">
                <a:latin typeface="Courier New" pitchFamily="49" charset="0"/>
              </a:rPr>
              <a:t>www.cs.cmu.edu</a:t>
            </a:r>
            <a:r>
              <a:rPr lang="en-US" altLang="zh-CN" dirty="0"/>
              <a:t> that is listening on port 80</a:t>
            </a:r>
            <a:endParaRPr lang="en-US" altLang="zh-CN" dirty="0">
              <a:latin typeface="Courier New" pitchFamily="49" charset="0"/>
            </a:endParaRPr>
          </a:p>
          <a:p>
            <a:r>
              <a:rPr lang="en-US" altLang="zh-CN" dirty="0"/>
              <a:t>URLs for dynamic content:</a:t>
            </a:r>
            <a:endParaRPr lang="en-US" altLang="zh-CN" dirty="0">
              <a:latin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</a:rPr>
              <a:t>http://www.cs.cmu.edu:8000/cgi-bin/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proc</a:t>
            </a:r>
            <a:r>
              <a:rPr lang="en-US" altLang="zh-CN" dirty="0">
                <a:latin typeface="Courier New" pitchFamily="49" charset="0"/>
              </a:rPr>
              <a:t>?15000&amp;213</a:t>
            </a:r>
          </a:p>
          <a:p>
            <a:pPr lvl="2"/>
            <a:r>
              <a:rPr lang="en-US" altLang="zh-CN" b="1" u="sng" dirty="0">
                <a:solidFill>
                  <a:srgbClr val="FF0000"/>
                </a:solidFill>
              </a:rPr>
              <a:t>Identifies an executable file called </a:t>
            </a:r>
            <a:r>
              <a:rPr lang="en-US" altLang="zh-CN" b="1" u="sng" dirty="0" err="1">
                <a:solidFill>
                  <a:srgbClr val="FF0000"/>
                </a:solidFill>
                <a:latin typeface="Courier New" pitchFamily="49" charset="0"/>
              </a:rPr>
              <a:t>proc</a:t>
            </a:r>
            <a:r>
              <a:rPr lang="en-US" altLang="zh-CN" dirty="0"/>
              <a:t>,  managed by a Web server at </a:t>
            </a:r>
            <a:r>
              <a:rPr lang="en-US" altLang="zh-CN" dirty="0">
                <a:latin typeface="Courier New" pitchFamily="49" charset="0"/>
              </a:rPr>
              <a:t>www.cs.cmu.edu</a:t>
            </a:r>
            <a:r>
              <a:rPr lang="en-US" altLang="zh-CN" dirty="0"/>
              <a:t> that is listening on port 8000, that should be called with two argument strings: </a:t>
            </a:r>
            <a:r>
              <a:rPr lang="en-US" altLang="zh-CN" dirty="0">
                <a:latin typeface="Courier New" pitchFamily="49" charset="0"/>
              </a:rPr>
              <a:t>15000</a:t>
            </a:r>
            <a:r>
              <a:rPr lang="en-US" altLang="zh-CN" dirty="0"/>
              <a:t> and </a:t>
            </a:r>
            <a:r>
              <a:rPr lang="en-US" altLang="zh-CN" dirty="0" smtClean="0">
                <a:latin typeface="Courier New" pitchFamily="49" charset="0"/>
              </a:rPr>
              <a:t>213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</a:t>
            </a:r>
            <a:r>
              <a:rPr lang="en-US" dirty="0" smtClean="0"/>
              <a:t>Stevens</a:t>
            </a:r>
            <a:r>
              <a:rPr lang="en-US" dirty="0"/>
              <a:t> </a:t>
            </a:r>
            <a:r>
              <a:rPr lang="en-US" dirty="0" smtClean="0"/>
              <a:t>et. al. “</a:t>
            </a:r>
            <a:r>
              <a:rPr lang="en-US" dirty="0"/>
              <a:t>Unix Network Programming: </a:t>
            </a:r>
            <a:r>
              <a:rPr lang="en-US" dirty="0" smtClean="0"/>
              <a:t>The Sockets Networking API”</a:t>
            </a:r>
            <a:r>
              <a:rPr lang="en-US" dirty="0"/>
              <a:t>, Volume 1, </a:t>
            </a:r>
            <a:r>
              <a:rPr lang="en-US" dirty="0" smtClean="0"/>
              <a:t>Third </a:t>
            </a:r>
            <a:r>
              <a:rPr lang="en-US" dirty="0"/>
              <a:t>Edition, Prentice Hall, </a:t>
            </a:r>
            <a:r>
              <a:rPr lang="en-US" dirty="0" smtClean="0"/>
              <a:t>2003</a:t>
            </a:r>
            <a:endParaRPr lang="en-US" dirty="0"/>
          </a:p>
          <a:p>
            <a:pPr lvl="1"/>
            <a:r>
              <a:rPr lang="en-US" dirty="0"/>
              <a:t>THE network programming </a:t>
            </a:r>
            <a:r>
              <a:rPr lang="en-US" dirty="0" smtClean="0"/>
              <a:t>bible.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“The Linux Programming Interface”, No Starch Press, 2010</a:t>
            </a:r>
          </a:p>
          <a:p>
            <a:pPr lvl="1"/>
            <a:r>
              <a:rPr lang="en-US" dirty="0" smtClean="0"/>
              <a:t>THE Linux programming bible. </a:t>
            </a:r>
            <a:endParaRPr lang="en-US" dirty="0"/>
          </a:p>
          <a:p>
            <a:r>
              <a:rPr lang="en-US" altLang="zh-CN" dirty="0"/>
              <a:t>See the HTTP/1.1 standard:</a:t>
            </a:r>
          </a:p>
          <a:p>
            <a:pPr lvl="1"/>
            <a:r>
              <a:rPr lang="en-US" altLang="zh-CN" dirty="0">
                <a:latin typeface="Courier New" pitchFamily="49" charset="0"/>
              </a:rPr>
              <a:t>http://www.w3.org/Protocols/rfc2616/rfc2616.html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/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Web and HTTP overview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Proxy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FF0000"/>
                </a:solidFill>
              </a:rPr>
              <a:t>Two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dirty="0" smtClean="0"/>
              <a:t>nput via URL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7715" y="1295400"/>
            <a:ext cx="8185285" cy="22066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URL method:</a:t>
            </a:r>
          </a:p>
          <a:p>
            <a:r>
              <a:rPr lang="en-US" sz="2400" dirty="0" smtClean="0"/>
              <a:t>Uses GET method</a:t>
            </a:r>
          </a:p>
          <a:p>
            <a:r>
              <a:rPr lang="en-US" sz="2400" dirty="0" smtClean="0"/>
              <a:t>Input is uploaded in URL field of request line:</a:t>
            </a:r>
          </a:p>
          <a:p>
            <a:pPr>
              <a:buFont typeface="ZapfDingbats" pitchFamily="82" charset="2"/>
              <a:buNone/>
            </a:pPr>
            <a:endParaRPr lang="en-US" sz="2400" dirty="0" smtClean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889" y="2777038"/>
            <a:ext cx="8252936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466" y="2939256"/>
            <a:ext cx="818528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57600" y="3195935"/>
            <a:ext cx="1295400" cy="461665"/>
          </a:xfrm>
          <a:prstGeom prst="rect">
            <a:avLst/>
          </a:prstGeom>
          <a:noFill/>
          <a:ln w="666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7962900" cy="1143000"/>
          </a:xfrm>
        </p:spPr>
        <p:txBody>
          <a:bodyPr/>
          <a:lstStyle/>
          <a:p>
            <a:r>
              <a:rPr lang="en-US" sz="3200" dirty="0" smtClean="0"/>
              <a:t>Get Google PageRank score</a:t>
            </a:r>
            <a:endParaRPr lang="en-US" dirty="0" smtClean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90675"/>
            <a:ext cx="8686800" cy="4305300"/>
          </a:xfrm>
        </p:spPr>
        <p:txBody>
          <a:bodyPr/>
          <a:lstStyle/>
          <a:p>
            <a:r>
              <a:rPr lang="en-US" sz="2600" dirty="0" smtClean="0"/>
              <a:t>Send a HTTP </a:t>
            </a:r>
            <a:r>
              <a:rPr lang="en-US" sz="2600" dirty="0" smtClean="0">
                <a:solidFill>
                  <a:srgbClr val="FF0000"/>
                </a:solidFill>
              </a:rPr>
              <a:t>GET</a:t>
            </a:r>
            <a:r>
              <a:rPr lang="en-US" sz="2600" dirty="0" smtClean="0"/>
              <a:t> request to a Google server (www.google.com) with a query command: </a:t>
            </a:r>
          </a:p>
          <a:p>
            <a:pPr>
              <a:buFont typeface="ZapfDingbats" pitchFamily="82" charset="2"/>
              <a:buNone/>
            </a:pPr>
            <a:r>
              <a:rPr lang="en-US" sz="2600" dirty="0" smtClean="0"/>
              <a:t>	/</a:t>
            </a:r>
            <a:r>
              <a:rPr lang="en-US" sz="2600" dirty="0" err="1" smtClean="0"/>
              <a:t>search?client</a:t>
            </a:r>
            <a:r>
              <a:rPr lang="en-US" sz="2600" dirty="0" smtClean="0"/>
              <a:t>=</a:t>
            </a:r>
            <a:r>
              <a:rPr lang="en-US" sz="2600" dirty="0" err="1" smtClean="0"/>
              <a:t>navclient</a:t>
            </a:r>
            <a:r>
              <a:rPr lang="en-US" sz="2600" dirty="0" smtClean="0"/>
              <a:t>-auto </a:t>
            </a:r>
          </a:p>
          <a:p>
            <a:r>
              <a:rPr lang="en-US" sz="2600" dirty="0" smtClean="0"/>
              <a:t>appended with parameters \&amp;</a:t>
            </a:r>
            <a:r>
              <a:rPr lang="en-US" sz="2600" dirty="0" err="1" smtClean="0"/>
              <a:t>ch</a:t>
            </a:r>
            <a:r>
              <a:rPr lang="en-US" sz="2600" dirty="0" smtClean="0"/>
              <a:t>=</a:t>
            </a:r>
            <a:r>
              <a:rPr lang="en-US" sz="2600" dirty="0" smtClean="0">
                <a:solidFill>
                  <a:srgbClr val="FF0000"/>
                </a:solidFill>
              </a:rPr>
              <a:t>61658376380</a:t>
            </a:r>
            <a:r>
              <a:rPr lang="en-US" sz="2600" dirty="0" smtClean="0"/>
              <a:t>\&amp;features=Rank\&amp;</a:t>
            </a:r>
            <a:r>
              <a:rPr lang="en-US" sz="2600" dirty="0" smtClean="0">
                <a:solidFill>
                  <a:srgbClr val="FF0000"/>
                </a:solidFill>
              </a:rPr>
              <a:t>q=</a:t>
            </a:r>
            <a:r>
              <a:rPr lang="en-US" sz="2600" dirty="0" err="1" smtClean="0">
                <a:solidFill>
                  <a:srgbClr val="FF0000"/>
                </a:solidFill>
              </a:rPr>
              <a:t>info:http</a:t>
            </a:r>
            <a:r>
              <a:rPr lang="en-US" sz="2600" dirty="0" smtClean="0">
                <a:solidFill>
                  <a:srgbClr val="FF0000"/>
                </a:solidFill>
              </a:rPr>
              <a:t>://www.yahoo.com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The string “61658376380" is transformed from http://www.yahoo.com by a </a:t>
            </a:r>
            <a:r>
              <a:rPr lang="en-US" sz="2600" dirty="0" smtClean="0">
                <a:solidFill>
                  <a:srgbClr val="FF0000"/>
                </a:solidFill>
              </a:rPr>
              <a:t>transformation function</a:t>
            </a:r>
            <a:r>
              <a:rPr lang="en-US" sz="2600" dirty="0" smtClean="0"/>
              <a:t> that accepts a URL as input. </a:t>
            </a:r>
          </a:p>
          <a:p>
            <a:r>
              <a:rPr lang="en-US" sz="2600" dirty="0" smtClean="0"/>
              <a:t>The returned results of the GET request contains the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7962900" cy="1143000"/>
          </a:xfrm>
        </p:spPr>
        <p:txBody>
          <a:bodyPr/>
          <a:lstStyle/>
          <a:p>
            <a:r>
              <a:rPr lang="en-US" sz="3200" dirty="0" smtClean="0"/>
              <a:t>Get Google PageRank score</a:t>
            </a:r>
            <a:endParaRPr lang="en-US" dirty="0" smtClean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7" y="1371600"/>
            <a:ext cx="7578725" cy="5118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4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 (cont)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472487" cy="5224462"/>
          </a:xfrm>
        </p:spPr>
        <p:txBody>
          <a:bodyPr lIns="91294" tIns="45647" rIns="91294" bIns="45647"/>
          <a:lstStyle/>
          <a:p>
            <a:r>
              <a:rPr lang="en-US" dirty="0"/>
              <a:t>1992</a:t>
            </a:r>
          </a:p>
          <a:p>
            <a:pPr lvl="1"/>
            <a:r>
              <a:rPr lang="en-US" sz="2200" dirty="0"/>
              <a:t>NCSA server released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26 WWW servers worldwide</a:t>
            </a:r>
          </a:p>
          <a:p>
            <a:r>
              <a:rPr lang="en-US" dirty="0"/>
              <a:t>1993</a:t>
            </a:r>
          </a:p>
          <a:p>
            <a:pPr lvl="1"/>
            <a:r>
              <a:rPr lang="en-US" sz="2200" dirty="0"/>
              <a:t>Marc Andreessen releases first version of NCSA Mosaic browser</a:t>
            </a:r>
          </a:p>
          <a:p>
            <a:pPr lvl="1"/>
            <a:r>
              <a:rPr lang="en-US" sz="2200" dirty="0"/>
              <a:t>Mosaic version released for (Windows, Mac, Unix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/>
              <a:t>Web (port 80) traffic at 1% of </a:t>
            </a:r>
            <a:r>
              <a:rPr lang="en-US" sz="2200" b="1" u="sng" dirty="0">
                <a:solidFill>
                  <a:srgbClr val="FF0000"/>
                </a:solidFill>
              </a:rPr>
              <a:t>NSFNET</a:t>
            </a:r>
            <a:r>
              <a:rPr lang="en-US" sz="2200" dirty="0"/>
              <a:t> backbone </a:t>
            </a:r>
            <a:r>
              <a:rPr lang="en-US" sz="2200" dirty="0" smtClean="0"/>
              <a:t>traffic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Over 200 WWW servers </a:t>
            </a:r>
            <a:r>
              <a:rPr lang="en-US" sz="2200" dirty="0" smtClean="0">
                <a:solidFill>
                  <a:srgbClr val="FF0000"/>
                </a:solidFill>
              </a:rPr>
              <a:t>worldwide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1994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Andreessen and colleagues leave NCSA to form </a:t>
            </a:r>
            <a:r>
              <a:rPr lang="en-US" sz="2200" dirty="0">
                <a:solidFill>
                  <a:srgbClr val="FF0000"/>
                </a:solidFill>
              </a:rPr>
              <a:t>“Mosaic Communications Corp” (predecessor to </a:t>
            </a:r>
            <a:r>
              <a:rPr lang="en-US" sz="2200" dirty="0" smtClean="0">
                <a:solidFill>
                  <a:srgbClr val="FF0000"/>
                </a:solidFill>
              </a:rPr>
              <a:t>Netscape</a:t>
            </a:r>
            <a:r>
              <a:rPr lang="en-US" altLang="zh-CN" sz="2200" dirty="0" smtClean="0">
                <a:solidFill>
                  <a:srgbClr val="FF0000"/>
                </a:solidFill>
              </a:rPr>
              <a:t>’94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01000" cy="573087"/>
          </a:xfrm>
        </p:spPr>
        <p:txBody>
          <a:bodyPr lIns="91430" tIns="45716" rIns="91430" bIns="45716" anchor="t"/>
          <a:lstStyle/>
          <a:p>
            <a:r>
              <a:rPr lang="en-US"/>
              <a:t>Internet Hosts</a:t>
            </a:r>
          </a:p>
        </p:txBody>
      </p:sp>
      <p:sp>
        <p:nvSpPr>
          <p:cNvPr id="7628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6019800"/>
            <a:ext cx="8307387" cy="425450"/>
          </a:xfrm>
        </p:spPr>
        <p:txBody>
          <a:bodyPr/>
          <a:lstStyle/>
          <a:p>
            <a:pPr lvl="1"/>
            <a:r>
              <a:rPr lang="en-US" dirty="0"/>
              <a:t>How many of the 2</a:t>
            </a:r>
            <a:r>
              <a:rPr lang="en-US" baseline="30000" dirty="0"/>
              <a:t>32</a:t>
            </a:r>
            <a:r>
              <a:rPr lang="en-US" dirty="0"/>
              <a:t> IP addresses have registered </a:t>
            </a:r>
            <a:r>
              <a:rPr lang="en-US" dirty="0" smtClean="0"/>
              <a:t>domain names</a:t>
            </a:r>
            <a:r>
              <a:rPr lang="en-US" dirty="0"/>
              <a:t>?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90600"/>
            <a:ext cx="7239000" cy="504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315200" y="1472625"/>
            <a:ext cx="152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18.6%</a:t>
            </a:r>
            <a:endParaRPr 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/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FF0000"/>
                </a:solidFill>
              </a:rPr>
              <a:t>Web and HTTP overview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 smtClean="0"/>
              <a:t>Proxy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Two examples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/>
              <a:t>Web Servers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394575" y="1223962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Web</a:t>
            </a:r>
          </a:p>
          <a:p>
            <a:pPr algn="ctr" defTabSz="912813"/>
            <a:r>
              <a:rPr lang="en-US" sz="1800"/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707063" y="1524000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629275" y="1143000"/>
            <a:ext cx="1822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HTTP 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5859463" y="2132012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637213" y="2259012"/>
            <a:ext cx="19589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HTTP response</a:t>
            </a:r>
          </a:p>
          <a:p>
            <a:pPr defTabSz="912813"/>
            <a:r>
              <a:rPr lang="en-US" sz="1800">
                <a:latin typeface="Courier New" pitchFamily="49" charset="0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</a:t>
            </a:r>
            <a:r>
              <a:rPr lang="en-US" sz="2600" dirty="0">
                <a:solidFill>
                  <a:srgbClr val="FF0000"/>
                </a:solidFill>
              </a:rPr>
              <a:t>the </a:t>
            </a:r>
            <a:r>
              <a:rPr lang="en-US" sz="2600" dirty="0" err="1">
                <a:solidFill>
                  <a:srgbClr val="FF0000"/>
                </a:solidFill>
              </a:rPr>
              <a:t>HyperText</a:t>
            </a:r>
            <a:r>
              <a:rPr lang="en-US" sz="2600" dirty="0">
                <a:solidFill>
                  <a:srgbClr val="FF0000"/>
                </a:solidFill>
              </a:rPr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</a:t>
            </a:r>
            <a:r>
              <a:rPr lang="en-US" sz="1800" dirty="0" smtClean="0"/>
              <a:t>(eventually)</a:t>
            </a:r>
            <a:endParaRPr lang="en-US" sz="1800" dirty="0"/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2600" b="1" dirty="0">
                <a:solidFill>
                  <a:schemeClr val="accent2"/>
                </a:solidFill>
              </a:rPr>
              <a:t>RFC</a:t>
            </a:r>
            <a:r>
              <a:rPr lang="en-US" sz="1800" dirty="0"/>
              <a:t> 2616, June, 1999. </a:t>
            </a:r>
            <a:endParaRPr lang="en-US" sz="1800" dirty="0" smtClean="0"/>
          </a:p>
          <a:p>
            <a:pPr lvl="1"/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标准：规定协议内容</a:t>
            </a:r>
            <a:endParaRPr lang="en-US" sz="2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489450" y="1223962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/>
              <a:t>Web</a:t>
            </a:r>
          </a:p>
          <a:p>
            <a:pPr algn="ctr" defTabSz="912813"/>
            <a:r>
              <a:rPr lang="en-US" sz="1800"/>
              <a:t>client</a:t>
            </a:r>
          </a:p>
          <a:p>
            <a:pPr algn="ctr" defTabSz="912813"/>
            <a:r>
              <a:rPr lang="en-US" sz="1800"/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786348" y="635006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Datagrams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Web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24735</TotalTime>
  <Words>4094</Words>
  <Application>Microsoft Office PowerPoint</Application>
  <PresentationFormat>全屏显示(4:3)</PresentationFormat>
  <Paragraphs>708</Paragraphs>
  <Slides>59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4" baseType="lpstr">
      <vt:lpstr>Menlo-Regular</vt:lpstr>
      <vt:lpstr>ＭＳ Ｐゴシック</vt:lpstr>
      <vt:lpstr>新細明體</vt:lpstr>
      <vt:lpstr>ZapfDingbats</vt:lpstr>
      <vt:lpstr>宋体</vt:lpstr>
      <vt:lpstr>微软雅黑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Clip</vt:lpstr>
      <vt:lpstr>Web Services  Introduction to Computer Systems 25th Lecture, Dec. 14, 2015</vt:lpstr>
      <vt:lpstr>Chapter 11 Networking Programming</vt:lpstr>
      <vt:lpstr>Outline</vt:lpstr>
      <vt:lpstr>Web History (seminal)</vt:lpstr>
      <vt:lpstr>Web History</vt:lpstr>
      <vt:lpstr>Web History (cont)</vt:lpstr>
      <vt:lpstr>Internet Hosts</vt:lpstr>
      <vt:lpstr>Outline</vt:lpstr>
      <vt:lpstr>Web Servers</vt:lpstr>
      <vt:lpstr>Web Servers (cont)</vt:lpstr>
      <vt:lpstr>Web Content</vt:lpstr>
      <vt:lpstr>Web and HTTP</vt:lpstr>
      <vt:lpstr>HTML file</vt:lpstr>
      <vt:lpstr>HTTP overview</vt:lpstr>
      <vt:lpstr>Static and Dynamic Content</vt:lpstr>
      <vt:lpstr>URLs and how clients and servers use them</vt:lpstr>
      <vt:lpstr>GET Request to Apache Server From Firefox Browser</vt:lpstr>
      <vt:lpstr>GET Response From Apache Server</vt:lpstr>
      <vt:lpstr>HTTP Requests</vt:lpstr>
      <vt:lpstr>HTTP Requests (cont)</vt:lpstr>
      <vt:lpstr>HTTP Versions</vt:lpstr>
      <vt:lpstr>Method types</vt:lpstr>
      <vt:lpstr>HTTP response message</vt:lpstr>
      <vt:lpstr>HTTP Responses</vt:lpstr>
      <vt:lpstr>HTTP response status codes</vt:lpstr>
      <vt:lpstr>HTTP response status codes – 404 error</vt:lpstr>
      <vt:lpstr>HTTP 404 公益</vt:lpstr>
      <vt:lpstr>群智计算</vt:lpstr>
      <vt:lpstr>Example HTTP Transaction</vt:lpstr>
      <vt:lpstr>Example HTTP Transaction, Take 2</vt:lpstr>
      <vt:lpstr>Data Transfer Mechanisms</vt:lpstr>
      <vt:lpstr>Chunked Encoding Example</vt:lpstr>
      <vt:lpstr>Outline</vt:lpstr>
      <vt:lpstr>Proxies</vt:lpstr>
      <vt:lpstr>Why Proxies?</vt:lpstr>
      <vt:lpstr>Two types of web proxy</vt:lpstr>
      <vt:lpstr>Outline</vt:lpstr>
      <vt:lpstr>Tiny Web Server</vt:lpstr>
      <vt:lpstr>Tiny Operation</vt:lpstr>
      <vt:lpstr>Tiny Serving Static Content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Additional CGI Environment Variables</vt:lpstr>
      <vt:lpstr>Serving Dynamic Content with GET</vt:lpstr>
      <vt:lpstr>Serving Dynamic Content with GET</vt:lpstr>
      <vt:lpstr>Serving Dynamic Content With GET </vt:lpstr>
      <vt:lpstr>URLs</vt:lpstr>
      <vt:lpstr>For More Information</vt:lpstr>
      <vt:lpstr>Outline</vt:lpstr>
      <vt:lpstr>Input via URL</vt:lpstr>
      <vt:lpstr>Get Google PageRank score</vt:lpstr>
      <vt:lpstr>Get Google PageRank score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Yoyo</cp:lastModifiedBy>
  <cp:revision>998</cp:revision>
  <cp:lastPrinted>2011-11-15T04:29:29Z</cp:lastPrinted>
  <dcterms:created xsi:type="dcterms:W3CDTF">2011-11-14T22:48:30Z</dcterms:created>
  <dcterms:modified xsi:type="dcterms:W3CDTF">2015-12-13T07:40:26Z</dcterms:modified>
</cp:coreProperties>
</file>