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42" r:id="rId2"/>
    <p:sldId id="619" r:id="rId3"/>
    <p:sldId id="620" r:id="rId4"/>
    <p:sldId id="585" r:id="rId5"/>
    <p:sldId id="586" r:id="rId6"/>
    <p:sldId id="617" r:id="rId7"/>
    <p:sldId id="587" r:id="rId8"/>
    <p:sldId id="588" r:id="rId9"/>
    <p:sldId id="589" r:id="rId10"/>
    <p:sldId id="618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F1C7C7"/>
    <a:srgbClr val="B3B3B3"/>
    <a:srgbClr val="E6E6E6"/>
    <a:srgbClr val="D5F1CF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8209" autoAdjust="0"/>
  </p:normalViewPr>
  <p:slideViewPr>
    <p:cSldViewPr snapToObjects="1">
      <p:cViewPr varScale="1">
        <p:scale>
          <a:sx n="80" d="100"/>
          <a:sy n="80" d="100"/>
        </p:scale>
        <p:origin x="111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9-4598-A777-85A36489E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97132864"/>
        <c:axId val="97133424"/>
      </c:barChart>
      <c:catAx>
        <c:axId val="9713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133424"/>
        <c:crosses val="autoZero"/>
        <c:auto val="1"/>
        <c:lblAlgn val="ctr"/>
        <c:lblOffset val="100"/>
        <c:noMultiLvlLbl val="0"/>
      </c:catAx>
      <c:valAx>
        <c:axId val="97133424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132864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5-4AF2-A48B-0E40EB9A6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65597664"/>
        <c:axId val="167687488"/>
      </c:barChart>
      <c:catAx>
        <c:axId val="165597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7687488"/>
        <c:crosses val="autoZero"/>
        <c:auto val="1"/>
        <c:lblAlgn val="ctr"/>
        <c:lblOffset val="100"/>
        <c:noMultiLvlLbl val="0"/>
      </c:catAx>
      <c:valAx>
        <c:axId val="16768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597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A-4EED-8438-3886BD811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0064736"/>
        <c:axId val="200065296"/>
      </c:barChart>
      <c:catAx>
        <c:axId val="20006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0065296"/>
        <c:crosses val="autoZero"/>
        <c:auto val="1"/>
        <c:lblAlgn val="ctr"/>
        <c:lblOffset val="100"/>
        <c:noMultiLvlLbl val="0"/>
      </c:catAx>
      <c:valAx>
        <c:axId val="200065296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006473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5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ccept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fork()</a:t>
            </a:r>
            <a:r>
              <a:rPr lang="zh-CN" altLang="en-US" dirty="0" smtClean="0"/>
              <a:t>也行，效率更高，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6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2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轻量级的进程。</a:t>
            </a:r>
            <a:r>
              <a:rPr lang="en-US" altLang="zh-CN" dirty="0" smtClean="0"/>
              <a:t>COW</a:t>
            </a:r>
          </a:p>
          <a:p>
            <a:r>
              <a:rPr lang="zh-CN" altLang="en-US" dirty="0" smtClean="0"/>
              <a:t>现在，很多并发服务器都转为基于并发的服务器了。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2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4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5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1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6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5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smtClean="0"/>
              <a:t>PID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9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6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6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Client2 Connect</a:t>
            </a:r>
            <a:r>
              <a:rPr lang="zh-CN" altLang="en-US" dirty="0" smtClean="0"/>
              <a:t>的时候，使用内核的缓冲区，已经拥有了文件描述符。</a:t>
            </a:r>
            <a:r>
              <a:rPr lang="en-US" altLang="zh-CN" dirty="0" smtClean="0"/>
              <a:t>client2</a:t>
            </a:r>
            <a:r>
              <a:rPr lang="zh-CN" altLang="en-US" dirty="0" smtClean="0"/>
              <a:t>堵在了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的操作。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个客户端满了的时候，也有可能堵在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6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26987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altLang="zh-CN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Dec. 16,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/>
              <a:t>Instructors:</a:t>
            </a:r>
            <a:r>
              <a:rPr lang="en-US" altLang="zh-CN" dirty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 smtClean="0"/>
              <a:t>Review: Iterative Echo Server</a:t>
            </a:r>
            <a:endParaRPr lang="en-US" dirty="0"/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Menlo-Regular"/>
              </a:rPr>
              <a:t>”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Enough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room for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any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 Important! */</a:t>
            </a:r>
            <a:endParaRPr lang="en-US" sz="1600" dirty="0">
              <a:solidFill>
                <a:srgbClr val="CB2418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5334000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290513" y="5904864"/>
            <a:ext cx="8307387" cy="7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400" b="0" kern="0" dirty="0" smtClean="0"/>
              <a:t>Accept a connection request</a:t>
            </a:r>
          </a:p>
          <a:p>
            <a:pPr lvl="1"/>
            <a:r>
              <a:rPr lang="en-US" sz="2400" b="0" kern="0" dirty="0" smtClean="0"/>
              <a:t>Handle echo request until client terminates</a:t>
            </a: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84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447800"/>
            <a:ext cx="9078928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3600" y="1524000"/>
            <a:ext cx="2814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</a:rPr>
              <a:t>Fork separate process for each client</a:t>
            </a:r>
          </a:p>
          <a:p>
            <a:endParaRPr lang="en-US" altLang="zh-CN" sz="2000" dirty="0" smtClean="0">
              <a:latin typeface="Calibri" pitchFamily="34" charset="0"/>
            </a:endParaRPr>
          </a:p>
          <a:p>
            <a:r>
              <a:rPr lang="en-US" altLang="zh-CN" sz="2000" dirty="0" smtClean="0">
                <a:latin typeface="Calibri" pitchFamily="34" charset="0"/>
              </a:rPr>
              <a:t>Does not allow any communication between different client handlers</a:t>
            </a:r>
            <a:endParaRPr lang="zh-CN" alt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Menlo-Regular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905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  <p:extLst>
      <p:ext uri="{BB962C8B-B14F-4D97-AF65-F5344CB8AC3E}">
        <p14:creationId xmlns:p14="http://schemas.microsoft.com/office/powerpoint/2010/main" val="40184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29394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</a:t>
            </a:r>
            <a:r>
              <a:rPr lang="en-US" sz="2000" dirty="0" smtClean="0"/>
              <a:t>requests</a:t>
            </a:r>
            <a:endParaRPr lang="en-US" sz="2000" dirty="0"/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Listening server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==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63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Requires IPC (</a:t>
            </a:r>
            <a:r>
              <a:rPr lang="en-US" sz="2200" dirty="0" err="1"/>
              <a:t>interprocess</a:t>
            </a:r>
            <a:r>
              <a:rPr lang="en-US" sz="2200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  <p:extLst>
      <p:ext uri="{BB962C8B-B14F-4D97-AF65-F5344CB8AC3E}">
        <p14:creationId xmlns:p14="http://schemas.microsoft.com/office/powerpoint/2010/main" val="23876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approach for modern high-performance servers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r>
              <a:rPr lang="en-US" dirty="0" smtClean="0"/>
              <a:t>, Tornado.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r>
              <a:rPr lang="en-US" dirty="0" smtClean="0"/>
              <a:t>Not covered here. See your 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  <p:extLst>
      <p:ext uri="{BB962C8B-B14F-4D97-AF65-F5344CB8AC3E}">
        <p14:creationId xmlns:p14="http://schemas.microsoft.com/office/powerpoint/2010/main" val="5107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Shared </a:t>
            </a:r>
            <a:r>
              <a:rPr lang="en-US" sz="1800" dirty="0"/>
              <a:t>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Run</a:t>
            </a:r>
            <a:r>
              <a:rPr lang="en-US" sz="1800" dirty="0"/>
              <a:t>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Read</a:t>
            </a:r>
            <a:r>
              <a:rPr lang="en-US" sz="1800" dirty="0"/>
              <a:t>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53000" y="2179022"/>
            <a:ext cx="23519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Stack</a:t>
            </a:r>
            <a:endParaRPr lang="en-US" sz="1800" dirty="0"/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32229" y="2179022"/>
            <a:ext cx="1809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29732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  <p:extLst>
      <p:ext uri="{BB962C8B-B14F-4D97-AF65-F5344CB8AC3E}">
        <p14:creationId xmlns:p14="http://schemas.microsoft.com/office/powerpoint/2010/main" val="381073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hared </a:t>
            </a:r>
            <a:r>
              <a:rPr lang="en-US" sz="1800" dirty="0"/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un</a:t>
            </a:r>
            <a:r>
              <a:rPr lang="en-US" sz="1800" dirty="0"/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361682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988544" y="2116902"/>
            <a:ext cx="32880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Code, data, and kernel context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tack</a:t>
            </a:r>
            <a:endParaRPr lang="en-US" sz="1800" dirty="0"/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608145" y="2116901"/>
            <a:ext cx="2276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8395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90513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3432175" y="3680262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3432175" y="3945374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3432175" y="4253349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3200400" y="5266174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0</a:t>
            </a:r>
            <a:endParaRPr lang="en-US" sz="1100"/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3432175" y="4488299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read/write data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3309940" y="3181290"/>
            <a:ext cx="242887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 Shared code and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3432175" y="4808974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3432175" y="5113774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3594100" y="5536049"/>
            <a:ext cx="178606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Kernel context:</a:t>
            </a:r>
          </a:p>
          <a:p>
            <a:r>
              <a:rPr lang="en-US" sz="1400" dirty="0"/>
              <a:t>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Descriptor table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brk</a:t>
            </a:r>
            <a:r>
              <a:rPr lang="en-US" sz="1800" dirty="0"/>
              <a:t> </a:t>
            </a:r>
            <a:r>
              <a:rPr lang="en-US" sz="1800" dirty="0" smtClean="0"/>
              <a:t>pointer</a:t>
            </a:r>
            <a:endParaRPr lang="en-US" sz="1800" dirty="0"/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657542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2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SP2</a:t>
            </a:r>
          </a:p>
          <a:p>
            <a:r>
              <a:rPr lang="en-US" sz="1800" dirty="0"/>
              <a:t>    PC2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6553200" y="392632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6490424" y="3181290"/>
            <a:ext cx="24052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29182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77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28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Run 3 threads on 2 cores</a:t>
            </a:r>
          </a:p>
        </p:txBody>
      </p:sp>
    </p:spTree>
    <p:extLst>
      <p:ext uri="{BB962C8B-B14F-4D97-AF65-F5344CB8AC3E}">
        <p14:creationId xmlns:p14="http://schemas.microsoft.com/office/powerpoint/2010/main" val="18270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 usually)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  <p:extLst>
      <p:ext uri="{BB962C8B-B14F-4D97-AF65-F5344CB8AC3E}">
        <p14:creationId xmlns:p14="http://schemas.microsoft.com/office/powerpoint/2010/main" val="33691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</a:t>
            </a:r>
            <a:r>
              <a:rPr lang="en-US" dirty="0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1066800" y="1397436"/>
            <a:ext cx="4977645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*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hello.c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-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Pthreads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"hello, world" program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2600" y="3940314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910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</a:t>
              </a:r>
              <a:r>
                <a:rPr lang="en-US" sz="2000" i="1" dirty="0" smtClean="0"/>
                <a:t>eturn </a:t>
              </a:r>
              <a:r>
                <a:rPr lang="en-US" sz="2000" i="1" dirty="0"/>
                <a:t>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52800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/>
                <a:t>Thread ID</a:t>
              </a:r>
              <a:endParaRPr lang="en-US" sz="2000" i="1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/>
                <a:t>Thread routine</a:t>
              </a:r>
              <a:endParaRPr lang="en-US" sz="2000" i="1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4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</a:t>
            </a:r>
            <a:r>
              <a:rPr lang="en-US" sz="1800" dirty="0" smtClean="0"/>
              <a:t>ain </a:t>
            </a:r>
            <a:r>
              <a:rPr lang="en-US" sz="1800" dirty="0"/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dirty="0" smtClean="0"/>
              <a:t>eer </a:t>
            </a:r>
            <a:r>
              <a:rPr lang="en-US" sz="1800" dirty="0"/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dirty="0" smtClean="0">
                <a:solidFill>
                  <a:srgbClr val="FF0000"/>
                </a:solidFill>
              </a:rPr>
              <a:t>ain </a:t>
            </a:r>
            <a:r>
              <a:rPr lang="en-US" sz="1800" dirty="0">
                <a:solidFill>
                  <a:srgbClr val="FF0000"/>
                </a:solidFill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-280612" y="5024348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erminates </a:t>
            </a:r>
            <a:endParaRPr lang="en-US" sz="1800" dirty="0">
              <a:solidFill>
                <a:srgbClr val="FF0000"/>
              </a:solidFill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Peer </a:t>
            </a:r>
            <a:r>
              <a:rPr lang="en-US" sz="1800" dirty="0">
                <a:solidFill>
                  <a:srgbClr val="FF0000"/>
                </a:solidFill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terminates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  <p:extLst>
      <p:ext uri="{BB962C8B-B14F-4D97-AF65-F5344CB8AC3E}">
        <p14:creationId xmlns:p14="http://schemas.microsoft.com/office/powerpoint/2010/main" val="409272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4906" y="914400"/>
            <a:ext cx="654337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*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nl-NL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            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64" y="4703802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0513" y="4953000"/>
            <a:ext cx="85486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Spawn new thread for each client</a:t>
            </a:r>
          </a:p>
          <a:p>
            <a:pPr lvl="1"/>
            <a:r>
              <a:rPr lang="en-US" dirty="0"/>
              <a:t>Pass it copy of connection file descriptor</a:t>
            </a:r>
          </a:p>
          <a:p>
            <a:pPr lvl="1"/>
            <a:r>
              <a:rPr lang="en-US" dirty="0"/>
              <a:t>Note use of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for connected descriptor</a:t>
            </a:r>
          </a:p>
          <a:p>
            <a:pPr lvl="2"/>
            <a:r>
              <a:rPr lang="en-US" dirty="0" smtClean="0"/>
              <a:t>Necessary to avoid race</a:t>
            </a:r>
          </a:p>
          <a:p>
            <a:pPr lvl="2"/>
            <a:r>
              <a:rPr lang="en-US" sz="1800" dirty="0" smtClean="0"/>
              <a:t>Without corresponding Free()</a:t>
            </a:r>
          </a:p>
        </p:txBody>
      </p:sp>
    </p:spTree>
    <p:extLst>
      <p:ext uri="{BB962C8B-B14F-4D97-AF65-F5344CB8AC3E}">
        <p14:creationId xmlns:p14="http://schemas.microsoft.com/office/powerpoint/2010/main" val="11365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err="1" smtClean="0"/>
              <a:t>Livelock</a:t>
            </a:r>
            <a:r>
              <a:rPr lang="en-US" sz="2200" b="1" i="1" dirty="0" smtClean="0"/>
              <a:t> / Starvation 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ICS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err="1" smtClean="0">
                <a:sym typeface="Wingdings"/>
              </a:rPr>
              <a:t>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2"/>
            <a:r>
              <a:rPr lang="en-US" sz="2600" dirty="0" smtClean="0"/>
              <a:t>E.g., file descriptors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 smtClean="0"/>
              <a:t>server </a:t>
            </a:r>
          </a:p>
          <a:p>
            <a:pPr algn="ctr"/>
            <a:r>
              <a:rPr lang="en-US" sz="1800" dirty="0" smtClean="0"/>
              <a:t>peer</a:t>
            </a:r>
          </a:p>
          <a:p>
            <a:pPr algn="ctr"/>
            <a:r>
              <a:rPr lang="en-US" sz="1800" dirty="0" smtClean="0"/>
              <a:t>thread</a:t>
            </a:r>
            <a:endParaRPr lang="en-US" sz="1800" dirty="0"/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</a:p>
          <a:p>
            <a:pPr algn="ctr"/>
            <a:r>
              <a:rPr lang="en-US" sz="1800" dirty="0" smtClean="0"/>
              <a:t>peer</a:t>
            </a:r>
          </a:p>
          <a:p>
            <a:pPr algn="ctr"/>
            <a:r>
              <a:rPr lang="en-US" sz="1800" dirty="0" smtClean="0"/>
              <a:t>thread</a:t>
            </a:r>
            <a:endParaRPr lang="en-US" sz="1800" dirty="0"/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</a:p>
          <a:p>
            <a:pPr algn="ctr"/>
            <a:r>
              <a:rPr lang="en-US" sz="1800" dirty="0" smtClean="0"/>
              <a:t>main thread</a:t>
            </a:r>
            <a:endParaRPr lang="en-US" sz="1800" dirty="0"/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</a:t>
            </a:r>
            <a:r>
              <a:rPr lang="en-US" sz="2000" dirty="0" smtClean="0"/>
              <a:t>requests</a:t>
            </a:r>
            <a:endParaRPr lang="en-US" sz="2000" dirty="0"/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228600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881794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</p:spTree>
    <p:extLst>
      <p:ext uri="{BB962C8B-B14F-4D97-AF65-F5344CB8AC3E}">
        <p14:creationId xmlns:p14="http://schemas.microsoft.com/office/powerpoint/2010/main" val="886661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53025" y="3879850"/>
            <a:ext cx="601447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peer</a:t>
            </a:r>
            <a:r>
              <a:rPr lang="en-US" sz="1600" baseline="-25000"/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78" name="Line 10"/>
          <p:cNvSpPr>
            <a:spLocks noChangeShapeType="1"/>
          </p:cNvSpPr>
          <p:nvPr/>
        </p:nvSpPr>
        <p:spPr bwMode="auto">
          <a:xfrm>
            <a:off x="1666875" y="50260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228600" y="1208782"/>
            <a:ext cx="8742096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 = Accept(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(SA *) &amp;</a:t>
            </a:r>
            <a:r>
              <a:rPr lang="en-US" sz="1600" dirty="0" err="1">
                <a:latin typeface="Courier New" pitchFamily="49" charset="0"/>
              </a:rPr>
              <a:t>clientaddr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clientlen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</a:t>
            </a:r>
            <a:r>
              <a:rPr lang="en-US" sz="1600" dirty="0" err="1">
                <a:latin typeface="Courier New" pitchFamily="49" charset="0"/>
              </a:rPr>
              <a:t>echo_thread</a:t>
            </a:r>
            <a:r>
              <a:rPr lang="en-US" sz="1600" dirty="0">
                <a:latin typeface="Courier New" pitchFamily="49" charset="0"/>
              </a:rPr>
              <a:t>, (void *)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connfd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connfd</a:t>
            </a:r>
            <a:endParaRPr lang="en-US" sz="1600" baseline="-25000"/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762625" y="2717740"/>
            <a:ext cx="195919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85063" y="3936940"/>
            <a:ext cx="13163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Peer</a:t>
            </a:r>
            <a:r>
              <a:rPr lang="en-US" sz="2000" baseline="-25000"/>
              <a:t>1</a:t>
            </a:r>
            <a:r>
              <a:rPr lang="en-US" sz="2000"/>
              <a:t> stack</a:t>
            </a:r>
          </a:p>
        </p:txBody>
      </p:sp>
      <p:sp>
        <p:nvSpPr>
          <p:cNvPr id="851992" name="Text Box 24"/>
          <p:cNvSpPr txBox="1">
            <a:spLocks noChangeArrowheads="1"/>
          </p:cNvSpPr>
          <p:nvPr/>
        </p:nvSpPr>
        <p:spPr bwMode="auto">
          <a:xfrm>
            <a:off x="7315200" y="5867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vargp</a:t>
            </a:r>
          </a:p>
        </p:txBody>
      </p:sp>
      <p:sp>
        <p:nvSpPr>
          <p:cNvPr id="851993" name="Text Box 25"/>
          <p:cNvSpPr txBox="1">
            <a:spLocks noChangeArrowheads="1"/>
          </p:cNvSpPr>
          <p:nvPr/>
        </p:nvSpPr>
        <p:spPr bwMode="auto">
          <a:xfrm>
            <a:off x="7485063" y="5391090"/>
            <a:ext cx="13163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Peer</a:t>
            </a:r>
            <a:r>
              <a:rPr lang="en-US" sz="2000" baseline="-25000"/>
              <a:t>2</a:t>
            </a:r>
            <a:r>
              <a:rPr lang="en-US" sz="2000"/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1996" name="Text Box 28"/>
          <p:cNvSpPr txBox="1">
            <a:spLocks noChangeArrowheads="1"/>
          </p:cNvSpPr>
          <p:nvPr/>
        </p:nvSpPr>
        <p:spPr bwMode="auto">
          <a:xfrm>
            <a:off x="5167313" y="5178425"/>
            <a:ext cx="601447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peer</a:t>
            </a:r>
            <a:r>
              <a:rPr lang="en-US" sz="1600" baseline="-25000"/>
              <a:t>2</a:t>
            </a:r>
          </a:p>
        </p:txBody>
      </p:sp>
      <p:sp>
        <p:nvSpPr>
          <p:cNvPr id="851997" name="Line 29"/>
          <p:cNvSpPr>
            <a:spLocks noChangeShapeType="1"/>
          </p:cNvSpPr>
          <p:nvPr/>
        </p:nvSpPr>
        <p:spPr bwMode="auto">
          <a:xfrm>
            <a:off x="5491163" y="5715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0308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connfd = connfd</a:t>
            </a:r>
            <a:r>
              <a:rPr lang="en-US" sz="2000" baseline="-25000"/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8357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connfd = *vargp</a:t>
            </a:r>
            <a:endParaRPr lang="en-US" sz="2000" baseline="-25000"/>
          </a:p>
        </p:txBody>
      </p:sp>
      <p:sp>
        <p:nvSpPr>
          <p:cNvPr id="852000" name="Line 32"/>
          <p:cNvSpPr>
            <a:spLocks noChangeShapeType="1"/>
          </p:cNvSpPr>
          <p:nvPr/>
        </p:nvSpPr>
        <p:spPr bwMode="auto">
          <a:xfrm flipH="1" flipV="1">
            <a:off x="7086599" y="3505200"/>
            <a:ext cx="398463" cy="2450306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2" name="Text Box 34"/>
          <p:cNvSpPr txBox="1">
            <a:spLocks noChangeArrowheads="1"/>
          </p:cNvSpPr>
          <p:nvPr/>
        </p:nvSpPr>
        <p:spPr bwMode="auto">
          <a:xfrm>
            <a:off x="1676400" y="4572000"/>
            <a:ext cx="190308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connfd = connfd</a:t>
            </a:r>
            <a:r>
              <a:rPr lang="en-US" sz="2000" baseline="-25000"/>
              <a:t>2</a:t>
            </a:r>
          </a:p>
        </p:txBody>
      </p:sp>
      <p:sp>
        <p:nvSpPr>
          <p:cNvPr id="852003" name="Text Box 35"/>
          <p:cNvSpPr txBox="1">
            <a:spLocks noChangeArrowheads="1"/>
          </p:cNvSpPr>
          <p:nvPr/>
        </p:nvSpPr>
        <p:spPr bwMode="auto">
          <a:xfrm>
            <a:off x="5410200" y="5683250"/>
            <a:ext cx="18357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connfd = *vargp</a:t>
            </a:r>
            <a:endParaRPr lang="en-US" sz="2000" baseline="-25000"/>
          </a:p>
        </p:txBody>
      </p:sp>
      <p:sp>
        <p:nvSpPr>
          <p:cNvPr id="852004" name="Line 36"/>
          <p:cNvSpPr>
            <a:spLocks noChangeShapeType="1"/>
          </p:cNvSpPr>
          <p:nvPr/>
        </p:nvSpPr>
        <p:spPr bwMode="auto">
          <a:xfrm flipV="1">
            <a:off x="3429001" y="4659311"/>
            <a:ext cx="2062162" cy="141287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852005" name="Text Box 37"/>
          <p:cNvSpPr txBox="1">
            <a:spLocks noChangeArrowheads="1"/>
          </p:cNvSpPr>
          <p:nvPr/>
        </p:nvSpPr>
        <p:spPr bwMode="auto">
          <a:xfrm>
            <a:off x="4038600" y="4705290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Race!</a:t>
            </a:r>
          </a:p>
        </p:txBody>
      </p:sp>
      <p:sp>
        <p:nvSpPr>
          <p:cNvPr id="29" name="Oval 26"/>
          <p:cNvSpPr>
            <a:spLocks noChangeAspect="1" noChangeArrowheads="1"/>
          </p:cNvSpPr>
          <p:nvPr/>
        </p:nvSpPr>
        <p:spPr bwMode="auto">
          <a:xfrm>
            <a:off x="7420769" y="595550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dirty="0" err="1" smtClean="0"/>
              <a:t>i</a:t>
            </a:r>
            <a:endParaRPr lang="en-US" sz="2200" dirty="0" smtClean="0"/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5672" y="3276600"/>
            <a:ext cx="7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61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Graphic spid="12" grpId="0">
        <p:bldAsOne/>
      </p:bldGraphic>
      <p:bldGraphic spid="13" grpId="0">
        <p:bldAsOne/>
      </p:bldGraphic>
      <p:bldP spid="15" grpId="0"/>
      <p:bldGraphic spid="17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43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Threads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  <a:p>
            <a:pPr>
              <a:lnSpc>
                <a:spcPct val="85000"/>
              </a:lnSpc>
            </a:pPr>
            <a:r>
              <a:rPr lang="en-US" sz="2600" dirty="0" smtClean="0"/>
              <a:t>I/O Multiplexing (covered in textbook)</a:t>
            </a:r>
          </a:p>
          <a:p>
            <a:pPr lvl="1">
              <a:lnSpc>
                <a:spcPct val="85000"/>
              </a:lnSpc>
            </a:pPr>
            <a:r>
              <a:rPr lang="en-US" sz="2200" dirty="0" smtClean="0"/>
              <a:t>Tedious </a:t>
            </a:r>
            <a:r>
              <a:rPr lang="en-US" sz="2200" dirty="0"/>
              <a:t>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</a:t>
            </a:r>
            <a:r>
              <a:rPr lang="en-US" sz="2200" dirty="0" smtClean="0"/>
              <a:t>concurrency</a:t>
            </a:r>
          </a:p>
          <a:p>
            <a:pPr lvl="1">
              <a:lnSpc>
                <a:spcPct val="85000"/>
              </a:lnSpc>
            </a:pPr>
            <a:r>
              <a:rPr lang="en-US" sz="2200" dirty="0" smtClean="0"/>
              <a:t>Does not make use of multi-core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7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629400" y="405380"/>
            <a:ext cx="2438400" cy="1194820"/>
          </a:xfrm>
        </p:spPr>
        <p:txBody>
          <a:bodyPr/>
          <a:lstStyle/>
          <a:p>
            <a:pPr algn="ctr"/>
            <a:r>
              <a:rPr lang="en-US" sz="2800" dirty="0" smtClean="0"/>
              <a:t>Reminder: Iterative echo server</a:t>
            </a:r>
            <a:endParaRPr lang="en-US" sz="2800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1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36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2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610838" cy="18466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User goes</a:t>
            </a:r>
          </a:p>
          <a:p>
            <a:r>
              <a:rPr lang="en-US" sz="2000" b="0" dirty="0"/>
              <a:t>out to lunch</a:t>
            </a:r>
          </a:p>
          <a:p>
            <a:endParaRPr lang="en-US" sz="1200" b="0" dirty="0"/>
          </a:p>
          <a:p>
            <a:r>
              <a:rPr lang="en-US" sz="2000" b="0" dirty="0"/>
              <a:t>Client 1 blocks</a:t>
            </a:r>
          </a:p>
          <a:p>
            <a:r>
              <a:rPr lang="en-US" sz="2000" b="0" dirty="0"/>
              <a:t>waiting for user</a:t>
            </a:r>
          </a:p>
          <a:p>
            <a:r>
              <a:rPr lang="en-US" sz="2000" b="0" dirty="0"/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7002772" y="4154269"/>
            <a:ext cx="15526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 blocks</a:t>
            </a:r>
          </a:p>
          <a:p>
            <a:r>
              <a:rPr lang="en-US" sz="2000" b="0" dirty="0"/>
              <a:t>waiting to </a:t>
            </a:r>
            <a:r>
              <a:rPr lang="en-US" sz="2000" b="0" dirty="0" smtClean="0"/>
              <a:t>read </a:t>
            </a:r>
          </a:p>
          <a:p>
            <a:r>
              <a:rPr lang="en-US" sz="2000" b="0" dirty="0" smtClean="0"/>
              <a:t>from server</a:t>
            </a:r>
            <a:endParaRPr lang="en-US" sz="2000" b="0" dirty="0"/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19400" y="3519488"/>
            <a:ext cx="1458803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 blocks</a:t>
            </a:r>
          </a:p>
          <a:p>
            <a:r>
              <a:rPr lang="en-US" sz="2000" b="0" dirty="0"/>
              <a:t>waiting for</a:t>
            </a:r>
          </a:p>
          <a:p>
            <a:r>
              <a:rPr lang="en-US" sz="2000" b="0" dirty="0"/>
              <a:t>data from</a:t>
            </a:r>
          </a:p>
          <a:p>
            <a:r>
              <a:rPr lang="en-US" sz="2000" b="0" dirty="0"/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3607301" y="23973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1</a:t>
            </a:r>
            <a:r>
              <a:rPr lang="en-US" sz="2600" dirty="0"/>
              <a:t>. </a:t>
            </a:r>
            <a:r>
              <a:rPr lang="en-US" sz="2600" dirty="0" smtClean="0"/>
              <a:t>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Also referred to as </a:t>
            </a:r>
            <a:r>
              <a:rPr lang="en-US" sz="2200" i="1" dirty="0" smtClean="0">
                <a:solidFill>
                  <a:srgbClr val="FF0000"/>
                </a:solidFill>
              </a:rPr>
              <a:t>I/O multiplexing. </a:t>
            </a:r>
            <a:endParaRPr lang="en-US" sz="2200" i="1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Not covered in lecture (see your textbook)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4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3429000" y="396240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User </a:t>
            </a:r>
            <a:r>
              <a:rPr lang="en-US" sz="1800" dirty="0" smtClean="0">
                <a:solidFill>
                  <a:srgbClr val="FF0000"/>
                </a:solidFill>
              </a:rPr>
              <a:t>goes out to lunch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b="0" dirty="0"/>
          </a:p>
          <a:p>
            <a:r>
              <a:rPr lang="en-US" sz="180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end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5240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Child blocks waiting for data from Client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28504</TotalTime>
  <Words>2497</Words>
  <Application>Microsoft Office PowerPoint</Application>
  <PresentationFormat>On-screen Show (4:3)</PresentationFormat>
  <Paragraphs>627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Menlo-Regular</vt:lpstr>
      <vt:lpstr>ＭＳ Ｐゴシック</vt:lpstr>
      <vt:lpstr>宋体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Concurrent Programming  Introduction to Computer Systems 26th Lecture, Dec. 16, 2015</vt:lpstr>
      <vt:lpstr>Concurrent Programming is Hard!</vt:lpstr>
      <vt:lpstr>Concurrent Programming is Hard!</vt:lpstr>
      <vt:lpstr>Reminder: Iterative echo server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Review: Iterative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Potential Form of Unintended Sharing</vt:lpstr>
      <vt:lpstr>Could this race occur?</vt:lpstr>
      <vt:lpstr>Experimental Results</vt:lpstr>
      <vt:lpstr>Issues With Thread-Based Servers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C Seville</cp:lastModifiedBy>
  <cp:revision>838</cp:revision>
  <cp:lastPrinted>2012-11-14T01:18:46Z</cp:lastPrinted>
  <dcterms:created xsi:type="dcterms:W3CDTF">2012-11-14T01:16:09Z</dcterms:created>
  <dcterms:modified xsi:type="dcterms:W3CDTF">2016-12-21T01:42:50Z</dcterms:modified>
</cp:coreProperties>
</file>