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542" r:id="rId2"/>
    <p:sldId id="617" r:id="rId3"/>
    <p:sldId id="618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26" r:id="rId12"/>
    <p:sldId id="627" r:id="rId13"/>
    <p:sldId id="628" r:id="rId14"/>
    <p:sldId id="629" r:id="rId15"/>
    <p:sldId id="630" r:id="rId16"/>
    <p:sldId id="631" r:id="rId17"/>
    <p:sldId id="632" r:id="rId18"/>
    <p:sldId id="633" r:id="rId19"/>
    <p:sldId id="634" r:id="rId20"/>
    <p:sldId id="635" r:id="rId21"/>
    <p:sldId id="636" r:id="rId22"/>
    <p:sldId id="637" r:id="rId23"/>
    <p:sldId id="638" r:id="rId24"/>
    <p:sldId id="639" r:id="rId25"/>
    <p:sldId id="640" r:id="rId26"/>
    <p:sldId id="641" r:id="rId27"/>
    <p:sldId id="642" r:id="rId28"/>
    <p:sldId id="657" r:id="rId29"/>
    <p:sldId id="643" r:id="rId30"/>
    <p:sldId id="644" r:id="rId31"/>
    <p:sldId id="646" r:id="rId32"/>
    <p:sldId id="647" r:id="rId33"/>
    <p:sldId id="645" r:id="rId34"/>
    <p:sldId id="649" r:id="rId35"/>
    <p:sldId id="650" r:id="rId36"/>
    <p:sldId id="651" r:id="rId37"/>
    <p:sldId id="652" r:id="rId38"/>
    <p:sldId id="653" r:id="rId39"/>
    <p:sldId id="654" r:id="rId40"/>
    <p:sldId id="655" r:id="rId41"/>
    <p:sldId id="656" r:id="rId42"/>
    <p:sldId id="648" r:id="rId43"/>
  </p:sldIdLst>
  <p:sldSz cx="9144000" cy="6858000" type="screen4x3"/>
  <p:notesSz cx="7302500" cy="9586913"/>
  <p:custDataLst>
    <p:tags r:id="rId4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C0000"/>
    <a:srgbClr val="F7F5CD"/>
    <a:srgbClr val="000000"/>
    <a:srgbClr val="9D3E40"/>
    <a:srgbClr val="990000"/>
    <a:srgbClr val="D5F1CF"/>
    <a:srgbClr val="F1C7C7"/>
    <a:srgbClr val="F6F5BD"/>
    <a:srgbClr val="EBAFAF"/>
    <a:srgbClr val="DB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7" autoAdjust="0"/>
    <p:restoredTop sz="94626" autoAdjust="0"/>
  </p:normalViewPr>
  <p:slideViewPr>
    <p:cSldViewPr snapToObjects="1">
      <p:cViewPr varScale="1">
        <p:scale>
          <a:sx n="79" d="100"/>
          <a:sy n="79" d="100"/>
        </p:scale>
        <p:origin x="1026" y="78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17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27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89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54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8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92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30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25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22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3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82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3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57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24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63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36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82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37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578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87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579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18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375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46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558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446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528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369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626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607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312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170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912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326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00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83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59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0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58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2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06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410200" y="-26988"/>
            <a:ext cx="37973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Introduction to Computer Systems, Peking University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873250"/>
          </a:xfrm>
        </p:spPr>
        <p:txBody>
          <a:bodyPr/>
          <a:lstStyle/>
          <a:p>
            <a:pPr marL="0" indent="0"/>
            <a:r>
              <a:rPr lang="en-US" dirty="0" smtClean="0"/>
              <a:t>Synchronization: Basics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27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</a:t>
            </a:r>
            <a:r>
              <a:rPr lang="en-US" sz="2000" b="0" dirty="0" smtClean="0"/>
              <a:t>Lecture, Dec. </a:t>
            </a:r>
            <a:r>
              <a:rPr lang="en-US" sz="2000" b="0" smtClean="0"/>
              <a:t>21, 2015</a:t>
            </a: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pPr lvl="0">
              <a:defRPr/>
            </a:pPr>
            <a:r>
              <a:rPr lang="en-US" altLang="zh-CN" b="1" dirty="0"/>
              <a:t>Instructors:</a:t>
            </a:r>
            <a:r>
              <a:rPr lang="en-US" altLang="zh-CN" dirty="0"/>
              <a:t> </a:t>
            </a:r>
          </a:p>
          <a:p>
            <a:pPr lvl="0">
              <a:defRPr/>
            </a:pPr>
            <a:r>
              <a:rPr lang="en-US" altLang="zh-CN" dirty="0" err="1"/>
              <a:t>Xiangqun</a:t>
            </a:r>
            <a:r>
              <a:rPr lang="en-US" altLang="zh-CN" dirty="0"/>
              <a:t> Chen</a:t>
            </a:r>
            <a:r>
              <a:rPr lang="zh-CN" altLang="en-US" dirty="0"/>
              <a:t>，</a:t>
            </a:r>
            <a:r>
              <a:rPr lang="en-US" altLang="zh-CN" dirty="0" err="1"/>
              <a:t>Junlin</a:t>
            </a:r>
            <a:r>
              <a:rPr lang="en-US" altLang="zh-CN" dirty="0"/>
              <a:t> Lu</a:t>
            </a:r>
          </a:p>
          <a:p>
            <a:pPr lvl="0">
              <a:defRPr/>
            </a:pPr>
            <a:r>
              <a:rPr lang="en-US" altLang="zh-CN" dirty="0" err="1"/>
              <a:t>Guangyu</a:t>
            </a:r>
            <a:r>
              <a:rPr lang="en-US" altLang="zh-CN" dirty="0"/>
              <a:t> Sun</a:t>
            </a:r>
            <a:r>
              <a:rPr lang="zh-CN" altLang="en-US" dirty="0"/>
              <a:t>，</a:t>
            </a:r>
            <a:r>
              <a:rPr lang="en-US" altLang="zh-CN" dirty="0" err="1"/>
              <a:t>Xuetao</a:t>
            </a:r>
            <a:r>
              <a:rPr lang="en-US" altLang="zh-CN" dirty="0"/>
              <a:t> Guan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</a:t>
            </a:r>
            <a:r>
              <a:rPr lang="en-US" dirty="0"/>
              <a:t>Memory Model</a:t>
            </a:r>
          </a:p>
        </p:txBody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264238"/>
            <a:ext cx="8201025" cy="4972050"/>
          </a:xfrm>
        </p:spPr>
        <p:txBody>
          <a:bodyPr/>
          <a:lstStyle/>
          <a:p>
            <a:r>
              <a:rPr lang="en-US" dirty="0"/>
              <a:t>Conceptual model:</a:t>
            </a:r>
          </a:p>
          <a:p>
            <a:pPr lvl="1"/>
            <a:r>
              <a:rPr lang="en-US" dirty="0"/>
              <a:t>Multiple threads run within the context of a single process</a:t>
            </a:r>
          </a:p>
          <a:p>
            <a:pPr lvl="1"/>
            <a:r>
              <a:rPr lang="en-US" dirty="0"/>
              <a:t>Each </a:t>
            </a:r>
            <a:r>
              <a:rPr lang="en-US" dirty="0" smtClean="0"/>
              <a:t>thread has its own separate thread </a:t>
            </a:r>
            <a:r>
              <a:rPr lang="en-US" dirty="0"/>
              <a:t>context</a:t>
            </a:r>
          </a:p>
          <a:p>
            <a:pPr lvl="2"/>
            <a:r>
              <a:rPr lang="en-US" sz="1600" dirty="0"/>
              <a:t>Thread ID, stack</a:t>
            </a:r>
            <a:r>
              <a:rPr lang="en-US" sz="1600" dirty="0" smtClean="0"/>
              <a:t>, </a:t>
            </a:r>
            <a:r>
              <a:rPr lang="en-US" sz="1600" dirty="0"/>
              <a:t>stack </a:t>
            </a:r>
            <a:r>
              <a:rPr lang="en-US" sz="1600" dirty="0" smtClean="0"/>
              <a:t>pointer, PC, condition </a:t>
            </a:r>
            <a:r>
              <a:rPr lang="en-US" sz="1600" dirty="0"/>
              <a:t>codes, and</a:t>
            </a:r>
            <a:r>
              <a:rPr lang="en-US" sz="1600" dirty="0" smtClean="0"/>
              <a:t> GP registers</a:t>
            </a:r>
            <a:endParaRPr lang="en-US" sz="1600" dirty="0"/>
          </a:p>
          <a:p>
            <a:pPr lvl="1"/>
            <a:r>
              <a:rPr lang="en-US" dirty="0"/>
              <a:t>All threads share the remaining process context</a:t>
            </a:r>
          </a:p>
          <a:p>
            <a:pPr lvl="2"/>
            <a:r>
              <a:rPr lang="en-US" sz="1600" dirty="0"/>
              <a:t>Code, data, heap, and shared library segments of the process virtual address space</a:t>
            </a:r>
          </a:p>
          <a:p>
            <a:pPr lvl="2"/>
            <a:r>
              <a:rPr lang="en-US" sz="1600" dirty="0"/>
              <a:t>Open files and installed handlers</a:t>
            </a:r>
          </a:p>
          <a:p>
            <a:r>
              <a:rPr lang="en-US" dirty="0"/>
              <a:t>Operationally, this model is not strictly enforced:</a:t>
            </a:r>
          </a:p>
          <a:p>
            <a:pPr lvl="1"/>
            <a:r>
              <a:rPr lang="en-US" dirty="0" smtClean="0"/>
              <a:t>Register </a:t>
            </a:r>
            <a:r>
              <a:rPr lang="en-US" dirty="0"/>
              <a:t>values are truly separate and </a:t>
            </a:r>
            <a:r>
              <a:rPr lang="en-US" dirty="0" smtClean="0"/>
              <a:t>protected, but…</a:t>
            </a:r>
          </a:p>
          <a:p>
            <a:pPr lvl="1"/>
            <a:r>
              <a:rPr lang="en-US" dirty="0"/>
              <a:t>Any thread can read and write the stack of any other thread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i="1" dirty="0" smtClean="0">
                <a:solidFill>
                  <a:srgbClr val="C00000"/>
                </a:solidFill>
              </a:rPr>
              <a:t>The mismatch </a:t>
            </a:r>
            <a:r>
              <a:rPr lang="en-US" i="1" dirty="0">
                <a:solidFill>
                  <a:srgbClr val="C00000"/>
                </a:solidFill>
              </a:rPr>
              <a:t>between the conceptual and operation model </a:t>
            </a:r>
            <a:r>
              <a:rPr lang="en-US" i="1" dirty="0" smtClean="0">
                <a:solidFill>
                  <a:srgbClr val="C00000"/>
                </a:solidFill>
              </a:rPr>
              <a:t/>
            </a:r>
            <a:br>
              <a:rPr lang="en-US" i="1" dirty="0" smtClean="0">
                <a:solidFill>
                  <a:srgbClr val="C00000"/>
                </a:solidFill>
              </a:rPr>
            </a:br>
            <a:r>
              <a:rPr lang="en-US" i="1" dirty="0" smtClean="0">
                <a:solidFill>
                  <a:srgbClr val="C00000"/>
                </a:solidFill>
              </a:rPr>
              <a:t>is </a:t>
            </a:r>
            <a:r>
              <a:rPr lang="en-US" i="1" dirty="0">
                <a:solidFill>
                  <a:srgbClr val="C00000"/>
                </a:solidFill>
              </a:rPr>
              <a:t>a source of confusion and errors</a:t>
            </a:r>
          </a:p>
        </p:txBody>
      </p:sp>
    </p:spTree>
    <p:extLst>
      <p:ext uri="{BB962C8B-B14F-4D97-AF65-F5344CB8AC3E}">
        <p14:creationId xmlns:p14="http://schemas.microsoft.com/office/powerpoint/2010/main" val="3758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4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0962" y="435678"/>
            <a:ext cx="8507016" cy="762000"/>
          </a:xfrm>
        </p:spPr>
        <p:txBody>
          <a:bodyPr/>
          <a:lstStyle/>
          <a:p>
            <a:r>
              <a:rPr lang="en-US" dirty="0" smtClean="0"/>
              <a:t>Example Program to Illustrate Sharing</a:t>
            </a:r>
            <a:endParaRPr lang="en-US" dirty="0"/>
          </a:p>
        </p:txBody>
      </p:sp>
      <p:sp>
        <p:nvSpPr>
          <p:cNvPr id="929795" name="Rectangle 3"/>
          <p:cNvSpPr>
            <a:spLocks noChangeArrowheads="1"/>
          </p:cNvSpPr>
          <p:nvPr/>
        </p:nvSpPr>
        <p:spPr bwMode="auto">
          <a:xfrm>
            <a:off x="76200" y="1419285"/>
            <a:ext cx="4267200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global </a:t>
            </a:r>
            <a:r>
              <a:rPr lang="en-US" sz="1600" dirty="0" err="1" smtClean="0">
                <a:solidFill>
                  <a:srgbClr val="CB2418"/>
                </a:solidFill>
                <a:latin typeface="Menlo-Regular"/>
              </a:rPr>
              <a:t>var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Menlo-Regular"/>
              </a:rPr>
              <a:t>msgs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[2]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=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"Hello from foo"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"Hello from bar"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ptr = msgs;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2;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i++)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(&amp;tid, </a:t>
            </a:r>
            <a:endParaRPr lang="da-DK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         </a:t>
            </a:r>
            <a:r>
              <a:rPr lang="da-DK" sz="1600" dirty="0" smtClean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 </a:t>
            </a:r>
            <a:endParaRPr lang="da-DK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         </a:t>
            </a:r>
            <a:r>
              <a:rPr lang="da-DK" sz="1600" dirty="0" err="1" smtClean="0">
                <a:solidFill>
                  <a:srgbClr val="000000"/>
                </a:solidFill>
                <a:latin typeface="Menlo-Regular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 </a:t>
            </a:r>
            <a:endParaRPr lang="da-DK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         (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*)i);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Pthread_exit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929796" name="Rectangle 4"/>
          <p:cNvSpPr>
            <a:spLocks noChangeArrowheads="1"/>
          </p:cNvSpPr>
          <p:nvPr/>
        </p:nvSpPr>
        <p:spPr bwMode="auto">
          <a:xfrm>
            <a:off x="4572000" y="1447800"/>
            <a:ext cx="4508265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"[%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ld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]:  %s (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cnt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=%d)\n"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], ++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929797" name="Text Box 5"/>
          <p:cNvSpPr txBox="1">
            <a:spLocks noChangeArrowheads="1"/>
          </p:cNvSpPr>
          <p:nvPr/>
        </p:nvSpPr>
        <p:spPr bwMode="auto">
          <a:xfrm>
            <a:off x="4660665" y="3912512"/>
            <a:ext cx="4320614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latin typeface="+mn-lt"/>
              </a:rPr>
              <a:t>Peer threads</a:t>
            </a:r>
            <a:r>
              <a:rPr lang="en-US" sz="1800" i="1" dirty="0" smtClean="0">
                <a:latin typeface="+mn-lt"/>
              </a:rPr>
              <a:t> reference </a:t>
            </a:r>
            <a:r>
              <a:rPr lang="en-US" sz="1800" i="1" dirty="0">
                <a:latin typeface="+mn-lt"/>
              </a:rPr>
              <a:t>main thread’s stack</a:t>
            </a:r>
          </a:p>
          <a:p>
            <a:r>
              <a:rPr lang="en-US" sz="1800" i="1" dirty="0">
                <a:latin typeface="+mn-lt"/>
              </a:rPr>
              <a:t>indirectly through global </a:t>
            </a:r>
            <a:r>
              <a:rPr lang="en-US" sz="1800" i="1" dirty="0" err="1">
                <a:latin typeface="+mn-lt"/>
              </a:rPr>
              <a:t>ptr</a:t>
            </a:r>
            <a:r>
              <a:rPr lang="en-US" sz="1800" i="1" dirty="0">
                <a:latin typeface="+mn-lt"/>
              </a:rPr>
              <a:t> variable</a:t>
            </a:r>
            <a:endParaRPr lang="en-US" sz="1800" dirty="0">
              <a:latin typeface="+mn-lt"/>
            </a:endParaRPr>
          </a:p>
        </p:txBody>
      </p:sp>
      <p:sp>
        <p:nvSpPr>
          <p:cNvPr id="929798" name="Line 6"/>
          <p:cNvSpPr>
            <a:spLocks noChangeShapeType="1"/>
          </p:cNvSpPr>
          <p:nvPr/>
        </p:nvSpPr>
        <p:spPr bwMode="auto">
          <a:xfrm flipV="1">
            <a:off x="6181490" y="3239412"/>
            <a:ext cx="520700" cy="6731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n>
                <a:solidFill>
                  <a:srgbClr val="FF0000"/>
                </a:solidFill>
              </a:ln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5879068"/>
            <a:ext cx="104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sharing.c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40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797" grpId="0"/>
      <p:bldP spid="92979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Mapping Variable Instances to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 smtClean="0"/>
              <a:t>Global variables</a:t>
            </a:r>
          </a:p>
          <a:p>
            <a:pPr lvl="1"/>
            <a:r>
              <a:rPr lang="en-US" i="1" dirty="0" smtClean="0"/>
              <a:t>Def:</a:t>
            </a:r>
            <a:r>
              <a:rPr lang="en-US" dirty="0" smtClean="0"/>
              <a:t>  Variable declared outside of a function</a:t>
            </a:r>
          </a:p>
          <a:p>
            <a:pPr lvl="1"/>
            <a:r>
              <a:rPr lang="en-US" b="1" dirty="0" smtClean="0">
                <a:solidFill>
                  <a:srgbClr val="990000"/>
                </a:solidFill>
              </a:rPr>
              <a:t>Virtual memory contains exactly one instance of any global variable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Local variables</a:t>
            </a:r>
          </a:p>
          <a:p>
            <a:pPr lvl="1"/>
            <a:r>
              <a:rPr lang="en-US" i="1" dirty="0" smtClean="0"/>
              <a:t>Def:</a:t>
            </a:r>
            <a:r>
              <a:rPr lang="en-US" dirty="0" smtClean="0"/>
              <a:t> Variable declared inside function without  </a:t>
            </a:r>
            <a:r>
              <a:rPr lang="en-US" dirty="0" smtClean="0">
                <a:latin typeface="Courier New"/>
                <a:cs typeface="Courier New"/>
              </a:rPr>
              <a:t>static</a:t>
            </a:r>
            <a:r>
              <a:rPr lang="en-US" dirty="0" smtClean="0"/>
              <a:t> attribute</a:t>
            </a:r>
          </a:p>
          <a:p>
            <a:pPr lvl="1"/>
            <a:r>
              <a:rPr lang="en-US" b="1" dirty="0" smtClean="0">
                <a:solidFill>
                  <a:srgbClr val="990000"/>
                </a:solidFill>
              </a:rPr>
              <a:t>Each thread stack contains one instance of each local variable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Local static variables</a:t>
            </a:r>
          </a:p>
          <a:p>
            <a:pPr lvl="1"/>
            <a:r>
              <a:rPr lang="en-US" i="1" dirty="0" smtClean="0"/>
              <a:t>Def: </a:t>
            </a:r>
            <a:r>
              <a:rPr lang="en-US" dirty="0" smtClean="0"/>
              <a:t> Variable declared inside  function with the </a:t>
            </a:r>
            <a:r>
              <a:rPr lang="en-US" dirty="0" smtClean="0">
                <a:latin typeface="Courier New"/>
                <a:cs typeface="Courier New"/>
              </a:rPr>
              <a:t>static</a:t>
            </a:r>
            <a:r>
              <a:rPr lang="en-US" dirty="0" smtClean="0"/>
              <a:t> attribute</a:t>
            </a:r>
          </a:p>
          <a:p>
            <a:pPr lvl="1"/>
            <a:r>
              <a:rPr lang="en-US" b="1" dirty="0" smtClean="0">
                <a:solidFill>
                  <a:srgbClr val="990000"/>
                </a:solidFill>
              </a:rPr>
              <a:t>Virtual memory contains exactly one instance of any local static variable.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0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6200" y="1828800"/>
            <a:ext cx="4267200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global </a:t>
            </a:r>
            <a:r>
              <a:rPr lang="en-US" sz="1600" dirty="0" err="1" smtClean="0">
                <a:solidFill>
                  <a:srgbClr val="CB2418"/>
                </a:solidFill>
                <a:latin typeface="Menlo-Regular"/>
              </a:rPr>
              <a:t>var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Menlo-Regular"/>
              </a:rPr>
              <a:t>msgs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[2]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=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"Hello from foo"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"Hello from bar"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ptr = msgs;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2;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i++)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(&amp;tid, </a:t>
            </a:r>
            <a:endParaRPr lang="da-DK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         </a:t>
            </a:r>
            <a:r>
              <a:rPr lang="da-DK" sz="1600" dirty="0" smtClean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 </a:t>
            </a:r>
            <a:endParaRPr lang="da-DK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         </a:t>
            </a:r>
            <a:r>
              <a:rPr lang="da-DK" sz="1600" dirty="0" err="1" smtClean="0">
                <a:solidFill>
                  <a:srgbClr val="000000"/>
                </a:solidFill>
                <a:latin typeface="Menlo-Regular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 </a:t>
            </a:r>
            <a:endParaRPr lang="da-DK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         (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*)i);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Pthread_exit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495800" y="3559076"/>
            <a:ext cx="4508265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"[%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ld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]:  %s (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cnt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=%d)\n"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], ++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97862"/>
            <a:ext cx="8972550" cy="781050"/>
          </a:xfrm>
        </p:spPr>
        <p:txBody>
          <a:bodyPr/>
          <a:lstStyle/>
          <a:p>
            <a:r>
              <a:rPr lang="en-US" dirty="0"/>
              <a:t>Mapping </a:t>
            </a:r>
            <a:r>
              <a:rPr lang="en-US" dirty="0" smtClean="0"/>
              <a:t>Variable Instances </a:t>
            </a:r>
            <a:r>
              <a:rPr lang="en-US" dirty="0"/>
              <a:t>to </a:t>
            </a:r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931845" name="Text Box 5"/>
          <p:cNvSpPr txBox="1">
            <a:spLocks noChangeArrowheads="1"/>
          </p:cNvSpPr>
          <p:nvPr/>
        </p:nvSpPr>
        <p:spPr bwMode="auto">
          <a:xfrm>
            <a:off x="200673" y="1130888"/>
            <a:ext cx="358348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Global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latin typeface="Calibri" pitchFamily="34" charset="0"/>
              </a:rPr>
              <a:t>[data])</a:t>
            </a:r>
          </a:p>
        </p:txBody>
      </p:sp>
      <p:sp>
        <p:nvSpPr>
          <p:cNvPr id="931846" name="Line 6"/>
          <p:cNvSpPr>
            <a:spLocks noChangeShapeType="1"/>
          </p:cNvSpPr>
          <p:nvPr/>
        </p:nvSpPr>
        <p:spPr bwMode="auto">
          <a:xfrm>
            <a:off x="1295401" y="1450976"/>
            <a:ext cx="0" cy="504824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47" name="Text Box 7"/>
          <p:cNvSpPr txBox="1">
            <a:spLocks noChangeArrowheads="1"/>
          </p:cNvSpPr>
          <p:nvPr/>
        </p:nvSpPr>
        <p:spPr bwMode="auto">
          <a:xfrm>
            <a:off x="4972286" y="6019800"/>
            <a:ext cx="4032837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static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</a:t>
            </a:r>
            <a:r>
              <a:rPr lang="en-US" sz="1800" dirty="0" smtClean="0">
                <a:latin typeface="Calibri" pitchFamily="34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cnt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alibri" pitchFamily="34" charset="0"/>
              </a:rPr>
              <a:t>[data])</a:t>
            </a:r>
          </a:p>
        </p:txBody>
      </p:sp>
      <p:sp>
        <p:nvSpPr>
          <p:cNvPr id="931848" name="Line 8"/>
          <p:cNvSpPr>
            <a:spLocks noChangeShapeType="1"/>
          </p:cNvSpPr>
          <p:nvPr/>
        </p:nvSpPr>
        <p:spPr bwMode="auto">
          <a:xfrm flipV="1">
            <a:off x="6348824" y="4636088"/>
            <a:ext cx="304800" cy="13462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49" name="Text Box 9"/>
          <p:cNvSpPr txBox="1">
            <a:spLocks noChangeArrowheads="1"/>
          </p:cNvSpPr>
          <p:nvPr/>
        </p:nvSpPr>
        <p:spPr bwMode="auto">
          <a:xfrm>
            <a:off x="3815414" y="1399401"/>
            <a:ext cx="3927485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</a:t>
            </a:r>
            <a:r>
              <a:rPr lang="en-US" sz="1800" i="1" dirty="0" err="1" smtClean="0">
                <a:solidFill>
                  <a:srgbClr val="C00000"/>
                </a:solidFill>
                <a:latin typeface="Calibri" pitchFamily="34" charset="0"/>
              </a:rPr>
              <a:t>vars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i.m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msgs.m</a:t>
            </a:r>
            <a:r>
              <a:rPr lang="en-US" sz="1800" dirty="0" smtClean="0">
                <a:latin typeface="Calibri" pitchFamily="34" charset="0"/>
              </a:rPr>
              <a:t>)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31850" name="Line 10"/>
          <p:cNvSpPr>
            <a:spLocks noChangeShapeType="1"/>
          </p:cNvSpPr>
          <p:nvPr/>
        </p:nvSpPr>
        <p:spPr bwMode="auto">
          <a:xfrm flipH="1">
            <a:off x="1486549" y="1676400"/>
            <a:ext cx="2971799" cy="12954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51" name="Text Box 11"/>
          <p:cNvSpPr txBox="1">
            <a:spLocks noChangeArrowheads="1"/>
          </p:cNvSpPr>
          <p:nvPr/>
        </p:nvSpPr>
        <p:spPr bwMode="auto">
          <a:xfrm>
            <a:off x="4509914" y="1955800"/>
            <a:ext cx="3872086" cy="11079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</a:t>
            </a:r>
            <a:r>
              <a:rPr lang="en-US" sz="1800" i="1" dirty="0" err="1" smtClean="0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 </a:t>
            </a:r>
            <a:r>
              <a:rPr lang="en-US" sz="1800" dirty="0">
                <a:latin typeface="Calibri" pitchFamily="34" charset="0"/>
              </a:rPr>
              <a:t>2 instances (</a:t>
            </a:r>
          </a:p>
          <a:p>
            <a:r>
              <a:rPr lang="en-US" sz="1800" dirty="0">
                <a:latin typeface="Calibri" pitchFamily="34" charset="0"/>
              </a:rPr>
              <a:t>     </a:t>
            </a:r>
            <a:r>
              <a:rPr lang="en-US" sz="1800" dirty="0" smtClean="0">
                <a:latin typeface="Courier New" pitchFamily="49" charset="0"/>
              </a:rPr>
              <a:t>myid.p0 </a:t>
            </a:r>
            <a:r>
              <a:rPr lang="en-US" sz="1800" dirty="0" smtClean="0">
                <a:latin typeface="Calibri" pitchFamily="34" charset="0"/>
              </a:rPr>
              <a:t>[peer </a:t>
            </a:r>
            <a:r>
              <a:rPr lang="en-US" sz="1800" dirty="0">
                <a:latin typeface="Calibri" pitchFamily="34" charset="0"/>
              </a:rPr>
              <a:t>thread 0’s stack],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myid.p1 </a:t>
            </a:r>
            <a:r>
              <a:rPr lang="en-US" sz="1800" dirty="0" smtClean="0">
                <a:latin typeface="Calibri" pitchFamily="34" charset="0"/>
              </a:rPr>
              <a:t>[peer </a:t>
            </a:r>
            <a:r>
              <a:rPr lang="en-US" sz="1800" dirty="0">
                <a:latin typeface="Calibri" pitchFamily="34" charset="0"/>
              </a:rPr>
              <a:t>thread 1’s stack]</a:t>
            </a:r>
          </a:p>
          <a:p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931852" name="Line 12"/>
          <p:cNvSpPr>
            <a:spLocks noChangeShapeType="1"/>
          </p:cNvSpPr>
          <p:nvPr/>
        </p:nvSpPr>
        <p:spPr bwMode="auto">
          <a:xfrm flipH="1">
            <a:off x="5943600" y="2864732"/>
            <a:ext cx="533400" cy="13208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2286000" y="1676400"/>
            <a:ext cx="2172348" cy="17526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61715" y="6230005"/>
            <a:ext cx="104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sharing.c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95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5" grpId="0"/>
      <p:bldP spid="931846" grpId="0" animBg="1"/>
      <p:bldP spid="931847" grpId="0"/>
      <p:bldP spid="931848" grpId="0" animBg="1"/>
      <p:bldP spid="931849" grpId="0"/>
      <p:bldP spid="931850" grpId="0" animBg="1"/>
      <p:bldP spid="931851" grpId="0"/>
      <p:bldP spid="93185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Variable Analysis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136" y="1219200"/>
            <a:ext cx="7896225" cy="5181600"/>
          </a:xfrm>
        </p:spPr>
        <p:txBody>
          <a:bodyPr/>
          <a:lstStyle/>
          <a:p>
            <a:r>
              <a:rPr lang="en-US" dirty="0"/>
              <a:t>Which </a:t>
            </a:r>
            <a:r>
              <a:rPr lang="en-US" dirty="0" smtClean="0"/>
              <a:t>variables </a:t>
            </a:r>
            <a:r>
              <a:rPr lang="en-US" dirty="0"/>
              <a:t>are shared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lnSpc>
                <a:spcPct val="95000"/>
              </a:lnSpc>
            </a:pPr>
            <a:endParaRPr lang="en-US" dirty="0" smtClean="0"/>
          </a:p>
          <a:p>
            <a:pPr>
              <a:lnSpc>
                <a:spcPct val="95000"/>
              </a:lnSpc>
            </a:pPr>
            <a:r>
              <a:rPr lang="en-US" dirty="0" smtClean="0"/>
              <a:t>Answer: A variable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is shared </a:t>
            </a:r>
            <a:r>
              <a:rPr lang="en-US" dirty="0" err="1" smtClean="0"/>
              <a:t>iff</a:t>
            </a:r>
            <a:r>
              <a:rPr lang="en-US" dirty="0" smtClean="0"/>
              <a:t> multiple threads reference at least one instance of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. Thus: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ptr</a:t>
            </a:r>
            <a:r>
              <a:rPr lang="en-US" b="1" kern="1200" dirty="0" smtClean="0">
                <a:solidFill>
                  <a:srgbClr val="000000"/>
                </a:solidFill>
                <a:ea typeface="+mn-ea"/>
                <a:cs typeface="+mn-cs"/>
              </a:rPr>
              <a:t>,  </a:t>
            </a:r>
            <a:r>
              <a:rPr lang="en-US" b="1" kern="1200" dirty="0" err="1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cnt</a:t>
            </a:r>
            <a:r>
              <a:rPr lang="en-US" b="1" kern="1200" dirty="0" smtClean="0">
                <a:solidFill>
                  <a:srgbClr val="000000"/>
                </a:solidFill>
                <a:ea typeface="+mn-ea"/>
                <a:cs typeface="+mn-cs"/>
              </a:rPr>
              <a:t>, and </a:t>
            </a:r>
            <a:r>
              <a:rPr lang="en-US" b="1" kern="1200" dirty="0" err="1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msgs</a:t>
            </a:r>
            <a:r>
              <a:rPr lang="en-US" b="1" kern="1200" dirty="0" smtClean="0">
                <a:solidFill>
                  <a:srgbClr val="000000"/>
                </a:solidFill>
                <a:ea typeface="+mn-ea"/>
                <a:cs typeface="+mn-cs"/>
              </a:rPr>
              <a:t> are shared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b="1" kern="1200" dirty="0" smtClean="0">
                <a:solidFill>
                  <a:srgbClr val="000000"/>
                </a:solidFill>
                <a:ea typeface="+mn-ea"/>
                <a:cs typeface="+mn-cs"/>
              </a:rPr>
              <a:t> and </a:t>
            </a:r>
            <a:r>
              <a:rPr lang="en-US" b="1" kern="1200" dirty="0" err="1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myid</a:t>
            </a:r>
            <a:r>
              <a:rPr lang="en-US" b="1" kern="1200" dirty="0" smtClean="0">
                <a:solidFill>
                  <a:srgbClr val="000000"/>
                </a:solidFill>
                <a:ea typeface="+mn-ea"/>
                <a:cs typeface="+mn-cs"/>
              </a:rPr>
              <a:t> are </a:t>
            </a:r>
            <a:r>
              <a:rPr lang="en-US" b="1" i="1" kern="1200" dirty="0" smtClean="0">
                <a:solidFill>
                  <a:srgbClr val="C00000"/>
                </a:solidFill>
                <a:ea typeface="+mn-ea"/>
                <a:cs typeface="+mn-cs"/>
              </a:rPr>
              <a:t>not</a:t>
            </a:r>
            <a:r>
              <a:rPr lang="en-US" b="1" kern="1200" dirty="0" smtClean="0">
                <a:solidFill>
                  <a:srgbClr val="000000"/>
                </a:solidFill>
                <a:ea typeface="+mn-ea"/>
                <a:cs typeface="+mn-cs"/>
              </a:rPr>
              <a:t> shared</a:t>
            </a:r>
          </a:p>
        </p:txBody>
      </p:sp>
      <p:sp>
        <p:nvSpPr>
          <p:cNvPr id="933892" name="Text Box 4"/>
          <p:cNvSpPr txBox="1">
            <a:spLocks noChangeArrowheads="1"/>
          </p:cNvSpPr>
          <p:nvPr/>
        </p:nvSpPr>
        <p:spPr bwMode="auto">
          <a:xfrm>
            <a:off x="785813" y="1765300"/>
            <a:ext cx="6224794" cy="23698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Variable 	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 Referenced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by	Referenced by 	Referenced by</a:t>
            </a:r>
          </a:p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instance	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  main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thread?	peer thread 0?	peer thread 1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?</a:t>
            </a:r>
            <a:endParaRPr lang="en-US" sz="1800" dirty="0">
              <a:latin typeface="Calibr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	</a:t>
            </a:r>
          </a:p>
          <a:p>
            <a:r>
              <a:rPr lang="en-US" sz="1800" dirty="0" err="1" smtClean="0">
                <a:latin typeface="Courier New" pitchFamily="49" charset="0"/>
              </a:rPr>
              <a:t>cnt</a:t>
            </a:r>
            <a:r>
              <a:rPr lang="en-US" sz="1800" dirty="0" smtClean="0">
                <a:latin typeface="Courier New" pitchFamily="49" charset="0"/>
              </a:rPr>
              <a:t>		</a:t>
            </a:r>
          </a:p>
          <a:p>
            <a:r>
              <a:rPr lang="en-US" sz="1800" dirty="0" err="1" smtClean="0">
                <a:latin typeface="Courier New" pitchFamily="49" charset="0"/>
              </a:rPr>
              <a:t>i.m</a:t>
            </a:r>
            <a:r>
              <a:rPr lang="en-US" sz="1800" dirty="0" smtClean="0">
                <a:latin typeface="Courier New" pitchFamily="49" charset="0"/>
              </a:rPr>
              <a:t>		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msgs.m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		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myid.p0</a:t>
            </a:r>
            <a:r>
              <a:rPr lang="en-US" sz="1800" dirty="0" smtClean="0">
                <a:latin typeface="Courier New" pitchFamily="49" charset="0"/>
              </a:rPr>
              <a:t>		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</a:rPr>
              <a:t>myid.p1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0" y="23622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774" y="23622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23622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5732" y="2654300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774" y="26543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26543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29210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2306" y="2921000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0932" y="2921000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3227864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8774" y="3227864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7400" y="3227864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95732" y="3510002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774" y="3510002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0932" y="3510002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95732" y="3770868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3170" y="3770868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3770868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16924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Threads review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Sharing</a:t>
            </a:r>
          </a:p>
          <a:p>
            <a:r>
              <a:rPr lang="en-US" dirty="0" smtClean="0"/>
              <a:t>Mutual exclusion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Semaphores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Other concurrency issues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Locking and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Deadlocks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4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</a:t>
            </a:r>
            <a:r>
              <a:rPr lang="en-US" dirty="0" smtClean="0"/>
              <a:t>Improper Synchronization</a:t>
            </a:r>
            <a:endParaRPr lang="en-US" dirty="0"/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46180" y="1227921"/>
            <a:ext cx="4800600" cy="54014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dirty="0">
                <a:solidFill>
                  <a:srgbClr val="CB2418"/>
                </a:solidFill>
                <a:latin typeface="Menlo-Regular"/>
              </a:rPr>
              <a:t>/* Global shared variable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C200FF"/>
                </a:solidFill>
                <a:latin typeface="Menlo-Regular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Counter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niters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tid1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tid2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 smtClean="0">
                <a:solidFill>
                  <a:srgbClr val="000000"/>
                </a:solidFill>
                <a:latin typeface="Menlo-Regular"/>
              </a:rPr>
              <a:t>niters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= atoi(argv[1]);</a:t>
            </a:r>
          </a:p>
          <a:p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    Pthread_create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(&amp;tid1, </a:t>
            </a:r>
            <a:r>
              <a:rPr lang="fi-FI" sz="1500" dirty="0" smtClean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       </a:t>
            </a:r>
            <a:r>
              <a:rPr lang="fi-FI" sz="1500" dirty="0" err="1" smtClean="0">
                <a:solidFill>
                  <a:srgbClr val="000000"/>
                </a:solidFill>
                <a:latin typeface="Menlo-Regular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Pthread_create(&amp;tid2,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       </a:t>
            </a:r>
            <a:r>
              <a:rPr lang="fi-FI" sz="1500" dirty="0" err="1" smtClean="0">
                <a:solidFill>
                  <a:srgbClr val="000000"/>
                </a:solidFill>
                <a:latin typeface="Menlo-Regular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Pthread_join(tid1,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Pthread_join(tid2,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pt-BR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pt-BR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pt-BR" sz="1500" dirty="0" err="1">
                <a:solidFill>
                  <a:srgbClr val="CB2418"/>
                </a:solidFill>
                <a:latin typeface="Menlo-Regular"/>
              </a:rPr>
              <a:t>Check</a:t>
            </a:r>
            <a:r>
              <a:rPr lang="pt-B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pt-BR" sz="1500" dirty="0" err="1">
                <a:solidFill>
                  <a:srgbClr val="CB2418"/>
                </a:solidFill>
                <a:latin typeface="Menlo-Regular"/>
              </a:rPr>
              <a:t>result</a:t>
            </a:r>
            <a:r>
              <a:rPr lang="pt-BR" sz="1500" dirty="0">
                <a:solidFill>
                  <a:srgbClr val="CB2418"/>
                </a:solidFill>
                <a:latin typeface="Menlo-Regular"/>
              </a:rPr>
              <a:t> */</a:t>
            </a:r>
            <a:endParaRPr lang="pt-BR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!= (2 * niters))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Menlo-Regular"/>
              </a:rPr>
              <a:t>"BOOM! cnt=%ld\n"</a:t>
            </a:r>
            <a:r>
              <a:rPr lang="ro-RO" sz="1500" dirty="0">
                <a:solidFill>
                  <a:srgbClr val="000000"/>
                </a:solidFill>
                <a:latin typeface="Menlo-Regular"/>
              </a:rPr>
              <a:t>, cnt);</a:t>
            </a:r>
          </a:p>
          <a:p>
            <a:r>
              <a:rPr lang="hu-HU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hu-HU" sz="15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5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Menlo-Regular"/>
              </a:rPr>
              <a:t>"OK cnt=%ld\n"</a:t>
            </a:r>
            <a:r>
              <a:rPr lang="ro-RO" sz="1500" dirty="0">
                <a:solidFill>
                  <a:srgbClr val="000000"/>
                </a:solidFill>
                <a:latin typeface="Menlo-Regular"/>
              </a:rPr>
              <a:t>, cnt);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923199" y="1237834"/>
            <a:ext cx="4137671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Menlo-Regular"/>
              </a:rPr>
              <a:t>/* Thread routine */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107702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107702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9E4C04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9E4C04"/>
                </a:solidFill>
                <a:latin typeface="Menlo-Regular"/>
              </a:rPr>
              <a:t>niters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      *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((</a:t>
            </a:r>
            <a:r>
              <a:rPr lang="en-US" sz="1600" dirty="0">
                <a:solidFill>
                  <a:srgbClr val="107702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Menlo-Regular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&lt; niters;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++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)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++;                   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Menlo-Regular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;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 </a:t>
            </a: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05400" y="4192250"/>
            <a:ext cx="3505200" cy="2605684"/>
            <a:chOff x="5105400" y="4192250"/>
            <a:chExt cx="3505200" cy="2605684"/>
          </a:xfrm>
        </p:grpSpPr>
        <p:sp>
          <p:nvSpPr>
            <p:cNvPr id="935941" name="Text Box 5"/>
            <p:cNvSpPr txBox="1">
              <a:spLocks noChangeArrowheads="1"/>
            </p:cNvSpPr>
            <p:nvPr/>
          </p:nvSpPr>
          <p:spPr bwMode="auto">
            <a:xfrm>
              <a:off x="5486400" y="4192250"/>
              <a:ext cx="2770410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</a:rPr>
                <a:t>linux</a:t>
              </a:r>
              <a:r>
                <a:rPr lang="en-US" sz="1600" dirty="0" smtClean="0">
                  <a:latin typeface="Courier New" pitchFamily="49" charset="0"/>
                </a:rPr>
                <a:t>&gt; ./</a:t>
              </a:r>
              <a:r>
                <a:rPr lang="en-US" sz="1600" dirty="0" err="1" smtClean="0">
                  <a:latin typeface="Courier New" pitchFamily="49" charset="0"/>
                </a:rPr>
                <a:t>badcnt</a:t>
              </a:r>
              <a:r>
                <a:rPr lang="en-US" sz="1600" dirty="0" smtClean="0">
                  <a:latin typeface="Courier New" pitchFamily="49" charset="0"/>
                </a:rPr>
                <a:t> 10000</a:t>
              </a:r>
            </a:p>
            <a:p>
              <a:r>
                <a:rPr lang="en-US" sz="1600" dirty="0" smtClean="0">
                  <a:latin typeface="Courier New" pitchFamily="49" charset="0"/>
                </a:rPr>
                <a:t>OK </a:t>
              </a:r>
              <a:r>
                <a:rPr lang="en-US" sz="1600" dirty="0" err="1" smtClean="0">
                  <a:latin typeface="Courier New" pitchFamily="49" charset="0"/>
                </a:rPr>
                <a:t>cnt</a:t>
              </a:r>
              <a:r>
                <a:rPr lang="en-US" sz="1600" dirty="0" smtClean="0">
                  <a:latin typeface="Courier New" pitchFamily="49" charset="0"/>
                </a:rPr>
                <a:t>=20000</a:t>
              </a:r>
            </a:p>
            <a:p>
              <a:r>
                <a:rPr lang="en-US" sz="1600" dirty="0" err="1" smtClean="0">
                  <a:latin typeface="Courier New" pitchFamily="49" charset="0"/>
                </a:rPr>
                <a:t>linux</a:t>
              </a:r>
              <a:r>
                <a:rPr lang="en-US" sz="1600" dirty="0" smtClean="0">
                  <a:latin typeface="Courier New" pitchFamily="49" charset="0"/>
                </a:rPr>
                <a:t>&gt; ./</a:t>
              </a:r>
              <a:r>
                <a:rPr lang="en-US" sz="1600" dirty="0" err="1" smtClean="0">
                  <a:latin typeface="Courier New" pitchFamily="49" charset="0"/>
                </a:rPr>
                <a:t>badcnt</a:t>
              </a:r>
              <a:r>
                <a:rPr lang="en-US" sz="1600" dirty="0" smtClean="0">
                  <a:latin typeface="Courier New" pitchFamily="49" charset="0"/>
                </a:rPr>
                <a:t> 10000</a:t>
              </a:r>
            </a:p>
            <a:p>
              <a:r>
                <a:rPr lang="en-US" sz="1600" dirty="0" smtClean="0">
                  <a:latin typeface="Courier New" pitchFamily="49" charset="0"/>
                </a:rPr>
                <a:t>BOOM! </a:t>
              </a:r>
              <a:r>
                <a:rPr lang="en-US" sz="1600" dirty="0" err="1" smtClean="0">
                  <a:latin typeface="Courier New" pitchFamily="49" charset="0"/>
                </a:rPr>
                <a:t>cnt</a:t>
              </a:r>
              <a:r>
                <a:rPr lang="en-US" sz="1600" dirty="0" smtClean="0">
                  <a:latin typeface="Courier New" pitchFamily="49" charset="0"/>
                </a:rPr>
                <a:t>=13051</a:t>
              </a:r>
            </a:p>
            <a:p>
              <a:r>
                <a:rPr lang="en-US" sz="1600" dirty="0" err="1" smtClean="0">
                  <a:latin typeface="Courier New" pitchFamily="49" charset="0"/>
                </a:rPr>
                <a:t>linux</a:t>
              </a:r>
              <a:r>
                <a:rPr lang="en-US" sz="1600" dirty="0" smtClean="0">
                  <a:latin typeface="Courier New" pitchFamily="49" charset="0"/>
                </a:rPr>
                <a:t>&gt;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935942" name="Text Box 6"/>
            <p:cNvSpPr txBox="1">
              <a:spLocks noChangeArrowheads="1"/>
            </p:cNvSpPr>
            <p:nvPr/>
          </p:nvSpPr>
          <p:spPr bwMode="auto">
            <a:xfrm>
              <a:off x="5105400" y="5689938"/>
              <a:ext cx="3505200" cy="110799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dirty="0" err="1">
                  <a:latin typeface="Courier New" pitchFamily="49" charset="0"/>
                </a:rPr>
                <a:t>cnt</a:t>
              </a:r>
              <a:r>
                <a:rPr lang="en-US" dirty="0">
                  <a:latin typeface="Calibri" pitchFamily="34" charset="0"/>
                </a:rPr>
                <a:t> should</a:t>
              </a:r>
              <a:r>
                <a:rPr lang="en-US" dirty="0" smtClean="0">
                  <a:latin typeface="Calibri" pitchFamily="34" charset="0"/>
                </a:rPr>
                <a:t> equal 20,000.</a:t>
              </a:r>
            </a:p>
            <a:p>
              <a:pPr algn="ctr"/>
              <a:endParaRPr lang="en-US" sz="1800" dirty="0" smtClean="0">
                <a:latin typeface="Calibri" pitchFamily="34" charset="0"/>
              </a:endParaRPr>
            </a:p>
            <a:p>
              <a:pPr algn="ctr"/>
              <a:r>
                <a:rPr lang="en-US" dirty="0">
                  <a:solidFill>
                    <a:srgbClr val="9D3E40"/>
                  </a:solidFill>
                  <a:latin typeface="Calibri" pitchFamily="34" charset="0"/>
                </a:rPr>
                <a:t>What went wrong</a:t>
              </a:r>
              <a:r>
                <a:rPr lang="en-US" dirty="0" smtClean="0">
                  <a:solidFill>
                    <a:srgbClr val="9D3E40"/>
                  </a:solidFill>
                  <a:latin typeface="Calibri" pitchFamily="34" charset="0"/>
                </a:rPr>
                <a:t>?</a:t>
              </a:r>
              <a:endParaRPr lang="en-US" dirty="0">
                <a:solidFill>
                  <a:srgbClr val="9D3E40"/>
                </a:solidFill>
                <a:latin typeface="Calibri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755723" y="6248400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badcnt.c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4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Code for Counter Loop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2073836" y="1715869"/>
            <a:ext cx="4063282" cy="64633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lvl="0"/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for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(i = 0; i &lt; </a:t>
            </a:r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niters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; i++)</a:t>
            </a:r>
          </a:p>
          <a:p>
            <a:pPr lvl="0"/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  </a:t>
            </a:r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cnt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++; </a:t>
            </a:r>
            <a:endParaRPr lang="en-US" sz="18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937990" name="Text Box 6"/>
          <p:cNvSpPr txBox="1">
            <a:spLocks noChangeArrowheads="1"/>
          </p:cNvSpPr>
          <p:nvPr/>
        </p:nvSpPr>
        <p:spPr bwMode="auto">
          <a:xfrm>
            <a:off x="1828800" y="1249234"/>
            <a:ext cx="485446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C code for counter </a:t>
            </a:r>
            <a:r>
              <a:rPr lang="en-US" dirty="0" smtClean="0">
                <a:latin typeface="Calibri" pitchFamily="34" charset="0"/>
              </a:rPr>
              <a:t>loop in thread </a:t>
            </a:r>
            <a:r>
              <a:rPr lang="en-US" dirty="0" err="1" smtClean="0">
                <a:latin typeface="Calibri" pitchFamily="34" charset="0"/>
              </a:rPr>
              <a:t>i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7" name="Text Box 379"/>
          <p:cNvSpPr txBox="1">
            <a:spLocks noChangeArrowheads="1"/>
          </p:cNvSpPr>
          <p:nvPr/>
        </p:nvSpPr>
        <p:spPr bwMode="auto">
          <a:xfrm>
            <a:off x="2209800" y="3121224"/>
            <a:ext cx="3614294" cy="3431976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tIns="45720" anchor="t" anchorCtr="0">
            <a:noAutofit/>
          </a:bodyPr>
          <a:lstStyle/>
          <a:p>
            <a:pPr algn="l"/>
            <a:r>
              <a:rPr lang="en-US" sz="1800" dirty="0" smtClean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movq</a:t>
            </a:r>
            <a:r>
              <a:rPr lang="en-US" sz="1800" dirty="0" smtClean="0">
                <a:latin typeface="Courier New"/>
                <a:cs typeface="Courier New"/>
              </a:rPr>
              <a:t>  (</a:t>
            </a:r>
            <a:r>
              <a:rPr lang="en-US" sz="1800" dirty="0">
                <a:latin typeface="Courier New"/>
                <a:cs typeface="Courier New"/>
              </a:rPr>
              <a:t>%</a:t>
            </a:r>
            <a:r>
              <a:rPr lang="en-US" sz="1800" dirty="0" err="1">
                <a:latin typeface="Courier New"/>
                <a:cs typeface="Courier New"/>
              </a:rPr>
              <a:t>rdi</a:t>
            </a:r>
            <a:r>
              <a:rPr lang="en-US" sz="1800" dirty="0">
                <a:latin typeface="Courier New"/>
                <a:cs typeface="Courier New"/>
              </a:rPr>
              <a:t>), %</a:t>
            </a:r>
            <a:r>
              <a:rPr lang="en-US" sz="1800" dirty="0" err="1" smtClean="0">
                <a:latin typeface="Courier New"/>
                <a:cs typeface="Courier New"/>
              </a:rPr>
              <a:t>rcx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testq</a:t>
            </a:r>
            <a:r>
              <a:rPr lang="en-US" sz="1800" dirty="0" smtClean="0">
                <a:latin typeface="Courier New"/>
                <a:cs typeface="Courier New"/>
              </a:rPr>
              <a:t>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r>
              <a:rPr lang="en-US" sz="1800" dirty="0" smtClean="0">
                <a:latin typeface="Courier New"/>
                <a:cs typeface="Courier New"/>
              </a:rPr>
              <a:t>,%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jle</a:t>
            </a:r>
            <a:r>
              <a:rPr lang="en-US" sz="1800" dirty="0" smtClean="0">
                <a:latin typeface="Courier New"/>
                <a:cs typeface="Courier New"/>
              </a:rPr>
              <a:t>   .</a:t>
            </a:r>
            <a:r>
              <a:rPr lang="en-US" sz="1800" dirty="0">
                <a:latin typeface="Courier New"/>
                <a:cs typeface="Courier New"/>
              </a:rPr>
              <a:t>L2</a:t>
            </a:r>
          </a:p>
          <a:p>
            <a:pPr algn="l"/>
            <a:r>
              <a:rPr lang="cs-CZ" sz="1800" dirty="0">
                <a:latin typeface="Courier New"/>
                <a:cs typeface="Courier New"/>
              </a:rPr>
              <a:t>  </a:t>
            </a:r>
            <a:r>
              <a:rPr lang="cs-CZ" sz="1800" dirty="0" smtClean="0">
                <a:latin typeface="Courier New"/>
                <a:cs typeface="Courier New"/>
              </a:rPr>
              <a:t>  </a:t>
            </a:r>
            <a:r>
              <a:rPr lang="cs-CZ" sz="1800" dirty="0" err="1" smtClean="0">
                <a:latin typeface="Courier New"/>
                <a:cs typeface="Courier New"/>
              </a:rPr>
              <a:t>movl</a:t>
            </a:r>
            <a:r>
              <a:rPr lang="cs-CZ" sz="1800" dirty="0" smtClean="0">
                <a:latin typeface="Courier New"/>
                <a:cs typeface="Courier New"/>
              </a:rPr>
              <a:t>  $</a:t>
            </a:r>
            <a:r>
              <a:rPr lang="cs-CZ" sz="1800" dirty="0">
                <a:latin typeface="Courier New"/>
                <a:cs typeface="Courier New"/>
              </a:rPr>
              <a:t>0, %</a:t>
            </a:r>
            <a:r>
              <a:rPr lang="cs-CZ" sz="1800" dirty="0" err="1">
                <a:latin typeface="Courier New"/>
                <a:cs typeface="Courier New"/>
              </a:rPr>
              <a:t>eax</a:t>
            </a:r>
            <a:endParaRPr lang="cs-CZ" sz="1800" dirty="0">
              <a:latin typeface="Courier New"/>
              <a:cs typeface="Courier New"/>
            </a:endParaRPr>
          </a:p>
          <a:p>
            <a:pPr algn="l"/>
            <a:r>
              <a:rPr lang="cs-CZ" sz="1800" dirty="0">
                <a:latin typeface="Courier New"/>
                <a:cs typeface="Courier New"/>
              </a:rPr>
              <a:t>.L3: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movq</a:t>
            </a:r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(%rip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r>
              <a:rPr lang="en-US" sz="1800" dirty="0">
                <a:latin typeface="Courier New"/>
                <a:cs typeface="Courier New"/>
              </a:rPr>
              <a:t>,</a:t>
            </a:r>
            <a:r>
              <a:rPr lang="en-US" sz="1800" dirty="0" smtClean="0">
                <a:latin typeface="Courier New"/>
                <a:cs typeface="Courier New"/>
              </a:rPr>
              <a:t>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addq</a:t>
            </a:r>
            <a:r>
              <a:rPr lang="en-US" sz="1800" dirty="0" smtClean="0">
                <a:latin typeface="Courier New"/>
                <a:cs typeface="Courier New"/>
              </a:rPr>
              <a:t>  $</a:t>
            </a:r>
            <a:r>
              <a:rPr lang="en-US" sz="1800" dirty="0">
                <a:latin typeface="Courier New"/>
                <a:cs typeface="Courier New"/>
              </a:rPr>
              <a:t>1, %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movq</a:t>
            </a:r>
            <a:r>
              <a:rPr lang="en-US" sz="1800" dirty="0" smtClean="0">
                <a:latin typeface="Courier New"/>
                <a:cs typeface="Courier New"/>
              </a:rPr>
              <a:t>  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(%rip)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addq</a:t>
            </a:r>
            <a:r>
              <a:rPr lang="en-US" sz="1800" dirty="0" smtClean="0">
                <a:latin typeface="Courier New"/>
                <a:cs typeface="Courier New"/>
              </a:rPr>
              <a:t>  $</a:t>
            </a:r>
            <a:r>
              <a:rPr lang="en-US" sz="1800" dirty="0">
                <a:latin typeface="Courier New"/>
                <a:cs typeface="Courier New"/>
              </a:rPr>
              <a:t>1, %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cmpq</a:t>
            </a:r>
            <a:r>
              <a:rPr lang="en-US" sz="1800" dirty="0" smtClean="0">
                <a:latin typeface="Courier New"/>
                <a:cs typeface="Courier New"/>
              </a:rPr>
              <a:t> 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r>
              <a:rPr lang="en-US" sz="1800" dirty="0">
                <a:latin typeface="Courier New"/>
                <a:cs typeface="Courier New"/>
              </a:rPr>
              <a:t>,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pl-PL" sz="1800" dirty="0">
                <a:latin typeface="Courier New"/>
                <a:cs typeface="Courier New"/>
              </a:rPr>
              <a:t>    </a:t>
            </a:r>
            <a:r>
              <a:rPr lang="pl-PL" sz="1800" dirty="0" err="1" smtClean="0">
                <a:latin typeface="Courier New"/>
                <a:cs typeface="Courier New"/>
              </a:rPr>
              <a:t>jne</a:t>
            </a:r>
            <a:r>
              <a:rPr lang="pl-PL" sz="1800" dirty="0" smtClean="0">
                <a:latin typeface="Courier New"/>
                <a:cs typeface="Courier New"/>
              </a:rPr>
              <a:t>   .</a:t>
            </a:r>
            <a:r>
              <a:rPr lang="pl-PL" sz="1800" dirty="0">
                <a:latin typeface="Courier New"/>
                <a:cs typeface="Courier New"/>
              </a:rPr>
              <a:t>L3</a:t>
            </a:r>
          </a:p>
          <a:p>
            <a:pPr algn="l"/>
            <a:r>
              <a:rPr lang="pl-PL" sz="1800" dirty="0">
                <a:latin typeface="Courier New"/>
                <a:cs typeface="Courier New"/>
              </a:rPr>
              <a:t>.L2: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8" name="AutoShape 381"/>
          <p:cNvSpPr>
            <a:spLocks noChangeAspect="1"/>
          </p:cNvSpPr>
          <p:nvPr/>
        </p:nvSpPr>
        <p:spPr bwMode="auto">
          <a:xfrm flipH="1">
            <a:off x="5922650" y="3148057"/>
            <a:ext cx="73396" cy="1086862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Text Box 382"/>
          <p:cNvSpPr txBox="1">
            <a:spLocks noChangeArrowheads="1"/>
          </p:cNvSpPr>
          <p:nvPr/>
        </p:nvSpPr>
        <p:spPr bwMode="auto">
          <a:xfrm>
            <a:off x="5969322" y="3507004"/>
            <a:ext cx="10038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/>
              <a:t>H</a:t>
            </a:r>
            <a:r>
              <a:rPr lang="en-US" sz="1800" i="1" baseline="-25000" dirty="0"/>
              <a:t>i</a:t>
            </a:r>
            <a:r>
              <a:rPr lang="en-US" sz="1800" i="1" dirty="0"/>
              <a:t> </a:t>
            </a:r>
            <a:r>
              <a:rPr lang="en-US" sz="1800" dirty="0"/>
              <a:t>: Head</a:t>
            </a:r>
          </a:p>
        </p:txBody>
      </p:sp>
      <p:sp>
        <p:nvSpPr>
          <p:cNvPr id="30" name="Text Box 383"/>
          <p:cNvSpPr txBox="1">
            <a:spLocks noChangeArrowheads="1"/>
          </p:cNvSpPr>
          <p:nvPr/>
        </p:nvSpPr>
        <p:spPr bwMode="auto">
          <a:xfrm>
            <a:off x="5969322" y="5739385"/>
            <a:ext cx="759003" cy="338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600" i="1" dirty="0"/>
              <a:t>T</a:t>
            </a:r>
            <a:r>
              <a:rPr lang="en-US" sz="1600" i="1" baseline="-25000" dirty="0"/>
              <a:t>i</a:t>
            </a:r>
            <a:r>
              <a:rPr lang="en-US" sz="1600" dirty="0"/>
              <a:t> : Tail</a:t>
            </a:r>
          </a:p>
        </p:txBody>
      </p:sp>
      <p:sp>
        <p:nvSpPr>
          <p:cNvPr id="31" name="Line 385"/>
          <p:cNvSpPr>
            <a:spLocks noChangeShapeType="1"/>
          </p:cNvSpPr>
          <p:nvPr/>
        </p:nvSpPr>
        <p:spPr bwMode="auto">
          <a:xfrm flipV="1">
            <a:off x="2212483" y="4290240"/>
            <a:ext cx="3600887" cy="67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2" name="Line 386"/>
          <p:cNvSpPr>
            <a:spLocks noChangeShapeType="1"/>
          </p:cNvSpPr>
          <p:nvPr/>
        </p:nvSpPr>
        <p:spPr bwMode="auto">
          <a:xfrm>
            <a:off x="2212483" y="5390895"/>
            <a:ext cx="3600887" cy="147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3" name="Text Box 387"/>
          <p:cNvSpPr txBox="1">
            <a:spLocks noChangeArrowheads="1"/>
          </p:cNvSpPr>
          <p:nvPr/>
        </p:nvSpPr>
        <p:spPr bwMode="auto">
          <a:xfrm>
            <a:off x="5969322" y="4443985"/>
            <a:ext cx="16507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i="1" dirty="0"/>
              <a:t>L</a:t>
            </a:r>
            <a:r>
              <a:rPr lang="en-US" sz="1800" i="1" baseline="-25000" dirty="0"/>
              <a:t>i  </a:t>
            </a:r>
            <a:r>
              <a:rPr lang="en-US" sz="1800" dirty="0"/>
              <a:t>: Load </a:t>
            </a:r>
            <a:r>
              <a:rPr lang="en-US" sz="1800" dirty="0" err="1" smtClean="0">
                <a:latin typeface="Courier New" charset="0"/>
              </a:rPr>
              <a:t>cnt</a:t>
            </a:r>
            <a:endParaRPr lang="en-US" sz="1800" dirty="0"/>
          </a:p>
          <a:p>
            <a:pPr algn="l"/>
            <a:r>
              <a:rPr lang="en-US" sz="1800" i="1" dirty="0" err="1"/>
              <a:t>U</a:t>
            </a:r>
            <a:r>
              <a:rPr lang="en-US" sz="1800" i="1" baseline="-25000" dirty="0" err="1"/>
              <a:t>i</a:t>
            </a:r>
            <a:r>
              <a:rPr lang="en-US" sz="1800" dirty="0"/>
              <a:t> : Update </a:t>
            </a:r>
            <a:r>
              <a:rPr lang="en-US" sz="1800" dirty="0" err="1" smtClean="0">
                <a:latin typeface="Courier New" charset="0"/>
              </a:rPr>
              <a:t>cnt</a:t>
            </a:r>
            <a:endParaRPr lang="en-US" sz="1800" dirty="0"/>
          </a:p>
          <a:p>
            <a:pPr algn="l"/>
            <a:r>
              <a:rPr lang="en-US" sz="1800" i="1" dirty="0"/>
              <a:t>S</a:t>
            </a:r>
            <a:r>
              <a:rPr lang="en-US" sz="1800" i="1" baseline="-25000" dirty="0"/>
              <a:t>i</a:t>
            </a:r>
            <a:r>
              <a:rPr lang="en-US" sz="1800" dirty="0"/>
              <a:t> : Store </a:t>
            </a:r>
            <a:r>
              <a:rPr lang="en-US" sz="1800" dirty="0" err="1" smtClean="0">
                <a:latin typeface="Courier New" charset="0"/>
              </a:rPr>
              <a:t>cnt</a:t>
            </a:r>
            <a:endParaRPr lang="en-US" sz="1800" dirty="0">
              <a:latin typeface="Courier New" charset="0"/>
            </a:endParaRPr>
          </a:p>
        </p:txBody>
      </p:sp>
      <p:sp>
        <p:nvSpPr>
          <p:cNvPr id="34" name="Text Box 392"/>
          <p:cNvSpPr txBox="1">
            <a:spLocks noChangeArrowheads="1"/>
          </p:cNvSpPr>
          <p:nvPr/>
        </p:nvSpPr>
        <p:spPr bwMode="auto">
          <a:xfrm>
            <a:off x="2674993" y="2688224"/>
            <a:ext cx="2682568" cy="42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 dirty="0" err="1"/>
              <a:t>Asm</a:t>
            </a:r>
            <a:r>
              <a:rPr lang="en-US" i="1" dirty="0"/>
              <a:t> code for thread </a:t>
            </a:r>
            <a:r>
              <a:rPr lang="en-US" i="1" dirty="0" err="1"/>
              <a:t>i</a:t>
            </a:r>
            <a:endParaRPr lang="en-US" i="1" dirty="0"/>
          </a:p>
        </p:txBody>
      </p:sp>
      <p:sp>
        <p:nvSpPr>
          <p:cNvPr id="35" name="AutoShape 381"/>
          <p:cNvSpPr>
            <a:spLocks noChangeAspect="1"/>
          </p:cNvSpPr>
          <p:nvPr/>
        </p:nvSpPr>
        <p:spPr bwMode="auto">
          <a:xfrm flipH="1">
            <a:off x="5922650" y="4295623"/>
            <a:ext cx="73396" cy="1086862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AutoShape 381"/>
          <p:cNvSpPr>
            <a:spLocks noChangeAspect="1"/>
          </p:cNvSpPr>
          <p:nvPr/>
        </p:nvSpPr>
        <p:spPr bwMode="auto">
          <a:xfrm flipH="1">
            <a:off x="5922650" y="5432466"/>
            <a:ext cx="73396" cy="1086862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688" y="493712"/>
            <a:ext cx="6616700" cy="573088"/>
          </a:xfrm>
        </p:spPr>
        <p:txBody>
          <a:bodyPr/>
          <a:lstStyle/>
          <a:p>
            <a:r>
              <a:rPr lang="en-US"/>
              <a:t>Concurrent Execution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450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>
                <a:solidFill>
                  <a:srgbClr val="C00000"/>
                </a:solidFill>
              </a:rPr>
              <a:t>Key idea: </a:t>
            </a:r>
            <a:r>
              <a:rPr lang="en-US" dirty="0"/>
              <a:t>In general, any sequentially consistent interleaving is possible, but </a:t>
            </a:r>
            <a:r>
              <a:rPr lang="en-US" dirty="0" smtClean="0"/>
              <a:t>some give an unexpected result!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baseline="-25000" dirty="0"/>
              <a:t>i</a:t>
            </a:r>
            <a:r>
              <a:rPr lang="en-US" dirty="0"/>
              <a:t> denotes that thread </a:t>
            </a:r>
            <a:r>
              <a:rPr lang="en-US" dirty="0" err="1"/>
              <a:t>i</a:t>
            </a:r>
            <a:r>
              <a:rPr lang="en-US" dirty="0"/>
              <a:t> executes instruction I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%</a:t>
            </a:r>
            <a:r>
              <a:rPr lang="en-US" dirty="0" err="1" smtClean="0"/>
              <a:t>rdx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/>
              <a:t>is the </a:t>
            </a:r>
            <a:r>
              <a:rPr lang="en-US" dirty="0" smtClean="0"/>
              <a:t>content </a:t>
            </a:r>
            <a:r>
              <a:rPr lang="en-US" dirty="0"/>
              <a:t>of </a:t>
            </a:r>
            <a:r>
              <a:rPr lang="en-US" dirty="0" smtClean="0"/>
              <a:t>%</a:t>
            </a:r>
            <a:r>
              <a:rPr lang="en-US" dirty="0" err="1" smtClean="0"/>
              <a:t>rdx</a:t>
            </a:r>
            <a:r>
              <a:rPr lang="en-US" dirty="0" smtClean="0"/>
              <a:t> </a:t>
            </a:r>
            <a:r>
              <a:rPr lang="en-US" dirty="0"/>
              <a:t>in thread i’s context</a:t>
            </a:r>
            <a:endParaRPr lang="en-US" sz="1800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18208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1820863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8" name="Rectangle 6"/>
          <p:cNvSpPr>
            <a:spLocks noChangeArrowheads="1"/>
          </p:cNvSpPr>
          <p:nvPr/>
        </p:nvSpPr>
        <p:spPr bwMode="auto">
          <a:xfrm>
            <a:off x="1820863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9" name="Rectangle 7"/>
          <p:cNvSpPr>
            <a:spLocks noChangeArrowheads="1"/>
          </p:cNvSpPr>
          <p:nvPr/>
        </p:nvSpPr>
        <p:spPr bwMode="auto">
          <a:xfrm>
            <a:off x="1820863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0" name="Rectangle 8"/>
          <p:cNvSpPr>
            <a:spLocks noChangeArrowheads="1"/>
          </p:cNvSpPr>
          <p:nvPr/>
        </p:nvSpPr>
        <p:spPr bwMode="auto">
          <a:xfrm>
            <a:off x="1820863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1" name="Rectangle 9"/>
          <p:cNvSpPr>
            <a:spLocks noChangeArrowheads="1"/>
          </p:cNvSpPr>
          <p:nvPr/>
        </p:nvSpPr>
        <p:spPr bwMode="auto">
          <a:xfrm>
            <a:off x="1820863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2" name="Rectangle 10"/>
          <p:cNvSpPr>
            <a:spLocks noChangeArrowheads="1"/>
          </p:cNvSpPr>
          <p:nvPr/>
        </p:nvSpPr>
        <p:spPr bwMode="auto">
          <a:xfrm>
            <a:off x="1820863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3" name="Rectangle 11"/>
          <p:cNvSpPr>
            <a:spLocks noChangeArrowheads="1"/>
          </p:cNvSpPr>
          <p:nvPr/>
        </p:nvSpPr>
        <p:spPr bwMode="auto">
          <a:xfrm>
            <a:off x="1820863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4" name="Rectangle 12"/>
          <p:cNvSpPr>
            <a:spLocks noChangeArrowheads="1"/>
          </p:cNvSpPr>
          <p:nvPr/>
        </p:nvSpPr>
        <p:spPr bwMode="auto">
          <a:xfrm>
            <a:off x="1820863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5" name="Rectangle 13"/>
          <p:cNvSpPr>
            <a:spLocks noChangeArrowheads="1"/>
          </p:cNvSpPr>
          <p:nvPr/>
        </p:nvSpPr>
        <p:spPr bwMode="auto">
          <a:xfrm>
            <a:off x="18208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6" name="Rectangle 14"/>
          <p:cNvSpPr>
            <a:spLocks noChangeArrowheads="1"/>
          </p:cNvSpPr>
          <p:nvPr/>
        </p:nvSpPr>
        <p:spPr bwMode="auto">
          <a:xfrm>
            <a:off x="8461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7" name="Rectangle 15"/>
          <p:cNvSpPr>
            <a:spLocks noChangeArrowheads="1"/>
          </p:cNvSpPr>
          <p:nvPr/>
        </p:nvSpPr>
        <p:spPr bwMode="auto">
          <a:xfrm>
            <a:off x="84613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8" name="Rectangle 16"/>
          <p:cNvSpPr>
            <a:spLocks noChangeArrowheads="1"/>
          </p:cNvSpPr>
          <p:nvPr/>
        </p:nvSpPr>
        <p:spPr bwMode="auto">
          <a:xfrm>
            <a:off x="84613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9" name="Rectangle 17"/>
          <p:cNvSpPr>
            <a:spLocks noChangeArrowheads="1"/>
          </p:cNvSpPr>
          <p:nvPr/>
        </p:nvSpPr>
        <p:spPr bwMode="auto">
          <a:xfrm>
            <a:off x="84613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0" name="Rectangle 18"/>
          <p:cNvSpPr>
            <a:spLocks noChangeArrowheads="1"/>
          </p:cNvSpPr>
          <p:nvPr/>
        </p:nvSpPr>
        <p:spPr bwMode="auto">
          <a:xfrm>
            <a:off x="84613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1" name="Rectangle 19"/>
          <p:cNvSpPr>
            <a:spLocks noChangeArrowheads="1"/>
          </p:cNvSpPr>
          <p:nvPr/>
        </p:nvSpPr>
        <p:spPr bwMode="auto">
          <a:xfrm>
            <a:off x="84613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2" name="Rectangle 20"/>
          <p:cNvSpPr>
            <a:spLocks noChangeArrowheads="1"/>
          </p:cNvSpPr>
          <p:nvPr/>
        </p:nvSpPr>
        <p:spPr bwMode="auto">
          <a:xfrm>
            <a:off x="84613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3" name="Rectangle 21"/>
          <p:cNvSpPr>
            <a:spLocks noChangeArrowheads="1"/>
          </p:cNvSpPr>
          <p:nvPr/>
        </p:nvSpPr>
        <p:spPr bwMode="auto">
          <a:xfrm>
            <a:off x="84613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4" name="Rectangle 22"/>
          <p:cNvSpPr>
            <a:spLocks noChangeArrowheads="1"/>
          </p:cNvSpPr>
          <p:nvPr/>
        </p:nvSpPr>
        <p:spPr bwMode="auto">
          <a:xfrm>
            <a:off x="84613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5" name="Rectangle 23"/>
          <p:cNvSpPr>
            <a:spLocks noChangeArrowheads="1"/>
          </p:cNvSpPr>
          <p:nvPr/>
        </p:nvSpPr>
        <p:spPr bwMode="auto">
          <a:xfrm>
            <a:off x="8461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6" name="Rectangle 24"/>
          <p:cNvSpPr>
            <a:spLocks noChangeArrowheads="1"/>
          </p:cNvSpPr>
          <p:nvPr/>
        </p:nvSpPr>
        <p:spPr bwMode="auto">
          <a:xfrm>
            <a:off x="279558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57" name="Rectangle 25"/>
          <p:cNvSpPr>
            <a:spLocks noChangeArrowheads="1"/>
          </p:cNvSpPr>
          <p:nvPr/>
        </p:nvSpPr>
        <p:spPr bwMode="auto">
          <a:xfrm>
            <a:off x="279558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58" name="Rectangle 26"/>
          <p:cNvSpPr>
            <a:spLocks noChangeArrowheads="1"/>
          </p:cNvSpPr>
          <p:nvPr/>
        </p:nvSpPr>
        <p:spPr bwMode="auto">
          <a:xfrm>
            <a:off x="279558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9" name="Rectangle 27"/>
          <p:cNvSpPr>
            <a:spLocks noChangeArrowheads="1"/>
          </p:cNvSpPr>
          <p:nvPr/>
        </p:nvSpPr>
        <p:spPr bwMode="auto">
          <a:xfrm>
            <a:off x="279558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0" name="Rectangle 28"/>
          <p:cNvSpPr>
            <a:spLocks noChangeArrowheads="1"/>
          </p:cNvSpPr>
          <p:nvPr/>
        </p:nvSpPr>
        <p:spPr bwMode="auto">
          <a:xfrm>
            <a:off x="279558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1" name="Rectangle 29"/>
          <p:cNvSpPr>
            <a:spLocks noChangeArrowheads="1"/>
          </p:cNvSpPr>
          <p:nvPr/>
        </p:nvSpPr>
        <p:spPr bwMode="auto">
          <a:xfrm>
            <a:off x="279558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2" name="Rectangle 30"/>
          <p:cNvSpPr>
            <a:spLocks noChangeArrowheads="1"/>
          </p:cNvSpPr>
          <p:nvPr/>
        </p:nvSpPr>
        <p:spPr bwMode="auto">
          <a:xfrm>
            <a:off x="279558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3" name="Rectangle 31"/>
          <p:cNvSpPr>
            <a:spLocks noChangeArrowheads="1"/>
          </p:cNvSpPr>
          <p:nvPr/>
        </p:nvSpPr>
        <p:spPr bwMode="auto">
          <a:xfrm>
            <a:off x="279558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4" name="Rectangle 32"/>
          <p:cNvSpPr>
            <a:spLocks noChangeArrowheads="1"/>
          </p:cNvSpPr>
          <p:nvPr/>
        </p:nvSpPr>
        <p:spPr bwMode="auto">
          <a:xfrm>
            <a:off x="279558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5" name="Rectangle 33"/>
          <p:cNvSpPr>
            <a:spLocks noChangeArrowheads="1"/>
          </p:cNvSpPr>
          <p:nvPr/>
        </p:nvSpPr>
        <p:spPr bwMode="auto">
          <a:xfrm>
            <a:off x="279558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6" name="Rectangle 34"/>
          <p:cNvSpPr>
            <a:spLocks noChangeArrowheads="1"/>
          </p:cNvSpPr>
          <p:nvPr/>
        </p:nvSpPr>
        <p:spPr bwMode="auto">
          <a:xfrm>
            <a:off x="47164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7" name="Rectangle 35"/>
          <p:cNvSpPr>
            <a:spLocks noChangeArrowheads="1"/>
          </p:cNvSpPr>
          <p:nvPr/>
        </p:nvSpPr>
        <p:spPr bwMode="auto">
          <a:xfrm>
            <a:off x="4716463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8" name="Rectangle 36"/>
          <p:cNvSpPr>
            <a:spLocks noChangeArrowheads="1"/>
          </p:cNvSpPr>
          <p:nvPr/>
        </p:nvSpPr>
        <p:spPr bwMode="auto">
          <a:xfrm>
            <a:off x="4716463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9" name="Rectangle 37"/>
          <p:cNvSpPr>
            <a:spLocks noChangeArrowheads="1"/>
          </p:cNvSpPr>
          <p:nvPr/>
        </p:nvSpPr>
        <p:spPr bwMode="auto">
          <a:xfrm>
            <a:off x="4716463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0" name="Rectangle 38"/>
          <p:cNvSpPr>
            <a:spLocks noChangeArrowheads="1"/>
          </p:cNvSpPr>
          <p:nvPr/>
        </p:nvSpPr>
        <p:spPr bwMode="auto">
          <a:xfrm>
            <a:off x="4716463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1" name="Rectangle 39"/>
          <p:cNvSpPr>
            <a:spLocks noChangeArrowheads="1"/>
          </p:cNvSpPr>
          <p:nvPr/>
        </p:nvSpPr>
        <p:spPr bwMode="auto">
          <a:xfrm>
            <a:off x="4716463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2" name="Rectangle 40"/>
          <p:cNvSpPr>
            <a:spLocks noChangeArrowheads="1"/>
          </p:cNvSpPr>
          <p:nvPr/>
        </p:nvSpPr>
        <p:spPr bwMode="auto">
          <a:xfrm>
            <a:off x="4716463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3" name="Rectangle 41"/>
          <p:cNvSpPr>
            <a:spLocks noChangeArrowheads="1"/>
          </p:cNvSpPr>
          <p:nvPr/>
        </p:nvSpPr>
        <p:spPr bwMode="auto">
          <a:xfrm>
            <a:off x="4716463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4" name="Rectangle 42"/>
          <p:cNvSpPr>
            <a:spLocks noChangeArrowheads="1"/>
          </p:cNvSpPr>
          <p:nvPr/>
        </p:nvSpPr>
        <p:spPr bwMode="auto">
          <a:xfrm>
            <a:off x="4716463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5" name="Rectangle 43"/>
          <p:cNvSpPr>
            <a:spLocks noChangeArrowheads="1"/>
          </p:cNvSpPr>
          <p:nvPr/>
        </p:nvSpPr>
        <p:spPr bwMode="auto">
          <a:xfrm>
            <a:off x="47164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6" name="Text Box 44"/>
          <p:cNvSpPr txBox="1">
            <a:spLocks noChangeArrowheads="1"/>
          </p:cNvSpPr>
          <p:nvPr/>
        </p:nvSpPr>
        <p:spPr bwMode="auto">
          <a:xfrm>
            <a:off x="838200" y="28956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0077" name="Text Box 45"/>
          <p:cNvSpPr txBox="1">
            <a:spLocks noChangeArrowheads="1"/>
          </p:cNvSpPr>
          <p:nvPr/>
        </p:nvSpPr>
        <p:spPr bwMode="auto">
          <a:xfrm>
            <a:off x="2001838" y="29114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8" name="Text Box 46"/>
          <p:cNvSpPr txBox="1">
            <a:spLocks noChangeArrowheads="1"/>
          </p:cNvSpPr>
          <p:nvPr/>
        </p:nvSpPr>
        <p:spPr bwMode="auto">
          <a:xfrm>
            <a:off x="4983163" y="29114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9" name="Text Box 47"/>
          <p:cNvSpPr txBox="1">
            <a:spLocks noChangeArrowheads="1"/>
          </p:cNvSpPr>
          <p:nvPr/>
        </p:nvSpPr>
        <p:spPr bwMode="auto">
          <a:xfrm>
            <a:off x="292223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%rdx</a:t>
            </a:r>
            <a:r>
              <a:rPr lang="en-US" sz="1800" baseline="-250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80" name="Text Box 48"/>
          <p:cNvSpPr txBox="1">
            <a:spLocks noChangeArrowheads="1"/>
          </p:cNvSpPr>
          <p:nvPr/>
        </p:nvSpPr>
        <p:spPr bwMode="auto">
          <a:xfrm>
            <a:off x="5915628" y="5669080"/>
            <a:ext cx="56137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OK</a:t>
            </a:r>
          </a:p>
        </p:txBody>
      </p:sp>
      <p:sp>
        <p:nvSpPr>
          <p:cNvPr id="940081" name="Rectangle 49"/>
          <p:cNvSpPr>
            <a:spLocks noChangeArrowheads="1"/>
          </p:cNvSpPr>
          <p:nvPr/>
        </p:nvSpPr>
        <p:spPr bwMode="auto">
          <a:xfrm>
            <a:off x="37417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2" name="Rectangle 50"/>
          <p:cNvSpPr>
            <a:spLocks noChangeArrowheads="1"/>
          </p:cNvSpPr>
          <p:nvPr/>
        </p:nvSpPr>
        <p:spPr bwMode="auto">
          <a:xfrm>
            <a:off x="374173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3" name="Rectangle 51"/>
          <p:cNvSpPr>
            <a:spLocks noChangeArrowheads="1"/>
          </p:cNvSpPr>
          <p:nvPr/>
        </p:nvSpPr>
        <p:spPr bwMode="auto">
          <a:xfrm>
            <a:off x="374173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4" name="Rectangle 52"/>
          <p:cNvSpPr>
            <a:spLocks noChangeArrowheads="1"/>
          </p:cNvSpPr>
          <p:nvPr/>
        </p:nvSpPr>
        <p:spPr bwMode="auto">
          <a:xfrm>
            <a:off x="374173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5" name="Rectangle 53"/>
          <p:cNvSpPr>
            <a:spLocks noChangeArrowheads="1"/>
          </p:cNvSpPr>
          <p:nvPr/>
        </p:nvSpPr>
        <p:spPr bwMode="auto">
          <a:xfrm>
            <a:off x="374173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6" name="Rectangle 54"/>
          <p:cNvSpPr>
            <a:spLocks noChangeArrowheads="1"/>
          </p:cNvSpPr>
          <p:nvPr/>
        </p:nvSpPr>
        <p:spPr bwMode="auto">
          <a:xfrm>
            <a:off x="374173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87" name="Rectangle 55"/>
          <p:cNvSpPr>
            <a:spLocks noChangeArrowheads="1"/>
          </p:cNvSpPr>
          <p:nvPr/>
        </p:nvSpPr>
        <p:spPr bwMode="auto">
          <a:xfrm>
            <a:off x="374173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8" name="Rectangle 56"/>
          <p:cNvSpPr>
            <a:spLocks noChangeArrowheads="1"/>
          </p:cNvSpPr>
          <p:nvPr/>
        </p:nvSpPr>
        <p:spPr bwMode="auto">
          <a:xfrm>
            <a:off x="374173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9" name="Rectangle 57"/>
          <p:cNvSpPr>
            <a:spLocks noChangeArrowheads="1"/>
          </p:cNvSpPr>
          <p:nvPr/>
        </p:nvSpPr>
        <p:spPr bwMode="auto">
          <a:xfrm>
            <a:off x="374173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90" name="Rectangle 58"/>
          <p:cNvSpPr>
            <a:spLocks noChangeArrowheads="1"/>
          </p:cNvSpPr>
          <p:nvPr/>
        </p:nvSpPr>
        <p:spPr bwMode="auto">
          <a:xfrm>
            <a:off x="37417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91" name="Text Box 59"/>
          <p:cNvSpPr txBox="1">
            <a:spLocks noChangeArrowheads="1"/>
          </p:cNvSpPr>
          <p:nvPr/>
        </p:nvSpPr>
        <p:spPr bwMode="auto">
          <a:xfrm>
            <a:off x="386838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%rdx</a:t>
            </a:r>
            <a:r>
              <a:rPr lang="en-US" sz="1800" baseline="-25000" dirty="0" smtClean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0" name="Rectangle 35"/>
          <p:cNvSpPr>
            <a:spLocks noChangeArrowheads="1"/>
          </p:cNvSpPr>
          <p:nvPr/>
        </p:nvSpPr>
        <p:spPr bwMode="auto">
          <a:xfrm>
            <a:off x="6238837" y="3620869"/>
            <a:ext cx="487363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3392269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Thread 1 critical section</a:t>
            </a:r>
          </a:p>
        </p:txBody>
      </p:sp>
      <p:sp>
        <p:nvSpPr>
          <p:cNvPr id="62" name="Rectangle 37"/>
          <p:cNvSpPr>
            <a:spLocks noChangeArrowheads="1"/>
          </p:cNvSpPr>
          <p:nvPr/>
        </p:nvSpPr>
        <p:spPr bwMode="auto">
          <a:xfrm>
            <a:off x="6238837" y="4258806"/>
            <a:ext cx="487363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34200" y="4078069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Thread 2 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35045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8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Concurrent Execution (cont)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776" y="1276350"/>
            <a:ext cx="7896225" cy="857250"/>
          </a:xfrm>
        </p:spPr>
        <p:txBody>
          <a:bodyPr/>
          <a:lstStyle/>
          <a:p>
            <a:r>
              <a:rPr lang="en-US" dirty="0"/>
              <a:t>Incorrect ordering: two threads increment the counter, but the result is 1 instead of 2</a:t>
            </a:r>
          </a:p>
        </p:txBody>
      </p:sp>
      <p:sp>
        <p:nvSpPr>
          <p:cNvPr id="942084" name="Rectangle 4"/>
          <p:cNvSpPr>
            <a:spLocks noChangeArrowheads="1"/>
          </p:cNvSpPr>
          <p:nvPr/>
        </p:nvSpPr>
        <p:spPr bwMode="auto">
          <a:xfrm>
            <a:off x="1798534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5" name="Rectangle 5"/>
          <p:cNvSpPr>
            <a:spLocks noChangeArrowheads="1"/>
          </p:cNvSpPr>
          <p:nvPr/>
        </p:nvSpPr>
        <p:spPr bwMode="auto">
          <a:xfrm>
            <a:off x="1798534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6" name="Rectangle 6"/>
          <p:cNvSpPr>
            <a:spLocks noChangeArrowheads="1"/>
          </p:cNvSpPr>
          <p:nvPr/>
        </p:nvSpPr>
        <p:spPr bwMode="auto">
          <a:xfrm>
            <a:off x="1798534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7" name="Rectangle 7"/>
          <p:cNvSpPr>
            <a:spLocks noChangeArrowheads="1"/>
          </p:cNvSpPr>
          <p:nvPr/>
        </p:nvSpPr>
        <p:spPr bwMode="auto">
          <a:xfrm>
            <a:off x="1798534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8" name="Rectangle 8"/>
          <p:cNvSpPr>
            <a:spLocks noChangeArrowheads="1"/>
          </p:cNvSpPr>
          <p:nvPr/>
        </p:nvSpPr>
        <p:spPr bwMode="auto">
          <a:xfrm>
            <a:off x="1798534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9" name="Rectangle 9"/>
          <p:cNvSpPr>
            <a:spLocks noChangeArrowheads="1"/>
          </p:cNvSpPr>
          <p:nvPr/>
        </p:nvSpPr>
        <p:spPr bwMode="auto">
          <a:xfrm>
            <a:off x="1798534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0" name="Rectangle 10"/>
          <p:cNvSpPr>
            <a:spLocks noChangeArrowheads="1"/>
          </p:cNvSpPr>
          <p:nvPr/>
        </p:nvSpPr>
        <p:spPr bwMode="auto">
          <a:xfrm>
            <a:off x="1798534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1" name="Rectangle 11"/>
          <p:cNvSpPr>
            <a:spLocks noChangeArrowheads="1"/>
          </p:cNvSpPr>
          <p:nvPr/>
        </p:nvSpPr>
        <p:spPr bwMode="auto">
          <a:xfrm>
            <a:off x="1798534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2" name="Rectangle 12"/>
          <p:cNvSpPr>
            <a:spLocks noChangeArrowheads="1"/>
          </p:cNvSpPr>
          <p:nvPr/>
        </p:nvSpPr>
        <p:spPr bwMode="auto">
          <a:xfrm>
            <a:off x="1798534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3" name="Rectangle 13"/>
          <p:cNvSpPr>
            <a:spLocks noChangeArrowheads="1"/>
          </p:cNvSpPr>
          <p:nvPr/>
        </p:nvSpPr>
        <p:spPr bwMode="auto">
          <a:xfrm>
            <a:off x="1798534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4" name="Rectangle 14"/>
          <p:cNvSpPr>
            <a:spLocks noChangeArrowheads="1"/>
          </p:cNvSpPr>
          <p:nvPr/>
        </p:nvSpPr>
        <p:spPr bwMode="auto">
          <a:xfrm>
            <a:off x="82380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5" name="Rectangle 15"/>
          <p:cNvSpPr>
            <a:spLocks noChangeArrowheads="1"/>
          </p:cNvSpPr>
          <p:nvPr/>
        </p:nvSpPr>
        <p:spPr bwMode="auto">
          <a:xfrm>
            <a:off x="82380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6" name="Rectangle 16"/>
          <p:cNvSpPr>
            <a:spLocks noChangeArrowheads="1"/>
          </p:cNvSpPr>
          <p:nvPr/>
        </p:nvSpPr>
        <p:spPr bwMode="auto">
          <a:xfrm>
            <a:off x="82380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7" name="Rectangle 17"/>
          <p:cNvSpPr>
            <a:spLocks noChangeArrowheads="1"/>
          </p:cNvSpPr>
          <p:nvPr/>
        </p:nvSpPr>
        <p:spPr bwMode="auto">
          <a:xfrm>
            <a:off x="82380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098" name="Rectangle 18"/>
          <p:cNvSpPr>
            <a:spLocks noChangeArrowheads="1"/>
          </p:cNvSpPr>
          <p:nvPr/>
        </p:nvSpPr>
        <p:spPr bwMode="auto">
          <a:xfrm>
            <a:off x="82380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099" name="Rectangle 19"/>
          <p:cNvSpPr>
            <a:spLocks noChangeArrowheads="1"/>
          </p:cNvSpPr>
          <p:nvPr/>
        </p:nvSpPr>
        <p:spPr bwMode="auto">
          <a:xfrm>
            <a:off x="82380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0" name="Rectangle 20"/>
          <p:cNvSpPr>
            <a:spLocks noChangeArrowheads="1"/>
          </p:cNvSpPr>
          <p:nvPr/>
        </p:nvSpPr>
        <p:spPr bwMode="auto">
          <a:xfrm>
            <a:off x="82380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1" name="Rectangle 21"/>
          <p:cNvSpPr>
            <a:spLocks noChangeArrowheads="1"/>
          </p:cNvSpPr>
          <p:nvPr/>
        </p:nvSpPr>
        <p:spPr bwMode="auto">
          <a:xfrm>
            <a:off x="82380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2" name="Rectangle 22"/>
          <p:cNvSpPr>
            <a:spLocks noChangeArrowheads="1"/>
          </p:cNvSpPr>
          <p:nvPr/>
        </p:nvSpPr>
        <p:spPr bwMode="auto">
          <a:xfrm>
            <a:off x="82380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3" name="Rectangle 23"/>
          <p:cNvSpPr>
            <a:spLocks noChangeArrowheads="1"/>
          </p:cNvSpPr>
          <p:nvPr/>
        </p:nvSpPr>
        <p:spPr bwMode="auto">
          <a:xfrm>
            <a:off x="82380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4" name="Rectangle 24"/>
          <p:cNvSpPr>
            <a:spLocks noChangeArrowheads="1"/>
          </p:cNvSpPr>
          <p:nvPr/>
        </p:nvSpPr>
        <p:spPr bwMode="auto">
          <a:xfrm>
            <a:off x="277325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5" name="Rectangle 25"/>
          <p:cNvSpPr>
            <a:spLocks noChangeArrowheads="1"/>
          </p:cNvSpPr>
          <p:nvPr/>
        </p:nvSpPr>
        <p:spPr bwMode="auto">
          <a:xfrm>
            <a:off x="277325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06" name="Rectangle 26"/>
          <p:cNvSpPr>
            <a:spLocks noChangeArrowheads="1"/>
          </p:cNvSpPr>
          <p:nvPr/>
        </p:nvSpPr>
        <p:spPr bwMode="auto">
          <a:xfrm>
            <a:off x="277325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7" name="Rectangle 27"/>
          <p:cNvSpPr>
            <a:spLocks noChangeArrowheads="1"/>
          </p:cNvSpPr>
          <p:nvPr/>
        </p:nvSpPr>
        <p:spPr bwMode="auto">
          <a:xfrm>
            <a:off x="277325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8" name="Rectangle 28"/>
          <p:cNvSpPr>
            <a:spLocks noChangeArrowheads="1"/>
          </p:cNvSpPr>
          <p:nvPr/>
        </p:nvSpPr>
        <p:spPr bwMode="auto">
          <a:xfrm>
            <a:off x="277325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9" name="Rectangle 29"/>
          <p:cNvSpPr>
            <a:spLocks noChangeArrowheads="1"/>
          </p:cNvSpPr>
          <p:nvPr/>
        </p:nvSpPr>
        <p:spPr bwMode="auto">
          <a:xfrm>
            <a:off x="277325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10" name="Rectangle 30"/>
          <p:cNvSpPr>
            <a:spLocks noChangeArrowheads="1"/>
          </p:cNvSpPr>
          <p:nvPr/>
        </p:nvSpPr>
        <p:spPr bwMode="auto">
          <a:xfrm>
            <a:off x="277325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11" name="Rectangle 31"/>
          <p:cNvSpPr>
            <a:spLocks noChangeArrowheads="1"/>
          </p:cNvSpPr>
          <p:nvPr/>
        </p:nvSpPr>
        <p:spPr bwMode="auto">
          <a:xfrm>
            <a:off x="277325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2" name="Rectangle 32"/>
          <p:cNvSpPr>
            <a:spLocks noChangeArrowheads="1"/>
          </p:cNvSpPr>
          <p:nvPr/>
        </p:nvSpPr>
        <p:spPr bwMode="auto">
          <a:xfrm>
            <a:off x="277325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3" name="Rectangle 33"/>
          <p:cNvSpPr>
            <a:spLocks noChangeArrowheads="1"/>
          </p:cNvSpPr>
          <p:nvPr/>
        </p:nvSpPr>
        <p:spPr bwMode="auto">
          <a:xfrm>
            <a:off x="277325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4" name="Rectangle 34"/>
          <p:cNvSpPr>
            <a:spLocks noChangeArrowheads="1"/>
          </p:cNvSpPr>
          <p:nvPr/>
        </p:nvSpPr>
        <p:spPr bwMode="auto">
          <a:xfrm>
            <a:off x="4662384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5" name="Rectangle 35"/>
          <p:cNvSpPr>
            <a:spLocks noChangeArrowheads="1"/>
          </p:cNvSpPr>
          <p:nvPr/>
        </p:nvSpPr>
        <p:spPr bwMode="auto">
          <a:xfrm>
            <a:off x="4662384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6" name="Rectangle 36"/>
          <p:cNvSpPr>
            <a:spLocks noChangeArrowheads="1"/>
          </p:cNvSpPr>
          <p:nvPr/>
        </p:nvSpPr>
        <p:spPr bwMode="auto">
          <a:xfrm>
            <a:off x="4662384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7" name="Rectangle 37"/>
          <p:cNvSpPr>
            <a:spLocks noChangeArrowheads="1"/>
          </p:cNvSpPr>
          <p:nvPr/>
        </p:nvSpPr>
        <p:spPr bwMode="auto">
          <a:xfrm>
            <a:off x="4662384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8" name="Rectangle 38"/>
          <p:cNvSpPr>
            <a:spLocks noChangeArrowheads="1"/>
          </p:cNvSpPr>
          <p:nvPr/>
        </p:nvSpPr>
        <p:spPr bwMode="auto">
          <a:xfrm>
            <a:off x="4662384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9" name="Rectangle 39"/>
          <p:cNvSpPr>
            <a:spLocks noChangeArrowheads="1"/>
          </p:cNvSpPr>
          <p:nvPr/>
        </p:nvSpPr>
        <p:spPr bwMode="auto">
          <a:xfrm>
            <a:off x="4662384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0" name="Rectangle 40"/>
          <p:cNvSpPr>
            <a:spLocks noChangeArrowheads="1"/>
          </p:cNvSpPr>
          <p:nvPr/>
        </p:nvSpPr>
        <p:spPr bwMode="auto">
          <a:xfrm>
            <a:off x="4662384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1" name="Rectangle 41"/>
          <p:cNvSpPr>
            <a:spLocks noChangeArrowheads="1"/>
          </p:cNvSpPr>
          <p:nvPr/>
        </p:nvSpPr>
        <p:spPr bwMode="auto">
          <a:xfrm>
            <a:off x="4662384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2" name="Rectangle 42"/>
          <p:cNvSpPr>
            <a:spLocks noChangeArrowheads="1"/>
          </p:cNvSpPr>
          <p:nvPr/>
        </p:nvSpPr>
        <p:spPr bwMode="auto">
          <a:xfrm>
            <a:off x="4662384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3" name="Rectangle 43"/>
          <p:cNvSpPr>
            <a:spLocks noChangeArrowheads="1"/>
          </p:cNvSpPr>
          <p:nvPr/>
        </p:nvSpPr>
        <p:spPr bwMode="auto">
          <a:xfrm>
            <a:off x="4662384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4" name="Text Box 44"/>
          <p:cNvSpPr txBox="1">
            <a:spLocks noChangeArrowheads="1"/>
          </p:cNvSpPr>
          <p:nvPr/>
        </p:nvSpPr>
        <p:spPr bwMode="auto">
          <a:xfrm>
            <a:off x="814676" y="2281793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2125" name="Text Box 45"/>
          <p:cNvSpPr txBox="1">
            <a:spLocks noChangeArrowheads="1"/>
          </p:cNvSpPr>
          <p:nvPr/>
        </p:nvSpPr>
        <p:spPr bwMode="auto">
          <a:xfrm>
            <a:off x="1978313" y="2297668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6" name="Text Box 46"/>
          <p:cNvSpPr txBox="1">
            <a:spLocks noChangeArrowheads="1"/>
          </p:cNvSpPr>
          <p:nvPr/>
        </p:nvSpPr>
        <p:spPr bwMode="auto">
          <a:xfrm>
            <a:off x="4927888" y="2297668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7" name="Text Box 47"/>
          <p:cNvSpPr txBox="1">
            <a:spLocks noChangeArrowheads="1"/>
          </p:cNvSpPr>
          <p:nvPr/>
        </p:nvSpPr>
        <p:spPr bwMode="auto">
          <a:xfrm>
            <a:off x="2898709" y="2297668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%rdx</a:t>
            </a:r>
            <a:r>
              <a:rPr lang="en-US" sz="1800" baseline="-250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8" name="Rectangle 48"/>
          <p:cNvSpPr>
            <a:spLocks noChangeArrowheads="1"/>
          </p:cNvSpPr>
          <p:nvPr/>
        </p:nvSpPr>
        <p:spPr bwMode="auto">
          <a:xfrm>
            <a:off x="373210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29" name="Rectangle 49"/>
          <p:cNvSpPr>
            <a:spLocks noChangeArrowheads="1"/>
          </p:cNvSpPr>
          <p:nvPr/>
        </p:nvSpPr>
        <p:spPr bwMode="auto">
          <a:xfrm>
            <a:off x="373210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0" name="Rectangle 50"/>
          <p:cNvSpPr>
            <a:spLocks noChangeArrowheads="1"/>
          </p:cNvSpPr>
          <p:nvPr/>
        </p:nvSpPr>
        <p:spPr bwMode="auto">
          <a:xfrm>
            <a:off x="373210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1" name="Rectangle 51"/>
          <p:cNvSpPr>
            <a:spLocks noChangeArrowheads="1"/>
          </p:cNvSpPr>
          <p:nvPr/>
        </p:nvSpPr>
        <p:spPr bwMode="auto">
          <a:xfrm>
            <a:off x="373210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2" name="Rectangle 52"/>
          <p:cNvSpPr>
            <a:spLocks noChangeArrowheads="1"/>
          </p:cNvSpPr>
          <p:nvPr/>
        </p:nvSpPr>
        <p:spPr bwMode="auto">
          <a:xfrm>
            <a:off x="373210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33" name="Rectangle 53"/>
          <p:cNvSpPr>
            <a:spLocks noChangeArrowheads="1"/>
          </p:cNvSpPr>
          <p:nvPr/>
        </p:nvSpPr>
        <p:spPr bwMode="auto">
          <a:xfrm>
            <a:off x="373210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4" name="Rectangle 54"/>
          <p:cNvSpPr>
            <a:spLocks noChangeArrowheads="1"/>
          </p:cNvSpPr>
          <p:nvPr/>
        </p:nvSpPr>
        <p:spPr bwMode="auto">
          <a:xfrm>
            <a:off x="373210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5" name="Rectangle 55"/>
          <p:cNvSpPr>
            <a:spLocks noChangeArrowheads="1"/>
          </p:cNvSpPr>
          <p:nvPr/>
        </p:nvSpPr>
        <p:spPr bwMode="auto">
          <a:xfrm>
            <a:off x="373210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6" name="Rectangle 56"/>
          <p:cNvSpPr>
            <a:spLocks noChangeArrowheads="1"/>
          </p:cNvSpPr>
          <p:nvPr/>
        </p:nvSpPr>
        <p:spPr bwMode="auto">
          <a:xfrm>
            <a:off x="373210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7" name="Rectangle 57"/>
          <p:cNvSpPr>
            <a:spLocks noChangeArrowheads="1"/>
          </p:cNvSpPr>
          <p:nvPr/>
        </p:nvSpPr>
        <p:spPr bwMode="auto">
          <a:xfrm>
            <a:off x="373210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8" name="Text Box 58"/>
          <p:cNvSpPr txBox="1">
            <a:spLocks noChangeArrowheads="1"/>
          </p:cNvSpPr>
          <p:nvPr/>
        </p:nvSpPr>
        <p:spPr bwMode="auto">
          <a:xfrm>
            <a:off x="3857559" y="2297668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%rdx</a:t>
            </a:r>
            <a:r>
              <a:rPr lang="en-US" sz="1800" baseline="-25000" dirty="0" smtClean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39" name="Text Box 59"/>
          <p:cNvSpPr txBox="1">
            <a:spLocks noChangeArrowheads="1"/>
          </p:cNvSpPr>
          <p:nvPr/>
        </p:nvSpPr>
        <p:spPr bwMode="auto">
          <a:xfrm>
            <a:off x="5791200" y="4953000"/>
            <a:ext cx="935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Oops!</a:t>
            </a:r>
          </a:p>
        </p:txBody>
      </p:sp>
    </p:spTree>
    <p:extLst>
      <p:ext uri="{BB962C8B-B14F-4D97-AF65-F5344CB8AC3E}">
        <p14:creationId xmlns:p14="http://schemas.microsoft.com/office/powerpoint/2010/main" val="5813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 review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Sharing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Mutual exclusion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Semaphores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Other concurrency issues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Locking and Deadlocks</a:t>
            </a:r>
          </a:p>
        </p:txBody>
      </p:sp>
    </p:spTree>
    <p:extLst>
      <p:ext uri="{BB962C8B-B14F-4D97-AF65-F5344CB8AC3E}">
        <p14:creationId xmlns:p14="http://schemas.microsoft.com/office/powerpoint/2010/main" val="8797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Execution (cont)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651" y="1258182"/>
            <a:ext cx="7896225" cy="4972050"/>
          </a:xfrm>
        </p:spPr>
        <p:txBody>
          <a:bodyPr/>
          <a:lstStyle/>
          <a:p>
            <a:r>
              <a:rPr lang="en-US" dirty="0"/>
              <a:t>How about this ordering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marL="344488" indent="-344488" algn="ctr">
              <a:buNone/>
            </a:pPr>
            <a:endParaRPr lang="en-US" dirty="0" smtClean="0"/>
          </a:p>
          <a:p>
            <a:r>
              <a:rPr lang="en-US" dirty="0" smtClean="0"/>
              <a:t>We can analyze the behavior using a </a:t>
            </a:r>
            <a:r>
              <a:rPr lang="en-US" i="1" dirty="0" smtClean="0">
                <a:solidFill>
                  <a:srgbClr val="C00000"/>
                </a:solidFill>
              </a:rPr>
              <a:t>progress graph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1814806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3" name="Rectangle 5"/>
          <p:cNvSpPr>
            <a:spLocks noChangeArrowheads="1"/>
          </p:cNvSpPr>
          <p:nvPr/>
        </p:nvSpPr>
        <p:spPr bwMode="auto">
          <a:xfrm>
            <a:off x="1814806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4" name="Rectangle 6"/>
          <p:cNvSpPr>
            <a:spLocks noChangeArrowheads="1"/>
          </p:cNvSpPr>
          <p:nvPr/>
        </p:nvSpPr>
        <p:spPr bwMode="auto">
          <a:xfrm>
            <a:off x="1814806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5" name="Rectangle 7"/>
          <p:cNvSpPr>
            <a:spLocks noChangeArrowheads="1"/>
          </p:cNvSpPr>
          <p:nvPr/>
        </p:nvSpPr>
        <p:spPr bwMode="auto">
          <a:xfrm>
            <a:off x="1814806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6" name="Rectangle 8"/>
          <p:cNvSpPr>
            <a:spLocks noChangeArrowheads="1"/>
          </p:cNvSpPr>
          <p:nvPr/>
        </p:nvSpPr>
        <p:spPr bwMode="auto">
          <a:xfrm>
            <a:off x="1814806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7" name="Rectangle 9"/>
          <p:cNvSpPr>
            <a:spLocks noChangeArrowheads="1"/>
          </p:cNvSpPr>
          <p:nvPr/>
        </p:nvSpPr>
        <p:spPr bwMode="auto">
          <a:xfrm>
            <a:off x="1814806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8" name="Rectangle 10"/>
          <p:cNvSpPr>
            <a:spLocks noChangeArrowheads="1"/>
          </p:cNvSpPr>
          <p:nvPr/>
        </p:nvSpPr>
        <p:spPr bwMode="auto">
          <a:xfrm>
            <a:off x="1814806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9" name="Rectangle 11"/>
          <p:cNvSpPr>
            <a:spLocks noChangeArrowheads="1"/>
          </p:cNvSpPr>
          <p:nvPr/>
        </p:nvSpPr>
        <p:spPr bwMode="auto">
          <a:xfrm>
            <a:off x="1814806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0" name="Rectangle 12"/>
          <p:cNvSpPr>
            <a:spLocks noChangeArrowheads="1"/>
          </p:cNvSpPr>
          <p:nvPr/>
        </p:nvSpPr>
        <p:spPr bwMode="auto">
          <a:xfrm>
            <a:off x="1814806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1" name="Rectangle 13"/>
          <p:cNvSpPr>
            <a:spLocks noChangeArrowheads="1"/>
          </p:cNvSpPr>
          <p:nvPr/>
        </p:nvSpPr>
        <p:spPr bwMode="auto">
          <a:xfrm>
            <a:off x="1814806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2" name="Rectangle 14"/>
          <p:cNvSpPr>
            <a:spLocks noChangeArrowheads="1"/>
          </p:cNvSpPr>
          <p:nvPr/>
        </p:nvSpPr>
        <p:spPr bwMode="auto">
          <a:xfrm>
            <a:off x="84008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3" name="Rectangle 15"/>
          <p:cNvSpPr>
            <a:spLocks noChangeArrowheads="1"/>
          </p:cNvSpPr>
          <p:nvPr/>
        </p:nvSpPr>
        <p:spPr bwMode="auto">
          <a:xfrm>
            <a:off x="84008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4" name="Rectangle 16"/>
          <p:cNvSpPr>
            <a:spLocks noChangeArrowheads="1"/>
          </p:cNvSpPr>
          <p:nvPr/>
        </p:nvSpPr>
        <p:spPr bwMode="auto">
          <a:xfrm>
            <a:off x="84008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5" name="Rectangle 17"/>
          <p:cNvSpPr>
            <a:spLocks noChangeArrowheads="1"/>
          </p:cNvSpPr>
          <p:nvPr/>
        </p:nvSpPr>
        <p:spPr bwMode="auto">
          <a:xfrm>
            <a:off x="84008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6" name="Rectangle 18"/>
          <p:cNvSpPr>
            <a:spLocks noChangeArrowheads="1"/>
          </p:cNvSpPr>
          <p:nvPr/>
        </p:nvSpPr>
        <p:spPr bwMode="auto">
          <a:xfrm>
            <a:off x="84008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7" name="Rectangle 19"/>
          <p:cNvSpPr>
            <a:spLocks noChangeArrowheads="1"/>
          </p:cNvSpPr>
          <p:nvPr/>
        </p:nvSpPr>
        <p:spPr bwMode="auto">
          <a:xfrm>
            <a:off x="84008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8" name="Rectangle 20"/>
          <p:cNvSpPr>
            <a:spLocks noChangeArrowheads="1"/>
          </p:cNvSpPr>
          <p:nvPr/>
        </p:nvSpPr>
        <p:spPr bwMode="auto">
          <a:xfrm>
            <a:off x="84008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9" name="Rectangle 21"/>
          <p:cNvSpPr>
            <a:spLocks noChangeArrowheads="1"/>
          </p:cNvSpPr>
          <p:nvPr/>
        </p:nvSpPr>
        <p:spPr bwMode="auto">
          <a:xfrm>
            <a:off x="84008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50" name="Rectangle 22"/>
          <p:cNvSpPr>
            <a:spLocks noChangeArrowheads="1"/>
          </p:cNvSpPr>
          <p:nvPr/>
        </p:nvSpPr>
        <p:spPr bwMode="auto">
          <a:xfrm>
            <a:off x="84008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51" name="Rectangle 23"/>
          <p:cNvSpPr>
            <a:spLocks noChangeArrowheads="1"/>
          </p:cNvSpPr>
          <p:nvPr/>
        </p:nvSpPr>
        <p:spPr bwMode="auto">
          <a:xfrm>
            <a:off x="84008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52" name="Rectangle 24"/>
          <p:cNvSpPr>
            <a:spLocks noChangeArrowheads="1"/>
          </p:cNvSpPr>
          <p:nvPr/>
        </p:nvSpPr>
        <p:spPr bwMode="auto">
          <a:xfrm>
            <a:off x="278953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3" name="Rectangle 25"/>
          <p:cNvSpPr>
            <a:spLocks noChangeArrowheads="1"/>
          </p:cNvSpPr>
          <p:nvPr/>
        </p:nvSpPr>
        <p:spPr bwMode="auto">
          <a:xfrm>
            <a:off x="278953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4" name="Rectangle 26"/>
          <p:cNvSpPr>
            <a:spLocks noChangeArrowheads="1"/>
          </p:cNvSpPr>
          <p:nvPr/>
        </p:nvSpPr>
        <p:spPr bwMode="auto">
          <a:xfrm>
            <a:off x="278953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5" name="Rectangle 27"/>
          <p:cNvSpPr>
            <a:spLocks noChangeArrowheads="1"/>
          </p:cNvSpPr>
          <p:nvPr/>
        </p:nvSpPr>
        <p:spPr bwMode="auto">
          <a:xfrm>
            <a:off x="278953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6" name="Rectangle 28"/>
          <p:cNvSpPr>
            <a:spLocks noChangeArrowheads="1"/>
          </p:cNvSpPr>
          <p:nvPr/>
        </p:nvSpPr>
        <p:spPr bwMode="auto">
          <a:xfrm>
            <a:off x="278953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7" name="Rectangle 29"/>
          <p:cNvSpPr>
            <a:spLocks noChangeArrowheads="1"/>
          </p:cNvSpPr>
          <p:nvPr/>
        </p:nvSpPr>
        <p:spPr bwMode="auto">
          <a:xfrm>
            <a:off x="278953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8" name="Rectangle 30"/>
          <p:cNvSpPr>
            <a:spLocks noChangeArrowheads="1"/>
          </p:cNvSpPr>
          <p:nvPr/>
        </p:nvSpPr>
        <p:spPr bwMode="auto">
          <a:xfrm>
            <a:off x="278953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9" name="Rectangle 31"/>
          <p:cNvSpPr>
            <a:spLocks noChangeArrowheads="1"/>
          </p:cNvSpPr>
          <p:nvPr/>
        </p:nvSpPr>
        <p:spPr bwMode="auto">
          <a:xfrm>
            <a:off x="278953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0" name="Rectangle 32"/>
          <p:cNvSpPr>
            <a:spLocks noChangeArrowheads="1"/>
          </p:cNvSpPr>
          <p:nvPr/>
        </p:nvSpPr>
        <p:spPr bwMode="auto">
          <a:xfrm>
            <a:off x="278953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1" name="Rectangle 33"/>
          <p:cNvSpPr>
            <a:spLocks noChangeArrowheads="1"/>
          </p:cNvSpPr>
          <p:nvPr/>
        </p:nvSpPr>
        <p:spPr bwMode="auto">
          <a:xfrm>
            <a:off x="278953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2" name="Rectangle 34"/>
          <p:cNvSpPr>
            <a:spLocks noChangeArrowheads="1"/>
          </p:cNvSpPr>
          <p:nvPr/>
        </p:nvSpPr>
        <p:spPr bwMode="auto">
          <a:xfrm>
            <a:off x="4678656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3" name="Rectangle 35"/>
          <p:cNvSpPr>
            <a:spLocks noChangeArrowheads="1"/>
          </p:cNvSpPr>
          <p:nvPr/>
        </p:nvSpPr>
        <p:spPr bwMode="auto">
          <a:xfrm>
            <a:off x="4678656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4" name="Rectangle 36"/>
          <p:cNvSpPr>
            <a:spLocks noChangeArrowheads="1"/>
          </p:cNvSpPr>
          <p:nvPr/>
        </p:nvSpPr>
        <p:spPr bwMode="auto">
          <a:xfrm>
            <a:off x="4678656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5" name="Rectangle 37"/>
          <p:cNvSpPr>
            <a:spLocks noChangeArrowheads="1"/>
          </p:cNvSpPr>
          <p:nvPr/>
        </p:nvSpPr>
        <p:spPr bwMode="auto">
          <a:xfrm>
            <a:off x="4678656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6" name="Rectangle 38"/>
          <p:cNvSpPr>
            <a:spLocks noChangeArrowheads="1"/>
          </p:cNvSpPr>
          <p:nvPr/>
        </p:nvSpPr>
        <p:spPr bwMode="auto">
          <a:xfrm>
            <a:off x="4678656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7" name="Rectangle 39"/>
          <p:cNvSpPr>
            <a:spLocks noChangeArrowheads="1"/>
          </p:cNvSpPr>
          <p:nvPr/>
        </p:nvSpPr>
        <p:spPr bwMode="auto">
          <a:xfrm>
            <a:off x="4678656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8" name="Rectangle 40"/>
          <p:cNvSpPr>
            <a:spLocks noChangeArrowheads="1"/>
          </p:cNvSpPr>
          <p:nvPr/>
        </p:nvSpPr>
        <p:spPr bwMode="auto">
          <a:xfrm>
            <a:off x="4678656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9" name="Rectangle 41"/>
          <p:cNvSpPr>
            <a:spLocks noChangeArrowheads="1"/>
          </p:cNvSpPr>
          <p:nvPr/>
        </p:nvSpPr>
        <p:spPr bwMode="auto">
          <a:xfrm>
            <a:off x="4678656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0" name="Rectangle 42"/>
          <p:cNvSpPr>
            <a:spLocks noChangeArrowheads="1"/>
          </p:cNvSpPr>
          <p:nvPr/>
        </p:nvSpPr>
        <p:spPr bwMode="auto">
          <a:xfrm>
            <a:off x="4678656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1" name="Rectangle 43"/>
          <p:cNvSpPr>
            <a:spLocks noChangeArrowheads="1"/>
          </p:cNvSpPr>
          <p:nvPr/>
        </p:nvSpPr>
        <p:spPr bwMode="auto">
          <a:xfrm>
            <a:off x="4678656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2" name="Text Box 44"/>
          <p:cNvSpPr txBox="1">
            <a:spLocks noChangeArrowheads="1"/>
          </p:cNvSpPr>
          <p:nvPr/>
        </p:nvSpPr>
        <p:spPr bwMode="auto">
          <a:xfrm>
            <a:off x="832144" y="18288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4173" name="Text Box 45"/>
          <p:cNvSpPr txBox="1">
            <a:spLocks noChangeArrowheads="1"/>
          </p:cNvSpPr>
          <p:nvPr/>
        </p:nvSpPr>
        <p:spPr bwMode="auto">
          <a:xfrm>
            <a:off x="1995781" y="18446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4" name="Text Box 46"/>
          <p:cNvSpPr txBox="1">
            <a:spLocks noChangeArrowheads="1"/>
          </p:cNvSpPr>
          <p:nvPr/>
        </p:nvSpPr>
        <p:spPr bwMode="auto">
          <a:xfrm>
            <a:off x="4945356" y="18446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5" name="Text Box 47"/>
          <p:cNvSpPr txBox="1">
            <a:spLocks noChangeArrowheads="1"/>
          </p:cNvSpPr>
          <p:nvPr/>
        </p:nvSpPr>
        <p:spPr bwMode="auto">
          <a:xfrm>
            <a:off x="2916177" y="18446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%rdx</a:t>
            </a:r>
            <a:r>
              <a:rPr lang="en-US" sz="1800" baseline="-250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6" name="Rectangle 48"/>
          <p:cNvSpPr>
            <a:spLocks noChangeArrowheads="1"/>
          </p:cNvSpPr>
          <p:nvPr/>
        </p:nvSpPr>
        <p:spPr bwMode="auto">
          <a:xfrm>
            <a:off x="374838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7" name="Rectangle 49"/>
          <p:cNvSpPr>
            <a:spLocks noChangeArrowheads="1"/>
          </p:cNvSpPr>
          <p:nvPr/>
        </p:nvSpPr>
        <p:spPr bwMode="auto">
          <a:xfrm>
            <a:off x="374838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8" name="Rectangle 50"/>
          <p:cNvSpPr>
            <a:spLocks noChangeArrowheads="1"/>
          </p:cNvSpPr>
          <p:nvPr/>
        </p:nvSpPr>
        <p:spPr bwMode="auto">
          <a:xfrm>
            <a:off x="374838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9" name="Rectangle 51"/>
          <p:cNvSpPr>
            <a:spLocks noChangeArrowheads="1"/>
          </p:cNvSpPr>
          <p:nvPr/>
        </p:nvSpPr>
        <p:spPr bwMode="auto">
          <a:xfrm>
            <a:off x="374838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0" name="Rectangle 52"/>
          <p:cNvSpPr>
            <a:spLocks noChangeArrowheads="1"/>
          </p:cNvSpPr>
          <p:nvPr/>
        </p:nvSpPr>
        <p:spPr bwMode="auto">
          <a:xfrm>
            <a:off x="374838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1" name="Rectangle 53"/>
          <p:cNvSpPr>
            <a:spLocks noChangeArrowheads="1"/>
          </p:cNvSpPr>
          <p:nvPr/>
        </p:nvSpPr>
        <p:spPr bwMode="auto">
          <a:xfrm>
            <a:off x="374838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2" name="Rectangle 54"/>
          <p:cNvSpPr>
            <a:spLocks noChangeArrowheads="1"/>
          </p:cNvSpPr>
          <p:nvPr/>
        </p:nvSpPr>
        <p:spPr bwMode="auto">
          <a:xfrm>
            <a:off x="374838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3" name="Rectangle 55"/>
          <p:cNvSpPr>
            <a:spLocks noChangeArrowheads="1"/>
          </p:cNvSpPr>
          <p:nvPr/>
        </p:nvSpPr>
        <p:spPr bwMode="auto">
          <a:xfrm>
            <a:off x="374838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4" name="Rectangle 56"/>
          <p:cNvSpPr>
            <a:spLocks noChangeArrowheads="1"/>
          </p:cNvSpPr>
          <p:nvPr/>
        </p:nvSpPr>
        <p:spPr bwMode="auto">
          <a:xfrm>
            <a:off x="374838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5" name="Rectangle 57"/>
          <p:cNvSpPr>
            <a:spLocks noChangeArrowheads="1"/>
          </p:cNvSpPr>
          <p:nvPr/>
        </p:nvSpPr>
        <p:spPr bwMode="auto">
          <a:xfrm>
            <a:off x="374838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6" name="Text Box 58"/>
          <p:cNvSpPr txBox="1">
            <a:spLocks noChangeArrowheads="1"/>
          </p:cNvSpPr>
          <p:nvPr/>
        </p:nvSpPr>
        <p:spPr bwMode="auto">
          <a:xfrm>
            <a:off x="3875027" y="18446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%rdx</a:t>
            </a:r>
            <a:r>
              <a:rPr lang="en-US" sz="1800" baseline="-25000" dirty="0" smtClean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24200" y="2373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032340" y="2133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114800" y="29072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16370" y="3200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17940" y="343114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32340" y="34406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24200" y="37026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124200" y="39740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032340" y="3962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29200" y="4495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69" name="Text Box 59"/>
          <p:cNvSpPr txBox="1">
            <a:spLocks noChangeArrowheads="1"/>
          </p:cNvSpPr>
          <p:nvPr/>
        </p:nvSpPr>
        <p:spPr bwMode="auto">
          <a:xfrm>
            <a:off x="5791200" y="4419600"/>
            <a:ext cx="935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Oops!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4267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0489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201333" y="2151591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1" name="Oval 100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Graphs</a:t>
            </a:r>
          </a:p>
        </p:txBody>
      </p:sp>
      <p:sp>
        <p:nvSpPr>
          <p:cNvPr id="946179" name="Text Box 3"/>
          <p:cNvSpPr txBox="1">
            <a:spLocks noChangeArrowheads="1"/>
          </p:cNvSpPr>
          <p:nvPr/>
        </p:nvSpPr>
        <p:spPr bwMode="auto">
          <a:xfrm>
            <a:off x="5930900" y="1371600"/>
            <a:ext cx="2663037" cy="48013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progress graph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depicts</a:t>
            </a:r>
          </a:p>
          <a:p>
            <a:r>
              <a:rPr lang="en-US" sz="1800" dirty="0">
                <a:latin typeface="Calibri" pitchFamily="34" charset="0"/>
              </a:rPr>
              <a:t>the discrete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execution 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state space</a:t>
            </a:r>
            <a:r>
              <a:rPr lang="en-US" sz="1800" dirty="0">
                <a:latin typeface="Calibri" pitchFamily="34" charset="0"/>
              </a:rPr>
              <a:t> of concurrent</a:t>
            </a:r>
          </a:p>
          <a:p>
            <a:r>
              <a:rPr lang="en-US" sz="1800" dirty="0">
                <a:latin typeface="Calibri" pitchFamily="34" charset="0"/>
              </a:rPr>
              <a:t> 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Each axis corresponds to</a:t>
            </a:r>
          </a:p>
          <a:p>
            <a:r>
              <a:rPr lang="en-US" sz="1800" dirty="0">
                <a:latin typeface="Calibri" pitchFamily="34" charset="0"/>
              </a:rPr>
              <a:t>the sequential order of</a:t>
            </a:r>
          </a:p>
          <a:p>
            <a:r>
              <a:rPr lang="en-US" sz="1800" dirty="0">
                <a:latin typeface="Calibri" pitchFamily="34" charset="0"/>
              </a:rPr>
              <a:t>instructions in a thread.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Each point corresponds to</a:t>
            </a:r>
          </a:p>
          <a:p>
            <a:r>
              <a:rPr lang="en-US" sz="1800" dirty="0">
                <a:latin typeface="Calibri" pitchFamily="34" charset="0"/>
              </a:rPr>
              <a:t>a possible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execution state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(Inst</a:t>
            </a:r>
            <a:r>
              <a:rPr lang="en-US" sz="1800" baseline="-25000" dirty="0">
                <a:latin typeface="Calibri" pitchFamily="34" charset="0"/>
              </a:rPr>
              <a:t>1</a:t>
            </a:r>
            <a:r>
              <a:rPr lang="en-US" sz="1800" dirty="0">
                <a:latin typeface="Calibri" pitchFamily="34" charset="0"/>
              </a:rPr>
              <a:t>, Inst</a:t>
            </a:r>
            <a:r>
              <a:rPr lang="en-US" sz="1800" baseline="-25000" dirty="0">
                <a:latin typeface="Calibri" pitchFamily="34" charset="0"/>
              </a:rPr>
              <a:t>2</a:t>
            </a:r>
            <a:r>
              <a:rPr lang="en-US" sz="1800" dirty="0">
                <a:latin typeface="Calibri" pitchFamily="34" charset="0"/>
              </a:rPr>
              <a:t>).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E.g.,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(L</a:t>
            </a:r>
            <a:r>
              <a:rPr lang="en-US" sz="1800" baseline="-250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, S</a:t>
            </a:r>
            <a:r>
              <a:rPr lang="en-US" sz="1800" baseline="-25000" dirty="0">
                <a:solidFill>
                  <a:srgbClr val="C00000"/>
                </a:solidFill>
                <a:latin typeface="Calibri" pitchFamily="34" charset="0"/>
              </a:rPr>
              <a:t>2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)  </a:t>
            </a:r>
            <a:r>
              <a:rPr lang="en-US" sz="1800" dirty="0">
                <a:latin typeface="Calibri" pitchFamily="34" charset="0"/>
              </a:rPr>
              <a:t>denotes state</a:t>
            </a:r>
          </a:p>
          <a:p>
            <a:r>
              <a:rPr lang="en-US" sz="1800" dirty="0">
                <a:latin typeface="Calibri" pitchFamily="34" charset="0"/>
              </a:rPr>
              <a:t>where  thread 1 has</a:t>
            </a:r>
          </a:p>
          <a:p>
            <a:r>
              <a:rPr lang="en-US" sz="1800" dirty="0">
                <a:latin typeface="Calibri" pitchFamily="34" charset="0"/>
              </a:rPr>
              <a:t>completed L</a:t>
            </a:r>
            <a:r>
              <a:rPr lang="en-US" sz="1800" baseline="-25000" dirty="0">
                <a:latin typeface="Calibri" pitchFamily="34" charset="0"/>
              </a:rPr>
              <a:t>1</a:t>
            </a:r>
            <a:r>
              <a:rPr lang="en-US" sz="1800" dirty="0">
                <a:latin typeface="Calibri" pitchFamily="34" charset="0"/>
              </a:rPr>
              <a:t> and thread</a:t>
            </a:r>
          </a:p>
          <a:p>
            <a:r>
              <a:rPr lang="en-US" sz="1800" dirty="0">
                <a:latin typeface="Calibri" pitchFamily="34" charset="0"/>
              </a:rPr>
              <a:t>2 has completed S</a:t>
            </a:r>
            <a:r>
              <a:rPr lang="en-US" sz="1800" baseline="-25000" dirty="0">
                <a:latin typeface="Calibri" pitchFamily="34" charset="0"/>
              </a:rPr>
              <a:t>2</a:t>
            </a:r>
            <a:r>
              <a:rPr lang="en-US" sz="1800" dirty="0">
                <a:latin typeface="Calibri" pitchFamily="34" charset="0"/>
              </a:rPr>
              <a:t>.</a:t>
            </a:r>
          </a:p>
        </p:txBody>
      </p:sp>
      <p:sp>
        <p:nvSpPr>
          <p:cNvPr id="946180" name="Line 4"/>
          <p:cNvSpPr>
            <a:spLocks noChangeAspect="1" noChangeShapeType="1"/>
          </p:cNvSpPr>
          <p:nvPr/>
        </p:nvSpPr>
        <p:spPr bwMode="auto">
          <a:xfrm flipV="1">
            <a:off x="811213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946181" name="Line 5"/>
          <p:cNvSpPr>
            <a:spLocks noChangeAspect="1" noChangeShapeType="1"/>
          </p:cNvSpPr>
          <p:nvPr/>
        </p:nvSpPr>
        <p:spPr bwMode="auto">
          <a:xfrm flipH="1" flipV="1">
            <a:off x="811213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946182" name="Text Box 6"/>
          <p:cNvSpPr txBox="1">
            <a:spLocks noChangeAspect="1" noChangeArrowheads="1"/>
          </p:cNvSpPr>
          <p:nvPr/>
        </p:nvSpPr>
        <p:spPr bwMode="auto">
          <a:xfrm>
            <a:off x="965200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3" name="Text Box 7"/>
          <p:cNvSpPr txBox="1">
            <a:spLocks noChangeAspect="1" noChangeArrowheads="1"/>
          </p:cNvSpPr>
          <p:nvPr/>
        </p:nvSpPr>
        <p:spPr bwMode="auto">
          <a:xfrm>
            <a:off x="1662113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4" name="Text Box 8"/>
          <p:cNvSpPr txBox="1">
            <a:spLocks noChangeAspect="1" noChangeArrowheads="1"/>
          </p:cNvSpPr>
          <p:nvPr/>
        </p:nvSpPr>
        <p:spPr bwMode="auto">
          <a:xfrm>
            <a:off x="2362200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5" name="Text Box 9"/>
          <p:cNvSpPr txBox="1">
            <a:spLocks noChangeAspect="1" noChangeArrowheads="1"/>
          </p:cNvSpPr>
          <p:nvPr/>
        </p:nvSpPr>
        <p:spPr bwMode="auto">
          <a:xfrm>
            <a:off x="3079750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6" name="Text Box 10"/>
          <p:cNvSpPr txBox="1">
            <a:spLocks noChangeAspect="1" noChangeArrowheads="1"/>
          </p:cNvSpPr>
          <p:nvPr/>
        </p:nvSpPr>
        <p:spPr bwMode="auto">
          <a:xfrm>
            <a:off x="3805238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7" name="Text Box 11"/>
          <p:cNvSpPr txBox="1">
            <a:spLocks noChangeAspect="1" noChangeArrowheads="1"/>
          </p:cNvSpPr>
          <p:nvPr/>
        </p:nvSpPr>
        <p:spPr bwMode="auto">
          <a:xfrm>
            <a:off x="430213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8" name="Text Box 12"/>
          <p:cNvSpPr txBox="1">
            <a:spLocks noChangeAspect="1" noChangeArrowheads="1"/>
          </p:cNvSpPr>
          <p:nvPr/>
        </p:nvSpPr>
        <p:spPr bwMode="auto">
          <a:xfrm>
            <a:off x="458788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9" name="Text Box 13"/>
          <p:cNvSpPr txBox="1">
            <a:spLocks noChangeAspect="1" noChangeArrowheads="1"/>
          </p:cNvSpPr>
          <p:nvPr/>
        </p:nvSpPr>
        <p:spPr bwMode="auto">
          <a:xfrm>
            <a:off x="430213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90" name="Text Box 14"/>
          <p:cNvSpPr txBox="1">
            <a:spLocks noChangeAspect="1" noChangeArrowheads="1"/>
          </p:cNvSpPr>
          <p:nvPr/>
        </p:nvSpPr>
        <p:spPr bwMode="auto">
          <a:xfrm>
            <a:off x="441325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91" name="Text Box 15"/>
          <p:cNvSpPr txBox="1">
            <a:spLocks noChangeAspect="1" noChangeArrowheads="1"/>
          </p:cNvSpPr>
          <p:nvPr/>
        </p:nvSpPr>
        <p:spPr bwMode="auto">
          <a:xfrm>
            <a:off x="452438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217" name="Text Box 41"/>
          <p:cNvSpPr txBox="1">
            <a:spLocks noChangeAspect="1" noChangeArrowheads="1"/>
          </p:cNvSpPr>
          <p:nvPr/>
        </p:nvSpPr>
        <p:spPr bwMode="auto">
          <a:xfrm>
            <a:off x="4600575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946218" name="Text Box 42"/>
          <p:cNvSpPr txBox="1">
            <a:spLocks noChangeAspect="1" noChangeArrowheads="1"/>
          </p:cNvSpPr>
          <p:nvPr/>
        </p:nvSpPr>
        <p:spPr bwMode="auto">
          <a:xfrm>
            <a:off x="255574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770156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6" name="Oval 5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84805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4" name="Oval 6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199454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1" name="Oval 70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91410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8" name="Oval 77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62875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5" name="Oval 8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34340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2" name="Oval 9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8" name="Rectangle 97"/>
          <p:cNvSpPr/>
          <p:nvPr/>
        </p:nvSpPr>
        <p:spPr>
          <a:xfrm>
            <a:off x="1713047" y="2373968"/>
            <a:ext cx="1079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(L</a:t>
            </a:r>
            <a:r>
              <a:rPr lang="en-US" baseline="-25000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, S</a:t>
            </a:r>
            <a:r>
              <a:rPr lang="en-US" baseline="-25000" dirty="0" smtClean="0">
                <a:solidFill>
                  <a:srgbClr val="C00000"/>
                </a:solidFill>
                <a:latin typeface="Calibri" pitchFamily="34" charset="0"/>
              </a:rPr>
              <a:t>2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1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Trajectories in Progress Graphs</a:t>
            </a:r>
          </a:p>
        </p:txBody>
      </p:sp>
      <p:sp>
        <p:nvSpPr>
          <p:cNvPr id="948227" name="Text Box 3"/>
          <p:cNvSpPr txBox="1">
            <a:spLocks noChangeArrowheads="1"/>
          </p:cNvSpPr>
          <p:nvPr/>
        </p:nvSpPr>
        <p:spPr bwMode="auto">
          <a:xfrm>
            <a:off x="5257800" y="1686698"/>
            <a:ext cx="3810000" cy="21852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trajectory</a:t>
            </a:r>
            <a:r>
              <a:rPr lang="en-US" sz="1800" dirty="0">
                <a:latin typeface="Calibri" pitchFamily="34" charset="0"/>
              </a:rPr>
              <a:t> is a sequence</a:t>
            </a:r>
            <a:r>
              <a:rPr lang="en-US" sz="1800" dirty="0" smtClean="0">
                <a:latin typeface="Calibri" pitchFamily="34" charset="0"/>
              </a:rPr>
              <a:t> of </a:t>
            </a:r>
            <a:r>
              <a:rPr lang="en-US" sz="1800" dirty="0">
                <a:latin typeface="Calibri" pitchFamily="34" charset="0"/>
              </a:rPr>
              <a:t>legal state transitions</a:t>
            </a:r>
            <a:r>
              <a:rPr lang="en-US" sz="1800" dirty="0" smtClean="0">
                <a:latin typeface="Calibri" pitchFamily="34" charset="0"/>
              </a:rPr>
              <a:t> that </a:t>
            </a:r>
            <a:r>
              <a:rPr lang="en-US" sz="1800" dirty="0">
                <a:latin typeface="Calibri" pitchFamily="34" charset="0"/>
              </a:rPr>
              <a:t>describes one possible</a:t>
            </a:r>
            <a:r>
              <a:rPr lang="en-US" sz="1800" dirty="0" smtClean="0">
                <a:latin typeface="Calibri" pitchFamily="34" charset="0"/>
              </a:rPr>
              <a:t> concurrent </a:t>
            </a:r>
            <a:r>
              <a:rPr lang="en-US" sz="1800" dirty="0">
                <a:latin typeface="Calibri" pitchFamily="34" charset="0"/>
              </a:rPr>
              <a:t>execution </a:t>
            </a:r>
            <a:r>
              <a:rPr lang="en-US" sz="1800" dirty="0" smtClean="0">
                <a:latin typeface="Calibri" pitchFamily="34" charset="0"/>
              </a:rPr>
              <a:t>of the </a:t>
            </a:r>
            <a:r>
              <a:rPr lang="en-US" sz="1800" dirty="0">
                <a:latin typeface="Calibri" pitchFamily="34" charset="0"/>
              </a:rPr>
              <a:t>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Example</a:t>
            </a:r>
            <a:r>
              <a:rPr lang="en-US" sz="1800" dirty="0" smtClean="0">
                <a:latin typeface="Calibri" pitchFamily="34" charset="0"/>
              </a:rPr>
              <a:t>:</a:t>
            </a:r>
            <a:endParaRPr lang="en-US" sz="1800" dirty="0">
              <a:latin typeface="Calibr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800" dirty="0">
                <a:latin typeface="Calibri" pitchFamily="34" charset="0"/>
              </a:rPr>
              <a:t>H1, L1, U1, H2, L2,</a:t>
            </a:r>
            <a:r>
              <a:rPr lang="en-US" sz="1800" dirty="0" smtClean="0">
                <a:latin typeface="Calibri" pitchFamily="34" charset="0"/>
              </a:rPr>
              <a:t>  S1</a:t>
            </a:r>
            <a:r>
              <a:rPr lang="en-US" sz="1800" dirty="0">
                <a:latin typeface="Calibri" pitchFamily="34" charset="0"/>
              </a:rPr>
              <a:t>, T1, U2, S2, T2</a:t>
            </a:r>
          </a:p>
        </p:txBody>
      </p:sp>
      <p:sp>
        <p:nvSpPr>
          <p:cNvPr id="64" name="Line 4"/>
          <p:cNvSpPr>
            <a:spLocks noChangeAspect="1" noChangeShapeType="1"/>
          </p:cNvSpPr>
          <p:nvPr/>
        </p:nvSpPr>
        <p:spPr bwMode="auto">
          <a:xfrm flipV="1">
            <a:off x="94259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5" name="Line 5"/>
          <p:cNvSpPr>
            <a:spLocks noChangeAspect="1" noChangeShapeType="1"/>
          </p:cNvSpPr>
          <p:nvPr/>
        </p:nvSpPr>
        <p:spPr bwMode="auto">
          <a:xfrm flipH="1" flipV="1">
            <a:off x="94259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6"/>
          <p:cNvSpPr txBox="1">
            <a:spLocks noChangeAspect="1" noChangeArrowheads="1"/>
          </p:cNvSpPr>
          <p:nvPr/>
        </p:nvSpPr>
        <p:spPr bwMode="auto">
          <a:xfrm>
            <a:off x="1096586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7"/>
          <p:cNvSpPr txBox="1">
            <a:spLocks noChangeAspect="1" noChangeArrowheads="1"/>
          </p:cNvSpPr>
          <p:nvPr/>
        </p:nvSpPr>
        <p:spPr bwMode="auto">
          <a:xfrm>
            <a:off x="1793499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8"/>
          <p:cNvSpPr txBox="1">
            <a:spLocks noChangeAspect="1" noChangeArrowheads="1"/>
          </p:cNvSpPr>
          <p:nvPr/>
        </p:nvSpPr>
        <p:spPr bwMode="auto">
          <a:xfrm>
            <a:off x="2493586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9"/>
          <p:cNvSpPr txBox="1">
            <a:spLocks noChangeAspect="1" noChangeArrowheads="1"/>
          </p:cNvSpPr>
          <p:nvPr/>
        </p:nvSpPr>
        <p:spPr bwMode="auto">
          <a:xfrm>
            <a:off x="3211136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0"/>
          <p:cNvSpPr txBox="1">
            <a:spLocks noChangeAspect="1" noChangeArrowheads="1"/>
          </p:cNvSpPr>
          <p:nvPr/>
        </p:nvSpPr>
        <p:spPr bwMode="auto">
          <a:xfrm>
            <a:off x="3936624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1"/>
          <p:cNvSpPr txBox="1">
            <a:spLocks noChangeAspect="1" noChangeArrowheads="1"/>
          </p:cNvSpPr>
          <p:nvPr/>
        </p:nvSpPr>
        <p:spPr bwMode="auto">
          <a:xfrm>
            <a:off x="561599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12"/>
          <p:cNvSpPr txBox="1">
            <a:spLocks noChangeAspect="1" noChangeArrowheads="1"/>
          </p:cNvSpPr>
          <p:nvPr/>
        </p:nvSpPr>
        <p:spPr bwMode="auto">
          <a:xfrm>
            <a:off x="590174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3" name="Text Box 13"/>
          <p:cNvSpPr txBox="1">
            <a:spLocks noChangeAspect="1" noChangeArrowheads="1"/>
          </p:cNvSpPr>
          <p:nvPr/>
        </p:nvSpPr>
        <p:spPr bwMode="auto">
          <a:xfrm>
            <a:off x="561599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4" name="Text Box 14"/>
          <p:cNvSpPr txBox="1">
            <a:spLocks noChangeAspect="1" noChangeArrowheads="1"/>
          </p:cNvSpPr>
          <p:nvPr/>
        </p:nvSpPr>
        <p:spPr bwMode="auto">
          <a:xfrm>
            <a:off x="572711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5" name="Text Box 15"/>
          <p:cNvSpPr txBox="1">
            <a:spLocks noChangeAspect="1" noChangeArrowheads="1"/>
          </p:cNvSpPr>
          <p:nvPr/>
        </p:nvSpPr>
        <p:spPr bwMode="auto">
          <a:xfrm>
            <a:off x="583824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6" name="Text Box 41"/>
          <p:cNvSpPr txBox="1">
            <a:spLocks noChangeAspect="1" noChangeArrowheads="1"/>
          </p:cNvSpPr>
          <p:nvPr/>
        </p:nvSpPr>
        <p:spPr bwMode="auto">
          <a:xfrm>
            <a:off x="4731961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7" name="Text Box 42"/>
          <p:cNvSpPr txBox="1">
            <a:spLocks noChangeAspect="1" noChangeArrowheads="1"/>
          </p:cNvSpPr>
          <p:nvPr/>
        </p:nvSpPr>
        <p:spPr bwMode="auto">
          <a:xfrm>
            <a:off x="386960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01542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9" name="Oval 7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6161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6" name="Oval 8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3308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3" name="Oval 9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045489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0" name="Oval 9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76013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7" name="Oval 106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474786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4" name="Oval 11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1" name="Line 54"/>
          <p:cNvSpPr>
            <a:spLocks noChangeShapeType="1"/>
          </p:cNvSpPr>
          <p:nvPr/>
        </p:nvSpPr>
        <p:spPr bwMode="auto">
          <a:xfrm>
            <a:off x="917239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2" name="Line 55"/>
          <p:cNvSpPr>
            <a:spLocks noChangeShapeType="1"/>
          </p:cNvSpPr>
          <p:nvPr/>
        </p:nvSpPr>
        <p:spPr bwMode="auto">
          <a:xfrm>
            <a:off x="1663269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56"/>
          <p:cNvSpPr>
            <a:spLocks noChangeShapeType="1"/>
          </p:cNvSpPr>
          <p:nvPr/>
        </p:nvSpPr>
        <p:spPr bwMode="auto">
          <a:xfrm>
            <a:off x="2457019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57"/>
          <p:cNvSpPr>
            <a:spLocks noChangeShapeType="1"/>
          </p:cNvSpPr>
          <p:nvPr/>
        </p:nvSpPr>
        <p:spPr bwMode="auto">
          <a:xfrm flipV="1">
            <a:off x="3096728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58"/>
          <p:cNvSpPr>
            <a:spLocks noChangeShapeType="1"/>
          </p:cNvSpPr>
          <p:nvPr/>
        </p:nvSpPr>
        <p:spPr bwMode="auto">
          <a:xfrm flipV="1">
            <a:off x="3087203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6" name="Line 59"/>
          <p:cNvSpPr>
            <a:spLocks noChangeShapeType="1"/>
          </p:cNvSpPr>
          <p:nvPr/>
        </p:nvSpPr>
        <p:spPr bwMode="auto">
          <a:xfrm>
            <a:off x="3147582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Line 60"/>
          <p:cNvSpPr>
            <a:spLocks noChangeShapeType="1"/>
          </p:cNvSpPr>
          <p:nvPr/>
        </p:nvSpPr>
        <p:spPr bwMode="auto">
          <a:xfrm>
            <a:off x="3838144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Line 61"/>
          <p:cNvSpPr>
            <a:spLocks noChangeShapeType="1"/>
          </p:cNvSpPr>
          <p:nvPr/>
        </p:nvSpPr>
        <p:spPr bwMode="auto">
          <a:xfrm flipV="1">
            <a:off x="4519182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9" name="Line 62"/>
          <p:cNvSpPr>
            <a:spLocks noChangeShapeType="1"/>
          </p:cNvSpPr>
          <p:nvPr/>
        </p:nvSpPr>
        <p:spPr bwMode="auto">
          <a:xfrm flipV="1">
            <a:off x="4519182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0" name="Line 63"/>
          <p:cNvSpPr>
            <a:spLocks noChangeShapeType="1"/>
          </p:cNvSpPr>
          <p:nvPr/>
        </p:nvSpPr>
        <p:spPr bwMode="auto">
          <a:xfrm flipV="1">
            <a:off x="4519182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 bwMode="auto">
          <a:xfrm>
            <a:off x="2109747" y="2946758"/>
            <a:ext cx="2039112" cy="1965960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Sections and Unsafe Regions</a:t>
            </a:r>
          </a:p>
        </p:txBody>
      </p:sp>
      <p:sp>
        <p:nvSpPr>
          <p:cNvPr id="950275" name="Text Box 3"/>
          <p:cNvSpPr txBox="1">
            <a:spLocks noChangeArrowheads="1"/>
          </p:cNvSpPr>
          <p:nvPr/>
        </p:nvSpPr>
        <p:spPr bwMode="auto">
          <a:xfrm>
            <a:off x="5997575" y="1648350"/>
            <a:ext cx="2917825" cy="36009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L, U, and S form a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critical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section </a:t>
            </a:r>
            <a:r>
              <a:rPr lang="en-US" sz="1800" dirty="0" smtClean="0">
                <a:latin typeface="Calibri" pitchFamily="34" charset="0"/>
              </a:rPr>
              <a:t>with respect </a:t>
            </a:r>
            <a:r>
              <a:rPr lang="en-US" sz="1800" dirty="0">
                <a:latin typeface="Calibri" pitchFamily="34" charset="0"/>
              </a:rPr>
              <a:t>to the </a:t>
            </a:r>
            <a:r>
              <a:rPr lang="en-US" sz="1800" dirty="0" smtClean="0">
                <a:latin typeface="Calibri" pitchFamily="34" charset="0"/>
              </a:rPr>
              <a:t>shared variable </a:t>
            </a:r>
            <a:r>
              <a:rPr lang="en-US" sz="1800" dirty="0" err="1" smtClean="0">
                <a:latin typeface="Courier New" pitchFamily="49" charset="0"/>
              </a:rPr>
              <a:t>cnt</a:t>
            </a:r>
            <a:endParaRPr lang="en-US" sz="1800" i="1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Instructions in </a:t>
            </a:r>
            <a:r>
              <a:rPr lang="en-US" sz="1800" dirty="0" smtClean="0">
                <a:latin typeface="Calibri" pitchFamily="34" charset="0"/>
              </a:rPr>
              <a:t>critical sections </a:t>
            </a:r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to </a:t>
            </a:r>
            <a:r>
              <a:rPr lang="en-US" sz="1800" dirty="0" smtClean="0">
                <a:latin typeface="Calibri" pitchFamily="34" charset="0"/>
              </a:rPr>
              <a:t>some shared </a:t>
            </a:r>
            <a:r>
              <a:rPr lang="en-US" sz="1800" dirty="0">
                <a:latin typeface="Calibri" pitchFamily="34" charset="0"/>
              </a:rPr>
              <a:t>variable) should</a:t>
            </a:r>
            <a:r>
              <a:rPr lang="en-US" sz="1800" dirty="0" smtClean="0">
                <a:latin typeface="Calibri" pitchFamily="34" charset="0"/>
              </a:rPr>
              <a:t> not </a:t>
            </a:r>
            <a:r>
              <a:rPr lang="en-US" sz="1800" dirty="0">
                <a:latin typeface="Calibri" pitchFamily="34" charset="0"/>
              </a:rPr>
              <a:t>be </a:t>
            </a:r>
            <a:r>
              <a:rPr lang="en-US" sz="1800" dirty="0" smtClean="0">
                <a:latin typeface="Calibri" pitchFamily="34" charset="0"/>
              </a:rPr>
              <a:t>interleaved</a:t>
            </a:r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Sets of states where </a:t>
            </a:r>
            <a:r>
              <a:rPr lang="en-US" sz="1800" dirty="0" smtClean="0">
                <a:latin typeface="Calibri" pitchFamily="34" charset="0"/>
              </a:rPr>
              <a:t>such interleaving occurs form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unsafe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regions</a:t>
            </a:r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0" name="Line 4"/>
          <p:cNvSpPr>
            <a:spLocks noChangeAspect="1" noChangeShapeType="1"/>
          </p:cNvSpPr>
          <p:nvPr/>
        </p:nvSpPr>
        <p:spPr bwMode="auto">
          <a:xfrm flipV="1">
            <a:off x="1339501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1" name="Line 5"/>
          <p:cNvSpPr>
            <a:spLocks noChangeAspect="1" noChangeShapeType="1"/>
          </p:cNvSpPr>
          <p:nvPr/>
        </p:nvSpPr>
        <p:spPr bwMode="auto">
          <a:xfrm flipH="1" flipV="1">
            <a:off x="1339501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2" name="Text Box 6"/>
          <p:cNvSpPr txBox="1">
            <a:spLocks noChangeAspect="1" noChangeArrowheads="1"/>
          </p:cNvSpPr>
          <p:nvPr/>
        </p:nvSpPr>
        <p:spPr bwMode="auto">
          <a:xfrm>
            <a:off x="1493488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3" name="Text Box 7"/>
          <p:cNvSpPr txBox="1">
            <a:spLocks noChangeAspect="1" noChangeArrowheads="1"/>
          </p:cNvSpPr>
          <p:nvPr/>
        </p:nvSpPr>
        <p:spPr bwMode="auto">
          <a:xfrm>
            <a:off x="2190401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4" name="Text Box 8"/>
          <p:cNvSpPr txBox="1">
            <a:spLocks noChangeAspect="1" noChangeArrowheads="1"/>
          </p:cNvSpPr>
          <p:nvPr/>
        </p:nvSpPr>
        <p:spPr bwMode="auto">
          <a:xfrm>
            <a:off x="2890488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5" name="Text Box 9"/>
          <p:cNvSpPr txBox="1">
            <a:spLocks noChangeAspect="1" noChangeArrowheads="1"/>
          </p:cNvSpPr>
          <p:nvPr/>
        </p:nvSpPr>
        <p:spPr bwMode="auto">
          <a:xfrm>
            <a:off x="3608038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10"/>
          <p:cNvSpPr txBox="1">
            <a:spLocks noChangeAspect="1" noChangeArrowheads="1"/>
          </p:cNvSpPr>
          <p:nvPr/>
        </p:nvSpPr>
        <p:spPr bwMode="auto">
          <a:xfrm>
            <a:off x="4333526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11"/>
          <p:cNvSpPr txBox="1">
            <a:spLocks noChangeAspect="1" noChangeArrowheads="1"/>
          </p:cNvSpPr>
          <p:nvPr/>
        </p:nvSpPr>
        <p:spPr bwMode="auto">
          <a:xfrm>
            <a:off x="958501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12"/>
          <p:cNvSpPr txBox="1">
            <a:spLocks noChangeAspect="1" noChangeArrowheads="1"/>
          </p:cNvSpPr>
          <p:nvPr/>
        </p:nvSpPr>
        <p:spPr bwMode="auto">
          <a:xfrm>
            <a:off x="987076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13"/>
          <p:cNvSpPr txBox="1">
            <a:spLocks noChangeAspect="1" noChangeArrowheads="1"/>
          </p:cNvSpPr>
          <p:nvPr/>
        </p:nvSpPr>
        <p:spPr bwMode="auto">
          <a:xfrm>
            <a:off x="958501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4"/>
          <p:cNvSpPr txBox="1">
            <a:spLocks noChangeAspect="1" noChangeArrowheads="1"/>
          </p:cNvSpPr>
          <p:nvPr/>
        </p:nvSpPr>
        <p:spPr bwMode="auto">
          <a:xfrm>
            <a:off x="969613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5"/>
          <p:cNvSpPr txBox="1">
            <a:spLocks noChangeAspect="1" noChangeArrowheads="1"/>
          </p:cNvSpPr>
          <p:nvPr/>
        </p:nvSpPr>
        <p:spPr bwMode="auto">
          <a:xfrm>
            <a:off x="980726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41"/>
          <p:cNvSpPr txBox="1">
            <a:spLocks noChangeAspect="1" noChangeArrowheads="1"/>
          </p:cNvSpPr>
          <p:nvPr/>
        </p:nvSpPr>
        <p:spPr bwMode="auto">
          <a:xfrm>
            <a:off x="5128863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3" name="Text Box 42"/>
          <p:cNvSpPr txBox="1">
            <a:spLocks noChangeAspect="1" noChangeArrowheads="1"/>
          </p:cNvSpPr>
          <p:nvPr/>
        </p:nvSpPr>
        <p:spPr bwMode="auto">
          <a:xfrm>
            <a:off x="783862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298444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Oval 7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01309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Oval 8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72774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9" name="Oval 8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4423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6" name="Oval 9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1570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3" name="Oval 10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87168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Oval 10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6" name="AutoShape 56"/>
          <p:cNvSpPr>
            <a:spLocks/>
          </p:cNvSpPr>
          <p:nvPr/>
        </p:nvSpPr>
        <p:spPr bwMode="auto">
          <a:xfrm>
            <a:off x="825500" y="28956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AutoShape 57"/>
          <p:cNvSpPr>
            <a:spLocks/>
          </p:cNvSpPr>
          <p:nvPr/>
        </p:nvSpPr>
        <p:spPr bwMode="auto">
          <a:xfrm rot="-5400000">
            <a:off x="3034796" y="51435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Text Box 58"/>
          <p:cNvSpPr txBox="1">
            <a:spLocks noChangeArrowheads="1"/>
          </p:cNvSpPr>
          <p:nvPr/>
        </p:nvSpPr>
        <p:spPr bwMode="auto">
          <a:xfrm>
            <a:off x="1961646" y="6270625"/>
            <a:ext cx="241149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9" name="Text Box 59"/>
          <p:cNvSpPr txBox="1">
            <a:spLocks noChangeArrowheads="1"/>
          </p:cNvSpPr>
          <p:nvPr/>
        </p:nvSpPr>
        <p:spPr bwMode="auto">
          <a:xfrm>
            <a:off x="0" y="3295471"/>
            <a:ext cx="941388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362200" y="3747156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Unsafe region</a:t>
            </a:r>
          </a:p>
        </p:txBody>
      </p:sp>
    </p:spTree>
    <p:extLst>
      <p:ext uri="{BB962C8B-B14F-4D97-AF65-F5344CB8AC3E}">
        <p14:creationId xmlns:p14="http://schemas.microsoft.com/office/powerpoint/2010/main" val="19080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26" grpId="0" animBg="1"/>
      <p:bldP spid="127" grpId="0" animBg="1"/>
      <p:bldP spid="128" grpId="0"/>
      <p:bldP spid="129" grpId="0"/>
      <p:bldP spid="1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 bwMode="auto">
          <a:xfrm>
            <a:off x="2109747" y="2946758"/>
            <a:ext cx="2039112" cy="1965960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Sections and Unsafe Regions</a:t>
            </a:r>
          </a:p>
        </p:txBody>
      </p:sp>
      <p:sp>
        <p:nvSpPr>
          <p:cNvPr id="60" name="Line 4"/>
          <p:cNvSpPr>
            <a:spLocks noChangeAspect="1" noChangeShapeType="1"/>
          </p:cNvSpPr>
          <p:nvPr/>
        </p:nvSpPr>
        <p:spPr bwMode="auto">
          <a:xfrm flipV="1">
            <a:off x="1339501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1" name="Line 5"/>
          <p:cNvSpPr>
            <a:spLocks noChangeAspect="1" noChangeShapeType="1"/>
          </p:cNvSpPr>
          <p:nvPr/>
        </p:nvSpPr>
        <p:spPr bwMode="auto">
          <a:xfrm flipH="1" flipV="1">
            <a:off x="1339501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2" name="Text Box 6"/>
          <p:cNvSpPr txBox="1">
            <a:spLocks noChangeAspect="1" noChangeArrowheads="1"/>
          </p:cNvSpPr>
          <p:nvPr/>
        </p:nvSpPr>
        <p:spPr bwMode="auto">
          <a:xfrm>
            <a:off x="1493488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3" name="Text Box 7"/>
          <p:cNvSpPr txBox="1">
            <a:spLocks noChangeAspect="1" noChangeArrowheads="1"/>
          </p:cNvSpPr>
          <p:nvPr/>
        </p:nvSpPr>
        <p:spPr bwMode="auto">
          <a:xfrm>
            <a:off x="2190401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4" name="Text Box 8"/>
          <p:cNvSpPr txBox="1">
            <a:spLocks noChangeAspect="1" noChangeArrowheads="1"/>
          </p:cNvSpPr>
          <p:nvPr/>
        </p:nvSpPr>
        <p:spPr bwMode="auto">
          <a:xfrm>
            <a:off x="2890488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5" name="Text Box 9"/>
          <p:cNvSpPr txBox="1">
            <a:spLocks noChangeAspect="1" noChangeArrowheads="1"/>
          </p:cNvSpPr>
          <p:nvPr/>
        </p:nvSpPr>
        <p:spPr bwMode="auto">
          <a:xfrm>
            <a:off x="3608038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10"/>
          <p:cNvSpPr txBox="1">
            <a:spLocks noChangeAspect="1" noChangeArrowheads="1"/>
          </p:cNvSpPr>
          <p:nvPr/>
        </p:nvSpPr>
        <p:spPr bwMode="auto">
          <a:xfrm>
            <a:off x="4333526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11"/>
          <p:cNvSpPr txBox="1">
            <a:spLocks noChangeAspect="1" noChangeArrowheads="1"/>
          </p:cNvSpPr>
          <p:nvPr/>
        </p:nvSpPr>
        <p:spPr bwMode="auto">
          <a:xfrm>
            <a:off x="958501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12"/>
          <p:cNvSpPr txBox="1">
            <a:spLocks noChangeAspect="1" noChangeArrowheads="1"/>
          </p:cNvSpPr>
          <p:nvPr/>
        </p:nvSpPr>
        <p:spPr bwMode="auto">
          <a:xfrm>
            <a:off x="987076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13"/>
          <p:cNvSpPr txBox="1">
            <a:spLocks noChangeAspect="1" noChangeArrowheads="1"/>
          </p:cNvSpPr>
          <p:nvPr/>
        </p:nvSpPr>
        <p:spPr bwMode="auto">
          <a:xfrm>
            <a:off x="958501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4"/>
          <p:cNvSpPr txBox="1">
            <a:spLocks noChangeAspect="1" noChangeArrowheads="1"/>
          </p:cNvSpPr>
          <p:nvPr/>
        </p:nvSpPr>
        <p:spPr bwMode="auto">
          <a:xfrm>
            <a:off x="969613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5"/>
          <p:cNvSpPr txBox="1">
            <a:spLocks noChangeAspect="1" noChangeArrowheads="1"/>
          </p:cNvSpPr>
          <p:nvPr/>
        </p:nvSpPr>
        <p:spPr bwMode="auto">
          <a:xfrm>
            <a:off x="980726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41"/>
          <p:cNvSpPr txBox="1">
            <a:spLocks noChangeAspect="1" noChangeArrowheads="1"/>
          </p:cNvSpPr>
          <p:nvPr/>
        </p:nvSpPr>
        <p:spPr bwMode="auto">
          <a:xfrm>
            <a:off x="5128863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3" name="Text Box 42"/>
          <p:cNvSpPr txBox="1">
            <a:spLocks noChangeAspect="1" noChangeArrowheads="1"/>
          </p:cNvSpPr>
          <p:nvPr/>
        </p:nvSpPr>
        <p:spPr bwMode="auto">
          <a:xfrm>
            <a:off x="783862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2" name="Group 73"/>
          <p:cNvGrpSpPr/>
          <p:nvPr/>
        </p:nvGrpSpPr>
        <p:grpSpPr>
          <a:xfrm>
            <a:off x="1298444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Oval 7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" name="Group 80"/>
          <p:cNvGrpSpPr/>
          <p:nvPr/>
        </p:nvGrpSpPr>
        <p:grpSpPr>
          <a:xfrm>
            <a:off x="201309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Oval 8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" name="Group 87"/>
          <p:cNvGrpSpPr/>
          <p:nvPr/>
        </p:nvGrpSpPr>
        <p:grpSpPr>
          <a:xfrm>
            <a:off x="272774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9" name="Oval 8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" name="Group 94"/>
          <p:cNvGrpSpPr/>
          <p:nvPr/>
        </p:nvGrpSpPr>
        <p:grpSpPr>
          <a:xfrm>
            <a:off x="34423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6" name="Oval 9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101"/>
          <p:cNvGrpSpPr/>
          <p:nvPr/>
        </p:nvGrpSpPr>
        <p:grpSpPr>
          <a:xfrm>
            <a:off x="41570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3" name="Oval 10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" name="Group 108"/>
          <p:cNvGrpSpPr/>
          <p:nvPr/>
        </p:nvGrpSpPr>
        <p:grpSpPr>
          <a:xfrm>
            <a:off x="487168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Oval 10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6" name="AutoShape 56"/>
          <p:cNvSpPr>
            <a:spLocks/>
          </p:cNvSpPr>
          <p:nvPr/>
        </p:nvSpPr>
        <p:spPr bwMode="auto">
          <a:xfrm>
            <a:off x="825500" y="28956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AutoShape 57"/>
          <p:cNvSpPr>
            <a:spLocks/>
          </p:cNvSpPr>
          <p:nvPr/>
        </p:nvSpPr>
        <p:spPr bwMode="auto">
          <a:xfrm rot="-5400000">
            <a:off x="3034796" y="51435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Text Box 58"/>
          <p:cNvSpPr txBox="1">
            <a:spLocks noChangeArrowheads="1"/>
          </p:cNvSpPr>
          <p:nvPr/>
        </p:nvSpPr>
        <p:spPr bwMode="auto">
          <a:xfrm>
            <a:off x="1961646" y="6270625"/>
            <a:ext cx="241149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9" name="Text Box 59"/>
          <p:cNvSpPr txBox="1">
            <a:spLocks noChangeArrowheads="1"/>
          </p:cNvSpPr>
          <p:nvPr/>
        </p:nvSpPr>
        <p:spPr bwMode="auto">
          <a:xfrm>
            <a:off x="0" y="3295471"/>
            <a:ext cx="941388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362200" y="3747156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Unsafe region</a:t>
            </a:r>
          </a:p>
        </p:txBody>
      </p:sp>
      <p:sp>
        <p:nvSpPr>
          <p:cNvPr id="74" name="Text Box 3"/>
          <p:cNvSpPr txBox="1">
            <a:spLocks noChangeArrowheads="1"/>
          </p:cNvSpPr>
          <p:nvPr/>
        </p:nvSpPr>
        <p:spPr bwMode="auto">
          <a:xfrm>
            <a:off x="5334000" y="2180491"/>
            <a:ext cx="3505200" cy="166199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Def:</a:t>
            </a:r>
            <a:r>
              <a:rPr lang="en-US" sz="1800" i="1" dirty="0" smtClean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A trajectory is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safe  </a:t>
            </a:r>
            <a:r>
              <a:rPr lang="en-US" sz="1800" dirty="0" err="1" smtClean="0">
                <a:latin typeface="Calibri" pitchFamily="34" charset="0"/>
              </a:rPr>
              <a:t>iff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it </a:t>
            </a:r>
            <a:r>
              <a:rPr lang="en-US" sz="1800" dirty="0" smtClean="0">
                <a:latin typeface="Calibri" pitchFamily="34" charset="0"/>
              </a:rPr>
              <a:t>does not enter any unsafe region</a:t>
            </a:r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Claim:</a:t>
            </a:r>
            <a:r>
              <a:rPr lang="en-US" sz="1800" i="1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A trajectory is</a:t>
            </a:r>
            <a:r>
              <a:rPr lang="en-US" sz="1800" dirty="0" smtClean="0">
                <a:latin typeface="Calibri" pitchFamily="34" charset="0"/>
              </a:rPr>
              <a:t>  correct </a:t>
            </a:r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alibri" pitchFamily="34" charset="0"/>
              </a:rPr>
              <a:t>)  </a:t>
            </a:r>
            <a:r>
              <a:rPr lang="en-US" sz="1800" dirty="0" err="1">
                <a:latin typeface="Calibri" pitchFamily="34" charset="0"/>
              </a:rPr>
              <a:t>iff</a:t>
            </a:r>
            <a:r>
              <a:rPr lang="en-US" sz="1800" dirty="0">
                <a:latin typeface="Calibri" pitchFamily="34" charset="0"/>
              </a:rPr>
              <a:t> it </a:t>
            </a:r>
            <a:r>
              <a:rPr lang="en-US" sz="1800" dirty="0" smtClean="0">
                <a:latin typeface="Calibri" pitchFamily="34" charset="0"/>
              </a:rPr>
              <a:t>is safe</a:t>
            </a:r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1" name="Line 54"/>
          <p:cNvSpPr>
            <a:spLocks noChangeShapeType="1"/>
          </p:cNvSpPr>
          <p:nvPr/>
        </p:nvSpPr>
        <p:spPr bwMode="auto">
          <a:xfrm>
            <a:off x="1311302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8" name="Line 55"/>
          <p:cNvSpPr>
            <a:spLocks noChangeShapeType="1"/>
          </p:cNvSpPr>
          <p:nvPr/>
        </p:nvSpPr>
        <p:spPr bwMode="auto">
          <a:xfrm>
            <a:off x="2057332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Line 56"/>
          <p:cNvSpPr>
            <a:spLocks noChangeShapeType="1"/>
          </p:cNvSpPr>
          <p:nvPr/>
        </p:nvSpPr>
        <p:spPr bwMode="auto">
          <a:xfrm>
            <a:off x="2851082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" name="Line 57"/>
          <p:cNvSpPr>
            <a:spLocks noChangeShapeType="1"/>
          </p:cNvSpPr>
          <p:nvPr/>
        </p:nvSpPr>
        <p:spPr bwMode="auto">
          <a:xfrm flipV="1">
            <a:off x="3490791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9" name="Line 58"/>
          <p:cNvSpPr>
            <a:spLocks noChangeShapeType="1"/>
          </p:cNvSpPr>
          <p:nvPr/>
        </p:nvSpPr>
        <p:spPr bwMode="auto">
          <a:xfrm flipV="1">
            <a:off x="3481266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6" name="Line 59"/>
          <p:cNvSpPr>
            <a:spLocks noChangeShapeType="1"/>
          </p:cNvSpPr>
          <p:nvPr/>
        </p:nvSpPr>
        <p:spPr bwMode="auto">
          <a:xfrm>
            <a:off x="3541645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7" name="Line 60"/>
          <p:cNvSpPr>
            <a:spLocks noChangeShapeType="1"/>
          </p:cNvSpPr>
          <p:nvPr/>
        </p:nvSpPr>
        <p:spPr bwMode="auto">
          <a:xfrm>
            <a:off x="4232207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8" name="Line 61"/>
          <p:cNvSpPr>
            <a:spLocks noChangeShapeType="1"/>
          </p:cNvSpPr>
          <p:nvPr/>
        </p:nvSpPr>
        <p:spPr bwMode="auto">
          <a:xfrm flipV="1">
            <a:off x="4913245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9" name="Line 62"/>
          <p:cNvSpPr>
            <a:spLocks noChangeShapeType="1"/>
          </p:cNvSpPr>
          <p:nvPr/>
        </p:nvSpPr>
        <p:spPr bwMode="auto">
          <a:xfrm flipV="1">
            <a:off x="4913245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0" name="Line 63"/>
          <p:cNvSpPr>
            <a:spLocks noChangeShapeType="1"/>
          </p:cNvSpPr>
          <p:nvPr/>
        </p:nvSpPr>
        <p:spPr bwMode="auto">
          <a:xfrm flipV="1">
            <a:off x="4913245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513391" y="4343400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unsafe</a:t>
            </a:r>
          </a:p>
        </p:txBody>
      </p:sp>
      <p:sp>
        <p:nvSpPr>
          <p:cNvPr id="122" name="Line 61"/>
          <p:cNvSpPr>
            <a:spLocks noChangeShapeType="1"/>
          </p:cNvSpPr>
          <p:nvPr/>
        </p:nvSpPr>
        <p:spPr bwMode="auto">
          <a:xfrm flipV="1">
            <a:off x="1331845" y="4987912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62"/>
          <p:cNvSpPr>
            <a:spLocks noChangeShapeType="1"/>
          </p:cNvSpPr>
          <p:nvPr/>
        </p:nvSpPr>
        <p:spPr bwMode="auto">
          <a:xfrm flipV="1">
            <a:off x="1331845" y="4273537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63"/>
          <p:cNvSpPr>
            <a:spLocks noChangeShapeType="1"/>
          </p:cNvSpPr>
          <p:nvPr/>
        </p:nvSpPr>
        <p:spPr bwMode="auto">
          <a:xfrm flipV="1">
            <a:off x="1331845" y="3573449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60"/>
          <p:cNvSpPr>
            <a:spLocks noChangeShapeType="1"/>
          </p:cNvSpPr>
          <p:nvPr/>
        </p:nvSpPr>
        <p:spPr bwMode="auto">
          <a:xfrm>
            <a:off x="1371600" y="3576772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2" name="Line 61"/>
          <p:cNvSpPr>
            <a:spLocks noChangeShapeType="1"/>
          </p:cNvSpPr>
          <p:nvPr/>
        </p:nvSpPr>
        <p:spPr bwMode="auto">
          <a:xfrm flipV="1">
            <a:off x="2052638" y="2859155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3" name="Line 60"/>
          <p:cNvSpPr>
            <a:spLocks noChangeShapeType="1"/>
          </p:cNvSpPr>
          <p:nvPr/>
        </p:nvSpPr>
        <p:spPr bwMode="auto">
          <a:xfrm>
            <a:off x="2090656" y="2895613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4" name="Line 61"/>
          <p:cNvSpPr>
            <a:spLocks noChangeShapeType="1"/>
          </p:cNvSpPr>
          <p:nvPr/>
        </p:nvSpPr>
        <p:spPr bwMode="auto">
          <a:xfrm flipV="1">
            <a:off x="2771694" y="2177996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5" name="Line 54"/>
          <p:cNvSpPr>
            <a:spLocks noChangeShapeType="1"/>
          </p:cNvSpPr>
          <p:nvPr/>
        </p:nvSpPr>
        <p:spPr bwMode="auto">
          <a:xfrm>
            <a:off x="2757582" y="2184373"/>
            <a:ext cx="731520" cy="9525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6" name="Line 55"/>
          <p:cNvSpPr>
            <a:spLocks noChangeShapeType="1"/>
          </p:cNvSpPr>
          <p:nvPr/>
        </p:nvSpPr>
        <p:spPr bwMode="auto">
          <a:xfrm>
            <a:off x="3503612" y="2184373"/>
            <a:ext cx="739775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7" name="Line 56"/>
          <p:cNvSpPr>
            <a:spLocks noChangeShapeType="1"/>
          </p:cNvSpPr>
          <p:nvPr/>
        </p:nvSpPr>
        <p:spPr bwMode="auto">
          <a:xfrm>
            <a:off x="4297362" y="2184373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160053" y="1764268"/>
            <a:ext cx="57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safe</a:t>
            </a:r>
          </a:p>
        </p:txBody>
      </p:sp>
    </p:spTree>
    <p:extLst>
      <p:ext uri="{BB962C8B-B14F-4D97-AF65-F5344CB8AC3E}">
        <p14:creationId xmlns:p14="http://schemas.microsoft.com/office/powerpoint/2010/main" val="350515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8" grpId="0" animBg="1"/>
      <p:bldP spid="95" grpId="0" animBg="1"/>
      <p:bldP spid="102" grpId="0" animBg="1"/>
      <p:bldP spid="109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22" grpId="0" animBg="1"/>
      <p:bldP spid="123" grpId="0" animBg="1"/>
      <p:bldP spid="124" grpId="0" animBg="1"/>
      <p:bldP spid="125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 dirty="0" smtClean="0"/>
              <a:t>Enforcing Mutual Exclusion</a:t>
            </a:r>
            <a:endParaRPr lang="en-US" dirty="0"/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442325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/>
              <a:t>Question:</a:t>
            </a:r>
            <a:r>
              <a:rPr lang="en-US" dirty="0"/>
              <a:t> How can we guarantee a safe trajectory?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Answer: We </a:t>
            </a:r>
            <a:r>
              <a:rPr lang="en-US" dirty="0"/>
              <a:t>must </a:t>
            </a:r>
            <a:r>
              <a:rPr lang="en-US" b="1" i="1" dirty="0">
                <a:solidFill>
                  <a:srgbClr val="FF0000"/>
                </a:solidFill>
              </a:rPr>
              <a:t>synchroniz</a:t>
            </a:r>
            <a:r>
              <a:rPr lang="en-US" b="1" i="1" dirty="0">
                <a:solidFill>
                  <a:srgbClr val="9D3E40"/>
                </a:solidFill>
              </a:rPr>
              <a:t>e</a:t>
            </a:r>
            <a:r>
              <a:rPr lang="en-US" i="1" dirty="0"/>
              <a:t> </a:t>
            </a:r>
            <a:r>
              <a:rPr lang="en-US" dirty="0"/>
              <a:t>the</a:t>
            </a:r>
            <a:r>
              <a:rPr lang="en-US" dirty="0" smtClean="0"/>
              <a:t> execution of the threads </a:t>
            </a:r>
            <a:r>
              <a:rPr lang="en-US" dirty="0"/>
              <a:t>so that they never</a:t>
            </a:r>
            <a:r>
              <a:rPr lang="en-US" dirty="0" smtClean="0"/>
              <a:t> have an unsafe trajectory.	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i.e., need to guarantee </a:t>
            </a:r>
            <a:r>
              <a:rPr lang="en-US" b="1" i="1" dirty="0" smtClean="0">
                <a:solidFill>
                  <a:srgbClr val="FF0000"/>
                </a:solidFill>
              </a:rPr>
              <a:t>mutually exclusive access </a:t>
            </a:r>
            <a:r>
              <a:rPr lang="en-US" dirty="0" smtClean="0"/>
              <a:t>to critical regions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Classic solution: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Semaphores (</a:t>
            </a:r>
            <a:r>
              <a:rPr lang="en-US" dirty="0" err="1" smtClean="0"/>
              <a:t>Edsger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Other approaches (out of our scope)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Mutex and condition variables (</a:t>
            </a:r>
            <a:r>
              <a:rPr lang="en-US" dirty="0" err="1" smtClean="0"/>
              <a:t>Pthreads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Monitors (Java)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4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Threads review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Sharing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Mutual exclusion</a:t>
            </a:r>
          </a:p>
          <a:p>
            <a:r>
              <a:rPr lang="en-US" dirty="0" smtClean="0"/>
              <a:t>Semaphores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Other concurrency issues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Locking and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Deadlocks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2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/>
              <a:t>Semaphores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442325" cy="5429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i="1" dirty="0" smtClean="0">
                <a:solidFill>
                  <a:srgbClr val="C00000"/>
                </a:solidFill>
              </a:rPr>
              <a:t>Semaphore</a:t>
            </a:r>
            <a:r>
              <a:rPr lang="en-US" b="1" i="1" dirty="0">
                <a:solidFill>
                  <a:srgbClr val="C00000"/>
                </a:solidFill>
              </a:rPr>
              <a:t>:</a:t>
            </a:r>
            <a:r>
              <a:rPr lang="en-US" i="1" dirty="0"/>
              <a:t> </a:t>
            </a:r>
            <a:r>
              <a:rPr lang="en-US" dirty="0"/>
              <a:t> non-negative </a:t>
            </a:r>
            <a:r>
              <a:rPr lang="en-US" dirty="0" smtClean="0"/>
              <a:t>global integer </a:t>
            </a:r>
            <a:r>
              <a:rPr lang="en-US" dirty="0"/>
              <a:t>synchronization </a:t>
            </a:r>
            <a:r>
              <a:rPr lang="en-US" dirty="0" smtClean="0"/>
              <a:t>variable. Manipulated by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V</a:t>
            </a:r>
            <a:r>
              <a:rPr lang="en-US" dirty="0" smtClean="0"/>
              <a:t> operations.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P(s)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If </a:t>
            </a:r>
            <a:r>
              <a:rPr lang="en-US" i="1" dirty="0" smtClean="0"/>
              <a:t>s</a:t>
            </a:r>
            <a:r>
              <a:rPr lang="en-US" dirty="0" smtClean="0"/>
              <a:t> is nonzero, then decrement </a:t>
            </a:r>
            <a:r>
              <a:rPr lang="en-US" i="1" dirty="0" smtClean="0"/>
              <a:t>s</a:t>
            </a:r>
            <a:r>
              <a:rPr lang="en-US" dirty="0" smtClean="0"/>
              <a:t> by 1 and return immediately. 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If </a:t>
            </a:r>
            <a:r>
              <a:rPr lang="en-US" i="1" dirty="0" smtClean="0"/>
              <a:t>s</a:t>
            </a:r>
            <a:r>
              <a:rPr lang="en-US" dirty="0" smtClean="0"/>
              <a:t> is zero, then suspend thread until </a:t>
            </a:r>
            <a:r>
              <a:rPr lang="en-US" i="1" dirty="0" smtClean="0"/>
              <a:t>s</a:t>
            </a:r>
            <a:r>
              <a:rPr lang="en-US" dirty="0" smtClean="0"/>
              <a:t> becomes nonzero and the thread is restarted by a V operation. 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After restarting, the P operation decrements </a:t>
            </a:r>
            <a:r>
              <a:rPr lang="en-US" i="1" dirty="0" smtClean="0"/>
              <a:t>s</a:t>
            </a:r>
            <a:r>
              <a:rPr lang="en-US" dirty="0" smtClean="0"/>
              <a:t> and returns control to the caller. </a:t>
            </a:r>
          </a:p>
          <a:p>
            <a:pPr>
              <a:lnSpc>
                <a:spcPct val="97000"/>
              </a:lnSpc>
            </a:pPr>
            <a:r>
              <a:rPr lang="en-US" b="1" i="1" dirty="0" smtClean="0"/>
              <a:t>V(s): 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Increment </a:t>
            </a:r>
            <a:r>
              <a:rPr lang="en-US" i="1" dirty="0" smtClean="0"/>
              <a:t>s</a:t>
            </a:r>
            <a:r>
              <a:rPr lang="en-US" dirty="0" smtClean="0"/>
              <a:t> by 1. 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If there are any threads blocked in a P operation waiting for </a:t>
            </a:r>
            <a:r>
              <a:rPr lang="en-US" i="1" dirty="0" smtClean="0"/>
              <a:t>s</a:t>
            </a:r>
            <a:r>
              <a:rPr lang="en-US" dirty="0" smtClean="0"/>
              <a:t> to become non-zero, then restart exactly one of those threads, which then completes its P operation by decrementing </a:t>
            </a:r>
            <a:r>
              <a:rPr lang="en-US" i="1" dirty="0" smtClean="0"/>
              <a:t>s</a:t>
            </a:r>
            <a:r>
              <a:rPr lang="en-US" dirty="0" smtClean="0"/>
              <a:t>. </a:t>
            </a:r>
            <a:endParaRPr lang="en-US" b="1" i="1" dirty="0" smtClean="0"/>
          </a:p>
          <a:p>
            <a:pPr marL="457200" lvl="1" indent="0">
              <a:lnSpc>
                <a:spcPct val="97000"/>
              </a:lnSpc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 smtClean="0">
                <a:solidFill>
                  <a:srgbClr val="C00000"/>
                </a:solidFill>
              </a:rPr>
              <a:t>Semaphore </a:t>
            </a:r>
            <a:r>
              <a:rPr lang="en-US" dirty="0">
                <a:solidFill>
                  <a:srgbClr val="C00000"/>
                </a:solidFill>
              </a:rPr>
              <a:t>invariant: </a:t>
            </a:r>
            <a:r>
              <a:rPr lang="en-US" i="1" dirty="0">
                <a:solidFill>
                  <a:srgbClr val="C00000"/>
                </a:solidFill>
              </a:rPr>
              <a:t>(s &gt;= 0</a:t>
            </a:r>
            <a:r>
              <a:rPr lang="en-US" i="1" dirty="0" smtClean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054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 dirty="0" smtClean="0"/>
              <a:t>Semaphores (cont.)</a:t>
            </a:r>
            <a:endParaRPr lang="en-US" dirty="0"/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524000"/>
            <a:ext cx="8442325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Manipulated by </a:t>
            </a:r>
            <a:r>
              <a:rPr lang="en-US" i="1" dirty="0" smtClean="0"/>
              <a:t>P </a:t>
            </a:r>
            <a:r>
              <a:rPr lang="en-US" dirty="0" smtClean="0"/>
              <a:t>and </a:t>
            </a:r>
            <a:r>
              <a:rPr lang="en-US" i="1" dirty="0" smtClean="0"/>
              <a:t>V</a:t>
            </a:r>
            <a:r>
              <a:rPr lang="en-US" dirty="0" smtClean="0"/>
              <a:t> operations:</a:t>
            </a:r>
          </a:p>
          <a:p>
            <a:pPr lvl="1">
              <a:lnSpc>
                <a:spcPct val="97000"/>
              </a:lnSpc>
            </a:pPr>
            <a:r>
              <a:rPr lang="en-US" i="1" dirty="0"/>
              <a:t>P(s</a:t>
            </a:r>
            <a:r>
              <a:rPr lang="en-US" i="1" dirty="0" smtClean="0"/>
              <a:t>):</a:t>
            </a:r>
            <a:r>
              <a:rPr lang="en-US" dirty="0" smtClean="0"/>
              <a:t>  </a:t>
            </a:r>
            <a:r>
              <a:rPr lang="en-US" dirty="0"/>
              <a:t>[ 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</a:rPr>
              <a:t>while </a:t>
            </a:r>
            <a:r>
              <a:rPr lang="en-US" b="1" dirty="0">
                <a:latin typeface="Courier New" pitchFamily="49" charset="0"/>
              </a:rPr>
              <a:t>(s == 0) wait(); s--; </a:t>
            </a:r>
            <a:r>
              <a:rPr lang="en-US" dirty="0"/>
              <a:t>]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Dutch for "</a:t>
            </a:r>
            <a:r>
              <a:rPr lang="en-US" dirty="0" err="1"/>
              <a:t>Proberen</a:t>
            </a:r>
            <a:r>
              <a:rPr lang="en-US" dirty="0"/>
              <a:t>" (test</a:t>
            </a:r>
            <a:r>
              <a:rPr lang="en-US" dirty="0" smtClean="0"/>
              <a:t>)</a:t>
            </a:r>
          </a:p>
          <a:p>
            <a:pPr lvl="1">
              <a:lnSpc>
                <a:spcPct val="97000"/>
              </a:lnSpc>
            </a:pPr>
            <a:r>
              <a:rPr lang="en-US" i="1" dirty="0"/>
              <a:t>V(s):</a:t>
            </a:r>
            <a:r>
              <a:rPr lang="en-US" dirty="0"/>
              <a:t> </a:t>
            </a:r>
            <a:r>
              <a:rPr lang="en-US" dirty="0" smtClean="0"/>
              <a:t> [  </a:t>
            </a:r>
            <a:r>
              <a:rPr lang="en-US" b="1" dirty="0" smtClean="0">
                <a:latin typeface="Courier New" pitchFamily="49" charset="0"/>
              </a:rPr>
              <a:t>s</a:t>
            </a:r>
            <a:r>
              <a:rPr lang="en-US" b="1" dirty="0">
                <a:latin typeface="Courier New" pitchFamily="49" charset="0"/>
              </a:rPr>
              <a:t>++; </a:t>
            </a:r>
            <a:r>
              <a:rPr lang="en-US" dirty="0"/>
              <a:t>]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Dutch for "</a:t>
            </a:r>
            <a:r>
              <a:rPr lang="en-US" dirty="0" err="1"/>
              <a:t>Verhogen</a:t>
            </a:r>
            <a:r>
              <a:rPr lang="en-US" dirty="0"/>
              <a:t>" (increment)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OS kernel guarantees </a:t>
            </a:r>
            <a:r>
              <a:rPr lang="en-US" dirty="0">
                <a:solidFill>
                  <a:schemeClr val="tx2"/>
                </a:solidFill>
              </a:rPr>
              <a:t>that operations between brackets [ ] are </a:t>
            </a:r>
            <a:r>
              <a:rPr lang="en-US" dirty="0" smtClean="0">
                <a:solidFill>
                  <a:schemeClr val="tx2"/>
                </a:solidFill>
              </a:rPr>
              <a:t>executed indivisibly</a:t>
            </a:r>
            <a:endParaRPr lang="en-US" dirty="0">
              <a:solidFill>
                <a:schemeClr val="tx2"/>
              </a:solidFill>
            </a:endParaRPr>
          </a:p>
          <a:p>
            <a:pPr lvl="2">
              <a:lnSpc>
                <a:spcPct val="97000"/>
              </a:lnSpc>
            </a:pPr>
            <a:r>
              <a:rPr lang="en-US" dirty="0"/>
              <a:t>Only one </a:t>
            </a:r>
            <a:r>
              <a:rPr lang="en-US" i="1" dirty="0"/>
              <a:t>P</a:t>
            </a:r>
            <a:r>
              <a:rPr lang="en-US" dirty="0"/>
              <a:t> or </a:t>
            </a:r>
            <a:r>
              <a:rPr lang="en-US" i="1" dirty="0"/>
              <a:t>V</a:t>
            </a:r>
            <a:r>
              <a:rPr lang="en-US" dirty="0"/>
              <a:t> operation at a time can modify s.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When </a:t>
            </a:r>
            <a:r>
              <a:rPr lang="en-US" b="1" dirty="0">
                <a:latin typeface="Courier New" pitchFamily="49" charset="0"/>
              </a:rPr>
              <a:t>while</a:t>
            </a:r>
            <a:r>
              <a:rPr lang="en-US" dirty="0"/>
              <a:t> loop in </a:t>
            </a:r>
            <a:r>
              <a:rPr lang="en-US" i="1" dirty="0"/>
              <a:t>P</a:t>
            </a:r>
            <a:r>
              <a:rPr lang="en-US" dirty="0"/>
              <a:t> terminates, only</a:t>
            </a:r>
            <a:r>
              <a:rPr lang="en-US" dirty="0" smtClean="0"/>
              <a:t> that  </a:t>
            </a:r>
            <a:r>
              <a:rPr lang="en-US" i="1" dirty="0"/>
              <a:t>P</a:t>
            </a:r>
            <a:r>
              <a:rPr lang="en-US" dirty="0"/>
              <a:t> can decrement </a:t>
            </a:r>
            <a:r>
              <a:rPr lang="en-US" b="1" dirty="0" smtClean="0">
                <a:latin typeface="Courier New" pitchFamily="49" charset="0"/>
              </a:rPr>
              <a:t>s</a:t>
            </a:r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632" y="381000"/>
            <a:ext cx="1888096" cy="2514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863356" y="2980944"/>
            <a:ext cx="21306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altLang="zh-CN" sz="1800" dirty="0"/>
              <a:t>Edsger Wybe </a:t>
            </a:r>
            <a:r>
              <a:rPr lang="de-DE" altLang="zh-CN" sz="1800" dirty="0" smtClean="0"/>
              <a:t>Dijkstra</a:t>
            </a:r>
          </a:p>
          <a:p>
            <a:pPr algn="ctr"/>
            <a:r>
              <a:rPr lang="de-DE" altLang="zh-CN" sz="1800" dirty="0" smtClean="0"/>
              <a:t>in </a:t>
            </a:r>
            <a:r>
              <a:rPr lang="de-DE" altLang="zh-CN" sz="1800" dirty="0"/>
              <a:t>2002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0393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Semaphore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6754"/>
            <a:ext cx="7896225" cy="542122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Pthreads</a:t>
            </a:r>
            <a:r>
              <a:rPr lang="en-US" dirty="0" smtClean="0"/>
              <a:t> functions: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4692" y="1958876"/>
            <a:ext cx="8634508" cy="1754327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&lt;</a:t>
            </a:r>
            <a:r>
              <a:rPr lang="en-US" sz="1800" dirty="0" err="1" smtClean="0">
                <a:latin typeface="Courier New"/>
                <a:cs typeface="Courier New"/>
              </a:rPr>
              <a:t>semaphore.h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sem_init(sem_t</a:t>
            </a:r>
            <a:r>
              <a:rPr lang="en-US" sz="1800" dirty="0" smtClean="0">
                <a:latin typeface="Courier New"/>
                <a:cs typeface="Courier New"/>
              </a:rPr>
              <a:t> *</a:t>
            </a:r>
            <a:r>
              <a:rPr lang="en-US" sz="1800" dirty="0" err="1" smtClean="0">
                <a:latin typeface="Courier New"/>
                <a:cs typeface="Courier New"/>
              </a:rPr>
              <a:t>sem</a:t>
            </a:r>
            <a:r>
              <a:rPr lang="en-US" sz="1800" dirty="0" smtClean="0">
                <a:latin typeface="Courier New"/>
                <a:cs typeface="Courier New"/>
              </a:rPr>
              <a:t>, 0, unsigned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val</a:t>
            </a:r>
            <a:r>
              <a:rPr lang="en-US" sz="1800" dirty="0" smtClean="0">
                <a:latin typeface="Courier New"/>
                <a:cs typeface="Courier New"/>
              </a:rPr>
              <a:t>);} /* </a:t>
            </a:r>
            <a:r>
              <a:rPr lang="en-US" sz="1800" dirty="0" err="1" smtClean="0">
                <a:latin typeface="Courier New"/>
                <a:cs typeface="Courier New"/>
              </a:rPr>
              <a:t>s</a:t>
            </a:r>
            <a:r>
              <a:rPr lang="en-US" sz="1800" dirty="0" smtClean="0">
                <a:latin typeface="Courier New"/>
                <a:cs typeface="Courier New"/>
              </a:rPr>
              <a:t> = </a:t>
            </a:r>
            <a:r>
              <a:rPr lang="en-US" sz="1800" dirty="0" err="1" smtClean="0">
                <a:latin typeface="Courier New"/>
                <a:cs typeface="Courier New"/>
              </a:rPr>
              <a:t>val</a:t>
            </a:r>
            <a:r>
              <a:rPr lang="en-US" sz="1800" dirty="0" smtClean="0">
                <a:latin typeface="Courier New"/>
                <a:cs typeface="Courier New"/>
              </a:rPr>
              <a:t> */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sem_wait(sem_t</a:t>
            </a:r>
            <a:r>
              <a:rPr lang="en-US" sz="1800" dirty="0" smtClean="0">
                <a:latin typeface="Courier New"/>
                <a:cs typeface="Courier New"/>
              </a:rPr>
              <a:t> *</a:t>
            </a:r>
            <a:r>
              <a:rPr lang="en-US" sz="1800" dirty="0" err="1" smtClean="0">
                <a:latin typeface="Courier New"/>
                <a:cs typeface="Courier New"/>
              </a:rPr>
              <a:t>s</a:t>
            </a:r>
            <a:r>
              <a:rPr lang="en-US" sz="1800" dirty="0" smtClean="0">
                <a:latin typeface="Courier New"/>
                <a:cs typeface="Courier New"/>
              </a:rPr>
              <a:t>);  /* </a:t>
            </a:r>
            <a:r>
              <a:rPr lang="en-US" sz="1800" dirty="0" err="1" smtClean="0">
                <a:latin typeface="Courier New"/>
                <a:cs typeface="Courier New"/>
              </a:rPr>
              <a:t>P(s</a:t>
            </a:r>
            <a:r>
              <a:rPr lang="en-US" sz="1800" dirty="0" smtClean="0">
                <a:latin typeface="Courier New"/>
                <a:cs typeface="Courier New"/>
              </a:rPr>
              <a:t>) */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sem_post(sem_t</a:t>
            </a:r>
            <a:r>
              <a:rPr lang="en-US" sz="1800" dirty="0" smtClean="0">
                <a:latin typeface="Courier New"/>
                <a:cs typeface="Courier New"/>
              </a:rPr>
              <a:t> *</a:t>
            </a:r>
            <a:r>
              <a:rPr lang="en-US" sz="1800" dirty="0" err="1" smtClean="0">
                <a:latin typeface="Courier New"/>
                <a:cs typeface="Courier New"/>
              </a:rPr>
              <a:t>s</a:t>
            </a:r>
            <a:r>
              <a:rPr lang="en-US" sz="1800" dirty="0" smtClean="0">
                <a:latin typeface="Courier New"/>
                <a:cs typeface="Courier New"/>
              </a:rPr>
              <a:t>);  /* </a:t>
            </a:r>
            <a:r>
              <a:rPr lang="en-US" sz="1800" dirty="0" err="1" smtClean="0">
                <a:latin typeface="Courier New"/>
                <a:cs typeface="Courier New"/>
              </a:rPr>
              <a:t>V(s</a:t>
            </a:r>
            <a:r>
              <a:rPr lang="en-US" sz="1800" dirty="0" smtClean="0">
                <a:latin typeface="Courier New"/>
                <a:cs typeface="Courier New"/>
              </a:rPr>
              <a:t>) */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4191000"/>
            <a:ext cx="7896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CS:APP wrapper functions: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724400"/>
            <a:ext cx="7664854" cy="1200329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"</a:t>
            </a:r>
            <a:r>
              <a:rPr lang="en-US" sz="1800" dirty="0" err="1" smtClean="0">
                <a:latin typeface="Courier New"/>
                <a:cs typeface="Courier New"/>
              </a:rPr>
              <a:t>csapp.h</a:t>
            </a:r>
            <a:r>
              <a:rPr lang="en-US" sz="1800" dirty="0" smtClean="0">
                <a:latin typeface="Courier New"/>
                <a:cs typeface="Courier New"/>
              </a:rPr>
              <a:t>”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void </a:t>
            </a:r>
            <a:r>
              <a:rPr lang="en-US" sz="1800" dirty="0" err="1" smtClean="0">
                <a:latin typeface="Courier New"/>
                <a:cs typeface="Courier New"/>
              </a:rPr>
              <a:t>P(sem_t</a:t>
            </a:r>
            <a:r>
              <a:rPr lang="en-US" sz="1800" dirty="0" smtClean="0">
                <a:latin typeface="Courier New"/>
                <a:cs typeface="Courier New"/>
              </a:rPr>
              <a:t> *</a:t>
            </a:r>
            <a:r>
              <a:rPr lang="en-US" sz="1800" dirty="0" err="1" smtClean="0">
                <a:latin typeface="Courier New"/>
                <a:cs typeface="Courier New"/>
              </a:rPr>
              <a:t>s</a:t>
            </a:r>
            <a:r>
              <a:rPr lang="en-US" sz="1800" dirty="0" smtClean="0">
                <a:latin typeface="Courier New"/>
                <a:cs typeface="Courier New"/>
              </a:rPr>
              <a:t>); /* Wrapper function for </a:t>
            </a:r>
            <a:r>
              <a:rPr lang="en-US" sz="1800" dirty="0" err="1" smtClean="0">
                <a:latin typeface="Courier New"/>
                <a:cs typeface="Courier New"/>
              </a:rPr>
              <a:t>sem_wait</a:t>
            </a:r>
            <a:r>
              <a:rPr lang="en-US" sz="1800" dirty="0" smtClean="0">
                <a:latin typeface="Courier New"/>
                <a:cs typeface="Courier New"/>
              </a:rPr>
              <a:t> */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void </a:t>
            </a:r>
            <a:r>
              <a:rPr lang="en-US" sz="1800" dirty="0" err="1" smtClean="0">
                <a:latin typeface="Courier New"/>
                <a:cs typeface="Courier New"/>
              </a:rPr>
              <a:t>V(sem_t</a:t>
            </a:r>
            <a:r>
              <a:rPr lang="en-US" sz="1800" dirty="0" smtClean="0">
                <a:latin typeface="Courier New"/>
                <a:cs typeface="Courier New"/>
              </a:rPr>
              <a:t> *</a:t>
            </a:r>
            <a:r>
              <a:rPr lang="en-US" sz="1800" dirty="0" err="1" smtClean="0">
                <a:latin typeface="Courier New"/>
                <a:cs typeface="Courier New"/>
              </a:rPr>
              <a:t>s</a:t>
            </a:r>
            <a:r>
              <a:rPr lang="en-US" sz="1800" dirty="0" smtClean="0">
                <a:latin typeface="Courier New"/>
                <a:cs typeface="Courier New"/>
              </a:rPr>
              <a:t>); /* Wrapper function for </a:t>
            </a:r>
            <a:r>
              <a:rPr lang="en-US" sz="1800" dirty="0" err="1" smtClean="0">
                <a:latin typeface="Courier New"/>
                <a:cs typeface="Courier New"/>
              </a:rPr>
              <a:t>sem_post</a:t>
            </a:r>
            <a:r>
              <a:rPr lang="en-US" sz="1800" dirty="0" smtClean="0">
                <a:latin typeface="Courier New"/>
                <a:cs typeface="Courier New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335216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814" name="Rectangle 22"/>
          <p:cNvSpPr>
            <a:spLocks noGrp="1" noChangeArrowheads="1"/>
          </p:cNvSpPr>
          <p:nvPr>
            <p:ph type="title"/>
          </p:nvPr>
        </p:nvSpPr>
        <p:spPr>
          <a:xfrm>
            <a:off x="378627" y="435678"/>
            <a:ext cx="7592093" cy="762000"/>
          </a:xfrm>
        </p:spPr>
        <p:txBody>
          <a:bodyPr/>
          <a:lstStyle/>
          <a:p>
            <a:r>
              <a:rPr lang="en-US" dirty="0" smtClean="0"/>
              <a:t>Process: Traditional View</a:t>
            </a:r>
            <a:endParaRPr lang="en-US" dirty="0"/>
          </a:p>
        </p:txBody>
      </p:sp>
      <p:sp>
        <p:nvSpPr>
          <p:cNvPr id="80181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7896225" cy="542925"/>
          </a:xfrm>
        </p:spPr>
        <p:txBody>
          <a:bodyPr/>
          <a:lstStyle/>
          <a:p>
            <a:r>
              <a:rPr lang="en-US" dirty="0"/>
              <a:t>Process = process context + code, data, and stack</a:t>
            </a:r>
          </a:p>
        </p:txBody>
      </p:sp>
      <p:sp>
        <p:nvSpPr>
          <p:cNvPr id="801795" name="Rectangle 3"/>
          <p:cNvSpPr>
            <a:spLocks noChangeAspect="1" noChangeArrowheads="1"/>
          </p:cNvSpPr>
          <p:nvPr/>
        </p:nvSpPr>
        <p:spPr bwMode="auto">
          <a:xfrm>
            <a:off x="4778375" y="3199845"/>
            <a:ext cx="2230438" cy="319087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 dirty="0">
                <a:latin typeface="Calibri" pitchFamily="34" charset="0"/>
              </a:rPr>
              <a:t>shared libraries</a:t>
            </a:r>
          </a:p>
        </p:txBody>
      </p:sp>
      <p:sp>
        <p:nvSpPr>
          <p:cNvPr id="801796" name="Rectangle 4"/>
          <p:cNvSpPr>
            <a:spLocks noChangeAspect="1" noChangeArrowheads="1"/>
          </p:cNvSpPr>
          <p:nvPr/>
        </p:nvSpPr>
        <p:spPr bwMode="auto">
          <a:xfrm>
            <a:off x="4778375" y="3518932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b="0" dirty="0">
              <a:latin typeface="Calibri" pitchFamily="34" charset="0"/>
            </a:endParaRPr>
          </a:p>
        </p:txBody>
      </p:sp>
      <p:sp>
        <p:nvSpPr>
          <p:cNvPr id="801797" name="Rectangle 5"/>
          <p:cNvSpPr>
            <a:spLocks noChangeAspect="1" noChangeArrowheads="1"/>
          </p:cNvSpPr>
          <p:nvPr/>
        </p:nvSpPr>
        <p:spPr bwMode="auto">
          <a:xfrm>
            <a:off x="4778375" y="3772932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 dirty="0">
                <a:latin typeface="Calibri" pitchFamily="34" charset="0"/>
              </a:rPr>
              <a:t>run-time heap</a:t>
            </a:r>
          </a:p>
        </p:txBody>
      </p:sp>
      <p:sp>
        <p:nvSpPr>
          <p:cNvPr id="801798" name="Text Box 6"/>
          <p:cNvSpPr txBox="1">
            <a:spLocks noChangeAspect="1" noChangeArrowheads="1"/>
          </p:cNvSpPr>
          <p:nvPr/>
        </p:nvSpPr>
        <p:spPr bwMode="auto">
          <a:xfrm>
            <a:off x="4549775" y="4839732"/>
            <a:ext cx="3016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801799" name="Rectangle 7"/>
          <p:cNvSpPr>
            <a:spLocks noChangeAspect="1" noChangeArrowheads="1"/>
          </p:cNvSpPr>
          <p:nvPr/>
        </p:nvSpPr>
        <p:spPr bwMode="auto">
          <a:xfrm>
            <a:off x="4778375" y="4061857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 dirty="0">
                <a:latin typeface="Calibri" pitchFamily="34" charset="0"/>
              </a:rPr>
              <a:t>read/write data</a:t>
            </a:r>
          </a:p>
        </p:txBody>
      </p:sp>
      <p:sp>
        <p:nvSpPr>
          <p:cNvPr id="801801" name="Text Box 9"/>
          <p:cNvSpPr txBox="1">
            <a:spLocks noChangeArrowheads="1"/>
          </p:cNvSpPr>
          <p:nvPr/>
        </p:nvSpPr>
        <p:spPr bwMode="auto">
          <a:xfrm>
            <a:off x="846843" y="2597061"/>
            <a:ext cx="2440540" cy="1477328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Program context:</a:t>
            </a:r>
          </a:p>
          <a:p>
            <a:r>
              <a:rPr lang="en-US" sz="1800" b="0" dirty="0" smtClean="0">
                <a:latin typeface="Calibri" pitchFamily="34" charset="0"/>
              </a:rPr>
              <a:t>    Data registers</a:t>
            </a:r>
          </a:p>
          <a:p>
            <a:r>
              <a:rPr lang="en-US" sz="1800" b="0" dirty="0" smtClean="0">
                <a:latin typeface="Calibri" pitchFamily="34" charset="0"/>
              </a:rPr>
              <a:t>    Condition codes</a:t>
            </a:r>
          </a:p>
          <a:p>
            <a:r>
              <a:rPr lang="en-US" sz="1800" b="0" dirty="0" smtClean="0">
                <a:latin typeface="Calibri" pitchFamily="34" charset="0"/>
              </a:rPr>
              <a:t>    Stack pointer (SP)</a:t>
            </a:r>
          </a:p>
          <a:p>
            <a:r>
              <a:rPr lang="en-US" sz="1800" b="0" dirty="0" smtClean="0">
                <a:latin typeface="Calibri" pitchFamily="34" charset="0"/>
              </a:rPr>
              <a:t>    Program counter (PC)</a:t>
            </a:r>
          </a:p>
        </p:txBody>
      </p:sp>
      <p:sp>
        <p:nvSpPr>
          <p:cNvPr id="801802" name="Text Box 10"/>
          <p:cNvSpPr txBox="1">
            <a:spLocks noChangeArrowheads="1"/>
          </p:cNvSpPr>
          <p:nvPr/>
        </p:nvSpPr>
        <p:spPr bwMode="auto">
          <a:xfrm>
            <a:off x="4682404" y="2209800"/>
            <a:ext cx="222092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Code, data, and stack</a:t>
            </a:r>
          </a:p>
        </p:txBody>
      </p:sp>
      <p:sp>
        <p:nvSpPr>
          <p:cNvPr id="801803" name="Rectangle 11"/>
          <p:cNvSpPr>
            <a:spLocks noChangeAspect="1" noChangeArrowheads="1"/>
          </p:cNvSpPr>
          <p:nvPr/>
        </p:nvSpPr>
        <p:spPr bwMode="auto">
          <a:xfrm>
            <a:off x="4778375" y="4382532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 dirty="0">
                <a:latin typeface="Calibri" pitchFamily="34" charset="0"/>
              </a:rPr>
              <a:t>read-only code/data</a:t>
            </a:r>
          </a:p>
        </p:txBody>
      </p:sp>
      <p:sp>
        <p:nvSpPr>
          <p:cNvPr id="801804" name="Rectangle 12"/>
          <p:cNvSpPr>
            <a:spLocks noChangeAspect="1" noChangeArrowheads="1"/>
          </p:cNvSpPr>
          <p:nvPr/>
        </p:nvSpPr>
        <p:spPr bwMode="auto">
          <a:xfrm>
            <a:off x="4778375" y="4687332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b="0" dirty="0">
              <a:latin typeface="Calibri" pitchFamily="34" charset="0"/>
            </a:endParaRPr>
          </a:p>
        </p:txBody>
      </p:sp>
      <p:sp>
        <p:nvSpPr>
          <p:cNvPr id="801805" name="Rectangle 13"/>
          <p:cNvSpPr>
            <a:spLocks noChangeAspect="1" noChangeArrowheads="1"/>
          </p:cNvSpPr>
          <p:nvPr/>
        </p:nvSpPr>
        <p:spPr bwMode="auto">
          <a:xfrm>
            <a:off x="4778375" y="2885520"/>
            <a:ext cx="2230438" cy="319087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b="0" dirty="0">
              <a:latin typeface="Calibri" pitchFamily="34" charset="0"/>
            </a:endParaRPr>
          </a:p>
        </p:txBody>
      </p:sp>
      <p:sp>
        <p:nvSpPr>
          <p:cNvPr id="801806" name="Rectangle 14"/>
          <p:cNvSpPr>
            <a:spLocks noChangeAspect="1" noChangeArrowheads="1"/>
          </p:cNvSpPr>
          <p:nvPr/>
        </p:nvSpPr>
        <p:spPr bwMode="auto">
          <a:xfrm>
            <a:off x="4778375" y="2571195"/>
            <a:ext cx="2230438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 dirty="0">
                <a:latin typeface="Calibri" pitchFamily="34" charset="0"/>
              </a:rPr>
              <a:t>stack</a:t>
            </a:r>
          </a:p>
        </p:txBody>
      </p:sp>
      <p:sp>
        <p:nvSpPr>
          <p:cNvPr id="801807" name="Text Box 15"/>
          <p:cNvSpPr txBox="1">
            <a:spLocks noChangeArrowheads="1"/>
          </p:cNvSpPr>
          <p:nvPr/>
        </p:nvSpPr>
        <p:spPr bwMode="auto">
          <a:xfrm>
            <a:off x="4053887" y="2709601"/>
            <a:ext cx="41710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SP</a:t>
            </a:r>
          </a:p>
        </p:txBody>
      </p:sp>
      <p:sp>
        <p:nvSpPr>
          <p:cNvPr id="801808" name="Line 16"/>
          <p:cNvSpPr>
            <a:spLocks noChangeShapeType="1"/>
          </p:cNvSpPr>
          <p:nvPr/>
        </p:nvSpPr>
        <p:spPr bwMode="auto">
          <a:xfrm>
            <a:off x="4432300" y="2896632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1809" name="Text Box 17"/>
          <p:cNvSpPr txBox="1">
            <a:spLocks noChangeArrowheads="1"/>
          </p:cNvSpPr>
          <p:nvPr/>
        </p:nvSpPr>
        <p:spPr bwMode="auto">
          <a:xfrm>
            <a:off x="4041063" y="4347901"/>
            <a:ext cx="42992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PC</a:t>
            </a:r>
          </a:p>
        </p:txBody>
      </p:sp>
      <p:sp>
        <p:nvSpPr>
          <p:cNvPr id="801810" name="Line 18"/>
          <p:cNvSpPr>
            <a:spLocks noChangeShapeType="1"/>
          </p:cNvSpPr>
          <p:nvPr/>
        </p:nvSpPr>
        <p:spPr bwMode="auto">
          <a:xfrm>
            <a:off x="4432300" y="4534932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1811" name="Text Box 19"/>
          <p:cNvSpPr txBox="1">
            <a:spLocks noChangeArrowheads="1"/>
          </p:cNvSpPr>
          <p:nvPr/>
        </p:nvSpPr>
        <p:spPr bwMode="auto">
          <a:xfrm>
            <a:off x="3970530" y="3580433"/>
            <a:ext cx="50045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brk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801812" name="Line 20"/>
          <p:cNvSpPr>
            <a:spLocks noChangeShapeType="1"/>
          </p:cNvSpPr>
          <p:nvPr/>
        </p:nvSpPr>
        <p:spPr bwMode="auto">
          <a:xfrm>
            <a:off x="4432300" y="3772932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1813" name="Text Box 21"/>
          <p:cNvSpPr txBox="1">
            <a:spLocks noChangeArrowheads="1"/>
          </p:cNvSpPr>
          <p:nvPr/>
        </p:nvSpPr>
        <p:spPr bwMode="auto">
          <a:xfrm>
            <a:off x="762000" y="2207358"/>
            <a:ext cx="181940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context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46843" y="4133671"/>
            <a:ext cx="2440540" cy="1200329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Kernel context:</a:t>
            </a:r>
          </a:p>
          <a:p>
            <a:r>
              <a:rPr lang="en-US" sz="1800" dirty="0" smtClean="0">
                <a:latin typeface="Calibri" pitchFamily="34" charset="0"/>
              </a:rPr>
              <a:t>    </a:t>
            </a:r>
            <a:r>
              <a:rPr lang="en-US" sz="1800" b="0" dirty="0" smtClean="0">
                <a:latin typeface="Calibri" pitchFamily="34" charset="0"/>
              </a:rPr>
              <a:t>VM structures</a:t>
            </a:r>
          </a:p>
          <a:p>
            <a:r>
              <a:rPr lang="en-US" sz="1800" b="0" dirty="0" smtClean="0">
                <a:latin typeface="Calibri" pitchFamily="34" charset="0"/>
              </a:rPr>
              <a:t>    Descriptor table</a:t>
            </a:r>
          </a:p>
          <a:p>
            <a:r>
              <a:rPr lang="en-US" sz="1800" b="0" dirty="0" smtClean="0">
                <a:latin typeface="Calibri" pitchFamily="34" charset="0"/>
              </a:rPr>
              <a:t>    </a:t>
            </a:r>
            <a:r>
              <a:rPr lang="en-US" sz="1800" b="0" dirty="0" err="1" smtClean="0">
                <a:latin typeface="Calibri" pitchFamily="34" charset="0"/>
              </a:rPr>
              <a:t>brk</a:t>
            </a:r>
            <a:r>
              <a:rPr lang="en-US" sz="1800" b="0" dirty="0" smtClean="0">
                <a:latin typeface="Calibri" pitchFamily="34" charset="0"/>
              </a:rPr>
              <a:t> pointer</a:t>
            </a:r>
            <a:endParaRPr lang="en-US" sz="1800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3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</a:t>
            </a:r>
            <a:r>
              <a:rPr lang="en-US" dirty="0" smtClean="0"/>
              <a:t>Improper Synchronization</a:t>
            </a:r>
            <a:endParaRPr lang="en-US" dirty="0"/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0" y="1227921"/>
            <a:ext cx="4800600" cy="54014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dirty="0">
                <a:solidFill>
                  <a:srgbClr val="CB2418"/>
                </a:solidFill>
                <a:latin typeface="Menlo-Regular"/>
              </a:rPr>
              <a:t>/* Global shared variable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C200FF"/>
                </a:solidFill>
                <a:latin typeface="Menlo-Regular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Counter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niters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tid1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tid2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 smtClean="0">
                <a:solidFill>
                  <a:srgbClr val="000000"/>
                </a:solidFill>
                <a:latin typeface="Menlo-Regular"/>
              </a:rPr>
              <a:t>niters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= atoi(argv[1]);</a:t>
            </a:r>
          </a:p>
          <a:p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    Pthread_create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(&amp;tid1, </a:t>
            </a:r>
            <a:r>
              <a:rPr lang="fi-FI" sz="1500" dirty="0" smtClean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       </a:t>
            </a:r>
            <a:r>
              <a:rPr lang="fi-FI" sz="1500" dirty="0" err="1" smtClean="0">
                <a:solidFill>
                  <a:srgbClr val="000000"/>
                </a:solidFill>
                <a:latin typeface="Menlo-Regular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Pthread_create(&amp;tid2,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       </a:t>
            </a:r>
            <a:r>
              <a:rPr lang="fi-FI" sz="1500" dirty="0" err="1" smtClean="0">
                <a:solidFill>
                  <a:srgbClr val="000000"/>
                </a:solidFill>
                <a:latin typeface="Menlo-Regular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Pthread_join(tid1,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Pthread_join(tid2,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pt-BR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pt-BR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pt-BR" sz="1500" dirty="0" err="1">
                <a:solidFill>
                  <a:srgbClr val="CB2418"/>
                </a:solidFill>
                <a:latin typeface="Menlo-Regular"/>
              </a:rPr>
              <a:t>Check</a:t>
            </a:r>
            <a:r>
              <a:rPr lang="pt-B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pt-BR" sz="1500" dirty="0" err="1">
                <a:solidFill>
                  <a:srgbClr val="CB2418"/>
                </a:solidFill>
                <a:latin typeface="Menlo-Regular"/>
              </a:rPr>
              <a:t>result</a:t>
            </a:r>
            <a:r>
              <a:rPr lang="pt-BR" sz="1500" dirty="0">
                <a:solidFill>
                  <a:srgbClr val="CB2418"/>
                </a:solidFill>
                <a:latin typeface="Menlo-Regular"/>
              </a:rPr>
              <a:t> */</a:t>
            </a:r>
            <a:endParaRPr lang="pt-BR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!= (2 * niters))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Menlo-Regular"/>
              </a:rPr>
              <a:t>"BOOM! cnt=%ld\n"</a:t>
            </a:r>
            <a:r>
              <a:rPr lang="ro-RO" sz="1500" dirty="0">
                <a:solidFill>
                  <a:srgbClr val="000000"/>
                </a:solidFill>
                <a:latin typeface="Menlo-Regular"/>
              </a:rPr>
              <a:t>, cnt);</a:t>
            </a:r>
          </a:p>
          <a:p>
            <a:r>
              <a:rPr lang="hu-HU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hu-HU" sz="15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5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Menlo-Regular"/>
              </a:rPr>
              <a:t>"OK cnt=%ld\n"</a:t>
            </a:r>
            <a:r>
              <a:rPr lang="ro-RO" sz="1500" dirty="0">
                <a:solidFill>
                  <a:srgbClr val="000000"/>
                </a:solidFill>
                <a:latin typeface="Menlo-Regular"/>
              </a:rPr>
              <a:t>, cnt);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853929" y="1237834"/>
            <a:ext cx="4137671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Menlo-Regular"/>
              </a:rPr>
              <a:t>/* Thread routine */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107702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107702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9E4C04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9E4C04"/>
                </a:solidFill>
                <a:latin typeface="Menlo-Regular"/>
              </a:rPr>
              <a:t>niters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      *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((</a:t>
            </a:r>
            <a:r>
              <a:rPr lang="en-US" sz="1600" dirty="0">
                <a:solidFill>
                  <a:srgbClr val="107702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Menlo-Regular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&lt; niters;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++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)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++;                   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Menlo-Regular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;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 </a:t>
            </a: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965700" y="4884003"/>
            <a:ext cx="395974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 smtClean="0">
                <a:latin typeface="+mn-lt"/>
              </a:rPr>
              <a:t>How can we fix this using semaphores?</a:t>
            </a:r>
            <a:endParaRPr lang="en-US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95510" y="6260068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badcnt.c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17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goodcnt.c</a:t>
            </a:r>
            <a:r>
              <a:rPr lang="en-US" dirty="0" smtClean="0">
                <a:latin typeface="Courier New"/>
                <a:cs typeface="Courier New"/>
              </a:rPr>
              <a:t>:</a:t>
            </a:r>
            <a:r>
              <a:rPr lang="en-US" dirty="0" smtClean="0"/>
              <a:t> Proper Synchronization</a:t>
            </a:r>
            <a:endParaRPr lang="en-US" dirty="0"/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5904"/>
            <a:ext cx="8307388" cy="460496"/>
          </a:xfrm>
        </p:spPr>
        <p:txBody>
          <a:bodyPr/>
          <a:lstStyle/>
          <a:p>
            <a:r>
              <a:rPr lang="en-US" dirty="0" smtClean="0"/>
              <a:t>Define and initialize a mutex for the shared variable </a:t>
            </a:r>
            <a:r>
              <a:rPr lang="en-US" dirty="0" err="1" smtClean="0">
                <a:latin typeface="Courier New"/>
                <a:cs typeface="Courier New"/>
              </a:rPr>
              <a:t>cnt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956420" name="Rectangle 4"/>
          <p:cNvSpPr>
            <a:spLocks noChangeArrowheads="1"/>
          </p:cNvSpPr>
          <p:nvPr/>
        </p:nvSpPr>
        <p:spPr bwMode="auto">
          <a:xfrm>
            <a:off x="353367" y="1796622"/>
            <a:ext cx="8485833" cy="12513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volatile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cnt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* Counter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800" dirty="0" err="1" smtClean="0">
                <a:solidFill>
                  <a:srgbClr val="2D961E"/>
                </a:solidFill>
                <a:latin typeface="Menlo-Regular"/>
              </a:rPr>
              <a:t>sem_t</a:t>
            </a:r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mutex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         </a:t>
            </a:r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sz="18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* Semaphore that protects </a:t>
            </a:r>
            <a:r>
              <a:rPr lang="en-US" sz="1800" dirty="0" err="1" smtClean="0">
                <a:solidFill>
                  <a:srgbClr val="CB2418"/>
                </a:solidFill>
                <a:latin typeface="Menlo-Regular"/>
              </a:rPr>
              <a:t>cnt</a:t>
            </a:r>
            <a:r>
              <a:rPr lang="en-US" sz="1800" dirty="0" smtClean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*/</a:t>
            </a:r>
            <a:endParaRPr lang="en-US" sz="1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800" dirty="0" err="1" smtClean="0">
                <a:solidFill>
                  <a:srgbClr val="000000"/>
                </a:solidFill>
                <a:latin typeface="Menlo-Regular"/>
              </a:rPr>
              <a:t>Sem_init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(&amp;mutex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, 0, 1)</a:t>
            </a:r>
            <a:r>
              <a:rPr lang="fi-FI" sz="1800" dirty="0" smtClean="0">
                <a:solidFill>
                  <a:srgbClr val="000000"/>
                </a:solidFill>
                <a:latin typeface="Menlo-Regular"/>
              </a:rPr>
              <a:t>; </a:t>
            </a:r>
            <a:r>
              <a:rPr lang="fi-FI" sz="18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fi-FI" sz="1800" dirty="0">
                <a:solidFill>
                  <a:srgbClr val="CB2418"/>
                </a:solidFill>
                <a:latin typeface="Menlo-Regular"/>
              </a:rPr>
              <a:t>* </a:t>
            </a:r>
            <a:r>
              <a:rPr lang="fi-FI" sz="1800" dirty="0" err="1">
                <a:solidFill>
                  <a:srgbClr val="CB2418"/>
                </a:solidFill>
                <a:latin typeface="Menlo-Regular"/>
              </a:rPr>
              <a:t>mutex</a:t>
            </a:r>
            <a:r>
              <a:rPr lang="fi-FI" sz="1800" dirty="0">
                <a:solidFill>
                  <a:srgbClr val="CB2418"/>
                </a:solidFill>
                <a:latin typeface="Menlo-Regular"/>
              </a:rPr>
              <a:t> = 1 */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018" y="3352800"/>
            <a:ext cx="8307388" cy="46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Surround </a:t>
            </a:r>
            <a:r>
              <a:rPr lang="en-US" kern="0" dirty="0" smtClean="0">
                <a:latin typeface="Calibri" pitchFamily="34" charset="0"/>
              </a:rPr>
              <a:t>critical section with </a:t>
            </a:r>
            <a:r>
              <a:rPr lang="en-US" i="1" kern="0" dirty="0" smtClean="0">
                <a:latin typeface="Calibri" pitchFamily="34" charset="0"/>
              </a:rPr>
              <a:t>P</a:t>
            </a:r>
            <a:r>
              <a:rPr lang="en-US" kern="0" dirty="0" smtClean="0">
                <a:latin typeface="Calibri" pitchFamily="34" charset="0"/>
              </a:rPr>
              <a:t> and </a:t>
            </a:r>
            <a:r>
              <a:rPr lang="en-US" i="1" kern="0" dirty="0" smtClean="0">
                <a:latin typeface="Calibri" pitchFamily="34" charset="0"/>
              </a:rPr>
              <a:t>V</a:t>
            </a:r>
            <a:r>
              <a:rPr lang="en-US" kern="0" dirty="0" smtClean="0">
                <a:latin typeface="Calibri" pitchFamily="34" charset="0"/>
              </a:rPr>
              <a:t>: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3373" y="3962400"/>
            <a:ext cx="4774427" cy="1524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8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Menlo-Regular"/>
              </a:rPr>
              <a:t> (i = 0; i &lt; </a:t>
            </a:r>
            <a:r>
              <a:rPr lang="da-DK" sz="1800" dirty="0" err="1">
                <a:solidFill>
                  <a:srgbClr val="000000"/>
                </a:solidFill>
                <a:latin typeface="Menlo-Regular"/>
              </a:rPr>
              <a:t>niters</a:t>
            </a:r>
            <a:r>
              <a:rPr lang="da-DK" sz="1800" dirty="0">
                <a:solidFill>
                  <a:srgbClr val="000000"/>
                </a:solidFill>
                <a:latin typeface="Menlo-Regular"/>
              </a:rPr>
              <a:t>; i++) </a:t>
            </a:r>
            <a:r>
              <a:rPr lang="da-DK" sz="1800" dirty="0" smtClean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8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800" dirty="0" err="1" smtClean="0">
                <a:solidFill>
                  <a:srgbClr val="000000"/>
                </a:solidFill>
                <a:latin typeface="Menlo-Regular"/>
              </a:rPr>
              <a:t>P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(&amp;mutex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 </a:t>
            </a:r>
            <a:r>
              <a:rPr lang="fi-FI" sz="1800" dirty="0" err="1" smtClean="0">
                <a:solidFill>
                  <a:srgbClr val="000000"/>
                </a:solidFill>
                <a:latin typeface="Menlo-Regular"/>
              </a:rPr>
              <a:t>cnt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++;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 </a:t>
            </a:r>
            <a:r>
              <a:rPr lang="fi-FI" sz="1800" dirty="0" err="1" smtClean="0">
                <a:solidFill>
                  <a:srgbClr val="000000"/>
                </a:solidFill>
                <a:latin typeface="Menlo-Regular"/>
              </a:rPr>
              <a:t>V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(&amp;mutex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fi-FI" sz="18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 smtClean="0">
              <a:latin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38800" y="4038600"/>
            <a:ext cx="289354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 smtClean="0">
                <a:latin typeface="Courier New" pitchFamily="49" charset="0"/>
              </a:rPr>
              <a:t>&gt; ./</a:t>
            </a:r>
            <a:r>
              <a:rPr lang="en-US" sz="1600" dirty="0" err="1" smtClean="0">
                <a:latin typeface="Courier New" pitchFamily="49" charset="0"/>
              </a:rPr>
              <a:t>goodcnt</a:t>
            </a:r>
            <a:r>
              <a:rPr lang="en-US" sz="1600" dirty="0" smtClean="0">
                <a:latin typeface="Courier New" pitchFamily="49" charset="0"/>
              </a:rPr>
              <a:t> 10000</a:t>
            </a:r>
          </a:p>
          <a:p>
            <a:r>
              <a:rPr lang="en-US" sz="1600" dirty="0" smtClean="0">
                <a:latin typeface="Courier New" pitchFamily="49" charset="0"/>
              </a:rPr>
              <a:t>OK 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=20000</a:t>
            </a:r>
          </a:p>
          <a:p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 smtClean="0">
                <a:latin typeface="Courier New" pitchFamily="49" charset="0"/>
              </a:rPr>
              <a:t>&gt; ./</a:t>
            </a:r>
            <a:r>
              <a:rPr lang="en-US" sz="1600" dirty="0" err="1" smtClean="0">
                <a:latin typeface="Courier New" pitchFamily="49" charset="0"/>
              </a:rPr>
              <a:t>goodcnt</a:t>
            </a:r>
            <a:r>
              <a:rPr lang="en-US" sz="1600" dirty="0" smtClean="0">
                <a:latin typeface="Courier New" pitchFamily="49" charset="0"/>
              </a:rPr>
              <a:t> 10000</a:t>
            </a:r>
          </a:p>
          <a:p>
            <a:r>
              <a:rPr lang="en-US" sz="1600" dirty="0" smtClean="0">
                <a:latin typeface="Courier New" pitchFamily="49" charset="0"/>
              </a:rPr>
              <a:t>OK 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=20000</a:t>
            </a:r>
          </a:p>
          <a:p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 smtClean="0">
                <a:latin typeface="Courier New" pitchFamily="49" charset="0"/>
              </a:rPr>
              <a:t>&gt;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1401" y="5802868"/>
            <a:ext cx="5384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Warning: It’s orders of magnitude slower than </a:t>
            </a:r>
            <a:r>
              <a:rPr lang="en-US" dirty="0" err="1" smtClean="0">
                <a:latin typeface="Courier New"/>
                <a:cs typeface="Courier New"/>
              </a:rPr>
              <a:t>badcnt.c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smtClean="0">
                <a:latin typeface="Calibri" pitchFamily="34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2728" y="5117068"/>
            <a:ext cx="112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goodcnt.c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735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ectangle 317"/>
          <p:cNvSpPr>
            <a:spLocks noChangeAspect="1"/>
          </p:cNvSpPr>
          <p:nvPr/>
        </p:nvSpPr>
        <p:spPr bwMode="auto">
          <a:xfrm>
            <a:off x="1941445" y="2835302"/>
            <a:ext cx="2011680" cy="1939512"/>
          </a:xfrm>
          <a:prstGeom prst="rect">
            <a:avLst/>
          </a:prstGeom>
          <a:solidFill>
            <a:srgbClr val="E49494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16" name="Rectangle 315"/>
          <p:cNvSpPr>
            <a:spLocks noChangeAspect="1"/>
          </p:cNvSpPr>
          <p:nvPr/>
        </p:nvSpPr>
        <p:spPr bwMode="auto">
          <a:xfrm>
            <a:off x="2081253" y="2985061"/>
            <a:ext cx="1737360" cy="1675032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17" name="TextBox 316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Mutexes</a:t>
            </a:r>
            <a:r>
              <a:rPr lang="en-US" dirty="0" smtClean="0"/>
              <a:t> Work</a:t>
            </a:r>
            <a:endParaRPr lang="en-US" dirty="0"/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3323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 </a:t>
            </a:r>
            <a:r>
              <a:rPr lang="en-US" sz="1800" i="1" dirty="0">
                <a:latin typeface="Calibri" pitchFamily="34" charset="0"/>
              </a:rPr>
              <a:t>P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V</a:t>
            </a:r>
            <a:r>
              <a:rPr lang="en-US" sz="1800" dirty="0">
                <a:latin typeface="Calibri" pitchFamily="34" charset="0"/>
              </a:rPr>
              <a:t> operations on </a:t>
            </a:r>
            <a:r>
              <a:rPr lang="en-US" sz="1800" dirty="0" smtClean="0">
                <a:latin typeface="Calibri" pitchFamily="34" charset="0"/>
              </a:rPr>
              <a:t>semaphore </a:t>
            </a:r>
            <a:r>
              <a:rPr lang="en-US" sz="1800" dirty="0" smtClean="0">
                <a:latin typeface="Courier New" pitchFamily="49" charset="0"/>
              </a:rPr>
              <a:t>s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(initially set to 1</a:t>
            </a:r>
            <a:r>
              <a:rPr lang="en-US" sz="1800" dirty="0" smtClean="0">
                <a:latin typeface="Calibri" pitchFamily="34" charset="0"/>
              </a:rPr>
              <a:t>)</a:t>
            </a:r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Semaphore invariant </a:t>
            </a:r>
          </a:p>
          <a:p>
            <a:r>
              <a:rPr lang="en-US" sz="1800" dirty="0">
                <a:latin typeface="Calibri" pitchFamily="34" charset="0"/>
              </a:rPr>
              <a:t>creates a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dirty="0">
                <a:latin typeface="Calibri" pitchFamily="34" charset="0"/>
              </a:rPr>
              <a:t>that encloses unsafe region</a:t>
            </a:r>
            <a:r>
              <a:rPr lang="en-US" sz="1800" dirty="0" smtClean="0">
                <a:latin typeface="Calibri" pitchFamily="34" charset="0"/>
              </a:rPr>
              <a:t> that cannot be entered by </a:t>
            </a:r>
            <a:r>
              <a:rPr lang="en-US" sz="1800" dirty="0">
                <a:latin typeface="Calibri" pitchFamily="34" charset="0"/>
              </a:rPr>
              <a:t>any </a:t>
            </a:r>
            <a:r>
              <a:rPr lang="en-US" sz="1800" dirty="0" smtClean="0">
                <a:latin typeface="Calibri" pitchFamily="34" charset="0"/>
              </a:rPr>
              <a:t>trajectory.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8" name="Oval 22"/>
          <p:cNvSpPr>
            <a:spLocks noChangeAspect="1" noChangeArrowheads="1"/>
          </p:cNvSpPr>
          <p:nvPr/>
        </p:nvSpPr>
        <p:spPr bwMode="auto">
          <a:xfrm>
            <a:off x="142081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9" name="Oval 23"/>
          <p:cNvSpPr>
            <a:spLocks noChangeAspect="1" noChangeArrowheads="1"/>
          </p:cNvSpPr>
          <p:nvPr/>
        </p:nvSpPr>
        <p:spPr bwMode="auto">
          <a:xfrm>
            <a:off x="2024063" y="4684713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0" name="Oval 24"/>
          <p:cNvSpPr>
            <a:spLocks noChangeAspect="1" noChangeArrowheads="1"/>
          </p:cNvSpPr>
          <p:nvPr/>
        </p:nvSpPr>
        <p:spPr bwMode="auto">
          <a:xfrm>
            <a:off x="2630488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1" name="Oval 25"/>
          <p:cNvSpPr>
            <a:spLocks noChangeAspect="1" noChangeArrowheads="1"/>
          </p:cNvSpPr>
          <p:nvPr/>
        </p:nvSpPr>
        <p:spPr bwMode="auto">
          <a:xfrm>
            <a:off x="3235325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2" name="Oval 26"/>
          <p:cNvSpPr>
            <a:spLocks noChangeAspect="1" noChangeArrowheads="1"/>
          </p:cNvSpPr>
          <p:nvPr/>
        </p:nvSpPr>
        <p:spPr bwMode="auto">
          <a:xfrm>
            <a:off x="384016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3" name="Oval 27"/>
          <p:cNvSpPr>
            <a:spLocks noChangeAspect="1" noChangeArrowheads="1"/>
          </p:cNvSpPr>
          <p:nvPr/>
        </p:nvSpPr>
        <p:spPr bwMode="auto">
          <a:xfrm>
            <a:off x="817563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" name="Oval 28"/>
          <p:cNvSpPr>
            <a:spLocks noChangeAspect="1" noChangeArrowheads="1"/>
          </p:cNvSpPr>
          <p:nvPr/>
        </p:nvSpPr>
        <p:spPr bwMode="auto">
          <a:xfrm>
            <a:off x="444341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5" name="Oval 29"/>
          <p:cNvSpPr>
            <a:spLocks noChangeAspect="1" noChangeArrowheads="1"/>
          </p:cNvSpPr>
          <p:nvPr/>
        </p:nvSpPr>
        <p:spPr bwMode="auto">
          <a:xfrm>
            <a:off x="5049838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98450" y="4813300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298450" y="2466975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grpSp>
        <p:nvGrpSpPr>
          <p:cNvPr id="247" name="Group 90"/>
          <p:cNvGrpSpPr>
            <a:grpSpLocks noChangeAspect="1"/>
          </p:cNvGrpSpPr>
          <p:nvPr/>
        </p:nvGrpSpPr>
        <p:grpSpPr bwMode="auto">
          <a:xfrm>
            <a:off x="793750" y="5638800"/>
            <a:ext cx="4562475" cy="274638"/>
            <a:chOff x="638" y="3130"/>
            <a:chExt cx="3189" cy="192"/>
          </a:xfrm>
        </p:grpSpPr>
        <p:sp>
          <p:nvSpPr>
            <p:cNvPr id="248" name="Text Box 91"/>
            <p:cNvSpPr txBox="1">
              <a:spLocks noChangeAspect="1" noChangeArrowheads="1"/>
            </p:cNvSpPr>
            <p:nvPr/>
          </p:nvSpPr>
          <p:spPr bwMode="auto">
            <a:xfrm>
              <a:off x="638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49" name="Text Box 92"/>
            <p:cNvSpPr txBox="1">
              <a:spLocks noChangeAspect="1" noChangeArrowheads="1"/>
            </p:cNvSpPr>
            <p:nvPr/>
          </p:nvSpPr>
          <p:spPr bwMode="auto">
            <a:xfrm>
              <a:off x="1095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0" name="Text Box 93"/>
            <p:cNvSpPr txBox="1">
              <a:spLocks noChangeAspect="1" noChangeArrowheads="1"/>
            </p:cNvSpPr>
            <p:nvPr/>
          </p:nvSpPr>
          <p:spPr bwMode="auto">
            <a:xfrm>
              <a:off x="1527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1" name="Text Box 94"/>
            <p:cNvSpPr txBox="1">
              <a:spLocks noChangeAspect="1" noChangeArrowheads="1"/>
            </p:cNvSpPr>
            <p:nvPr/>
          </p:nvSpPr>
          <p:spPr bwMode="auto">
            <a:xfrm>
              <a:off x="1911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2" name="Text Box 95"/>
            <p:cNvSpPr txBox="1">
              <a:spLocks noChangeAspect="1" noChangeArrowheads="1"/>
            </p:cNvSpPr>
            <p:nvPr/>
          </p:nvSpPr>
          <p:spPr bwMode="auto">
            <a:xfrm>
              <a:off x="2343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3" name="Text Box 96"/>
            <p:cNvSpPr txBox="1">
              <a:spLocks noChangeAspect="1" noChangeArrowheads="1"/>
            </p:cNvSpPr>
            <p:nvPr/>
          </p:nvSpPr>
          <p:spPr bwMode="auto">
            <a:xfrm>
              <a:off x="2775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4" name="Text Box 97"/>
            <p:cNvSpPr txBox="1">
              <a:spLocks noChangeAspect="1" noChangeArrowheads="1"/>
            </p:cNvSpPr>
            <p:nvPr/>
          </p:nvSpPr>
          <p:spPr bwMode="auto">
            <a:xfrm>
              <a:off x="3207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5" name="Text Box 98"/>
            <p:cNvSpPr txBox="1">
              <a:spLocks noChangeAspect="1" noChangeArrowheads="1"/>
            </p:cNvSpPr>
            <p:nvPr/>
          </p:nvSpPr>
          <p:spPr bwMode="auto">
            <a:xfrm>
              <a:off x="3639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grpSp>
        <p:nvGrpSpPr>
          <p:cNvPr id="256" name="Group 99"/>
          <p:cNvGrpSpPr>
            <a:grpSpLocks noChangeAspect="1"/>
          </p:cNvGrpSpPr>
          <p:nvPr/>
        </p:nvGrpSpPr>
        <p:grpSpPr bwMode="auto">
          <a:xfrm>
            <a:off x="827088" y="4992688"/>
            <a:ext cx="4562475" cy="274637"/>
            <a:chOff x="615" y="2679"/>
            <a:chExt cx="3189" cy="192"/>
          </a:xfrm>
        </p:grpSpPr>
        <p:sp>
          <p:nvSpPr>
            <p:cNvPr id="257" name="Text Box 100"/>
            <p:cNvSpPr txBox="1">
              <a:spLocks noChangeAspect="1" noChangeArrowheads="1"/>
            </p:cNvSpPr>
            <p:nvPr/>
          </p:nvSpPr>
          <p:spPr bwMode="auto">
            <a:xfrm>
              <a:off x="615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8" name="Text Box 101"/>
            <p:cNvSpPr txBox="1">
              <a:spLocks noChangeAspect="1" noChangeArrowheads="1"/>
            </p:cNvSpPr>
            <p:nvPr/>
          </p:nvSpPr>
          <p:spPr bwMode="auto">
            <a:xfrm>
              <a:off x="1072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9" name="Text Box 102"/>
            <p:cNvSpPr txBox="1">
              <a:spLocks noChangeAspect="1" noChangeArrowheads="1"/>
            </p:cNvSpPr>
            <p:nvPr/>
          </p:nvSpPr>
          <p:spPr bwMode="auto">
            <a:xfrm>
              <a:off x="1504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0" name="Text Box 103"/>
            <p:cNvSpPr txBox="1">
              <a:spLocks noChangeAspect="1" noChangeArrowheads="1"/>
            </p:cNvSpPr>
            <p:nvPr/>
          </p:nvSpPr>
          <p:spPr bwMode="auto">
            <a:xfrm>
              <a:off x="1888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1" name="Text Box 104"/>
            <p:cNvSpPr txBox="1">
              <a:spLocks noChangeAspect="1" noChangeArrowheads="1"/>
            </p:cNvSpPr>
            <p:nvPr/>
          </p:nvSpPr>
          <p:spPr bwMode="auto">
            <a:xfrm>
              <a:off x="2321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2" name="Text Box 105"/>
            <p:cNvSpPr txBox="1">
              <a:spLocks noChangeAspect="1" noChangeArrowheads="1"/>
            </p:cNvSpPr>
            <p:nvPr/>
          </p:nvSpPr>
          <p:spPr bwMode="auto">
            <a:xfrm>
              <a:off x="2752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3" name="Text Box 106"/>
            <p:cNvSpPr txBox="1">
              <a:spLocks noChangeAspect="1" noChangeArrowheads="1"/>
            </p:cNvSpPr>
            <p:nvPr/>
          </p:nvSpPr>
          <p:spPr bwMode="auto">
            <a:xfrm>
              <a:off x="3184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64" name="Text Box 107"/>
            <p:cNvSpPr txBox="1">
              <a:spLocks noChangeAspect="1" noChangeArrowheads="1"/>
            </p:cNvSpPr>
            <p:nvPr/>
          </p:nvSpPr>
          <p:spPr bwMode="auto">
            <a:xfrm>
              <a:off x="3617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sp>
        <p:nvSpPr>
          <p:cNvPr id="265" name="Text Box 108"/>
          <p:cNvSpPr txBox="1">
            <a:spLocks noChangeAspect="1" noChangeArrowheads="1"/>
          </p:cNvSpPr>
          <p:nvPr/>
        </p:nvSpPr>
        <p:spPr bwMode="auto">
          <a:xfrm>
            <a:off x="827088" y="4443413"/>
            <a:ext cx="2682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66" name="Text Box 109"/>
          <p:cNvSpPr txBox="1">
            <a:spLocks noChangeAspect="1" noChangeArrowheads="1"/>
          </p:cNvSpPr>
          <p:nvPr/>
        </p:nvSpPr>
        <p:spPr bwMode="auto">
          <a:xfrm>
            <a:off x="1481138" y="4443413"/>
            <a:ext cx="2682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67" name="Text Box 110"/>
          <p:cNvSpPr txBox="1">
            <a:spLocks noChangeAspect="1" noChangeArrowheads="1"/>
          </p:cNvSpPr>
          <p:nvPr/>
        </p:nvSpPr>
        <p:spPr bwMode="auto">
          <a:xfrm>
            <a:off x="2043112" y="4402138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68" name="Text Box 111"/>
          <p:cNvSpPr txBox="1">
            <a:spLocks noChangeAspect="1" noChangeArrowheads="1"/>
          </p:cNvSpPr>
          <p:nvPr/>
        </p:nvSpPr>
        <p:spPr bwMode="auto">
          <a:xfrm>
            <a:off x="2625726" y="4402138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69" name="Text Box 112"/>
          <p:cNvSpPr txBox="1">
            <a:spLocks noChangeAspect="1" noChangeArrowheads="1"/>
          </p:cNvSpPr>
          <p:nvPr/>
        </p:nvSpPr>
        <p:spPr bwMode="auto">
          <a:xfrm>
            <a:off x="3243262" y="4402138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0" name="Text Box 113"/>
          <p:cNvSpPr txBox="1">
            <a:spLocks noChangeAspect="1" noChangeArrowheads="1"/>
          </p:cNvSpPr>
          <p:nvPr/>
        </p:nvSpPr>
        <p:spPr bwMode="auto">
          <a:xfrm>
            <a:off x="3560763" y="4402138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1" name="Text Box 114"/>
          <p:cNvSpPr txBox="1">
            <a:spLocks noChangeAspect="1" noChangeArrowheads="1"/>
          </p:cNvSpPr>
          <p:nvPr/>
        </p:nvSpPr>
        <p:spPr bwMode="auto">
          <a:xfrm>
            <a:off x="4502150" y="4443413"/>
            <a:ext cx="2682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2" name="Text Box 115"/>
          <p:cNvSpPr txBox="1">
            <a:spLocks noChangeAspect="1" noChangeArrowheads="1"/>
          </p:cNvSpPr>
          <p:nvPr/>
        </p:nvSpPr>
        <p:spPr bwMode="auto">
          <a:xfrm>
            <a:off x="5121275" y="4443413"/>
            <a:ext cx="2682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3" name="Text Box 116"/>
          <p:cNvSpPr txBox="1">
            <a:spLocks noChangeAspect="1" noChangeArrowheads="1"/>
          </p:cNvSpPr>
          <p:nvPr/>
        </p:nvSpPr>
        <p:spPr bwMode="auto">
          <a:xfrm>
            <a:off x="831850" y="3825875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4" name="Text Box 117"/>
          <p:cNvSpPr txBox="1">
            <a:spLocks noChangeAspect="1" noChangeArrowheads="1"/>
          </p:cNvSpPr>
          <p:nvPr/>
        </p:nvSpPr>
        <p:spPr bwMode="auto">
          <a:xfrm>
            <a:off x="1484313" y="3825875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5" name="Text Box 118"/>
          <p:cNvSpPr txBox="1">
            <a:spLocks noChangeAspect="1" noChangeArrowheads="1"/>
          </p:cNvSpPr>
          <p:nvPr/>
        </p:nvSpPr>
        <p:spPr bwMode="auto">
          <a:xfrm>
            <a:off x="204311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6" name="Text Box 119"/>
          <p:cNvSpPr txBox="1">
            <a:spLocks noChangeAspect="1" noChangeArrowheads="1"/>
          </p:cNvSpPr>
          <p:nvPr/>
        </p:nvSpPr>
        <p:spPr bwMode="auto">
          <a:xfrm>
            <a:off x="2625725" y="3962400"/>
            <a:ext cx="31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7" name="Text Box 120"/>
          <p:cNvSpPr txBox="1">
            <a:spLocks noChangeAspect="1" noChangeArrowheads="1"/>
          </p:cNvSpPr>
          <p:nvPr/>
        </p:nvSpPr>
        <p:spPr bwMode="auto">
          <a:xfrm>
            <a:off x="324326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8" name="Text Box 121"/>
          <p:cNvSpPr txBox="1">
            <a:spLocks noChangeAspect="1" noChangeArrowheads="1"/>
          </p:cNvSpPr>
          <p:nvPr/>
        </p:nvSpPr>
        <p:spPr bwMode="auto">
          <a:xfrm>
            <a:off x="356076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9" name="Text Box 122"/>
          <p:cNvSpPr txBox="1">
            <a:spLocks noChangeAspect="1" noChangeArrowheads="1"/>
          </p:cNvSpPr>
          <p:nvPr/>
        </p:nvSpPr>
        <p:spPr bwMode="auto">
          <a:xfrm>
            <a:off x="4505325" y="3825875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0" name="Text Box 123"/>
          <p:cNvSpPr txBox="1">
            <a:spLocks noChangeAspect="1" noChangeArrowheads="1"/>
          </p:cNvSpPr>
          <p:nvPr/>
        </p:nvSpPr>
        <p:spPr bwMode="auto">
          <a:xfrm>
            <a:off x="5122863" y="3825875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1" name="Text Box 124"/>
          <p:cNvSpPr txBox="1">
            <a:spLocks noChangeAspect="1" noChangeArrowheads="1"/>
          </p:cNvSpPr>
          <p:nvPr/>
        </p:nvSpPr>
        <p:spPr bwMode="auto">
          <a:xfrm>
            <a:off x="831850" y="32766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2" name="Text Box 125"/>
          <p:cNvSpPr txBox="1">
            <a:spLocks noChangeAspect="1" noChangeArrowheads="1"/>
          </p:cNvSpPr>
          <p:nvPr/>
        </p:nvSpPr>
        <p:spPr bwMode="auto">
          <a:xfrm>
            <a:off x="1484313" y="327660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3" name="Text Box 126"/>
          <p:cNvSpPr txBox="1">
            <a:spLocks noChangeAspect="1" noChangeArrowheads="1"/>
          </p:cNvSpPr>
          <p:nvPr/>
        </p:nvSpPr>
        <p:spPr bwMode="auto">
          <a:xfrm>
            <a:off x="204311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4" name="Text Box 127"/>
          <p:cNvSpPr txBox="1">
            <a:spLocks noChangeAspect="1" noChangeArrowheads="1"/>
          </p:cNvSpPr>
          <p:nvPr/>
        </p:nvSpPr>
        <p:spPr bwMode="auto">
          <a:xfrm>
            <a:off x="2625725" y="3371850"/>
            <a:ext cx="31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5" name="Text Box 128"/>
          <p:cNvSpPr txBox="1">
            <a:spLocks noChangeAspect="1" noChangeArrowheads="1"/>
          </p:cNvSpPr>
          <p:nvPr/>
        </p:nvSpPr>
        <p:spPr bwMode="auto">
          <a:xfrm>
            <a:off x="324326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6" name="Text Box 129"/>
          <p:cNvSpPr txBox="1">
            <a:spLocks noChangeAspect="1" noChangeArrowheads="1"/>
          </p:cNvSpPr>
          <p:nvPr/>
        </p:nvSpPr>
        <p:spPr bwMode="auto">
          <a:xfrm>
            <a:off x="356076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7" name="Text Box 130"/>
          <p:cNvSpPr txBox="1">
            <a:spLocks noChangeAspect="1" noChangeArrowheads="1"/>
          </p:cNvSpPr>
          <p:nvPr/>
        </p:nvSpPr>
        <p:spPr bwMode="auto">
          <a:xfrm>
            <a:off x="4505325" y="32766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8" name="Text Box 131"/>
          <p:cNvSpPr txBox="1">
            <a:spLocks noChangeAspect="1" noChangeArrowheads="1"/>
          </p:cNvSpPr>
          <p:nvPr/>
        </p:nvSpPr>
        <p:spPr bwMode="auto">
          <a:xfrm>
            <a:off x="5122863" y="327660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9" name="Text Box 132"/>
          <p:cNvSpPr txBox="1">
            <a:spLocks noChangeAspect="1" noChangeArrowheads="1"/>
          </p:cNvSpPr>
          <p:nvPr/>
        </p:nvSpPr>
        <p:spPr bwMode="auto">
          <a:xfrm>
            <a:off x="827088" y="268605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0" name="Text Box 133"/>
          <p:cNvSpPr txBox="1">
            <a:spLocks noChangeAspect="1" noChangeArrowheads="1"/>
          </p:cNvSpPr>
          <p:nvPr/>
        </p:nvSpPr>
        <p:spPr bwMode="auto">
          <a:xfrm>
            <a:off x="1481138" y="268605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1" name="Text Box 134"/>
          <p:cNvSpPr txBox="1">
            <a:spLocks noChangeAspect="1" noChangeArrowheads="1"/>
          </p:cNvSpPr>
          <p:nvPr/>
        </p:nvSpPr>
        <p:spPr bwMode="auto">
          <a:xfrm>
            <a:off x="2043113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2" name="Text Box 135"/>
          <p:cNvSpPr txBox="1">
            <a:spLocks noChangeAspect="1" noChangeArrowheads="1"/>
          </p:cNvSpPr>
          <p:nvPr/>
        </p:nvSpPr>
        <p:spPr bwMode="auto">
          <a:xfrm>
            <a:off x="2625726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3" name="Text Box 136"/>
          <p:cNvSpPr txBox="1">
            <a:spLocks noChangeAspect="1" noChangeArrowheads="1"/>
          </p:cNvSpPr>
          <p:nvPr/>
        </p:nvSpPr>
        <p:spPr bwMode="auto">
          <a:xfrm>
            <a:off x="3243262" y="2932113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4" name="Text Box 137"/>
          <p:cNvSpPr txBox="1">
            <a:spLocks noChangeAspect="1" noChangeArrowheads="1"/>
          </p:cNvSpPr>
          <p:nvPr/>
        </p:nvSpPr>
        <p:spPr bwMode="auto">
          <a:xfrm>
            <a:off x="3560763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5" name="Text Box 138"/>
          <p:cNvSpPr txBox="1">
            <a:spLocks noChangeAspect="1" noChangeArrowheads="1"/>
          </p:cNvSpPr>
          <p:nvPr/>
        </p:nvSpPr>
        <p:spPr bwMode="auto">
          <a:xfrm>
            <a:off x="4502150" y="268605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6" name="Text Box 139"/>
          <p:cNvSpPr txBox="1">
            <a:spLocks noChangeAspect="1" noChangeArrowheads="1"/>
          </p:cNvSpPr>
          <p:nvPr/>
        </p:nvSpPr>
        <p:spPr bwMode="auto">
          <a:xfrm>
            <a:off x="5121275" y="268605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grpSp>
        <p:nvGrpSpPr>
          <p:cNvPr id="297" name="Group 140"/>
          <p:cNvGrpSpPr>
            <a:grpSpLocks noChangeAspect="1"/>
          </p:cNvGrpSpPr>
          <p:nvPr/>
        </p:nvGrpSpPr>
        <p:grpSpPr bwMode="auto">
          <a:xfrm>
            <a:off x="827088" y="2108200"/>
            <a:ext cx="4562475" cy="274638"/>
            <a:chOff x="661" y="663"/>
            <a:chExt cx="3189" cy="192"/>
          </a:xfrm>
        </p:grpSpPr>
        <p:sp>
          <p:nvSpPr>
            <p:cNvPr id="298" name="Text Box 141"/>
            <p:cNvSpPr txBox="1">
              <a:spLocks noChangeAspect="1" noChangeArrowheads="1"/>
            </p:cNvSpPr>
            <p:nvPr/>
          </p:nvSpPr>
          <p:spPr bwMode="auto">
            <a:xfrm>
              <a:off x="661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99" name="Text Box 142"/>
            <p:cNvSpPr txBox="1">
              <a:spLocks noChangeAspect="1" noChangeArrowheads="1"/>
            </p:cNvSpPr>
            <p:nvPr/>
          </p:nvSpPr>
          <p:spPr bwMode="auto">
            <a:xfrm>
              <a:off x="1118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0" name="Text Box 143"/>
            <p:cNvSpPr txBox="1">
              <a:spLocks noChangeAspect="1" noChangeArrowheads="1"/>
            </p:cNvSpPr>
            <p:nvPr/>
          </p:nvSpPr>
          <p:spPr bwMode="auto">
            <a:xfrm>
              <a:off x="1550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1" name="Text Box 144"/>
            <p:cNvSpPr txBox="1">
              <a:spLocks noChangeAspect="1" noChangeArrowheads="1"/>
            </p:cNvSpPr>
            <p:nvPr/>
          </p:nvSpPr>
          <p:spPr bwMode="auto">
            <a:xfrm>
              <a:off x="1934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2" name="Text Box 145"/>
            <p:cNvSpPr txBox="1">
              <a:spLocks noChangeAspect="1" noChangeArrowheads="1"/>
            </p:cNvSpPr>
            <p:nvPr/>
          </p:nvSpPr>
          <p:spPr bwMode="auto">
            <a:xfrm>
              <a:off x="2367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3" name="Text Box 146"/>
            <p:cNvSpPr txBox="1">
              <a:spLocks noChangeAspect="1" noChangeArrowheads="1"/>
            </p:cNvSpPr>
            <p:nvPr/>
          </p:nvSpPr>
          <p:spPr bwMode="auto">
            <a:xfrm>
              <a:off x="2798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4" name="Text Box 147"/>
            <p:cNvSpPr txBox="1">
              <a:spLocks noChangeAspect="1" noChangeArrowheads="1"/>
            </p:cNvSpPr>
            <p:nvPr/>
          </p:nvSpPr>
          <p:spPr bwMode="auto">
            <a:xfrm>
              <a:off x="3230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5" name="Text Box 148"/>
            <p:cNvSpPr txBox="1">
              <a:spLocks noChangeAspect="1" noChangeArrowheads="1"/>
            </p:cNvSpPr>
            <p:nvPr/>
          </p:nvSpPr>
          <p:spPr bwMode="auto">
            <a:xfrm>
              <a:off x="3663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grpSp>
        <p:nvGrpSpPr>
          <p:cNvPr id="306" name="Group 149"/>
          <p:cNvGrpSpPr>
            <a:grpSpLocks noChangeAspect="1"/>
          </p:cNvGrpSpPr>
          <p:nvPr/>
        </p:nvGrpSpPr>
        <p:grpSpPr bwMode="auto">
          <a:xfrm>
            <a:off x="827088" y="1490663"/>
            <a:ext cx="4562475" cy="274637"/>
            <a:chOff x="661" y="231"/>
            <a:chExt cx="3189" cy="192"/>
          </a:xfrm>
        </p:grpSpPr>
        <p:sp>
          <p:nvSpPr>
            <p:cNvPr id="307" name="Text Box 150"/>
            <p:cNvSpPr txBox="1">
              <a:spLocks noChangeAspect="1" noChangeArrowheads="1"/>
            </p:cNvSpPr>
            <p:nvPr/>
          </p:nvSpPr>
          <p:spPr bwMode="auto">
            <a:xfrm>
              <a:off x="661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8" name="Text Box 151"/>
            <p:cNvSpPr txBox="1">
              <a:spLocks noChangeAspect="1" noChangeArrowheads="1"/>
            </p:cNvSpPr>
            <p:nvPr/>
          </p:nvSpPr>
          <p:spPr bwMode="auto">
            <a:xfrm>
              <a:off x="1118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9" name="Text Box 152"/>
            <p:cNvSpPr txBox="1">
              <a:spLocks noChangeAspect="1" noChangeArrowheads="1"/>
            </p:cNvSpPr>
            <p:nvPr/>
          </p:nvSpPr>
          <p:spPr bwMode="auto">
            <a:xfrm>
              <a:off x="1550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0" name="Text Box 153"/>
            <p:cNvSpPr txBox="1">
              <a:spLocks noChangeAspect="1" noChangeArrowheads="1"/>
            </p:cNvSpPr>
            <p:nvPr/>
          </p:nvSpPr>
          <p:spPr bwMode="auto">
            <a:xfrm>
              <a:off x="1934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1" name="Text Box 154"/>
            <p:cNvSpPr txBox="1">
              <a:spLocks noChangeAspect="1" noChangeArrowheads="1"/>
            </p:cNvSpPr>
            <p:nvPr/>
          </p:nvSpPr>
          <p:spPr bwMode="auto">
            <a:xfrm>
              <a:off x="2367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2" name="Text Box 155"/>
            <p:cNvSpPr txBox="1">
              <a:spLocks noChangeAspect="1" noChangeArrowheads="1"/>
            </p:cNvSpPr>
            <p:nvPr/>
          </p:nvSpPr>
          <p:spPr bwMode="auto">
            <a:xfrm>
              <a:off x="2798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3" name="Text Box 156"/>
            <p:cNvSpPr txBox="1">
              <a:spLocks noChangeAspect="1" noChangeArrowheads="1"/>
            </p:cNvSpPr>
            <p:nvPr/>
          </p:nvSpPr>
          <p:spPr bwMode="auto">
            <a:xfrm>
              <a:off x="3230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14" name="Text Box 157"/>
            <p:cNvSpPr txBox="1">
              <a:spLocks noChangeAspect="1" noChangeArrowheads="1"/>
            </p:cNvSpPr>
            <p:nvPr/>
          </p:nvSpPr>
          <p:spPr bwMode="auto">
            <a:xfrm>
              <a:off x="3663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152400" y="6188075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s = 1</a:t>
            </a:r>
          </a:p>
        </p:txBody>
      </p:sp>
      <p:sp>
        <p:nvSpPr>
          <p:cNvPr id="319" name="TextBox 318"/>
          <p:cNvSpPr txBox="1"/>
          <p:nvPr/>
        </p:nvSpPr>
        <p:spPr>
          <a:xfrm>
            <a:off x="2057400" y="2514600"/>
            <a:ext cx="181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rot="5400000" flipH="1" flipV="1">
            <a:off x="571763" y="5942276"/>
            <a:ext cx="274637" cy="21696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483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/>
          <a:p>
            <a:r>
              <a:rPr lang="en-US" dirty="0" smtClean="0"/>
              <a:t>Using Semaphores for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r>
              <a:rPr lang="en-US" dirty="0" smtClean="0"/>
              <a:t>Basic idea:</a:t>
            </a:r>
          </a:p>
          <a:p>
            <a:pPr lvl="1"/>
            <a:r>
              <a:rPr lang="en-US" dirty="0" smtClean="0"/>
              <a:t>Associate a unique semaphore </a:t>
            </a:r>
            <a:r>
              <a:rPr lang="en-US" i="1" dirty="0" smtClean="0"/>
              <a:t>mutex</a:t>
            </a:r>
            <a:r>
              <a:rPr lang="en-US" dirty="0" smtClean="0"/>
              <a:t>, initially 1, with each shared variable (or related set of shared variables).</a:t>
            </a:r>
          </a:p>
          <a:p>
            <a:pPr lvl="1"/>
            <a:r>
              <a:rPr lang="en-US" dirty="0" smtClean="0"/>
              <a:t>Surround corresponding critical sections with </a:t>
            </a:r>
            <a:r>
              <a:rPr lang="en-US" i="1" dirty="0" err="1" smtClean="0"/>
              <a:t>P(mutex</a:t>
            </a:r>
            <a:r>
              <a:rPr lang="en-US" i="1" dirty="0" smtClean="0"/>
              <a:t>)</a:t>
            </a:r>
            <a:r>
              <a:rPr lang="en-US" dirty="0" smtClean="0"/>
              <a:t> and </a:t>
            </a:r>
          </a:p>
          <a:p>
            <a:pPr lvl="1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V(mutex</a:t>
            </a:r>
            <a:r>
              <a:rPr lang="en-US" i="1" dirty="0" smtClean="0"/>
              <a:t>)</a:t>
            </a:r>
            <a:r>
              <a:rPr lang="en-US" dirty="0" smtClean="0"/>
              <a:t> operations.</a:t>
            </a:r>
          </a:p>
          <a:p>
            <a:endParaRPr lang="en-US" dirty="0" smtClean="0"/>
          </a:p>
          <a:p>
            <a:r>
              <a:rPr lang="en-US" dirty="0" smtClean="0"/>
              <a:t>Terminology: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Binary semaphore</a:t>
            </a:r>
            <a:r>
              <a:rPr lang="en-US" dirty="0" smtClean="0"/>
              <a:t>: semaphore whose value is always 0 or 1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Mutex: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binary semaphore used for mutual exclusion</a:t>
            </a:r>
          </a:p>
          <a:p>
            <a:pPr lvl="2"/>
            <a:r>
              <a:rPr lang="en-US" dirty="0" smtClean="0"/>
              <a:t>P operation: </a:t>
            </a:r>
            <a:r>
              <a:rPr lang="en-US" dirty="0" smtClean="0">
                <a:solidFill>
                  <a:srgbClr val="FF0000"/>
                </a:solidFill>
              </a:rPr>
              <a:t>“locking” </a:t>
            </a:r>
            <a:r>
              <a:rPr lang="en-US" dirty="0" smtClean="0"/>
              <a:t>the mutex</a:t>
            </a:r>
          </a:p>
          <a:p>
            <a:pPr lvl="2"/>
            <a:r>
              <a:rPr lang="en-US" dirty="0" smtClean="0"/>
              <a:t>V operation: </a:t>
            </a:r>
            <a:r>
              <a:rPr lang="en-US" dirty="0" smtClean="0">
                <a:solidFill>
                  <a:srgbClr val="FF0000"/>
                </a:solidFill>
              </a:rPr>
              <a:t>“unlocking”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“releasing” </a:t>
            </a:r>
            <a:r>
              <a:rPr lang="en-US" dirty="0" smtClean="0"/>
              <a:t>the mutex</a:t>
            </a:r>
          </a:p>
          <a:p>
            <a:pPr lvl="2"/>
            <a:r>
              <a:rPr lang="en-US" i="1" dirty="0" smtClean="0">
                <a:solidFill>
                  <a:srgbClr val="FF0000"/>
                </a:solidFill>
              </a:rPr>
              <a:t>“Holding” </a:t>
            </a:r>
            <a:r>
              <a:rPr lang="en-US" dirty="0" smtClean="0"/>
              <a:t>a mutex: locked and not yet unlocked. 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Counting semaphore</a:t>
            </a:r>
            <a:r>
              <a:rPr lang="en-US" dirty="0" smtClean="0"/>
              <a:t>: used as a counter for set of available resources.</a:t>
            </a:r>
          </a:p>
        </p:txBody>
      </p:sp>
    </p:spTree>
    <p:extLst>
      <p:ext uri="{BB962C8B-B14F-4D97-AF65-F5344CB8AC3E}">
        <p14:creationId xmlns:p14="http://schemas.microsoft.com/office/powerpoint/2010/main" val="322153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Threads review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Sharing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Mutual exclusion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Semaphores</a:t>
            </a:r>
          </a:p>
          <a:p>
            <a:r>
              <a:rPr lang="en-US" altLang="zh-CN" dirty="0"/>
              <a:t>Other concurrency issues</a:t>
            </a:r>
          </a:p>
          <a:p>
            <a:pPr lvl="1"/>
            <a:r>
              <a:rPr lang="en-US" altLang="zh-CN" dirty="0"/>
              <a:t>Races</a:t>
            </a:r>
          </a:p>
          <a:p>
            <a:pPr lvl="1"/>
            <a:r>
              <a:rPr lang="en-US" altLang="zh-CN" dirty="0"/>
              <a:t>Locking and </a:t>
            </a:r>
            <a:r>
              <a:rPr lang="en-US" altLang="zh-CN" dirty="0" smtClean="0"/>
              <a:t>Deadlocks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4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41" name="Rectangle 5"/>
          <p:cNvSpPr>
            <a:spLocks noGrp="1" noChangeArrowheads="1"/>
          </p:cNvSpPr>
          <p:nvPr>
            <p:ph type="title"/>
          </p:nvPr>
        </p:nvSpPr>
        <p:spPr>
          <a:xfrm>
            <a:off x="277508" y="427727"/>
            <a:ext cx="7592093" cy="762000"/>
          </a:xfrm>
        </p:spPr>
        <p:txBody>
          <a:bodyPr/>
          <a:lstStyle/>
          <a:p>
            <a:r>
              <a:rPr lang="en-US" dirty="0" smtClean="0"/>
              <a:t>One worry: Races</a:t>
            </a:r>
            <a:endParaRPr lang="en-US" dirty="0"/>
          </a:p>
        </p:txBody>
      </p:sp>
      <p:sp>
        <p:nvSpPr>
          <p:cNvPr id="8591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853487" cy="522446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race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occurs when </a:t>
            </a:r>
            <a:r>
              <a:rPr lang="en-US" dirty="0" smtClean="0"/>
              <a:t>correctness </a:t>
            </a:r>
            <a:r>
              <a:rPr lang="en-US" dirty="0"/>
              <a:t>of the program depends on one thread reaching point x before another thread reaches point y</a:t>
            </a:r>
          </a:p>
        </p:txBody>
      </p:sp>
      <p:sp>
        <p:nvSpPr>
          <p:cNvPr id="859140" name="Rectangle 4"/>
          <p:cNvSpPr>
            <a:spLocks noChangeArrowheads="1"/>
          </p:cNvSpPr>
          <p:nvPr/>
        </p:nvSpPr>
        <p:spPr bwMode="auto">
          <a:xfrm>
            <a:off x="337066" y="1857374"/>
            <a:ext cx="6361237" cy="492442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A threaded program with a race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[N];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BA8C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], </a:t>
            </a:r>
            <a:r>
              <a:rPr lang="en-US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thread,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Pthread_join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(tid[i], </a:t>
            </a:r>
            <a:r>
              <a:rPr lang="da-DK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CB2418"/>
                </a:solidFill>
                <a:latin typeface="Menlo-Regular"/>
              </a:rPr>
              <a:t>/* Thread </a:t>
            </a:r>
            <a:r>
              <a:rPr lang="da-DK" sz="1600" dirty="0" err="1">
                <a:solidFill>
                  <a:srgbClr val="CB2418"/>
                </a:solidFill>
                <a:latin typeface="Menlo-Regular"/>
              </a:rPr>
              <a:t>routine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a-DK" sz="1600" dirty="0" err="1">
                <a:solidFill>
                  <a:srgbClr val="4A00FF"/>
                </a:solidFill>
                <a:latin typeface="Menlo-Regular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a-DK" sz="1600" dirty="0" err="1">
                <a:solidFill>
                  <a:srgbClr val="BA8C1C"/>
                </a:solidFill>
                <a:latin typeface="Menlo-Regular"/>
              </a:rPr>
              <a:t>vargp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*((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"Hello from thread 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3600" y="6412468"/>
            <a:ext cx="74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race.c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4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592093" cy="762000"/>
          </a:xfrm>
        </p:spPr>
        <p:txBody>
          <a:bodyPr/>
          <a:lstStyle/>
          <a:p>
            <a:r>
              <a:rPr lang="en-US" dirty="0"/>
              <a:t>Race Elimination</a:t>
            </a:r>
          </a:p>
        </p:txBody>
      </p:sp>
      <p:sp>
        <p:nvSpPr>
          <p:cNvPr id="951300" name="Rectangle 4"/>
          <p:cNvSpPr>
            <a:spLocks noChangeArrowheads="1"/>
          </p:cNvSpPr>
          <p:nvPr/>
        </p:nvSpPr>
        <p:spPr bwMode="auto">
          <a:xfrm>
            <a:off x="505493" y="914400"/>
            <a:ext cx="6484768" cy="590931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 Threaded program without the race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[N];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BA8C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, *</a:t>
            </a:r>
            <a:r>
              <a:rPr lang="fr-FR" sz="1600" dirty="0" err="1">
                <a:solidFill>
                  <a:srgbClr val="BA8C1C"/>
                </a:solidFill>
                <a:latin typeface="Menlo-Regular"/>
              </a:rPr>
              <a:t>ptr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));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*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], </a:t>
            </a:r>
            <a:r>
              <a:rPr lang="en-US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thread,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Pthread_join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(tid[i], </a:t>
            </a:r>
            <a:r>
              <a:rPr lang="da-DK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CB2418"/>
                </a:solidFill>
                <a:latin typeface="Menlo-Regular"/>
              </a:rPr>
              <a:t>/* Thread </a:t>
            </a:r>
            <a:r>
              <a:rPr lang="da-DK" sz="1600" dirty="0" err="1">
                <a:solidFill>
                  <a:srgbClr val="CB2418"/>
                </a:solidFill>
                <a:latin typeface="Menlo-Regular"/>
              </a:rPr>
              <a:t>routine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a-DK" sz="1600" dirty="0" err="1">
                <a:solidFill>
                  <a:srgbClr val="4A00FF"/>
                </a:solidFill>
                <a:latin typeface="Menlo-Regular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a-DK" sz="1600" dirty="0" err="1">
                <a:solidFill>
                  <a:srgbClr val="BA8C1C"/>
                </a:solidFill>
                <a:latin typeface="Menlo-Regular"/>
              </a:rPr>
              <a:t>vargp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hu-HU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600" dirty="0">
                <a:solidFill>
                  <a:srgbClr val="BA8C1C"/>
                </a:solidFill>
                <a:latin typeface="Menlo-Regular"/>
              </a:rPr>
              <a:t>myid</a:t>
            </a:r>
            <a:r>
              <a:rPr lang="hu-HU" sz="1600" dirty="0">
                <a:solidFill>
                  <a:srgbClr val="000000"/>
                </a:solidFill>
                <a:latin typeface="Menlo-Regular"/>
              </a:rPr>
              <a:t> = *((</a:t>
            </a:r>
            <a:r>
              <a:rPr lang="hu-HU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600" dirty="0">
                <a:solidFill>
                  <a:srgbClr val="000000"/>
                </a:solidFill>
                <a:latin typeface="Menlo-Regular"/>
              </a:rPr>
              <a:t> *)vargp);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Free(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"Hello from thread 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6488668"/>
            <a:ext cx="99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norace.c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5800" y="1295400"/>
            <a:ext cx="4267200" cy="9906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Avoid unintended </a:t>
            </a:r>
            <a:r>
              <a:rPr lang="en-US" dirty="0"/>
              <a:t>sharing of state</a:t>
            </a:r>
          </a:p>
        </p:txBody>
      </p:sp>
    </p:spTree>
    <p:extLst>
      <p:ext uri="{BB962C8B-B14F-4D97-AF65-F5344CB8AC3E}">
        <p14:creationId xmlns:p14="http://schemas.microsoft.com/office/powerpoint/2010/main" val="156845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35678"/>
            <a:ext cx="7592093" cy="762000"/>
          </a:xfrm>
        </p:spPr>
        <p:txBody>
          <a:bodyPr/>
          <a:lstStyle/>
          <a:p>
            <a:r>
              <a:rPr lang="en-US" dirty="0" smtClean="0"/>
              <a:t>Another worry: Deadlock</a:t>
            </a:r>
            <a:endParaRPr lang="en-US" dirty="0"/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396287" cy="5224462"/>
          </a:xfrm>
        </p:spPr>
        <p:txBody>
          <a:bodyPr/>
          <a:lstStyle/>
          <a:p>
            <a:r>
              <a:rPr lang="en-US" dirty="0" smtClean="0"/>
              <a:t>Def: A process is </a:t>
            </a:r>
            <a:r>
              <a:rPr lang="en-US" i="1" dirty="0" smtClean="0">
                <a:solidFill>
                  <a:srgbClr val="990000"/>
                </a:solidFill>
              </a:rPr>
              <a:t>deadlocked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err="1" smtClean="0"/>
              <a:t>iff</a:t>
            </a:r>
            <a:r>
              <a:rPr lang="en-US" dirty="0" smtClean="0"/>
              <a:t> it is waiting for a condition that will never be true</a:t>
            </a:r>
          </a:p>
          <a:p>
            <a:pPr>
              <a:buNone/>
            </a:pPr>
            <a:endParaRPr lang="en-US" dirty="0" smtClean="0">
              <a:solidFill>
                <a:srgbClr val="DB6F6F"/>
              </a:solidFill>
            </a:endParaRPr>
          </a:p>
          <a:p>
            <a:r>
              <a:rPr lang="en-US" dirty="0" smtClean="0"/>
              <a:t>Typical </a:t>
            </a:r>
            <a:r>
              <a:rPr lang="en-US" dirty="0"/>
              <a:t>Scenario</a:t>
            </a:r>
          </a:p>
          <a:p>
            <a:pPr lvl="1"/>
            <a:r>
              <a:rPr lang="en-US" dirty="0"/>
              <a:t>Processes 1 and 2 needs two resources (A and B) to proceed</a:t>
            </a:r>
          </a:p>
          <a:p>
            <a:pPr lvl="1"/>
            <a:r>
              <a:rPr lang="en-US" dirty="0"/>
              <a:t>Process 1 acquires A, waits for B</a:t>
            </a:r>
          </a:p>
          <a:p>
            <a:pPr lvl="1"/>
            <a:r>
              <a:rPr lang="en-US" dirty="0"/>
              <a:t>Process 2 acquires B, waits for A</a:t>
            </a:r>
          </a:p>
          <a:p>
            <a:pPr lvl="1"/>
            <a:r>
              <a:rPr lang="en-US" dirty="0"/>
              <a:t>Both will wait forever!</a:t>
            </a:r>
          </a:p>
        </p:txBody>
      </p:sp>
    </p:spTree>
    <p:extLst>
      <p:ext uri="{BB962C8B-B14F-4D97-AF65-F5344CB8AC3E}">
        <p14:creationId xmlns:p14="http://schemas.microsoft.com/office/powerpoint/2010/main" val="922549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592093" cy="762000"/>
          </a:xfrm>
        </p:spPr>
        <p:txBody>
          <a:bodyPr/>
          <a:lstStyle/>
          <a:p>
            <a:r>
              <a:rPr lang="en-US" dirty="0"/>
              <a:t>Deadlocking With</a:t>
            </a:r>
            <a:r>
              <a:rPr lang="en-US" dirty="0" smtClean="0"/>
              <a:t> Semaphores</a:t>
            </a:r>
            <a:endParaRPr lang="en-US" dirty="0"/>
          </a:p>
        </p:txBody>
      </p:sp>
      <p:sp>
        <p:nvSpPr>
          <p:cNvPr id="873475" name="Text Box 3"/>
          <p:cNvSpPr txBox="1">
            <a:spLocks noChangeArrowheads="1"/>
          </p:cNvSpPr>
          <p:nvPr/>
        </p:nvSpPr>
        <p:spPr bwMode="auto">
          <a:xfrm>
            <a:off x="346129" y="968375"/>
            <a:ext cx="6673850" cy="29940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int main()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smtClean="0">
                <a:latin typeface="Courier New" pitchFamily="49" charset="0"/>
              </a:rPr>
              <a:t>    pthread_t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tid[2];</a:t>
            </a:r>
          </a:p>
          <a:p>
            <a:r>
              <a:rPr lang="en-US" sz="1600" dirty="0">
                <a:latin typeface="Courier New" pitchFamily="49" charset="0"/>
              </a:rPr>
              <a:t>    Sem_init(&amp;mutex[0],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mutex[0] = 1 */</a:t>
            </a:r>
          </a:p>
          <a:p>
            <a:r>
              <a:rPr lang="en-US" sz="1600" dirty="0">
                <a:latin typeface="Courier New" pitchFamily="49" charset="0"/>
              </a:rPr>
              <a:t>    Sem_init(&amp;mutex[1],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mutex[1] = 1 */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Pthread_create(&amp;tid[0], NULL, count, (void*) 0);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Pthread_create(&amp;tid[1], NULL, count, (void*) 1);</a:t>
            </a:r>
          </a:p>
          <a:p>
            <a:r>
              <a:rPr lang="en-US" sz="1600" dirty="0">
                <a:latin typeface="Courier New" pitchFamily="49" charset="0"/>
              </a:rPr>
              <a:t>    Pthread_join(tid[0], NULL);</a:t>
            </a:r>
          </a:p>
          <a:p>
            <a:r>
              <a:rPr lang="en-US" sz="1600" dirty="0">
                <a:latin typeface="Courier New" pitchFamily="49" charset="0"/>
              </a:rPr>
              <a:t>    Pthread_join(tid[1], NULL);</a:t>
            </a:r>
          </a:p>
          <a:p>
            <a:r>
              <a:rPr lang="en-US" sz="1600" dirty="0">
                <a:latin typeface="Courier New" pitchFamily="49" charset="0"/>
              </a:rPr>
              <a:t>    printf("cnt=%d\n", cnt);</a:t>
            </a:r>
          </a:p>
          <a:p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3476" name="Rectangle 4"/>
          <p:cNvSpPr>
            <a:spLocks noChangeArrowheads="1"/>
          </p:cNvSpPr>
          <p:nvPr/>
        </p:nvSpPr>
        <p:spPr bwMode="auto">
          <a:xfrm>
            <a:off x="346129" y="4049513"/>
            <a:ext cx="4998484" cy="270843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*count(void *vargp)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r>
              <a:rPr lang="en-US" sz="1600" dirty="0">
                <a:latin typeface="Courier New" pitchFamily="49" charset="0"/>
              </a:rPr>
              <a:t>    int id = (int) vargp;</a:t>
            </a:r>
          </a:p>
          <a:p>
            <a:r>
              <a:rPr lang="en-US" sz="1600" dirty="0">
                <a:latin typeface="Courier New" pitchFamily="49" charset="0"/>
              </a:rPr>
              <a:t>    for (i = 0; i &lt; NITERS; i++) {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P(&amp;mutex[id</a:t>
            </a:r>
            <a:r>
              <a:rPr lang="en-US" sz="1600" dirty="0">
                <a:latin typeface="Courier New" pitchFamily="49" charset="0"/>
              </a:rPr>
              <a:t>]); P(&amp;mutex[1-id]);</a:t>
            </a:r>
          </a:p>
          <a:p>
            <a:r>
              <a:rPr lang="en-US" sz="1600" dirty="0">
                <a:latin typeface="Courier New" pitchFamily="49" charset="0"/>
              </a:rPr>
              <a:t>	cnt++;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V(&amp;mutex[id</a:t>
            </a:r>
            <a:r>
              <a:rPr lang="en-US" sz="1600" dirty="0">
                <a:latin typeface="Courier New" pitchFamily="49" charset="0"/>
              </a:rPr>
              <a:t>]); V(&amp;mutex[1-id]);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3477" name="Text Box 5"/>
          <p:cNvSpPr txBox="1">
            <a:spLocks noChangeArrowheads="1"/>
          </p:cNvSpPr>
          <p:nvPr/>
        </p:nvSpPr>
        <p:spPr bwMode="auto">
          <a:xfrm>
            <a:off x="6172200" y="4343400"/>
            <a:ext cx="808038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>
                <a:latin typeface="+mn-lt"/>
              </a:rPr>
              <a:t>Tid[0]:</a:t>
            </a:r>
          </a:p>
          <a:p>
            <a:pPr algn="l"/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cnt++;</a:t>
            </a:r>
          </a:p>
          <a:p>
            <a:pPr algn="l"/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endParaRPr lang="en-US" sz="1800">
              <a:latin typeface="+mn-lt"/>
            </a:endParaRPr>
          </a:p>
        </p:txBody>
      </p:sp>
      <p:sp>
        <p:nvSpPr>
          <p:cNvPr id="873478" name="Text Box 6"/>
          <p:cNvSpPr txBox="1">
            <a:spLocks noChangeArrowheads="1"/>
          </p:cNvSpPr>
          <p:nvPr/>
        </p:nvSpPr>
        <p:spPr bwMode="auto">
          <a:xfrm>
            <a:off x="7315200" y="4343400"/>
            <a:ext cx="808038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>
                <a:latin typeface="+mn-lt"/>
              </a:rPr>
              <a:t>Tid[1]:</a:t>
            </a:r>
          </a:p>
          <a:p>
            <a:pPr algn="l"/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cnt++;</a:t>
            </a:r>
          </a:p>
          <a:p>
            <a:pPr algn="l"/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78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 bwMode="auto">
          <a:xfrm>
            <a:off x="1424337" y="4286248"/>
            <a:ext cx="943505" cy="850392"/>
          </a:xfrm>
          <a:prstGeom prst="rect">
            <a:avLst/>
          </a:prstGeom>
          <a:solidFill>
            <a:schemeClr val="bg2">
              <a:lumMod val="40000"/>
              <a:lumOff val="60000"/>
              <a:alpha val="32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Visualized in Progress Graph</a:t>
            </a:r>
            <a:endParaRPr lang="en-US" dirty="0"/>
          </a:p>
        </p:txBody>
      </p:sp>
      <p:sp>
        <p:nvSpPr>
          <p:cNvPr id="860192" name="Text Box 32"/>
          <p:cNvSpPr txBox="1">
            <a:spLocks noChangeArrowheads="1"/>
          </p:cNvSpPr>
          <p:nvPr/>
        </p:nvSpPr>
        <p:spPr bwMode="auto">
          <a:xfrm>
            <a:off x="5737225" y="1381125"/>
            <a:ext cx="3105150" cy="48013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Locking introduces  the</a:t>
            </a:r>
          </a:p>
          <a:p>
            <a:pPr algn="l"/>
            <a:r>
              <a:rPr lang="en-US" sz="1800" dirty="0">
                <a:latin typeface="+mn-lt"/>
              </a:rPr>
              <a:t>potential for </a:t>
            </a:r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deadlock: 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waiting for a condition that will never be </a:t>
            </a:r>
            <a:r>
              <a:rPr lang="en-US" sz="1800" dirty="0" smtClean="0">
                <a:latin typeface="+mn-lt"/>
              </a:rPr>
              <a:t>true</a:t>
            </a:r>
            <a:endParaRPr lang="en-US" sz="1800" dirty="0">
              <a:latin typeface="+mn-lt"/>
            </a:endParaRP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Any trajectory that enters</a:t>
            </a:r>
          </a:p>
          <a:p>
            <a:pPr algn="l"/>
            <a:r>
              <a:rPr lang="en-US" sz="1800" dirty="0">
                <a:latin typeface="+mn-lt"/>
              </a:rPr>
              <a:t>the </a:t>
            </a:r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 region </a:t>
            </a:r>
            <a:r>
              <a:rPr lang="en-US" sz="1800" dirty="0">
                <a:latin typeface="+mn-lt"/>
              </a:rPr>
              <a:t>will</a:t>
            </a:r>
          </a:p>
          <a:p>
            <a:pPr algn="l"/>
            <a:r>
              <a:rPr lang="en-US" sz="1800" dirty="0">
                <a:latin typeface="+mn-lt"/>
              </a:rPr>
              <a:t>eventually reach the</a:t>
            </a: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 state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, </a:t>
            </a:r>
            <a:r>
              <a:rPr lang="en-US" sz="1800" dirty="0">
                <a:latin typeface="+mn-lt"/>
              </a:rPr>
              <a:t>waiting for either 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 or 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 to become </a:t>
            </a:r>
            <a:r>
              <a:rPr lang="en-US" sz="1800" dirty="0" smtClean="0">
                <a:latin typeface="+mn-lt"/>
              </a:rPr>
              <a:t>nonzero</a:t>
            </a:r>
            <a:endParaRPr lang="en-US" sz="1800" dirty="0">
              <a:latin typeface="+mn-lt"/>
            </a:endParaRP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Other trajectories luck out and skirt the deadlock </a:t>
            </a:r>
            <a:r>
              <a:rPr lang="en-US" sz="1800" dirty="0" smtClean="0">
                <a:latin typeface="+mn-lt"/>
              </a:rPr>
              <a:t>region</a:t>
            </a:r>
            <a:endParaRPr lang="en-US" sz="1800" dirty="0">
              <a:latin typeface="+mn-lt"/>
            </a:endParaRP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Unfortunate fact: deadlock is often </a:t>
            </a:r>
            <a:r>
              <a:rPr lang="en-US" sz="1800" dirty="0" smtClean="0">
                <a:latin typeface="+mn-lt"/>
              </a:rPr>
              <a:t>nondeterministic (race)</a:t>
            </a:r>
            <a:endParaRPr lang="en-US" sz="1800" dirty="0">
              <a:latin typeface="+mn-lt"/>
            </a:endParaRPr>
          </a:p>
        </p:txBody>
      </p:sp>
      <p:sp>
        <p:nvSpPr>
          <p:cNvPr id="33" name="Line 4"/>
          <p:cNvSpPr>
            <a:spLocks noChangeAspect="1" noChangeShapeType="1"/>
          </p:cNvSpPr>
          <p:nvPr/>
        </p:nvSpPr>
        <p:spPr bwMode="auto">
          <a:xfrm flipV="1">
            <a:off x="86043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4" name="Line 5"/>
          <p:cNvSpPr>
            <a:spLocks noChangeAspect="1" noChangeShapeType="1"/>
          </p:cNvSpPr>
          <p:nvPr/>
        </p:nvSpPr>
        <p:spPr bwMode="auto">
          <a:xfrm flipH="1" flipV="1">
            <a:off x="86043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 Box 41"/>
          <p:cNvSpPr txBox="1">
            <a:spLocks noChangeAspect="1" noChangeArrowheads="1"/>
          </p:cNvSpPr>
          <p:nvPr/>
        </p:nvSpPr>
        <p:spPr bwMode="auto">
          <a:xfrm>
            <a:off x="4649160" y="5495925"/>
            <a:ext cx="11208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</a:t>
            </a:r>
            <a:r>
              <a:rPr lang="en-US" sz="2000" dirty="0" smtClean="0">
                <a:latin typeface="Calibri" pitchFamily="34" charset="0"/>
              </a:rPr>
              <a:t> 0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46" name="Text Box 42"/>
          <p:cNvSpPr txBox="1">
            <a:spLocks noChangeAspect="1" noChangeArrowheads="1"/>
          </p:cNvSpPr>
          <p:nvPr/>
        </p:nvSpPr>
        <p:spPr bwMode="auto">
          <a:xfrm>
            <a:off x="305111" y="1395453"/>
            <a:ext cx="11189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</a:t>
            </a:r>
            <a:r>
              <a:rPr lang="en-US" sz="2000" dirty="0" smtClean="0">
                <a:latin typeface="Calibri" pitchFamily="34" charset="0"/>
              </a:rPr>
              <a:t> 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9" name="Text Box 8"/>
          <p:cNvSpPr txBox="1">
            <a:spLocks noChangeAspect="1" noChangeArrowheads="1"/>
          </p:cNvSpPr>
          <p:nvPr/>
        </p:nvSpPr>
        <p:spPr bwMode="auto">
          <a:xfrm>
            <a:off x="987771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0" name="Text Box 9"/>
          <p:cNvSpPr txBox="1">
            <a:spLocks noChangeAspect="1" noChangeArrowheads="1"/>
          </p:cNvSpPr>
          <p:nvPr/>
        </p:nvSpPr>
        <p:spPr bwMode="auto">
          <a:xfrm>
            <a:off x="2723105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1" name="Text Box 20"/>
          <p:cNvSpPr txBox="1">
            <a:spLocks noChangeAspect="1" noChangeArrowheads="1"/>
          </p:cNvSpPr>
          <p:nvPr/>
        </p:nvSpPr>
        <p:spPr bwMode="auto">
          <a:xfrm>
            <a:off x="1770605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2" name="Text Box 22"/>
          <p:cNvSpPr txBox="1">
            <a:spLocks noChangeAspect="1" noChangeArrowheads="1"/>
          </p:cNvSpPr>
          <p:nvPr/>
        </p:nvSpPr>
        <p:spPr bwMode="auto">
          <a:xfrm>
            <a:off x="3637505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3" name="Line 10"/>
          <p:cNvSpPr>
            <a:spLocks noChangeAspect="1" noChangeShapeType="1"/>
          </p:cNvSpPr>
          <p:nvPr/>
        </p:nvSpPr>
        <p:spPr bwMode="auto">
          <a:xfrm rot="-5400000">
            <a:off x="786607" y="50633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4" name="Line 11"/>
          <p:cNvSpPr>
            <a:spLocks noChangeAspect="1" noChangeShapeType="1"/>
          </p:cNvSpPr>
          <p:nvPr/>
        </p:nvSpPr>
        <p:spPr bwMode="auto">
          <a:xfrm rot="-5400000">
            <a:off x="786606" y="33583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5" name="Text Box 12"/>
          <p:cNvSpPr txBox="1">
            <a:spLocks noChangeAspect="1" noChangeArrowheads="1"/>
          </p:cNvSpPr>
          <p:nvPr/>
        </p:nvSpPr>
        <p:spPr bwMode="auto">
          <a:xfrm>
            <a:off x="138113" y="3459664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6" name="Text Box 17"/>
          <p:cNvSpPr txBox="1">
            <a:spLocks noChangeAspect="1" noChangeArrowheads="1"/>
          </p:cNvSpPr>
          <p:nvPr/>
        </p:nvSpPr>
        <p:spPr bwMode="auto">
          <a:xfrm>
            <a:off x="160338" y="5055115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7" name="Line 25"/>
          <p:cNvSpPr>
            <a:spLocks noChangeAspect="1" noChangeShapeType="1"/>
          </p:cNvSpPr>
          <p:nvPr/>
        </p:nvSpPr>
        <p:spPr bwMode="auto">
          <a:xfrm rot="-5400000">
            <a:off x="786607" y="42251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8" name="Text Box 26"/>
          <p:cNvSpPr txBox="1">
            <a:spLocks noChangeAspect="1" noChangeArrowheads="1"/>
          </p:cNvSpPr>
          <p:nvPr/>
        </p:nvSpPr>
        <p:spPr bwMode="auto">
          <a:xfrm>
            <a:off x="160338" y="4323264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9" name="Line 27"/>
          <p:cNvSpPr>
            <a:spLocks noChangeAspect="1" noChangeShapeType="1"/>
          </p:cNvSpPr>
          <p:nvPr/>
        </p:nvSpPr>
        <p:spPr bwMode="auto">
          <a:xfrm rot="-5400000">
            <a:off x="786606" y="25074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0" name="Text Box 28"/>
          <p:cNvSpPr txBox="1">
            <a:spLocks noChangeAspect="1" noChangeArrowheads="1"/>
          </p:cNvSpPr>
          <p:nvPr/>
        </p:nvSpPr>
        <p:spPr bwMode="auto">
          <a:xfrm>
            <a:off x="138113" y="2608764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11" name="Line 6"/>
          <p:cNvSpPr>
            <a:spLocks noChangeAspect="1" noChangeShapeType="1"/>
          </p:cNvSpPr>
          <p:nvPr/>
        </p:nvSpPr>
        <p:spPr bwMode="auto">
          <a:xfrm>
            <a:off x="1455737" y="56642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Line 7"/>
          <p:cNvSpPr>
            <a:spLocks noChangeAspect="1" noChangeShapeType="1"/>
          </p:cNvSpPr>
          <p:nvPr/>
        </p:nvSpPr>
        <p:spPr bwMode="auto">
          <a:xfrm>
            <a:off x="3323695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19"/>
          <p:cNvSpPr>
            <a:spLocks noChangeAspect="1" noChangeShapeType="1"/>
          </p:cNvSpPr>
          <p:nvPr/>
        </p:nvSpPr>
        <p:spPr bwMode="auto">
          <a:xfrm>
            <a:off x="2386541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21"/>
          <p:cNvSpPr>
            <a:spLocks noChangeAspect="1" noChangeShapeType="1"/>
          </p:cNvSpPr>
          <p:nvPr/>
        </p:nvSpPr>
        <p:spPr bwMode="auto">
          <a:xfrm>
            <a:off x="4260850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424337" y="2568575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 bwMode="auto">
          <a:xfrm>
            <a:off x="2367842" y="3429000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 smtClean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pPr algn="r"/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 smtClean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19" name="Oval 29"/>
          <p:cNvSpPr>
            <a:spLocks noChangeArrowheads="1"/>
          </p:cNvSpPr>
          <p:nvPr/>
        </p:nvSpPr>
        <p:spPr bwMode="auto">
          <a:xfrm>
            <a:off x="2133600" y="4343400"/>
            <a:ext cx="182880" cy="18288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  <a:effectLst/>
        </p:spPr>
        <p:txBody>
          <a:bodyPr wrap="none" tIns="0" bIns="0" anchor="ctr"/>
          <a:lstStyle/>
          <a:p>
            <a:endParaRPr lang="en-US"/>
          </a:p>
        </p:txBody>
      </p:sp>
      <p:sp>
        <p:nvSpPr>
          <p:cNvPr id="120" name="Text Box 30"/>
          <p:cNvSpPr txBox="1">
            <a:spLocks noChangeArrowheads="1"/>
          </p:cNvSpPr>
          <p:nvPr/>
        </p:nvSpPr>
        <p:spPr bwMode="auto">
          <a:xfrm>
            <a:off x="4114800" y="2317749"/>
            <a:ext cx="1072379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dirty="0">
                <a:latin typeface="+mn-lt"/>
              </a:rPr>
              <a:t>D</a:t>
            </a:r>
            <a:r>
              <a:rPr lang="en-US" sz="1800" dirty="0" smtClean="0">
                <a:latin typeface="+mn-lt"/>
              </a:rPr>
              <a:t>eadlock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state</a:t>
            </a:r>
          </a:p>
        </p:txBody>
      </p:sp>
      <p:sp>
        <p:nvSpPr>
          <p:cNvPr id="121" name="Line 31"/>
          <p:cNvSpPr>
            <a:spLocks noChangeShapeType="1"/>
          </p:cNvSpPr>
          <p:nvPr/>
        </p:nvSpPr>
        <p:spPr bwMode="auto">
          <a:xfrm flipH="1">
            <a:off x="2341549" y="2598182"/>
            <a:ext cx="181610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/>
          </a:p>
        </p:txBody>
      </p:sp>
      <p:sp>
        <p:nvSpPr>
          <p:cNvPr id="123" name="Text Box 30"/>
          <p:cNvSpPr txBox="1">
            <a:spLocks noChangeArrowheads="1"/>
          </p:cNvSpPr>
          <p:nvPr/>
        </p:nvSpPr>
        <p:spPr bwMode="auto">
          <a:xfrm>
            <a:off x="1396269" y="4692596"/>
            <a:ext cx="877163" cy="430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Deadlock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region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0" y="6096000"/>
            <a:ext cx="9877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 smtClean="0">
                <a:latin typeface="+mn-lt"/>
              </a:rPr>
              <a:t>s</a:t>
            </a:r>
            <a:r>
              <a:rPr lang="en-US" baseline="-25000" dirty="0" smtClean="0">
                <a:latin typeface="+mn-lt"/>
              </a:rPr>
              <a:t>0</a:t>
            </a:r>
            <a:r>
              <a:rPr lang="en-US" sz="1800" dirty="0" smtClean="0">
                <a:latin typeface="+mn-lt"/>
              </a:rPr>
              <a:t>=</a:t>
            </a:r>
            <a:r>
              <a:rPr lang="en-US" dirty="0" smtClean="0">
                <a:latin typeface="+mn-lt"/>
              </a:rPr>
              <a:t>s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sz="1800" dirty="0" smtClean="0">
                <a:latin typeface="+mn-lt"/>
              </a:rPr>
              <a:t>=1</a:t>
            </a:r>
            <a:endParaRPr lang="en-US" sz="1800" dirty="0">
              <a:latin typeface="+mn-lt"/>
            </a:endParaRPr>
          </a:p>
        </p:txBody>
      </p:sp>
      <p:cxnSp>
        <p:nvCxnSpPr>
          <p:cNvPr id="126" name="Straight Arrow Connector 125"/>
          <p:cNvCxnSpPr>
            <a:stCxn id="124" idx="0"/>
            <a:endCxn id="33" idx="0"/>
          </p:cNvCxnSpPr>
          <p:nvPr/>
        </p:nvCxnSpPr>
        <p:spPr bwMode="auto">
          <a:xfrm rot="5400000" flipH="1" flipV="1">
            <a:off x="461262" y="5696824"/>
            <a:ext cx="431800" cy="36655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5688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860192" grpId="0"/>
      <p:bldP spid="119" grpId="0" animBg="1"/>
      <p:bldP spid="120" grpId="0"/>
      <p:bldP spid="121" grpId="0" animBg="1"/>
      <p:bldP spid="1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820032" y="2071954"/>
            <a:ext cx="3605389" cy="27937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80283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Process: Alternative View</a:t>
            </a:r>
            <a:endParaRPr lang="en-US" dirty="0"/>
          </a:p>
        </p:txBody>
      </p:sp>
      <p:sp>
        <p:nvSpPr>
          <p:cNvPr id="802840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360539" y="1362075"/>
            <a:ext cx="7896225" cy="4972050"/>
          </a:xfrm>
        </p:spPr>
        <p:txBody>
          <a:bodyPr/>
          <a:lstStyle/>
          <a:p>
            <a:r>
              <a:rPr lang="en-US"/>
              <a:t>Process = thread + code, data, and kernel context</a:t>
            </a:r>
          </a:p>
        </p:txBody>
      </p:sp>
      <p:sp>
        <p:nvSpPr>
          <p:cNvPr id="23" name="Rectangle 3"/>
          <p:cNvSpPr>
            <a:spLocks noChangeAspect="1" noChangeArrowheads="1"/>
          </p:cNvSpPr>
          <p:nvPr/>
        </p:nvSpPr>
        <p:spPr bwMode="auto">
          <a:xfrm>
            <a:off x="5469996" y="2440842"/>
            <a:ext cx="2230438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 dirty="0">
                <a:latin typeface="Calibri" pitchFamily="34" charset="0"/>
              </a:rPr>
              <a:t>shared libraries</a:t>
            </a:r>
          </a:p>
        </p:txBody>
      </p:sp>
      <p:sp>
        <p:nvSpPr>
          <p:cNvPr id="24" name="Rectangle 4"/>
          <p:cNvSpPr>
            <a:spLocks noChangeAspect="1" noChangeArrowheads="1"/>
          </p:cNvSpPr>
          <p:nvPr/>
        </p:nvSpPr>
        <p:spPr bwMode="auto">
          <a:xfrm>
            <a:off x="5469996" y="2759929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b="0" dirty="0">
              <a:latin typeface="Calibri" pitchFamily="34" charset="0"/>
            </a:endParaRPr>
          </a:p>
        </p:txBody>
      </p:sp>
      <p:sp>
        <p:nvSpPr>
          <p:cNvPr id="25" name="Rectangle 5"/>
          <p:cNvSpPr>
            <a:spLocks noChangeAspect="1" noChangeArrowheads="1"/>
          </p:cNvSpPr>
          <p:nvPr/>
        </p:nvSpPr>
        <p:spPr bwMode="auto">
          <a:xfrm>
            <a:off x="5469996" y="3013929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 dirty="0">
                <a:latin typeface="Calibri" pitchFamily="34" charset="0"/>
              </a:rPr>
              <a:t>run-time heap</a:t>
            </a:r>
          </a:p>
        </p:txBody>
      </p:sp>
      <p:sp>
        <p:nvSpPr>
          <p:cNvPr id="26" name="Text Box 6"/>
          <p:cNvSpPr txBox="1">
            <a:spLocks noChangeAspect="1" noChangeArrowheads="1"/>
          </p:cNvSpPr>
          <p:nvPr/>
        </p:nvSpPr>
        <p:spPr bwMode="auto">
          <a:xfrm>
            <a:off x="5241396" y="4080729"/>
            <a:ext cx="3016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27" name="Rectangle 7"/>
          <p:cNvSpPr>
            <a:spLocks noChangeAspect="1" noChangeArrowheads="1"/>
          </p:cNvSpPr>
          <p:nvPr/>
        </p:nvSpPr>
        <p:spPr bwMode="auto">
          <a:xfrm>
            <a:off x="5469996" y="3302854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 dirty="0">
                <a:latin typeface="Calibri" pitchFamily="34" charset="0"/>
              </a:rPr>
              <a:t>read/write data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1538464" y="2447103"/>
            <a:ext cx="2440540" cy="1477328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Program context:</a:t>
            </a:r>
          </a:p>
          <a:p>
            <a:r>
              <a:rPr lang="en-US" sz="1800" b="0" dirty="0" smtClean="0">
                <a:latin typeface="Calibri" pitchFamily="34" charset="0"/>
              </a:rPr>
              <a:t>    Data registers</a:t>
            </a:r>
          </a:p>
          <a:p>
            <a:r>
              <a:rPr lang="en-US" sz="1800" b="0" dirty="0" smtClean="0">
                <a:latin typeface="Calibri" pitchFamily="34" charset="0"/>
              </a:rPr>
              <a:t>    Condition codes</a:t>
            </a:r>
          </a:p>
          <a:p>
            <a:r>
              <a:rPr lang="en-US" sz="1800" b="0" dirty="0" smtClean="0">
                <a:latin typeface="Calibri" pitchFamily="34" charset="0"/>
              </a:rPr>
              <a:t>    Stack pointer (SP)</a:t>
            </a:r>
          </a:p>
          <a:p>
            <a:r>
              <a:rPr lang="en-US" sz="1800" b="0" dirty="0" smtClean="0">
                <a:latin typeface="Calibri" pitchFamily="34" charset="0"/>
              </a:rPr>
              <a:t>    Program counter (PC)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5374025" y="2059842"/>
            <a:ext cx="309892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Code, data, 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and kernel context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30" name="Rectangle 11"/>
          <p:cNvSpPr>
            <a:spLocks noChangeAspect="1" noChangeArrowheads="1"/>
          </p:cNvSpPr>
          <p:nvPr/>
        </p:nvSpPr>
        <p:spPr bwMode="auto">
          <a:xfrm>
            <a:off x="5469996" y="3623529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 dirty="0">
                <a:latin typeface="Calibri" pitchFamily="34" charset="0"/>
              </a:rPr>
              <a:t>read-only code/data</a:t>
            </a:r>
          </a:p>
        </p:txBody>
      </p:sp>
      <p:sp>
        <p:nvSpPr>
          <p:cNvPr id="31" name="Rectangle 12"/>
          <p:cNvSpPr>
            <a:spLocks noChangeAspect="1" noChangeArrowheads="1"/>
          </p:cNvSpPr>
          <p:nvPr/>
        </p:nvSpPr>
        <p:spPr bwMode="auto">
          <a:xfrm>
            <a:off x="5469996" y="3928329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b="0" dirty="0">
              <a:latin typeface="Calibri" pitchFamily="34" charset="0"/>
            </a:endParaRPr>
          </a:p>
        </p:txBody>
      </p:sp>
      <p:sp>
        <p:nvSpPr>
          <p:cNvPr id="33" name="Rectangle 14"/>
          <p:cNvSpPr>
            <a:spLocks noChangeAspect="1" noChangeArrowheads="1"/>
          </p:cNvSpPr>
          <p:nvPr/>
        </p:nvSpPr>
        <p:spPr bwMode="auto">
          <a:xfrm>
            <a:off x="1538464" y="4345842"/>
            <a:ext cx="2435813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 dirty="0">
                <a:latin typeface="Calibri" pitchFamily="34" charset="0"/>
              </a:rPr>
              <a:t>stack</a:t>
            </a: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820032" y="4484248"/>
            <a:ext cx="41710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SP</a:t>
            </a:r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1198445" y="4671279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4732684" y="3588898"/>
            <a:ext cx="42992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PC</a:t>
            </a:r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>
            <a:off x="5123921" y="3775929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4662151" y="2821430"/>
            <a:ext cx="50045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brk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5123921" y="3013929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1453621" y="2057400"/>
            <a:ext cx="93166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Thread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69996" y="4574997"/>
            <a:ext cx="2232025" cy="1200329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Kernel context:</a:t>
            </a:r>
          </a:p>
          <a:p>
            <a:r>
              <a:rPr lang="en-US" sz="1800" dirty="0" smtClean="0">
                <a:latin typeface="Calibri" pitchFamily="34" charset="0"/>
              </a:rPr>
              <a:t>    </a:t>
            </a:r>
            <a:r>
              <a:rPr lang="en-US" sz="1800" b="0" dirty="0" smtClean="0">
                <a:latin typeface="Calibri" pitchFamily="34" charset="0"/>
              </a:rPr>
              <a:t>VM structures</a:t>
            </a:r>
          </a:p>
          <a:p>
            <a:r>
              <a:rPr lang="en-US" sz="1800" b="0" dirty="0" smtClean="0">
                <a:latin typeface="Calibri" pitchFamily="34" charset="0"/>
              </a:rPr>
              <a:t>    Descriptor table</a:t>
            </a:r>
          </a:p>
          <a:p>
            <a:r>
              <a:rPr lang="en-US" sz="1800" b="0" dirty="0" smtClean="0">
                <a:latin typeface="Calibri" pitchFamily="34" charset="0"/>
              </a:rPr>
              <a:t>    </a:t>
            </a:r>
            <a:r>
              <a:rPr lang="en-US" sz="1800" b="0" dirty="0" err="1" smtClean="0">
                <a:latin typeface="Calibri" pitchFamily="34" charset="0"/>
              </a:rPr>
              <a:t>brk</a:t>
            </a:r>
            <a:r>
              <a:rPr lang="en-US" sz="1800" b="0" dirty="0" smtClean="0">
                <a:latin typeface="Calibri" pitchFamily="34" charset="0"/>
              </a:rPr>
              <a:t> pointer</a:t>
            </a:r>
            <a:endParaRPr lang="en-US" sz="1800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6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6507" y="304800"/>
            <a:ext cx="7592093" cy="762000"/>
          </a:xfrm>
        </p:spPr>
        <p:txBody>
          <a:bodyPr/>
          <a:lstStyle/>
          <a:p>
            <a:r>
              <a:rPr lang="en-US"/>
              <a:t>Avoiding Deadlock</a:t>
            </a:r>
          </a:p>
        </p:txBody>
      </p:sp>
      <p:sp>
        <p:nvSpPr>
          <p:cNvPr id="874499" name="Text Box 3"/>
          <p:cNvSpPr txBox="1">
            <a:spLocks noChangeArrowheads="1"/>
          </p:cNvSpPr>
          <p:nvPr/>
        </p:nvSpPr>
        <p:spPr bwMode="auto">
          <a:xfrm>
            <a:off x="355804" y="968375"/>
            <a:ext cx="6673850" cy="29940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int main()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pthread_t tid[2];</a:t>
            </a:r>
          </a:p>
          <a:p>
            <a:r>
              <a:rPr lang="en-US" sz="1600" dirty="0">
                <a:latin typeface="Courier New" pitchFamily="49" charset="0"/>
              </a:rPr>
              <a:t>    Sem_init(&amp;mutex[0],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mutex[0] = 1 */</a:t>
            </a:r>
          </a:p>
          <a:p>
            <a:r>
              <a:rPr lang="en-US" sz="1600" dirty="0">
                <a:latin typeface="Courier New" pitchFamily="49" charset="0"/>
              </a:rPr>
              <a:t>    Sem_init(&amp;mutex[1],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mutex[1] = 1 */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Pthread_create(&amp;tid[0], NULL, count, (void*) 0);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Pthread_create(&amp;tid[1], NULL, count, (void*) 1);</a:t>
            </a:r>
          </a:p>
          <a:p>
            <a:r>
              <a:rPr lang="en-US" sz="1600" dirty="0">
                <a:latin typeface="Courier New" pitchFamily="49" charset="0"/>
              </a:rPr>
              <a:t>    Pthread_join(tid[0], NULL);</a:t>
            </a:r>
          </a:p>
          <a:p>
            <a:r>
              <a:rPr lang="en-US" sz="1600" dirty="0">
                <a:latin typeface="Courier New" pitchFamily="49" charset="0"/>
              </a:rPr>
              <a:t>    Pthread_join(tid[1], NULL);</a:t>
            </a:r>
          </a:p>
          <a:p>
            <a:r>
              <a:rPr lang="en-US" sz="1600" dirty="0">
                <a:latin typeface="Courier New" pitchFamily="49" charset="0"/>
              </a:rPr>
              <a:t>    printf("cnt=%d\n", cnt);</a:t>
            </a:r>
          </a:p>
          <a:p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4500" name="Rectangle 4"/>
          <p:cNvSpPr>
            <a:spLocks noChangeArrowheads="1"/>
          </p:cNvSpPr>
          <p:nvPr/>
        </p:nvSpPr>
        <p:spPr bwMode="auto">
          <a:xfrm>
            <a:off x="355804" y="4073366"/>
            <a:ext cx="4934364" cy="270843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*count(void *vargp)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r>
              <a:rPr lang="en-US" sz="1600" dirty="0">
                <a:latin typeface="Courier New" pitchFamily="49" charset="0"/>
              </a:rPr>
              <a:t>    int id = (int) vargp;</a:t>
            </a:r>
          </a:p>
          <a:p>
            <a:r>
              <a:rPr lang="en-US" sz="1600" dirty="0">
                <a:latin typeface="Courier New" pitchFamily="49" charset="0"/>
              </a:rPr>
              <a:t>    for (i = 0; i &lt; NITERS; i++) {</a:t>
            </a:r>
          </a:p>
          <a:p>
            <a:r>
              <a:rPr lang="en-US" sz="1600" dirty="0">
                <a:latin typeface="Courier New" pitchFamily="49" charset="0"/>
              </a:rPr>
              <a:t>        P(&amp;mutex[0]); P(&amp;mutex[1]);</a:t>
            </a:r>
          </a:p>
          <a:p>
            <a:r>
              <a:rPr lang="en-US" sz="1600" dirty="0">
                <a:latin typeface="Courier New" pitchFamily="49" charset="0"/>
              </a:rPr>
              <a:t>	cnt++;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V(&amp;mutex[id</a:t>
            </a:r>
            <a:r>
              <a:rPr lang="en-US" sz="1600" dirty="0">
                <a:latin typeface="Courier New" pitchFamily="49" charset="0"/>
              </a:rPr>
              <a:t>]); V(&amp;mutex[1-id]);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4501" name="Text Box 5"/>
          <p:cNvSpPr txBox="1">
            <a:spLocks noChangeArrowheads="1"/>
          </p:cNvSpPr>
          <p:nvPr/>
        </p:nvSpPr>
        <p:spPr bwMode="auto">
          <a:xfrm>
            <a:off x="6172200" y="4343400"/>
            <a:ext cx="808038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latin typeface="+mn-lt"/>
              </a:rPr>
              <a:t>Tid[0]:</a:t>
            </a:r>
          </a:p>
          <a:p>
            <a:r>
              <a:rPr lang="en-US" sz="1800">
                <a:latin typeface="+mn-lt"/>
              </a:rPr>
              <a:t>P(s0);</a:t>
            </a:r>
          </a:p>
          <a:p>
            <a:r>
              <a:rPr lang="en-US" sz="1800">
                <a:latin typeface="+mn-lt"/>
              </a:rPr>
              <a:t>P(s1);</a:t>
            </a:r>
          </a:p>
          <a:p>
            <a:r>
              <a:rPr lang="en-US" sz="1800">
                <a:latin typeface="+mn-lt"/>
              </a:rPr>
              <a:t>cnt++;</a:t>
            </a:r>
          </a:p>
          <a:p>
            <a:r>
              <a:rPr lang="en-US" sz="1800">
                <a:latin typeface="+mn-lt"/>
              </a:rPr>
              <a:t>V(s0);</a:t>
            </a:r>
          </a:p>
          <a:p>
            <a:r>
              <a:rPr lang="en-US" sz="1800">
                <a:latin typeface="+mn-lt"/>
              </a:rPr>
              <a:t>V(s1);</a:t>
            </a:r>
          </a:p>
          <a:p>
            <a:endParaRPr lang="en-US" sz="1800">
              <a:latin typeface="+mn-lt"/>
            </a:endParaRPr>
          </a:p>
        </p:txBody>
      </p:sp>
      <p:sp>
        <p:nvSpPr>
          <p:cNvPr id="874502" name="Text Box 6"/>
          <p:cNvSpPr txBox="1">
            <a:spLocks noChangeArrowheads="1"/>
          </p:cNvSpPr>
          <p:nvPr/>
        </p:nvSpPr>
        <p:spPr bwMode="auto">
          <a:xfrm>
            <a:off x="7315200" y="4343400"/>
            <a:ext cx="808038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latin typeface="+mn-lt"/>
              </a:rPr>
              <a:t>Tid[1]:</a:t>
            </a:r>
          </a:p>
          <a:p>
            <a:r>
              <a:rPr lang="en-US" sz="1800">
                <a:latin typeface="+mn-lt"/>
              </a:rPr>
              <a:t>P(s0);</a:t>
            </a:r>
          </a:p>
          <a:p>
            <a:r>
              <a:rPr lang="en-US" sz="1800">
                <a:latin typeface="+mn-lt"/>
              </a:rPr>
              <a:t>P(s1);</a:t>
            </a:r>
          </a:p>
          <a:p>
            <a:r>
              <a:rPr lang="en-US" sz="1800">
                <a:latin typeface="+mn-lt"/>
              </a:rPr>
              <a:t>cnt++;</a:t>
            </a:r>
          </a:p>
          <a:p>
            <a:r>
              <a:rPr lang="en-US" sz="1800">
                <a:latin typeface="+mn-lt"/>
              </a:rPr>
              <a:t>V(s1);</a:t>
            </a:r>
          </a:p>
          <a:p>
            <a:r>
              <a:rPr lang="en-US" sz="1800">
                <a:latin typeface="+mn-lt"/>
              </a:rPr>
              <a:t>V(s0);</a:t>
            </a:r>
          </a:p>
          <a:p>
            <a:endParaRPr lang="en-US" sz="1800">
              <a:latin typeface="+mn-lt"/>
            </a:endParaRPr>
          </a:p>
        </p:txBody>
      </p:sp>
      <p:sp>
        <p:nvSpPr>
          <p:cNvPr id="874503" name="Text Box 7"/>
          <p:cNvSpPr txBox="1">
            <a:spLocks noChangeArrowheads="1"/>
          </p:cNvSpPr>
          <p:nvPr/>
        </p:nvSpPr>
        <p:spPr bwMode="auto">
          <a:xfrm>
            <a:off x="4191000" y="533400"/>
            <a:ext cx="425949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0" i="1" dirty="0">
                <a:latin typeface="+mn-lt"/>
              </a:rPr>
              <a:t>Acquire shared resources in same order</a:t>
            </a:r>
          </a:p>
        </p:txBody>
      </p:sp>
    </p:spTree>
    <p:extLst>
      <p:ext uri="{BB962C8B-B14F-4D97-AF65-F5344CB8AC3E}">
        <p14:creationId xmlns:p14="http://schemas.microsoft.com/office/powerpoint/2010/main" val="37415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14"/>
          <p:cNvSpPr/>
          <p:nvPr/>
        </p:nvSpPr>
        <p:spPr bwMode="auto">
          <a:xfrm>
            <a:off x="2386540" y="3410783"/>
            <a:ext cx="1880659" cy="810000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Avoided Deadlock in Progress Graph</a:t>
            </a:r>
            <a:endParaRPr lang="en-US" dirty="0"/>
          </a:p>
        </p:txBody>
      </p:sp>
      <p:sp>
        <p:nvSpPr>
          <p:cNvPr id="33" name="Line 4"/>
          <p:cNvSpPr>
            <a:spLocks noChangeAspect="1" noChangeShapeType="1"/>
          </p:cNvSpPr>
          <p:nvPr/>
        </p:nvSpPr>
        <p:spPr bwMode="auto">
          <a:xfrm flipV="1">
            <a:off x="86043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4" name="Line 5"/>
          <p:cNvSpPr>
            <a:spLocks noChangeAspect="1" noChangeShapeType="1"/>
          </p:cNvSpPr>
          <p:nvPr/>
        </p:nvSpPr>
        <p:spPr bwMode="auto">
          <a:xfrm flipH="1" flipV="1">
            <a:off x="86043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 Box 41"/>
          <p:cNvSpPr txBox="1">
            <a:spLocks noChangeAspect="1" noChangeArrowheads="1"/>
          </p:cNvSpPr>
          <p:nvPr/>
        </p:nvSpPr>
        <p:spPr bwMode="auto">
          <a:xfrm>
            <a:off x="4649160" y="5495925"/>
            <a:ext cx="11208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</a:t>
            </a:r>
            <a:r>
              <a:rPr lang="en-US" sz="2000" dirty="0" smtClean="0">
                <a:latin typeface="Calibri" pitchFamily="34" charset="0"/>
              </a:rPr>
              <a:t> 0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46" name="Text Box 42"/>
          <p:cNvSpPr txBox="1">
            <a:spLocks noChangeAspect="1" noChangeArrowheads="1"/>
          </p:cNvSpPr>
          <p:nvPr/>
        </p:nvSpPr>
        <p:spPr bwMode="auto">
          <a:xfrm>
            <a:off x="305111" y="1395453"/>
            <a:ext cx="11189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</a:t>
            </a:r>
            <a:r>
              <a:rPr lang="en-US" sz="2000" dirty="0" smtClean="0">
                <a:latin typeface="Calibri" pitchFamily="34" charset="0"/>
              </a:rPr>
              <a:t> 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9" name="Text Box 8"/>
          <p:cNvSpPr txBox="1">
            <a:spLocks noChangeAspect="1" noChangeArrowheads="1"/>
          </p:cNvSpPr>
          <p:nvPr/>
        </p:nvSpPr>
        <p:spPr bwMode="auto">
          <a:xfrm>
            <a:off x="987771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0" name="Text Box 9"/>
          <p:cNvSpPr txBox="1">
            <a:spLocks noChangeAspect="1" noChangeArrowheads="1"/>
          </p:cNvSpPr>
          <p:nvPr/>
        </p:nvSpPr>
        <p:spPr bwMode="auto">
          <a:xfrm>
            <a:off x="2709185" y="5786437"/>
            <a:ext cx="635110" cy="37409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1" name="Text Box 20"/>
          <p:cNvSpPr txBox="1">
            <a:spLocks noChangeAspect="1" noChangeArrowheads="1"/>
          </p:cNvSpPr>
          <p:nvPr/>
        </p:nvSpPr>
        <p:spPr bwMode="auto">
          <a:xfrm>
            <a:off x="1770605" y="5786437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2" name="Text Box 22"/>
          <p:cNvSpPr txBox="1">
            <a:spLocks noChangeAspect="1" noChangeArrowheads="1"/>
          </p:cNvSpPr>
          <p:nvPr/>
        </p:nvSpPr>
        <p:spPr bwMode="auto">
          <a:xfrm>
            <a:off x="3632090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3" name="Line 10"/>
          <p:cNvSpPr>
            <a:spLocks noChangeAspect="1" noChangeShapeType="1"/>
          </p:cNvSpPr>
          <p:nvPr/>
        </p:nvSpPr>
        <p:spPr bwMode="auto">
          <a:xfrm rot="-5400000">
            <a:off x="786607" y="50633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4" name="Line 11"/>
          <p:cNvSpPr>
            <a:spLocks noChangeAspect="1" noChangeShapeType="1"/>
          </p:cNvSpPr>
          <p:nvPr/>
        </p:nvSpPr>
        <p:spPr bwMode="auto">
          <a:xfrm rot="-5400000">
            <a:off x="786606" y="33583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5" name="Text Box 12"/>
          <p:cNvSpPr txBox="1">
            <a:spLocks noChangeAspect="1" noChangeArrowheads="1"/>
          </p:cNvSpPr>
          <p:nvPr/>
        </p:nvSpPr>
        <p:spPr bwMode="auto">
          <a:xfrm>
            <a:off x="138113" y="3588782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6" name="Text Box 17"/>
          <p:cNvSpPr txBox="1">
            <a:spLocks noChangeAspect="1" noChangeArrowheads="1"/>
          </p:cNvSpPr>
          <p:nvPr/>
        </p:nvSpPr>
        <p:spPr bwMode="auto">
          <a:xfrm>
            <a:off x="160338" y="5105916"/>
            <a:ext cx="6214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</a:t>
            </a:r>
            <a:r>
              <a:rPr lang="en-US" sz="1800" dirty="0" smtClean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 smtClean="0">
                <a:latin typeface="+mn-lt"/>
              </a:rPr>
              <a:t>)</a:t>
            </a:r>
            <a:endParaRPr lang="en-US" sz="1800" dirty="0">
              <a:latin typeface="+mn-lt"/>
            </a:endParaRPr>
          </a:p>
        </p:txBody>
      </p:sp>
      <p:sp>
        <p:nvSpPr>
          <p:cNvPr id="107" name="Line 25"/>
          <p:cNvSpPr>
            <a:spLocks noChangeAspect="1" noChangeShapeType="1"/>
          </p:cNvSpPr>
          <p:nvPr/>
        </p:nvSpPr>
        <p:spPr bwMode="auto">
          <a:xfrm rot="-5400000">
            <a:off x="786607" y="42251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8" name="Text Box 26"/>
          <p:cNvSpPr txBox="1">
            <a:spLocks noChangeAspect="1" noChangeArrowheads="1"/>
          </p:cNvSpPr>
          <p:nvPr/>
        </p:nvSpPr>
        <p:spPr bwMode="auto">
          <a:xfrm>
            <a:off x="160338" y="4452382"/>
            <a:ext cx="6214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</a:t>
            </a:r>
            <a:r>
              <a:rPr lang="en-US" sz="1800" dirty="0" smtClean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 smtClean="0">
                <a:latin typeface="+mn-lt"/>
              </a:rPr>
              <a:t>)</a:t>
            </a:r>
            <a:endParaRPr lang="en-US" sz="1800" dirty="0">
              <a:latin typeface="+mn-lt"/>
            </a:endParaRPr>
          </a:p>
        </p:txBody>
      </p:sp>
      <p:sp>
        <p:nvSpPr>
          <p:cNvPr id="109" name="Line 27"/>
          <p:cNvSpPr>
            <a:spLocks noChangeAspect="1" noChangeShapeType="1"/>
          </p:cNvSpPr>
          <p:nvPr/>
        </p:nvSpPr>
        <p:spPr bwMode="auto">
          <a:xfrm rot="-5400000">
            <a:off x="786606" y="25074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0" name="Text Box 28"/>
          <p:cNvSpPr txBox="1">
            <a:spLocks noChangeAspect="1" noChangeArrowheads="1"/>
          </p:cNvSpPr>
          <p:nvPr/>
        </p:nvSpPr>
        <p:spPr bwMode="auto">
          <a:xfrm>
            <a:off x="138113" y="2737882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11" name="Line 6"/>
          <p:cNvSpPr>
            <a:spLocks noChangeAspect="1" noChangeShapeType="1"/>
          </p:cNvSpPr>
          <p:nvPr/>
        </p:nvSpPr>
        <p:spPr bwMode="auto">
          <a:xfrm>
            <a:off x="1455737" y="56642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Line 7"/>
          <p:cNvSpPr>
            <a:spLocks noChangeAspect="1" noChangeShapeType="1"/>
          </p:cNvSpPr>
          <p:nvPr/>
        </p:nvSpPr>
        <p:spPr bwMode="auto">
          <a:xfrm>
            <a:off x="3323695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19"/>
          <p:cNvSpPr>
            <a:spLocks noChangeAspect="1" noChangeShapeType="1"/>
          </p:cNvSpPr>
          <p:nvPr/>
        </p:nvSpPr>
        <p:spPr bwMode="auto">
          <a:xfrm>
            <a:off x="2386541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21"/>
          <p:cNvSpPr>
            <a:spLocks noChangeAspect="1" noChangeShapeType="1"/>
          </p:cNvSpPr>
          <p:nvPr/>
        </p:nvSpPr>
        <p:spPr bwMode="auto">
          <a:xfrm>
            <a:off x="4260850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424337" y="2586354"/>
            <a:ext cx="1828800" cy="2560320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 smtClean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83517" y="3505200"/>
            <a:ext cx="18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pPr algn="r"/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 smtClean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0" y="6096000"/>
            <a:ext cx="9877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 smtClean="0">
                <a:latin typeface="+mn-lt"/>
              </a:rPr>
              <a:t>s</a:t>
            </a:r>
            <a:r>
              <a:rPr lang="en-US" baseline="-25000" dirty="0" smtClean="0">
                <a:latin typeface="+mn-lt"/>
              </a:rPr>
              <a:t>0</a:t>
            </a:r>
            <a:r>
              <a:rPr lang="en-US" sz="1800" dirty="0" smtClean="0">
                <a:latin typeface="+mn-lt"/>
              </a:rPr>
              <a:t>=</a:t>
            </a:r>
            <a:r>
              <a:rPr lang="en-US" dirty="0" smtClean="0">
                <a:latin typeface="+mn-lt"/>
              </a:rPr>
              <a:t>s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sz="1800" dirty="0" smtClean="0">
                <a:latin typeface="+mn-lt"/>
              </a:rPr>
              <a:t>=1</a:t>
            </a:r>
            <a:endParaRPr lang="en-US" sz="1800" dirty="0">
              <a:latin typeface="+mn-lt"/>
            </a:endParaRPr>
          </a:p>
        </p:txBody>
      </p:sp>
      <p:cxnSp>
        <p:nvCxnSpPr>
          <p:cNvPr id="126" name="Straight Arrow Connector 125"/>
          <p:cNvCxnSpPr>
            <a:stCxn id="124" idx="0"/>
            <a:endCxn id="33" idx="0"/>
          </p:cNvCxnSpPr>
          <p:nvPr/>
        </p:nvCxnSpPr>
        <p:spPr bwMode="auto">
          <a:xfrm rot="5400000" flipH="1" flipV="1">
            <a:off x="461262" y="5696824"/>
            <a:ext cx="431800" cy="36655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5737225" y="1536700"/>
            <a:ext cx="3105150" cy="2197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No way for trajectory to get stuck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Processes acquire locks in same order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Order in which locks released immaterial</a:t>
            </a:r>
          </a:p>
        </p:txBody>
      </p:sp>
    </p:spTree>
    <p:extLst>
      <p:ext uri="{BB962C8B-B14F-4D97-AF65-F5344CB8AC3E}">
        <p14:creationId xmlns:p14="http://schemas.microsoft.com/office/powerpoint/2010/main" val="18831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8611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Programmers need a clear model of how variables are shared by threads. </a:t>
            </a:r>
          </a:p>
          <a:p>
            <a:endParaRPr lang="en-US" dirty="0" smtClean="0"/>
          </a:p>
          <a:p>
            <a:r>
              <a:rPr lang="en-US" dirty="0" smtClean="0"/>
              <a:t>Variables shared by multiple threads must be protected to ensure mutually exclusive access.</a:t>
            </a:r>
          </a:p>
          <a:p>
            <a:endParaRPr lang="en-US" dirty="0" smtClean="0"/>
          </a:p>
          <a:p>
            <a:r>
              <a:rPr lang="en-US" dirty="0" smtClean="0"/>
              <a:t>Semaphores are a fundamental mechanism for enforcing mutual exclusion. </a:t>
            </a:r>
          </a:p>
        </p:txBody>
      </p:sp>
    </p:spTree>
    <p:extLst>
      <p:ext uri="{BB962C8B-B14F-4D97-AF65-F5344CB8AC3E}">
        <p14:creationId xmlns:p14="http://schemas.microsoft.com/office/powerpoint/2010/main" val="16987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482956" y="1233754"/>
            <a:ext cx="3605389" cy="254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80283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with Two Threads</a:t>
            </a:r>
            <a:endParaRPr lang="en-US" dirty="0"/>
          </a:p>
        </p:txBody>
      </p:sp>
      <p:sp>
        <p:nvSpPr>
          <p:cNvPr id="23" name="Rectangle 3"/>
          <p:cNvSpPr>
            <a:spLocks noChangeAspect="1" noChangeArrowheads="1"/>
          </p:cNvSpPr>
          <p:nvPr/>
        </p:nvSpPr>
        <p:spPr bwMode="auto">
          <a:xfrm>
            <a:off x="5684645" y="2209800"/>
            <a:ext cx="2230438" cy="319087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 dirty="0">
                <a:latin typeface="Calibri" pitchFamily="34" charset="0"/>
              </a:rPr>
              <a:t>shared libraries</a:t>
            </a:r>
          </a:p>
        </p:txBody>
      </p:sp>
      <p:sp>
        <p:nvSpPr>
          <p:cNvPr id="24" name="Rectangle 4"/>
          <p:cNvSpPr>
            <a:spLocks noChangeAspect="1" noChangeArrowheads="1"/>
          </p:cNvSpPr>
          <p:nvPr/>
        </p:nvSpPr>
        <p:spPr bwMode="auto">
          <a:xfrm>
            <a:off x="5684645" y="2528887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b="0" dirty="0">
              <a:latin typeface="Calibri" pitchFamily="34" charset="0"/>
            </a:endParaRPr>
          </a:p>
        </p:txBody>
      </p:sp>
      <p:sp>
        <p:nvSpPr>
          <p:cNvPr id="25" name="Rectangle 5"/>
          <p:cNvSpPr>
            <a:spLocks noChangeAspect="1" noChangeArrowheads="1"/>
          </p:cNvSpPr>
          <p:nvPr/>
        </p:nvSpPr>
        <p:spPr bwMode="auto">
          <a:xfrm>
            <a:off x="5684645" y="2782887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 dirty="0">
                <a:latin typeface="Calibri" pitchFamily="34" charset="0"/>
              </a:rPr>
              <a:t>run-time heap</a:t>
            </a:r>
          </a:p>
        </p:txBody>
      </p:sp>
      <p:sp>
        <p:nvSpPr>
          <p:cNvPr id="26" name="Text Box 6"/>
          <p:cNvSpPr txBox="1">
            <a:spLocks noChangeAspect="1" noChangeArrowheads="1"/>
          </p:cNvSpPr>
          <p:nvPr/>
        </p:nvSpPr>
        <p:spPr bwMode="auto">
          <a:xfrm>
            <a:off x="5456045" y="3849687"/>
            <a:ext cx="3016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27" name="Rectangle 7"/>
          <p:cNvSpPr>
            <a:spLocks noChangeAspect="1" noChangeArrowheads="1"/>
          </p:cNvSpPr>
          <p:nvPr/>
        </p:nvSpPr>
        <p:spPr bwMode="auto">
          <a:xfrm>
            <a:off x="5684645" y="3071812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 dirty="0">
                <a:latin typeface="Calibri" pitchFamily="34" charset="0"/>
              </a:rPr>
              <a:t>read/write data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1201388" y="1608903"/>
            <a:ext cx="2440540" cy="1477328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Program context:</a:t>
            </a:r>
          </a:p>
          <a:p>
            <a:r>
              <a:rPr lang="en-US" sz="1800" b="0" dirty="0" smtClean="0">
                <a:latin typeface="Calibri" pitchFamily="34" charset="0"/>
              </a:rPr>
              <a:t>    Data registers</a:t>
            </a:r>
          </a:p>
          <a:p>
            <a:r>
              <a:rPr lang="en-US" sz="1800" b="0" dirty="0" smtClean="0">
                <a:latin typeface="Calibri" pitchFamily="34" charset="0"/>
              </a:rPr>
              <a:t>    Condition codes</a:t>
            </a:r>
          </a:p>
          <a:p>
            <a:r>
              <a:rPr lang="en-US" sz="1800" b="0" dirty="0" smtClean="0">
                <a:latin typeface="Calibri" pitchFamily="34" charset="0"/>
              </a:rPr>
              <a:t>    Stack pointer (SP)</a:t>
            </a:r>
          </a:p>
          <a:p>
            <a:r>
              <a:rPr lang="en-US" sz="1800" b="0" dirty="0" smtClean="0">
                <a:latin typeface="Calibri" pitchFamily="34" charset="0"/>
              </a:rPr>
              <a:t>    Program counter (PC)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5588674" y="1828800"/>
            <a:ext cx="309892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Code, data, 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and kernel context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30" name="Rectangle 11"/>
          <p:cNvSpPr>
            <a:spLocks noChangeAspect="1" noChangeArrowheads="1"/>
          </p:cNvSpPr>
          <p:nvPr/>
        </p:nvSpPr>
        <p:spPr bwMode="auto">
          <a:xfrm>
            <a:off x="5684645" y="3392487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 dirty="0">
                <a:latin typeface="Calibri" pitchFamily="34" charset="0"/>
              </a:rPr>
              <a:t>read-only code/data</a:t>
            </a:r>
          </a:p>
        </p:txBody>
      </p:sp>
      <p:sp>
        <p:nvSpPr>
          <p:cNvPr id="31" name="Rectangle 12"/>
          <p:cNvSpPr>
            <a:spLocks noChangeAspect="1" noChangeArrowheads="1"/>
          </p:cNvSpPr>
          <p:nvPr/>
        </p:nvSpPr>
        <p:spPr bwMode="auto">
          <a:xfrm>
            <a:off x="5684645" y="3697287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b="0" dirty="0">
              <a:latin typeface="Calibri" pitchFamily="34" charset="0"/>
            </a:endParaRPr>
          </a:p>
        </p:txBody>
      </p:sp>
      <p:sp>
        <p:nvSpPr>
          <p:cNvPr id="33" name="Rectangle 14"/>
          <p:cNvSpPr>
            <a:spLocks noChangeAspect="1" noChangeArrowheads="1"/>
          </p:cNvSpPr>
          <p:nvPr/>
        </p:nvSpPr>
        <p:spPr bwMode="auto">
          <a:xfrm>
            <a:off x="1201388" y="3276600"/>
            <a:ext cx="2435813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 dirty="0">
                <a:latin typeface="Calibri" pitchFamily="34" charset="0"/>
              </a:rPr>
              <a:t>stack</a:t>
            </a: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482956" y="3415006"/>
            <a:ext cx="41710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SP</a:t>
            </a:r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861369" y="3602037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4947333" y="3357856"/>
            <a:ext cx="42992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PC</a:t>
            </a:r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>
            <a:off x="5338570" y="3544887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4876800" y="2590388"/>
            <a:ext cx="50045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brk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5338570" y="2782887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1116545" y="1219200"/>
            <a:ext cx="111921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Thread 1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684645" y="4343955"/>
            <a:ext cx="2232025" cy="1200329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Kernel context:</a:t>
            </a:r>
          </a:p>
          <a:p>
            <a:r>
              <a:rPr lang="en-US" sz="1800" dirty="0" smtClean="0">
                <a:latin typeface="Calibri" pitchFamily="34" charset="0"/>
              </a:rPr>
              <a:t>    </a:t>
            </a:r>
            <a:r>
              <a:rPr lang="en-US" sz="1800" b="0" dirty="0" smtClean="0">
                <a:latin typeface="Calibri" pitchFamily="34" charset="0"/>
              </a:rPr>
              <a:t>VM structures</a:t>
            </a:r>
          </a:p>
          <a:p>
            <a:r>
              <a:rPr lang="en-US" sz="1800" b="0" dirty="0" smtClean="0">
                <a:latin typeface="Calibri" pitchFamily="34" charset="0"/>
              </a:rPr>
              <a:t>    Descriptor table</a:t>
            </a:r>
          </a:p>
          <a:p>
            <a:r>
              <a:rPr lang="en-US" sz="1800" b="0" dirty="0" smtClean="0">
                <a:latin typeface="Calibri" pitchFamily="34" charset="0"/>
              </a:rPr>
              <a:t>    </a:t>
            </a:r>
            <a:r>
              <a:rPr lang="en-US" sz="1800" b="0" dirty="0" err="1" smtClean="0">
                <a:latin typeface="Calibri" pitchFamily="34" charset="0"/>
              </a:rPr>
              <a:t>brk</a:t>
            </a:r>
            <a:r>
              <a:rPr lang="en-US" sz="1800" b="0" dirty="0" smtClean="0">
                <a:latin typeface="Calibri" pitchFamily="34" charset="0"/>
              </a:rPr>
              <a:t> pointer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82956" y="4053154"/>
            <a:ext cx="3605389" cy="254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1201388" y="4428303"/>
            <a:ext cx="2440540" cy="1477328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Program context:</a:t>
            </a:r>
          </a:p>
          <a:p>
            <a:r>
              <a:rPr lang="en-US" sz="1800" b="0" dirty="0" smtClean="0">
                <a:latin typeface="Calibri" pitchFamily="34" charset="0"/>
              </a:rPr>
              <a:t>    Data registers</a:t>
            </a:r>
          </a:p>
          <a:p>
            <a:r>
              <a:rPr lang="en-US" sz="1800" b="0" dirty="0" smtClean="0">
                <a:latin typeface="Calibri" pitchFamily="34" charset="0"/>
              </a:rPr>
              <a:t>    Condition codes</a:t>
            </a:r>
          </a:p>
          <a:p>
            <a:r>
              <a:rPr lang="en-US" sz="1800" b="0" dirty="0" smtClean="0">
                <a:latin typeface="Calibri" pitchFamily="34" charset="0"/>
              </a:rPr>
              <a:t>    Stack pointer (SP)</a:t>
            </a:r>
          </a:p>
          <a:p>
            <a:r>
              <a:rPr lang="en-US" sz="1800" b="0" dirty="0" smtClean="0">
                <a:latin typeface="Calibri" pitchFamily="34" charset="0"/>
              </a:rPr>
              <a:t>    Program counter (PC)</a:t>
            </a:r>
          </a:p>
        </p:txBody>
      </p:sp>
      <p:sp>
        <p:nvSpPr>
          <p:cNvPr id="51" name="Rectangle 14"/>
          <p:cNvSpPr>
            <a:spLocks noChangeAspect="1" noChangeArrowheads="1"/>
          </p:cNvSpPr>
          <p:nvPr/>
        </p:nvSpPr>
        <p:spPr bwMode="auto">
          <a:xfrm>
            <a:off x="1201388" y="6096000"/>
            <a:ext cx="2435813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 dirty="0">
                <a:latin typeface="Calibri" pitchFamily="34" charset="0"/>
              </a:rPr>
              <a:t>stack</a:t>
            </a:r>
          </a:p>
        </p:txBody>
      </p:sp>
      <p:sp>
        <p:nvSpPr>
          <p:cNvPr id="52" name="Text Box 15"/>
          <p:cNvSpPr txBox="1">
            <a:spLocks noChangeArrowheads="1"/>
          </p:cNvSpPr>
          <p:nvPr/>
        </p:nvSpPr>
        <p:spPr bwMode="auto">
          <a:xfrm>
            <a:off x="482956" y="6234406"/>
            <a:ext cx="41710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SP</a:t>
            </a:r>
          </a:p>
        </p:txBody>
      </p:sp>
      <p:sp>
        <p:nvSpPr>
          <p:cNvPr id="53" name="Line 16"/>
          <p:cNvSpPr>
            <a:spLocks noChangeShapeType="1"/>
          </p:cNvSpPr>
          <p:nvPr/>
        </p:nvSpPr>
        <p:spPr bwMode="auto">
          <a:xfrm>
            <a:off x="861369" y="6421437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1116545" y="4038600"/>
            <a:ext cx="111921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Thread 2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Threads vs. Processes</a:t>
            </a:r>
            <a:endParaRPr lang="en-US"/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Threads and processes: similarities</a:t>
            </a:r>
          </a:p>
          <a:p>
            <a:pPr lvl="1"/>
            <a:r>
              <a:rPr lang="en-US" dirty="0" smtClean="0"/>
              <a:t>Each has its own logical control flow</a:t>
            </a:r>
          </a:p>
          <a:p>
            <a:pPr lvl="1"/>
            <a:r>
              <a:rPr lang="en-US" dirty="0" smtClean="0"/>
              <a:t>Each can run concurrently with others</a:t>
            </a:r>
          </a:p>
          <a:p>
            <a:pPr lvl="1"/>
            <a:r>
              <a:rPr lang="en-US" dirty="0" smtClean="0"/>
              <a:t>Each is scheduled and context switched by the kernel</a:t>
            </a:r>
          </a:p>
          <a:p>
            <a:endParaRPr lang="en-US" dirty="0" smtClean="0"/>
          </a:p>
          <a:p>
            <a:r>
              <a:rPr lang="en-US" dirty="0" smtClean="0"/>
              <a:t>Threads and processes: differences</a:t>
            </a:r>
          </a:p>
          <a:p>
            <a:pPr lvl="1"/>
            <a:r>
              <a:rPr lang="en-US" dirty="0" smtClean="0"/>
              <a:t>Threads share code and data, processes (typically) do not</a:t>
            </a:r>
          </a:p>
          <a:p>
            <a:pPr lvl="1"/>
            <a:r>
              <a:rPr lang="en-US" dirty="0" smtClean="0"/>
              <a:t>Threads are less expensive than processes</a:t>
            </a:r>
          </a:p>
          <a:p>
            <a:pPr lvl="2"/>
            <a:r>
              <a:rPr lang="en-US" dirty="0" smtClean="0"/>
              <a:t>Process control (creating and reaping) is more expensive than thread control</a:t>
            </a:r>
          </a:p>
          <a:p>
            <a:pPr lvl="2"/>
            <a:r>
              <a:rPr lang="en-US" dirty="0" smtClean="0"/>
              <a:t>Context switches for processes more expensive than for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8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435678"/>
            <a:ext cx="8482182" cy="762000"/>
          </a:xfrm>
        </p:spPr>
        <p:txBody>
          <a:bodyPr/>
          <a:lstStyle/>
          <a:p>
            <a:r>
              <a:rPr lang="en-US"/>
              <a:t>Pros and Cons of Thread-Based Designs</a:t>
            </a:r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5325" y="1252538"/>
            <a:ext cx="8307387" cy="5224462"/>
          </a:xfrm>
        </p:spPr>
        <p:txBody>
          <a:bodyPr/>
          <a:lstStyle/>
          <a:p>
            <a:r>
              <a:rPr lang="en-US" dirty="0"/>
              <a:t>+ Easy to share data structures between threads</a:t>
            </a:r>
          </a:p>
          <a:p>
            <a:pPr lvl="1"/>
            <a:r>
              <a:rPr lang="en-US" dirty="0"/>
              <a:t>e.g., logging information, file cache</a:t>
            </a:r>
          </a:p>
          <a:p>
            <a:r>
              <a:rPr lang="en-US" dirty="0"/>
              <a:t>+ Threads are more efficient than processes</a:t>
            </a:r>
          </a:p>
          <a:p>
            <a:endParaRPr lang="en-US" dirty="0" smtClean="0"/>
          </a:p>
          <a:p>
            <a:r>
              <a:rPr lang="en-US" dirty="0" smtClean="0">
                <a:latin typeface="Calibri"/>
              </a:rPr>
              <a:t>–</a:t>
            </a:r>
            <a:r>
              <a:rPr lang="en-US" dirty="0" smtClean="0"/>
              <a:t> Unintentional </a:t>
            </a:r>
            <a:r>
              <a:rPr lang="en-US" dirty="0"/>
              <a:t>sharing can introduce subtle and hard-to-reproduce errors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6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Threads review</a:t>
            </a:r>
          </a:p>
          <a:p>
            <a:r>
              <a:rPr lang="en-US" dirty="0" smtClean="0"/>
              <a:t>Sharing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Mutual exclusion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Semaphores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Other concurrency issues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Locking and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Deadlocks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01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2514" y="435678"/>
            <a:ext cx="8634582" cy="762000"/>
          </a:xfrm>
        </p:spPr>
        <p:txBody>
          <a:bodyPr/>
          <a:lstStyle/>
          <a:p>
            <a:r>
              <a:rPr lang="en-US"/>
              <a:t>Shared Variables in Threaded C Programs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57" y="1257300"/>
            <a:ext cx="8307387" cy="5143500"/>
          </a:xfrm>
        </p:spPr>
        <p:txBody>
          <a:bodyPr/>
          <a:lstStyle/>
          <a:p>
            <a:r>
              <a:rPr lang="en-US" dirty="0"/>
              <a:t>Question: Which variables  in a threaded C program are </a:t>
            </a:r>
            <a:r>
              <a:rPr lang="en-US" dirty="0" smtClean="0"/>
              <a:t>shared?</a:t>
            </a:r>
            <a:endParaRPr lang="en-US" dirty="0"/>
          </a:p>
          <a:p>
            <a:pPr lvl="1"/>
            <a:r>
              <a:rPr lang="en-US" dirty="0"/>
              <a:t>The answer is not as simple as “</a:t>
            </a:r>
            <a:r>
              <a:rPr lang="en-US" i="1" dirty="0"/>
              <a:t>global variables are shared</a:t>
            </a:r>
            <a:r>
              <a:rPr lang="en-US" dirty="0"/>
              <a:t>”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i="1" dirty="0"/>
              <a:t>stack variables are private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Requires answers to the following questions:</a:t>
            </a:r>
          </a:p>
          <a:p>
            <a:pPr lvl="1"/>
            <a:r>
              <a:rPr lang="en-US" dirty="0"/>
              <a:t>What is the memory model for threads?</a:t>
            </a:r>
          </a:p>
          <a:p>
            <a:pPr lvl="1"/>
            <a:r>
              <a:rPr lang="en-US" dirty="0"/>
              <a:t>How are</a:t>
            </a:r>
            <a:r>
              <a:rPr lang="en-US" dirty="0" smtClean="0"/>
              <a:t> instances of variables mapped to memory?</a:t>
            </a:r>
          </a:p>
          <a:p>
            <a:pPr lvl="1"/>
            <a:r>
              <a:rPr lang="en-US" dirty="0"/>
              <a:t>How many threads might reference each of these instances</a:t>
            </a:r>
            <a:r>
              <a:rPr lang="en-US" dirty="0" smtClean="0"/>
              <a:t>?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i="1" dirty="0" smtClean="0"/>
              <a:t>Def:</a:t>
            </a:r>
            <a:r>
              <a:rPr lang="en-US" dirty="0" smtClean="0"/>
              <a:t> A variable </a:t>
            </a:r>
            <a:r>
              <a:rPr lang="en-US" dirty="0" err="1" smtClean="0">
                <a:latin typeface="Courier New"/>
                <a:cs typeface="Courier New"/>
              </a:rPr>
              <a:t>x</a:t>
            </a:r>
            <a:r>
              <a:rPr lang="en-US" dirty="0" smtClean="0"/>
              <a:t> is </a:t>
            </a:r>
            <a:r>
              <a:rPr lang="en-US" i="1" dirty="0" smtClean="0"/>
              <a:t>shared </a:t>
            </a:r>
            <a:r>
              <a:rPr lang="en-US" dirty="0" smtClean="0"/>
              <a:t>if and only if multiple threads reference some instance of </a:t>
            </a:r>
            <a:r>
              <a:rPr lang="en-US" dirty="0" err="1" smtClean="0">
                <a:latin typeface="Courier New"/>
                <a:cs typeface="Courier New"/>
              </a:rPr>
              <a:t>x</a:t>
            </a:r>
            <a:r>
              <a:rPr lang="en-US" dirty="0" smtClean="0"/>
              <a:t>. 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4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16496</TotalTime>
  <Words>3500</Words>
  <Application>Microsoft Office PowerPoint</Application>
  <PresentationFormat>全屏显示(4:3)</PresentationFormat>
  <Paragraphs>1003</Paragraphs>
  <Slides>42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Menlo-Regular</vt:lpstr>
      <vt:lpstr>ＭＳ Ｐゴシック</vt:lpstr>
      <vt:lpstr>宋体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Synchronization: Basics  Introduction to Computer Systems 27th Lecture, Dec. 21, 2015</vt:lpstr>
      <vt:lpstr>Today</vt:lpstr>
      <vt:lpstr>Process: Traditional View</vt:lpstr>
      <vt:lpstr>Process: Alternative View</vt:lpstr>
      <vt:lpstr>Process with Two Threads</vt:lpstr>
      <vt:lpstr>Threads vs. Processes</vt:lpstr>
      <vt:lpstr>Pros and Cons of Thread-Based Designs</vt:lpstr>
      <vt:lpstr>Today</vt:lpstr>
      <vt:lpstr>Shared Variables in Threaded C Programs</vt:lpstr>
      <vt:lpstr>Threads Memory Model</vt:lpstr>
      <vt:lpstr>Example Program to Illustrate Sharing</vt:lpstr>
      <vt:lpstr>Mapping Variable Instances to Memory</vt:lpstr>
      <vt:lpstr>Mapping Variable Instances to Memory</vt:lpstr>
      <vt:lpstr>Shared Variable Analysis</vt:lpstr>
      <vt:lpstr>Today</vt:lpstr>
      <vt:lpstr>badcnt.c: Improper Synchronization</vt:lpstr>
      <vt:lpstr>Assembly Code for Counter Loop</vt:lpstr>
      <vt:lpstr>Concurrent Execution</vt:lpstr>
      <vt:lpstr>Concurrent Execution (cont)</vt:lpstr>
      <vt:lpstr>Concurrent Execution (cont)</vt:lpstr>
      <vt:lpstr>Progress Graphs</vt:lpstr>
      <vt:lpstr>Trajectories in Progress Graphs</vt:lpstr>
      <vt:lpstr>Critical Sections and Unsafe Regions</vt:lpstr>
      <vt:lpstr>Critical Sections and Unsafe Regions</vt:lpstr>
      <vt:lpstr>Enforcing Mutual Exclusion</vt:lpstr>
      <vt:lpstr>Today</vt:lpstr>
      <vt:lpstr>Semaphores</vt:lpstr>
      <vt:lpstr>Semaphores (cont.)</vt:lpstr>
      <vt:lpstr>C Semaphore Operations</vt:lpstr>
      <vt:lpstr>badcnt.c: Improper Synchronization</vt:lpstr>
      <vt:lpstr>goodcnt.c: Proper Synchronization</vt:lpstr>
      <vt:lpstr>Why Mutexes Work</vt:lpstr>
      <vt:lpstr>Using Semaphores for Mutual Exclusion</vt:lpstr>
      <vt:lpstr>Today</vt:lpstr>
      <vt:lpstr>One worry: Races</vt:lpstr>
      <vt:lpstr>Race Elimination</vt:lpstr>
      <vt:lpstr>Another worry: Deadlock</vt:lpstr>
      <vt:lpstr>Deadlocking With Semaphores</vt:lpstr>
      <vt:lpstr>Deadlock Visualized in Progress Graph</vt:lpstr>
      <vt:lpstr>Avoiding Deadlock</vt:lpstr>
      <vt:lpstr>Avoided Deadlock in Progress Graph</vt:lpstr>
      <vt:lpstr>Summary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Yoyo</cp:lastModifiedBy>
  <cp:revision>825</cp:revision>
  <cp:lastPrinted>2012-11-19T20:20:07Z</cp:lastPrinted>
  <dcterms:created xsi:type="dcterms:W3CDTF">2012-11-19T20:19:50Z</dcterms:created>
  <dcterms:modified xsi:type="dcterms:W3CDTF">2015-12-21T04:59:17Z</dcterms:modified>
</cp:coreProperties>
</file>