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42" r:id="rId2"/>
    <p:sldId id="650" r:id="rId3"/>
    <p:sldId id="639" r:id="rId4"/>
    <p:sldId id="651" r:id="rId5"/>
    <p:sldId id="636" r:id="rId6"/>
    <p:sldId id="652" r:id="rId7"/>
    <p:sldId id="653" r:id="rId8"/>
    <p:sldId id="654" r:id="rId9"/>
    <p:sldId id="655" r:id="rId10"/>
    <p:sldId id="656" r:id="rId11"/>
    <p:sldId id="657" r:id="rId12"/>
    <p:sldId id="658" r:id="rId13"/>
    <p:sldId id="659" r:id="rId14"/>
    <p:sldId id="660" r:id="rId15"/>
    <p:sldId id="661" r:id="rId16"/>
    <p:sldId id="662" r:id="rId17"/>
    <p:sldId id="663" r:id="rId18"/>
    <p:sldId id="664" r:id="rId19"/>
    <p:sldId id="665" r:id="rId20"/>
    <p:sldId id="666" r:id="rId21"/>
    <p:sldId id="667" r:id="rId22"/>
    <p:sldId id="668" r:id="rId23"/>
    <p:sldId id="669" r:id="rId24"/>
    <p:sldId id="670" r:id="rId25"/>
    <p:sldId id="671" r:id="rId26"/>
    <p:sldId id="672" r:id="rId27"/>
    <p:sldId id="673" r:id="rId28"/>
    <p:sldId id="674" r:id="rId29"/>
    <p:sldId id="675" r:id="rId30"/>
    <p:sldId id="676" r:id="rId31"/>
    <p:sldId id="677" r:id="rId32"/>
    <p:sldId id="678" r:id="rId33"/>
    <p:sldId id="679" r:id="rId34"/>
  </p:sldIdLst>
  <p:sldSz cx="9144000" cy="6858000" type="screen4x3"/>
  <p:notesSz cx="7302500" cy="9586913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990000"/>
    <a:srgbClr val="F7F5CD"/>
    <a:srgbClr val="9D3E40"/>
    <a:srgbClr val="D5F1CF"/>
    <a:srgbClr val="F1C7C7"/>
    <a:srgbClr val="F6F5BD"/>
    <a:srgbClr val="EBAFAF"/>
    <a:srgbClr val="DB6F6F"/>
    <a:srgbClr val="E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7" autoAdjust="0"/>
    <p:restoredTop sz="94626" autoAdjust="0"/>
  </p:normalViewPr>
  <p:slideViewPr>
    <p:cSldViewPr snapToObjects="1">
      <p:cViewPr varScale="1">
        <p:scale>
          <a:sx n="79" d="100"/>
          <a:sy n="79" d="100"/>
        </p:scale>
        <p:origin x="1026" y="78"/>
      </p:cViewPr>
      <p:guideLst>
        <p:guide orient="horz" pos="1728"/>
        <p:guide pos="56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89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61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79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9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19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75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81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28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44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5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8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7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40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98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93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4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65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5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10200" y="-26988"/>
            <a:ext cx="37973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 to Computer Systems, Peking University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 smtClean="0"/>
              <a:t>Synchronization: Advanced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000" b="0" dirty="0"/>
              <a:t>Introduction to Computer Systems</a:t>
            </a:r>
            <a:br>
              <a:rPr lang="en-US" altLang="zh-CN" sz="2000" b="0" dirty="0"/>
            </a:br>
            <a:r>
              <a:rPr lang="en-US" altLang="zh-CN" sz="2000" b="0" dirty="0" smtClean="0"/>
              <a:t>28</a:t>
            </a:r>
            <a:r>
              <a:rPr lang="en-US" altLang="zh-CN" sz="2000" b="0" baseline="30000" dirty="0" smtClean="0"/>
              <a:t>th</a:t>
            </a:r>
            <a:r>
              <a:rPr lang="en-US" altLang="zh-CN" sz="2000" b="0" dirty="0" smtClean="0"/>
              <a:t> </a:t>
            </a:r>
            <a:r>
              <a:rPr lang="en-US" altLang="zh-CN" sz="2000" b="0" dirty="0"/>
              <a:t>Lecture, Dec. </a:t>
            </a:r>
            <a:r>
              <a:rPr lang="en-US" altLang="zh-CN" sz="2000" b="0" smtClean="0"/>
              <a:t>23</a:t>
            </a:r>
            <a:r>
              <a:rPr lang="en-US" altLang="zh-CN" sz="2000" b="0" smtClean="0"/>
              <a:t>, 2015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pPr lvl="0">
              <a:defRPr/>
            </a:pPr>
            <a:r>
              <a:rPr lang="en-US" altLang="zh-CN" b="1" dirty="0"/>
              <a:t>Instructors:</a:t>
            </a:r>
            <a:r>
              <a:rPr lang="en-US" altLang="zh-CN" dirty="0"/>
              <a:t> </a:t>
            </a:r>
          </a:p>
          <a:p>
            <a:pPr lvl="0">
              <a:defRPr/>
            </a:pPr>
            <a:r>
              <a:rPr lang="en-US" altLang="zh-CN" dirty="0" err="1"/>
              <a:t>Xiangqun</a:t>
            </a:r>
            <a:r>
              <a:rPr lang="en-US" altLang="zh-CN" dirty="0"/>
              <a:t> Chen</a:t>
            </a:r>
            <a:r>
              <a:rPr lang="zh-CN" altLang="en-US" dirty="0"/>
              <a:t>，</a:t>
            </a:r>
            <a:r>
              <a:rPr lang="en-US" altLang="zh-CN" dirty="0" err="1"/>
              <a:t>Junlin</a:t>
            </a:r>
            <a:r>
              <a:rPr lang="en-US" altLang="zh-CN" dirty="0"/>
              <a:t> Lu</a:t>
            </a:r>
          </a:p>
          <a:p>
            <a:pPr lvl="0">
              <a:defRPr/>
            </a:pPr>
            <a:r>
              <a:rPr lang="en-US" altLang="zh-CN" dirty="0" err="1"/>
              <a:t>Guangyu</a:t>
            </a:r>
            <a:r>
              <a:rPr lang="en-US" altLang="zh-CN" dirty="0"/>
              <a:t> Sun</a:t>
            </a:r>
            <a:r>
              <a:rPr lang="zh-CN" altLang="en-US" dirty="0"/>
              <a:t>，</a:t>
            </a:r>
            <a:r>
              <a:rPr lang="en-US" altLang="zh-CN" dirty="0" err="1"/>
              <a:t>Xuetao</a:t>
            </a:r>
            <a:r>
              <a:rPr lang="en-US" altLang="zh-CN" dirty="0"/>
              <a:t> Guan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466514" y="5027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with semaphores (cont)</a:t>
            </a:r>
          </a:p>
        </p:txBody>
      </p:sp>
      <p:sp>
        <p:nvSpPr>
          <p:cNvPr id="963587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3754438" cy="39370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i="1" dirty="0">
                <a:solidFill>
                  <a:srgbClr val="990000"/>
                </a:solidFill>
                <a:latin typeface="Courier New" charset="0"/>
              </a:rPr>
              <a:t>/* thing_5() thread */</a:t>
            </a:r>
          </a:p>
          <a:p>
            <a:pPr algn="l"/>
            <a:r>
              <a:rPr lang="en-US" sz="1600" dirty="0">
                <a:latin typeface="Courier New" charset="0"/>
              </a:rPr>
              <a:t>void *</a:t>
            </a:r>
            <a:r>
              <a:rPr lang="en-US" sz="1600" dirty="0" err="1">
                <a:latin typeface="Courier New" charset="0"/>
              </a:rPr>
              <a:t>five_times(void</a:t>
            </a:r>
            <a:r>
              <a:rPr lang="en-US" sz="1600" dirty="0">
                <a:latin typeface="Courier New" charset="0"/>
              </a:rPr>
              <a:t> *</a:t>
            </a:r>
            <a:r>
              <a:rPr lang="en-US" sz="1600" dirty="0" err="1">
                <a:latin typeface="Courier New" charset="0"/>
              </a:rPr>
              <a:t>arg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 algn="l"/>
            <a:r>
              <a:rPr lang="en-US" sz="1600" dirty="0">
                <a:latin typeface="Courier New" charset="0"/>
              </a:rPr>
              <a:t> 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;</a:t>
            </a:r>
          </a:p>
          <a:p>
            <a:pPr algn="l"/>
            <a:endParaRPr lang="en-US" sz="1600" dirty="0">
              <a:latin typeface="Courier New" charset="0"/>
            </a:endParaRPr>
          </a:p>
          <a:p>
            <a:pPr algn="l"/>
            <a:r>
              <a:rPr lang="en-US" sz="1600" dirty="0">
                <a:latin typeface="Courier New" charset="0"/>
              </a:rPr>
              <a:t>  while (1) {</a:t>
            </a:r>
          </a:p>
          <a:p>
            <a:pPr algn="l"/>
            <a:r>
              <a:rPr lang="en-US" sz="1600" dirty="0">
                <a:latin typeface="Courier New" charset="0"/>
              </a:rPr>
              <a:t>    for (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=0;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&lt;5;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++) {</a:t>
            </a:r>
          </a:p>
          <a:p>
            <a:pPr algn="l"/>
            <a:r>
              <a:rPr lang="en-US" sz="1600" i="1" dirty="0">
                <a:latin typeface="Courier New" charset="0"/>
              </a:rPr>
              <a:t>      </a:t>
            </a:r>
            <a:r>
              <a:rPr lang="en-US" sz="1600" i="1" dirty="0">
                <a:solidFill>
                  <a:srgbClr val="990000"/>
                </a:solidFill>
                <a:latin typeface="Courier New" charset="0"/>
              </a:rPr>
              <a:t>/* wait &amp; thing_5() */</a:t>
            </a:r>
          </a:p>
          <a:p>
            <a:pPr algn="l"/>
            <a:r>
              <a:rPr lang="en-US" sz="1600" dirty="0">
                <a:latin typeface="Courier New" charset="0"/>
              </a:rPr>
              <a:t>      </a:t>
            </a:r>
            <a:r>
              <a:rPr lang="en-US" sz="1600" dirty="0" err="1">
                <a:latin typeface="Courier New" charset="0"/>
              </a:rPr>
              <a:t>P(&amp;five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algn="l"/>
            <a:r>
              <a:rPr lang="en-US" sz="1600" dirty="0">
                <a:latin typeface="Courier New" charset="0"/>
              </a:rPr>
              <a:t>      thing_5();</a:t>
            </a:r>
          </a:p>
          <a:p>
            <a:pPr algn="l"/>
            <a:r>
              <a:rPr lang="en-US" sz="1600" dirty="0">
                <a:latin typeface="Courier New" charset="0"/>
              </a:rPr>
              <a:t>    }</a:t>
            </a:r>
          </a:p>
          <a:p>
            <a:pPr algn="l"/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V(&amp;three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algn="l"/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V(&amp;three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algn="l"/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V(&amp;three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algn="l"/>
            <a:r>
              <a:rPr lang="en-US" sz="1600" dirty="0">
                <a:latin typeface="Courier New" charset="0"/>
              </a:rPr>
              <a:t>  }</a:t>
            </a:r>
          </a:p>
          <a:p>
            <a:pPr algn="l"/>
            <a:r>
              <a:rPr lang="en-US" sz="1600" dirty="0">
                <a:latin typeface="Courier New" charset="0"/>
              </a:rPr>
              <a:t>  return NULL;</a:t>
            </a:r>
          </a:p>
          <a:p>
            <a:pPr algn="l"/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963588" name="Text Box 4"/>
          <p:cNvSpPr txBox="1">
            <a:spLocks noChangeArrowheads="1"/>
          </p:cNvSpPr>
          <p:nvPr/>
        </p:nvSpPr>
        <p:spPr bwMode="auto">
          <a:xfrm>
            <a:off x="4724400" y="1660525"/>
            <a:ext cx="3876675" cy="442595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i="1" dirty="0">
                <a:solidFill>
                  <a:srgbClr val="990000"/>
                </a:solidFill>
                <a:latin typeface="Courier New" charset="0"/>
              </a:rPr>
              <a:t>/* thing_3() thread */</a:t>
            </a:r>
          </a:p>
          <a:p>
            <a:pPr algn="l"/>
            <a:r>
              <a:rPr lang="en-US" sz="1600" dirty="0">
                <a:latin typeface="Courier New" charset="0"/>
              </a:rPr>
              <a:t>void *</a:t>
            </a:r>
            <a:r>
              <a:rPr lang="en-US" sz="1600" dirty="0" err="1">
                <a:latin typeface="Courier New" charset="0"/>
              </a:rPr>
              <a:t>three_times(void</a:t>
            </a:r>
            <a:r>
              <a:rPr lang="en-US" sz="1600" dirty="0">
                <a:latin typeface="Courier New" charset="0"/>
              </a:rPr>
              <a:t> *</a:t>
            </a:r>
            <a:r>
              <a:rPr lang="en-US" sz="1600" dirty="0" err="1">
                <a:latin typeface="Courier New" charset="0"/>
              </a:rPr>
              <a:t>arg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 algn="l"/>
            <a:r>
              <a:rPr lang="en-US" sz="1600" dirty="0">
                <a:latin typeface="Courier New" charset="0"/>
              </a:rPr>
              <a:t>  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;</a:t>
            </a:r>
          </a:p>
          <a:p>
            <a:pPr algn="l"/>
            <a:endParaRPr lang="en-US" sz="1600" dirty="0">
              <a:latin typeface="Courier New" charset="0"/>
            </a:endParaRPr>
          </a:p>
          <a:p>
            <a:pPr algn="l"/>
            <a:r>
              <a:rPr lang="en-US" sz="1600" dirty="0">
                <a:latin typeface="Courier New" charset="0"/>
              </a:rPr>
              <a:t>  while (1) {</a:t>
            </a:r>
          </a:p>
          <a:p>
            <a:pPr algn="l"/>
            <a:r>
              <a:rPr lang="en-US" sz="1600" dirty="0">
                <a:latin typeface="Courier New" charset="0"/>
              </a:rPr>
              <a:t>    for (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=0;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&lt;3; </a:t>
            </a:r>
            <a:r>
              <a:rPr lang="en-US" sz="1600" dirty="0" err="1">
                <a:latin typeface="Courier New" charset="0"/>
              </a:rPr>
              <a:t>i</a:t>
            </a:r>
            <a:r>
              <a:rPr lang="en-US" sz="1600" dirty="0">
                <a:latin typeface="Courier New" charset="0"/>
              </a:rPr>
              <a:t>++) {</a:t>
            </a:r>
          </a:p>
          <a:p>
            <a:pPr algn="l"/>
            <a:r>
              <a:rPr lang="en-US" sz="1600" dirty="0">
                <a:latin typeface="Courier New" charset="0"/>
              </a:rPr>
              <a:t>      </a:t>
            </a:r>
            <a:r>
              <a:rPr lang="en-US" sz="1600" i="1" dirty="0">
                <a:solidFill>
                  <a:srgbClr val="990000"/>
                </a:solidFill>
                <a:latin typeface="Courier New" charset="0"/>
              </a:rPr>
              <a:t>/* wait &amp; thing_3() */</a:t>
            </a:r>
          </a:p>
          <a:p>
            <a:pPr algn="l"/>
            <a:r>
              <a:rPr lang="en-US" sz="1600" dirty="0">
                <a:latin typeface="Courier New" charset="0"/>
              </a:rPr>
              <a:t>      </a:t>
            </a:r>
            <a:r>
              <a:rPr lang="en-US" sz="1600" dirty="0" err="1">
                <a:latin typeface="Courier New" charset="0"/>
              </a:rPr>
              <a:t>P(&amp;three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algn="l"/>
            <a:r>
              <a:rPr lang="en-US" sz="1600" dirty="0">
                <a:latin typeface="Courier New" charset="0"/>
              </a:rPr>
              <a:t>      thing_3();</a:t>
            </a:r>
          </a:p>
          <a:p>
            <a:pPr algn="l"/>
            <a:r>
              <a:rPr lang="en-US" sz="1600" dirty="0">
                <a:latin typeface="Courier New" charset="0"/>
              </a:rPr>
              <a:t>    }</a:t>
            </a:r>
          </a:p>
          <a:p>
            <a:pPr algn="l"/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V(&amp;five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algn="l"/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V(&amp;five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algn="l"/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V(&amp;five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algn="l"/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V(&amp;five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algn="l"/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V(&amp;five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algn="l"/>
            <a:r>
              <a:rPr lang="en-US" sz="1600" dirty="0">
                <a:latin typeface="Courier New" charset="0"/>
              </a:rPr>
              <a:t>  }</a:t>
            </a:r>
          </a:p>
          <a:p>
            <a:pPr algn="l"/>
            <a:r>
              <a:rPr lang="en-US" sz="1600" dirty="0">
                <a:latin typeface="Courier New" charset="0"/>
              </a:rPr>
              <a:t>  return NULL;</a:t>
            </a:r>
          </a:p>
          <a:p>
            <a:pPr algn="l"/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963589" name="Text Box 5"/>
          <p:cNvSpPr txBox="1">
            <a:spLocks noChangeArrowheads="1"/>
          </p:cNvSpPr>
          <p:nvPr/>
        </p:nvSpPr>
        <p:spPr bwMode="auto">
          <a:xfrm>
            <a:off x="795338" y="1111042"/>
            <a:ext cx="306560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Initially:  five = 5, three = 3</a:t>
            </a:r>
          </a:p>
        </p:txBody>
      </p:sp>
    </p:spTree>
    <p:extLst>
      <p:ext uri="{BB962C8B-B14F-4D97-AF65-F5344CB8AC3E}">
        <p14:creationId xmlns:p14="http://schemas.microsoft.com/office/powerpoint/2010/main" val="13489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Producer-Consumer on an </a:t>
            </a:r>
            <a:r>
              <a:rPr lang="en-US" i="1" dirty="0" err="1" smtClean="0"/>
              <a:t>n</a:t>
            </a:r>
            <a:r>
              <a:rPr lang="en-US" dirty="0" smtClean="0"/>
              <a:t>-element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dirty="0" smtClean="0"/>
              <a:t>Requires a </a:t>
            </a:r>
            <a:r>
              <a:rPr lang="en-US" dirty="0" err="1" smtClean="0"/>
              <a:t>mutex</a:t>
            </a:r>
            <a:r>
              <a:rPr lang="en-US" dirty="0" smtClean="0"/>
              <a:t> and two counting semaphores: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mutex</a:t>
            </a:r>
            <a:r>
              <a:rPr lang="en-US" dirty="0" smtClean="0"/>
              <a:t>: enforces mutually exclusive access to the the buffer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slots</a:t>
            </a:r>
            <a:r>
              <a:rPr lang="en-US" dirty="0" smtClean="0"/>
              <a:t>: counts the available slots in the buffer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items</a:t>
            </a:r>
            <a:r>
              <a:rPr lang="en-US" dirty="0" smtClean="0">
                <a:cs typeface="Courier New"/>
              </a:rPr>
              <a:t>: </a:t>
            </a:r>
            <a:r>
              <a:rPr lang="en-US" dirty="0" smtClean="0"/>
              <a:t>counts the available items in the buffer</a:t>
            </a:r>
          </a:p>
          <a:p>
            <a:endParaRPr lang="en-US" dirty="0" smtClean="0"/>
          </a:p>
          <a:p>
            <a:r>
              <a:rPr lang="en-US" dirty="0" smtClean="0"/>
              <a:t>Implemented using a shared buffer package called </a:t>
            </a:r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366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Declarations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357464" cy="47089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#include "</a:t>
            </a:r>
            <a:r>
              <a:rPr lang="en-US" sz="1800" dirty="0" err="1" smtClean="0">
                <a:latin typeface="Courier New" pitchFamily="49" charset="0"/>
              </a:rPr>
              <a:t>csapp.h</a:t>
            </a:r>
            <a:r>
              <a:rPr lang="en-US" sz="1800" dirty="0" smtClean="0">
                <a:latin typeface="Courier New" pitchFamily="49" charset="0"/>
              </a:rPr>
              <a:t>”</a:t>
            </a:r>
          </a:p>
          <a:p>
            <a:endParaRPr lang="en-US" sz="1800" dirty="0" smtClean="0">
              <a:latin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</a:rPr>
              <a:t>typedef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struct</a:t>
            </a:r>
            <a:r>
              <a:rPr lang="en-US" sz="1800" dirty="0" smtClean="0">
                <a:latin typeface="Courier New" pitchFamily="49" charset="0"/>
              </a:rPr>
              <a:t> {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*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;          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/* Buffer array */         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n</a:t>
            </a:r>
            <a:r>
              <a:rPr lang="en-US" sz="1800" dirty="0" smtClean="0">
                <a:latin typeface="Courier New" pitchFamily="49" charset="0"/>
              </a:rPr>
              <a:t>;             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/* Maximum number of slots */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front;         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/* buf[(front+1)%n] is first item */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rear;          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800" dirty="0" err="1" smtClean="0">
                <a:solidFill>
                  <a:srgbClr val="990000"/>
                </a:solidFill>
                <a:latin typeface="Courier New" pitchFamily="49" charset="0"/>
              </a:rPr>
              <a:t>buf[rear%n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] is last item */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sem_t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mutex</a:t>
            </a:r>
            <a:r>
              <a:rPr lang="en-US" sz="1800" dirty="0" smtClean="0">
                <a:latin typeface="Courier New" pitchFamily="49" charset="0"/>
              </a:rPr>
              <a:t>;       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/* Protects accesses to </a:t>
            </a:r>
            <a:r>
              <a:rPr lang="en-US" sz="1800" dirty="0" err="1" smtClean="0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sem_t</a:t>
            </a:r>
            <a:r>
              <a:rPr lang="en-US" sz="1800" dirty="0" smtClean="0">
                <a:latin typeface="Courier New" pitchFamily="49" charset="0"/>
              </a:rPr>
              <a:t> slots;       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/* Counts available slots */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sem_t</a:t>
            </a:r>
            <a:r>
              <a:rPr lang="en-US" sz="1800" dirty="0" smtClean="0">
                <a:latin typeface="Courier New" pitchFamily="49" charset="0"/>
              </a:rPr>
              <a:t> items;       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/* Counts available items */</a:t>
            </a:r>
          </a:p>
          <a:p>
            <a:r>
              <a:rPr lang="en-US" sz="1800" dirty="0" smtClean="0">
                <a:latin typeface="Courier New" pitchFamily="49" charset="0"/>
              </a:rPr>
              <a:t>} </a:t>
            </a:r>
            <a:r>
              <a:rPr lang="en-US" sz="1800" dirty="0" err="1" smtClean="0">
                <a:latin typeface="Courier New" pitchFamily="49" charset="0"/>
              </a:rPr>
              <a:t>sbuf_t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endParaRPr lang="en-US" sz="1800" dirty="0" smtClean="0">
              <a:latin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sbuf_init(sbuf_t</a:t>
            </a:r>
            <a:r>
              <a:rPr lang="en-US" sz="1800" dirty="0" smtClean="0">
                <a:latin typeface="Courier New" pitchFamily="49" charset="0"/>
              </a:rPr>
              <a:t> *sp,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n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sbuf_deinit(sbuf_t</a:t>
            </a:r>
            <a:r>
              <a:rPr lang="en-US" sz="1800" dirty="0" smtClean="0">
                <a:latin typeface="Courier New" pitchFamily="49" charset="0"/>
              </a:rPr>
              <a:t> *sp);</a:t>
            </a:r>
          </a:p>
          <a:p>
            <a:r>
              <a:rPr lang="en-US" sz="1800" dirty="0" smtClean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sbuf_insert(sbuf_t</a:t>
            </a:r>
            <a:r>
              <a:rPr lang="en-US" sz="1800" dirty="0" smtClean="0">
                <a:latin typeface="Courier New" pitchFamily="49" charset="0"/>
              </a:rPr>
              <a:t> *sp,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item);</a:t>
            </a:r>
          </a:p>
          <a:p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sbuf_remove(sbuf_t</a:t>
            </a:r>
            <a:r>
              <a:rPr lang="en-US" sz="1800" dirty="0" smtClean="0">
                <a:latin typeface="Courier New" pitchFamily="49" charset="0"/>
              </a:rPr>
              <a:t> *sp);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1000" y="5791200"/>
            <a:ext cx="77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sbuf.h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5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2074306"/>
            <a:ext cx="8763000" cy="4185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Create an empty, bounded, shared FIFO buffer with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n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slots */</a:t>
            </a: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sbuf_init(sbuf_t</a:t>
            </a:r>
            <a:r>
              <a:rPr lang="en-US" sz="1600" dirty="0" smtClean="0">
                <a:latin typeface="Courier New" pitchFamily="49" charset="0"/>
              </a:rPr>
              <a:t> *sp,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sp-&gt;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Calloc(n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sizeof(int</a:t>
            </a:r>
            <a:r>
              <a:rPr lang="en-US" sz="1600" dirty="0" smtClean="0">
                <a:latin typeface="Courier New" pitchFamily="49" charset="0"/>
              </a:rPr>
              <a:t>)); </a:t>
            </a:r>
          </a:p>
          <a:p>
            <a:r>
              <a:rPr lang="en-US" sz="1600" dirty="0" smtClean="0">
                <a:latin typeface="Courier New" pitchFamily="49" charset="0"/>
              </a:rPr>
              <a:t>    sp-&gt;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;             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Buffer holds max of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n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items */</a:t>
            </a:r>
          </a:p>
          <a:p>
            <a:r>
              <a:rPr lang="en-US" sz="1600" dirty="0" smtClean="0">
                <a:latin typeface="Courier New" pitchFamily="49" charset="0"/>
              </a:rPr>
              <a:t>    sp-&gt;front = sp-&gt;rear = 0;   /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 Empty buffer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iff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front == rear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Sem_init(&amp;sp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0, 1);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Binary semaphore for locking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Sem_init(&amp;sp</a:t>
            </a:r>
            <a:r>
              <a:rPr lang="en-US" sz="1600" dirty="0" smtClean="0">
                <a:latin typeface="Courier New" pitchFamily="49" charset="0"/>
              </a:rPr>
              <a:t>-&gt;slots, 0,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);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Initially,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has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n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empty slots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Sem_init(&amp;sp</a:t>
            </a:r>
            <a:r>
              <a:rPr lang="en-US" sz="1600" dirty="0" smtClean="0">
                <a:latin typeface="Courier New" pitchFamily="49" charset="0"/>
              </a:rPr>
              <a:t>-&gt;items, 0, 0);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Initially,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has zero items */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Clean up buffer sp */</a:t>
            </a: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sbuf_deinit(sbuf_t</a:t>
            </a:r>
            <a:r>
              <a:rPr lang="en-US" sz="1600" dirty="0" smtClean="0">
                <a:latin typeface="Courier New" pitchFamily="49" charset="0"/>
              </a:rPr>
              <a:t> *sp)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Free(sp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400" y="5955268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433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Initializing and </a:t>
            </a:r>
            <a:r>
              <a:rPr lang="en-US" dirty="0" err="1" smtClean="0">
                <a:latin typeface="Calibri" pitchFamily="34" charset="0"/>
              </a:rPr>
              <a:t>deinitializing</a:t>
            </a:r>
            <a:r>
              <a:rPr lang="en-US" dirty="0" smtClean="0">
                <a:latin typeface="Calibri" pitchFamily="34" charset="0"/>
              </a:rPr>
              <a:t>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40881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2133600"/>
            <a:ext cx="8991600" cy="246221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Insert item onto the rear of shared buffer sp */</a:t>
            </a: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sbuf_insert(sbuf_t</a:t>
            </a:r>
            <a:r>
              <a:rPr lang="en-US" sz="1600" dirty="0" smtClean="0">
                <a:latin typeface="Courier New" pitchFamily="49" charset="0"/>
              </a:rPr>
              <a:t> *sp,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item)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P(&amp;sp</a:t>
            </a:r>
            <a:r>
              <a:rPr lang="en-US" sz="1600" dirty="0" smtClean="0">
                <a:latin typeface="Courier New" pitchFamily="49" charset="0"/>
              </a:rPr>
              <a:t>-&gt;slots);                   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Wait for available slot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);                   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Lock the buffer */</a:t>
            </a:r>
          </a:p>
          <a:p>
            <a:r>
              <a:rPr lang="en-US" sz="1600" dirty="0" smtClean="0">
                <a:latin typeface="Courier New" pitchFamily="49" charset="0"/>
              </a:rPr>
              <a:t>    sp-&gt;</a:t>
            </a:r>
            <a:r>
              <a:rPr lang="en-US" sz="1600" dirty="0" err="1" smtClean="0">
                <a:latin typeface="Courier New" pitchFamily="49" charset="0"/>
              </a:rPr>
              <a:t>buf[(++sp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rear)%(sp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)] = item;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Insert the item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);                   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Unlock the buffer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V(&amp;sp</a:t>
            </a:r>
            <a:r>
              <a:rPr lang="en-US" sz="1600" dirty="0" smtClean="0">
                <a:latin typeface="Courier New" pitchFamily="49" charset="0"/>
              </a:rPr>
              <a:t>-&gt;items);                   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Announce available item */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4425" y="42672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195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Inserting an item into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35084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1985665"/>
            <a:ext cx="8991600" cy="295465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Remove and return the first item from buffer sp */</a:t>
            </a: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sbuf_remove(sbuf_t</a:t>
            </a:r>
            <a:r>
              <a:rPr lang="en-US" sz="1600" dirty="0" smtClean="0">
                <a:latin typeface="Courier New" pitchFamily="49" charset="0"/>
              </a:rPr>
              <a:t> *sp)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item;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P(&amp;sp</a:t>
            </a:r>
            <a:r>
              <a:rPr lang="en-US" sz="1600" dirty="0" smtClean="0">
                <a:latin typeface="Courier New" pitchFamily="49" charset="0"/>
              </a:rPr>
              <a:t>-&gt;items);                    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Wait for available item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);                    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Lock the buffer */</a:t>
            </a:r>
          </a:p>
          <a:p>
            <a:r>
              <a:rPr lang="en-US" sz="1600" dirty="0" smtClean="0">
                <a:latin typeface="Courier New" pitchFamily="49" charset="0"/>
              </a:rPr>
              <a:t>    item = sp-&gt;</a:t>
            </a:r>
            <a:r>
              <a:rPr lang="en-US" sz="1600" dirty="0" err="1" smtClean="0">
                <a:latin typeface="Courier New" pitchFamily="49" charset="0"/>
              </a:rPr>
              <a:t>buf[(++sp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front)%(sp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)];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Remove the item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);                    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Unlock the buffer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V(&amp;sp</a:t>
            </a:r>
            <a:r>
              <a:rPr lang="en-US" sz="1600" dirty="0" smtClean="0">
                <a:latin typeface="Courier New" pitchFamily="49" charset="0"/>
              </a:rPr>
              <a:t>-&gt;slots);                    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Announce available slot */</a:t>
            </a:r>
          </a:p>
          <a:p>
            <a:r>
              <a:rPr lang="en-US" sz="1600" dirty="0" smtClean="0">
                <a:latin typeface="Courier New" pitchFamily="49" charset="0"/>
              </a:rPr>
              <a:t>    return item;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05800" y="45720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24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Removing an item from a shared buffer:</a:t>
            </a:r>
          </a:p>
        </p:txBody>
      </p:sp>
    </p:spTree>
    <p:extLst>
      <p:ext uri="{BB962C8B-B14F-4D97-AF65-F5344CB8AC3E}">
        <p14:creationId xmlns:p14="http://schemas.microsoft.com/office/powerpoint/2010/main" val="415688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semaphores to schedule shared resources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Readers-writers problem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80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Readers-Writers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 of the mutual exclusion problem</a:t>
            </a:r>
          </a:p>
          <a:p>
            <a:endParaRPr lang="en-US" dirty="0" smtClean="0"/>
          </a:p>
          <a:p>
            <a:r>
              <a:rPr lang="en-US" dirty="0" smtClean="0"/>
              <a:t>Problem statement:</a:t>
            </a:r>
          </a:p>
          <a:p>
            <a:pPr lvl="1"/>
            <a:r>
              <a:rPr lang="en-US" i="1" dirty="0" smtClean="0"/>
              <a:t>Reader</a:t>
            </a:r>
            <a:r>
              <a:rPr lang="en-US" dirty="0" smtClean="0"/>
              <a:t> threads only read the object</a:t>
            </a:r>
          </a:p>
          <a:p>
            <a:pPr lvl="1"/>
            <a:r>
              <a:rPr lang="en-US" i="1" dirty="0" smtClean="0"/>
              <a:t>Writer</a:t>
            </a:r>
            <a:r>
              <a:rPr lang="en-US" dirty="0" smtClean="0"/>
              <a:t> threads modify the object</a:t>
            </a:r>
          </a:p>
          <a:p>
            <a:pPr lvl="1"/>
            <a:r>
              <a:rPr lang="en-US" dirty="0" smtClean="0"/>
              <a:t>Writers must have exclusive access to the object</a:t>
            </a:r>
          </a:p>
          <a:p>
            <a:pPr lvl="1"/>
            <a:r>
              <a:rPr lang="en-US" dirty="0" smtClean="0"/>
              <a:t>Unlimited number of readers can access the object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Occurs frequently in real systems, e.g.,</a:t>
            </a:r>
          </a:p>
          <a:p>
            <a:pPr lvl="1"/>
            <a:r>
              <a:rPr lang="en-US" dirty="0" smtClean="0"/>
              <a:t>Online airline reservation system</a:t>
            </a:r>
          </a:p>
          <a:p>
            <a:pPr lvl="1"/>
            <a:r>
              <a:rPr lang="en-US" dirty="0" smtClean="0"/>
              <a:t>Multithreaded caching Web proxy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277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Readers-Writers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i="1" dirty="0" smtClean="0"/>
              <a:t>First readers-writers problem </a:t>
            </a:r>
            <a:r>
              <a:rPr lang="en-US" dirty="0" smtClean="0"/>
              <a:t>(favors readers)</a:t>
            </a:r>
          </a:p>
          <a:p>
            <a:pPr lvl="1"/>
            <a:r>
              <a:rPr lang="en-US" dirty="0" smtClean="0"/>
              <a:t>No reader should be kept waiting unless a writer has already been granted permission to use the object</a:t>
            </a:r>
          </a:p>
          <a:p>
            <a:pPr lvl="1"/>
            <a:r>
              <a:rPr lang="en-US" dirty="0" smtClean="0"/>
              <a:t>A reader that arrives after a waiting writer gets priority over the writer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i="1" dirty="0" smtClean="0"/>
              <a:t>Second readers-writers problem </a:t>
            </a:r>
            <a:r>
              <a:rPr lang="en-US" dirty="0" smtClean="0"/>
              <a:t>(favors writers)</a:t>
            </a:r>
          </a:p>
          <a:p>
            <a:pPr lvl="1"/>
            <a:r>
              <a:rPr lang="en-US" dirty="0" smtClean="0"/>
              <a:t>Once a writer is ready to write, it performs its write as soon as possible </a:t>
            </a:r>
          </a:p>
          <a:p>
            <a:pPr lvl="1"/>
            <a:r>
              <a:rPr lang="en-US" dirty="0" smtClean="0"/>
              <a:t>A reader that arrives after a writer must wait, even if the writer is also waiting 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Starvation</a:t>
            </a:r>
            <a:r>
              <a:rPr lang="en-US" dirty="0" smtClean="0"/>
              <a:t> (where a thread waits indefinitely) is possible in both cases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1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39740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</p:spTree>
    <p:extLst>
      <p:ext uri="{BB962C8B-B14F-4D97-AF65-F5344CB8AC3E}">
        <p14:creationId xmlns:p14="http://schemas.microsoft.com/office/powerpoint/2010/main" val="33851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 smtClean="0"/>
              <a:t>Review: Semaphores</a:t>
            </a:r>
            <a:endParaRPr lang="en-US" dirty="0"/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 smtClean="0">
                <a:solidFill>
                  <a:srgbClr val="C00000"/>
                </a:solidFill>
              </a:rPr>
              <a:t>Semaphore</a:t>
            </a:r>
            <a:r>
              <a:rPr lang="en-US" b="1" i="1" dirty="0">
                <a:solidFill>
                  <a:srgbClr val="C00000"/>
                </a:solidFill>
              </a:rPr>
              <a:t>:</a:t>
            </a:r>
            <a:r>
              <a:rPr lang="en-US" i="1" dirty="0"/>
              <a:t> </a:t>
            </a:r>
            <a:r>
              <a:rPr lang="en-US" dirty="0"/>
              <a:t> non-negative </a:t>
            </a:r>
            <a:r>
              <a:rPr lang="en-US" dirty="0" smtClean="0"/>
              <a:t>global integer </a:t>
            </a:r>
            <a:r>
              <a:rPr lang="en-US" dirty="0"/>
              <a:t>synchronization </a:t>
            </a:r>
            <a:r>
              <a:rPr lang="en-US" dirty="0" smtClean="0"/>
              <a:t>variable. Manipulated by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  <a:r>
              <a:rPr lang="en-US" dirty="0" smtClean="0"/>
              <a:t> operations. </a:t>
            </a:r>
          </a:p>
          <a:p>
            <a:pPr>
              <a:lnSpc>
                <a:spcPct val="97000"/>
              </a:lnSpc>
            </a:pPr>
            <a:r>
              <a:rPr lang="en-US" i="1" dirty="0" smtClean="0"/>
              <a:t>P(s): 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[  </a:t>
            </a: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</a:rPr>
              <a:t>while (s == 0) wait(); s--; </a:t>
            </a:r>
            <a:r>
              <a:rPr lang="en-US" altLang="zh-CN" dirty="0">
                <a:solidFill>
                  <a:srgbClr val="000000"/>
                </a:solidFill>
              </a:rPr>
              <a:t>]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s</a:t>
            </a:r>
            <a:r>
              <a:rPr lang="en-US" dirty="0" smtClean="0"/>
              <a:t> is nonzero, then decrement </a:t>
            </a:r>
            <a:r>
              <a:rPr lang="en-US" i="1" dirty="0" smtClean="0"/>
              <a:t>s</a:t>
            </a:r>
            <a:r>
              <a:rPr lang="en-US" dirty="0" smtClean="0"/>
              <a:t> by 1 and return immediately. 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s</a:t>
            </a:r>
            <a:r>
              <a:rPr lang="en-US" dirty="0" smtClean="0"/>
              <a:t> is zero, then suspend thread until </a:t>
            </a:r>
            <a:r>
              <a:rPr lang="en-US" i="1" dirty="0" smtClean="0"/>
              <a:t>s</a:t>
            </a:r>
            <a:r>
              <a:rPr lang="en-US" dirty="0" smtClean="0"/>
              <a:t> becomes nonzero and the thread is restarted by a V operation. 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After restarting, the P operation decrements </a:t>
            </a:r>
            <a:r>
              <a:rPr lang="en-US" i="1" dirty="0" smtClean="0"/>
              <a:t>s</a:t>
            </a:r>
            <a:r>
              <a:rPr lang="en-US" dirty="0" smtClean="0"/>
              <a:t> and returns control to the caller. </a:t>
            </a:r>
          </a:p>
          <a:p>
            <a:pPr>
              <a:lnSpc>
                <a:spcPct val="97000"/>
              </a:lnSpc>
            </a:pPr>
            <a:r>
              <a:rPr lang="en-US" b="1" i="1" dirty="0" smtClean="0"/>
              <a:t>V(s):  </a:t>
            </a:r>
            <a:r>
              <a:rPr lang="en-US" altLang="zh-CN" dirty="0"/>
              <a:t>[  </a:t>
            </a:r>
            <a:r>
              <a:rPr lang="en-US" altLang="zh-CN" dirty="0">
                <a:latin typeface="Courier New" pitchFamily="49" charset="0"/>
              </a:rPr>
              <a:t>s++; </a:t>
            </a:r>
            <a:r>
              <a:rPr lang="en-US" altLang="zh-CN" dirty="0"/>
              <a:t>]</a:t>
            </a:r>
            <a:endParaRPr lang="en-US" b="1" i="1" dirty="0" smtClean="0"/>
          </a:p>
          <a:p>
            <a:pPr lvl="1">
              <a:lnSpc>
                <a:spcPct val="97000"/>
              </a:lnSpc>
            </a:pPr>
            <a:r>
              <a:rPr lang="en-US" dirty="0" smtClean="0"/>
              <a:t>Increment </a:t>
            </a:r>
            <a:r>
              <a:rPr lang="en-US" i="1" dirty="0" smtClean="0"/>
              <a:t>s</a:t>
            </a:r>
            <a:r>
              <a:rPr lang="en-US" dirty="0" smtClean="0"/>
              <a:t> by 1. 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If there are any threads blocked in a P operation waiting for </a:t>
            </a:r>
            <a:r>
              <a:rPr lang="en-US" i="1" dirty="0" smtClean="0"/>
              <a:t>s</a:t>
            </a:r>
            <a:r>
              <a:rPr lang="en-US" dirty="0" smtClean="0"/>
              <a:t> to become non-zero, then restart exactly one of those threads, which then completes its P operation by decrementing </a:t>
            </a:r>
            <a:r>
              <a:rPr lang="en-US" i="1" dirty="0" smtClean="0"/>
              <a:t>s</a:t>
            </a:r>
            <a:r>
              <a:rPr lang="en-US" dirty="0" smtClean="0"/>
              <a:t>. </a:t>
            </a:r>
            <a:endParaRPr lang="en-US" b="1" i="1" dirty="0" smtClean="0"/>
          </a:p>
          <a:p>
            <a:pPr marL="457200" lvl="1" indent="0">
              <a:lnSpc>
                <a:spcPct val="97000"/>
              </a:lnSpc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C00000"/>
                </a:solidFill>
              </a:rPr>
              <a:t>Semaphore </a:t>
            </a:r>
            <a:r>
              <a:rPr lang="en-US" dirty="0">
                <a:solidFill>
                  <a:srgbClr val="C00000"/>
                </a:solidFill>
              </a:rPr>
              <a:t>invariant: </a:t>
            </a:r>
            <a:r>
              <a:rPr lang="en-US" i="1" dirty="0">
                <a:solidFill>
                  <a:srgbClr val="C00000"/>
                </a:solidFill>
              </a:rPr>
              <a:t>(s &gt;= 0</a:t>
            </a:r>
            <a:r>
              <a:rPr lang="en-US" i="1" dirty="0" smtClean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748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Thread </a:t>
            </a:r>
            <a:r>
              <a:rPr lang="en-US" altLang="zh-CN" dirty="0" smtClean="0">
                <a:solidFill>
                  <a:srgbClr val="000000"/>
                </a:solidFill>
              </a:rPr>
              <a:t>safety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3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2" name="Rectangle 4"/>
          <p:cNvSpPr>
            <a:spLocks noGrp="1" noChangeArrowheads="1"/>
          </p:cNvSpPr>
          <p:nvPr>
            <p:ph type="title"/>
          </p:nvPr>
        </p:nvSpPr>
        <p:spPr>
          <a:xfrm>
            <a:off x="380871" y="435678"/>
            <a:ext cx="7592093" cy="762000"/>
          </a:xfrm>
        </p:spPr>
        <p:txBody>
          <a:bodyPr/>
          <a:lstStyle/>
          <a:p>
            <a:r>
              <a:rPr lang="en-US"/>
              <a:t>Crucial concept: Thread Safety</a:t>
            </a:r>
          </a:p>
        </p:txBody>
      </p:sp>
      <p:sp>
        <p:nvSpPr>
          <p:cNvPr id="851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called from a thread</a:t>
            </a:r>
            <a:r>
              <a:rPr lang="en-US" dirty="0" smtClean="0"/>
              <a:t> must </a:t>
            </a:r>
            <a:r>
              <a:rPr lang="en-US" dirty="0"/>
              <a:t>be </a:t>
            </a:r>
            <a:r>
              <a:rPr lang="en-US" i="1" dirty="0">
                <a:solidFill>
                  <a:srgbClr val="C00000"/>
                </a:solidFill>
              </a:rPr>
              <a:t>thread-safe</a:t>
            </a:r>
            <a:endParaRPr lang="en-US" i="1" dirty="0" smtClean="0">
              <a:solidFill>
                <a:srgbClr val="C00000"/>
              </a:solidFill>
            </a:endParaRPr>
          </a:p>
          <a:p>
            <a:pPr lvl="1"/>
            <a:endParaRPr lang="en-US" dirty="0" smtClean="0"/>
          </a:p>
          <a:p>
            <a:r>
              <a:rPr lang="en-US" i="1" dirty="0" smtClean="0"/>
              <a:t>Def:  </a:t>
            </a:r>
            <a:r>
              <a:rPr lang="en-US" dirty="0" smtClean="0"/>
              <a:t>A function is </a:t>
            </a:r>
            <a:r>
              <a:rPr lang="en-US" i="1" dirty="0" smtClean="0"/>
              <a:t>thread-safe </a:t>
            </a:r>
            <a:r>
              <a:rPr lang="en-US" dirty="0" err="1" smtClean="0"/>
              <a:t>iff</a:t>
            </a:r>
            <a:r>
              <a:rPr lang="en-US" dirty="0" smtClean="0"/>
              <a:t> it will always produce correct results when called repeatedly from multiple concurrent threads</a:t>
            </a:r>
          </a:p>
          <a:p>
            <a:endParaRPr lang="en-US" dirty="0" smtClean="0"/>
          </a:p>
          <a:p>
            <a:r>
              <a:rPr lang="en-US" dirty="0" smtClean="0"/>
              <a:t>Classes of </a:t>
            </a:r>
            <a:r>
              <a:rPr lang="en-US" dirty="0"/>
              <a:t>thread-unsafe functions:</a:t>
            </a:r>
            <a:endParaRPr lang="en-US" dirty="0" smtClean="0"/>
          </a:p>
          <a:p>
            <a:pPr lvl="1"/>
            <a:r>
              <a:rPr lang="en-US" dirty="0" smtClean="0"/>
              <a:t>Class 1: Functions that do not protect shared variables</a:t>
            </a:r>
          </a:p>
          <a:p>
            <a:pPr lvl="1"/>
            <a:r>
              <a:rPr lang="en-US" dirty="0" smtClean="0"/>
              <a:t>Class 2: Functions that keep state across multiple invocations</a:t>
            </a:r>
          </a:p>
          <a:p>
            <a:pPr lvl="1"/>
            <a:r>
              <a:rPr lang="en-US" dirty="0" smtClean="0"/>
              <a:t>Class 3: Functions that return a pointer to </a:t>
            </a:r>
            <a:r>
              <a:rPr lang="en-US" dirty="0"/>
              <a:t>a static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Class 4: Functions that call thread-unsafe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921500" cy="573088"/>
          </a:xfrm>
        </p:spPr>
        <p:txBody>
          <a:bodyPr/>
          <a:lstStyle/>
          <a:p>
            <a:r>
              <a:rPr lang="en-US" dirty="0"/>
              <a:t>Thread-Unsafe Functions </a:t>
            </a:r>
            <a:r>
              <a:rPr lang="en-US" dirty="0" smtClean="0"/>
              <a:t>(Class 1</a:t>
            </a:r>
            <a:r>
              <a:rPr lang="en-US" dirty="0"/>
              <a:t>)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Failing to protect shared variables</a:t>
            </a:r>
          </a:p>
          <a:p>
            <a:pPr lvl="1"/>
            <a:r>
              <a:rPr lang="en-US" dirty="0"/>
              <a:t>Fix: Use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semaphore operations</a:t>
            </a:r>
          </a:p>
          <a:p>
            <a:pPr lvl="1"/>
            <a:r>
              <a:rPr lang="en-US" dirty="0"/>
              <a:t>Example: </a:t>
            </a:r>
            <a:r>
              <a:rPr lang="en-US" b="1" dirty="0" err="1">
                <a:latin typeface="Courier New" pitchFamily="49" charset="0"/>
              </a:rPr>
              <a:t>goodcnt.c</a:t>
            </a:r>
            <a:endParaRPr lang="en-US" b="1" dirty="0"/>
          </a:p>
          <a:p>
            <a:pPr lvl="1"/>
            <a:r>
              <a:rPr lang="en-US" dirty="0"/>
              <a:t>Issue: Synchronization operations will slow down code</a:t>
            </a: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47" y="493712"/>
            <a:ext cx="7340600" cy="573088"/>
          </a:xfrm>
        </p:spPr>
        <p:txBody>
          <a:bodyPr/>
          <a:lstStyle/>
          <a:p>
            <a:r>
              <a:rPr lang="en-US" dirty="0"/>
              <a:t>Thread-Unsafe Functions </a:t>
            </a:r>
            <a:r>
              <a:rPr lang="en-US" dirty="0" smtClean="0"/>
              <a:t>(Class 2</a:t>
            </a:r>
            <a:r>
              <a:rPr lang="en-US" dirty="0"/>
              <a:t>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548688" cy="1979612"/>
          </a:xfrm>
        </p:spPr>
        <p:txBody>
          <a:bodyPr/>
          <a:lstStyle/>
          <a:p>
            <a:r>
              <a:rPr lang="en-US" dirty="0"/>
              <a:t>Relying on persistent state across multiple function invocations</a:t>
            </a:r>
          </a:p>
          <a:p>
            <a:pPr lvl="1"/>
            <a:r>
              <a:rPr lang="en-US" dirty="0"/>
              <a:t>Example: Random number generator</a:t>
            </a:r>
            <a:r>
              <a:rPr lang="en-US" dirty="0" smtClean="0"/>
              <a:t> that </a:t>
            </a:r>
            <a:r>
              <a:rPr lang="en-US" dirty="0"/>
              <a:t>relies on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53348" name="Rectangle 4"/>
          <p:cNvSpPr>
            <a:spLocks noChangeArrowheads="1"/>
          </p:cNvSpPr>
          <p:nvPr/>
        </p:nvSpPr>
        <p:spPr bwMode="auto">
          <a:xfrm>
            <a:off x="838200" y="2229803"/>
            <a:ext cx="6726521" cy="36933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static unsigned int next = 1; </a:t>
            </a:r>
            <a:endParaRPr lang="en-US" sz="1600" dirty="0" smtClean="0">
              <a:latin typeface="Courier New" pitchFamily="49" charset="0"/>
            </a:endParaRPr>
          </a:p>
          <a:p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rand: return pseudo-random integer on 0..32767 */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rand(void)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next </a:t>
            </a:r>
            <a:r>
              <a:rPr lang="en-US" sz="1600" dirty="0">
                <a:latin typeface="Courier New" pitchFamily="49" charset="0"/>
              </a:rPr>
              <a:t>= next*1103515245 + 12345; </a:t>
            </a:r>
          </a:p>
          <a:p>
            <a:r>
              <a:rPr lang="en-US" sz="1600" dirty="0">
                <a:latin typeface="Courier New" pitchFamily="49" charset="0"/>
              </a:rPr>
              <a:t>    return (unsigned int)(next/65536) % 32768;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srand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: set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seed for rand() */ </a:t>
            </a:r>
          </a:p>
          <a:p>
            <a:r>
              <a:rPr lang="en-US" sz="1600" dirty="0">
                <a:latin typeface="Courier New" pitchFamily="49" charset="0"/>
              </a:rPr>
              <a:t>void srand(unsigned int seed)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next = seed;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559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098" y="493712"/>
            <a:ext cx="8169302" cy="954088"/>
          </a:xfrm>
        </p:spPr>
        <p:txBody>
          <a:bodyPr/>
          <a:lstStyle/>
          <a:p>
            <a:r>
              <a:rPr lang="en-US" dirty="0" smtClean="0"/>
              <a:t>Thread</a:t>
            </a:r>
            <a:r>
              <a:rPr lang="en-US" dirty="0"/>
              <a:t>-Safe</a:t>
            </a:r>
            <a:r>
              <a:rPr lang="en-US" dirty="0" smtClean="0"/>
              <a:t> Random Number Generator</a:t>
            </a:r>
            <a:endParaRPr 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7988"/>
            <a:ext cx="8548688" cy="1979612"/>
          </a:xfrm>
        </p:spPr>
        <p:txBody>
          <a:bodyPr/>
          <a:lstStyle/>
          <a:p>
            <a:r>
              <a:rPr lang="en-US" dirty="0"/>
              <a:t>Pass state as part of argument</a:t>
            </a:r>
          </a:p>
          <a:p>
            <a:pPr lvl="1"/>
            <a:r>
              <a:rPr lang="en-US" dirty="0"/>
              <a:t>and, thereby, eliminate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Consequence: programmer using </a:t>
            </a:r>
            <a:r>
              <a:rPr lang="en-US" dirty="0" err="1" smtClean="0">
                <a:latin typeface="Courier New"/>
                <a:cs typeface="Courier New"/>
              </a:rPr>
              <a:t>rand_r</a:t>
            </a:r>
            <a:r>
              <a:rPr lang="en-US" dirty="0" smtClean="0"/>
              <a:t> </a:t>
            </a:r>
            <a:r>
              <a:rPr lang="en-US" dirty="0"/>
              <a:t>must maintain seed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838200" y="2830830"/>
            <a:ext cx="6956852" cy="19697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rand_r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- return pseudo-random integer on 0..32767 */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int rand_r(int *nextp)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*</a:t>
            </a:r>
            <a:r>
              <a:rPr lang="en-US" sz="1600" dirty="0">
                <a:latin typeface="Courier New" pitchFamily="49" charset="0"/>
              </a:rPr>
              <a:t>nextp = *nextp*1103515245 + 12345;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return </a:t>
            </a:r>
            <a:r>
              <a:rPr lang="en-US" sz="1600" dirty="0">
                <a:latin typeface="Courier New" pitchFamily="49" charset="0"/>
              </a:rPr>
              <a:t>(unsigned int)(*nextp/65536) % 32768;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97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Thread-Unsafe Functions (Class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4252886" cy="4657726"/>
          </a:xfrm>
        </p:spPr>
        <p:txBody>
          <a:bodyPr/>
          <a:lstStyle/>
          <a:p>
            <a:r>
              <a:rPr lang="en-US" dirty="0" smtClean="0"/>
              <a:t>Returning a pointer  to a static variable</a:t>
            </a:r>
          </a:p>
          <a:p>
            <a:r>
              <a:rPr lang="en-US" dirty="0" smtClean="0"/>
              <a:t>Fix 1.  Rewrite function so caller passes address of variable to store result</a:t>
            </a:r>
          </a:p>
          <a:p>
            <a:pPr lvl="1"/>
            <a:r>
              <a:rPr lang="en-US" dirty="0" smtClean="0"/>
              <a:t>Requires changes in caller and </a:t>
            </a: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/>
              <a:t>Fix 2. Lock-and-copy</a:t>
            </a:r>
          </a:p>
          <a:p>
            <a:pPr lvl="1"/>
            <a:r>
              <a:rPr lang="en-US" dirty="0" smtClean="0"/>
              <a:t>Requires simple changes in caller (and none in </a:t>
            </a:r>
            <a:r>
              <a:rPr lang="en-US" dirty="0" err="1" smtClean="0"/>
              <a:t>callee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However, caller must free memory.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209563"/>
            <a:ext cx="4494239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lock-and-copy version */</a:t>
            </a:r>
          </a:p>
          <a:p>
            <a:r>
              <a:rPr lang="en-US" sz="1600" dirty="0" smtClean="0">
                <a:latin typeface="Courier New" pitchFamily="49" charset="0"/>
              </a:rPr>
              <a:t>char *</a:t>
            </a:r>
            <a:r>
              <a:rPr lang="en-US" sz="1600" dirty="0" err="1" smtClean="0">
                <a:latin typeface="Courier New" pitchFamily="49" charset="0"/>
              </a:rPr>
              <a:t>ctime_ts(const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time_t</a:t>
            </a:r>
            <a:r>
              <a:rPr lang="en-US" sz="1600" dirty="0" smtClean="0">
                <a:latin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</a:rPr>
              <a:t>timep</a:t>
            </a:r>
            <a:r>
              <a:rPr lang="en-US" sz="1600" dirty="0" smtClean="0">
                <a:latin typeface="Courier New" pitchFamily="49" charset="0"/>
              </a:rPr>
              <a:t>, 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 char *</a:t>
            </a:r>
            <a:r>
              <a:rPr lang="en-US" sz="1600" dirty="0" err="1" smtClean="0">
                <a:latin typeface="Courier New" pitchFamily="49" charset="0"/>
              </a:rPr>
              <a:t>privatep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char *</a:t>
            </a:r>
            <a:r>
              <a:rPr lang="en-US" sz="1600" dirty="0" err="1" smtClean="0">
                <a:latin typeface="Courier New" pitchFamily="49" charset="0"/>
              </a:rPr>
              <a:t>sharedp</a:t>
            </a:r>
            <a:r>
              <a:rPr lang="en-US" sz="1600" dirty="0" smtClean="0">
                <a:latin typeface="Courier New" pitchFamily="49" charset="0"/>
              </a:rPr>
              <a:t>;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sharedp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ctime(timep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strcpy(privatep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sharedp</a:t>
            </a:r>
            <a:r>
              <a:rPr lang="en-US" sz="1600" dirty="0" smtClean="0">
                <a:latin typeface="Courier New" pitchFamily="49" charset="0"/>
              </a:rPr>
              <a:t>);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</a:rPr>
              <a:t>privatep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5400" y="5562600"/>
            <a:ext cx="3656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Note: The obsolete </a:t>
            </a:r>
            <a:r>
              <a:rPr lang="en-US" sz="1800" dirty="0" err="1" smtClean="0">
                <a:latin typeface="Calibri" pitchFamily="34" charset="0"/>
              </a:rPr>
              <a:t>gethostbyname</a:t>
            </a:r>
            <a:r>
              <a:rPr lang="en-US" sz="1800" dirty="0" smtClean="0">
                <a:latin typeface="Calibri" pitchFamily="34" charset="0"/>
              </a:rPr>
              <a:t> function requires a deep copy. Use the reentrant </a:t>
            </a:r>
            <a:r>
              <a:rPr lang="en-US" sz="1800" dirty="0" err="1" smtClean="0">
                <a:latin typeface="Calibri" pitchFamily="34" charset="0"/>
              </a:rPr>
              <a:t>getaddrinfo</a:t>
            </a:r>
            <a:r>
              <a:rPr lang="en-US" sz="1800" dirty="0" smtClean="0">
                <a:latin typeface="Calibri" pitchFamily="34" charset="0"/>
              </a:rPr>
              <a:t> instead. </a:t>
            </a:r>
          </a:p>
        </p:txBody>
      </p:sp>
    </p:spTree>
    <p:extLst>
      <p:ext uri="{BB962C8B-B14F-4D97-AF65-F5344CB8AC3E}">
        <p14:creationId xmlns:p14="http://schemas.microsoft.com/office/powerpoint/2010/main" val="179906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642100" cy="573088"/>
          </a:xfrm>
        </p:spPr>
        <p:txBody>
          <a:bodyPr/>
          <a:lstStyle/>
          <a:p>
            <a:r>
              <a:rPr lang="en-US" dirty="0"/>
              <a:t>Thread-Unsafe </a:t>
            </a:r>
            <a:r>
              <a:rPr lang="en-US" dirty="0" smtClean="0"/>
              <a:t>Functions (Class 4)</a:t>
            </a:r>
            <a:endParaRPr lang="en-US" dirty="0"/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52538"/>
            <a:ext cx="8548687" cy="5224462"/>
          </a:xfrm>
        </p:spPr>
        <p:txBody>
          <a:bodyPr/>
          <a:lstStyle/>
          <a:p>
            <a:r>
              <a:rPr lang="en-US"/>
              <a:t>Calling thread-unsafe functions</a:t>
            </a:r>
          </a:p>
          <a:p>
            <a:pPr lvl="1"/>
            <a:r>
              <a:rPr lang="en-US"/>
              <a:t>Calling one thread-unsafe function makes the entire function that calls it thread-unsafe</a:t>
            </a:r>
          </a:p>
          <a:p>
            <a:pPr lvl="2">
              <a:buFont typeface="Wingdings" pitchFamily="2" charset="2"/>
              <a:buNone/>
            </a:pPr>
            <a:endParaRPr lang="en-US"/>
          </a:p>
          <a:p>
            <a:pPr lvl="1"/>
            <a:r>
              <a:rPr lang="en-US"/>
              <a:t>Fix: Modify the function so it calls only thread-safe functions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8"/>
          <p:cNvSpPr>
            <a:spLocks noChangeArrowheads="1"/>
          </p:cNvSpPr>
          <p:nvPr/>
        </p:nvSpPr>
        <p:spPr bwMode="auto">
          <a:xfrm>
            <a:off x="1371600" y="4267200"/>
            <a:ext cx="2514600" cy="1905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Reentrant Functions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352615"/>
          </a:xfrm>
        </p:spPr>
        <p:txBody>
          <a:bodyPr/>
          <a:lstStyle/>
          <a:p>
            <a:r>
              <a:rPr lang="en-US" dirty="0" smtClean="0"/>
              <a:t>Def: A function is </a:t>
            </a:r>
            <a:r>
              <a:rPr lang="en-US" i="1" dirty="0" smtClean="0">
                <a:solidFill>
                  <a:srgbClr val="990000"/>
                </a:solidFill>
              </a:rPr>
              <a:t>reentrant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it accesses no shared variables when called by multiple threads. </a:t>
            </a:r>
          </a:p>
          <a:p>
            <a:pPr lvl="1"/>
            <a:r>
              <a:rPr lang="en-US" dirty="0" smtClean="0"/>
              <a:t>Important subset of thread-safe functions</a:t>
            </a:r>
          </a:p>
          <a:p>
            <a:pPr lvl="2"/>
            <a:r>
              <a:rPr lang="en-US" dirty="0" smtClean="0"/>
              <a:t>Require no synchronization operations</a:t>
            </a:r>
          </a:p>
          <a:p>
            <a:pPr lvl="2"/>
            <a:r>
              <a:rPr lang="en-US" dirty="0" smtClean="0"/>
              <a:t>Only way to make a Class 2 function thread-safe is to make it </a:t>
            </a:r>
            <a:r>
              <a:rPr lang="en-US" dirty="0" err="1" smtClean="0"/>
              <a:t>reetnrant</a:t>
            </a:r>
            <a:r>
              <a:rPr lang="en-US" dirty="0" smtClean="0"/>
              <a:t> (e.g., </a:t>
            </a:r>
            <a:r>
              <a:rPr lang="en-US" dirty="0" err="1" smtClean="0">
                <a:latin typeface="Courier New"/>
                <a:cs typeface="Courier New"/>
              </a:rPr>
              <a:t>rand_r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4" name="Oval 383"/>
          <p:cNvSpPr>
            <a:spLocks noChangeArrowheads="1"/>
          </p:cNvSpPr>
          <p:nvPr/>
        </p:nvSpPr>
        <p:spPr bwMode="auto">
          <a:xfrm>
            <a:off x="1828800" y="4876800"/>
            <a:ext cx="1524000" cy="1143000"/>
          </a:xfrm>
          <a:prstGeom prst="ellipse">
            <a:avLst/>
          </a:prstGeom>
          <a:solidFill>
            <a:srgbClr val="F7F5C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Reentrant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1312862" y="3867090"/>
            <a:ext cx="15311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All functions</a:t>
            </a:r>
          </a:p>
        </p:txBody>
      </p:sp>
      <p:sp>
        <p:nvSpPr>
          <p:cNvPr id="7" name="Rectangle 389"/>
          <p:cNvSpPr>
            <a:spLocks noChangeArrowheads="1"/>
          </p:cNvSpPr>
          <p:nvPr/>
        </p:nvSpPr>
        <p:spPr bwMode="auto">
          <a:xfrm>
            <a:off x="3886200" y="4267200"/>
            <a:ext cx="2514600" cy="1905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" name="Text Box 390"/>
          <p:cNvSpPr txBox="1">
            <a:spLocks noChangeArrowheads="1"/>
          </p:cNvSpPr>
          <p:nvPr/>
        </p:nvSpPr>
        <p:spPr bwMode="auto">
          <a:xfrm>
            <a:off x="4310301" y="4813369"/>
            <a:ext cx="172354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Thread-unsafe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9" name="Text Box 391"/>
          <p:cNvSpPr txBox="1">
            <a:spLocks noChangeArrowheads="1"/>
          </p:cNvSpPr>
          <p:nvPr/>
        </p:nvSpPr>
        <p:spPr bwMode="auto">
          <a:xfrm>
            <a:off x="1861476" y="4203769"/>
            <a:ext cx="1442773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7010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Thread-Safe Library Functions</a:t>
            </a:r>
          </a:p>
        </p:txBody>
      </p:sp>
      <p:sp>
        <p:nvSpPr>
          <p:cNvPr id="85811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functions in the Standard C Library (at the back of your K&amp;R text) are thread-safe</a:t>
            </a:r>
          </a:p>
          <a:p>
            <a:pPr lvl="1"/>
            <a:r>
              <a:rPr lang="en-US" dirty="0"/>
              <a:t>Examples: </a:t>
            </a:r>
            <a:r>
              <a:rPr lang="en-US" b="1" dirty="0" err="1"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free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scanf</a:t>
            </a: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Most Unix system calls are thread-safe, with a few exceptions: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1114425" y="3606800"/>
            <a:ext cx="6750050" cy="2569934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Thread-unsafe function	Class	Reentrant version</a:t>
            </a:r>
          </a:p>
          <a:p>
            <a:pPr algn="l">
              <a:spcBef>
                <a:spcPts val="600"/>
              </a:spcBef>
            </a:pPr>
            <a:r>
              <a:rPr lang="en-US" sz="1800" dirty="0" err="1">
                <a:latin typeface="Courier New" pitchFamily="49" charset="0"/>
              </a:rPr>
              <a:t>asctime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asctime_r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ctime</a:t>
            </a:r>
            <a:r>
              <a:rPr lang="en-US" sz="1800" dirty="0">
                <a:latin typeface="Courier New" pitchFamily="49" charset="0"/>
              </a:rPr>
              <a:t>			 3	</a:t>
            </a:r>
            <a:r>
              <a:rPr lang="en-US" sz="1800" dirty="0" err="1">
                <a:latin typeface="Courier New" pitchFamily="49" charset="0"/>
              </a:rPr>
              <a:t>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gethostbyaddr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gethostbyaddr_r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gethostbyname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gethostbyname_r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inet_ntoa</a:t>
            </a:r>
            <a:r>
              <a:rPr lang="en-US" sz="1800" dirty="0">
                <a:latin typeface="Courier New" pitchFamily="49" charset="0"/>
              </a:rPr>
              <a:t>		 3	(none)</a:t>
            </a:r>
          </a:p>
          <a:p>
            <a:pPr algn="l"/>
            <a:r>
              <a:rPr lang="en-US" sz="1800" dirty="0" err="1">
                <a:latin typeface="Courier New" pitchFamily="49" charset="0"/>
              </a:rPr>
              <a:t>localtime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localtime_r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>
                <a:latin typeface="Courier New" pitchFamily="49" charset="0"/>
              </a:rPr>
              <a:t>rand			 2	</a:t>
            </a:r>
            <a:r>
              <a:rPr lang="en-US" sz="1800" dirty="0" err="1">
                <a:latin typeface="Courier New" pitchFamily="49" charset="0"/>
              </a:rPr>
              <a:t>rand_r</a:t>
            </a:r>
            <a:endParaRPr lang="en-US" sz="1800" dirty="0">
              <a:latin typeface="Courier New" pitchFamily="49" charset="0"/>
            </a:endParaRP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11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588078"/>
            <a:ext cx="8558382" cy="1088322"/>
          </a:xfrm>
        </p:spPr>
        <p:txBody>
          <a:bodyPr/>
          <a:lstStyle/>
          <a:p>
            <a:r>
              <a:rPr lang="en-US" dirty="0" smtClean="0"/>
              <a:t>Putting It All Together: </a:t>
            </a:r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4" name="Oval 380"/>
          <p:cNvSpPr>
            <a:spLocks noChangeArrowheads="1"/>
          </p:cNvSpPr>
          <p:nvPr/>
        </p:nvSpPr>
        <p:spPr bwMode="auto">
          <a:xfrm>
            <a:off x="3048000" y="3473420"/>
            <a:ext cx="1066800" cy="720725"/>
          </a:xfrm>
          <a:prstGeom prst="ellipse">
            <a:avLst/>
          </a:prstGeom>
          <a:solidFill>
            <a:srgbClr val="D2D2F4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+mn-lt"/>
              </a:rPr>
              <a:t>Master</a:t>
            </a:r>
          </a:p>
          <a:p>
            <a:pPr algn="ctr"/>
            <a:r>
              <a:rPr lang="en-US" sz="2000">
                <a:latin typeface="+mn-lt"/>
              </a:rPr>
              <a:t>thread</a:t>
            </a:r>
          </a:p>
        </p:txBody>
      </p:sp>
      <p:sp>
        <p:nvSpPr>
          <p:cNvPr id="5" name="Text Box 381"/>
          <p:cNvSpPr txBox="1">
            <a:spLocks noChangeArrowheads="1"/>
          </p:cNvSpPr>
          <p:nvPr/>
        </p:nvSpPr>
        <p:spPr bwMode="auto">
          <a:xfrm>
            <a:off x="5149850" y="3702020"/>
            <a:ext cx="930275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 Buffer</a:t>
            </a:r>
          </a:p>
        </p:txBody>
      </p:sp>
      <p:sp>
        <p:nvSpPr>
          <p:cNvPr id="6" name="Line 382"/>
          <p:cNvSpPr>
            <a:spLocks noChangeShapeType="1"/>
          </p:cNvSpPr>
          <p:nvPr/>
        </p:nvSpPr>
        <p:spPr bwMode="auto">
          <a:xfrm flipV="1">
            <a:off x="4114800" y="385442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Line 383"/>
          <p:cNvSpPr>
            <a:spLocks noChangeShapeType="1"/>
          </p:cNvSpPr>
          <p:nvPr/>
        </p:nvSpPr>
        <p:spPr bwMode="auto">
          <a:xfrm flipV="1">
            <a:off x="6080125" y="3321020"/>
            <a:ext cx="10064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7449364" y="3738533"/>
            <a:ext cx="553998" cy="3389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+mn-lt"/>
              </a:rPr>
              <a:t>...</a:t>
            </a:r>
          </a:p>
        </p:txBody>
      </p:sp>
      <p:sp>
        <p:nvSpPr>
          <p:cNvPr id="9" name="Line 387"/>
          <p:cNvSpPr>
            <a:spLocks noChangeShapeType="1"/>
          </p:cNvSpPr>
          <p:nvPr/>
        </p:nvSpPr>
        <p:spPr bwMode="auto">
          <a:xfrm rot="5400000" flipV="1">
            <a:off x="6278563" y="3655982"/>
            <a:ext cx="609600" cy="1006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" name="Line 392"/>
          <p:cNvSpPr>
            <a:spLocks noChangeShapeType="1"/>
          </p:cNvSpPr>
          <p:nvPr/>
        </p:nvSpPr>
        <p:spPr bwMode="auto">
          <a:xfrm>
            <a:off x="1676400" y="3321020"/>
            <a:ext cx="14478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Text Box 393"/>
          <p:cNvSpPr txBox="1">
            <a:spLocks noChangeArrowheads="1"/>
          </p:cNvSpPr>
          <p:nvPr/>
        </p:nvSpPr>
        <p:spPr bwMode="auto">
          <a:xfrm>
            <a:off x="1750640" y="3515995"/>
            <a:ext cx="1243236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Accept</a:t>
            </a:r>
          </a:p>
          <a:p>
            <a:pPr algn="ctr"/>
            <a:r>
              <a:rPr lang="en-US" sz="1600" i="1" dirty="0">
                <a:latin typeface="+mn-lt"/>
              </a:rPr>
              <a:t>connections</a:t>
            </a:r>
          </a:p>
        </p:txBody>
      </p:sp>
      <p:sp>
        <p:nvSpPr>
          <p:cNvPr id="12" name="Text Box 395"/>
          <p:cNvSpPr txBox="1">
            <a:spLocks noChangeArrowheads="1"/>
          </p:cNvSpPr>
          <p:nvPr/>
        </p:nvSpPr>
        <p:spPr bwMode="auto">
          <a:xfrm>
            <a:off x="4057336" y="3276600"/>
            <a:ext cx="1168196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Insert</a:t>
            </a:r>
          </a:p>
          <a:p>
            <a:pPr algn="ctr"/>
            <a:r>
              <a:rPr lang="en-US" sz="1600" i="1" dirty="0">
                <a:latin typeface="+mn-lt"/>
              </a:rPr>
              <a:t>descriptors</a:t>
            </a:r>
          </a:p>
        </p:txBody>
      </p:sp>
      <p:sp>
        <p:nvSpPr>
          <p:cNvPr id="13" name="Text Box 396"/>
          <p:cNvSpPr txBox="1">
            <a:spLocks noChangeArrowheads="1"/>
          </p:cNvSpPr>
          <p:nvPr/>
        </p:nvSpPr>
        <p:spPr bwMode="auto">
          <a:xfrm>
            <a:off x="6299404" y="3531870"/>
            <a:ext cx="1168196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Remove</a:t>
            </a:r>
          </a:p>
          <a:p>
            <a:pPr algn="ctr"/>
            <a:r>
              <a:rPr lang="en-US" sz="1600" i="1" dirty="0">
                <a:latin typeface="+mn-lt"/>
              </a:rPr>
              <a:t>descriptors</a:t>
            </a:r>
          </a:p>
        </p:txBody>
      </p:sp>
      <p:sp>
        <p:nvSpPr>
          <p:cNvPr id="14" name="Oval 397"/>
          <p:cNvSpPr>
            <a:spLocks noChangeArrowheads="1"/>
          </p:cNvSpPr>
          <p:nvPr/>
        </p:nvSpPr>
        <p:spPr bwMode="auto">
          <a:xfrm>
            <a:off x="7086600" y="2981295"/>
            <a:ext cx="1066800" cy="720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Worker</a:t>
            </a:r>
          </a:p>
          <a:p>
            <a:pPr algn="ctr"/>
            <a:r>
              <a:rPr lang="en-US" sz="2000" dirty="0">
                <a:latin typeface="+mn-lt"/>
              </a:rPr>
              <a:t>thread</a:t>
            </a:r>
          </a:p>
        </p:txBody>
      </p:sp>
      <p:sp>
        <p:nvSpPr>
          <p:cNvPr id="15" name="Oval 398"/>
          <p:cNvSpPr>
            <a:spLocks noChangeArrowheads="1"/>
          </p:cNvSpPr>
          <p:nvPr/>
        </p:nvSpPr>
        <p:spPr bwMode="auto">
          <a:xfrm>
            <a:off x="7086600" y="4083020"/>
            <a:ext cx="1066800" cy="720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Worker</a:t>
            </a:r>
          </a:p>
          <a:p>
            <a:pPr algn="ctr"/>
            <a:r>
              <a:rPr lang="en-US" sz="2000" dirty="0">
                <a:latin typeface="+mn-lt"/>
              </a:rPr>
              <a:t>thread</a:t>
            </a:r>
          </a:p>
        </p:txBody>
      </p:sp>
      <p:sp>
        <p:nvSpPr>
          <p:cNvPr id="16" name="Oval 403"/>
          <p:cNvSpPr>
            <a:spLocks noChangeArrowheads="1"/>
          </p:cNvSpPr>
          <p:nvPr/>
        </p:nvSpPr>
        <p:spPr bwMode="auto">
          <a:xfrm>
            <a:off x="609600" y="2940020"/>
            <a:ext cx="1066800" cy="720725"/>
          </a:xfrm>
          <a:prstGeom prst="ellipse">
            <a:avLst/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 Client</a:t>
            </a:r>
          </a:p>
        </p:txBody>
      </p:sp>
      <p:sp>
        <p:nvSpPr>
          <p:cNvPr id="17" name="Oval 405"/>
          <p:cNvSpPr>
            <a:spLocks noChangeArrowheads="1"/>
          </p:cNvSpPr>
          <p:nvPr/>
        </p:nvSpPr>
        <p:spPr bwMode="auto">
          <a:xfrm>
            <a:off x="609600" y="4083020"/>
            <a:ext cx="1066800" cy="720725"/>
          </a:xfrm>
          <a:prstGeom prst="ellipse">
            <a:avLst/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+mn-lt"/>
              </a:rPr>
              <a:t>Client</a:t>
            </a:r>
          </a:p>
        </p:txBody>
      </p:sp>
      <p:sp>
        <p:nvSpPr>
          <p:cNvPr id="18" name="Text Box 406"/>
          <p:cNvSpPr txBox="1">
            <a:spLocks noChangeArrowheads="1"/>
          </p:cNvSpPr>
          <p:nvPr/>
        </p:nvSpPr>
        <p:spPr bwMode="auto">
          <a:xfrm>
            <a:off x="972364" y="3704791"/>
            <a:ext cx="553998" cy="3389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+mn-lt"/>
              </a:rPr>
              <a:t>...</a:t>
            </a:r>
          </a:p>
        </p:txBody>
      </p:sp>
      <p:sp>
        <p:nvSpPr>
          <p:cNvPr id="19" name="Line 407"/>
          <p:cNvSpPr>
            <a:spLocks noChangeShapeType="1"/>
          </p:cNvSpPr>
          <p:nvPr/>
        </p:nvSpPr>
        <p:spPr bwMode="auto">
          <a:xfrm flipV="1">
            <a:off x="1752600" y="4006820"/>
            <a:ext cx="13716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Line 408"/>
          <p:cNvSpPr>
            <a:spLocks noChangeShapeType="1"/>
          </p:cNvSpPr>
          <p:nvPr/>
        </p:nvSpPr>
        <p:spPr bwMode="auto">
          <a:xfrm>
            <a:off x="1676400" y="3092420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1" name="Text Box 410"/>
          <p:cNvSpPr txBox="1">
            <a:spLocks noChangeArrowheads="1"/>
          </p:cNvSpPr>
          <p:nvPr/>
        </p:nvSpPr>
        <p:spPr bwMode="auto">
          <a:xfrm>
            <a:off x="5466500" y="2770743"/>
            <a:ext cx="13440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Service client</a:t>
            </a:r>
          </a:p>
        </p:txBody>
      </p:sp>
      <p:sp>
        <p:nvSpPr>
          <p:cNvPr id="22" name="Text Box 411"/>
          <p:cNvSpPr txBox="1">
            <a:spLocks noChangeArrowheads="1"/>
          </p:cNvSpPr>
          <p:nvPr/>
        </p:nvSpPr>
        <p:spPr bwMode="auto">
          <a:xfrm>
            <a:off x="5618900" y="4583668"/>
            <a:ext cx="13440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Service client</a:t>
            </a:r>
          </a:p>
        </p:txBody>
      </p:sp>
      <p:sp>
        <p:nvSpPr>
          <p:cNvPr id="23" name="Line 412"/>
          <p:cNvSpPr>
            <a:spLocks noChangeShapeType="1"/>
          </p:cNvSpPr>
          <p:nvPr/>
        </p:nvSpPr>
        <p:spPr bwMode="auto">
          <a:xfrm>
            <a:off x="1676400" y="4616420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4" name="Text Box 413"/>
          <p:cNvSpPr txBox="1">
            <a:spLocks noChangeArrowheads="1"/>
          </p:cNvSpPr>
          <p:nvPr/>
        </p:nvSpPr>
        <p:spPr bwMode="auto">
          <a:xfrm>
            <a:off x="7057518" y="1828800"/>
            <a:ext cx="1056700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Pool of</a:t>
            </a:r>
            <a:r>
              <a:rPr lang="en-US" sz="2000" dirty="0" smtClean="0">
                <a:latin typeface="+mn-lt"/>
              </a:rPr>
              <a:t> </a:t>
            </a:r>
          </a:p>
          <a:p>
            <a:pPr algn="ctr"/>
            <a:r>
              <a:rPr lang="en-US" sz="2000" dirty="0" smtClean="0">
                <a:latin typeface="+mn-lt"/>
              </a:rPr>
              <a:t>worker</a:t>
            </a:r>
          </a:p>
          <a:p>
            <a:pPr algn="ctr"/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22781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7"/>
            <a:ext cx="8763000" cy="926397"/>
          </a:xfrm>
        </p:spPr>
        <p:txBody>
          <a:bodyPr/>
          <a:lstStyle/>
          <a:p>
            <a:r>
              <a:rPr lang="en-US" dirty="0" smtClean="0"/>
              <a:t>Review: Using semaphores to protect shared resources via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590675"/>
            <a:ext cx="8213725" cy="1990725"/>
          </a:xfrm>
        </p:spPr>
        <p:txBody>
          <a:bodyPr/>
          <a:lstStyle/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Associate a unique semaphore </a:t>
            </a:r>
            <a:r>
              <a:rPr lang="en-US" i="1" dirty="0" smtClean="0"/>
              <a:t>mutex</a:t>
            </a:r>
            <a:r>
              <a:rPr lang="en-US" dirty="0" smtClean="0"/>
              <a:t>, initially 1, with each shared variable (or related set of shared variables)</a:t>
            </a:r>
          </a:p>
          <a:p>
            <a:pPr lvl="1"/>
            <a:r>
              <a:rPr lang="en-US" dirty="0" smtClean="0"/>
              <a:t>Surround each access to the shared variable(s) with </a:t>
            </a:r>
            <a:r>
              <a:rPr lang="en-US" i="1" dirty="0" smtClean="0"/>
              <a:t>P(</a:t>
            </a:r>
            <a:r>
              <a:rPr lang="en-US" i="1" dirty="0" err="1" smtClean="0"/>
              <a:t>mutex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</a:p>
          <a:p>
            <a:pPr lvl="1">
              <a:buNone/>
            </a:pPr>
            <a:r>
              <a:rPr lang="en-US" i="1" dirty="0" smtClean="0"/>
              <a:t>	V(</a:t>
            </a:r>
            <a:r>
              <a:rPr lang="en-US" i="1" dirty="0" err="1" smtClean="0"/>
              <a:t>mutex</a:t>
            </a:r>
            <a:r>
              <a:rPr lang="en-US" i="1" dirty="0" smtClean="0"/>
              <a:t>)</a:t>
            </a:r>
            <a:r>
              <a:rPr lang="en-US" dirty="0" smtClean="0"/>
              <a:t>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875" y="3733800"/>
            <a:ext cx="1828800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mutex</a:t>
            </a:r>
            <a:r>
              <a:rPr lang="en-US" sz="1800" dirty="0" smtClean="0">
                <a:latin typeface="Courier New"/>
                <a:cs typeface="Courier New"/>
              </a:rPr>
              <a:t> = 1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  P(</a:t>
            </a:r>
            <a:r>
              <a:rPr lang="en-US" sz="1800" dirty="0" err="1" smtClean="0">
                <a:latin typeface="Courier New"/>
                <a:cs typeface="Courier New"/>
              </a:rPr>
              <a:t>mutex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cnt</a:t>
            </a:r>
            <a:r>
              <a:rPr lang="en-US" sz="1800" dirty="0" smtClean="0">
                <a:latin typeface="Courier New"/>
                <a:cs typeface="Courier New"/>
              </a:rPr>
              <a:t>++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V(</a:t>
            </a:r>
            <a:r>
              <a:rPr lang="en-US" sz="1800" dirty="0" err="1" smtClean="0">
                <a:latin typeface="Courier New"/>
                <a:cs typeface="Courier New"/>
              </a:rPr>
              <a:t>mutex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05536" y="1400174"/>
            <a:ext cx="8357464" cy="492442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sbuf_t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sbuf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Shared buffer of connected descriptors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[1])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sz="1600" dirty="0" err="1">
                <a:solidFill>
                  <a:srgbClr val="000000"/>
                </a:solidFill>
                <a:latin typeface="Menlo-Regular"/>
              </a:rPr>
              <a:t>sbuf_init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Menlo-Regular"/>
              </a:rPr>
              <a:t>sbuf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, SBUFSIZE);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&lt; NTHREADS;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++)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Create worker threads */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thread, </a:t>
            </a:r>
            <a:r>
              <a:rPr lang="en-US" sz="1600" dirty="0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sbuf_insert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Insert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in buffer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594360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echoservert_pre.c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1491" y="2485310"/>
            <a:ext cx="8773909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sbuf_remove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Remove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from </a:t>
            </a:r>
            <a:r>
              <a:rPr lang="en-US" sz="1600" dirty="0" err="1" smtClean="0">
                <a:solidFill>
                  <a:srgbClr val="CB2418"/>
                </a:solidFill>
                <a:latin typeface="Menlo-Regular"/>
              </a:rPr>
              <a:t>buf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echo_cnt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                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/* Service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Close(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5691" y="435506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echoservert_pre.c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840468"/>
            <a:ext cx="240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Worker thread routine: </a:t>
            </a:r>
          </a:p>
        </p:txBody>
      </p:sp>
    </p:spTree>
    <p:extLst>
      <p:ext uri="{BB962C8B-B14F-4D97-AF65-F5344CB8AC3E}">
        <p14:creationId xmlns:p14="http://schemas.microsoft.com/office/powerpoint/2010/main" val="26316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2231169"/>
            <a:ext cx="8357464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byte_cnt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Byte counter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and the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mutex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that protects it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init_echo_cnt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Sem_init(&amp;mutex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0, 1);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byte_cnt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3800" y="4114800"/>
            <a:ext cx="121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echo_cnt.c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840468"/>
            <a:ext cx="33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echo_cnt</a:t>
            </a:r>
            <a:r>
              <a:rPr lang="en-US" sz="1800" dirty="0" smtClean="0">
                <a:latin typeface="Calibri" pitchFamily="34" charset="0"/>
              </a:rPr>
              <a:t> initialization routine:</a:t>
            </a:r>
          </a:p>
        </p:txBody>
      </p:sp>
    </p:spTree>
    <p:extLst>
      <p:ext uri="{BB962C8B-B14F-4D97-AF65-F5344CB8AC3E}">
        <p14:creationId xmlns:p14="http://schemas.microsoft.com/office/powerpoint/2010/main" val="256395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0803" y="1769506"/>
            <a:ext cx="8357464" cy="443198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echo_cnt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BA8C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BA8C1C"/>
                </a:solidFill>
                <a:latin typeface="Menlo-Regular"/>
              </a:rPr>
              <a:t>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BA8C1C"/>
                </a:solidFill>
                <a:latin typeface="Menlo-Regular"/>
              </a:rPr>
              <a:t>buf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[MAXLINE];</a:t>
            </a:r>
          </a:p>
          <a:p>
            <a:r>
              <a:rPr lang="pt-B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t-BR" sz="1600" dirty="0" err="1">
                <a:solidFill>
                  <a:srgbClr val="2D961E"/>
                </a:solidFill>
                <a:latin typeface="Menlo-Regular"/>
              </a:rPr>
              <a:t>rio_t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t-BR" sz="1600" dirty="0">
                <a:solidFill>
                  <a:srgbClr val="BA8C1C"/>
                </a:solidFill>
                <a:latin typeface="Menlo-Regular"/>
              </a:rPr>
              <a:t>rio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t-BR" sz="1600" dirty="0" err="1">
                <a:solidFill>
                  <a:srgbClr val="C200FF"/>
                </a:solidFill>
                <a:latin typeface="Menlo-Regular"/>
              </a:rPr>
              <a:t>static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t-BR" sz="1600" dirty="0" err="1">
                <a:solidFill>
                  <a:srgbClr val="2D961E"/>
                </a:solidFill>
                <a:latin typeface="Menlo-Regular"/>
              </a:rPr>
              <a:t>pthread_once_t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t-BR" sz="1600" dirty="0" err="1">
                <a:solidFill>
                  <a:srgbClr val="BA8C1C"/>
                </a:solidFill>
                <a:latin typeface="Menlo-Regular"/>
              </a:rPr>
              <a:t>once</a:t>
            </a:r>
            <a:r>
              <a:rPr lang="pt-BR" sz="1600" dirty="0">
                <a:solidFill>
                  <a:srgbClr val="000000"/>
                </a:solidFill>
                <a:latin typeface="Menlo-Regular"/>
              </a:rPr>
              <a:t> = PTHREAD_ONCE_INIT;</a:t>
            </a:r>
          </a:p>
          <a:p>
            <a:endParaRPr lang="pt-BR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Pthread_once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(&amp;once,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init_echo_cnt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Rio_readinitb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((n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Rio_readlineb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MAXLINE)) != 0) 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P(&amp;mutex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byte_cnt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+= n;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"thread %d received %d (%d total) bytes on </a:t>
            </a:r>
            <a:r>
              <a:rPr lang="en-US" sz="1600" dirty="0" err="1">
                <a:solidFill>
                  <a:srgbClr val="B7898A"/>
                </a:solidFill>
                <a:latin typeface="Menlo-Regular"/>
              </a:rPr>
              <a:t>fd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 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       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(), n,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byte_cnt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V(&amp;mutex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Rio_writen(connfd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n);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219200"/>
            <a:ext cx="312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Worker thread service routine: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6013" y="5791200"/>
            <a:ext cx="121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echo_cnt.c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8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Semaphores to Coordinate Access to Shared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76399"/>
            <a:ext cx="7896225" cy="4657725"/>
          </a:xfrm>
        </p:spPr>
        <p:txBody>
          <a:bodyPr/>
          <a:lstStyle/>
          <a:p>
            <a:r>
              <a:rPr lang="en-US" dirty="0" smtClean="0"/>
              <a:t>Basic idea: Thread uses a semaphore operation to notify another thread that some condition has become true</a:t>
            </a:r>
          </a:p>
          <a:p>
            <a:pPr lvl="1"/>
            <a:r>
              <a:rPr lang="en-US" dirty="0" smtClean="0"/>
              <a:t>Use counting semaphores to keep track of resource state</a:t>
            </a:r>
          </a:p>
          <a:p>
            <a:pPr lvl="1"/>
            <a:r>
              <a:rPr lang="en-US" dirty="0" smtClean="0"/>
              <a:t>Use binary semaphores to notify other threads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Two classic examples:</a:t>
            </a:r>
          </a:p>
          <a:p>
            <a:pPr lvl="1"/>
            <a:r>
              <a:rPr lang="en-US" dirty="0" smtClean="0"/>
              <a:t>The Producer-Consumer Problem</a:t>
            </a:r>
          </a:p>
          <a:p>
            <a:pPr lvl="1"/>
            <a:r>
              <a:rPr lang="en-US" dirty="0" smtClean="0"/>
              <a:t>The Readers-Writers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semaphores to schedule shared resources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Producer-consumer problem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213600" cy="573088"/>
          </a:xfrm>
        </p:spPr>
        <p:txBody>
          <a:bodyPr/>
          <a:lstStyle/>
          <a:p>
            <a:r>
              <a:rPr lang="en-US" dirty="0" smtClean="0"/>
              <a:t>Producer-Consumer Problem</a:t>
            </a:r>
            <a:endParaRPr lang="en-US" dirty="0"/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2709863"/>
            <a:ext cx="8729663" cy="41481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Common synchronization pattern: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Producer waits </a:t>
            </a:r>
            <a:r>
              <a:rPr lang="en-US" dirty="0" smtClean="0"/>
              <a:t>for empty </a:t>
            </a:r>
            <a:r>
              <a:rPr lang="en-US" b="1" i="1" dirty="0"/>
              <a:t>slot</a:t>
            </a:r>
            <a:r>
              <a:rPr lang="en-US" dirty="0"/>
              <a:t>, inserts item in buffer, and notifies consumer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Consumer waits for </a:t>
            </a:r>
            <a:r>
              <a:rPr lang="en-US" b="1" i="1" dirty="0"/>
              <a:t>item</a:t>
            </a:r>
            <a:r>
              <a:rPr lang="en-US" dirty="0"/>
              <a:t>, removes it from buffer, and notifies producer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Examples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Multimedia processing: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creates MPEG video frames, consumer renders them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Event-driven graphical user interfaces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detects mouse clicks, mouse movements, and keyboard hits and inserts corresponding events in buffer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 Consumer retrieves events from buffer and paints the display</a:t>
            </a: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auto">
          <a:xfrm>
            <a:off x="1552575" y="1327150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producer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  <p:sp>
        <p:nvSpPr>
          <p:cNvPr id="845830" name="Text Box 6"/>
          <p:cNvSpPr txBox="1">
            <a:spLocks noChangeArrowheads="1"/>
          </p:cNvSpPr>
          <p:nvPr/>
        </p:nvSpPr>
        <p:spPr bwMode="auto">
          <a:xfrm>
            <a:off x="3686175" y="1600200"/>
            <a:ext cx="1219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shared</a:t>
            </a:r>
          </a:p>
          <a:p>
            <a:pPr algn="ctr"/>
            <a:r>
              <a:rPr lang="en-US" sz="1800">
                <a:latin typeface="+mn-lt"/>
              </a:rPr>
              <a:t>buffer</a:t>
            </a:r>
          </a:p>
        </p:txBody>
      </p:sp>
      <p:sp>
        <p:nvSpPr>
          <p:cNvPr id="845831" name="Line 7"/>
          <p:cNvSpPr>
            <a:spLocks noChangeShapeType="1"/>
          </p:cNvSpPr>
          <p:nvPr/>
        </p:nvSpPr>
        <p:spPr bwMode="auto">
          <a:xfrm flipV="1">
            <a:off x="27717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2" name="Line 8"/>
          <p:cNvSpPr>
            <a:spLocks noChangeShapeType="1"/>
          </p:cNvSpPr>
          <p:nvPr/>
        </p:nvSpPr>
        <p:spPr bwMode="auto">
          <a:xfrm flipV="1">
            <a:off x="49053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3" name="Oval 9"/>
          <p:cNvSpPr>
            <a:spLocks noChangeArrowheads="1"/>
          </p:cNvSpPr>
          <p:nvPr/>
        </p:nvSpPr>
        <p:spPr bwMode="auto">
          <a:xfrm>
            <a:off x="5819775" y="1330325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consumer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45789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4502" y="646112"/>
            <a:ext cx="8366098" cy="573088"/>
          </a:xfrm>
        </p:spPr>
        <p:txBody>
          <a:bodyPr/>
          <a:lstStyle/>
          <a:p>
            <a:pPr marL="0" indent="0"/>
            <a:r>
              <a:rPr lang="en-US" dirty="0"/>
              <a:t>Producer-Consumer</a:t>
            </a:r>
            <a:r>
              <a:rPr lang="en-US" dirty="0" smtClean="0"/>
              <a:t> on 1-element Buffer</a:t>
            </a:r>
            <a:endParaRPr lang="en-US" dirty="0"/>
          </a:p>
        </p:txBody>
      </p:sp>
      <p:sp>
        <p:nvSpPr>
          <p:cNvPr id="846851" name="Text Box 3"/>
          <p:cNvSpPr txBox="1">
            <a:spLocks noChangeArrowheads="1"/>
          </p:cNvSpPr>
          <p:nvPr/>
        </p:nvSpPr>
        <p:spPr bwMode="auto">
          <a:xfrm>
            <a:off x="360363" y="1676400"/>
            <a:ext cx="3509194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l"/>
            <a:r>
              <a:rPr lang="en-US" sz="1600" dirty="0" smtClean="0">
                <a:latin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</a:rPr>
              <a:t>include “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”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#define NITERS 5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*producer(void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void</a:t>
            </a:r>
            <a:r>
              <a:rPr lang="en-US" sz="1600" b="0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*consumer(void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shared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var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full;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sems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empty;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 shared;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</p:txBody>
      </p:sp>
      <p:sp>
        <p:nvSpPr>
          <p:cNvPr id="846852" name="Text Box 4"/>
          <p:cNvSpPr txBox="1">
            <a:spLocks noChangeArrowheads="1"/>
          </p:cNvSpPr>
          <p:nvPr/>
        </p:nvSpPr>
        <p:spPr bwMode="auto">
          <a:xfrm>
            <a:off x="4191000" y="1654175"/>
            <a:ext cx="4854575" cy="4670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/*</a:t>
            </a:r>
            <a:r>
              <a:rPr lang="en-US" sz="1600" i="1" dirty="0" smtClean="0">
                <a:solidFill>
                  <a:srgbClr val="990000"/>
                </a:solidFill>
                <a:latin typeface="Courier New" pitchFamily="49" charset="0"/>
              </a:rPr>
              <a:t> Initialize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the semaphores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Sem_init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shared.empty</a:t>
            </a:r>
            <a:r>
              <a:rPr lang="en-US" sz="1600" dirty="0">
                <a:latin typeface="Courier New" pitchFamily="49" charset="0"/>
              </a:rPr>
              <a:t>, 0, 1);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Sem_init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shared.full</a:t>
            </a:r>
            <a:r>
              <a:rPr lang="en-US" sz="1600" dirty="0">
                <a:latin typeface="Courier New" pitchFamily="49" charset="0"/>
              </a:rPr>
              <a:t>,  0, 0);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/*</a:t>
            </a:r>
            <a:r>
              <a:rPr lang="en-US" sz="1600" i="1" dirty="0" smtClean="0">
                <a:solidFill>
                  <a:srgbClr val="990000"/>
                </a:solidFill>
                <a:latin typeface="Courier New" pitchFamily="49" charset="0"/>
              </a:rPr>
              <a:t> Create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threads and wait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, NULL,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             producer,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, NULL,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             consumer,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exit(0);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  <a:p>
            <a:pPr algn="l"/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4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8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8253582" cy="762000"/>
          </a:xfrm>
        </p:spPr>
        <p:txBody>
          <a:bodyPr/>
          <a:lstStyle/>
          <a:p>
            <a:r>
              <a:rPr lang="en-US" dirty="0"/>
              <a:t>Producer-Consumer</a:t>
            </a:r>
            <a:r>
              <a:rPr lang="en-US" dirty="0" smtClean="0"/>
              <a:t> on 1-element Buffer</a:t>
            </a:r>
            <a:endParaRPr lang="en-US" dirty="0"/>
          </a:p>
        </p:txBody>
      </p:sp>
      <p:sp>
        <p:nvSpPr>
          <p:cNvPr id="847875" name="Text Box 3"/>
          <p:cNvSpPr txBox="1">
            <a:spLocks noChangeArrowheads="1"/>
          </p:cNvSpPr>
          <p:nvPr/>
        </p:nvSpPr>
        <p:spPr bwMode="auto">
          <a:xfrm>
            <a:off x="474060" y="2514600"/>
            <a:ext cx="3632324" cy="39395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latin typeface="Courier New" pitchFamily="49" charset="0"/>
              </a:rPr>
              <a:t>producer(void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item;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for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&lt;NITERS;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Produce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item */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item </a:t>
            </a:r>
            <a:r>
              <a:rPr lang="en-US" sz="1600" dirty="0">
                <a:latin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err="1">
                <a:latin typeface="Courier New" pitchFamily="49" charset="0"/>
              </a:rPr>
              <a:t>("produced</a:t>
            </a:r>
            <a:r>
              <a:rPr lang="en-US" sz="1600" dirty="0">
                <a:latin typeface="Courier New" pitchFamily="49" charset="0"/>
              </a:rPr>
              <a:t> %</a:t>
            </a:r>
            <a:r>
              <a:rPr lang="en-US" sz="1600" dirty="0" err="1">
                <a:latin typeface="Courier New" pitchFamily="49" charset="0"/>
              </a:rPr>
              <a:t>d\n</a:t>
            </a:r>
            <a:r>
              <a:rPr lang="en-US" sz="1600" dirty="0">
                <a:latin typeface="Courier New" pitchFamily="49" charset="0"/>
              </a:rPr>
              <a:t>",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    item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Write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item 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</a:t>
            </a:r>
            <a:r>
              <a:rPr lang="en-US" sz="1600" dirty="0" err="1">
                <a:latin typeface="Courier New" pitchFamily="49" charset="0"/>
              </a:rPr>
              <a:t>(&amp;shared.empty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shared.buf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item;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</a:t>
            </a:r>
            <a:r>
              <a:rPr lang="en-US" sz="1600" dirty="0" err="1">
                <a:latin typeface="Courier New" pitchFamily="49" charset="0"/>
              </a:rPr>
              <a:t>(&amp;shared.full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  return </a:t>
            </a:r>
            <a:r>
              <a:rPr lang="en-US" sz="1600" dirty="0">
                <a:latin typeface="Courier New" pitchFamily="49" charset="0"/>
              </a:rPr>
              <a:t>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47876" name="Text Box 4"/>
          <p:cNvSpPr txBox="1">
            <a:spLocks noChangeArrowheads="1"/>
          </p:cNvSpPr>
          <p:nvPr/>
        </p:nvSpPr>
        <p:spPr bwMode="auto">
          <a:xfrm>
            <a:off x="4343400" y="2514600"/>
            <a:ext cx="4495800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latin typeface="Courier New" pitchFamily="49" charset="0"/>
              </a:rPr>
              <a:t>consumer(void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item;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for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&lt;NITERS;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Read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item from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</a:t>
            </a:r>
            <a:r>
              <a:rPr lang="en-US" sz="1600" dirty="0" err="1">
                <a:latin typeface="Courier New" pitchFamily="49" charset="0"/>
              </a:rPr>
              <a:t>(&amp;shared.full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item </a:t>
            </a:r>
            <a:r>
              <a:rPr lang="en-US" sz="1600" dirty="0">
                <a:latin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</a:rPr>
              <a:t>shared.buf</a:t>
            </a:r>
            <a:r>
              <a:rPr lang="en-US" sz="1600" dirty="0">
                <a:latin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</a:t>
            </a:r>
            <a:r>
              <a:rPr lang="en-US" sz="1600" dirty="0" err="1">
                <a:latin typeface="Courier New" pitchFamily="49" charset="0"/>
              </a:rPr>
              <a:t>(&amp;shared.empty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Consume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item */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err="1">
                <a:latin typeface="Courier New" pitchFamily="49" charset="0"/>
              </a:rPr>
              <a:t>("consumed</a:t>
            </a:r>
            <a:r>
              <a:rPr lang="en-US" sz="1600" dirty="0">
                <a:latin typeface="Courier New" pitchFamily="49" charset="0"/>
              </a:rPr>
              <a:t> %</a:t>
            </a:r>
            <a:r>
              <a:rPr lang="en-US" sz="1600" dirty="0" smtClean="0">
                <a:latin typeface="Courier New" pitchFamily="49" charset="0"/>
              </a:rPr>
              <a:t>d\n“, item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  return </a:t>
            </a:r>
            <a:r>
              <a:rPr lang="en-US" sz="1600" dirty="0">
                <a:latin typeface="Courier New" pitchFamily="49" charset="0"/>
              </a:rPr>
              <a:t>NULL;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847877" name="Text Box 5"/>
          <p:cNvSpPr txBox="1">
            <a:spLocks noChangeArrowheads="1"/>
          </p:cNvSpPr>
          <p:nvPr/>
        </p:nvSpPr>
        <p:spPr bwMode="auto">
          <a:xfrm>
            <a:off x="365098" y="1383268"/>
            <a:ext cx="45004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Initially:</a:t>
            </a:r>
            <a:r>
              <a:rPr lang="en-US" b="0" dirty="0">
                <a:latin typeface="+mn-lt"/>
              </a:rPr>
              <a:t>  </a:t>
            </a:r>
            <a:r>
              <a:rPr lang="en-US" b="0" dirty="0" smtClean="0">
                <a:latin typeface="Courier New"/>
                <a:cs typeface="Courier New"/>
              </a:rPr>
              <a:t>empty==1</a:t>
            </a:r>
            <a:r>
              <a:rPr lang="en-US" b="0" dirty="0">
                <a:latin typeface="Courier New"/>
                <a:cs typeface="Courier New"/>
              </a:rPr>
              <a:t>, </a:t>
            </a:r>
            <a:r>
              <a:rPr lang="en-US" b="0" dirty="0" smtClean="0">
                <a:latin typeface="Courier New"/>
                <a:cs typeface="Courier New"/>
              </a:rPr>
              <a:t>full==0</a:t>
            </a:r>
            <a:endParaRPr lang="en-US" b="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057400"/>
            <a:ext cx="230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Producer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2057400"/>
            <a:ext cx="244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Consumer Thread</a:t>
            </a:r>
          </a:p>
        </p:txBody>
      </p:sp>
    </p:spTree>
    <p:extLst>
      <p:ext uri="{BB962C8B-B14F-4D97-AF65-F5344CB8AC3E}">
        <p14:creationId xmlns:p14="http://schemas.microsoft.com/office/powerpoint/2010/main" val="28807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2425"/>
            <a:ext cx="7340600" cy="573088"/>
          </a:xfrm>
        </p:spPr>
        <p:txBody>
          <a:bodyPr/>
          <a:lstStyle/>
          <a:p>
            <a:r>
              <a:rPr lang="en-US"/>
              <a:t>Counting with Semaphores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2188"/>
            <a:ext cx="8548688" cy="1979612"/>
          </a:xfrm>
        </p:spPr>
        <p:txBody>
          <a:bodyPr/>
          <a:lstStyle/>
          <a:p>
            <a:r>
              <a:rPr lang="en-US" dirty="0"/>
              <a:t>Remember, it’s a non-negative integer</a:t>
            </a:r>
          </a:p>
          <a:p>
            <a:pPr lvl="1"/>
            <a:r>
              <a:rPr lang="en-US" dirty="0"/>
              <a:t>So, values greater than 1 are legal </a:t>
            </a:r>
          </a:p>
          <a:p>
            <a:r>
              <a:rPr lang="en-US" dirty="0"/>
              <a:t>Lets repeat thing_5() 5 times for every 3 of thing_3()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57445" name="Text Box 5"/>
          <p:cNvSpPr txBox="1">
            <a:spLocks noChangeArrowheads="1"/>
          </p:cNvSpPr>
          <p:nvPr/>
        </p:nvSpPr>
        <p:spPr bwMode="auto">
          <a:xfrm>
            <a:off x="131763" y="2590800"/>
            <a:ext cx="3754437" cy="222567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i="1" dirty="0">
                <a:solidFill>
                  <a:srgbClr val="990000"/>
                </a:solidFill>
                <a:latin typeface="Courier New" charset="0"/>
              </a:rPr>
              <a:t>/* thing_5 and thing_3 */</a:t>
            </a:r>
          </a:p>
          <a:p>
            <a:pPr algn="l"/>
            <a:r>
              <a:rPr lang="en-US" sz="1600" dirty="0">
                <a:latin typeface="Courier New" charset="0"/>
              </a:rPr>
              <a:t>#include “</a:t>
            </a:r>
            <a:r>
              <a:rPr lang="en-US" sz="1600" dirty="0" err="1">
                <a:latin typeface="Courier New" charset="0"/>
              </a:rPr>
              <a:t>csapp.h</a:t>
            </a:r>
            <a:r>
              <a:rPr lang="en-US" sz="1600" dirty="0">
                <a:latin typeface="Courier New" charset="0"/>
              </a:rPr>
              <a:t>”</a:t>
            </a:r>
          </a:p>
          <a:p>
            <a:pPr algn="l"/>
            <a:endParaRPr lang="en-US" sz="1600" dirty="0">
              <a:latin typeface="Courier New" charset="0"/>
            </a:endParaRPr>
          </a:p>
          <a:p>
            <a:pPr algn="l"/>
            <a:r>
              <a:rPr lang="en-US" sz="1600" dirty="0" err="1">
                <a:latin typeface="Courier New" charset="0"/>
              </a:rPr>
              <a:t>sem_t</a:t>
            </a:r>
            <a:r>
              <a:rPr lang="en-US" sz="1600" dirty="0">
                <a:latin typeface="Courier New" charset="0"/>
              </a:rPr>
              <a:t> five;</a:t>
            </a:r>
          </a:p>
          <a:p>
            <a:pPr algn="l"/>
            <a:r>
              <a:rPr lang="en-US" sz="1600" dirty="0" err="1">
                <a:latin typeface="Courier New" charset="0"/>
              </a:rPr>
              <a:t>sem_t</a:t>
            </a:r>
            <a:r>
              <a:rPr lang="en-US" sz="1600" dirty="0">
                <a:latin typeface="Courier New" charset="0"/>
              </a:rPr>
              <a:t> three;</a:t>
            </a:r>
          </a:p>
          <a:p>
            <a:pPr algn="l"/>
            <a:endParaRPr lang="en-US" sz="1600" dirty="0">
              <a:latin typeface="Courier New" charset="0"/>
            </a:endParaRPr>
          </a:p>
          <a:p>
            <a:pPr algn="l"/>
            <a:r>
              <a:rPr lang="en-US" sz="1600" dirty="0">
                <a:latin typeface="Courier New" charset="0"/>
              </a:rPr>
              <a:t>void *</a:t>
            </a:r>
            <a:r>
              <a:rPr lang="en-US" sz="1600" dirty="0" err="1">
                <a:latin typeface="Courier New" charset="0"/>
              </a:rPr>
              <a:t>five_times(void</a:t>
            </a:r>
            <a:r>
              <a:rPr lang="en-US" sz="1600" dirty="0">
                <a:latin typeface="Courier New" charset="0"/>
              </a:rPr>
              <a:t> *</a:t>
            </a:r>
            <a:r>
              <a:rPr lang="en-US" sz="1600" dirty="0" err="1">
                <a:latin typeface="Courier New" charset="0"/>
              </a:rPr>
              <a:t>arg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algn="l"/>
            <a:r>
              <a:rPr lang="en-US" sz="1600" dirty="0">
                <a:latin typeface="Courier New" charset="0"/>
              </a:rPr>
              <a:t>void</a:t>
            </a:r>
            <a:r>
              <a:rPr lang="en-US" sz="1600" b="0" dirty="0">
                <a:latin typeface="Courier New" charset="0"/>
              </a:rPr>
              <a:t> </a:t>
            </a:r>
            <a:r>
              <a:rPr lang="en-US" sz="1600" dirty="0">
                <a:latin typeface="Courier New" charset="0"/>
              </a:rPr>
              <a:t>*</a:t>
            </a:r>
            <a:r>
              <a:rPr lang="en-US" sz="1600" dirty="0" err="1">
                <a:latin typeface="Courier New" charset="0"/>
              </a:rPr>
              <a:t>three_times(void</a:t>
            </a:r>
            <a:r>
              <a:rPr lang="en-US" sz="1600" dirty="0">
                <a:latin typeface="Courier New" charset="0"/>
              </a:rPr>
              <a:t> *</a:t>
            </a:r>
            <a:r>
              <a:rPr lang="en-US" sz="1600" dirty="0" err="1">
                <a:latin typeface="Courier New" charset="0"/>
              </a:rPr>
              <a:t>arg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algn="l"/>
            <a:endParaRPr lang="en-US" sz="1600" dirty="0">
              <a:latin typeface="Courier New" charset="0"/>
            </a:endParaRPr>
          </a:p>
        </p:txBody>
      </p:sp>
      <p:sp>
        <p:nvSpPr>
          <p:cNvPr id="957446" name="Text Box 6"/>
          <p:cNvSpPr txBox="1">
            <a:spLocks noChangeArrowheads="1"/>
          </p:cNvSpPr>
          <p:nvPr/>
        </p:nvSpPr>
        <p:spPr bwMode="auto">
          <a:xfrm>
            <a:off x="4191000" y="2590800"/>
            <a:ext cx="4617370" cy="393954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main() {</a:t>
            </a:r>
          </a:p>
          <a:p>
            <a:pPr algn="l"/>
            <a:r>
              <a:rPr lang="en-US" sz="1600" dirty="0">
                <a:latin typeface="Courier New" charset="0"/>
              </a:rPr>
              <a:t>  </a:t>
            </a:r>
            <a:r>
              <a:rPr lang="en-US" sz="1600" dirty="0" err="1">
                <a:latin typeface="Courier New" charset="0"/>
              </a:rPr>
              <a:t>pthread_t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 err="1">
                <a:latin typeface="Courier New" charset="0"/>
              </a:rPr>
              <a:t>tid_five</a:t>
            </a:r>
            <a:r>
              <a:rPr lang="en-US" sz="1600" dirty="0">
                <a:latin typeface="Courier New" charset="0"/>
              </a:rPr>
              <a:t>, </a:t>
            </a:r>
            <a:r>
              <a:rPr lang="en-US" sz="1600" dirty="0" err="1">
                <a:latin typeface="Courier New" charset="0"/>
              </a:rPr>
              <a:t>tid_three</a:t>
            </a:r>
            <a:r>
              <a:rPr lang="en-US" sz="1600" dirty="0">
                <a:latin typeface="Courier New" charset="0"/>
              </a:rPr>
              <a:t>;</a:t>
            </a:r>
          </a:p>
          <a:p>
            <a:pPr algn="l"/>
            <a:r>
              <a:rPr lang="en-US" sz="1600" dirty="0">
                <a:latin typeface="Courier New" charset="0"/>
              </a:rPr>
              <a:t>  </a:t>
            </a:r>
          </a:p>
          <a:p>
            <a:pPr algn="l"/>
            <a:r>
              <a:rPr lang="en-US" sz="1600" dirty="0">
                <a:latin typeface="Courier New" charset="0"/>
              </a:rPr>
              <a:t>  </a:t>
            </a:r>
            <a:r>
              <a:rPr lang="en-US" sz="1600" i="1" dirty="0">
                <a:solidFill>
                  <a:srgbClr val="990000"/>
                </a:solidFill>
                <a:latin typeface="Courier New" charset="0"/>
              </a:rPr>
              <a:t>/* initialize the semaphores */</a:t>
            </a:r>
          </a:p>
          <a:p>
            <a:pPr algn="l"/>
            <a:r>
              <a:rPr lang="en-US" sz="1600" dirty="0">
                <a:latin typeface="Courier New" charset="0"/>
              </a:rPr>
              <a:t>  </a:t>
            </a:r>
            <a:r>
              <a:rPr lang="en-US" sz="1600" dirty="0" err="1">
                <a:latin typeface="Courier New" charset="0"/>
              </a:rPr>
              <a:t>Sem_init(&amp;five</a:t>
            </a:r>
            <a:r>
              <a:rPr lang="en-US" sz="1600" dirty="0">
                <a:latin typeface="Courier New" charset="0"/>
              </a:rPr>
              <a:t>, 0, 5); </a:t>
            </a:r>
          </a:p>
          <a:p>
            <a:pPr algn="l"/>
            <a:r>
              <a:rPr lang="en-US" sz="1600" dirty="0">
                <a:latin typeface="Courier New" charset="0"/>
              </a:rPr>
              <a:t>  </a:t>
            </a:r>
            <a:r>
              <a:rPr lang="en-US" sz="1600" dirty="0" err="1">
                <a:latin typeface="Courier New" charset="0"/>
              </a:rPr>
              <a:t>Sem_init(&amp;three</a:t>
            </a:r>
            <a:r>
              <a:rPr lang="en-US" sz="1600" dirty="0">
                <a:latin typeface="Courier New" charset="0"/>
              </a:rPr>
              <a:t>,  0, 3);</a:t>
            </a:r>
          </a:p>
          <a:p>
            <a:pPr algn="l"/>
            <a:endParaRPr lang="en-US" sz="1600" dirty="0">
              <a:latin typeface="Courier New" charset="0"/>
            </a:endParaRPr>
          </a:p>
          <a:p>
            <a:pPr algn="l"/>
            <a:r>
              <a:rPr lang="en-US" sz="1600" dirty="0">
                <a:latin typeface="Courier New" charset="0"/>
              </a:rPr>
              <a:t>  </a:t>
            </a:r>
            <a:r>
              <a:rPr lang="en-US" sz="1600" i="1" dirty="0">
                <a:solidFill>
                  <a:srgbClr val="990000"/>
                </a:solidFill>
                <a:latin typeface="Courier New" charset="0"/>
              </a:rPr>
              <a:t>/* create threads and wait */</a:t>
            </a:r>
          </a:p>
          <a:p>
            <a:pPr algn="l"/>
            <a:r>
              <a:rPr lang="en-US" sz="1600" dirty="0">
                <a:latin typeface="Courier New" charset="0"/>
              </a:rPr>
              <a:t>  </a:t>
            </a:r>
            <a:r>
              <a:rPr lang="en-US" sz="1600" dirty="0" err="1">
                <a:latin typeface="Courier New" charset="0"/>
              </a:rPr>
              <a:t>Pthread_create(&amp;tid_five</a:t>
            </a:r>
            <a:r>
              <a:rPr lang="en-US" sz="1600" dirty="0">
                <a:latin typeface="Courier New" charset="0"/>
              </a:rPr>
              <a:t>, NULL, </a:t>
            </a:r>
          </a:p>
          <a:p>
            <a:pPr algn="l"/>
            <a:r>
              <a:rPr lang="en-US" sz="1600" dirty="0">
                <a:latin typeface="Courier New" charset="0"/>
              </a:rPr>
              <a:t>                 </a:t>
            </a:r>
            <a:r>
              <a:rPr lang="en-US" sz="1600" dirty="0" err="1">
                <a:latin typeface="Courier New" charset="0"/>
              </a:rPr>
              <a:t>five_times</a:t>
            </a:r>
            <a:r>
              <a:rPr lang="en-US" sz="1600" dirty="0">
                <a:latin typeface="Courier New" charset="0"/>
              </a:rPr>
              <a:t>, NULL);</a:t>
            </a:r>
          </a:p>
          <a:p>
            <a:pPr algn="l"/>
            <a:r>
              <a:rPr lang="en-US" sz="1600" dirty="0">
                <a:latin typeface="Courier New" charset="0"/>
              </a:rPr>
              <a:t>  </a:t>
            </a:r>
            <a:r>
              <a:rPr lang="en-US" sz="1600" dirty="0" err="1">
                <a:latin typeface="Courier New" charset="0"/>
              </a:rPr>
              <a:t>Pthread_create(&amp;tid_three</a:t>
            </a:r>
            <a:r>
              <a:rPr lang="en-US" sz="1600" dirty="0">
                <a:latin typeface="Courier New" charset="0"/>
              </a:rPr>
              <a:t>, NULL, </a:t>
            </a:r>
          </a:p>
          <a:p>
            <a:pPr algn="l"/>
            <a:r>
              <a:rPr lang="en-US" sz="1600" dirty="0">
                <a:latin typeface="Courier New" charset="0"/>
              </a:rPr>
              <a:t>                 </a:t>
            </a:r>
            <a:r>
              <a:rPr lang="en-US" sz="1600" dirty="0" err="1">
                <a:latin typeface="Courier New" charset="0"/>
              </a:rPr>
              <a:t>three_times</a:t>
            </a:r>
            <a:r>
              <a:rPr lang="en-US" sz="1600" dirty="0">
                <a:latin typeface="Courier New" charset="0"/>
              </a:rPr>
              <a:t>, NULL);</a:t>
            </a:r>
          </a:p>
          <a:p>
            <a:pPr algn="l"/>
            <a:r>
              <a:rPr lang="en-US" sz="1600" dirty="0">
                <a:latin typeface="Courier New" charset="0"/>
              </a:rPr>
              <a:t>  .</a:t>
            </a:r>
          </a:p>
          <a:p>
            <a:pPr algn="l"/>
            <a:r>
              <a:rPr lang="en-US" sz="1600" dirty="0">
                <a:latin typeface="Courier New" charset="0"/>
              </a:rPr>
              <a:t>  .</a:t>
            </a:r>
          </a:p>
          <a:p>
            <a:pPr algn="l"/>
            <a:r>
              <a:rPr lang="en-US" sz="1600" dirty="0">
                <a:latin typeface="Courier New" charset="0"/>
              </a:rPr>
              <a:t>  .</a:t>
            </a:r>
          </a:p>
          <a:p>
            <a:pPr algn="l"/>
            <a:r>
              <a:rPr lang="en-US" sz="1600" dirty="0" smtClean="0">
                <a:latin typeface="Courier New" charset="0"/>
              </a:rPr>
              <a:t>}</a:t>
            </a:r>
            <a:endParaRPr lang="en-US" sz="16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04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17418</TotalTime>
  <Words>2570</Words>
  <Application>Microsoft Office PowerPoint</Application>
  <PresentationFormat>全屏显示(4:3)</PresentationFormat>
  <Paragraphs>526</Paragraphs>
  <Slides>33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Menlo-Regular</vt:lpstr>
      <vt:lpstr>ＭＳ Ｐゴシック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Synchronization: Advanced  Introduction to Computer Systems 28th Lecture, Dec. 23, 2015</vt:lpstr>
      <vt:lpstr>Review: Semaphores</vt:lpstr>
      <vt:lpstr>Review: Using semaphores to protect shared resources via mutual exclusion</vt:lpstr>
      <vt:lpstr>Using Semaphores to Coordinate Access to Shared Resources</vt:lpstr>
      <vt:lpstr>Today</vt:lpstr>
      <vt:lpstr>Producer-Consumer Problem</vt:lpstr>
      <vt:lpstr>Producer-Consumer on 1-element Buffer</vt:lpstr>
      <vt:lpstr>Producer-Consumer on 1-element Buffer</vt:lpstr>
      <vt:lpstr>Counting with Semaphores</vt:lpstr>
      <vt:lpstr>Counting with semaphores (cont)</vt:lpstr>
      <vt:lpstr>Producer-Consumer on an n-element Buffer</vt:lpstr>
      <vt:lpstr>sbuf Package - Declarations</vt:lpstr>
      <vt:lpstr>sbuf Package - Implementation</vt:lpstr>
      <vt:lpstr>sbuf Package - Implementation</vt:lpstr>
      <vt:lpstr>sbuf Package - Implementation</vt:lpstr>
      <vt:lpstr>Today</vt:lpstr>
      <vt:lpstr>Readers-Writers Problem</vt:lpstr>
      <vt:lpstr>Variants of Readers-Writers </vt:lpstr>
      <vt:lpstr>Solution to First Readers-Writers Problem</vt:lpstr>
      <vt:lpstr>Today</vt:lpstr>
      <vt:lpstr>Crucial concept: Thread Safety</vt:lpstr>
      <vt:lpstr>Thread-Unsafe Functions (Class 1)</vt:lpstr>
      <vt:lpstr>Thread-Unsafe Functions (Class 2)</vt:lpstr>
      <vt:lpstr>Thread-Safe Random Number Generator</vt:lpstr>
      <vt:lpstr>Thread-Unsafe Functions (Class 3)</vt:lpstr>
      <vt:lpstr>Thread-Unsafe Functions (Class 4)</vt:lpstr>
      <vt:lpstr>Reentrant Functions </vt:lpstr>
      <vt:lpstr>Thread-Safe Library Functions</vt:lpstr>
      <vt:lpstr>Putting It All Together: Prethreaded Concurrent Server</vt:lpstr>
      <vt:lpstr>Prethreaded Concurrent Server</vt:lpstr>
      <vt:lpstr>Prethreaded Concurrent Server</vt:lpstr>
      <vt:lpstr>Prethreaded Concurrent Server</vt:lpstr>
      <vt:lpstr>Prethreaded Concurrent Server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Yoyo</cp:lastModifiedBy>
  <cp:revision>844</cp:revision>
  <cp:lastPrinted>2012-11-27T09:23:29Z</cp:lastPrinted>
  <dcterms:created xsi:type="dcterms:W3CDTF">2012-11-26T22:46:36Z</dcterms:created>
  <dcterms:modified xsi:type="dcterms:W3CDTF">2015-12-22T14:46:41Z</dcterms:modified>
</cp:coreProperties>
</file>