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72" r:id="rId40"/>
    <p:sldId id="673" r:id="rId41"/>
    <p:sldId id="674" r:id="rId42"/>
    <p:sldId id="675" r:id="rId43"/>
    <p:sldId id="67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74" d="100"/>
          <a:sy n="74" d="100"/>
        </p:scale>
        <p:origin x="1128" y="78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7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68992"/>
        <c:axId val="195069552"/>
      </c:lineChart>
      <c:catAx>
        <c:axId val="19506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95069552"/>
        <c:crosses val="autoZero"/>
        <c:auto val="1"/>
        <c:lblAlgn val="ctr"/>
        <c:lblOffset val="100"/>
        <c:noMultiLvlLbl val="0"/>
      </c:catAx>
      <c:valAx>
        <c:axId val="1950695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506899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200368"/>
        <c:axId val="96200928"/>
      </c:lineChart>
      <c:catAx>
        <c:axId val="96200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96200928"/>
        <c:crosses val="autoZero"/>
        <c:auto val="1"/>
        <c:lblAlgn val="ctr"/>
        <c:lblOffset val="100"/>
        <c:noMultiLvlLbl val="0"/>
      </c:catAx>
      <c:valAx>
        <c:axId val="96200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6200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9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7601" y="-26988"/>
            <a:ext cx="17399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Peking</a:t>
            </a:r>
            <a:r>
              <a:rPr lang="en-US" sz="1200" baseline="0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 smtClean="0"/>
              <a:t>Thread-Level Parallelism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Dec. </a:t>
            </a:r>
            <a:r>
              <a:rPr lang="en-US" sz="2000" b="0" dirty="0" smtClean="0"/>
              <a:t>28, </a:t>
            </a:r>
            <a:r>
              <a:rPr lang="en-US" sz="2000" b="0" dirty="0" smtClean="0"/>
              <a:t>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lvl="0">
              <a:defRPr/>
            </a:pPr>
            <a:r>
              <a:rPr lang="en-US" altLang="zh-CN" dirty="0" err="1"/>
              <a:t>Xiangqun</a:t>
            </a:r>
            <a:r>
              <a:rPr lang="en-US" altLang="zh-CN" dirty="0"/>
              <a:t> Chen</a:t>
            </a:r>
            <a:r>
              <a:rPr lang="zh-CN" altLang="en-US" dirty="0"/>
              <a:t>，</a:t>
            </a:r>
            <a:r>
              <a:rPr lang="en-US" altLang="zh-CN" dirty="0"/>
              <a:t>Junlin Lu</a:t>
            </a:r>
          </a:p>
          <a:p>
            <a:pPr lvl="0">
              <a:defRPr/>
            </a:pPr>
            <a:r>
              <a:rPr lang="en-US" altLang="zh-CN" dirty="0"/>
              <a:t>Guangyu Sun</a:t>
            </a:r>
            <a:r>
              <a:rPr lang="zh-CN" altLang="en-US" dirty="0"/>
              <a:t>，</a:t>
            </a:r>
            <a:r>
              <a:rPr lang="en-US" altLang="zh-CN" dirty="0"/>
              <a:t>Xuetao Guan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(</a:t>
            </a:r>
            <a:r>
              <a:rPr lang="en-US" dirty="0" err="1" smtClean="0">
                <a:latin typeface="+mj-lt"/>
                <a:cs typeface="Courier New"/>
              </a:rPr>
              <a:t>cont</a:t>
            </a:r>
            <a:r>
              <a:rPr lang="en-US" dirty="0" smtClean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fr-FR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Shark machine with </a:t>
            </a:r>
            <a:r>
              <a:rPr lang="en-US" dirty="0"/>
              <a:t>8</a:t>
            </a:r>
            <a:r>
              <a:rPr lang="en-US" dirty="0" smtClean="0"/>
              <a:t> cores,  n=2</a:t>
            </a:r>
            <a:r>
              <a:rPr lang="en-US" baseline="30000" dirty="0" smtClean="0"/>
              <a:t>31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/>
                <a:gridCol w="750720"/>
                <a:gridCol w="783360"/>
                <a:gridCol w="783360"/>
                <a:gridCol w="783360"/>
                <a:gridCol w="881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psum-mutex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Nasty surprise:</a:t>
            </a:r>
          </a:p>
          <a:p>
            <a:pPr lvl="1"/>
            <a:r>
              <a:rPr lang="en-US" dirty="0" smtClean="0"/>
              <a:t>Single thread is very slow</a:t>
            </a:r>
          </a:p>
          <a:p>
            <a:pPr lvl="1"/>
            <a:r>
              <a:rPr lang="en-US" dirty="0" smtClean="0"/>
              <a:t>Gets slower as we use more cores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 smtClean="0"/>
              <a:t>Peer thread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sums into global array element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Main waits for </a:t>
            </a:r>
            <a:r>
              <a:rPr lang="en-US" dirty="0" err="1" smtClean="0">
                <a:latin typeface="+mj-lt"/>
                <a:cs typeface="Courier New"/>
              </a:rPr>
              <a:t>theads</a:t>
            </a:r>
            <a:r>
              <a:rPr lang="en-US" dirty="0" smtClean="0">
                <a:latin typeface="+mj-lt"/>
                <a:cs typeface="Courier New"/>
              </a:rPr>
              <a:t> to finish, then sums elements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Eliminates need for </a:t>
            </a:r>
            <a:r>
              <a:rPr lang="en-US" dirty="0" err="1" smtClean="0">
                <a:latin typeface="+mn-lt"/>
                <a:cs typeface="Courier New"/>
              </a:rPr>
              <a:t>mutex</a:t>
            </a:r>
            <a:r>
              <a:rPr lang="en-US" dirty="0" smtClean="0">
                <a:latin typeface="+mn-lt"/>
                <a:cs typeface="Courier New"/>
              </a:rPr>
              <a:t> synchronization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Orders of magnitude faster than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 smtClean="0"/>
              <a:t>Reduce memory references by having peer thread </a:t>
            </a:r>
            <a:r>
              <a:rPr lang="en-US" dirty="0" err="1" smtClean="0"/>
              <a:t>i</a:t>
            </a:r>
            <a:r>
              <a:rPr lang="en-US" dirty="0" smtClean="0"/>
              <a:t> sum into a local variable (register)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Significantly faster than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 smtClean="0"/>
              <a:t>Characterizing Parallel 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processor cores,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the running time using </a:t>
            </a:r>
            <a:r>
              <a:rPr lang="en-US" i="1" dirty="0" smtClean="0"/>
              <a:t>k</a:t>
            </a:r>
            <a:r>
              <a:rPr lang="en-US" dirty="0" smtClean="0"/>
              <a:t> cores</a:t>
            </a:r>
          </a:p>
          <a:p>
            <a:endParaRPr lang="en-US" dirty="0"/>
          </a:p>
          <a:p>
            <a:r>
              <a:rPr lang="en-US" i="1" dirty="0" smtClean="0"/>
              <a:t>Def.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Speedup:  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T</a:t>
            </a:r>
            <a:r>
              <a:rPr lang="en-US" i="1" baseline="-25000" dirty="0" smtClean="0"/>
              <a:t>1</a:t>
            </a:r>
            <a:r>
              <a:rPr lang="en-US" i="1" dirty="0" smtClean="0"/>
              <a:t> /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 </a:t>
            </a:r>
            <a:r>
              <a:rPr lang="en-US" i="1" dirty="0"/>
              <a:t>r</a:t>
            </a:r>
            <a:r>
              <a:rPr lang="en-US" i="1" dirty="0" smtClean="0"/>
              <a:t>elative speedup</a:t>
            </a:r>
            <a:r>
              <a:rPr lang="en-US" dirty="0" smtClean="0"/>
              <a:t> 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parallel version of the code running on 1 core.</a:t>
            </a:r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absolute speedup </a:t>
            </a:r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sequential version of code running on 1 core. </a:t>
            </a:r>
          </a:p>
          <a:p>
            <a:pPr lvl="1"/>
            <a:r>
              <a:rPr lang="en-US" dirty="0" smtClean="0"/>
              <a:t>Absolute speedup is a much truer measure of the benefits of parallelism. </a:t>
            </a:r>
          </a:p>
          <a:p>
            <a:pPr lvl="1"/>
            <a:endParaRPr lang="en-US" dirty="0"/>
          </a:p>
          <a:p>
            <a:r>
              <a:rPr lang="en-US" i="1" dirty="0" smtClean="0"/>
              <a:t>Def</a:t>
            </a:r>
            <a:r>
              <a:rPr lang="en-US" dirty="0" smtClean="0"/>
              <a:t>.  </a:t>
            </a:r>
            <a:r>
              <a:rPr lang="en-US" i="1" dirty="0" smtClean="0">
                <a:solidFill>
                  <a:srgbClr val="FF0000"/>
                </a:solidFill>
              </a:rPr>
              <a:t>Efficiency: </a:t>
            </a:r>
            <a:r>
              <a:rPr lang="en-US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 </a:t>
            </a:r>
            <a:r>
              <a:rPr lang="en-US" i="1" dirty="0" smtClean="0"/>
              <a:t>/p = T</a:t>
            </a:r>
            <a:r>
              <a:rPr lang="en-US" i="1" baseline="-25000" dirty="0" smtClean="0"/>
              <a:t>1 </a:t>
            </a:r>
            <a:r>
              <a:rPr lang="en-US" i="1" dirty="0" smtClean="0"/>
              <a:t>/(</a:t>
            </a:r>
            <a:r>
              <a:rPr lang="en-US" i="1" dirty="0" err="1" smtClean="0"/>
              <a:t>pT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Reported as a percentage in the range (0, 100].</a:t>
            </a:r>
          </a:p>
          <a:p>
            <a:pPr lvl="1"/>
            <a:r>
              <a:rPr lang="en-US" dirty="0" smtClean="0"/>
              <a:t>Measures the overhead due to 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56649"/>
              </p:ext>
            </p:extLst>
          </p:nvPr>
        </p:nvGraphicFramePr>
        <p:xfrm>
          <a:off x="395496" y="1272902"/>
          <a:ext cx="8366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280583"/>
                <a:gridCol w="1394354"/>
                <a:gridCol w="1394354"/>
                <a:gridCol w="1394354"/>
                <a:gridCol w="1394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 (</a:t>
                      </a:r>
                      <a:r>
                        <a:rPr lang="en-US" i="1" dirty="0" err="1" smtClean="0"/>
                        <a:t>T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Speedup (</a:t>
                      </a:r>
                      <a:r>
                        <a:rPr lang="en-US" i="1" dirty="0" err="1" smtClean="0"/>
                        <a:t>S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(</a:t>
                      </a:r>
                      <a:r>
                        <a:rPr lang="en-US" i="1" dirty="0" err="1" smtClean="0"/>
                        <a:t>E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Efficiencies OK, not great</a:t>
            </a:r>
          </a:p>
          <a:p>
            <a:r>
              <a:rPr lang="en-US" dirty="0" smtClean="0"/>
              <a:t>Our example is easily parallelizable</a:t>
            </a:r>
          </a:p>
          <a:p>
            <a:r>
              <a:rPr lang="en-US" dirty="0" smtClean="0"/>
              <a:t>Real codes are often much harder to parallelize</a:t>
            </a:r>
          </a:p>
          <a:p>
            <a:pPr lvl="1"/>
            <a:r>
              <a:rPr lang="en-US" dirty="0" smtClean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 smtClean="0"/>
              <a:t>Gene Amdahl (Nov. 16, 1922 – Nov. 10, 2015)</a:t>
            </a:r>
          </a:p>
          <a:p>
            <a:r>
              <a:rPr lang="en-US" dirty="0" smtClean="0"/>
              <a:t>Captures the difficulty of using parallelism to speed things up.</a:t>
            </a:r>
          </a:p>
          <a:p>
            <a:r>
              <a:rPr lang="en-US" dirty="0" smtClean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p 	Fraction of total that can be sped up (0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pT</a:t>
            </a:r>
            <a:r>
              <a:rPr lang="en-US" dirty="0" smtClean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k = </a:t>
            </a:r>
            <a:r>
              <a:rPr lang="en-US" dirty="0" smtClean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(1-p)T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 Computing Hardware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2"/>
            <a:r>
              <a:rPr lang="en-US" dirty="0" smtClean="0"/>
              <a:t>Multiple separate processors on single chip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2"/>
            <a:r>
              <a:rPr lang="en-US" dirty="0" smtClean="0"/>
              <a:t>Efficient execution of multiple threads on single core</a:t>
            </a:r>
          </a:p>
          <a:p>
            <a:r>
              <a:rPr lang="en-US" dirty="0" smtClean="0"/>
              <a:t>Thread-Level Parallelism</a:t>
            </a:r>
          </a:p>
          <a:p>
            <a:pPr lvl="1"/>
            <a:r>
              <a:rPr lang="en-US" dirty="0" smtClean="0"/>
              <a:t>Splitting program into independent tasks</a:t>
            </a:r>
          </a:p>
          <a:p>
            <a:pPr lvl="2"/>
            <a:r>
              <a:rPr lang="en-US" dirty="0" smtClean="0"/>
              <a:t>Example 1: Parallel summation</a:t>
            </a:r>
          </a:p>
          <a:p>
            <a:pPr lvl="1"/>
            <a:r>
              <a:rPr lang="en-US" dirty="0" smtClean="0"/>
              <a:t>Divide-and conquer parallelism</a:t>
            </a:r>
          </a:p>
          <a:p>
            <a:pPr lvl="2"/>
            <a:r>
              <a:rPr lang="en-US" dirty="0" smtClean="0"/>
              <a:t>Example 2: Parallel quicksort</a:t>
            </a:r>
          </a:p>
          <a:p>
            <a:r>
              <a:rPr lang="en-US" dirty="0" smtClean="0"/>
              <a:t>Consistency Models</a:t>
            </a:r>
          </a:p>
          <a:p>
            <a:pPr lvl="1"/>
            <a:r>
              <a:rPr lang="en-US" dirty="0" smtClean="0"/>
              <a:t>What happens when multiple threads are reading &amp; writing shared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0.1 * 10.0 = 1.0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Substantial Example: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set of N random numbers</a:t>
            </a:r>
          </a:p>
          <a:p>
            <a:r>
              <a:rPr lang="en-US" dirty="0" smtClean="0"/>
              <a:t>Multiple possible algorithms</a:t>
            </a:r>
          </a:p>
          <a:p>
            <a:pPr lvl="1"/>
            <a:r>
              <a:rPr lang="en-US" dirty="0" smtClean="0"/>
              <a:t>Use parallel version of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Choose “pivot” p from X</a:t>
            </a:r>
          </a:p>
          <a:p>
            <a:pPr lvl="1"/>
            <a:r>
              <a:rPr lang="en-US" dirty="0" smtClean="0"/>
              <a:t>Rearrange X into</a:t>
            </a:r>
          </a:p>
          <a:p>
            <a:pPr lvl="2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Recursively sort L to get L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Recursively sort 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L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nele</a:t>
            </a:r>
            <a:r>
              <a:rPr lang="en-US" dirty="0" smtClean="0"/>
              <a:t> elements starting at base</a:t>
            </a:r>
          </a:p>
          <a:p>
            <a:pPr lvl="1"/>
            <a:r>
              <a:rPr lang="en-US" dirty="0" smtClean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If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Nthresh</a:t>
            </a:r>
            <a:r>
              <a:rPr lang="en-US" dirty="0" smtClean="0"/>
              <a:t>, do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Choose “pivot” p from X</a:t>
            </a:r>
          </a:p>
          <a:p>
            <a:pPr lvl="2"/>
            <a:r>
              <a:rPr lang="en-US" dirty="0" smtClean="0"/>
              <a:t>Rearrange X into</a:t>
            </a:r>
          </a:p>
          <a:p>
            <a:pPr lvl="3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3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Recursively spawn separate threads</a:t>
            </a:r>
          </a:p>
          <a:p>
            <a:pPr lvl="3"/>
            <a:r>
              <a:rPr lang="en-US" dirty="0" smtClean="0"/>
              <a:t>Sort L to get L</a:t>
            </a:r>
            <a:r>
              <a:rPr lang="en-US" dirty="0" smtClean="0">
                <a:sym typeface="Symbol"/>
              </a:rPr>
              <a:t></a:t>
            </a:r>
          </a:p>
          <a:p>
            <a:pPr lvl="3"/>
            <a:r>
              <a:rPr lang="en-US" dirty="0" smtClean="0">
                <a:sym typeface="Symbol"/>
              </a:rPr>
              <a:t>Sort </a:t>
            </a:r>
            <a:r>
              <a:rPr lang="en-US" dirty="0" smtClean="0"/>
              <a:t>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2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L2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r>
                  <a:rPr lang="en-US" dirty="0" smtClean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Structure: Sorting Tasks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 smtClean="0"/>
              <a:t>Task: Sort </a:t>
            </a:r>
            <a:r>
              <a:rPr lang="en-US" dirty="0" err="1" smtClean="0"/>
              <a:t>subrange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Specify as: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base</a:t>
            </a:r>
            <a:r>
              <a:rPr lang="en-US" dirty="0" smtClean="0"/>
              <a:t>: Starting address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nele</a:t>
            </a:r>
            <a:r>
              <a:rPr lang="en-US" dirty="0" smtClean="0"/>
              <a:t>: Number of elements in </a:t>
            </a:r>
            <a:r>
              <a:rPr lang="en-US" dirty="0" err="1" smtClean="0"/>
              <a:t>subrange</a:t>
            </a:r>
            <a:endParaRPr lang="en-US" dirty="0" smtClean="0"/>
          </a:p>
          <a:p>
            <a:r>
              <a:rPr lang="en-US" dirty="0" smtClean="0"/>
              <a:t>Run as separate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Sort Task Operation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subrange</a:t>
            </a:r>
            <a:r>
              <a:rPr lang="en-US" dirty="0" smtClean="0"/>
              <a:t> using serial 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Sort Task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Partition </a:t>
            </a:r>
            <a:r>
              <a:rPr lang="en-US" sz="1800" dirty="0" err="1" smtClean="0">
                <a:latin typeface="Calibri" pitchFamily="34" charset="0"/>
              </a:rPr>
              <a:t>Subrange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So far, we’ve used threads to deal with I/O delays</a:t>
            </a:r>
          </a:p>
          <a:p>
            <a:pPr lvl="1"/>
            <a:r>
              <a:rPr lang="en-US" sz="2200" dirty="0" smtClean="0"/>
              <a:t>e.g., one thread per client to prevent one from delaying another</a:t>
            </a:r>
          </a:p>
          <a:p>
            <a:r>
              <a:rPr lang="en-US" sz="2600" dirty="0" smtClean="0"/>
              <a:t>Multi-core/</a:t>
            </a:r>
            <a:r>
              <a:rPr lang="en-US" sz="2600" dirty="0" err="1" smtClean="0"/>
              <a:t>Hyperthreaded</a:t>
            </a:r>
            <a:r>
              <a:rPr lang="en-US" sz="2600" dirty="0" smtClean="0"/>
              <a:t> CPUs offer another opportunity</a:t>
            </a:r>
          </a:p>
          <a:p>
            <a:pPr lvl="1"/>
            <a:r>
              <a:rPr lang="en-US" sz="2200" dirty="0" smtClean="0"/>
              <a:t>Spread work over threads executing in parallel</a:t>
            </a:r>
          </a:p>
          <a:p>
            <a:pPr lvl="1"/>
            <a:r>
              <a:rPr lang="en-US" sz="2200" dirty="0" smtClean="0"/>
              <a:t>Happens automatically, if many independent tasks</a:t>
            </a:r>
          </a:p>
          <a:p>
            <a:pPr lvl="2"/>
            <a:r>
              <a:rPr lang="en-US" dirty="0" smtClean="0"/>
              <a:t>e.g., running many applications or serving many clients</a:t>
            </a:r>
          </a:p>
          <a:p>
            <a:pPr lvl="1"/>
            <a:r>
              <a:rPr lang="en-US" sz="2200" dirty="0" smtClean="0"/>
              <a:t>Can also write code to make one big task go faster</a:t>
            </a:r>
          </a:p>
          <a:p>
            <a:pPr lvl="2"/>
            <a:r>
              <a:rPr lang="en-US" dirty="0" smtClean="0"/>
              <a:t>by organizing it as multiple parallel sub-tasks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Sets up data structures</a:t>
            </a:r>
          </a:p>
          <a:p>
            <a:r>
              <a:rPr lang="en-US" dirty="0" smtClean="0"/>
              <a:t>Calls recursive sort routine</a:t>
            </a:r>
          </a:p>
          <a:p>
            <a:r>
              <a:rPr lang="en-US" dirty="0" smtClean="0"/>
              <a:t>Keeps joining threads until none left</a:t>
            </a:r>
          </a:p>
          <a:p>
            <a:r>
              <a:rPr lang="en-US" dirty="0" smtClean="0"/>
              <a:t>Frees data structures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sort routine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Small partition: Sort serially</a:t>
            </a:r>
          </a:p>
          <a:p>
            <a:r>
              <a:rPr lang="en-US" dirty="0" smtClean="0"/>
              <a:t>Large partition: Spawn new sort task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</a:rPr>
              <a:t>task_queue_ptr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return;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task thread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 smtClean="0"/>
              <a:t>Get task parameters</a:t>
            </a:r>
          </a:p>
          <a:p>
            <a:r>
              <a:rPr lang="en-US" dirty="0" smtClean="0"/>
              <a:t>Perform partitioning step</a:t>
            </a:r>
          </a:p>
          <a:p>
            <a:r>
              <a:rPr lang="en-US" dirty="0" smtClean="0"/>
              <a:t>Call recursive sort routine on each partition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Serial fraction: Fraction of input at which do serial sort</a:t>
            </a:r>
          </a:p>
          <a:p>
            <a:r>
              <a:rPr lang="en-US" smtClean="0"/>
              <a:t>Sort 2</a:t>
            </a:r>
            <a:r>
              <a:rPr lang="en-US" baseline="30000" dirty="0"/>
              <a:t>2</a:t>
            </a:r>
            <a:r>
              <a:rPr lang="en-US" baseline="30000" smtClean="0"/>
              <a:t>7</a:t>
            </a:r>
            <a:r>
              <a:rPr lang="en-US" smtClean="0"/>
              <a:t> </a:t>
            </a:r>
            <a:r>
              <a:rPr lang="en-US" dirty="0" smtClean="0"/>
              <a:t>(134,217,728) random values</a:t>
            </a:r>
          </a:p>
          <a:p>
            <a:r>
              <a:rPr lang="en-US" dirty="0" smtClean="0"/>
              <a:t>Best speedup = 6.84X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 smtClean="0"/>
              <a:t>Good performance over wide range of fraction values</a:t>
            </a:r>
          </a:p>
          <a:p>
            <a:pPr lvl="1"/>
            <a:r>
              <a:rPr lang="en-US" dirty="0" smtClean="0"/>
              <a:t>F too small: Not enough parallelism</a:t>
            </a:r>
          </a:p>
          <a:p>
            <a:pPr lvl="1"/>
            <a:r>
              <a:rPr lang="en-US" dirty="0" smtClean="0"/>
              <a:t>F too large: Thread overhead + run out of thread memory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&amp; 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bottleneck</a:t>
            </a:r>
          </a:p>
          <a:p>
            <a:pPr lvl="1"/>
            <a:r>
              <a:rPr lang="en-US" dirty="0" smtClean="0"/>
              <a:t>Top-level partition: No speedup</a:t>
            </a:r>
          </a:p>
          <a:p>
            <a:pPr lvl="1"/>
            <a:r>
              <a:rPr lang="en-US" dirty="0" smtClean="0"/>
              <a:t>Second level: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2X speedup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level: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</a:t>
            </a:r>
            <a:r>
              <a:rPr lang="en-US" baseline="30000" dirty="0" smtClean="0"/>
              <a:t>k-1</a:t>
            </a:r>
            <a:r>
              <a:rPr lang="en-US" dirty="0" smtClean="0"/>
              <a:t>X speedup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Good performance for small-scale parallelism</a:t>
            </a:r>
          </a:p>
          <a:p>
            <a:pPr lvl="1"/>
            <a:r>
              <a:rPr lang="en-US" dirty="0" smtClean="0"/>
              <a:t>Would need to parallelize partitioning step to get large-scale parallelism</a:t>
            </a:r>
          </a:p>
          <a:p>
            <a:pPr lvl="2"/>
            <a:r>
              <a:rPr lang="en-US" dirty="0" smtClean="0"/>
              <a:t>Parallel Sorting by Regular Sampling</a:t>
            </a:r>
          </a:p>
          <a:p>
            <a:pPr lvl="3"/>
            <a:r>
              <a:rPr lang="en-US" dirty="0" smtClean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 smtClean="0"/>
              <a:t>Parallelizing Partitioning Step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4</a:t>
            </a:r>
            <a:endParaRPr lang="en-US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Parallel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obtain speedup</a:t>
            </a:r>
          </a:p>
          <a:p>
            <a:r>
              <a:rPr lang="en-US" dirty="0" smtClean="0"/>
              <a:t>Speculate: Too much data copying</a:t>
            </a:r>
          </a:p>
          <a:p>
            <a:pPr lvl="1"/>
            <a:r>
              <a:rPr lang="en-US" dirty="0" smtClean="0"/>
              <a:t>Could not do everything within source array</a:t>
            </a:r>
          </a:p>
          <a:p>
            <a:pPr lvl="1"/>
            <a:r>
              <a:rPr lang="en-US" dirty="0" smtClean="0"/>
              <a:t>Set up temporary space for reassembling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parallelization strategy</a:t>
            </a:r>
          </a:p>
          <a:p>
            <a:pPr lvl="1"/>
            <a:r>
              <a:rPr lang="en-US" dirty="0" smtClean="0"/>
              <a:t>Partition into K independent parts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Inner loops must be synchronization free</a:t>
            </a:r>
          </a:p>
          <a:p>
            <a:pPr lvl="1"/>
            <a:r>
              <a:rPr lang="en-US" dirty="0" smtClean="0"/>
              <a:t>Synchronization operations very expensive</a:t>
            </a:r>
          </a:p>
          <a:p>
            <a:r>
              <a:rPr lang="en-US" dirty="0" smtClean="0"/>
              <a:t>Beware of Amdahl’s Law</a:t>
            </a:r>
          </a:p>
          <a:p>
            <a:pPr lvl="1"/>
            <a:r>
              <a:rPr lang="en-US" dirty="0" smtClean="0"/>
              <a:t>Serial code can become bottleneck</a:t>
            </a:r>
          </a:p>
          <a:p>
            <a:r>
              <a:rPr lang="en-US" dirty="0" smtClean="0"/>
              <a:t>You can do it!</a:t>
            </a:r>
          </a:p>
          <a:p>
            <a:pPr lvl="1"/>
            <a:r>
              <a:rPr lang="en-US" dirty="0" smtClean="0"/>
              <a:t>Achieving modest levels of parallelism is not difficult</a:t>
            </a:r>
          </a:p>
          <a:p>
            <a:pPr lvl="1"/>
            <a:r>
              <a:rPr lang="en-US" dirty="0" smtClean="0"/>
              <a:t>Set up experimental framework and test multiple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 smtClean="0"/>
              <a:t>What are the possible values printed?</a:t>
            </a:r>
          </a:p>
          <a:p>
            <a:pPr lvl="1"/>
            <a:r>
              <a:rPr lang="en-US" dirty="0" smtClean="0"/>
              <a:t>Depends on memory consistency model</a:t>
            </a:r>
          </a:p>
          <a:p>
            <a:pPr lvl="1"/>
            <a:r>
              <a:rPr lang="en-US" dirty="0" smtClean="0"/>
              <a:t>Abstract model of how hardware handles concurrent accesses 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Overall effect consistent with each individual thread</a:t>
            </a:r>
          </a:p>
          <a:p>
            <a:pPr lvl="1"/>
            <a:r>
              <a:rPr lang="en-US" dirty="0" smtClean="0"/>
              <a:t>Otherwise, arbitrary interleaving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Rb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Wb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Multicore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 smtClean="0"/>
              <a:t>Multiple processors operating with coherent view of memory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</a:t>
              </a:r>
              <a:r>
                <a:rPr lang="en-US" sz="1400" dirty="0" smtClean="0">
                  <a:latin typeface="+mn-lt"/>
                </a:rPr>
                <a:t>n-1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 smtClean="0"/>
              <a:t>Impossible outputs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100</a:t>
            </a:r>
            <a:r>
              <a:rPr lang="en-US" dirty="0" smtClean="0">
                <a:solidFill>
                  <a:srgbClr val="FF0000"/>
                </a:solidFill>
              </a:rPr>
              <a:t>,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1, </a:t>
            </a:r>
            <a:r>
              <a:rPr lang="en-US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 smtClean="0"/>
              <a:t>Would require reaching both Ra and </a:t>
            </a:r>
            <a:r>
              <a:rPr lang="en-US" dirty="0" err="1" smtClean="0"/>
              <a:t>Rb</a:t>
            </a:r>
            <a:r>
              <a:rPr lang="en-US" dirty="0" smtClean="0"/>
              <a:t> before </a:t>
            </a:r>
            <a:r>
              <a:rPr lang="en-US" dirty="0" err="1" smtClean="0"/>
              <a:t>Wa</a:t>
            </a:r>
            <a:r>
              <a:rPr lang="en-US" dirty="0" smtClean="0"/>
              <a:t> and </a:t>
            </a:r>
            <a:r>
              <a:rPr lang="en-US" dirty="0" err="1" smtClean="0"/>
              <a:t>Wb</a:t>
            </a:r>
            <a:endParaRPr lang="en-US" dirty="0" smtClean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 smtClean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</a:t>
              </a:r>
              <a:r>
                <a:rPr lang="en-US" sz="1800" b="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</a:t>
              </a:r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Non-Coherent Cache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 smtClean="0"/>
              <a:t>Write-back caches, without coordination between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 2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b:200</a:t>
            </a:r>
            <a:endParaRPr lang="en-US" sz="18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a:1</a:t>
                </a:r>
                <a:endParaRPr lang="en-US" sz="1800" dirty="0"/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b:100</a:t>
                </a:r>
                <a:endParaRPr lang="en-US" sz="1800" dirty="0"/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a = 1;</a:t>
              </a:r>
            </a:p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Wa</a:t>
              </a:r>
              <a:r>
                <a:rPr lang="en-US" sz="1800" dirty="0" smtClean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Rb</a:t>
              </a:r>
              <a:r>
                <a:rPr lang="en-US" sz="1800" dirty="0" smtClean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Wb</a:t>
              </a:r>
              <a:r>
                <a:rPr lang="en-US" sz="1800" dirty="0" smtClean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a:2</a:t>
                </a:r>
                <a:endParaRPr lang="en-US" sz="18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 2</a:t>
                </a:r>
                <a:endParaRPr lang="en-US" sz="18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 smtClean="0">
                <a:latin typeface="Calibri" pitchFamily="34" charset="0"/>
              </a:rPr>
              <a:t>Supply</a:t>
            </a:r>
            <a:r>
              <a:rPr lang="en-US" sz="2000" b="0" kern="0" dirty="0" smtClean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 smtClean="0"/>
              <a:t>Out-of-Order Processor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Instruction control dynamically converts program into stream of operations</a:t>
            </a:r>
          </a:p>
          <a:p>
            <a:r>
              <a:rPr lang="en-US" dirty="0" smtClean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Registers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 smtClean="0"/>
              <a:t>Hyperthreading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Replicate enough instruction control to process K instruction streams</a:t>
            </a:r>
          </a:p>
          <a:p>
            <a:r>
              <a:rPr lang="en-US" dirty="0" smtClean="0"/>
              <a:t>K copies of all registers</a:t>
            </a:r>
          </a:p>
          <a:p>
            <a:r>
              <a:rPr lang="en-US" dirty="0" smtClean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B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B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A</a:t>
            </a:r>
            <a:endParaRPr lang="en-US" sz="18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A</a:t>
            </a:r>
            <a:endParaRPr lang="en-US" sz="1800" dirty="0">
              <a:latin typeface="+mn-lt"/>
            </a:endParaRP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A</a:t>
            </a:r>
            <a:endParaRPr lang="en-US" sz="1600" dirty="0">
              <a:latin typeface="+mn-lt"/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B</a:t>
            </a:r>
            <a:endParaRPr lang="en-US" sz="1600" dirty="0">
              <a:latin typeface="+mn-lt"/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Get data about machine from /</a:t>
            </a:r>
            <a:r>
              <a:rPr lang="en-US" sz="2600" dirty="0" err="1" smtClean="0"/>
              <a:t>proc</a:t>
            </a:r>
            <a:r>
              <a:rPr lang="en-US" sz="2600" dirty="0" smtClean="0"/>
              <a:t>/</a:t>
            </a:r>
            <a:r>
              <a:rPr lang="en-US" sz="2600" dirty="0" err="1" smtClean="0"/>
              <a:t>cpuinfo</a:t>
            </a:r>
            <a:endParaRPr lang="en-US" sz="2600" dirty="0" smtClean="0"/>
          </a:p>
          <a:p>
            <a:r>
              <a:rPr lang="en-US" sz="2600" dirty="0" smtClean="0"/>
              <a:t>Shark Machines</a:t>
            </a:r>
          </a:p>
          <a:p>
            <a:pPr lvl="1"/>
            <a:r>
              <a:rPr lang="en-US" dirty="0" smtClean="0"/>
              <a:t>Intel Xeon E5520 @ 2.27 GHz</a:t>
            </a:r>
          </a:p>
          <a:p>
            <a:pPr lvl="1"/>
            <a:r>
              <a:rPr lang="en-US" dirty="0" smtClean="0"/>
              <a:t>Nehalem, ca. 2010</a:t>
            </a:r>
          </a:p>
          <a:p>
            <a:pPr lvl="1"/>
            <a:r>
              <a:rPr lang="en-US" dirty="0" smtClean="0"/>
              <a:t>8 Cores</a:t>
            </a:r>
          </a:p>
          <a:p>
            <a:pPr lvl="1"/>
            <a:r>
              <a:rPr lang="en-US" dirty="0" smtClean="0"/>
              <a:t>Each can do 2x </a:t>
            </a:r>
            <a:r>
              <a:rPr lang="en-US" dirty="0" err="1" smtClean="0"/>
              <a:t>hyperthreading</a:t>
            </a:r>
            <a:endParaRPr lang="en-US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Parallel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 smtClean="0"/>
              <a:t>Sum numbers </a:t>
            </a:r>
            <a:r>
              <a:rPr lang="en-US" i="1" dirty="0" smtClean="0"/>
              <a:t>0, …, n-1</a:t>
            </a:r>
          </a:p>
          <a:p>
            <a:pPr lvl="1"/>
            <a:r>
              <a:rPr lang="en-US" dirty="0" smtClean="0"/>
              <a:t>Should add up to </a:t>
            </a:r>
            <a:r>
              <a:rPr lang="en-US" i="1" dirty="0" smtClean="0"/>
              <a:t>((n-1)*n)/2</a:t>
            </a:r>
          </a:p>
          <a:p>
            <a:r>
              <a:rPr lang="en-US" dirty="0" smtClean="0"/>
              <a:t>Partition values </a:t>
            </a:r>
            <a:r>
              <a:rPr lang="en-US" i="1" dirty="0" smtClean="0"/>
              <a:t>1, …, n-1 </a:t>
            </a:r>
            <a:r>
              <a:rPr lang="en-US" dirty="0" smtClean="0"/>
              <a:t>into </a:t>
            </a:r>
            <a:r>
              <a:rPr lang="en-US" i="1" dirty="0" smtClean="0"/>
              <a:t>t</a:t>
            </a:r>
            <a:r>
              <a:rPr lang="en-US" dirty="0" smtClean="0"/>
              <a:t> ranges</a:t>
            </a:r>
          </a:p>
          <a:p>
            <a:pPr lvl="1"/>
            <a:r>
              <a:rPr lang="en-US" i="1" dirty="0" smtClean="0">
                <a:sym typeface="Symbol"/>
              </a:rPr>
              <a:t>n</a:t>
            </a:r>
            <a:r>
              <a:rPr lang="en-US" i="1" dirty="0" smtClean="0"/>
              <a:t>/t</a:t>
            </a:r>
            <a:r>
              <a:rPr lang="en-US" i="1" dirty="0" smtClean="0">
                <a:sym typeface="Symbol"/>
              </a:rPr>
              <a:t></a:t>
            </a:r>
            <a:r>
              <a:rPr lang="en-US" dirty="0" smtClean="0"/>
              <a:t> values in each range</a:t>
            </a:r>
          </a:p>
          <a:p>
            <a:pPr lvl="1"/>
            <a:r>
              <a:rPr lang="en-US" dirty="0" smtClean="0"/>
              <a:t>Each of </a:t>
            </a:r>
            <a:r>
              <a:rPr lang="en-US" i="1" dirty="0" smtClean="0"/>
              <a:t>t</a:t>
            </a:r>
            <a:r>
              <a:rPr lang="en-US" dirty="0" smtClean="0"/>
              <a:t> threads processes 1 range </a:t>
            </a:r>
          </a:p>
          <a:p>
            <a:pPr lvl="1"/>
            <a:r>
              <a:rPr lang="en-US" dirty="0" smtClean="0"/>
              <a:t>For simplicity, assume </a:t>
            </a:r>
            <a:r>
              <a:rPr lang="en-US" i="1" dirty="0" smtClean="0"/>
              <a:t>n</a:t>
            </a:r>
            <a:r>
              <a:rPr lang="en-US" dirty="0" smtClean="0"/>
              <a:t> is a multiple of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</a:t>
            </a:r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31915</TotalTime>
  <Words>2420</Words>
  <Application>Microsoft Office PowerPoint</Application>
  <PresentationFormat>全屏显示(4:3)</PresentationFormat>
  <Paragraphs>667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ＭＳ Ｐゴシック</vt:lpstr>
      <vt:lpstr>宋体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Introduction to Computer Systems 29th Lecture, Dec. 28, 2015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Yoyo</cp:lastModifiedBy>
  <cp:revision>854</cp:revision>
  <cp:lastPrinted>2014-11-16T00:23:51Z</cp:lastPrinted>
  <dcterms:created xsi:type="dcterms:W3CDTF">2012-11-29T15:32:24Z</dcterms:created>
  <dcterms:modified xsi:type="dcterms:W3CDTF">2015-12-28T00:29:54Z</dcterms:modified>
</cp:coreProperties>
</file>