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01_DB1CE728.xml" ContentType="application/vnd.ms-powerpoint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60" r:id="rId7"/>
    <p:sldId id="258" r:id="rId8"/>
    <p:sldId id="259" r:id="rId9"/>
    <p:sldId id="261" r:id="rId1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7A1C031-9E1F-0E86-B85C-9E9FCA500B25}" name="Walther, Dirk" initials="DW" userId="S::Dirk.Walther@dnv.com::03c3b647-db29-489a-b66a-9c1856ea77a2" providerId="AD"/>
  <p188:author id="{55CD0D3C-BFCF-D2C8-D53D-F03D00265E38}" name="Ahsan, Aneeq" initials="AA" userId="S::Aneeq.Ahsan@dnv.com::13c16da4-54ac-49fc-a13c-88ae56a1d4d4" providerId="AD"/>
  <p188:author id="{B899314D-18F1-D6A8-AD3C-9BB9934835D1}" name="Walther, Dirk" initials="WD" userId="S::dirk.walther@dnv.com::03c3b647-db29-489a-b66a-9c1856ea77a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15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omments/modernComment_101_DB1CE72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C55A56D-4A14-4AF8-9F1B-760C0FE7146E}" authorId="{55CD0D3C-BFCF-D2C8-D53D-F03D00265E38}" created="2024-06-12T07:01:10.53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676104488" sldId="257"/>
      <ac:grpSpMk id="59" creationId="{D0274F1F-2FEA-E254-B745-F9E1F4CAEA5D}"/>
    </ac:deMkLst>
    <p188:replyLst>
      <p188:reply id="{FBB0C446-5BED-4A35-B21C-39AD6351F84E}" authorId="{B899314D-18F1-D6A8-AD3C-9BB9934835D1}" created="2024-06-12T07:43:29.328">
        <p188:txBody>
          <a:bodyPr/>
          <a:lstStyle/>
          <a:p>
            <a:r>
              <a:rPr lang="en-US"/>
              <a:t>Every RDI needs metadata. In this example, we focus on rdl:x only though, i.e., the metadata for rdl:y and rdl:z is not shown.</a:t>
            </a:r>
          </a:p>
        </p188:txBody>
      </p188:reply>
    </p188:replyLst>
    <p188:txBody>
      <a:bodyPr/>
      <a:lstStyle/>
      <a:p>
        <a:r>
          <a:rPr lang="en-GB"/>
          <a:t>Rdl:y is a new item, Are we proposing metadata for ontology and not for reference terms? 
If we need metadata for each term then metadata is linked to each RDI. [@Walther, Dirk] 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3043E-42C0-4BAB-BF94-7E235E523084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C5D6C-3520-4B23-B740-8BDFF59F4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991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C5D6C-3520-4B23-B740-8BDFF59F402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587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C5D6C-3520-4B23-B740-8BDFF59F402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730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C5D6C-3520-4B23-B740-8BDFF59F402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62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C5D6C-3520-4B23-B740-8BDFF59F402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681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C5D6C-3520-4B23-B740-8BDFF59F402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260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C5D6C-3520-4B23-B740-8BDFF59F402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813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F44EF-26CD-81AB-A0DD-2CE52DB20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5CFCE-3B1F-4D71-5CA0-44C7D142F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88364-498C-BA4F-6992-46F75E3E9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96E1-E2B3-4A68-9B22-A76387D1408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C6AA4-A90A-BB29-C119-B9CA611DC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D8B30-372F-0DB2-9615-F428CE1E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05AD-4E35-4546-A05C-70116678E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84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C2B3A-3F7F-D549-2DD9-A75719A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D3B80-5F76-F548-76AC-5ACA53F5F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45831-D693-3324-319A-15EE6C32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96E1-E2B3-4A68-9B22-A76387D1408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CA15E-990F-26D4-374E-8E53D185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0BB3C-6791-6B9A-2CBE-75ADC1757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05AD-4E35-4546-A05C-70116678E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4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D091D6-4EA6-9100-9F11-3D8EFE2699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50742-C279-2839-1C90-2C3A2125C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C74CA-BFAA-AFA0-B0C2-3E9E8FE5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96E1-E2B3-4A68-9B22-A76387D1408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C8223-3BC1-E2CB-C22F-6193F857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849FF-9B25-35FE-6613-BED6B5CCC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05AD-4E35-4546-A05C-70116678E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13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2A7D-D1B0-6449-018A-6CA020459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EF872-3AB2-EC05-BC8A-25974D2F1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7D14C-A306-62E0-6ADD-1DAF904A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96E1-E2B3-4A68-9B22-A76387D1408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C4D57-E699-DA46-1B72-7E9A2ADF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38E3E-6F15-F223-1F1B-EDF02D40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05AD-4E35-4546-A05C-70116678E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21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0470D-DC4C-6925-F67D-E21764AC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B29B9-073B-48F9-E97D-BD539622B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0B7EE-12D3-CCF6-61B4-B8F8E8A18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96E1-E2B3-4A68-9B22-A76387D1408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87CD6-FDDF-DCC7-94C0-CB6449D9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B9819-6F6C-A933-2940-A24AF8F5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05AD-4E35-4546-A05C-70116678E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77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285E-4328-5C03-C2D3-56826D07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ADACA-BA6A-279D-7E39-1188433A3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3F5AD-2E5D-CA04-23F3-3B92D62D9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BB0D4-9EF4-8A17-EBC4-DC81FD08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96E1-E2B3-4A68-9B22-A76387D1408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EB4A9-777E-FD42-FC3E-1F5E0633A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485C1-0A90-F9FF-5C43-B8DAF8AC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05AD-4E35-4546-A05C-70116678E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39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8051-0EFD-7F58-A781-7659F67F0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0324F-06AA-812B-F2DA-15EB30D29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E70F7-DB2D-34A5-E264-E92FAC82A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39E07F-B54B-AD53-2D05-AA1697460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E30026-FCB6-BA1F-B593-F545CDE93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718D22-E1A3-3481-6802-3DCDA6AF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96E1-E2B3-4A68-9B22-A76387D1408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89D723-6AAB-3E57-5D93-169E63B49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763850-D933-1818-5149-EA325FD8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05AD-4E35-4546-A05C-70116678E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69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38C7B-4E21-F3B6-3E8B-BA9E7347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3EA89F-160D-7B47-CB18-55679A9C1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96E1-E2B3-4A68-9B22-A76387D1408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9C59D-7AAF-A7C4-7627-1B258ACA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9A740-9D9C-51C9-A792-EBEDB8A6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05AD-4E35-4546-A05C-70116678E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51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9A1FF-314B-FBCD-0859-AE35C2516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96E1-E2B3-4A68-9B22-A76387D1408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8D370-D219-2D8B-D833-C1E8E281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40142-3567-5825-DD10-3D0E7605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05AD-4E35-4546-A05C-70116678E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20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D465-98BC-1569-1F82-D68286C8D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931F5-97E0-2C88-5B51-99687FDF8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7B626-AFE0-EE8E-A3C4-48B3502F0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BC9A3-0DE0-C549-B716-DA0C9C445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96E1-E2B3-4A68-9B22-A76387D1408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6B8D-7F79-1666-D549-3011D1BE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649F5-D515-D397-DEF7-757DCEDB9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05AD-4E35-4546-A05C-70116678E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41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A86D-D2F5-7397-2B84-568D4A4C7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792BF1-ACD2-C80D-B883-FF252682A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A2BB4-88C4-12A5-327C-A5E5F4CA9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AEFA9-26C3-E0DA-A8AE-9684BDAE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96E1-E2B3-4A68-9B22-A76387D1408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8C85C-8190-DA25-B1D6-B44F427D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9C2B6-AF91-1021-6F11-5540109B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05AD-4E35-4546-A05C-70116678E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26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13B30F-90EF-5F21-6BF5-671B9B708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CC807-E8DA-40D5-9889-21935D220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F1E23-117E-A433-7C74-5C0AF0903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7996E1-E2B3-4A68-9B22-A76387D1408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C80FB-2C3D-50FF-D9F5-B8A96758B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10ADB-E0F7-D3FF-D8D8-8455C5D40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6605AD-4E35-4546-A05C-70116678E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14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1_DB1CE72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D384-4CC6-044E-60DD-F93EE83870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Metadata Ontology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DA4FE-BD61-C72F-7271-E29B2CCBF9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29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874B-BE1A-963A-B396-C9108164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Metadata management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BC6FB3C-6AEA-D03B-DDF4-2713B9F9557D}"/>
              </a:ext>
            </a:extLst>
          </p:cNvPr>
          <p:cNvSpPr/>
          <p:nvPr/>
        </p:nvSpPr>
        <p:spPr>
          <a:xfrm>
            <a:off x="283701" y="2514600"/>
            <a:ext cx="2007847" cy="200841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D36261-AF8C-B96C-ED8A-4C3EC100A1FC}"/>
              </a:ext>
            </a:extLst>
          </p:cNvPr>
          <p:cNvSpPr txBox="1"/>
          <p:nvPr/>
        </p:nvSpPr>
        <p:spPr>
          <a:xfrm>
            <a:off x="618436" y="2577052"/>
            <a:ext cx="1345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pca-ont:topic/0.1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6151CD-2F98-096F-EE76-474BCBDDA27A}"/>
              </a:ext>
            </a:extLst>
          </p:cNvPr>
          <p:cNvSpPr txBox="1"/>
          <p:nvPr/>
        </p:nvSpPr>
        <p:spPr>
          <a:xfrm>
            <a:off x="283701" y="3723553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/>
              <a:t>rdl:x md:hasStatus </a:t>
            </a:r>
            <a:r>
              <a:rPr lang="en-GB" sz="800">
                <a:highlight>
                  <a:srgbClr val="FFFF00"/>
                </a:highlight>
              </a:rPr>
              <a:t>md:proposed </a:t>
            </a:r>
            <a:r>
              <a:rPr lang="en-GB" sz="800"/>
              <a:t>;</a:t>
            </a:r>
          </a:p>
          <a:p>
            <a:r>
              <a:rPr lang="en-GB" sz="800"/>
              <a:t>          md:statusChangeDate “</a:t>
            </a:r>
            <a:r>
              <a:rPr lang="en-GB" sz="800">
                <a:highlight>
                  <a:srgbClr val="FFFF00"/>
                </a:highlight>
              </a:rPr>
              <a:t>2024-06-01</a:t>
            </a:r>
            <a:r>
              <a:rPr lang="en-GB" sz="800"/>
              <a:t>” ;</a:t>
            </a:r>
          </a:p>
          <a:p>
            <a:r>
              <a:rPr lang="en-GB" sz="800"/>
              <a:t>          rdfs:isDefinedBy </a:t>
            </a:r>
            <a:r>
              <a:rPr lang="en-GB" sz="800">
                <a:highlight>
                  <a:srgbClr val="FFFF00"/>
                </a:highlight>
              </a:rPr>
              <a:t>pca-ont:topic/0.1 </a:t>
            </a:r>
            <a:r>
              <a:rPr lang="en-GB" sz="800"/>
              <a:t>.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41D46A0-4EBB-6F69-03AB-2ED0CE8CF1A1}"/>
              </a:ext>
            </a:extLst>
          </p:cNvPr>
          <p:cNvGrpSpPr/>
          <p:nvPr/>
        </p:nvGrpSpPr>
        <p:grpSpPr>
          <a:xfrm>
            <a:off x="566251" y="3134794"/>
            <a:ext cx="471091" cy="367099"/>
            <a:chOff x="566251" y="3134794"/>
            <a:chExt cx="471091" cy="36709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5956CAB-9EE2-599A-D069-08975693A576}"/>
                </a:ext>
              </a:extLst>
            </p:cNvPr>
            <p:cNvSpPr/>
            <p:nvPr/>
          </p:nvSpPr>
          <p:spPr>
            <a:xfrm>
              <a:off x="618436" y="3134794"/>
              <a:ext cx="366723" cy="367099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FE0B298-1F98-EAC9-077A-0C5C41A37634}"/>
                </a:ext>
              </a:extLst>
            </p:cNvPr>
            <p:cNvSpPr txBox="1"/>
            <p:nvPr/>
          </p:nvSpPr>
          <p:spPr>
            <a:xfrm>
              <a:off x="566251" y="3179843"/>
              <a:ext cx="471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/>
                <a:t>rdl:x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DEE8CB8-F986-B952-BB6A-DE6B079E1299}"/>
              </a:ext>
            </a:extLst>
          </p:cNvPr>
          <p:cNvGrpSpPr/>
          <p:nvPr/>
        </p:nvGrpSpPr>
        <p:grpSpPr>
          <a:xfrm>
            <a:off x="2310653" y="2727265"/>
            <a:ext cx="1085554" cy="325019"/>
            <a:chOff x="2310653" y="2727265"/>
            <a:chExt cx="1085554" cy="325019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2233D4E-D81F-79C3-8B88-F4F34CB76A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653" y="3052284"/>
              <a:ext cx="10527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0A3348B-97E5-A98F-2689-5CC25F47DCE3}"/>
                </a:ext>
              </a:extLst>
            </p:cNvPr>
            <p:cNvSpPr txBox="1"/>
            <p:nvPr/>
          </p:nvSpPr>
          <p:spPr>
            <a:xfrm>
              <a:off x="2310653" y="2727265"/>
              <a:ext cx="10855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/>
                <a:t>pav:previousVersion</a:t>
              </a:r>
            </a:p>
          </p:txBody>
        </p: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5BFC281-3B63-0AED-39C2-D3A7EBFCD8BE}"/>
              </a:ext>
            </a:extLst>
          </p:cNvPr>
          <p:cNvCxnSpPr>
            <a:cxnSpLocks/>
            <a:stCxn id="103" idx="1"/>
            <a:endCxn id="4" idx="2"/>
          </p:cNvCxnSpPr>
          <p:nvPr/>
        </p:nvCxnSpPr>
        <p:spPr>
          <a:xfrm rot="10800000" flipV="1">
            <a:off x="1287626" y="3245384"/>
            <a:ext cx="8523023" cy="1277630"/>
          </a:xfrm>
          <a:prstGeom prst="bentConnector4">
            <a:avLst>
              <a:gd name="adj1" fmla="val 8437"/>
              <a:gd name="adj2" fmla="val 21630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69546C3-2AB8-7F97-9065-5701573907AC}"/>
              </a:ext>
            </a:extLst>
          </p:cNvPr>
          <p:cNvSpPr txBox="1"/>
          <p:nvPr/>
        </p:nvSpPr>
        <p:spPr>
          <a:xfrm>
            <a:off x="4722099" y="5770532"/>
            <a:ext cx="1521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previousStateDefinedBy</a:t>
            </a:r>
            <a:endParaRPr lang="en-GB" sz="120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0274F1F-2FEA-E254-B745-F9E1F4CAEA5D}"/>
              </a:ext>
            </a:extLst>
          </p:cNvPr>
          <p:cNvGrpSpPr/>
          <p:nvPr/>
        </p:nvGrpSpPr>
        <p:grpSpPr>
          <a:xfrm>
            <a:off x="7408261" y="3118218"/>
            <a:ext cx="472694" cy="367099"/>
            <a:chOff x="566251" y="3134794"/>
            <a:chExt cx="472694" cy="367099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3AC4782-B74C-F026-4CBD-E0B5411F4FCD}"/>
                </a:ext>
              </a:extLst>
            </p:cNvPr>
            <p:cNvSpPr/>
            <p:nvPr/>
          </p:nvSpPr>
          <p:spPr>
            <a:xfrm>
              <a:off x="618436" y="3134794"/>
              <a:ext cx="366723" cy="367099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1B88F90-AA99-1628-6EE0-BBEB780DD6B5}"/>
                </a:ext>
              </a:extLst>
            </p:cNvPr>
            <p:cNvSpPr txBox="1"/>
            <p:nvPr/>
          </p:nvSpPr>
          <p:spPr>
            <a:xfrm>
              <a:off x="566251" y="3179843"/>
              <a:ext cx="4726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err="1"/>
                <a:t>rdl:y</a:t>
              </a:r>
              <a:endParaRPr lang="en-GB" sz="1200"/>
            </a:p>
          </p:txBody>
        </p:sp>
      </p:grp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055A9F66-24E6-4E08-57C9-8C4B7D636414}"/>
              </a:ext>
            </a:extLst>
          </p:cNvPr>
          <p:cNvCxnSpPr>
            <a:cxnSpLocks/>
            <a:stCxn id="103" idx="1"/>
            <a:endCxn id="85" idx="2"/>
          </p:cNvCxnSpPr>
          <p:nvPr/>
        </p:nvCxnSpPr>
        <p:spPr>
          <a:xfrm rot="10800000" flipV="1">
            <a:off x="4367320" y="3245383"/>
            <a:ext cx="5443328" cy="1317887"/>
          </a:xfrm>
          <a:prstGeom prst="bentConnector4">
            <a:avLst>
              <a:gd name="adj1" fmla="val 17568"/>
              <a:gd name="adj2" fmla="val 15575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217F4B1-6807-E35A-3229-7737DBF0F2FF}"/>
              </a:ext>
            </a:extLst>
          </p:cNvPr>
          <p:cNvSpPr txBox="1"/>
          <p:nvPr/>
        </p:nvSpPr>
        <p:spPr>
          <a:xfrm>
            <a:off x="5583723" y="5047833"/>
            <a:ext cx="1782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(current state) firstDefinedBy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E9258A4-8E40-1CF1-12D2-A56BE1A02F2F}"/>
              </a:ext>
            </a:extLst>
          </p:cNvPr>
          <p:cNvGrpSpPr/>
          <p:nvPr/>
        </p:nvGrpSpPr>
        <p:grpSpPr>
          <a:xfrm>
            <a:off x="3346202" y="2554857"/>
            <a:ext cx="2058577" cy="2008414"/>
            <a:chOff x="3346202" y="2554857"/>
            <a:chExt cx="2058577" cy="200841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B1E17ED-8297-983E-F42C-517BED728AAD}"/>
                </a:ext>
              </a:extLst>
            </p:cNvPr>
            <p:cNvSpPr txBox="1"/>
            <p:nvPr/>
          </p:nvSpPr>
          <p:spPr>
            <a:xfrm>
              <a:off x="3622462" y="2589567"/>
              <a:ext cx="1345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/>
                <a:t>pca-ont:topic/0.2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8BE6B15-FED4-F3D2-3321-BBD6819B78FD}"/>
                </a:ext>
              </a:extLst>
            </p:cNvPr>
            <p:cNvGrpSpPr/>
            <p:nvPr/>
          </p:nvGrpSpPr>
          <p:grpSpPr>
            <a:xfrm>
              <a:off x="3676655" y="3090823"/>
              <a:ext cx="471091" cy="367099"/>
              <a:chOff x="566251" y="3134794"/>
              <a:chExt cx="471091" cy="367099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B13818A-ACC0-D624-0798-96E358F2813C}"/>
                  </a:ext>
                </a:extLst>
              </p:cNvPr>
              <p:cNvSpPr/>
              <p:nvPr/>
            </p:nvSpPr>
            <p:spPr>
              <a:xfrm>
                <a:off x="618436" y="3134794"/>
                <a:ext cx="366723" cy="367099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530A4DF-4AFE-FCA1-9C7C-5124AE2A1FD6}"/>
                  </a:ext>
                </a:extLst>
              </p:cNvPr>
              <p:cNvSpPr txBox="1"/>
              <p:nvPr/>
            </p:nvSpPr>
            <p:spPr>
              <a:xfrm>
                <a:off x="566251" y="3179843"/>
                <a:ext cx="4710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/>
                  <a:t>rdl:x</a:t>
                </a: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FF69576-BD14-7BEA-4AD9-B7813D6DB911}"/>
                </a:ext>
              </a:extLst>
            </p:cNvPr>
            <p:cNvSpPr txBox="1"/>
            <p:nvPr/>
          </p:nvSpPr>
          <p:spPr>
            <a:xfrm>
              <a:off x="3346202" y="3736784"/>
              <a:ext cx="20585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/>
                <a:t>rdl:x md:hasStatus </a:t>
              </a:r>
              <a:r>
                <a:rPr lang="en-GB" sz="800">
                  <a:highlight>
                    <a:srgbClr val="FFFF00"/>
                  </a:highlight>
                </a:rPr>
                <a:t>md:accepted </a:t>
              </a:r>
              <a:r>
                <a:rPr lang="en-GB" sz="800"/>
                <a:t>;</a:t>
              </a:r>
            </a:p>
            <a:p>
              <a:r>
                <a:rPr lang="en-GB" sz="800"/>
                <a:t>          md:statusChangeDate “</a:t>
              </a:r>
              <a:r>
                <a:rPr lang="en-GB" sz="800">
                  <a:highlight>
                    <a:srgbClr val="FFFF00"/>
                  </a:highlight>
                </a:rPr>
                <a:t>2024-06-02</a:t>
              </a:r>
              <a:r>
                <a:rPr lang="en-GB" sz="800"/>
                <a:t>” ;</a:t>
              </a:r>
            </a:p>
            <a:p>
              <a:r>
                <a:rPr lang="en-GB" sz="800"/>
                <a:t>          rdfs:isDefinedBy </a:t>
              </a:r>
              <a:r>
                <a:rPr lang="en-GB" sz="800">
                  <a:highlight>
                    <a:srgbClr val="FFFF00"/>
                  </a:highlight>
                </a:rPr>
                <a:t>pca-ont:topic/0.2 </a:t>
              </a:r>
              <a:r>
                <a:rPr lang="en-GB" sz="800"/>
                <a:t>.</a:t>
              </a: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1DA19DF3-7102-DFA3-C3E7-37634C340E54}"/>
                </a:ext>
              </a:extLst>
            </p:cNvPr>
            <p:cNvSpPr/>
            <p:nvPr/>
          </p:nvSpPr>
          <p:spPr>
            <a:xfrm>
              <a:off x="3363396" y="2554857"/>
              <a:ext cx="2007847" cy="2008414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3EC91D2-3291-1443-E7CC-9A1F7AEDCEFC}"/>
              </a:ext>
            </a:extLst>
          </p:cNvPr>
          <p:cNvGrpSpPr/>
          <p:nvPr/>
        </p:nvGrpSpPr>
        <p:grpSpPr>
          <a:xfrm>
            <a:off x="6411025" y="2574578"/>
            <a:ext cx="2058577" cy="2008414"/>
            <a:chOff x="3346202" y="2554857"/>
            <a:chExt cx="2058577" cy="2008414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1BFA31A-8E6B-8CF6-582A-C571922EE8E9}"/>
                </a:ext>
              </a:extLst>
            </p:cNvPr>
            <p:cNvSpPr txBox="1"/>
            <p:nvPr/>
          </p:nvSpPr>
          <p:spPr>
            <a:xfrm>
              <a:off x="3622462" y="2589567"/>
              <a:ext cx="1345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/>
                <a:t>pca-ont:topic/0.3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9278156-178F-CB09-FB51-211DBEBBE8EF}"/>
                </a:ext>
              </a:extLst>
            </p:cNvPr>
            <p:cNvGrpSpPr/>
            <p:nvPr/>
          </p:nvGrpSpPr>
          <p:grpSpPr>
            <a:xfrm>
              <a:off x="3676655" y="3090823"/>
              <a:ext cx="471091" cy="367099"/>
              <a:chOff x="566251" y="3134794"/>
              <a:chExt cx="471091" cy="367099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893B2608-26D3-9E93-F674-7BFFA674ACEA}"/>
                  </a:ext>
                </a:extLst>
              </p:cNvPr>
              <p:cNvSpPr/>
              <p:nvPr/>
            </p:nvSpPr>
            <p:spPr>
              <a:xfrm>
                <a:off x="618436" y="3134794"/>
                <a:ext cx="366723" cy="367099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F6B5D02-20F0-1686-4E6E-A05EA4B3A449}"/>
                  </a:ext>
                </a:extLst>
              </p:cNvPr>
              <p:cNvSpPr txBox="1"/>
              <p:nvPr/>
            </p:nvSpPr>
            <p:spPr>
              <a:xfrm>
                <a:off x="566251" y="3179843"/>
                <a:ext cx="4710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/>
                  <a:t>rdl:x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28326B-3D99-84E1-B11C-98D353F7ABD7}"/>
                </a:ext>
              </a:extLst>
            </p:cNvPr>
            <p:cNvSpPr txBox="1"/>
            <p:nvPr/>
          </p:nvSpPr>
          <p:spPr>
            <a:xfrm>
              <a:off x="3346202" y="3736784"/>
              <a:ext cx="20585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/>
                <a:t>rdl:x md:hasStatus md:accepted ;</a:t>
              </a:r>
            </a:p>
            <a:p>
              <a:r>
                <a:rPr lang="en-GB" sz="800"/>
                <a:t>          md:statusChangeDate “2024-06-02” ;</a:t>
              </a:r>
            </a:p>
            <a:p>
              <a:r>
                <a:rPr lang="en-GB" sz="800"/>
                <a:t>          rdfs:isDefinedBy </a:t>
              </a:r>
              <a:r>
                <a:rPr lang="en-GB" sz="800">
                  <a:highlight>
                    <a:srgbClr val="FFFF00"/>
                  </a:highlight>
                </a:rPr>
                <a:t>pca-ont:topic/0.3 </a:t>
              </a:r>
              <a:r>
                <a:rPr lang="en-GB" sz="800"/>
                <a:t>.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2FCD608C-B0CC-7A60-CB74-D7E24447AC18}"/>
                </a:ext>
              </a:extLst>
            </p:cNvPr>
            <p:cNvSpPr/>
            <p:nvPr/>
          </p:nvSpPr>
          <p:spPr>
            <a:xfrm>
              <a:off x="3363396" y="2554857"/>
              <a:ext cx="2007847" cy="2008414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4A3EF22-3A0C-6DC1-404A-6A6F40EE6A69}"/>
              </a:ext>
            </a:extLst>
          </p:cNvPr>
          <p:cNvGrpSpPr/>
          <p:nvPr/>
        </p:nvGrpSpPr>
        <p:grpSpPr>
          <a:xfrm>
            <a:off x="9480195" y="2525869"/>
            <a:ext cx="2058577" cy="2008414"/>
            <a:chOff x="3346202" y="2554857"/>
            <a:chExt cx="2058577" cy="2008414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1FBB6EE-5605-D286-E339-E6A0D2669CD0}"/>
                </a:ext>
              </a:extLst>
            </p:cNvPr>
            <p:cNvSpPr txBox="1"/>
            <p:nvPr/>
          </p:nvSpPr>
          <p:spPr>
            <a:xfrm>
              <a:off x="3622462" y="2589567"/>
              <a:ext cx="1345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/>
                <a:t>pca-ont:topic/0.4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22AE773-24D2-AAEE-FCD3-9F4EE8C6535E}"/>
                </a:ext>
              </a:extLst>
            </p:cNvPr>
            <p:cNvGrpSpPr/>
            <p:nvPr/>
          </p:nvGrpSpPr>
          <p:grpSpPr>
            <a:xfrm>
              <a:off x="3676655" y="3090823"/>
              <a:ext cx="471091" cy="367099"/>
              <a:chOff x="566251" y="3134794"/>
              <a:chExt cx="471091" cy="367099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D5000680-2662-FA5B-CA69-2188F7557C64}"/>
                  </a:ext>
                </a:extLst>
              </p:cNvPr>
              <p:cNvSpPr/>
              <p:nvPr/>
            </p:nvSpPr>
            <p:spPr>
              <a:xfrm>
                <a:off x="618436" y="3134794"/>
                <a:ext cx="366723" cy="367099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05676B9-D348-E2DB-31A8-AC3253B4462B}"/>
                  </a:ext>
                </a:extLst>
              </p:cNvPr>
              <p:cNvSpPr txBox="1"/>
              <p:nvPr/>
            </p:nvSpPr>
            <p:spPr>
              <a:xfrm>
                <a:off x="566251" y="3179843"/>
                <a:ext cx="4710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/>
                  <a:t>rdl:x</a:t>
                </a: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66F6A05-9454-05B0-5362-306CCFFDD0F6}"/>
                </a:ext>
              </a:extLst>
            </p:cNvPr>
            <p:cNvSpPr txBox="1"/>
            <p:nvPr/>
          </p:nvSpPr>
          <p:spPr>
            <a:xfrm>
              <a:off x="3346202" y="3736784"/>
              <a:ext cx="20585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/>
                <a:t>rdl:x md:hasStatus md:accepted ;</a:t>
              </a:r>
            </a:p>
            <a:p>
              <a:r>
                <a:rPr lang="en-GB" sz="800"/>
                <a:t>          md:statusChangeDate “2024-06-02” ;</a:t>
              </a:r>
            </a:p>
            <a:p>
              <a:r>
                <a:rPr lang="en-GB" sz="800"/>
                <a:t>          rdfs:isDefinedBy </a:t>
              </a:r>
              <a:r>
                <a:rPr lang="en-GB" sz="800">
                  <a:highlight>
                    <a:srgbClr val="FFFF00"/>
                  </a:highlight>
                </a:rPr>
                <a:t>pca-ont:topic/0.4 </a:t>
              </a:r>
              <a:r>
                <a:rPr lang="en-GB" sz="800"/>
                <a:t>.</a:t>
              </a: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250066FC-6E28-D87B-7ADF-DD03E3B04258}"/>
                </a:ext>
              </a:extLst>
            </p:cNvPr>
            <p:cNvSpPr/>
            <p:nvPr/>
          </p:nvSpPr>
          <p:spPr>
            <a:xfrm>
              <a:off x="3363396" y="2554857"/>
              <a:ext cx="2007847" cy="2008414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1975D62-F39E-AA09-36A2-97AB925E445F}"/>
              </a:ext>
            </a:extLst>
          </p:cNvPr>
          <p:cNvGrpSpPr/>
          <p:nvPr/>
        </p:nvGrpSpPr>
        <p:grpSpPr>
          <a:xfrm>
            <a:off x="5360719" y="2738766"/>
            <a:ext cx="1085554" cy="325019"/>
            <a:chOff x="2310653" y="2727265"/>
            <a:chExt cx="1085554" cy="325019"/>
          </a:xfrm>
        </p:grpSpPr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B966D215-BBAE-9D95-3A0B-3B464B13D0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653" y="3052284"/>
              <a:ext cx="10527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4F62A52-117E-5EAE-4C90-D387769CEED5}"/>
                </a:ext>
              </a:extLst>
            </p:cNvPr>
            <p:cNvSpPr txBox="1"/>
            <p:nvPr/>
          </p:nvSpPr>
          <p:spPr>
            <a:xfrm>
              <a:off x="2310653" y="2727265"/>
              <a:ext cx="10855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/>
                <a:t>pav:previousVersion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9D23453-C374-1BA6-50ED-3F4B0CB68692}"/>
              </a:ext>
            </a:extLst>
          </p:cNvPr>
          <p:cNvGrpSpPr/>
          <p:nvPr/>
        </p:nvGrpSpPr>
        <p:grpSpPr>
          <a:xfrm>
            <a:off x="8450823" y="2762298"/>
            <a:ext cx="1085554" cy="325019"/>
            <a:chOff x="2310653" y="2727265"/>
            <a:chExt cx="1085554" cy="325019"/>
          </a:xfrm>
        </p:grpSpPr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5F365E5F-E970-D20B-2FA4-AFB736279F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653" y="3052284"/>
              <a:ext cx="10527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18118D4-8CAE-8D21-01DB-45BC0C2A121B}"/>
                </a:ext>
              </a:extLst>
            </p:cNvPr>
            <p:cNvSpPr txBox="1"/>
            <p:nvPr/>
          </p:nvSpPr>
          <p:spPr>
            <a:xfrm>
              <a:off x="2310653" y="2727265"/>
              <a:ext cx="10855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/>
                <a:t>pav:previousVersion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34BDDAD-03CE-7226-A519-3A13FB8D1FCE}"/>
              </a:ext>
            </a:extLst>
          </p:cNvPr>
          <p:cNvGrpSpPr/>
          <p:nvPr/>
        </p:nvGrpSpPr>
        <p:grpSpPr>
          <a:xfrm>
            <a:off x="10365741" y="3051820"/>
            <a:ext cx="472694" cy="367099"/>
            <a:chOff x="566251" y="3134794"/>
            <a:chExt cx="472694" cy="367099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349377A1-06C0-32F5-FC91-766D638512B2}"/>
                </a:ext>
              </a:extLst>
            </p:cNvPr>
            <p:cNvSpPr/>
            <p:nvPr/>
          </p:nvSpPr>
          <p:spPr>
            <a:xfrm>
              <a:off x="618436" y="3134794"/>
              <a:ext cx="366723" cy="367099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A4F37B9-6408-4A3F-A971-E8B9760CC0BA}"/>
                </a:ext>
              </a:extLst>
            </p:cNvPr>
            <p:cNvSpPr txBox="1"/>
            <p:nvPr/>
          </p:nvSpPr>
          <p:spPr>
            <a:xfrm>
              <a:off x="566251" y="3179843"/>
              <a:ext cx="4726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/>
                <a:t>rdl:y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E58F13C-A14C-0637-DA8E-EF1F222F7B36}"/>
              </a:ext>
            </a:extLst>
          </p:cNvPr>
          <p:cNvGrpSpPr/>
          <p:nvPr/>
        </p:nvGrpSpPr>
        <p:grpSpPr>
          <a:xfrm>
            <a:off x="10904374" y="3043655"/>
            <a:ext cx="471091" cy="367099"/>
            <a:chOff x="566251" y="3134794"/>
            <a:chExt cx="471091" cy="36709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210D29B-769E-A310-7E9C-23A958A05E87}"/>
                </a:ext>
              </a:extLst>
            </p:cNvPr>
            <p:cNvSpPr/>
            <p:nvPr/>
          </p:nvSpPr>
          <p:spPr>
            <a:xfrm>
              <a:off x="618436" y="3134794"/>
              <a:ext cx="366723" cy="367099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448BEA3-B861-26C8-0F69-5B17D08ED6EB}"/>
                </a:ext>
              </a:extLst>
            </p:cNvPr>
            <p:cNvSpPr txBox="1"/>
            <p:nvPr/>
          </p:nvSpPr>
          <p:spPr>
            <a:xfrm>
              <a:off x="566251" y="3179843"/>
              <a:ext cx="471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/>
                <a:t>rdl:z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FC401F6-1F77-0EB5-9B66-12D89E50458E}"/>
              </a:ext>
            </a:extLst>
          </p:cNvPr>
          <p:cNvGrpSpPr/>
          <p:nvPr/>
        </p:nvGrpSpPr>
        <p:grpSpPr>
          <a:xfrm>
            <a:off x="9534547" y="5265067"/>
            <a:ext cx="2500203" cy="1447800"/>
            <a:chOff x="9631680" y="5410200"/>
            <a:chExt cx="2500203" cy="14478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3AE508-60E3-A626-D3E5-BA8DE1F6C472}"/>
                </a:ext>
              </a:extLst>
            </p:cNvPr>
            <p:cNvSpPr txBox="1"/>
            <p:nvPr/>
          </p:nvSpPr>
          <p:spPr>
            <a:xfrm>
              <a:off x="10767358" y="5540636"/>
              <a:ext cx="12682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/>
                <a:t>Ontology with versioned </a:t>
              </a:r>
            </a:p>
            <a:p>
              <a:r>
                <a:rPr lang="en-GB" sz="800"/>
                <a:t>ontology identifier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ECAAF8C-2EAA-9B5D-DD23-C52250D50C5C}"/>
                </a:ext>
              </a:extLst>
            </p:cNvPr>
            <p:cNvGrpSpPr/>
            <p:nvPr/>
          </p:nvGrpSpPr>
          <p:grpSpPr>
            <a:xfrm>
              <a:off x="10325094" y="5983562"/>
              <a:ext cx="442264" cy="283319"/>
              <a:chOff x="9950275" y="5893644"/>
              <a:chExt cx="442264" cy="283319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3C7C24F-82A6-401D-BDDC-E8B14F7444F4}"/>
                  </a:ext>
                </a:extLst>
              </p:cNvPr>
              <p:cNvSpPr/>
              <p:nvPr/>
            </p:nvSpPr>
            <p:spPr>
              <a:xfrm>
                <a:off x="10008956" y="5893644"/>
                <a:ext cx="272783" cy="283319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A4BC44-BEA2-A057-025E-A85EF25C2D3F}"/>
                  </a:ext>
                </a:extLst>
              </p:cNvPr>
              <p:cNvSpPr txBox="1"/>
              <p:nvPr/>
            </p:nvSpPr>
            <p:spPr>
              <a:xfrm>
                <a:off x="9950275" y="5910264"/>
                <a:ext cx="44226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/>
                  <a:t>rdl:x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C41D3B-0ADC-DBB9-7BE5-01363C153E8A}"/>
                </a:ext>
              </a:extLst>
            </p:cNvPr>
            <p:cNvSpPr txBox="1"/>
            <p:nvPr/>
          </p:nvSpPr>
          <p:spPr>
            <a:xfrm>
              <a:off x="10782816" y="6017500"/>
              <a:ext cx="9669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/>
                <a:t>RDI with identifier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87B3BE0-01FE-2B2E-14CC-CD43579AE1DE}"/>
                </a:ext>
              </a:extLst>
            </p:cNvPr>
            <p:cNvGrpSpPr/>
            <p:nvPr/>
          </p:nvGrpSpPr>
          <p:grpSpPr>
            <a:xfrm>
              <a:off x="9790699" y="5572146"/>
              <a:ext cx="1186151" cy="275534"/>
              <a:chOff x="9574367" y="5393234"/>
              <a:chExt cx="1032000" cy="275534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AD486464-B628-B242-3E16-DC29C073B084}"/>
                  </a:ext>
                </a:extLst>
              </p:cNvPr>
              <p:cNvSpPr/>
              <p:nvPr/>
            </p:nvSpPr>
            <p:spPr>
              <a:xfrm>
                <a:off x="9634539" y="5393234"/>
                <a:ext cx="712078" cy="27553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0A005C-0277-8185-E4C8-D0E82164AF09}"/>
                  </a:ext>
                </a:extLst>
              </p:cNvPr>
              <p:cNvSpPr txBox="1"/>
              <p:nvPr/>
            </p:nvSpPr>
            <p:spPr>
              <a:xfrm>
                <a:off x="9574367" y="5404501"/>
                <a:ext cx="103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/>
                  <a:t>pca-ont:topic/0.1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DD0FF4-F744-B656-72BA-534D1D118685}"/>
                </a:ext>
              </a:extLst>
            </p:cNvPr>
            <p:cNvSpPr txBox="1"/>
            <p:nvPr/>
          </p:nvSpPr>
          <p:spPr>
            <a:xfrm>
              <a:off x="10229556" y="6260201"/>
              <a:ext cx="5613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/>
                <a:t>pca-ont: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3ACCD31-6E2F-E3F3-44C2-0B437D732C83}"/>
                </a:ext>
              </a:extLst>
            </p:cNvPr>
            <p:cNvSpPr txBox="1"/>
            <p:nvPr/>
          </p:nvSpPr>
          <p:spPr>
            <a:xfrm>
              <a:off x="10780231" y="6260201"/>
              <a:ext cx="13516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/>
                <a:t>PCA ontology namespace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8470EA-4049-3A4A-662E-A034394EEBD4}"/>
                </a:ext>
              </a:extLst>
            </p:cNvPr>
            <p:cNvSpPr txBox="1"/>
            <p:nvPr/>
          </p:nvSpPr>
          <p:spPr>
            <a:xfrm>
              <a:off x="10435216" y="6427168"/>
              <a:ext cx="3321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/>
                <a:t>rdl: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80DFD33-615A-6E90-7192-75A38B2FBD8F}"/>
                </a:ext>
              </a:extLst>
            </p:cNvPr>
            <p:cNvSpPr txBox="1"/>
            <p:nvPr/>
          </p:nvSpPr>
          <p:spPr>
            <a:xfrm>
              <a:off x="10790928" y="6427168"/>
              <a:ext cx="9140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/>
                <a:t>RDL namespace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2E35B87-7843-40AA-035D-7E0FD3E47902}"/>
                </a:ext>
              </a:extLst>
            </p:cNvPr>
            <p:cNvSpPr txBox="1"/>
            <p:nvPr/>
          </p:nvSpPr>
          <p:spPr>
            <a:xfrm>
              <a:off x="10435216" y="6580263"/>
              <a:ext cx="3593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/>
                <a:t>md: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03A1EAF-9659-ABD2-7C74-C0CC10D7216F}"/>
                </a:ext>
              </a:extLst>
            </p:cNvPr>
            <p:cNvSpPr txBox="1"/>
            <p:nvPr/>
          </p:nvSpPr>
          <p:spPr>
            <a:xfrm>
              <a:off x="10794610" y="6592821"/>
              <a:ext cx="11753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/>
                <a:t>Metadata namespace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80CBF32-16C9-4212-1517-132166D3F2D5}"/>
                </a:ext>
              </a:extLst>
            </p:cNvPr>
            <p:cNvSpPr/>
            <p:nvPr/>
          </p:nvSpPr>
          <p:spPr>
            <a:xfrm>
              <a:off x="9631680" y="5410200"/>
              <a:ext cx="2500203" cy="14478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BBCDDDA2-33E1-D176-BDC2-7744789F78C6}"/>
              </a:ext>
            </a:extLst>
          </p:cNvPr>
          <p:cNvSpPr/>
          <p:nvPr/>
        </p:nvSpPr>
        <p:spPr>
          <a:xfrm>
            <a:off x="2433848" y="2141178"/>
            <a:ext cx="893612" cy="332680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F35F78-CF0B-669E-8580-0E7A6034BFF3}"/>
              </a:ext>
            </a:extLst>
          </p:cNvPr>
          <p:cNvSpPr txBox="1"/>
          <p:nvPr/>
        </p:nvSpPr>
        <p:spPr>
          <a:xfrm>
            <a:off x="2036887" y="1707671"/>
            <a:ext cx="1966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New ontology version with status change of rdl:x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CBF2F56E-588D-CB42-20E6-3265A1E8E39C}"/>
              </a:ext>
            </a:extLst>
          </p:cNvPr>
          <p:cNvSpPr/>
          <p:nvPr/>
        </p:nvSpPr>
        <p:spPr>
          <a:xfrm>
            <a:off x="5418547" y="2187241"/>
            <a:ext cx="893612" cy="332680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0D5E3A-5E29-258F-8B2D-7F862DFC6ACC}"/>
              </a:ext>
            </a:extLst>
          </p:cNvPr>
          <p:cNvSpPr txBox="1"/>
          <p:nvPr/>
        </p:nvSpPr>
        <p:spPr>
          <a:xfrm>
            <a:off x="5010944" y="1790404"/>
            <a:ext cx="1966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New ontology version with changes unrelated to rdl:x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ACE0362D-6CFC-36DC-36FA-1F698CD7A00F}"/>
              </a:ext>
            </a:extLst>
          </p:cNvPr>
          <p:cNvSpPr/>
          <p:nvPr/>
        </p:nvSpPr>
        <p:spPr>
          <a:xfrm>
            <a:off x="8479007" y="2188126"/>
            <a:ext cx="893612" cy="332680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501D3D-62E2-60AE-0DE4-712EB9A0FD61}"/>
              </a:ext>
            </a:extLst>
          </p:cNvPr>
          <p:cNvSpPr txBox="1"/>
          <p:nvPr/>
        </p:nvSpPr>
        <p:spPr>
          <a:xfrm>
            <a:off x="8032461" y="1790403"/>
            <a:ext cx="1966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New ontology version with changes unrelated to rdl:x</a:t>
            </a:r>
          </a:p>
        </p:txBody>
      </p:sp>
    </p:spTree>
    <p:extLst>
      <p:ext uri="{BB962C8B-B14F-4D97-AF65-F5344CB8AC3E}">
        <p14:creationId xmlns:p14="http://schemas.microsoft.com/office/powerpoint/2010/main" val="367610448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32C0-3F96-7964-5CA6-2A6E56FD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E0A6D-A5EE-7192-4DA0-A8042022E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/>
              <a:t>Migration of 'thermodynamic temperature' (plm-rdl:PCA_100003601) on 2024-06-01</a:t>
            </a:r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en-GB" sz="1200"/>
              <a:t>Status change on 2024-06-02</a:t>
            </a:r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GB" sz="1200"/>
          </a:p>
          <a:p>
            <a:r>
              <a:rPr lang="en-GB" sz="1200"/>
              <a:t>Unrelated changes resulting in new ontology version on 2024-06-03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5B4022-609F-280C-21C9-EACA34770B78}"/>
              </a:ext>
            </a:extLst>
          </p:cNvPr>
          <p:cNvSpPr txBox="1"/>
          <p:nvPr/>
        </p:nvSpPr>
        <p:spPr>
          <a:xfrm>
            <a:off x="1472665" y="2098308"/>
            <a:ext cx="42082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/>
              <a:t>Ontology ID &lt;pca-ont:topic/0.1&gt;</a:t>
            </a:r>
          </a:p>
          <a:p>
            <a:endParaRPr lang="en-GB" sz="800"/>
          </a:p>
          <a:p>
            <a:r>
              <a:rPr lang="en-GB" sz="800"/>
              <a:t>rdl:x rdf:type owl:Class ;</a:t>
            </a:r>
          </a:p>
          <a:p>
            <a:r>
              <a:rPr lang="en-GB" sz="800"/>
              <a:t>      rdfs:label "thermodynamic temperature" ;</a:t>
            </a:r>
          </a:p>
          <a:p>
            <a:r>
              <a:rPr lang="en-GB" sz="800"/>
              <a:t>      rdfs:subClassOf lis:PhysicalQuantity ;</a:t>
            </a:r>
          </a:p>
          <a:p>
            <a:r>
              <a:rPr lang="en-GB" sz="800"/>
              <a:t>      md:hasStatus md:</a:t>
            </a:r>
            <a:r>
              <a:rPr lang="en-GB" sz="800">
                <a:highlight>
                  <a:srgbClr val="FFFF00"/>
                </a:highlight>
              </a:rPr>
              <a:t>accepted</a:t>
            </a:r>
            <a:r>
              <a:rPr lang="en-GB" sz="800"/>
              <a:t> ;</a:t>
            </a:r>
          </a:p>
          <a:p>
            <a:r>
              <a:rPr lang="en-GB" sz="800"/>
              <a:t>      md:statusChangeDate "</a:t>
            </a:r>
            <a:r>
              <a:rPr lang="en-GB" sz="800">
                <a:highlight>
                  <a:srgbClr val="FFFF00"/>
                </a:highlight>
              </a:rPr>
              <a:t>2024-06-01</a:t>
            </a:r>
            <a:r>
              <a:rPr lang="en-GB" sz="800"/>
              <a:t>"^^xsd:date ;</a:t>
            </a:r>
          </a:p>
          <a:p>
            <a:r>
              <a:rPr lang="en-GB" sz="800"/>
              <a:t>      md:originalIdentifier "</a:t>
            </a:r>
            <a:r>
              <a:rPr lang="en-GB" sz="800">
                <a:highlight>
                  <a:srgbClr val="FFFF00"/>
                </a:highlight>
              </a:rPr>
              <a:t>http://rds.posccaesar.org/ontology/plm/rdl/PCA_100003601</a:t>
            </a:r>
            <a:r>
              <a:rPr lang="en-GB" sz="800"/>
              <a:t>"  ;</a:t>
            </a:r>
          </a:p>
          <a:p>
            <a:r>
              <a:rPr lang="en-GB" sz="800"/>
              <a:t>      md:isDefinedBy &lt;</a:t>
            </a:r>
            <a:r>
              <a:rPr lang="en-GB" sz="800">
                <a:highlight>
                  <a:srgbClr val="FFFF00"/>
                </a:highlight>
              </a:rPr>
              <a:t>pca-ont:topic/0.1</a:t>
            </a:r>
            <a:r>
              <a:rPr lang="en-GB" sz="800"/>
              <a:t>&gt; 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B2435-EDF9-3ACA-9136-59F8E1F2E13E}"/>
              </a:ext>
            </a:extLst>
          </p:cNvPr>
          <p:cNvSpPr txBox="1"/>
          <p:nvPr/>
        </p:nvSpPr>
        <p:spPr>
          <a:xfrm>
            <a:off x="1472664" y="3513744"/>
            <a:ext cx="41873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/>
              <a:t>Ontology ID &lt;pca-ont:topic/0.2&gt;</a:t>
            </a:r>
          </a:p>
          <a:p>
            <a:endParaRPr lang="en-GB" sz="800"/>
          </a:p>
          <a:p>
            <a:r>
              <a:rPr lang="en-GB" sz="800"/>
              <a:t>rdl:x rdf:type owl:Class ;</a:t>
            </a:r>
          </a:p>
          <a:p>
            <a:r>
              <a:rPr lang="en-GB" sz="800"/>
              <a:t>      rdfs:label "thermodynamic temperature" ;</a:t>
            </a:r>
          </a:p>
          <a:p>
            <a:r>
              <a:rPr lang="en-GB" sz="800"/>
              <a:t>      rdfs:subClassOf lis:PhysicalQuantity ;</a:t>
            </a:r>
          </a:p>
          <a:p>
            <a:r>
              <a:rPr lang="en-GB" sz="800"/>
              <a:t>      md:hasStatus md:</a:t>
            </a:r>
            <a:r>
              <a:rPr lang="en-GB" sz="800">
                <a:highlight>
                  <a:srgbClr val="FFFF00"/>
                </a:highlight>
              </a:rPr>
              <a:t>approved</a:t>
            </a:r>
            <a:r>
              <a:rPr lang="en-GB" sz="800"/>
              <a:t> ;</a:t>
            </a:r>
          </a:p>
          <a:p>
            <a:r>
              <a:rPr lang="en-GB" sz="800"/>
              <a:t>      md:statusChangeDate "</a:t>
            </a:r>
            <a:r>
              <a:rPr lang="en-GB" sz="800">
                <a:highlight>
                  <a:srgbClr val="FFFF00"/>
                </a:highlight>
              </a:rPr>
              <a:t>2024-06-02</a:t>
            </a:r>
            <a:r>
              <a:rPr lang="en-GB" sz="800"/>
              <a:t>"^^xsd:date ;</a:t>
            </a:r>
          </a:p>
          <a:p>
            <a:r>
              <a:rPr lang="en-GB" sz="800"/>
              <a:t>      md:originalIdentifier "http://rds.posccaesar.org/ontology/plm/rdl/PCA_100003601" ;</a:t>
            </a:r>
          </a:p>
          <a:p>
            <a:r>
              <a:rPr lang="en-GB" sz="800"/>
              <a:t>      md:isDefinedBy &lt;</a:t>
            </a:r>
            <a:r>
              <a:rPr lang="en-GB" sz="800">
                <a:highlight>
                  <a:srgbClr val="FFFF00"/>
                </a:highlight>
              </a:rPr>
              <a:t>pca-ont:topic/0.2</a:t>
            </a:r>
            <a:r>
              <a:rPr lang="en-GB" sz="800"/>
              <a:t>&gt; ;</a:t>
            </a:r>
          </a:p>
          <a:p>
            <a:r>
              <a:rPr lang="en-GB" sz="800"/>
              <a:t>      md:firstDefinedBy </a:t>
            </a:r>
            <a:r>
              <a:rPr lang="en-GB" sz="800">
                <a:highlight>
                  <a:srgbClr val="FFFF00"/>
                </a:highlight>
              </a:rPr>
              <a:t>&lt;pca-ont:topic/0.2</a:t>
            </a:r>
            <a:r>
              <a:rPr lang="en-GB" sz="800"/>
              <a:t>&gt; ;</a:t>
            </a:r>
          </a:p>
          <a:p>
            <a:r>
              <a:rPr lang="en-GB" sz="800"/>
              <a:t>      md:previousStateDefinedBy </a:t>
            </a:r>
            <a:r>
              <a:rPr lang="en-GB" sz="800">
                <a:highlight>
                  <a:srgbClr val="FFFF00"/>
                </a:highlight>
              </a:rPr>
              <a:t>&lt;pca-ont:topic/0.1</a:t>
            </a:r>
            <a:r>
              <a:rPr lang="en-GB" sz="800"/>
              <a:t>&gt; 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70FAF6-CDF9-179F-D95C-2977A882BE42}"/>
              </a:ext>
            </a:extLst>
          </p:cNvPr>
          <p:cNvSpPr txBox="1"/>
          <p:nvPr/>
        </p:nvSpPr>
        <p:spPr>
          <a:xfrm>
            <a:off x="1472664" y="5298512"/>
            <a:ext cx="41873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/>
              <a:t>Ontology ID &lt;pca-ont:topic/0.3&gt;</a:t>
            </a:r>
          </a:p>
          <a:p>
            <a:endParaRPr lang="en-GB" sz="800"/>
          </a:p>
          <a:p>
            <a:r>
              <a:rPr lang="en-GB" sz="800"/>
              <a:t>rdl:x rdf:type owl:Class ;</a:t>
            </a:r>
          </a:p>
          <a:p>
            <a:r>
              <a:rPr lang="en-GB" sz="800"/>
              <a:t>      rdfs:label "thermodynamic temperature" ;</a:t>
            </a:r>
          </a:p>
          <a:p>
            <a:r>
              <a:rPr lang="en-GB" sz="800"/>
              <a:t>      rdfs:subClassOf lis:PhysicalQuantity ;</a:t>
            </a:r>
          </a:p>
          <a:p>
            <a:r>
              <a:rPr lang="en-GB" sz="800"/>
              <a:t>      md-rdl:hasStatus md:approved ;</a:t>
            </a:r>
          </a:p>
          <a:p>
            <a:r>
              <a:rPr lang="en-GB" sz="800"/>
              <a:t>      md-rdl:statusChangeDate "2024-06-02"^^xsd:date ;</a:t>
            </a:r>
          </a:p>
          <a:p>
            <a:r>
              <a:rPr lang="en-GB" sz="800"/>
              <a:t>      md-rdl:originalIdentifier "http://rds.posccaesar.org/ontology/plm/rdl/PCA_100003601" ;</a:t>
            </a:r>
          </a:p>
          <a:p>
            <a:r>
              <a:rPr lang="en-GB" sz="800"/>
              <a:t>      md-rdl:isDefinedBy &lt;</a:t>
            </a:r>
            <a:r>
              <a:rPr lang="en-GB" sz="800">
                <a:highlight>
                  <a:srgbClr val="FFFF00"/>
                </a:highlight>
              </a:rPr>
              <a:t>pca-ont:topic/0.3</a:t>
            </a:r>
            <a:r>
              <a:rPr lang="en-GB" sz="800"/>
              <a:t>&gt; ;</a:t>
            </a:r>
          </a:p>
          <a:p>
            <a:r>
              <a:rPr lang="en-GB" sz="800"/>
              <a:t>      md-rdl:firstDefinedBy &lt;pca-ont:topic/0.2&gt; ;</a:t>
            </a:r>
          </a:p>
          <a:p>
            <a:r>
              <a:rPr lang="en-GB" sz="800"/>
              <a:t>      md-rdl:previousStateDefinedBy &lt;pca-ont:topic/0.1&gt; .</a:t>
            </a:r>
          </a:p>
        </p:txBody>
      </p:sp>
    </p:spTree>
    <p:extLst>
      <p:ext uri="{BB962C8B-B14F-4D97-AF65-F5344CB8AC3E}">
        <p14:creationId xmlns:p14="http://schemas.microsoft.com/office/powerpoint/2010/main" val="3831944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E83C-6469-CE4B-4784-F004FAB32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Identifier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76EAE-D8F7-4D9C-874A-8F49CDAA5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/>
              <a:t>PCA policy</a:t>
            </a:r>
          </a:p>
          <a:p>
            <a:pPr lvl="1"/>
            <a:r>
              <a:rPr lang="en-GB" sz="1600"/>
              <a:t>Never delete RDIs, only deprecate</a:t>
            </a:r>
          </a:p>
          <a:p>
            <a:pPr lvl="1"/>
            <a:r>
              <a:rPr lang="en-GB" sz="1600"/>
              <a:t>Ontologies are versioned, whereas RDIs are not</a:t>
            </a:r>
          </a:p>
          <a:p>
            <a:r>
              <a:rPr lang="en-GB" sz="2000"/>
              <a:t>Change to semantics of a RD term implies </a:t>
            </a:r>
          </a:p>
          <a:p>
            <a:pPr lvl="1"/>
            <a:r>
              <a:rPr lang="en-GB" sz="1600"/>
              <a:t>Deprecating current term</a:t>
            </a:r>
          </a:p>
          <a:p>
            <a:pPr lvl="1"/>
            <a:r>
              <a:rPr lang="en-GB" sz="1600"/>
              <a:t>Issuing new identifier for term with new semantics</a:t>
            </a:r>
            <a:endParaRPr lang="en-GB" sz="1800"/>
          </a:p>
          <a:p>
            <a:r>
              <a:rPr lang="en-GB" sz="2000"/>
              <a:t>What about IMF objects?</a:t>
            </a:r>
          </a:p>
          <a:p>
            <a:pPr lvl="1"/>
            <a:r>
              <a:rPr lang="en-GB" sz="1600"/>
              <a:t>Expect/allow changes to IMF objects (blocks, terminals, attributes) </a:t>
            </a:r>
          </a:p>
          <a:p>
            <a:pPr lvl="1"/>
            <a:r>
              <a:rPr lang="en-GB" sz="1600"/>
              <a:t>Keep identifier despite changes to semantics? </a:t>
            </a:r>
          </a:p>
          <a:p>
            <a:pPr marL="457200" lvl="1" indent="0">
              <a:buNone/>
            </a:pPr>
            <a:r>
              <a:rPr lang="en-GB" sz="1600"/>
              <a:t>-&gt; No, treat changes to IMF objects in the same way as for RDIs.</a:t>
            </a:r>
          </a:p>
          <a:p>
            <a:pPr marL="457200" lvl="1" indent="0">
              <a:buNone/>
            </a:pPr>
            <a:endParaRPr lang="en-GB" sz="1600"/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48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CA13-7C83-2EB9-F975-4E01F361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Questions / Clarifications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F76DD-73C6-942D-184B-D4735606E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/>
              <a:t>Functional requirements to PCA data platform</a:t>
            </a:r>
          </a:p>
          <a:p>
            <a:pPr lvl="1"/>
            <a:r>
              <a:rPr lang="en-GB" sz="1600"/>
              <a:t>View evolution/history of RDIs (terms, IMF objects)</a:t>
            </a:r>
          </a:p>
          <a:p>
            <a:pPr lvl="1"/>
            <a:r>
              <a:rPr lang="en-GB" sz="1600"/>
              <a:t>Rollback to previous version?</a:t>
            </a:r>
          </a:p>
          <a:p>
            <a:pPr lvl="1"/>
            <a:r>
              <a:rPr lang="en-GB" sz="1600"/>
              <a:t>Search for RDIs over all datasets</a:t>
            </a:r>
          </a:p>
          <a:p>
            <a:pPr lvl="1"/>
            <a:r>
              <a:rPr lang="en-GB" sz="1600"/>
              <a:t>…</a:t>
            </a:r>
          </a:p>
          <a:p>
            <a:pPr lvl="1"/>
            <a:endParaRPr lang="en-GB" sz="1800"/>
          </a:p>
          <a:p>
            <a:r>
              <a:rPr lang="en-GB" sz="2000"/>
              <a:t>Migration to OWL ontologies</a:t>
            </a:r>
          </a:p>
          <a:p>
            <a:pPr lvl="1"/>
            <a:r>
              <a:rPr lang="en-GB" sz="1600"/>
              <a:t>Legacy RDIs not in an ontology</a:t>
            </a:r>
          </a:p>
          <a:p>
            <a:pPr lvl="1"/>
            <a:r>
              <a:rPr lang="en-GB" sz="1600"/>
              <a:t>Example: P4, PCA RDL2</a:t>
            </a:r>
          </a:p>
          <a:p>
            <a:pPr lvl="1"/>
            <a:r>
              <a:rPr lang="en-GB" sz="1600"/>
              <a:t>Means assigning such RDIs to OWL categories with particular meaning (class, property, individual)</a:t>
            </a:r>
          </a:p>
          <a:p>
            <a:pPr lvl="1"/>
            <a:r>
              <a:rPr lang="en-GB" sz="1600"/>
              <a:t>Would semantics of legacy RDIs be affected?’</a:t>
            </a:r>
          </a:p>
          <a:p>
            <a:pPr lvl="2"/>
            <a:r>
              <a:rPr lang="en-GB" sz="1200"/>
              <a:t>Example: How to deal with terms that represent a class of class of something?</a:t>
            </a:r>
          </a:p>
        </p:txBody>
      </p:sp>
    </p:spTree>
    <p:extLst>
      <p:ext uri="{BB962C8B-B14F-4D97-AF65-F5344CB8AC3E}">
        <p14:creationId xmlns:p14="http://schemas.microsoft.com/office/powerpoint/2010/main" val="282960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76F1A0C-AA7A-F9CF-0378-363F7EDBFA26}"/>
              </a:ext>
            </a:extLst>
          </p:cNvPr>
          <p:cNvSpPr/>
          <p:nvPr/>
        </p:nvSpPr>
        <p:spPr>
          <a:xfrm>
            <a:off x="4350331" y="2732564"/>
            <a:ext cx="2819398" cy="72362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3B85E8D-B0E9-9F0B-EED0-537B7F8AB806}"/>
              </a:ext>
            </a:extLst>
          </p:cNvPr>
          <p:cNvSpPr/>
          <p:nvPr/>
        </p:nvSpPr>
        <p:spPr>
          <a:xfrm>
            <a:off x="4350331" y="1701505"/>
            <a:ext cx="2819398" cy="72362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EBA7E9-8BF0-9438-BF30-89F344EE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Webstep</a:t>
            </a:r>
            <a:r>
              <a:rPr lang="en-GB"/>
              <a:t> metadata proposal (IMF excluded)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785985-3608-19A6-B79E-2D0C14269B41}"/>
              </a:ext>
            </a:extLst>
          </p:cNvPr>
          <p:cNvSpPr txBox="1"/>
          <p:nvPr/>
        </p:nvSpPr>
        <p:spPr>
          <a:xfrm>
            <a:off x="505374" y="2580553"/>
            <a:ext cx="2193229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800" err="1"/>
              <a:t>md:x</a:t>
            </a:r>
            <a:r>
              <a:rPr lang="en-GB" sz="800"/>
              <a:t> </a:t>
            </a:r>
            <a:r>
              <a:rPr lang="en-GB" sz="800" err="1"/>
              <a:t>md:hasStatus</a:t>
            </a:r>
            <a:r>
              <a:rPr lang="en-GB" sz="800"/>
              <a:t> </a:t>
            </a:r>
            <a:r>
              <a:rPr lang="en-GB" sz="800" err="1">
                <a:highlight>
                  <a:srgbClr val="FFFF00"/>
                </a:highlight>
              </a:rPr>
              <a:t>md:draft</a:t>
            </a:r>
            <a:r>
              <a:rPr lang="en-GB" sz="800">
                <a:highlight>
                  <a:srgbClr val="FFFF00"/>
                </a:highlight>
              </a:rPr>
              <a:t> </a:t>
            </a:r>
            <a:r>
              <a:rPr lang="en-GB" sz="800"/>
              <a:t>;</a:t>
            </a:r>
          </a:p>
          <a:p>
            <a:r>
              <a:rPr lang="en-GB" sz="800"/>
              <a:t>         </a:t>
            </a:r>
            <a:r>
              <a:rPr lang="en-GB" sz="800" err="1"/>
              <a:t>md:provisioningObject</a:t>
            </a:r>
            <a:r>
              <a:rPr lang="en-GB" sz="800"/>
              <a:t> </a:t>
            </a:r>
            <a:r>
              <a:rPr lang="en-GB" sz="800" err="1">
                <a:highlight>
                  <a:srgbClr val="FFFF00"/>
                </a:highlight>
              </a:rPr>
              <a:t>rdl:x</a:t>
            </a:r>
            <a:r>
              <a:rPr lang="en-GB" sz="800"/>
              <a:t>;</a:t>
            </a:r>
          </a:p>
          <a:p>
            <a:r>
              <a:rPr lang="en-GB" sz="800"/>
              <a:t>          </a:t>
            </a:r>
            <a:r>
              <a:rPr lang="en-GB" sz="800" err="1"/>
              <a:t>md:request</a:t>
            </a:r>
            <a:r>
              <a:rPr lang="en-GB" sz="800"/>
              <a:t> [</a:t>
            </a:r>
          </a:p>
          <a:p>
            <a:r>
              <a:rPr lang="en-GB" sz="800"/>
              <a:t>                                      </a:t>
            </a:r>
            <a:r>
              <a:rPr lang="en-GB" sz="800" err="1"/>
              <a:t>md:reviewComment</a:t>
            </a:r>
            <a:r>
              <a:rPr lang="en-GB" sz="800"/>
              <a:t> “”;</a:t>
            </a:r>
          </a:p>
          <a:p>
            <a:r>
              <a:rPr lang="en-GB" sz="800"/>
              <a:t>                                      </a:t>
            </a:r>
            <a:r>
              <a:rPr lang="en-GB" sz="800" err="1"/>
              <a:t>md:creator</a:t>
            </a:r>
            <a:r>
              <a:rPr lang="en-GB" sz="800"/>
              <a:t> “”;</a:t>
            </a:r>
          </a:p>
          <a:p>
            <a:r>
              <a:rPr lang="en-GB" sz="800"/>
              <a:t>                                      </a:t>
            </a:r>
            <a:r>
              <a:rPr lang="en-GB" sz="800" err="1"/>
              <a:t>md:date</a:t>
            </a:r>
            <a:r>
              <a:rPr lang="en-GB" sz="800"/>
              <a:t> “” ^^</a:t>
            </a:r>
            <a:r>
              <a:rPr lang="en-GB" sz="800" err="1"/>
              <a:t>xsd:dateTime</a:t>
            </a:r>
            <a:endParaRPr lang="en-GB" sz="800"/>
          </a:p>
          <a:p>
            <a:r>
              <a:rPr lang="en-GB" sz="800"/>
              <a:t>	]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35C136-B6F7-D1C8-2E8E-740B20944844}"/>
              </a:ext>
            </a:extLst>
          </p:cNvPr>
          <p:cNvGrpSpPr/>
          <p:nvPr/>
        </p:nvGrpSpPr>
        <p:grpSpPr>
          <a:xfrm>
            <a:off x="602654" y="2047212"/>
            <a:ext cx="471091" cy="367099"/>
            <a:chOff x="566251" y="3134794"/>
            <a:chExt cx="471091" cy="36709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531BF17-0B9A-549C-ACDC-4E4FD597238C}"/>
                </a:ext>
              </a:extLst>
            </p:cNvPr>
            <p:cNvSpPr/>
            <p:nvPr/>
          </p:nvSpPr>
          <p:spPr>
            <a:xfrm>
              <a:off x="618436" y="3134794"/>
              <a:ext cx="366723" cy="36709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B0A82D-1395-CBBE-AE86-BA30EE738D0A}"/>
                </a:ext>
              </a:extLst>
            </p:cNvPr>
            <p:cNvSpPr txBox="1"/>
            <p:nvPr/>
          </p:nvSpPr>
          <p:spPr>
            <a:xfrm>
              <a:off x="566251" y="3179843"/>
              <a:ext cx="471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err="1"/>
                <a:t>rdl:x</a:t>
              </a:r>
              <a:endParaRPr lang="en-GB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1FD37E-E989-CE07-075A-AB83C27243B2}"/>
              </a:ext>
            </a:extLst>
          </p:cNvPr>
          <p:cNvGrpSpPr/>
          <p:nvPr/>
        </p:nvGrpSpPr>
        <p:grpSpPr>
          <a:xfrm>
            <a:off x="3170294" y="2714372"/>
            <a:ext cx="579299" cy="605981"/>
            <a:chOff x="618436" y="3134794"/>
            <a:chExt cx="366723" cy="36709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D9A22BF-C7ED-E98F-1CEB-C2B3AECEFC13}"/>
                </a:ext>
              </a:extLst>
            </p:cNvPr>
            <p:cNvSpPr/>
            <p:nvPr/>
          </p:nvSpPr>
          <p:spPr>
            <a:xfrm>
              <a:off x="618436" y="3134794"/>
              <a:ext cx="366723" cy="36709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7B8E91-B44B-CBF1-9CAE-8E58C255348E}"/>
                </a:ext>
              </a:extLst>
            </p:cNvPr>
            <p:cNvSpPr txBox="1"/>
            <p:nvPr/>
          </p:nvSpPr>
          <p:spPr>
            <a:xfrm>
              <a:off x="644323" y="3176901"/>
              <a:ext cx="324931" cy="316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err="1"/>
                <a:t>md:x</a:t>
              </a:r>
              <a:endParaRPr lang="en-GB" sz="1200"/>
            </a:p>
            <a:p>
              <a:r>
                <a:rPr lang="en-GB" sz="800">
                  <a:highlight>
                    <a:srgbClr val="FFFF00"/>
                  </a:highlight>
                </a:rPr>
                <a:t>draft</a:t>
              </a:r>
            </a:p>
            <a:p>
              <a:r>
                <a:rPr lang="en-GB" sz="800" err="1">
                  <a:highlight>
                    <a:srgbClr val="FFFF00"/>
                  </a:highlight>
                </a:rPr>
                <a:t>rdl:x</a:t>
              </a:r>
              <a:endParaRPr lang="en-GB" sz="800">
                <a:highlight>
                  <a:srgbClr val="FFFF00"/>
                </a:highlight>
              </a:endParaRPr>
            </a:p>
          </p:txBody>
        </p:sp>
      </p:grp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457E2B8-CA52-F703-DFB6-55D07263F204}"/>
              </a:ext>
            </a:extLst>
          </p:cNvPr>
          <p:cNvSpPr/>
          <p:nvPr/>
        </p:nvSpPr>
        <p:spPr>
          <a:xfrm>
            <a:off x="2743679" y="2892526"/>
            <a:ext cx="364770" cy="228082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632B3B-822B-BE66-6308-9AF8618E1690}"/>
              </a:ext>
            </a:extLst>
          </p:cNvPr>
          <p:cNvCxnSpPr/>
          <p:nvPr/>
        </p:nvCxnSpPr>
        <p:spPr>
          <a:xfrm>
            <a:off x="4003964" y="1690688"/>
            <a:ext cx="0" cy="40173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C8696F-2002-71C1-361E-EEF0398E0BBC}"/>
              </a:ext>
            </a:extLst>
          </p:cNvPr>
          <p:cNvGrpSpPr/>
          <p:nvPr/>
        </p:nvGrpSpPr>
        <p:grpSpPr>
          <a:xfrm>
            <a:off x="4671230" y="1863662"/>
            <a:ext cx="471091" cy="367099"/>
            <a:chOff x="566251" y="3134794"/>
            <a:chExt cx="471091" cy="367099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18710AB-8C1B-A491-BC20-C415ED302925}"/>
                </a:ext>
              </a:extLst>
            </p:cNvPr>
            <p:cNvSpPr/>
            <p:nvPr/>
          </p:nvSpPr>
          <p:spPr>
            <a:xfrm>
              <a:off x="618436" y="3134794"/>
              <a:ext cx="366723" cy="36709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C8A8DA-AF22-A5AE-2F0A-CCF1A8BA1246}"/>
                </a:ext>
              </a:extLst>
            </p:cNvPr>
            <p:cNvSpPr txBox="1"/>
            <p:nvPr/>
          </p:nvSpPr>
          <p:spPr>
            <a:xfrm>
              <a:off x="566251" y="3179843"/>
              <a:ext cx="471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err="1"/>
                <a:t>rdl:x</a:t>
              </a:r>
              <a:endParaRPr lang="en-GB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24FD4D5-91EA-72BC-E20B-A8C95DBC312D}"/>
              </a:ext>
            </a:extLst>
          </p:cNvPr>
          <p:cNvGrpSpPr/>
          <p:nvPr/>
        </p:nvGrpSpPr>
        <p:grpSpPr>
          <a:xfrm>
            <a:off x="4657699" y="2778842"/>
            <a:ext cx="579299" cy="605981"/>
            <a:chOff x="618436" y="3134794"/>
            <a:chExt cx="366723" cy="36709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0B491D2-8BB6-BF0A-A92A-886B9FE237A1}"/>
                </a:ext>
              </a:extLst>
            </p:cNvPr>
            <p:cNvSpPr/>
            <p:nvPr/>
          </p:nvSpPr>
          <p:spPr>
            <a:xfrm>
              <a:off x="618436" y="3134794"/>
              <a:ext cx="366723" cy="36709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656172-98EF-725E-B204-99E67FDBEE86}"/>
                </a:ext>
              </a:extLst>
            </p:cNvPr>
            <p:cNvSpPr txBox="1"/>
            <p:nvPr/>
          </p:nvSpPr>
          <p:spPr>
            <a:xfrm>
              <a:off x="644323" y="3176901"/>
              <a:ext cx="324931" cy="316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err="1"/>
                <a:t>md:x</a:t>
              </a:r>
              <a:endParaRPr lang="en-GB" sz="1200"/>
            </a:p>
            <a:p>
              <a:r>
                <a:rPr lang="en-GB" sz="800">
                  <a:highlight>
                    <a:srgbClr val="FFFF00"/>
                  </a:highlight>
                </a:rPr>
                <a:t>draft</a:t>
              </a:r>
            </a:p>
            <a:p>
              <a:r>
                <a:rPr lang="en-GB" sz="800" err="1">
                  <a:highlight>
                    <a:srgbClr val="FFFF00"/>
                  </a:highlight>
                </a:rPr>
                <a:t>rdl:x</a:t>
              </a:r>
              <a:endParaRPr lang="en-GB" sz="800">
                <a:highlight>
                  <a:srgbClr val="FFFF00"/>
                </a:highlight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B8FEDA-9E70-A36E-D672-BFA7FBA62644}"/>
              </a:ext>
            </a:extLst>
          </p:cNvPr>
          <p:cNvGrpSpPr/>
          <p:nvPr/>
        </p:nvGrpSpPr>
        <p:grpSpPr>
          <a:xfrm>
            <a:off x="5408120" y="1863662"/>
            <a:ext cx="472694" cy="367099"/>
            <a:chOff x="566251" y="3134794"/>
            <a:chExt cx="472694" cy="367099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0FB3C7B-36F2-E4FF-F357-1058727DF745}"/>
                </a:ext>
              </a:extLst>
            </p:cNvPr>
            <p:cNvSpPr/>
            <p:nvPr/>
          </p:nvSpPr>
          <p:spPr>
            <a:xfrm>
              <a:off x="618436" y="3134794"/>
              <a:ext cx="366723" cy="36709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6C429F7-DDCE-1D25-7FFF-D5260DC639E0}"/>
                </a:ext>
              </a:extLst>
            </p:cNvPr>
            <p:cNvSpPr txBox="1"/>
            <p:nvPr/>
          </p:nvSpPr>
          <p:spPr>
            <a:xfrm>
              <a:off x="566251" y="3179843"/>
              <a:ext cx="4726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err="1"/>
                <a:t>rdl:y</a:t>
              </a:r>
              <a:endParaRPr lang="en-GB" sz="120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C06B54-CCDA-B8D8-D486-B848948743B5}"/>
              </a:ext>
            </a:extLst>
          </p:cNvPr>
          <p:cNvGrpSpPr/>
          <p:nvPr/>
        </p:nvGrpSpPr>
        <p:grpSpPr>
          <a:xfrm>
            <a:off x="5394589" y="2778842"/>
            <a:ext cx="579299" cy="605981"/>
            <a:chOff x="618436" y="3134794"/>
            <a:chExt cx="366723" cy="367099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147F585-1276-84BF-5C5B-95264995F93F}"/>
                </a:ext>
              </a:extLst>
            </p:cNvPr>
            <p:cNvSpPr/>
            <p:nvPr/>
          </p:nvSpPr>
          <p:spPr>
            <a:xfrm>
              <a:off x="618436" y="3134794"/>
              <a:ext cx="366723" cy="36709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AB882F1-B4B0-1284-2A02-F2E7754644BE}"/>
                </a:ext>
              </a:extLst>
            </p:cNvPr>
            <p:cNvSpPr txBox="1"/>
            <p:nvPr/>
          </p:nvSpPr>
          <p:spPr>
            <a:xfrm>
              <a:off x="644323" y="3176901"/>
              <a:ext cx="325946" cy="316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err="1"/>
                <a:t>md:y</a:t>
              </a:r>
              <a:endParaRPr lang="en-GB" sz="1200"/>
            </a:p>
            <a:p>
              <a:r>
                <a:rPr lang="en-GB" sz="800">
                  <a:highlight>
                    <a:srgbClr val="FFFF00"/>
                  </a:highlight>
                </a:rPr>
                <a:t>draft</a:t>
              </a:r>
            </a:p>
            <a:p>
              <a:r>
                <a:rPr lang="en-GB" sz="800" err="1">
                  <a:highlight>
                    <a:srgbClr val="FFFF00"/>
                  </a:highlight>
                </a:rPr>
                <a:t>rdl:y</a:t>
              </a:r>
              <a:endParaRPr lang="en-GB" sz="800">
                <a:highlight>
                  <a:srgbClr val="FFFF00"/>
                </a:highlight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871F2E-B9E6-75A3-1367-16E284033925}"/>
              </a:ext>
            </a:extLst>
          </p:cNvPr>
          <p:cNvGrpSpPr/>
          <p:nvPr/>
        </p:nvGrpSpPr>
        <p:grpSpPr>
          <a:xfrm>
            <a:off x="6146615" y="1863662"/>
            <a:ext cx="471091" cy="367099"/>
            <a:chOff x="566251" y="3134794"/>
            <a:chExt cx="471091" cy="367099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520A39A-C16F-5A7C-C083-BBE892334905}"/>
                </a:ext>
              </a:extLst>
            </p:cNvPr>
            <p:cNvSpPr/>
            <p:nvPr/>
          </p:nvSpPr>
          <p:spPr>
            <a:xfrm>
              <a:off x="618436" y="3134794"/>
              <a:ext cx="366723" cy="36709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660CEDA-1355-C640-BFA1-0B8DBB203E9E}"/>
                </a:ext>
              </a:extLst>
            </p:cNvPr>
            <p:cNvSpPr txBox="1"/>
            <p:nvPr/>
          </p:nvSpPr>
          <p:spPr>
            <a:xfrm>
              <a:off x="566251" y="3179843"/>
              <a:ext cx="471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err="1"/>
                <a:t>rdl:z</a:t>
              </a:r>
              <a:endParaRPr lang="en-GB" sz="120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5B4E778-17F8-2121-D543-D73E5652E44E}"/>
              </a:ext>
            </a:extLst>
          </p:cNvPr>
          <p:cNvGrpSpPr/>
          <p:nvPr/>
        </p:nvGrpSpPr>
        <p:grpSpPr>
          <a:xfrm>
            <a:off x="6133084" y="2778842"/>
            <a:ext cx="579299" cy="605981"/>
            <a:chOff x="618436" y="3134794"/>
            <a:chExt cx="366723" cy="367099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6DDBD14-5FF8-5B8A-6894-274537D1409A}"/>
                </a:ext>
              </a:extLst>
            </p:cNvPr>
            <p:cNvSpPr/>
            <p:nvPr/>
          </p:nvSpPr>
          <p:spPr>
            <a:xfrm>
              <a:off x="618436" y="3134794"/>
              <a:ext cx="366723" cy="36709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052C070-22C9-F762-E45D-9596AEBC7B9F}"/>
                </a:ext>
              </a:extLst>
            </p:cNvPr>
            <p:cNvSpPr txBox="1"/>
            <p:nvPr/>
          </p:nvSpPr>
          <p:spPr>
            <a:xfrm>
              <a:off x="644323" y="3176901"/>
              <a:ext cx="324931" cy="316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err="1"/>
                <a:t>md:z</a:t>
              </a:r>
              <a:endParaRPr lang="en-GB" sz="1200"/>
            </a:p>
            <a:p>
              <a:r>
                <a:rPr lang="en-GB" sz="800">
                  <a:highlight>
                    <a:srgbClr val="FFFF00"/>
                  </a:highlight>
                </a:rPr>
                <a:t>draft</a:t>
              </a:r>
            </a:p>
            <a:p>
              <a:r>
                <a:rPr lang="en-GB" sz="800" err="1">
                  <a:highlight>
                    <a:srgbClr val="FFFF00"/>
                  </a:highlight>
                </a:rPr>
                <a:t>rdl:z</a:t>
              </a:r>
              <a:endParaRPr lang="en-GB" sz="800">
                <a:highlight>
                  <a:srgbClr val="FFFF00"/>
                </a:highlight>
              </a:endParaRPr>
            </a:p>
          </p:txBody>
        </p:sp>
      </p:grp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222861F-BF36-26DF-EF19-56D7F1AE9C40}"/>
              </a:ext>
            </a:extLst>
          </p:cNvPr>
          <p:cNvSpPr/>
          <p:nvPr/>
        </p:nvSpPr>
        <p:spPr>
          <a:xfrm>
            <a:off x="4350331" y="3763623"/>
            <a:ext cx="2819398" cy="72362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0E342AF-9F54-815E-D66F-065CF05BBC2E}"/>
              </a:ext>
            </a:extLst>
          </p:cNvPr>
          <p:cNvGrpSpPr/>
          <p:nvPr/>
        </p:nvGrpSpPr>
        <p:grpSpPr>
          <a:xfrm>
            <a:off x="4648692" y="3822443"/>
            <a:ext cx="647148" cy="605981"/>
            <a:chOff x="618436" y="3134794"/>
            <a:chExt cx="409675" cy="367099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B00E0B9-B434-C114-AE85-A92789C06407}"/>
                </a:ext>
              </a:extLst>
            </p:cNvPr>
            <p:cNvSpPr/>
            <p:nvPr/>
          </p:nvSpPr>
          <p:spPr>
            <a:xfrm>
              <a:off x="618436" y="3134794"/>
              <a:ext cx="366723" cy="36709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5BD6DF3-A4C5-9CC2-E321-0E8672ADD93C}"/>
                </a:ext>
              </a:extLst>
            </p:cNvPr>
            <p:cNvSpPr txBox="1"/>
            <p:nvPr/>
          </p:nvSpPr>
          <p:spPr>
            <a:xfrm>
              <a:off x="644323" y="3176901"/>
              <a:ext cx="383788" cy="316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err="1"/>
                <a:t>md:x</a:t>
              </a:r>
              <a:endParaRPr lang="en-GB" sz="1200"/>
            </a:p>
            <a:p>
              <a:r>
                <a:rPr lang="en-GB" sz="800">
                  <a:highlight>
                    <a:srgbClr val="FFFF00"/>
                  </a:highlight>
                </a:rPr>
                <a:t>accepted</a:t>
              </a:r>
            </a:p>
            <a:p>
              <a:r>
                <a:rPr lang="en-GB" sz="800" err="1">
                  <a:highlight>
                    <a:srgbClr val="FFFF00"/>
                  </a:highlight>
                </a:rPr>
                <a:t>rdl:x</a:t>
              </a:r>
              <a:endParaRPr lang="en-GB" sz="800">
                <a:highlight>
                  <a:srgbClr val="FFFF00"/>
                </a:highlight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671B9BC-93B1-F3BB-83E7-04A53F656E45}"/>
              </a:ext>
            </a:extLst>
          </p:cNvPr>
          <p:cNvGrpSpPr/>
          <p:nvPr/>
        </p:nvGrpSpPr>
        <p:grpSpPr>
          <a:xfrm>
            <a:off x="5387185" y="3822443"/>
            <a:ext cx="647149" cy="605981"/>
            <a:chOff x="618436" y="3134794"/>
            <a:chExt cx="409675" cy="367099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B79E584-DF6C-C966-0F28-5BEC6E501F34}"/>
                </a:ext>
              </a:extLst>
            </p:cNvPr>
            <p:cNvSpPr/>
            <p:nvPr/>
          </p:nvSpPr>
          <p:spPr>
            <a:xfrm>
              <a:off x="618436" y="3134794"/>
              <a:ext cx="366723" cy="36709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9AA742E-8042-647B-57B8-D42929AFA017}"/>
                </a:ext>
              </a:extLst>
            </p:cNvPr>
            <p:cNvSpPr txBox="1"/>
            <p:nvPr/>
          </p:nvSpPr>
          <p:spPr>
            <a:xfrm>
              <a:off x="644323" y="3176901"/>
              <a:ext cx="383788" cy="316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err="1"/>
                <a:t>md:y</a:t>
              </a:r>
              <a:endParaRPr lang="en-GB" sz="1200"/>
            </a:p>
            <a:p>
              <a:r>
                <a:rPr lang="en-GB" sz="800">
                  <a:highlight>
                    <a:srgbClr val="FFFF00"/>
                  </a:highlight>
                </a:rPr>
                <a:t>accepted</a:t>
              </a:r>
            </a:p>
            <a:p>
              <a:r>
                <a:rPr lang="en-GB" sz="800" err="1">
                  <a:highlight>
                    <a:srgbClr val="FFFF00"/>
                  </a:highlight>
                </a:rPr>
                <a:t>rdl:y</a:t>
              </a:r>
              <a:endParaRPr lang="en-GB" sz="800">
                <a:highlight>
                  <a:srgbClr val="FFFF00"/>
                </a:highlight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6CFF82C-95C1-39BB-6AD9-3BB11C381661}"/>
              </a:ext>
            </a:extLst>
          </p:cNvPr>
          <p:cNvGrpSpPr/>
          <p:nvPr/>
        </p:nvGrpSpPr>
        <p:grpSpPr>
          <a:xfrm>
            <a:off x="6136685" y="3809189"/>
            <a:ext cx="647149" cy="605981"/>
            <a:chOff x="618436" y="3134794"/>
            <a:chExt cx="409675" cy="367099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696650E-3559-975C-4D55-14CE38E7E14F}"/>
                </a:ext>
              </a:extLst>
            </p:cNvPr>
            <p:cNvSpPr/>
            <p:nvPr/>
          </p:nvSpPr>
          <p:spPr>
            <a:xfrm>
              <a:off x="618436" y="3134794"/>
              <a:ext cx="366723" cy="36709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B32B9FA-BCE7-A30B-0CFC-203CE673C2F5}"/>
                </a:ext>
              </a:extLst>
            </p:cNvPr>
            <p:cNvSpPr txBox="1"/>
            <p:nvPr/>
          </p:nvSpPr>
          <p:spPr>
            <a:xfrm>
              <a:off x="644323" y="3176901"/>
              <a:ext cx="383788" cy="316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err="1"/>
                <a:t>md:z</a:t>
              </a:r>
              <a:endParaRPr lang="en-GB" sz="1200"/>
            </a:p>
            <a:p>
              <a:r>
                <a:rPr lang="en-GB" sz="800">
                  <a:highlight>
                    <a:srgbClr val="FFFF00"/>
                  </a:highlight>
                </a:rPr>
                <a:t>accepted</a:t>
              </a:r>
            </a:p>
            <a:p>
              <a:r>
                <a:rPr lang="en-GB" sz="800" err="1">
                  <a:highlight>
                    <a:srgbClr val="FFFF00"/>
                  </a:highlight>
                </a:rPr>
                <a:t>rdl:z</a:t>
              </a:r>
              <a:endParaRPr lang="en-GB" sz="800">
                <a:highlight>
                  <a:srgbClr val="FFFF00"/>
                </a:highlight>
              </a:endParaRPr>
            </a:p>
          </p:txBody>
        </p:sp>
      </p:grp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B271155-7FAF-70DB-2F40-016E8C3C06A3}"/>
              </a:ext>
            </a:extLst>
          </p:cNvPr>
          <p:cNvSpPr/>
          <p:nvPr/>
        </p:nvSpPr>
        <p:spPr>
          <a:xfrm>
            <a:off x="4350331" y="4794683"/>
            <a:ext cx="2819398" cy="72362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2384416-6438-C6D6-337E-E4EC9D742803}"/>
              </a:ext>
            </a:extLst>
          </p:cNvPr>
          <p:cNvGrpSpPr/>
          <p:nvPr/>
        </p:nvGrpSpPr>
        <p:grpSpPr>
          <a:xfrm>
            <a:off x="4657974" y="4840251"/>
            <a:ext cx="647148" cy="605981"/>
            <a:chOff x="618436" y="3134794"/>
            <a:chExt cx="409675" cy="367099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8A15350-B538-8623-C3AE-CA362E7A4A98}"/>
                </a:ext>
              </a:extLst>
            </p:cNvPr>
            <p:cNvSpPr/>
            <p:nvPr/>
          </p:nvSpPr>
          <p:spPr>
            <a:xfrm>
              <a:off x="618436" y="3134794"/>
              <a:ext cx="366723" cy="36709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AE255AB-815C-F3B9-6374-F798F3CD44B9}"/>
                </a:ext>
              </a:extLst>
            </p:cNvPr>
            <p:cNvSpPr txBox="1"/>
            <p:nvPr/>
          </p:nvSpPr>
          <p:spPr>
            <a:xfrm>
              <a:off x="644323" y="3176901"/>
              <a:ext cx="383788" cy="316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err="1"/>
                <a:t>md:x</a:t>
              </a:r>
              <a:endParaRPr lang="en-GB" sz="1200"/>
            </a:p>
            <a:p>
              <a:r>
                <a:rPr lang="en-GB" sz="800">
                  <a:highlight>
                    <a:srgbClr val="FFFF00"/>
                  </a:highlight>
                </a:rPr>
                <a:t>accepted</a:t>
              </a:r>
            </a:p>
            <a:p>
              <a:r>
                <a:rPr lang="en-GB" sz="800" err="1">
                  <a:highlight>
                    <a:srgbClr val="FFFF00"/>
                  </a:highlight>
                </a:rPr>
                <a:t>rdl:x</a:t>
              </a:r>
              <a:endParaRPr lang="en-GB" sz="800">
                <a:highlight>
                  <a:srgbClr val="FFFF00"/>
                </a:highlight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2B4AC7-7F89-9C27-BB04-532A62A4CBF7}"/>
              </a:ext>
            </a:extLst>
          </p:cNvPr>
          <p:cNvGrpSpPr/>
          <p:nvPr/>
        </p:nvGrpSpPr>
        <p:grpSpPr>
          <a:xfrm>
            <a:off x="5369349" y="4853505"/>
            <a:ext cx="647149" cy="605981"/>
            <a:chOff x="618436" y="3134794"/>
            <a:chExt cx="409675" cy="367099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51CBA07-61B2-0A73-05B5-4CC9BBB7AA24}"/>
                </a:ext>
              </a:extLst>
            </p:cNvPr>
            <p:cNvSpPr/>
            <p:nvPr/>
          </p:nvSpPr>
          <p:spPr>
            <a:xfrm>
              <a:off x="618436" y="3134794"/>
              <a:ext cx="366723" cy="36709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FBE5EFC-5C62-FCAF-687C-E86D93EA4500}"/>
                </a:ext>
              </a:extLst>
            </p:cNvPr>
            <p:cNvSpPr txBox="1"/>
            <p:nvPr/>
          </p:nvSpPr>
          <p:spPr>
            <a:xfrm>
              <a:off x="644323" y="3176901"/>
              <a:ext cx="383788" cy="316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err="1"/>
                <a:t>md:y</a:t>
              </a:r>
              <a:endParaRPr lang="en-GB" sz="1200"/>
            </a:p>
            <a:p>
              <a:r>
                <a:rPr lang="en-GB" sz="800">
                  <a:highlight>
                    <a:srgbClr val="FFFF00"/>
                  </a:highlight>
                </a:rPr>
                <a:t>accepted</a:t>
              </a:r>
            </a:p>
            <a:p>
              <a:r>
                <a:rPr lang="en-GB" sz="800" err="1">
                  <a:highlight>
                    <a:srgbClr val="FFFF00"/>
                  </a:highlight>
                </a:rPr>
                <a:t>rdl:y</a:t>
              </a:r>
              <a:endParaRPr lang="en-GB" sz="800">
                <a:highlight>
                  <a:srgbClr val="FFFF00"/>
                </a:highlight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4B659EA-D038-4D87-D0FA-7405236BED68}"/>
              </a:ext>
            </a:extLst>
          </p:cNvPr>
          <p:cNvGrpSpPr/>
          <p:nvPr/>
        </p:nvGrpSpPr>
        <p:grpSpPr>
          <a:xfrm>
            <a:off x="6133083" y="4853505"/>
            <a:ext cx="579299" cy="605981"/>
            <a:chOff x="618436" y="3134794"/>
            <a:chExt cx="366723" cy="36709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26F9E6F-8B69-989E-C754-95F024AF0AD8}"/>
                </a:ext>
              </a:extLst>
            </p:cNvPr>
            <p:cNvSpPr/>
            <p:nvPr/>
          </p:nvSpPr>
          <p:spPr>
            <a:xfrm>
              <a:off x="618436" y="3134794"/>
              <a:ext cx="366723" cy="36709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80A2DB8-2D2E-917B-EB88-040ADD8060F2}"/>
                </a:ext>
              </a:extLst>
            </p:cNvPr>
            <p:cNvSpPr txBox="1"/>
            <p:nvPr/>
          </p:nvSpPr>
          <p:spPr>
            <a:xfrm>
              <a:off x="644323" y="3176901"/>
              <a:ext cx="324931" cy="316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err="1"/>
                <a:t>md:z</a:t>
              </a:r>
              <a:endParaRPr lang="en-GB" sz="1200"/>
            </a:p>
            <a:p>
              <a:r>
                <a:rPr lang="en-GB" sz="800" err="1">
                  <a:highlight>
                    <a:srgbClr val="FFFF00"/>
                  </a:highlight>
                </a:rPr>
                <a:t>depr</a:t>
              </a:r>
              <a:endParaRPr lang="en-GB" sz="800">
                <a:highlight>
                  <a:srgbClr val="FFFF00"/>
                </a:highlight>
              </a:endParaRPr>
            </a:p>
            <a:p>
              <a:r>
                <a:rPr lang="en-GB" sz="800" err="1">
                  <a:highlight>
                    <a:srgbClr val="FFFF00"/>
                  </a:highlight>
                </a:rPr>
                <a:t>rdl:z</a:t>
              </a:r>
              <a:endParaRPr lang="en-GB" sz="800">
                <a:highlight>
                  <a:srgbClr val="FFFF00"/>
                </a:highlight>
              </a:endParaRPr>
            </a:p>
          </p:txBody>
        </p:sp>
      </p:grp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B9E13F2-C8F6-E3DB-9991-AD215C657C55}"/>
              </a:ext>
            </a:extLst>
          </p:cNvPr>
          <p:cNvSpPr/>
          <p:nvPr/>
        </p:nvSpPr>
        <p:spPr>
          <a:xfrm>
            <a:off x="7737763" y="1701505"/>
            <a:ext cx="3228109" cy="72362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B20207C-3215-BC95-D6F1-4242B32E25E0}"/>
              </a:ext>
            </a:extLst>
          </p:cNvPr>
          <p:cNvGrpSpPr/>
          <p:nvPr/>
        </p:nvGrpSpPr>
        <p:grpSpPr>
          <a:xfrm>
            <a:off x="8044157" y="1863662"/>
            <a:ext cx="471091" cy="367099"/>
            <a:chOff x="566251" y="3134794"/>
            <a:chExt cx="471091" cy="367099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ACA4A45-BC87-9A55-8051-492EAE98C521}"/>
                </a:ext>
              </a:extLst>
            </p:cNvPr>
            <p:cNvSpPr/>
            <p:nvPr/>
          </p:nvSpPr>
          <p:spPr>
            <a:xfrm>
              <a:off x="618436" y="3134794"/>
              <a:ext cx="366723" cy="36709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BD4466F-4995-460A-1C89-45AB9B89FE89}"/>
                </a:ext>
              </a:extLst>
            </p:cNvPr>
            <p:cNvSpPr txBox="1"/>
            <p:nvPr/>
          </p:nvSpPr>
          <p:spPr>
            <a:xfrm>
              <a:off x="566251" y="3179843"/>
              <a:ext cx="471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err="1"/>
                <a:t>rdl:x</a:t>
              </a:r>
              <a:endParaRPr lang="en-GB" sz="120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FB81697-A650-08E8-FD33-70FA87745D10}"/>
              </a:ext>
            </a:extLst>
          </p:cNvPr>
          <p:cNvGrpSpPr/>
          <p:nvPr/>
        </p:nvGrpSpPr>
        <p:grpSpPr>
          <a:xfrm>
            <a:off x="8763170" y="1863662"/>
            <a:ext cx="472694" cy="367099"/>
            <a:chOff x="566251" y="3134794"/>
            <a:chExt cx="472694" cy="367099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48B2586-D7B7-1972-FBAF-A7EA5BFF1D26}"/>
                </a:ext>
              </a:extLst>
            </p:cNvPr>
            <p:cNvSpPr/>
            <p:nvPr/>
          </p:nvSpPr>
          <p:spPr>
            <a:xfrm>
              <a:off x="618436" y="3134794"/>
              <a:ext cx="366723" cy="36709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73B356A-3D8F-73BD-25A7-95EB97676F66}"/>
                </a:ext>
              </a:extLst>
            </p:cNvPr>
            <p:cNvSpPr txBox="1"/>
            <p:nvPr/>
          </p:nvSpPr>
          <p:spPr>
            <a:xfrm>
              <a:off x="566251" y="3179843"/>
              <a:ext cx="4726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err="1"/>
                <a:t>rdl:y</a:t>
              </a:r>
              <a:endParaRPr lang="en-GB" sz="120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22EE4F0-C358-BBCA-AD40-D978676169B8}"/>
              </a:ext>
            </a:extLst>
          </p:cNvPr>
          <p:cNvGrpSpPr/>
          <p:nvPr/>
        </p:nvGrpSpPr>
        <p:grpSpPr>
          <a:xfrm>
            <a:off x="9483786" y="1863662"/>
            <a:ext cx="471091" cy="367099"/>
            <a:chOff x="566251" y="3134794"/>
            <a:chExt cx="471091" cy="367099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F67373F-952C-26C4-A309-DC110DA4D223}"/>
                </a:ext>
              </a:extLst>
            </p:cNvPr>
            <p:cNvSpPr/>
            <p:nvPr/>
          </p:nvSpPr>
          <p:spPr>
            <a:xfrm>
              <a:off x="618436" y="3134794"/>
              <a:ext cx="366723" cy="36709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473352F-EE2D-F038-7464-A6861B395640}"/>
                </a:ext>
              </a:extLst>
            </p:cNvPr>
            <p:cNvSpPr txBox="1"/>
            <p:nvPr/>
          </p:nvSpPr>
          <p:spPr>
            <a:xfrm>
              <a:off x="566251" y="3179843"/>
              <a:ext cx="471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err="1"/>
                <a:t>rdl:z</a:t>
              </a:r>
              <a:endParaRPr lang="en-GB" sz="120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FEFB56E-84BC-0A00-172E-5140CE78FC40}"/>
              </a:ext>
            </a:extLst>
          </p:cNvPr>
          <p:cNvGrpSpPr/>
          <p:nvPr/>
        </p:nvGrpSpPr>
        <p:grpSpPr>
          <a:xfrm>
            <a:off x="10182870" y="1863662"/>
            <a:ext cx="485518" cy="367099"/>
            <a:chOff x="566251" y="3134794"/>
            <a:chExt cx="485518" cy="367099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CE1E30C-575B-DA2A-E548-952841406736}"/>
                </a:ext>
              </a:extLst>
            </p:cNvPr>
            <p:cNvSpPr/>
            <p:nvPr/>
          </p:nvSpPr>
          <p:spPr>
            <a:xfrm>
              <a:off x="618436" y="3134794"/>
              <a:ext cx="366723" cy="36709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1E3A040-CC37-7339-5178-7AB36F5C38FD}"/>
                </a:ext>
              </a:extLst>
            </p:cNvPr>
            <p:cNvSpPr txBox="1"/>
            <p:nvPr/>
          </p:nvSpPr>
          <p:spPr>
            <a:xfrm>
              <a:off x="566251" y="3179843"/>
              <a:ext cx="4855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err="1"/>
                <a:t>rdl:a</a:t>
              </a:r>
              <a:endParaRPr lang="en-GB" sz="1200"/>
            </a:p>
          </p:txBody>
        </p:sp>
      </p:grp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0647B56A-7619-521F-F26E-DF33E493ED43}"/>
              </a:ext>
            </a:extLst>
          </p:cNvPr>
          <p:cNvSpPr/>
          <p:nvPr/>
        </p:nvSpPr>
        <p:spPr>
          <a:xfrm>
            <a:off x="7768525" y="2728241"/>
            <a:ext cx="3228107" cy="72362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09AB9F3-98AC-91E1-58EA-3189E901950A}"/>
              </a:ext>
            </a:extLst>
          </p:cNvPr>
          <p:cNvGrpSpPr/>
          <p:nvPr/>
        </p:nvGrpSpPr>
        <p:grpSpPr>
          <a:xfrm>
            <a:off x="7956128" y="2787061"/>
            <a:ext cx="647148" cy="605981"/>
            <a:chOff x="618436" y="3134794"/>
            <a:chExt cx="409675" cy="367099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4165687B-9D89-BF1F-98B8-C8FBCFD8D675}"/>
                </a:ext>
              </a:extLst>
            </p:cNvPr>
            <p:cNvSpPr/>
            <p:nvPr/>
          </p:nvSpPr>
          <p:spPr>
            <a:xfrm>
              <a:off x="618436" y="3134794"/>
              <a:ext cx="366723" cy="36709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BED2374-712B-CDFB-3104-99DDBD4A411E}"/>
                </a:ext>
              </a:extLst>
            </p:cNvPr>
            <p:cNvSpPr txBox="1"/>
            <p:nvPr/>
          </p:nvSpPr>
          <p:spPr>
            <a:xfrm>
              <a:off x="644323" y="3176901"/>
              <a:ext cx="383788" cy="316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err="1"/>
                <a:t>md:x</a:t>
              </a:r>
              <a:endParaRPr lang="en-GB" sz="1200"/>
            </a:p>
            <a:p>
              <a:r>
                <a:rPr lang="en-GB" sz="800">
                  <a:highlight>
                    <a:srgbClr val="FFFF00"/>
                  </a:highlight>
                </a:rPr>
                <a:t>accepted</a:t>
              </a:r>
            </a:p>
            <a:p>
              <a:r>
                <a:rPr lang="en-GB" sz="800" err="1">
                  <a:highlight>
                    <a:srgbClr val="FFFF00"/>
                  </a:highlight>
                </a:rPr>
                <a:t>rdl:x</a:t>
              </a:r>
              <a:endParaRPr lang="en-GB" sz="800">
                <a:highlight>
                  <a:srgbClr val="FFFF00"/>
                </a:highlight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97558A6-A32F-EC5B-2500-469D01E2646D}"/>
              </a:ext>
            </a:extLst>
          </p:cNvPr>
          <p:cNvGrpSpPr/>
          <p:nvPr/>
        </p:nvGrpSpPr>
        <p:grpSpPr>
          <a:xfrm>
            <a:off x="8667503" y="2800315"/>
            <a:ext cx="647149" cy="605981"/>
            <a:chOff x="618436" y="3134794"/>
            <a:chExt cx="409675" cy="367099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0D0D96BB-730B-F6AA-40AD-D8BCE1E3E201}"/>
                </a:ext>
              </a:extLst>
            </p:cNvPr>
            <p:cNvSpPr/>
            <p:nvPr/>
          </p:nvSpPr>
          <p:spPr>
            <a:xfrm>
              <a:off x="618436" y="3134794"/>
              <a:ext cx="366723" cy="36709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25E436B-E50B-058D-8720-9231E606C2E5}"/>
                </a:ext>
              </a:extLst>
            </p:cNvPr>
            <p:cNvSpPr txBox="1"/>
            <p:nvPr/>
          </p:nvSpPr>
          <p:spPr>
            <a:xfrm>
              <a:off x="644323" y="3176901"/>
              <a:ext cx="383788" cy="316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err="1"/>
                <a:t>md:y</a:t>
              </a:r>
              <a:endParaRPr lang="en-GB" sz="1200"/>
            </a:p>
            <a:p>
              <a:r>
                <a:rPr lang="en-GB" sz="800">
                  <a:highlight>
                    <a:srgbClr val="FFFF00"/>
                  </a:highlight>
                </a:rPr>
                <a:t>accepted</a:t>
              </a:r>
            </a:p>
            <a:p>
              <a:r>
                <a:rPr lang="en-GB" sz="800" err="1">
                  <a:highlight>
                    <a:srgbClr val="FFFF00"/>
                  </a:highlight>
                </a:rPr>
                <a:t>rdl:y</a:t>
              </a:r>
              <a:endParaRPr lang="en-GB" sz="800">
                <a:highlight>
                  <a:srgbClr val="FFFF00"/>
                </a:highlight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35C728C-02E3-3E38-918F-3AB719E8C1B9}"/>
              </a:ext>
            </a:extLst>
          </p:cNvPr>
          <p:cNvGrpSpPr/>
          <p:nvPr/>
        </p:nvGrpSpPr>
        <p:grpSpPr>
          <a:xfrm>
            <a:off x="9431237" y="2800315"/>
            <a:ext cx="579299" cy="605981"/>
            <a:chOff x="618436" y="3134794"/>
            <a:chExt cx="366723" cy="367099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D036417D-7475-436C-879C-F8ABB21A0F98}"/>
                </a:ext>
              </a:extLst>
            </p:cNvPr>
            <p:cNvSpPr/>
            <p:nvPr/>
          </p:nvSpPr>
          <p:spPr>
            <a:xfrm>
              <a:off x="618436" y="3134794"/>
              <a:ext cx="366723" cy="36709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1A01D83B-3C6A-5527-4D8B-DDBDC92D2BEC}"/>
                </a:ext>
              </a:extLst>
            </p:cNvPr>
            <p:cNvSpPr txBox="1"/>
            <p:nvPr/>
          </p:nvSpPr>
          <p:spPr>
            <a:xfrm>
              <a:off x="644323" y="3176901"/>
              <a:ext cx="324931" cy="316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err="1"/>
                <a:t>md:z</a:t>
              </a:r>
              <a:endParaRPr lang="en-GB" sz="1200"/>
            </a:p>
            <a:p>
              <a:r>
                <a:rPr lang="en-GB" sz="800" err="1">
                  <a:highlight>
                    <a:srgbClr val="FFFF00"/>
                  </a:highlight>
                </a:rPr>
                <a:t>depr</a:t>
              </a:r>
              <a:endParaRPr lang="en-GB" sz="800">
                <a:highlight>
                  <a:srgbClr val="FFFF00"/>
                </a:highlight>
              </a:endParaRPr>
            </a:p>
            <a:p>
              <a:r>
                <a:rPr lang="en-GB" sz="800" err="1">
                  <a:highlight>
                    <a:srgbClr val="FFFF00"/>
                  </a:highlight>
                </a:rPr>
                <a:t>rdl:z</a:t>
              </a:r>
              <a:endParaRPr lang="en-GB" sz="800">
                <a:highlight>
                  <a:srgbClr val="FFFF00"/>
                </a:highlight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5DA0BBE7-3B1B-0956-FA97-F59A5911034E}"/>
              </a:ext>
            </a:extLst>
          </p:cNvPr>
          <p:cNvGrpSpPr/>
          <p:nvPr/>
        </p:nvGrpSpPr>
        <p:grpSpPr>
          <a:xfrm>
            <a:off x="10193723" y="2800318"/>
            <a:ext cx="842827" cy="646332"/>
            <a:chOff x="618436" y="3134793"/>
            <a:chExt cx="533548" cy="391543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55A57097-D7F1-D104-9439-021437A9AC60}"/>
                </a:ext>
              </a:extLst>
            </p:cNvPr>
            <p:cNvSpPr/>
            <p:nvPr/>
          </p:nvSpPr>
          <p:spPr>
            <a:xfrm>
              <a:off x="618436" y="3134794"/>
              <a:ext cx="366723" cy="36709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115A420-0F47-422B-F347-FC442FDB725E}"/>
                </a:ext>
              </a:extLst>
            </p:cNvPr>
            <p:cNvSpPr txBox="1"/>
            <p:nvPr/>
          </p:nvSpPr>
          <p:spPr>
            <a:xfrm>
              <a:off x="632216" y="3134793"/>
              <a:ext cx="519768" cy="3915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err="1"/>
                <a:t>md:a</a:t>
              </a:r>
              <a:endParaRPr lang="en-GB" sz="1200"/>
            </a:p>
            <a:p>
              <a:r>
                <a:rPr lang="en-GB" sz="800">
                  <a:highlight>
                    <a:srgbClr val="FFFF00"/>
                  </a:highlight>
                </a:rPr>
                <a:t>draft</a:t>
              </a:r>
            </a:p>
            <a:p>
              <a:r>
                <a:rPr lang="en-GB" sz="800" err="1">
                  <a:highlight>
                    <a:srgbClr val="FFFF00"/>
                  </a:highlight>
                </a:rPr>
                <a:t>rdl:a</a:t>
              </a:r>
              <a:endParaRPr lang="en-GB" sz="800">
                <a:highlight>
                  <a:srgbClr val="FFFF00"/>
                </a:highlight>
              </a:endParaRPr>
            </a:p>
            <a:p>
              <a:r>
                <a:rPr lang="en-GB" sz="800" err="1">
                  <a:highlight>
                    <a:srgbClr val="FFFF00"/>
                  </a:highlight>
                </a:rPr>
                <a:t>replaces:rdl:z</a:t>
              </a:r>
              <a:endParaRPr lang="en-GB" sz="800">
                <a:highlight>
                  <a:srgbClr val="FFFF00"/>
                </a:highlight>
              </a:endParaRPr>
            </a:p>
          </p:txBody>
        </p:sp>
      </p:grp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A631B378-3EC3-0B80-0F53-8F00847ADCEF}"/>
              </a:ext>
            </a:extLst>
          </p:cNvPr>
          <p:cNvSpPr/>
          <p:nvPr/>
        </p:nvSpPr>
        <p:spPr>
          <a:xfrm>
            <a:off x="7768525" y="3768837"/>
            <a:ext cx="3228107" cy="72362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675DEC3B-8ECE-C6D1-AE97-17E0E7CED2D3}"/>
              </a:ext>
            </a:extLst>
          </p:cNvPr>
          <p:cNvGrpSpPr/>
          <p:nvPr/>
        </p:nvGrpSpPr>
        <p:grpSpPr>
          <a:xfrm>
            <a:off x="7956128" y="3827657"/>
            <a:ext cx="647148" cy="605981"/>
            <a:chOff x="618436" y="3134794"/>
            <a:chExt cx="409675" cy="367099"/>
          </a:xfrm>
        </p:grpSpPr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4D0DBD5-51F5-CC7A-BF85-0619D61E0DDE}"/>
                </a:ext>
              </a:extLst>
            </p:cNvPr>
            <p:cNvSpPr/>
            <p:nvPr/>
          </p:nvSpPr>
          <p:spPr>
            <a:xfrm>
              <a:off x="618436" y="3134794"/>
              <a:ext cx="366723" cy="36709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03B4812E-2EDA-9D60-DB45-3F81D8DF2FF9}"/>
                </a:ext>
              </a:extLst>
            </p:cNvPr>
            <p:cNvSpPr txBox="1"/>
            <p:nvPr/>
          </p:nvSpPr>
          <p:spPr>
            <a:xfrm>
              <a:off x="644323" y="3176901"/>
              <a:ext cx="383788" cy="316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err="1"/>
                <a:t>md:x</a:t>
              </a:r>
              <a:endParaRPr lang="en-GB" sz="1200"/>
            </a:p>
            <a:p>
              <a:r>
                <a:rPr lang="en-GB" sz="800">
                  <a:highlight>
                    <a:srgbClr val="FFFF00"/>
                  </a:highlight>
                </a:rPr>
                <a:t>accepted</a:t>
              </a:r>
            </a:p>
            <a:p>
              <a:r>
                <a:rPr lang="en-GB" sz="800" err="1">
                  <a:highlight>
                    <a:srgbClr val="FFFF00"/>
                  </a:highlight>
                </a:rPr>
                <a:t>rdl:x</a:t>
              </a:r>
              <a:endParaRPr lang="en-GB" sz="800">
                <a:highlight>
                  <a:srgbClr val="FFFF00"/>
                </a:highlight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DEC7A7F-7843-F35B-B87C-F9C4F6023589}"/>
              </a:ext>
            </a:extLst>
          </p:cNvPr>
          <p:cNvGrpSpPr/>
          <p:nvPr/>
        </p:nvGrpSpPr>
        <p:grpSpPr>
          <a:xfrm>
            <a:off x="8667503" y="3840911"/>
            <a:ext cx="579299" cy="605981"/>
            <a:chOff x="618436" y="3134794"/>
            <a:chExt cx="366723" cy="367099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1A50EB5-C560-D556-EA97-C58856E48948}"/>
                </a:ext>
              </a:extLst>
            </p:cNvPr>
            <p:cNvSpPr/>
            <p:nvPr/>
          </p:nvSpPr>
          <p:spPr>
            <a:xfrm>
              <a:off x="618436" y="3134794"/>
              <a:ext cx="366723" cy="36709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409411EF-93E7-E688-80E9-A611DBE63A26}"/>
                </a:ext>
              </a:extLst>
            </p:cNvPr>
            <p:cNvSpPr txBox="1"/>
            <p:nvPr/>
          </p:nvSpPr>
          <p:spPr>
            <a:xfrm>
              <a:off x="644323" y="3176901"/>
              <a:ext cx="325946" cy="316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err="1"/>
                <a:t>md:y</a:t>
              </a:r>
              <a:endParaRPr lang="en-GB" sz="1200"/>
            </a:p>
            <a:p>
              <a:r>
                <a:rPr lang="en-GB" sz="800" err="1">
                  <a:highlight>
                    <a:srgbClr val="FFFF00"/>
                  </a:highlight>
                </a:rPr>
                <a:t>depr</a:t>
              </a:r>
              <a:endParaRPr lang="en-GB" sz="800">
                <a:highlight>
                  <a:srgbClr val="FFFF00"/>
                </a:highlight>
              </a:endParaRPr>
            </a:p>
            <a:p>
              <a:r>
                <a:rPr lang="en-GB" sz="800" err="1">
                  <a:highlight>
                    <a:srgbClr val="FFFF00"/>
                  </a:highlight>
                </a:rPr>
                <a:t>rdl:y</a:t>
              </a:r>
              <a:endParaRPr lang="en-GB" sz="800">
                <a:highlight>
                  <a:srgbClr val="FFFF00"/>
                </a:highlight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10139683-E803-C127-2FA7-34A0AF075EB4}"/>
              </a:ext>
            </a:extLst>
          </p:cNvPr>
          <p:cNvGrpSpPr/>
          <p:nvPr/>
        </p:nvGrpSpPr>
        <p:grpSpPr>
          <a:xfrm>
            <a:off x="9431237" y="3840911"/>
            <a:ext cx="579299" cy="605981"/>
            <a:chOff x="618436" y="3134794"/>
            <a:chExt cx="366723" cy="367099"/>
          </a:xfrm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C2B69D94-C59E-AEB4-A0A7-C014DBD96C3D}"/>
                </a:ext>
              </a:extLst>
            </p:cNvPr>
            <p:cNvSpPr/>
            <p:nvPr/>
          </p:nvSpPr>
          <p:spPr>
            <a:xfrm>
              <a:off x="618436" y="3134794"/>
              <a:ext cx="366723" cy="36709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A78256F-D88B-5CD3-653D-1067109AE751}"/>
                </a:ext>
              </a:extLst>
            </p:cNvPr>
            <p:cNvSpPr txBox="1"/>
            <p:nvPr/>
          </p:nvSpPr>
          <p:spPr>
            <a:xfrm>
              <a:off x="644323" y="3176901"/>
              <a:ext cx="324931" cy="316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err="1"/>
                <a:t>md:z</a:t>
              </a:r>
              <a:endParaRPr lang="en-GB" sz="1200"/>
            </a:p>
            <a:p>
              <a:r>
                <a:rPr lang="en-GB" sz="800" err="1">
                  <a:highlight>
                    <a:srgbClr val="FFFF00"/>
                  </a:highlight>
                </a:rPr>
                <a:t>depr</a:t>
              </a:r>
              <a:endParaRPr lang="en-GB" sz="800">
                <a:highlight>
                  <a:srgbClr val="FFFF00"/>
                </a:highlight>
              </a:endParaRPr>
            </a:p>
            <a:p>
              <a:r>
                <a:rPr lang="en-GB" sz="800" err="1">
                  <a:highlight>
                    <a:srgbClr val="FFFF00"/>
                  </a:highlight>
                </a:rPr>
                <a:t>rdl:z</a:t>
              </a:r>
              <a:endParaRPr lang="en-GB" sz="800">
                <a:highlight>
                  <a:srgbClr val="FFFF00"/>
                </a:highlight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F26A55CC-C6C5-B275-6DBF-F63E53D45E7B}"/>
              </a:ext>
            </a:extLst>
          </p:cNvPr>
          <p:cNvGrpSpPr/>
          <p:nvPr/>
        </p:nvGrpSpPr>
        <p:grpSpPr>
          <a:xfrm>
            <a:off x="10193723" y="3840914"/>
            <a:ext cx="842827" cy="646332"/>
            <a:chOff x="618436" y="3134793"/>
            <a:chExt cx="533548" cy="391543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ED34A512-AC89-CA32-B3EA-9D0C6D22AE9A}"/>
                </a:ext>
              </a:extLst>
            </p:cNvPr>
            <p:cNvSpPr/>
            <p:nvPr/>
          </p:nvSpPr>
          <p:spPr>
            <a:xfrm>
              <a:off x="618436" y="3134794"/>
              <a:ext cx="366723" cy="36709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FC0E46A-E0BF-6AAF-18AE-84DF5A8242E3}"/>
                </a:ext>
              </a:extLst>
            </p:cNvPr>
            <p:cNvSpPr txBox="1"/>
            <p:nvPr/>
          </p:nvSpPr>
          <p:spPr>
            <a:xfrm>
              <a:off x="632216" y="3134793"/>
              <a:ext cx="519768" cy="3915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err="1"/>
                <a:t>md:a</a:t>
              </a:r>
              <a:endParaRPr lang="en-GB" sz="1200"/>
            </a:p>
            <a:p>
              <a:r>
                <a:rPr lang="en-GB" sz="800">
                  <a:highlight>
                    <a:srgbClr val="FFFF00"/>
                  </a:highlight>
                </a:rPr>
                <a:t>accepted</a:t>
              </a:r>
            </a:p>
            <a:p>
              <a:r>
                <a:rPr lang="en-GB" sz="800" err="1">
                  <a:highlight>
                    <a:srgbClr val="FFFF00"/>
                  </a:highlight>
                </a:rPr>
                <a:t>rdl:a</a:t>
              </a:r>
              <a:endParaRPr lang="en-GB" sz="800">
                <a:highlight>
                  <a:srgbClr val="FFFF00"/>
                </a:highlight>
              </a:endParaRPr>
            </a:p>
            <a:p>
              <a:r>
                <a:rPr lang="en-GB" sz="800" err="1">
                  <a:highlight>
                    <a:srgbClr val="FFFF00"/>
                  </a:highlight>
                </a:rPr>
                <a:t>replaces:rdl:z</a:t>
              </a:r>
              <a:endParaRPr lang="en-GB" sz="800">
                <a:highlight>
                  <a:srgbClr val="FFFF00"/>
                </a:highlight>
              </a:endParaRPr>
            </a:p>
          </p:txBody>
        </p:sp>
      </p:grp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5A451055-CF06-AC68-0A4F-067C4F04AEF9}"/>
              </a:ext>
            </a:extLst>
          </p:cNvPr>
          <p:cNvSpPr/>
          <p:nvPr/>
        </p:nvSpPr>
        <p:spPr>
          <a:xfrm>
            <a:off x="7768523" y="4794179"/>
            <a:ext cx="3228109" cy="72362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Extracted </a:t>
            </a:r>
            <a:r>
              <a:rPr lang="en-GB" err="1">
                <a:solidFill>
                  <a:schemeClr val="tx1"/>
                </a:solidFill>
              </a:rPr>
              <a:t>ont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A490AF9-2F16-F5D4-0630-32B772D29A17}"/>
              </a:ext>
            </a:extLst>
          </p:cNvPr>
          <p:cNvGrpSpPr/>
          <p:nvPr/>
        </p:nvGrpSpPr>
        <p:grpSpPr>
          <a:xfrm>
            <a:off x="8074917" y="4956336"/>
            <a:ext cx="471091" cy="367099"/>
            <a:chOff x="566251" y="3134794"/>
            <a:chExt cx="471091" cy="367099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2C9FF49A-72AE-77BF-2544-2D072568B8BC}"/>
                </a:ext>
              </a:extLst>
            </p:cNvPr>
            <p:cNvSpPr/>
            <p:nvPr/>
          </p:nvSpPr>
          <p:spPr>
            <a:xfrm>
              <a:off x="618436" y="3134794"/>
              <a:ext cx="366723" cy="36709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4234F2E1-98B8-4940-6638-8D532D5D0F59}"/>
                </a:ext>
              </a:extLst>
            </p:cNvPr>
            <p:cNvSpPr txBox="1"/>
            <p:nvPr/>
          </p:nvSpPr>
          <p:spPr>
            <a:xfrm>
              <a:off x="566251" y="3179843"/>
              <a:ext cx="471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err="1"/>
                <a:t>rdl:x</a:t>
              </a:r>
              <a:endParaRPr lang="en-GB" sz="1200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BA191C9B-61BE-AB94-D2C9-4D6E19EE465A}"/>
              </a:ext>
            </a:extLst>
          </p:cNvPr>
          <p:cNvGrpSpPr/>
          <p:nvPr/>
        </p:nvGrpSpPr>
        <p:grpSpPr>
          <a:xfrm>
            <a:off x="10213630" y="4956336"/>
            <a:ext cx="485518" cy="367099"/>
            <a:chOff x="566251" y="3134794"/>
            <a:chExt cx="485518" cy="367099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7BD03D45-5799-3276-81F1-DAC676501BEC}"/>
                </a:ext>
              </a:extLst>
            </p:cNvPr>
            <p:cNvSpPr/>
            <p:nvPr/>
          </p:nvSpPr>
          <p:spPr>
            <a:xfrm>
              <a:off x="618436" y="3134794"/>
              <a:ext cx="366723" cy="36709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5BFD348-ECA7-11C0-51DD-A7B56077D9D5}"/>
                </a:ext>
              </a:extLst>
            </p:cNvPr>
            <p:cNvSpPr txBox="1"/>
            <p:nvPr/>
          </p:nvSpPr>
          <p:spPr>
            <a:xfrm>
              <a:off x="566251" y="3179843"/>
              <a:ext cx="4855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err="1"/>
                <a:t>rdl:a</a:t>
              </a:r>
              <a:endParaRPr lang="en-GB" sz="1200"/>
            </a:p>
          </p:txBody>
        </p:sp>
      </p:grp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6E20213C-4C18-0A26-1413-0F42C4884BE9}"/>
              </a:ext>
            </a:extLst>
          </p:cNvPr>
          <p:cNvCxnSpPr>
            <a:stCxn id="56" idx="3"/>
            <a:endCxn id="134" idx="1"/>
          </p:cNvCxnSpPr>
          <p:nvPr/>
        </p:nvCxnSpPr>
        <p:spPr>
          <a:xfrm flipV="1">
            <a:off x="7169729" y="3090053"/>
            <a:ext cx="598796" cy="206644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8103E809-6F2F-9FA2-BCC9-4F9E958154E0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5760030" y="3456187"/>
            <a:ext cx="0" cy="3074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205CFFF-89D9-C5F5-A1C9-59371DD09FD8}"/>
              </a:ext>
            </a:extLst>
          </p:cNvPr>
          <p:cNvCxnSpPr>
            <a:cxnSpLocks/>
            <a:stCxn id="37" idx="2"/>
            <a:endCxn id="56" idx="0"/>
          </p:cNvCxnSpPr>
          <p:nvPr/>
        </p:nvCxnSpPr>
        <p:spPr>
          <a:xfrm>
            <a:off x="5760030" y="4487246"/>
            <a:ext cx="0" cy="307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1CF86CF8-2A54-0EC5-9CF5-396366F4FD09}"/>
              </a:ext>
            </a:extLst>
          </p:cNvPr>
          <p:cNvCxnSpPr>
            <a:cxnSpLocks/>
            <a:stCxn id="134" idx="2"/>
            <a:endCxn id="147" idx="0"/>
          </p:cNvCxnSpPr>
          <p:nvPr/>
        </p:nvCxnSpPr>
        <p:spPr>
          <a:xfrm>
            <a:off x="9382579" y="3451864"/>
            <a:ext cx="0" cy="316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6929618E-BAFD-BEE5-FA08-403A9B705511}"/>
              </a:ext>
            </a:extLst>
          </p:cNvPr>
          <p:cNvCxnSpPr>
            <a:cxnSpLocks/>
            <a:endCxn id="164" idx="0"/>
          </p:cNvCxnSpPr>
          <p:nvPr/>
        </p:nvCxnSpPr>
        <p:spPr>
          <a:xfrm flipH="1">
            <a:off x="9382578" y="4551218"/>
            <a:ext cx="1" cy="242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6FD43226-B1DE-CE71-D602-3238F9E6BA3B}"/>
              </a:ext>
            </a:extLst>
          </p:cNvPr>
          <p:cNvCxnSpPr>
            <a:stCxn id="68" idx="3"/>
            <a:endCxn id="164" idx="3"/>
          </p:cNvCxnSpPr>
          <p:nvPr/>
        </p:nvCxnSpPr>
        <p:spPr>
          <a:xfrm>
            <a:off x="10965872" y="2063317"/>
            <a:ext cx="30760" cy="3092674"/>
          </a:xfrm>
          <a:prstGeom prst="bentConnector3">
            <a:avLst>
              <a:gd name="adj1" fmla="val 84317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245B129F-72AB-8506-1129-667ED1B7BA39}"/>
              </a:ext>
            </a:extLst>
          </p:cNvPr>
          <p:cNvCxnSpPr>
            <a:cxnSpLocks/>
            <a:stCxn id="35" idx="3"/>
            <a:endCxn id="68" idx="1"/>
          </p:cNvCxnSpPr>
          <p:nvPr/>
        </p:nvCxnSpPr>
        <p:spPr>
          <a:xfrm>
            <a:off x="7169729" y="2063317"/>
            <a:ext cx="5680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453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96FB47C6275447A2F4394FFD208088" ma:contentTypeVersion="14" ma:contentTypeDescription="Create a new document." ma:contentTypeScope="" ma:versionID="ffe4593719a875adcf63efa472ff0443">
  <xsd:schema xmlns:xsd="http://www.w3.org/2001/XMLSchema" xmlns:xs="http://www.w3.org/2001/XMLSchema" xmlns:p="http://schemas.microsoft.com/office/2006/metadata/properties" xmlns:ns2="2ff8ca13-f98d-4c1f-9956-8c143ded82f2" xmlns:ns3="6ec8b366-a6d0-44e6-b3e2-92d976ac7e72" targetNamespace="http://schemas.microsoft.com/office/2006/metadata/properties" ma:root="true" ma:fieldsID="71157705c9e90c8404d6ab06c5c7a673" ns2:_="" ns3:_="">
    <xsd:import namespace="2ff8ca13-f98d-4c1f-9956-8c143ded82f2"/>
    <xsd:import namespace="6ec8b366-a6d0-44e6-b3e2-92d976ac7e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CR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f8ca13-f98d-4c1f-9956-8c143ded82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b0b031d9-ae19-48d6-a524-e417b27e882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c8b366-a6d0-44e6-b3e2-92d976ac7e72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ad1afb3b-f0f8-4b0f-91fd-5b8dba60f343}" ma:internalName="TaxCatchAll" ma:showField="CatchAllData" ma:web="6ec8b366-a6d0-44e6-b3e2-92d976ac7e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ff8ca13-f98d-4c1f-9956-8c143ded82f2">
      <Terms xmlns="http://schemas.microsoft.com/office/infopath/2007/PartnerControls"/>
    </lcf76f155ced4ddcb4097134ff3c332f>
    <TaxCatchAll xmlns="6ec8b366-a6d0-44e6-b3e2-92d976ac7e72" xsi:nil="true"/>
  </documentManagement>
</p:properties>
</file>

<file path=customXml/itemProps1.xml><?xml version="1.0" encoding="utf-8"?>
<ds:datastoreItem xmlns:ds="http://schemas.openxmlformats.org/officeDocument/2006/customXml" ds:itemID="{559CB468-B2F6-4194-AB77-060C919441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BC0441-6969-421D-8165-7B242A6AD677}">
  <ds:schemaRefs>
    <ds:schemaRef ds:uri="2ff8ca13-f98d-4c1f-9956-8c143ded82f2"/>
    <ds:schemaRef ds:uri="6ec8b366-a6d0-44e6-b3e2-92d976ac7e7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63F603A-E0D9-4028-AFF0-A435113E8032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2ff8ca13-f98d-4c1f-9956-8c143ded82f2"/>
    <ds:schemaRef ds:uri="http://schemas.microsoft.com/office/2006/metadata/properties"/>
    <ds:schemaRef ds:uri="http://purl.org/dc/elements/1.1/"/>
    <ds:schemaRef ds:uri="6ec8b366-a6d0-44e6-b3e2-92d976ac7e7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974</Words>
  <Application>Microsoft Office PowerPoint</Application>
  <PresentationFormat>Widescreen</PresentationFormat>
  <Paragraphs>193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Metadata Ontology</vt:lpstr>
      <vt:lpstr>Metadata management</vt:lpstr>
      <vt:lpstr>Example</vt:lpstr>
      <vt:lpstr>Identifier management</vt:lpstr>
      <vt:lpstr>Questions / Clarifications</vt:lpstr>
      <vt:lpstr>Webstep metadata proposal (IMF excluded)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Walther, Dirk</dc:creator>
  <cp:lastModifiedBy>Walther, Dirk</cp:lastModifiedBy>
  <cp:revision>2</cp:revision>
  <dcterms:created xsi:type="dcterms:W3CDTF">2024-06-04T07:19:28Z</dcterms:created>
  <dcterms:modified xsi:type="dcterms:W3CDTF">2024-07-02T20:08:40Z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_DocumentLanguageString">
    <vt:lpwstr>English (United Kingdom)</vt:lpwstr>
  </property>
  <property fmtid="{D5CDD505-2E9C-101B-9397-08002B2CF9AE}" pid="3" name="SD_UserprofileName">
    <vt:lpwstr/>
  </property>
  <property fmtid="{D5CDD505-2E9C-101B-9397-08002B2CF9AE}" pid="4" name="DocumentInfoFinished">
    <vt:lpwstr>True</vt:lpwstr>
  </property>
  <property fmtid="{D5CDD505-2E9C-101B-9397-08002B2CF9AE}" pid="5" name="MSIP_Label_48141450-2387-4aca-b41f-19cd6be9dd3c_Enabled">
    <vt:lpwstr>true</vt:lpwstr>
  </property>
  <property fmtid="{D5CDD505-2E9C-101B-9397-08002B2CF9AE}" pid="6" name="MSIP_Label_48141450-2387-4aca-b41f-19cd6be9dd3c_SetDate">
    <vt:lpwstr>2024-06-04T07:51:51Z</vt:lpwstr>
  </property>
  <property fmtid="{D5CDD505-2E9C-101B-9397-08002B2CF9AE}" pid="7" name="MSIP_Label_48141450-2387-4aca-b41f-19cd6be9dd3c_Method">
    <vt:lpwstr>Standard</vt:lpwstr>
  </property>
  <property fmtid="{D5CDD505-2E9C-101B-9397-08002B2CF9AE}" pid="8" name="MSIP_Label_48141450-2387-4aca-b41f-19cd6be9dd3c_Name">
    <vt:lpwstr>Restricted_Unprotected</vt:lpwstr>
  </property>
  <property fmtid="{D5CDD505-2E9C-101B-9397-08002B2CF9AE}" pid="9" name="MSIP_Label_48141450-2387-4aca-b41f-19cd6be9dd3c_SiteId">
    <vt:lpwstr>adf10e2b-b6e9-41d6-be2f-c12bb566019c</vt:lpwstr>
  </property>
  <property fmtid="{D5CDD505-2E9C-101B-9397-08002B2CF9AE}" pid="10" name="MSIP_Label_48141450-2387-4aca-b41f-19cd6be9dd3c_ActionId">
    <vt:lpwstr>d50c2e03-e1a6-4826-8870-7d5511c59d04</vt:lpwstr>
  </property>
  <property fmtid="{D5CDD505-2E9C-101B-9397-08002B2CF9AE}" pid="11" name="MSIP_Label_48141450-2387-4aca-b41f-19cd6be9dd3c_ContentBits">
    <vt:lpwstr>0</vt:lpwstr>
  </property>
  <property fmtid="{D5CDD505-2E9C-101B-9397-08002B2CF9AE}" pid="12" name="ContentTypeId">
    <vt:lpwstr>0x0101009496FB47C6275447A2F4394FFD208088</vt:lpwstr>
  </property>
  <property fmtid="{D5CDD505-2E9C-101B-9397-08002B2CF9AE}" pid="13" name="SD_DocumentLanguage">
    <vt:lpwstr>en-GB</vt:lpwstr>
  </property>
  <property fmtid="{D5CDD505-2E9C-101B-9397-08002B2CF9AE}" pid="14" name="MediaServiceImageTags">
    <vt:lpwstr/>
  </property>
</Properties>
</file>